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91" r:id="rId3"/>
    <p:sldId id="281" r:id="rId4"/>
    <p:sldId id="287" r:id="rId5"/>
    <p:sldId id="262" r:id="rId6"/>
    <p:sldId id="260" r:id="rId7"/>
    <p:sldId id="264" r:id="rId8"/>
    <p:sldId id="267" r:id="rId9"/>
    <p:sldId id="261" r:id="rId10"/>
    <p:sldId id="277" r:id="rId11"/>
    <p:sldId id="292" r:id="rId12"/>
    <p:sldId id="279" r:id="rId13"/>
    <p:sldId id="288" r:id="rId14"/>
    <p:sldId id="289" r:id="rId15"/>
    <p:sldId id="265" r:id="rId16"/>
    <p:sldId id="290" r:id="rId17"/>
    <p:sldId id="285" r:id="rId18"/>
    <p:sldId id="282" r:id="rId19"/>
    <p:sldId id="286" r:id="rId20"/>
    <p:sldId id="272" r:id="rId21"/>
    <p:sldId id="280" r:id="rId22"/>
    <p:sldId id="278" r:id="rId23"/>
    <p:sldId id="283" r:id="rId24"/>
    <p:sldId id="28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7BB6"/>
    <a:srgbClr val="98DF8A"/>
    <a:srgbClr val="2B579A"/>
    <a:srgbClr val="17BECF"/>
    <a:srgbClr val="FF7C80"/>
    <a:srgbClr val="92D050"/>
    <a:srgbClr val="DDDDDD"/>
    <a:srgbClr val="417BBA"/>
    <a:srgbClr val="FA5E1D"/>
    <a:srgbClr val="F479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77" y="39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vibhaas\Vibhaas%20data\vibhaas\personal\Data%20Science%20Study\Projects\5%20dimention\Customer%20Churn\mychurnPrediction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vibhaas\Vibhaas%20data\vibhaas\personal\Data%20Science%20Study\Projects\5%20dimention\Customer%20Churn\UDB_08828_Customer_Chrun_UnLabeled_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vibhaas\Vibhaas%20data\vibhaas\personal\Data%20Science%20Study\Projects\5%20dimention\Customer%20Churn\mychurnPrediction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vibhaas\Vibhaas%20data\vibhaas\personal\Data%20Science%20Study\Projects\5%20dimention\Customer%20Churn\UDB_08828_Customer_Chrun_Labeled_Data_Classificatio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898641588296761E-2"/>
          <c:y val="5.0925925925925923E-2"/>
          <c:w val="0.90804597701149425"/>
          <c:h val="0.8252777777777777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Sheet1!$A$18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rgbClr val="FF7C8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ord Antenna Regular" panose="02000505000000020004" pitchFamily="50" charset="0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Sheet1!$B$11:$C$11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Sheet1!$B$18:$C$18</c:f>
              <c:numCache>
                <c:formatCode>General</c:formatCode>
                <c:ptCount val="2"/>
                <c:pt idx="0">
                  <c:v>3486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1A-4831-86AE-083BCEA189E6}"/>
            </c:ext>
          </c:extLst>
        </c:ser>
        <c:ser>
          <c:idx val="1"/>
          <c:order val="1"/>
          <c:tx>
            <c:strRef>
              <c:f>Sheet1!$A$19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ord Antenna Regular" panose="02000505000000020004" pitchFamily="50" charset="0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Sheet1!$B$11:$C$11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Sheet1!$B$19:$C$19</c:f>
              <c:numCache>
                <c:formatCode>General</c:formatCode>
                <c:ptCount val="2"/>
                <c:pt idx="0">
                  <c:v>1196</c:v>
                </c:pt>
                <c:pt idx="1">
                  <c:v>7110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1A-4831-86AE-083BCEA189E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6"/>
        <c:overlap val="100"/>
        <c:axId val="641521040"/>
        <c:axId val="641523664"/>
      </c:barChart>
      <c:catAx>
        <c:axId val="641521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bg1"/>
                </a:solidFill>
                <a:latin typeface="Ford Antenna Regular" panose="02000505000000020004" pitchFamily="50" charset="0"/>
                <a:ea typeface="+mn-ea"/>
                <a:cs typeface="+mn-cs"/>
              </a:defRPr>
            </a:pPr>
            <a:endParaRPr lang="en-US"/>
          </a:p>
        </c:txPr>
        <c:crossAx val="641523664"/>
        <c:crosses val="autoZero"/>
        <c:auto val="1"/>
        <c:lblAlgn val="ctr"/>
        <c:lblOffset val="100"/>
        <c:noMultiLvlLbl val="0"/>
      </c:catAx>
      <c:valAx>
        <c:axId val="6415236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41521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Sheet3!$E$6</c:f>
              <c:strCache>
                <c:ptCount val="1"/>
                <c:pt idx="0">
                  <c:v>Size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Ford Antenna Regular" panose="02000505000000020004" pitchFamily="50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Sheet3!$D$7:$D$9</c:f>
              <c:strCache>
                <c:ptCount val="3"/>
                <c:pt idx="0">
                  <c:v>Sample</c:v>
                </c:pt>
                <c:pt idx="1">
                  <c:v>Test Data</c:v>
                </c:pt>
                <c:pt idx="2">
                  <c:v>Complete Data</c:v>
                </c:pt>
              </c:strCache>
            </c:strRef>
          </c:cat>
          <c:val>
            <c:numRef>
              <c:f>Sheet3!$E$7:$E$9</c:f>
              <c:numCache>
                <c:formatCode>General</c:formatCode>
                <c:ptCount val="3"/>
                <c:pt idx="0">
                  <c:v>1600</c:v>
                </c:pt>
                <c:pt idx="1">
                  <c:v>3000</c:v>
                </c:pt>
                <c:pt idx="2">
                  <c:v>11805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82-4183-B5FA-F14525E6C6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0867448"/>
        <c:axId val="580862200"/>
      </c:barChart>
      <c:lineChart>
        <c:grouping val="standard"/>
        <c:varyColors val="0"/>
        <c:ser>
          <c:idx val="1"/>
          <c:order val="1"/>
          <c:tx>
            <c:strRef>
              <c:f>Sheet3!$F$6</c:f>
              <c:strCache>
                <c:ptCount val="1"/>
                <c:pt idx="0">
                  <c:v>Accuracy</c:v>
                </c:pt>
              </c:strCache>
            </c:strRef>
          </c:tx>
          <c:spPr>
            <a:ln w="762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Ford Antenna Regular" panose="02000505000000020004" pitchFamily="50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Sheet3!$D$7:$D$9</c:f>
              <c:strCache>
                <c:ptCount val="3"/>
                <c:pt idx="0">
                  <c:v>Sample</c:v>
                </c:pt>
                <c:pt idx="1">
                  <c:v>Test Data</c:v>
                </c:pt>
                <c:pt idx="2">
                  <c:v>Complete Data</c:v>
                </c:pt>
              </c:strCache>
            </c:strRef>
          </c:cat>
          <c:val>
            <c:numRef>
              <c:f>Sheet3!$F$7:$F$9</c:f>
              <c:numCache>
                <c:formatCode>0%</c:formatCode>
                <c:ptCount val="3"/>
                <c:pt idx="0">
                  <c:v>0.99</c:v>
                </c:pt>
                <c:pt idx="1">
                  <c:v>0.93</c:v>
                </c:pt>
                <c:pt idx="2">
                  <c:v>0.9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482-4183-B5FA-F14525E6C6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26697704"/>
        <c:axId val="726692128"/>
      </c:lineChart>
      <c:catAx>
        <c:axId val="580867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0862200"/>
        <c:crosses val="autoZero"/>
        <c:auto val="1"/>
        <c:lblAlgn val="ctr"/>
        <c:lblOffset val="100"/>
        <c:noMultiLvlLbl val="0"/>
      </c:catAx>
      <c:valAx>
        <c:axId val="5808622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0867448"/>
        <c:crosses val="autoZero"/>
        <c:crossBetween val="between"/>
      </c:valAx>
      <c:valAx>
        <c:axId val="726692128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6697704"/>
        <c:crosses val="max"/>
        <c:crossBetween val="between"/>
      </c:valAx>
      <c:catAx>
        <c:axId val="7266977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2669212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Sheet1!$A$12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rgbClr val="FF7C8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ord Antenna Regular" panose="02000505000000020004" pitchFamily="50" charset="0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Sheet1!$B$11:$C$11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Sheet1!$B$12:$C$12</c:f>
              <c:numCache>
                <c:formatCode>General</c:formatCode>
                <c:ptCount val="2"/>
                <c:pt idx="0">
                  <c:v>418</c:v>
                </c:pt>
                <c:pt idx="1">
                  <c:v>161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DA-41A2-9E6B-AE6AC1ACD1BF}"/>
            </c:ext>
          </c:extLst>
        </c:ser>
        <c:ser>
          <c:idx val="1"/>
          <c:order val="1"/>
          <c:tx>
            <c:strRef>
              <c:f>Sheet1!$A$13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ord Antenna Regular" panose="02000505000000020004" pitchFamily="50" charset="0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Sheet1!$B$11:$C$11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Sheet1!$B$13:$C$13</c:f>
              <c:numCache>
                <c:formatCode>General</c:formatCode>
                <c:ptCount val="2"/>
                <c:pt idx="0">
                  <c:v>987</c:v>
                </c:pt>
                <c:pt idx="1">
                  <c:v>1976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CDA-41A2-9E6B-AE6AC1ACD1B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6"/>
        <c:overlap val="100"/>
        <c:axId val="641521040"/>
        <c:axId val="641523664"/>
      </c:barChart>
      <c:catAx>
        <c:axId val="641521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bg1"/>
                </a:solidFill>
                <a:latin typeface="Ford Antenna Regular" panose="02000505000000020004" pitchFamily="50" charset="0"/>
                <a:ea typeface="+mn-ea"/>
                <a:cs typeface="+mn-cs"/>
              </a:defRPr>
            </a:pPr>
            <a:endParaRPr lang="en-US"/>
          </a:p>
        </c:txPr>
        <c:crossAx val="641523664"/>
        <c:crosses val="autoZero"/>
        <c:auto val="1"/>
        <c:lblAlgn val="ctr"/>
        <c:lblOffset val="100"/>
        <c:noMultiLvlLbl val="0"/>
      </c:catAx>
      <c:valAx>
        <c:axId val="6415236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41521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'DT_Churn_Decision Tree'!$A$10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rgbClr val="FF7C8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ord Antenna Regular" panose="02000505000000020004" pitchFamily="50" charset="0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'DT_Churn_Decision Tree'!$B$9:$C$9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'DT_Churn_Decision Tree'!$B$10:$C$10</c:f>
              <c:numCache>
                <c:formatCode>General</c:formatCode>
                <c:ptCount val="2"/>
                <c:pt idx="0">
                  <c:v>1094</c:v>
                </c:pt>
                <c:pt idx="1">
                  <c:v>370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0F-4B03-8DC6-9BDF8533F003}"/>
            </c:ext>
          </c:extLst>
        </c:ser>
        <c:ser>
          <c:idx val="1"/>
          <c:order val="1"/>
          <c:tx>
            <c:strRef>
              <c:f>'DT_Churn_Decision Tree'!$A$11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ord Antenna Regular" panose="02000505000000020004" pitchFamily="50" charset="0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'DT_Churn_Decision Tree'!$B$9:$C$9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'DT_Churn_Decision Tree'!$B$11:$C$11</c:f>
              <c:numCache>
                <c:formatCode>General</c:formatCode>
                <c:ptCount val="2"/>
                <c:pt idx="0">
                  <c:v>311</c:v>
                </c:pt>
                <c:pt idx="1">
                  <c:v>1767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80F-4B03-8DC6-9BDF8533F00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66"/>
        <c:overlap val="100"/>
        <c:axId val="645141136"/>
        <c:axId val="645143432"/>
      </c:barChart>
      <c:catAx>
        <c:axId val="645141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Ford Antenna Regular" panose="02000505000000020004" pitchFamily="50" charset="0"/>
                <a:ea typeface="+mn-ea"/>
                <a:cs typeface="+mn-cs"/>
              </a:defRPr>
            </a:pPr>
            <a:endParaRPr lang="en-US"/>
          </a:p>
        </c:txPr>
        <c:crossAx val="645143432"/>
        <c:crosses val="autoZero"/>
        <c:auto val="1"/>
        <c:lblAlgn val="ctr"/>
        <c:lblOffset val="100"/>
        <c:noMultiLvlLbl val="0"/>
      </c:catAx>
      <c:valAx>
        <c:axId val="6451434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4514113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20F-CC92-44FA-9792-44D9AEF8E5A9}" type="datetimeFigureOut">
              <a:rPr lang="en-US" smtClean="0"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F6F8-0B32-4EAC-A978-53E9D79BAD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982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20F-CC92-44FA-9792-44D9AEF8E5A9}" type="datetimeFigureOut">
              <a:rPr lang="en-US" smtClean="0"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F6F8-0B32-4EAC-A978-53E9D79BAD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124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20F-CC92-44FA-9792-44D9AEF8E5A9}" type="datetimeFigureOut">
              <a:rPr lang="en-US" smtClean="0"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F6F8-0B32-4EAC-A978-53E9D79BAD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641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20F-CC92-44FA-9792-44D9AEF8E5A9}" type="datetimeFigureOut">
              <a:rPr lang="en-US" smtClean="0"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F6F8-0B32-4EAC-A978-53E9D79BAD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6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20F-CC92-44FA-9792-44D9AEF8E5A9}" type="datetimeFigureOut">
              <a:rPr lang="en-US" smtClean="0"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F6F8-0B32-4EAC-A978-53E9D79BAD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883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20F-CC92-44FA-9792-44D9AEF8E5A9}" type="datetimeFigureOut">
              <a:rPr lang="en-US" smtClean="0"/>
              <a:t>6/26/2021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F6F8-0B32-4EAC-A978-53E9D79BAD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31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20F-CC92-44FA-9792-44D9AEF8E5A9}" type="datetimeFigureOut">
              <a:rPr lang="en-US" smtClean="0"/>
              <a:t>6/26/2021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F6F8-0B32-4EAC-A978-53E9D79BAD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463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20F-CC92-44FA-9792-44D9AEF8E5A9}" type="datetimeFigureOut">
              <a:rPr lang="en-US" smtClean="0"/>
              <a:t>6/26/2021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F6F8-0B32-4EAC-A978-53E9D79BAD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216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20F-CC92-44FA-9792-44D9AEF8E5A9}" type="datetimeFigureOut">
              <a:rPr lang="en-US" smtClean="0"/>
              <a:t>6/26/2021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F6F8-0B32-4EAC-A978-53E9D79BAD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49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20F-CC92-44FA-9792-44D9AEF8E5A9}" type="datetimeFigureOut">
              <a:rPr lang="en-US" smtClean="0"/>
              <a:t>6/26/2021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F6F8-0B32-4EAC-A978-53E9D79BAD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398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20F-CC92-44FA-9792-44D9AEF8E5A9}" type="datetimeFigureOut">
              <a:rPr lang="en-US" smtClean="0"/>
              <a:t>6/26/2021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F6F8-0B32-4EAC-A978-53E9D79BAD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076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7B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2520F-CC92-44FA-9792-44D9AEF8E5A9}" type="datetimeFigureOut">
              <a:rPr lang="en-US" smtClean="0"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2F6F8-0B32-4EAC-A978-53E9D79BAD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084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3765" y="1911927"/>
            <a:ext cx="3859481" cy="4583876"/>
          </a:xfrm>
          <a:prstGeom prst="rect">
            <a:avLst/>
          </a:prstGeom>
          <a:solidFill>
            <a:srgbClr val="DDDD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 descr="http://www.softwebdatascience.com/images/customer-chur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364" y="1923803"/>
            <a:ext cx="73342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6784" y="1261837"/>
            <a:ext cx="7267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sm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ncolnMillerB Semibold" panose="02000503080000020003" pitchFamily="50" charset="0"/>
                <a:ea typeface="+mn-ea"/>
                <a:cs typeface="+mn-cs"/>
              </a:rPr>
              <a:t>Customer</a:t>
            </a:r>
            <a:r>
              <a:rPr kumimoji="0" lang="en-US" sz="4800" b="0" i="0" u="none" strike="noStrike" kern="1200" cap="small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ncolnMillerB Semibold" panose="02000503080000020003" pitchFamily="50" charset="0"/>
                <a:ea typeface="+mn-ea"/>
                <a:cs typeface="+mn-cs"/>
              </a:rPr>
              <a:t> churn</a:t>
            </a:r>
            <a:endParaRPr kumimoji="0" lang="en-US" sz="4800" b="0" i="0" u="none" strike="noStrike" kern="1200" cap="sm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colnMillerB Semibold" panose="02000503080000020003" pitchFamily="50" charset="0"/>
              <a:ea typeface="+mn-ea"/>
              <a:cs typeface="+mn-c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4315" y="1441429"/>
            <a:ext cx="1080000" cy="1080000"/>
            <a:chOff x="5924315" y="1441429"/>
            <a:chExt cx="1080000" cy="1080000"/>
          </a:xfrm>
        </p:grpSpPr>
        <p:pic>
          <p:nvPicPr>
            <p:cNvPr id="6" name="Picture 4" descr="Image result for IT staff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4315" y="1441429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Moustache, Handlebar, Mustache, Male, Hair, Retro, Ma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4001" y="1898055"/>
              <a:ext cx="425450" cy="212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tangle 7"/>
          <p:cNvSpPr/>
          <p:nvPr/>
        </p:nvSpPr>
        <p:spPr>
          <a:xfrm>
            <a:off x="776678" y="1923803"/>
            <a:ext cx="383900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r" defTabSz="257175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337BB6"/>
                </a:solidFill>
                <a:latin typeface="Ford Antenna Regular"/>
                <a:ea typeface="ヒラギノ角ゴ Pro W3" pitchFamily="-108" charset="-128"/>
                <a:cs typeface="Ford Antenna Regular"/>
              </a:rPr>
              <a:t>Vibhaas Vinay Kotwal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Ford Antenna Regular"/>
              <a:ea typeface="ヒラギノ角ゴ Pro W3" pitchFamily="-108" charset="-128"/>
              <a:cs typeface="Ford Antenna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66758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448656" y="224812"/>
            <a:ext cx="7994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sm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ncolnMillerB Semibold" panose="02000503080000020003" pitchFamily="50" charset="0"/>
                <a:ea typeface="+mn-ea"/>
                <a:cs typeface="+mn-cs"/>
              </a:rPr>
              <a:t>Feature Importance</a:t>
            </a:r>
          </a:p>
        </p:txBody>
      </p:sp>
      <p:pic>
        <p:nvPicPr>
          <p:cNvPr id="2048" name="Picture 2047">
            <a:extLst>
              <a:ext uri="{FF2B5EF4-FFF2-40B4-BE49-F238E27FC236}">
                <a16:creationId xmlns:a16="http://schemas.microsoft.com/office/drawing/2014/main" id="{5780710E-4DD5-4282-98A7-5F395C8AB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7" y="1528762"/>
            <a:ext cx="100679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505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448656" y="224812"/>
            <a:ext cx="7994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sm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ncolnMillerB Semibold" panose="02000503080000020003" pitchFamily="50" charset="0"/>
                <a:ea typeface="+mn-ea"/>
                <a:cs typeface="+mn-cs"/>
              </a:rPr>
              <a:t>Model Accuracy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A6A727-DCC0-459A-A6DA-B3B421A75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427" y="1128271"/>
            <a:ext cx="5442354" cy="526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285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5483" y="544287"/>
            <a:ext cx="7994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cap="small" dirty="0">
                <a:solidFill>
                  <a:prstClr val="white"/>
                </a:solidFill>
                <a:latin typeface="LincolnMillerB Semibold" panose="02000503080000020003" pitchFamily="50" charset="0"/>
              </a:rPr>
              <a:t>Area to Focus</a:t>
            </a:r>
            <a:endParaRPr kumimoji="0" lang="en-US" sz="4800" b="0" i="0" u="none" strike="noStrike" kern="1200" cap="sm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colnMillerB Semibold" panose="02000503080000020003" pitchFamily="50" charset="0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7560"/>
          <a:stretch/>
        </p:blipFill>
        <p:spPr>
          <a:xfrm>
            <a:off x="1602204" y="1435048"/>
            <a:ext cx="8506995" cy="510398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>
            <a:off x="7096375" y="1606550"/>
            <a:ext cx="0" cy="431165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3168650" y="4083050"/>
            <a:ext cx="6775950" cy="1270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7190072" y="1674796"/>
            <a:ext cx="2919127" cy="240825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30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1602" y="0"/>
            <a:ext cx="7994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sm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ncolnMillerB Semibold" panose="02000503080000020003" pitchFamily="50" charset="0"/>
                <a:ea typeface="+mn-ea"/>
                <a:cs typeface="+mn-cs"/>
              </a:rPr>
              <a:t>Guidance required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6126" y="830997"/>
            <a:ext cx="107966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98DF8A"/>
                </a:solidFill>
                <a:latin typeface="Ford Antenna Regular" panose="02000505000000020004" pitchFamily="50" charset="0"/>
              </a:rPr>
              <a:t>Feedback on the current model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98DF8A"/>
                </a:solidFill>
                <a:latin typeface="Ford Antenna Regular" panose="02000505000000020004" pitchFamily="50" charset="0"/>
              </a:rPr>
              <a:t>Idea to Product </a:t>
            </a:r>
            <a:r>
              <a:rPr lang="en-US" sz="2800" dirty="0">
                <a:solidFill>
                  <a:prstClr val="white"/>
                </a:solidFill>
                <a:latin typeface="Ford Antenna Regular" panose="02000505000000020004" pitchFamily="50" charset="0"/>
              </a:rPr>
              <a:t>– Journey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white"/>
                </a:solidFill>
                <a:latin typeface="Ford Antenna Regular" panose="02000505000000020004" pitchFamily="50" charset="0"/>
              </a:rPr>
              <a:t>Parameters that should be included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white"/>
                </a:solidFill>
                <a:latin typeface="Ford Antenna Regular" panose="02000505000000020004" pitchFamily="50" charset="0"/>
              </a:rPr>
              <a:t>Insights that must be targeted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white"/>
                </a:solidFill>
                <a:latin typeface="Ford Antenna Regular" panose="02000505000000020004" pitchFamily="50" charset="0"/>
              </a:rPr>
              <a:t>Is it possible to use customer zip code in model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ord Antenna Regular" panose="02000505000000020004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2333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3765" y="1911927"/>
            <a:ext cx="3859481" cy="4583876"/>
          </a:xfrm>
          <a:prstGeom prst="rect">
            <a:avLst/>
          </a:prstGeom>
          <a:solidFill>
            <a:srgbClr val="DDDD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 descr="http://www.softwebdatascience.com/images/customer-chur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364" y="1923803"/>
            <a:ext cx="73342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6784" y="1261837"/>
            <a:ext cx="7267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sm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ncolnMillerB Semibold" panose="02000503080000020003" pitchFamily="50" charset="0"/>
                <a:ea typeface="+mn-ea"/>
                <a:cs typeface="+mn-cs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706391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6784" y="3013502"/>
            <a:ext cx="7267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sm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ncolnMillerB Semibold" panose="02000503080000020003" pitchFamily="50" charset="0"/>
                <a:ea typeface="+mn-ea"/>
                <a:cs typeface="+mn-cs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50026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1602" y="0"/>
            <a:ext cx="7994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sm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ncolnMillerB Semibold" panose="02000503080000020003" pitchFamily="50" charset="0"/>
                <a:ea typeface="+mn-ea"/>
                <a:cs typeface="+mn-cs"/>
              </a:rPr>
              <a:t>Feedback Received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6126" y="830997"/>
            <a:ext cx="111688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98DF8A"/>
                </a:solidFill>
                <a:latin typeface="Ford Antenna Regular" panose="02000505000000020004" pitchFamily="50" charset="0"/>
              </a:rPr>
              <a:t>Churn Label </a:t>
            </a:r>
            <a:r>
              <a:rPr lang="en-US" sz="2400" dirty="0">
                <a:solidFill>
                  <a:prstClr val="white"/>
                </a:solidFill>
                <a:latin typeface="Ford Antenna Regular" panose="02000505000000020004" pitchFamily="50" charset="0"/>
              </a:rPr>
              <a:t>– Label customer as Churned with absence &gt;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ord Antenna Regular" panose="02000505000000020004" pitchFamily="50" charset="0"/>
              </a:rPr>
              <a:t>18 months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  <a:latin typeface="Ford Antenna Regular" panose="02000505000000020004" pitchFamily="50" charset="0"/>
              </a:rPr>
              <a:t>Include secondary dealers too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  <a:latin typeface="Ford Antenna Regular" panose="02000505000000020004" pitchFamily="50" charset="0"/>
              </a:rPr>
              <a:t>Parameters included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  <a:latin typeface="Ford Antenna Regular" panose="02000505000000020004" pitchFamily="50" charset="0"/>
              </a:rPr>
              <a:t>Customer Region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  <a:latin typeface="Ford Antenna Regular" panose="02000505000000020004" pitchFamily="50" charset="0"/>
              </a:rPr>
              <a:t>Customer Gender - blanks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  <a:latin typeface="Ford Antenna Regular" panose="02000505000000020004" pitchFamily="50" charset="0"/>
              </a:rPr>
              <a:t>Delay in Delivery – Dealer practice issue</a:t>
            </a:r>
            <a:endParaRPr lang="en-US" sz="2000" dirty="0">
              <a:solidFill>
                <a:prstClr val="white"/>
              </a:solidFill>
              <a:latin typeface="Ford Antenna Regular" panose="02000505000000020004" pitchFamily="50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  <a:latin typeface="Ford Antenna Regular" panose="02000505000000020004" pitchFamily="50" charset="0"/>
              </a:rPr>
              <a:t>EBS – Servis2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  <a:latin typeface="Ford Antenna Regular" panose="02000505000000020004" pitchFamily="50" charset="0"/>
              </a:rPr>
              <a:t>Preferred Insurance- NA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  <a:latin typeface="Ford Antenna Regular" panose="02000505000000020004" pitchFamily="50" charset="0"/>
              </a:rPr>
              <a:t>Quick touch call Feedback – Consumer Exp.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  <a:latin typeface="Ford Antenna Regular" panose="02000505000000020004" pitchFamily="50" charset="0"/>
              </a:rPr>
              <a:t>Missed PMS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  <a:latin typeface="Ford Antenna Regular" panose="02000505000000020004" pitchFamily="50" charset="0"/>
              </a:rPr>
              <a:t>Skip Irrelevant Data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98DF8A"/>
                </a:solidFill>
                <a:latin typeface="Ford Antenna Regular" panose="02000505000000020004" pitchFamily="50" charset="0"/>
              </a:rPr>
              <a:t>Retention Gain </a:t>
            </a:r>
            <a:r>
              <a:rPr lang="en-US" sz="2400" dirty="0">
                <a:solidFill>
                  <a:prstClr val="white"/>
                </a:solidFill>
                <a:latin typeface="Ford Antenna Regular" panose="02000505000000020004" pitchFamily="50" charset="0"/>
              </a:rPr>
              <a:t>– Customer Lifetime value available with Business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ord Antenna Regular" panose="02000505000000020004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6857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20166" y="3698544"/>
            <a:ext cx="941695" cy="423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Decision Tree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Naïve Bayes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51" y="1318660"/>
            <a:ext cx="11170674" cy="40896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7383" y="487663"/>
            <a:ext cx="7994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sm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ncolnMillerB Semibold" panose="02000503080000020003" pitchFamily="50" charset="0"/>
                <a:ea typeface="+mn-ea"/>
                <a:cs typeface="+mn-cs"/>
              </a:rPr>
              <a:t>Model Flow</a:t>
            </a:r>
          </a:p>
        </p:txBody>
      </p:sp>
    </p:spTree>
    <p:extLst>
      <p:ext uri="{BB962C8B-B14F-4D97-AF65-F5344CB8AC3E}">
        <p14:creationId xmlns:p14="http://schemas.microsoft.com/office/powerpoint/2010/main" val="692635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6783" y="1261837"/>
            <a:ext cx="7994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sm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ncolnMillerB Semibold" panose="02000503080000020003" pitchFamily="50" charset="0"/>
                <a:ea typeface="+mn-ea"/>
                <a:cs typeface="+mn-cs"/>
              </a:rPr>
              <a:t>K Means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907950"/>
              </p:ext>
            </p:extLst>
          </p:nvPr>
        </p:nvGraphicFramePr>
        <p:xfrm>
          <a:off x="609316" y="1950286"/>
          <a:ext cx="9193552" cy="2557326"/>
        </p:xfrm>
        <a:graphic>
          <a:graphicData uri="http://schemas.openxmlformats.org/drawingml/2006/table">
            <a:tbl>
              <a:tblPr/>
              <a:tblGrid>
                <a:gridCol w="1745095">
                  <a:extLst>
                    <a:ext uri="{9D8B030D-6E8A-4147-A177-3AD203B41FA5}">
                      <a16:colId xmlns:a16="http://schemas.microsoft.com/office/drawing/2014/main" val="2585842520"/>
                    </a:ext>
                  </a:extLst>
                </a:gridCol>
                <a:gridCol w="570015">
                  <a:extLst>
                    <a:ext uri="{9D8B030D-6E8A-4147-A177-3AD203B41FA5}">
                      <a16:colId xmlns:a16="http://schemas.microsoft.com/office/drawing/2014/main" val="1453594472"/>
                    </a:ext>
                  </a:extLst>
                </a:gridCol>
                <a:gridCol w="1146407">
                  <a:extLst>
                    <a:ext uri="{9D8B030D-6E8A-4147-A177-3AD203B41FA5}">
                      <a16:colId xmlns:a16="http://schemas.microsoft.com/office/drawing/2014/main" val="3342399115"/>
                    </a:ext>
                  </a:extLst>
                </a:gridCol>
                <a:gridCol w="1146407">
                  <a:extLst>
                    <a:ext uri="{9D8B030D-6E8A-4147-A177-3AD203B41FA5}">
                      <a16:colId xmlns:a16="http://schemas.microsoft.com/office/drawing/2014/main" val="2660460795"/>
                    </a:ext>
                  </a:extLst>
                </a:gridCol>
                <a:gridCol w="1146407">
                  <a:extLst>
                    <a:ext uri="{9D8B030D-6E8A-4147-A177-3AD203B41FA5}">
                      <a16:colId xmlns:a16="http://schemas.microsoft.com/office/drawing/2014/main" val="451930950"/>
                    </a:ext>
                  </a:extLst>
                </a:gridCol>
                <a:gridCol w="1146407">
                  <a:extLst>
                    <a:ext uri="{9D8B030D-6E8A-4147-A177-3AD203B41FA5}">
                      <a16:colId xmlns:a16="http://schemas.microsoft.com/office/drawing/2014/main" val="1718144913"/>
                    </a:ext>
                  </a:extLst>
                </a:gridCol>
                <a:gridCol w="1146407">
                  <a:extLst>
                    <a:ext uri="{9D8B030D-6E8A-4147-A177-3AD203B41FA5}">
                      <a16:colId xmlns:a16="http://schemas.microsoft.com/office/drawing/2014/main" val="2062036975"/>
                    </a:ext>
                  </a:extLst>
                </a:gridCol>
                <a:gridCol w="1146407">
                  <a:extLst>
                    <a:ext uri="{9D8B030D-6E8A-4147-A177-3AD203B41FA5}">
                      <a16:colId xmlns:a16="http://schemas.microsoft.com/office/drawing/2014/main" val="926741041"/>
                    </a:ext>
                  </a:extLst>
                </a:gridCol>
              </a:tblGrid>
              <a:tr h="46023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36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Segments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TENURE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VISITS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LIFETIME_VALUE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DRIVE_LIFE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SERVICE_TIME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VEHICLE_AGE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89859"/>
                  </a:ext>
                </a:extLst>
              </a:tr>
              <a:tr h="2876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 Drive life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i="0" u="none" strike="noStrike" dirty="0">
                          <a:solidFill>
                            <a:srgbClr val="9C0006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-0.5847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-0.5808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-0.0394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i="0" u="none" strike="noStrike" dirty="0">
                          <a:solidFill>
                            <a:srgbClr val="0061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1.4784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-0.2283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-0.0419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5081575"/>
                  </a:ext>
                </a:extLst>
              </a:tr>
              <a:tr h="2876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Least service time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1.54394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i="0" u="none" strike="noStrike" dirty="0">
                          <a:solidFill>
                            <a:srgbClr val="0061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1.63812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0.87223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0.43904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i="0" u="none" strike="noStrike" dirty="0">
                          <a:solidFill>
                            <a:srgbClr val="9C0006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-0.1176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-0.0623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5900962"/>
                  </a:ext>
                </a:extLst>
              </a:tr>
              <a:tr h="2876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 Service time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i="0" u="none" strike="noStrike" dirty="0">
                          <a:solidFill>
                            <a:srgbClr val="9C0006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-0.5249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-0.4247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-0.1145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-0.1175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i="0" u="none" strike="noStrike" dirty="0">
                          <a:solidFill>
                            <a:srgbClr val="0061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2.79787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0.00173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847497"/>
                  </a:ext>
                </a:extLst>
              </a:tr>
              <a:tr h="2876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 tenure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i="0" u="none" strike="noStrike" dirty="0">
                          <a:solidFill>
                            <a:srgbClr val="0061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0.68673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0.24019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9C0006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600" b="1" i="0" u="none" strike="noStrike" dirty="0">
                          <a:solidFill>
                            <a:srgbClr val="9C0006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0.1651</a:t>
                      </a:r>
                      <a:endParaRPr lang="en-US" sz="1400" b="1" i="0" u="none" strike="noStrike" dirty="0">
                        <a:solidFill>
                          <a:srgbClr val="9C0006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-0.1647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-0.1557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-0.0746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232851"/>
                  </a:ext>
                </a:extLst>
              </a:tr>
              <a:tr h="2876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Shortest tenure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i="0" u="none" strike="noStrike" dirty="0">
                          <a:solidFill>
                            <a:srgbClr val="9C0006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-0.7141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-0.5489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-0.4273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-0.5628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-0.2263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i="0" u="none" strike="noStrike" dirty="0">
                          <a:solidFill>
                            <a:srgbClr val="0061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0.07923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881714"/>
                  </a:ext>
                </a:extLst>
              </a:tr>
              <a:tr h="2732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High Value Customer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1.56231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2.37787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i="0" u="none" strike="noStrike" dirty="0">
                          <a:solidFill>
                            <a:srgbClr val="0061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3.99837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1.36572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0.11468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i="0" u="none" strike="noStrike" dirty="0">
                          <a:solidFill>
                            <a:srgbClr val="9C0006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-0.0505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071458"/>
                  </a:ext>
                </a:extLst>
              </a:tr>
              <a:tr h="28764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1.969283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8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2.701819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2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4.12424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2.438122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2.184677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-0.14848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37804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6782" y="359566"/>
            <a:ext cx="7994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sm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ncolnMillerB Semibold" panose="02000503080000020003" pitchFamily="50" charset="0"/>
                <a:ea typeface="+mn-ea"/>
                <a:cs typeface="+mn-cs"/>
              </a:rPr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842699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8656" y="224812"/>
            <a:ext cx="7994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sm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ncolnMillerB Semibold" panose="02000503080000020003" pitchFamily="50" charset="0"/>
                <a:ea typeface="+mn-ea"/>
                <a:cs typeface="+mn-cs"/>
              </a:rPr>
              <a:t>Creating Model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8656" y="1390442"/>
            <a:ext cx="107966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white"/>
                </a:solidFill>
                <a:latin typeface="Ford Antenna Regular" panose="02000505000000020004" pitchFamily="50" charset="0"/>
              </a:rPr>
              <a:t>Naïve Bayes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white"/>
                </a:solidFill>
                <a:latin typeface="Ford Antenna Regular" panose="02000505000000020004" pitchFamily="50" charset="0"/>
              </a:rPr>
              <a:t>Decision Tree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white"/>
                </a:solidFill>
                <a:latin typeface="Ford Antenna Regular" panose="02000505000000020004" pitchFamily="50" charset="0"/>
              </a:rPr>
              <a:t>Logistic Regression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white"/>
              </a:solidFill>
              <a:latin typeface="Ford Antenna Regular" panose="02000505000000020004" pitchFamily="50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ord Antenna Regular" panose="02000505000000020004" pitchFamily="50" charset="0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037" y="1819275"/>
            <a:ext cx="576262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22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ipad app lay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253" y="1590380"/>
            <a:ext cx="8858250" cy="544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559963" y="1832714"/>
            <a:ext cx="5096540" cy="38206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39408" y="3333175"/>
            <a:ext cx="1775637" cy="28247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77745" y="3110231"/>
            <a:ext cx="1101725" cy="69849"/>
          </a:xfrm>
          <a:prstGeom prst="rect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atin typeface="Ford Antenna Light" panose="02000505000000020004" pitchFamily="50" charset="0"/>
              </a:rPr>
              <a:t>Service Advisor Aid System</a:t>
            </a:r>
          </a:p>
        </p:txBody>
      </p:sp>
      <p:sp>
        <p:nvSpPr>
          <p:cNvPr id="8" name="Rectangle 7"/>
          <p:cNvSpPr/>
          <p:nvPr/>
        </p:nvSpPr>
        <p:spPr>
          <a:xfrm>
            <a:off x="4626306" y="1927224"/>
            <a:ext cx="4923830" cy="187073"/>
          </a:xfrm>
          <a:prstGeom prst="rect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atin typeface="Ford Antenna Light" panose="02000505000000020004" pitchFamily="50" charset="0"/>
              </a:rPr>
              <a:t>Service Advisor Aid System</a:t>
            </a:r>
          </a:p>
        </p:txBody>
      </p:sp>
      <p:sp>
        <p:nvSpPr>
          <p:cNvPr id="5" name="Rectangle 4"/>
          <p:cNvSpPr/>
          <p:nvPr/>
        </p:nvSpPr>
        <p:spPr>
          <a:xfrm>
            <a:off x="1962668" y="3329937"/>
            <a:ext cx="1733327" cy="2057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700" dirty="0">
                <a:solidFill>
                  <a:schemeClr val="bg2">
                    <a:lumMod val="50000"/>
                  </a:schemeClr>
                </a:solidFill>
              </a:rPr>
              <a:t>MAJUXXMR2UBU18888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40678" y="3538987"/>
            <a:ext cx="132921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Ford Antenna Light" panose="02000505000000020004" pitchFamily="50" charset="0"/>
              </a:rPr>
              <a:t>Mr. </a:t>
            </a:r>
            <a:r>
              <a:rPr lang="en-US" sz="1100" b="1" dirty="0">
                <a:solidFill>
                  <a:schemeClr val="tx2"/>
                </a:solidFill>
                <a:latin typeface="Ford Antenna Light" panose="02000505000000020004" pitchFamily="50" charset="0"/>
              </a:rPr>
              <a:t>Happy Singh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41287" y="3732780"/>
            <a:ext cx="7505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SEDAN - 2011</a:t>
            </a:r>
            <a:endParaRPr 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077803" y="3907215"/>
            <a:ext cx="691215" cy="343623"/>
            <a:chOff x="1971123" y="4460935"/>
            <a:chExt cx="691215" cy="343623"/>
          </a:xfrm>
        </p:grpSpPr>
        <p:sp>
          <p:nvSpPr>
            <p:cNvPr id="14" name="Rectangle 13"/>
            <p:cNvSpPr/>
            <p:nvPr/>
          </p:nvSpPr>
          <p:spPr>
            <a:xfrm>
              <a:off x="1971123" y="4589114"/>
              <a:ext cx="69121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Churn Score</a:t>
              </a:r>
              <a:endPara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95610" y="4460935"/>
              <a:ext cx="64224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  <a:latin typeface="Ford Antenna Light" panose="02000505000000020004" pitchFamily="50" charset="0"/>
                </a:rPr>
                <a:t>90.61</a:t>
              </a:r>
              <a:r>
                <a:rPr lang="en-US" sz="800" dirty="0">
                  <a:solidFill>
                    <a:schemeClr val="tx2"/>
                  </a:solidFill>
                  <a:latin typeface="Ford Antenna Light" panose="02000505000000020004" pitchFamily="50" charset="0"/>
                </a:rPr>
                <a:t>%</a:t>
              </a:r>
              <a:endParaRPr lang="en-US" sz="1100" b="1" dirty="0">
                <a:solidFill>
                  <a:schemeClr val="tx2"/>
                </a:solidFill>
                <a:latin typeface="Ford Antenna Light" panose="02000505000000020004" pitchFamily="50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899271" y="3901135"/>
            <a:ext cx="668773" cy="339543"/>
            <a:chOff x="2899271" y="4465015"/>
            <a:chExt cx="668773" cy="339543"/>
          </a:xfrm>
        </p:grpSpPr>
        <p:sp>
          <p:nvSpPr>
            <p:cNvPr id="15" name="Rectangle 14"/>
            <p:cNvSpPr/>
            <p:nvPr/>
          </p:nvSpPr>
          <p:spPr>
            <a:xfrm>
              <a:off x="2899271" y="4589114"/>
              <a:ext cx="66877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Retain Gain</a:t>
              </a:r>
              <a:endPara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925127" y="4465015"/>
              <a:ext cx="64224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>
                  <a:solidFill>
                    <a:schemeClr val="tx2"/>
                  </a:solidFill>
                  <a:latin typeface="Ford Antenna Light" panose="02000505000000020004" pitchFamily="50" charset="0"/>
                </a:rPr>
                <a:t>$</a:t>
              </a:r>
              <a:r>
                <a:rPr lang="en-US" sz="1000" dirty="0">
                  <a:solidFill>
                    <a:srgbClr val="00B050"/>
                  </a:solidFill>
                  <a:latin typeface="Ford Antenna Light" panose="02000505000000020004" pitchFamily="50" charset="0"/>
                </a:rPr>
                <a:t>1,440</a:t>
              </a:r>
              <a:endParaRPr lang="en-US" sz="1100" b="1" dirty="0">
                <a:solidFill>
                  <a:srgbClr val="00B050"/>
                </a:solidFill>
                <a:latin typeface="Ford Antenna Light" panose="02000505000000020004" pitchFamily="50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032491" y="4181492"/>
            <a:ext cx="736099" cy="338586"/>
            <a:chOff x="2865611" y="4465972"/>
            <a:chExt cx="736099" cy="338586"/>
          </a:xfrm>
        </p:grpSpPr>
        <p:sp>
          <p:nvSpPr>
            <p:cNvPr id="21" name="Rectangle 20"/>
            <p:cNvSpPr/>
            <p:nvPr/>
          </p:nvSpPr>
          <p:spPr>
            <a:xfrm>
              <a:off x="2865611" y="4589114"/>
              <a:ext cx="73609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Loyalty Score</a:t>
              </a:r>
              <a:endPara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959469" y="4465972"/>
              <a:ext cx="64224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rgbClr val="00B050"/>
                  </a:solidFill>
                  <a:latin typeface="Ford Antenna Light" panose="02000505000000020004" pitchFamily="50" charset="0"/>
                </a:rPr>
                <a:t>1,618</a:t>
              </a:r>
              <a:endParaRPr lang="en-US" sz="1100" b="1" dirty="0">
                <a:solidFill>
                  <a:srgbClr val="00B050"/>
                </a:solidFill>
                <a:latin typeface="Ford Antenna Light" panose="02000505000000020004" pitchFamily="50" charset="0"/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1876032" y="4484487"/>
            <a:ext cx="80342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2B579A"/>
                </a:solidFill>
              </a:rPr>
              <a:t>Service History</a:t>
            </a:r>
            <a:endParaRPr lang="en-US" sz="1000" b="1" dirty="0">
              <a:solidFill>
                <a:srgbClr val="2B579A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886120" y="4176765"/>
            <a:ext cx="649537" cy="338586"/>
            <a:chOff x="2946254" y="4465972"/>
            <a:chExt cx="574815" cy="338586"/>
          </a:xfrm>
        </p:grpSpPr>
        <p:sp>
          <p:nvSpPr>
            <p:cNvPr id="25" name="Rectangle 24"/>
            <p:cNvSpPr/>
            <p:nvPr/>
          </p:nvSpPr>
          <p:spPr>
            <a:xfrm>
              <a:off x="2946254" y="4589114"/>
              <a:ext cx="57481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Travel Dist.</a:t>
              </a:r>
              <a:endPara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976122" y="4465972"/>
              <a:ext cx="523999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rgbClr val="00B050"/>
                  </a:solidFill>
                  <a:latin typeface="Ford Antenna Light" panose="02000505000000020004" pitchFamily="50" charset="0"/>
                </a:rPr>
                <a:t>15 </a:t>
              </a:r>
              <a:r>
                <a:rPr lang="en-US" sz="800" dirty="0">
                  <a:solidFill>
                    <a:schemeClr val="tx2"/>
                  </a:solidFill>
                  <a:latin typeface="Ford Antenna Light" panose="02000505000000020004" pitchFamily="50" charset="0"/>
                </a:rPr>
                <a:t>Kms.</a:t>
              </a:r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974" y="4560343"/>
            <a:ext cx="5056517" cy="109300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3129" y="2120647"/>
            <a:ext cx="2606222" cy="94863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3764" y="3053873"/>
            <a:ext cx="1669610" cy="150714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7175" y="2527256"/>
            <a:ext cx="3348625" cy="2009929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48656" y="224812"/>
            <a:ext cx="7994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sm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ncolnMillerB Semibold" panose="02000503080000020003" pitchFamily="50" charset="0"/>
                <a:ea typeface="+mn-ea"/>
                <a:cs typeface="+mn-cs"/>
              </a:rPr>
              <a:t>Insights in hand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876031" y="5366286"/>
            <a:ext cx="80342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2B579A"/>
                </a:solidFill>
              </a:rPr>
              <a:t>Last Feedback</a:t>
            </a:r>
            <a:endParaRPr lang="en-US" sz="1000" b="1" dirty="0">
              <a:solidFill>
                <a:srgbClr val="2B579A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885457" y="2123262"/>
            <a:ext cx="147829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Ford Antenna Light" panose="02000505000000020004" pitchFamily="50" charset="0"/>
              </a:rPr>
              <a:t>12345 – </a:t>
            </a:r>
            <a:r>
              <a:rPr lang="en-US" sz="1100" b="1" dirty="0">
                <a:solidFill>
                  <a:schemeClr val="tx2"/>
                </a:solidFill>
                <a:latin typeface="Ford Antenna Light" panose="02000505000000020004" pitchFamily="50" charset="0"/>
              </a:rPr>
              <a:t>Service Center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2123892" y="4597797"/>
            <a:ext cx="625291" cy="338586"/>
            <a:chOff x="2956982" y="4465972"/>
            <a:chExt cx="553358" cy="338586"/>
          </a:xfrm>
        </p:grpSpPr>
        <p:sp>
          <p:nvSpPr>
            <p:cNvPr id="36" name="Rectangle 35"/>
            <p:cNvSpPr/>
            <p:nvPr/>
          </p:nvSpPr>
          <p:spPr>
            <a:xfrm>
              <a:off x="2956982" y="4589114"/>
              <a:ext cx="5533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Last Visit</a:t>
              </a:r>
              <a:endPara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976122" y="4465972"/>
              <a:ext cx="523999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rgbClr val="00B050"/>
                  </a:solidFill>
                  <a:latin typeface="Ford Antenna Light" panose="02000505000000020004" pitchFamily="50" charset="0"/>
                </a:rPr>
                <a:t>11</a:t>
              </a:r>
              <a:r>
                <a:rPr lang="en-US" sz="800" dirty="0">
                  <a:solidFill>
                    <a:schemeClr val="tx2"/>
                  </a:solidFill>
                  <a:latin typeface="Ford Antenna Light" panose="02000505000000020004" pitchFamily="50" charset="0"/>
                </a:rPr>
                <a:t>m ago</a:t>
              </a:r>
            </a:p>
          </p:txBody>
        </p:sp>
      </p:grpSp>
      <p:sp>
        <p:nvSpPr>
          <p:cNvPr id="2" name="Rounded Rectangular Callout 1"/>
          <p:cNvSpPr/>
          <p:nvPr/>
        </p:nvSpPr>
        <p:spPr>
          <a:xfrm>
            <a:off x="1962668" y="5581730"/>
            <a:ext cx="1704457" cy="469820"/>
          </a:xfrm>
          <a:prstGeom prst="wedgeRoundRectCallout">
            <a:avLst>
              <a:gd name="adj1" fmla="val 589"/>
              <a:gd name="adj2" fmla="val -63197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032492" y="5696256"/>
            <a:ext cx="16028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 least give me a ride back to my home.</a:t>
            </a:r>
            <a:endParaRPr 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102290" y="5651950"/>
            <a:ext cx="304677" cy="45719"/>
            <a:chOff x="2102290" y="5651950"/>
            <a:chExt cx="304677" cy="45719"/>
          </a:xfrm>
        </p:grpSpPr>
        <p:sp>
          <p:nvSpPr>
            <p:cNvPr id="7" name="5-Point Star 6"/>
            <p:cNvSpPr/>
            <p:nvPr/>
          </p:nvSpPr>
          <p:spPr>
            <a:xfrm>
              <a:off x="2102290" y="5651950"/>
              <a:ext cx="45719" cy="45719"/>
            </a:xfrm>
            <a:prstGeom prst="star5">
              <a:avLst/>
            </a:prstGeom>
            <a:solidFill>
              <a:schemeClr val="accent1">
                <a:lumMod val="7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5-Point Star 38"/>
            <p:cNvSpPr/>
            <p:nvPr/>
          </p:nvSpPr>
          <p:spPr>
            <a:xfrm>
              <a:off x="2167029" y="5651950"/>
              <a:ext cx="45719" cy="45719"/>
            </a:xfrm>
            <a:prstGeom prst="star5">
              <a:avLst/>
            </a:prstGeom>
            <a:solidFill>
              <a:schemeClr val="accent1">
                <a:lumMod val="7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5-Point Star 39"/>
            <p:cNvSpPr/>
            <p:nvPr/>
          </p:nvSpPr>
          <p:spPr>
            <a:xfrm>
              <a:off x="2231768" y="5651950"/>
              <a:ext cx="45719" cy="45719"/>
            </a:xfrm>
            <a:prstGeom prst="star5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5-Point Star 40"/>
            <p:cNvSpPr/>
            <p:nvPr/>
          </p:nvSpPr>
          <p:spPr>
            <a:xfrm>
              <a:off x="2296507" y="5651950"/>
              <a:ext cx="45719" cy="45719"/>
            </a:xfrm>
            <a:prstGeom prst="star5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5-Point Star 41"/>
            <p:cNvSpPr/>
            <p:nvPr/>
          </p:nvSpPr>
          <p:spPr>
            <a:xfrm>
              <a:off x="2361248" y="5651950"/>
              <a:ext cx="45719" cy="45719"/>
            </a:xfrm>
            <a:prstGeom prst="star5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734683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075" y="1261837"/>
            <a:ext cx="5586663" cy="55220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6783" y="318562"/>
            <a:ext cx="7994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sm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ncolnMillerB Semibold" panose="02000503080000020003" pitchFamily="50" charset="0"/>
                <a:ea typeface="+mn-ea"/>
                <a:cs typeface="+mn-cs"/>
              </a:rPr>
              <a:t>Market Area</a:t>
            </a:r>
            <a:endParaRPr kumimoji="0" lang="en-US" sz="4800" b="0" u="none" strike="noStrike" kern="1200" cap="sm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colnMillerB Semibold" panose="02000503080000020003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6902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6783" y="1261837"/>
            <a:ext cx="7994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sm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ncolnMillerB Semibold" panose="02000503080000020003" pitchFamily="50" charset="0"/>
                <a:ea typeface="+mn-ea"/>
                <a:cs typeface="+mn-cs"/>
              </a:rPr>
              <a:t>Decision</a:t>
            </a:r>
            <a:r>
              <a:rPr kumimoji="0" lang="en-US" sz="4800" b="0" i="0" u="none" strike="noStrike" kern="1200" cap="small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ncolnMillerB Semibold" panose="02000503080000020003" pitchFamily="50" charset="0"/>
                <a:ea typeface="+mn-ea"/>
                <a:cs typeface="+mn-cs"/>
              </a:rPr>
              <a:t> Tree - </a:t>
            </a:r>
            <a:r>
              <a:rPr kumimoji="0" lang="en-US" sz="4800" b="0" u="none" strike="noStrike" kern="1200" cap="small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ncolnMillerB Semibold" panose="02000503080000020003" pitchFamily="50" charset="0"/>
                <a:ea typeface="+mn-ea"/>
                <a:cs typeface="+mn-cs"/>
              </a:rPr>
              <a:t>Alteryx</a:t>
            </a:r>
            <a:endParaRPr kumimoji="0" lang="en-US" sz="4800" b="0" u="none" strike="noStrike" kern="1200" cap="sm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colnMillerB Semibold" panose="02000503080000020003" pitchFamily="50" charset="0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834" y="5697"/>
            <a:ext cx="4048125" cy="33432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6834" y="3288356"/>
            <a:ext cx="4057650" cy="3333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783" y="2092834"/>
            <a:ext cx="7480526" cy="452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923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6783" y="1261837"/>
            <a:ext cx="7994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sm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ncolnMillerB Semibold" panose="02000503080000020003" pitchFamily="50" charset="0"/>
                <a:ea typeface="+mn-ea"/>
                <a:cs typeface="+mn-cs"/>
              </a:rPr>
              <a:t>Naïve Bayes - 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136249" y="5653975"/>
            <a:ext cx="4154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1100" dirty="0">
                <a:solidFill>
                  <a:prstClr val="white"/>
                </a:solidFill>
                <a:latin typeface="Ford Antenna Regular" panose="02000505000000020004" pitchFamily="50" charset="0"/>
              </a:rPr>
              <a:t>NO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36249" y="5018928"/>
            <a:ext cx="4780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1100" dirty="0">
                <a:solidFill>
                  <a:prstClr val="white"/>
                </a:solidFill>
                <a:latin typeface="Ford Antenna Regular" panose="02000505000000020004" pitchFamily="50" charset="0"/>
              </a:rPr>
              <a:t>YES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840342" y="3394126"/>
            <a:ext cx="135806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4400" b="1" dirty="0">
                <a:solidFill>
                  <a:prstClr val="white"/>
                </a:solidFill>
                <a:latin typeface="Ford Antenna Regular" panose="02000505000000020004" pitchFamily="50" charset="0"/>
              </a:rPr>
              <a:t>93</a:t>
            </a:r>
            <a:r>
              <a:rPr lang="en-US" sz="2400" dirty="0">
                <a:solidFill>
                  <a:prstClr val="white"/>
                </a:solidFill>
                <a:latin typeface="Ford Antenna Regular" panose="02000505000000020004" pitchFamily="50" charset="0"/>
              </a:rPr>
              <a:t>%</a:t>
            </a:r>
            <a:endParaRPr lang="en-US" sz="4400" dirty="0">
              <a:solidFill>
                <a:prstClr val="white"/>
              </a:solidFill>
              <a:latin typeface="Ford Antenna Regular" panose="02000505000000020004" pitchFamily="50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646370" y="3367735"/>
            <a:ext cx="1545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Ford Antenna Regular" panose="02000505000000020004" pitchFamily="50" charset="0"/>
              </a:rPr>
              <a:t>accuracy</a:t>
            </a:r>
            <a:endParaRPr lang="en-US" sz="4400" dirty="0">
              <a:solidFill>
                <a:schemeClr val="accent1">
                  <a:lumMod val="60000"/>
                  <a:lumOff val="40000"/>
                </a:schemeClr>
              </a:solidFill>
              <a:latin typeface="Ford Antenna Regular" panose="02000505000000020004" pitchFamily="50" charset="0"/>
            </a:endParaRPr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7861972"/>
              </p:ext>
            </p:extLst>
          </p:nvPr>
        </p:nvGraphicFramePr>
        <p:xfrm>
          <a:off x="7679168" y="3525283"/>
          <a:ext cx="303847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0868105"/>
              </p:ext>
            </p:extLst>
          </p:nvPr>
        </p:nvGraphicFramePr>
        <p:xfrm>
          <a:off x="956799" y="2660073"/>
          <a:ext cx="5203131" cy="3363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00530" y="195693"/>
            <a:ext cx="7994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sm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ncolnMillerB Semibold" panose="02000503080000020003" pitchFamily="50" charset="0"/>
                <a:ea typeface="+mn-ea"/>
                <a:cs typeface="+mn-cs"/>
              </a:rPr>
              <a:t>Evaluating Model</a:t>
            </a:r>
          </a:p>
        </p:txBody>
      </p:sp>
    </p:spTree>
    <p:extLst>
      <p:ext uri="{BB962C8B-B14F-4D97-AF65-F5344CB8AC3E}">
        <p14:creationId xmlns:p14="http://schemas.microsoft.com/office/powerpoint/2010/main" val="2054323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6783" y="1261837"/>
            <a:ext cx="7994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sm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ncolnMillerB Semibold" panose="02000503080000020003" pitchFamily="50" charset="0"/>
                <a:ea typeface="+mn-ea"/>
                <a:cs typeface="+mn-cs"/>
              </a:rPr>
              <a:t>Decision</a:t>
            </a:r>
            <a:r>
              <a:rPr kumimoji="0" lang="en-US" sz="4800" b="0" i="0" u="none" strike="noStrike" kern="1200" cap="small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ncolnMillerB Semibold" panose="02000503080000020003" pitchFamily="50" charset="0"/>
                <a:ea typeface="+mn-ea"/>
                <a:cs typeface="+mn-cs"/>
              </a:rPr>
              <a:t> Tree - Alteryx</a:t>
            </a:r>
            <a:endParaRPr kumimoji="0" lang="en-US" sz="4800" b="0" i="0" u="none" strike="noStrike" kern="1200" cap="sm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colnMillerB Semibold" panose="02000503080000020003" pitchFamily="50" charset="0"/>
              <a:ea typeface="+mn-ea"/>
              <a:cs typeface="+mn-cs"/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/>
        </p:nvGraphicFramePr>
        <p:xfrm>
          <a:off x="8003008" y="3225188"/>
          <a:ext cx="303847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/>
          <p:cNvSpPr/>
          <p:nvPr/>
        </p:nvSpPr>
        <p:spPr>
          <a:xfrm>
            <a:off x="7587510" y="5333341"/>
            <a:ext cx="4154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1100" dirty="0">
                <a:solidFill>
                  <a:prstClr val="white"/>
                </a:solidFill>
                <a:latin typeface="Ford Antenna Regular" panose="02000505000000020004" pitchFamily="50" charset="0"/>
              </a:rPr>
              <a:t>NO</a:t>
            </a:r>
          </a:p>
        </p:txBody>
      </p:sp>
      <p:sp>
        <p:nvSpPr>
          <p:cNvPr id="6" name="Rectangle 5"/>
          <p:cNvSpPr/>
          <p:nvPr/>
        </p:nvSpPr>
        <p:spPr>
          <a:xfrm>
            <a:off x="7587510" y="4698294"/>
            <a:ext cx="4780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1100" dirty="0">
                <a:solidFill>
                  <a:prstClr val="white"/>
                </a:solidFill>
                <a:latin typeface="Ford Antenna Regular" panose="02000505000000020004" pitchFamily="50" charset="0"/>
              </a:rPr>
              <a:t>YES</a:t>
            </a:r>
          </a:p>
        </p:txBody>
      </p:sp>
      <p:sp>
        <p:nvSpPr>
          <p:cNvPr id="7" name="Rectangle 6"/>
          <p:cNvSpPr/>
          <p:nvPr/>
        </p:nvSpPr>
        <p:spPr>
          <a:xfrm>
            <a:off x="8160975" y="3346626"/>
            <a:ext cx="136127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4400" b="1" dirty="0">
                <a:solidFill>
                  <a:prstClr val="white"/>
                </a:solidFill>
                <a:latin typeface="Ford Antenna Regular" panose="02000505000000020004" pitchFamily="50" charset="0"/>
              </a:rPr>
              <a:t>68</a:t>
            </a:r>
            <a:r>
              <a:rPr lang="en-US" sz="2400" dirty="0">
                <a:solidFill>
                  <a:prstClr val="white"/>
                </a:solidFill>
                <a:latin typeface="Ford Antenna Regular" panose="02000505000000020004" pitchFamily="50" charset="0"/>
              </a:rPr>
              <a:t>%</a:t>
            </a:r>
            <a:endParaRPr lang="en-US" sz="4400" dirty="0">
              <a:solidFill>
                <a:prstClr val="white"/>
              </a:solidFill>
              <a:latin typeface="Ford Antenna Regular" panose="02000505000000020004" pitchFamily="50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67003" y="3320235"/>
            <a:ext cx="1545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Ford Antenna Regular" panose="02000505000000020004" pitchFamily="50" charset="0"/>
              </a:rPr>
              <a:t>accuracy</a:t>
            </a:r>
            <a:endParaRPr lang="en-US" sz="4400" dirty="0">
              <a:solidFill>
                <a:schemeClr val="accent1">
                  <a:lumMod val="60000"/>
                  <a:lumOff val="40000"/>
                </a:schemeClr>
              </a:solidFill>
              <a:latin typeface="Ford Antenna Regular" panose="02000505000000020004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440" y="2444429"/>
            <a:ext cx="40481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69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6783" y="1261837"/>
            <a:ext cx="7994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sm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ncolnMillerB Semibold" panose="02000503080000020003" pitchFamily="50" charset="0"/>
                <a:ea typeface="+mn-ea"/>
                <a:cs typeface="+mn-cs"/>
              </a:rPr>
              <a:t>Decision</a:t>
            </a:r>
            <a:r>
              <a:rPr kumimoji="0" lang="en-US" sz="4800" b="0" i="0" u="none" strike="noStrike" kern="1200" cap="small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ncolnMillerB Semibold" panose="02000503080000020003" pitchFamily="50" charset="0"/>
                <a:ea typeface="+mn-ea"/>
                <a:cs typeface="+mn-cs"/>
              </a:rPr>
              <a:t> Tree - R</a:t>
            </a:r>
            <a:endParaRPr kumimoji="0" lang="en-US" sz="4800" b="0" i="0" u="none" strike="noStrike" kern="1200" cap="sm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colnMillerB Semibold" panose="02000503080000020003" pitchFamily="50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66901" y="5333341"/>
            <a:ext cx="4154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1100" dirty="0">
                <a:solidFill>
                  <a:prstClr val="white"/>
                </a:solidFill>
                <a:latin typeface="Ford Antenna Regular" panose="02000505000000020004" pitchFamily="50" charset="0"/>
              </a:rPr>
              <a:t>NO</a:t>
            </a:r>
          </a:p>
        </p:txBody>
      </p:sp>
      <p:sp>
        <p:nvSpPr>
          <p:cNvPr id="6" name="Rectangle 5"/>
          <p:cNvSpPr/>
          <p:nvPr/>
        </p:nvSpPr>
        <p:spPr>
          <a:xfrm>
            <a:off x="7504383" y="4698294"/>
            <a:ext cx="4780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1100" dirty="0">
                <a:solidFill>
                  <a:prstClr val="white"/>
                </a:solidFill>
                <a:latin typeface="Ford Antenna Regular" panose="02000505000000020004" pitchFamily="50" charset="0"/>
              </a:rPr>
              <a:t>YES</a:t>
            </a:r>
          </a:p>
        </p:txBody>
      </p:sp>
      <p:sp>
        <p:nvSpPr>
          <p:cNvPr id="7" name="Rectangle 6"/>
          <p:cNvSpPr/>
          <p:nvPr/>
        </p:nvSpPr>
        <p:spPr>
          <a:xfrm>
            <a:off x="8160975" y="3287251"/>
            <a:ext cx="11833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4400" b="1" dirty="0">
                <a:solidFill>
                  <a:prstClr val="white"/>
                </a:solidFill>
                <a:latin typeface="Ford Antenna Regular" panose="02000505000000020004" pitchFamily="50" charset="0"/>
              </a:rPr>
              <a:t>81</a:t>
            </a:r>
            <a:r>
              <a:rPr lang="en-US" sz="2400" dirty="0">
                <a:solidFill>
                  <a:prstClr val="white"/>
                </a:solidFill>
                <a:latin typeface="Ford Antenna Regular" panose="02000505000000020004" pitchFamily="50" charset="0"/>
              </a:rPr>
              <a:t>%</a:t>
            </a:r>
            <a:endParaRPr lang="en-US" sz="4400" dirty="0">
              <a:solidFill>
                <a:prstClr val="white"/>
              </a:solidFill>
              <a:latin typeface="Ford Antenna Regular" panose="02000505000000020004" pitchFamily="50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67003" y="3260860"/>
            <a:ext cx="1545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Ford Antenna Regular" panose="02000505000000020004" pitchFamily="50" charset="0"/>
              </a:rPr>
              <a:t>accuracy</a:t>
            </a:r>
            <a:endParaRPr lang="en-US" sz="4400" dirty="0">
              <a:solidFill>
                <a:schemeClr val="accent1">
                  <a:lumMod val="60000"/>
                  <a:lumOff val="40000"/>
                </a:schemeClr>
              </a:solidFill>
              <a:latin typeface="Ford Antenna Regular" panose="02000505000000020004" pitchFamily="50" charset="0"/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4286512"/>
              </p:ext>
            </p:extLst>
          </p:nvPr>
        </p:nvGraphicFramePr>
        <p:xfrm>
          <a:off x="7826518" y="3213595"/>
          <a:ext cx="301565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275" y="2092834"/>
            <a:ext cx="3546305" cy="422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438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6784" y="1261837"/>
            <a:ext cx="7267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sm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ncolnMillerB Semibold" panose="02000503080000020003" pitchFamily="50" charset="0"/>
                <a:ea typeface="+mn-ea"/>
                <a:cs typeface="+mn-cs"/>
              </a:rPr>
              <a:t>Solution Statement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6784" y="2951947"/>
            <a:ext cx="80504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Capability in the hands of </a:t>
            </a:r>
            <a:r>
              <a:rPr lang="en-US" sz="2800" dirty="0">
                <a:solidFill>
                  <a:prstClr val="white"/>
                </a:solidFill>
                <a:latin typeface="Ford Antenna Regular" panose="02000505000000020004" pitchFamily="50" charset="0"/>
              </a:rPr>
              <a:t>Dealership that </a:t>
            </a:r>
            <a:r>
              <a:rPr lang="en-US" sz="2800" dirty="0">
                <a:solidFill>
                  <a:srgbClr val="98DF8A"/>
                </a:solidFill>
                <a:latin typeface="Ford Antenna Regular" panose="02000505000000020004" pitchFamily="50" charset="0"/>
              </a:rPr>
              <a:t>retains the Customer while </a:t>
            </a:r>
          </a:p>
          <a:p>
            <a:pPr>
              <a:defRPr/>
            </a:pPr>
            <a:r>
              <a:rPr lang="en-US" sz="2800" dirty="0">
                <a:solidFill>
                  <a:srgbClr val="98DF8A"/>
                </a:solidFill>
                <a:latin typeface="Ford Antenna Regular" panose="02000505000000020004" pitchFamily="50" charset="0"/>
              </a:rPr>
              <a:t>    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98DF8A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enriches Consumer experience</a:t>
            </a:r>
          </a:p>
        </p:txBody>
      </p:sp>
    </p:spTree>
    <p:extLst>
      <p:ext uri="{BB962C8B-B14F-4D97-AF65-F5344CB8AC3E}">
        <p14:creationId xmlns:p14="http://schemas.microsoft.com/office/powerpoint/2010/main" val="4156682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9193" y="184405"/>
            <a:ext cx="7267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sm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ncolnMillerB Semibold" panose="02000503080000020003" pitchFamily="50" charset="0"/>
                <a:ea typeface="+mn-ea"/>
                <a:cs typeface="+mn-cs"/>
              </a:rPr>
              <a:t>Customer Churn 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7675" y="2736503"/>
            <a:ext cx="103328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98DF8A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Predict customer churn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with 90%+ accuracy based on real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 service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data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rgbClr val="98DF8A"/>
                </a:solidFill>
                <a:latin typeface="Ford Antenna Regular" panose="02000505000000020004" pitchFamily="50" charset="0"/>
              </a:rPr>
              <a:t>Develop insights </a:t>
            </a:r>
            <a:r>
              <a:rPr lang="en-US" sz="2800" dirty="0">
                <a:solidFill>
                  <a:prstClr val="white"/>
                </a:solidFill>
                <a:latin typeface="Ford Antenna Regular" panose="02000505000000020004" pitchFamily="50" charset="0"/>
              </a:rPr>
              <a:t>about Customers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ord Antenna Regular" panose="02000505000000020004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966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6783" y="1261837"/>
            <a:ext cx="90682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sm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ncolnMillerB Semibold" panose="02000503080000020003" pitchFamily="50" charset="0"/>
                <a:ea typeface="+mn-ea"/>
                <a:cs typeface="+mn-cs"/>
              </a:rPr>
              <a:t>Basics Assumptions to start</a:t>
            </a: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296883" y="4311298"/>
            <a:ext cx="9966960" cy="2375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9927771" y="4178838"/>
            <a:ext cx="0" cy="2886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565063" y="4178838"/>
            <a:ext cx="0" cy="2886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02349" y="4178838"/>
            <a:ext cx="0" cy="2886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839635" y="4178838"/>
            <a:ext cx="0" cy="2886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476921" y="4178838"/>
            <a:ext cx="0" cy="2886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114207" y="4178838"/>
            <a:ext cx="0" cy="2886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751493" y="4178838"/>
            <a:ext cx="0" cy="2886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388779" y="4178838"/>
            <a:ext cx="0" cy="2886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026065" y="4178838"/>
            <a:ext cx="0" cy="2886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663351" y="4178838"/>
            <a:ext cx="0" cy="2886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300637" y="4178838"/>
            <a:ext cx="0" cy="2886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937923" y="4178838"/>
            <a:ext cx="0" cy="2886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575209" y="4178838"/>
            <a:ext cx="0" cy="2886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212495" y="4178838"/>
            <a:ext cx="0" cy="2886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849781" y="4178838"/>
            <a:ext cx="0" cy="2886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487067" y="4178838"/>
            <a:ext cx="0" cy="2886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124353" y="4178838"/>
            <a:ext cx="0" cy="2886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761639" y="4178838"/>
            <a:ext cx="0" cy="2886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98925" y="4178838"/>
            <a:ext cx="0" cy="2886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036211" y="4178838"/>
            <a:ext cx="0" cy="2886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673497" y="4178838"/>
            <a:ext cx="0" cy="2886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310783" y="4178838"/>
            <a:ext cx="0" cy="2886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948069" y="4178838"/>
            <a:ext cx="0" cy="2886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585355" y="4178838"/>
            <a:ext cx="0" cy="2886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7862298" y="5027402"/>
            <a:ext cx="2651760" cy="0"/>
          </a:xfrm>
          <a:prstGeom prst="line">
            <a:avLst/>
          </a:prstGeom>
          <a:ln w="38100">
            <a:solidFill>
              <a:schemeClr val="bg1"/>
            </a:solidFill>
            <a:headEnd type="triangl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800361" y="4323173"/>
            <a:ext cx="998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Today</a:t>
            </a:r>
          </a:p>
        </p:txBody>
      </p:sp>
      <p:sp>
        <p:nvSpPr>
          <p:cNvPr id="35" name="Oval 34"/>
          <p:cNvSpPr/>
          <p:nvPr/>
        </p:nvSpPr>
        <p:spPr>
          <a:xfrm>
            <a:off x="7631912" y="4935962"/>
            <a:ext cx="182880" cy="18288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6945917" y="4935962"/>
            <a:ext cx="182880" cy="18288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5846483" y="4935962"/>
            <a:ext cx="182880" cy="18288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4134390" y="4935962"/>
            <a:ext cx="182880" cy="18288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5483769" y="3637541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3578759" y="3637541"/>
            <a:ext cx="182880" cy="18288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2065688" y="3637541"/>
            <a:ext cx="182880" cy="18288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735497" y="3637541"/>
            <a:ext cx="182880" cy="18288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5730675" y="3728981"/>
            <a:ext cx="4754880" cy="0"/>
          </a:xfrm>
          <a:prstGeom prst="line">
            <a:avLst/>
          </a:prstGeom>
          <a:ln w="38100">
            <a:solidFill>
              <a:schemeClr val="bg1"/>
            </a:solidFill>
            <a:headEnd type="triangl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128797" y="3329651"/>
            <a:ext cx="3606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Not visited in last </a:t>
            </a:r>
            <a:r>
              <a:rPr kumimoji="0" lang="en-US" sz="1600" b="0" i="0" u="none" strike="sng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12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 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Ford Antenna Regular" panose="02000505000000020004" pitchFamily="50" charset="0"/>
              </a:rPr>
              <a:t>18</a:t>
            </a:r>
            <a:r>
              <a:rPr lang="en-US" sz="1600" dirty="0">
                <a:solidFill>
                  <a:prstClr val="white"/>
                </a:solidFill>
                <a:latin typeface="Ford Antenna Regular" panose="02000505000000020004" pitchFamily="50" charset="0"/>
              </a:rPr>
              <a:t> months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ord Antenna Regular" panose="02000505000000020004" pitchFamily="50" charset="0"/>
              <a:ea typeface="+mn-ea"/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202349" y="2915981"/>
            <a:ext cx="1532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Churn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Ford Antenna Regular" panose="02000505000000020004" pitchFamily="50" charset="0"/>
              <a:ea typeface="+mn-ea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557239" y="5486255"/>
            <a:ext cx="3178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Visited in last 18 months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839635" y="5072585"/>
            <a:ext cx="1895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Not Churn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Ford Antenna Regular" panose="02000505000000020004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2595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8263214" y="2862598"/>
            <a:ext cx="3313217" cy="3509625"/>
          </a:xfrm>
          <a:prstGeom prst="rect">
            <a:avLst/>
          </a:prstGeom>
          <a:noFill/>
          <a:ln w="38100">
            <a:solidFill>
              <a:srgbClr val="D35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6784" y="1261837"/>
            <a:ext cx="7267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i="0" u="none" strike="noStrike" kern="1200" cap="small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ncolnMillerB Semibold" panose="02000503080000020003" pitchFamily="50" charset="0"/>
              </a:rPr>
              <a:t>Data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4636" y="3411748"/>
            <a:ext cx="3262489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dirty="0">
                <a:solidFill>
                  <a:prstClr val="white"/>
                </a:solidFill>
                <a:latin typeface="Ford Antenna Regular" panose="02000505000000020004" pitchFamily="50" charset="0"/>
              </a:rPr>
              <a:t>Tenure </a:t>
            </a:r>
            <a:r>
              <a:rPr 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Ford Antenna Regular" panose="02000505000000020004" pitchFamily="50" charset="0"/>
              </a:rPr>
              <a:t>– Relationship duration with dealership</a:t>
            </a:r>
          </a:p>
          <a:p>
            <a:pPr>
              <a:defRPr/>
            </a:pPr>
            <a:r>
              <a:rPr lang="en-US" sz="2000" dirty="0">
                <a:solidFill>
                  <a:prstClr val="white"/>
                </a:solidFill>
                <a:latin typeface="Ford Antenna Regular" panose="02000505000000020004" pitchFamily="50" charset="0"/>
              </a:rPr>
              <a:t>Visits </a:t>
            </a:r>
            <a:r>
              <a:rPr 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Ford Antenna Regular" panose="02000505000000020004" pitchFamily="50" charset="0"/>
              </a:rPr>
              <a:t>- # of services</a:t>
            </a:r>
          </a:p>
          <a:p>
            <a:pPr marR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>
                <a:solidFill>
                  <a:prstClr val="white"/>
                </a:solidFill>
                <a:latin typeface="Ford Antenna Regular" panose="02000505000000020004" pitchFamily="50" charset="0"/>
              </a:rPr>
              <a:t>Total customer Spent</a:t>
            </a:r>
            <a:r>
              <a:rPr lang="en-US" sz="1100" dirty="0">
                <a:solidFill>
                  <a:prstClr val="white"/>
                </a:solidFill>
                <a:latin typeface="Ford Antenna Regular" panose="02000505000000020004" pitchFamily="50" charset="0"/>
              </a:rPr>
              <a:t>– </a:t>
            </a:r>
            <a:r>
              <a:rPr 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Ford Antenna Regular" panose="02000505000000020004" pitchFamily="50" charset="0"/>
              </a:rPr>
              <a:t>total revenue generated by VIN </a:t>
            </a:r>
          </a:p>
          <a:p>
            <a:pPr marR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kern="1200" cap="none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rd Antenna Regular" panose="02000505000000020004" pitchFamily="50" charset="0"/>
              </a:rPr>
              <a:t>Absence</a:t>
            </a:r>
            <a:r>
              <a:rPr kumimoji="0" lang="en-US" sz="1100" b="0" i="0" u="none" kern="1200" cap="none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rd Antenna Regular" panose="02000505000000020004" pitchFamily="50" charset="0"/>
              </a:rPr>
              <a:t> </a:t>
            </a:r>
            <a:r>
              <a:rPr 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Ford Antenna Regular" panose="02000505000000020004" pitchFamily="50" charset="0"/>
              </a:rPr>
              <a:t>– Months since last visit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noProof="0" dirty="0">
                <a:solidFill>
                  <a:prstClr val="white"/>
                </a:solidFill>
                <a:latin typeface="Ford Antenna Regular" panose="02000505000000020004" pitchFamily="50" charset="0"/>
              </a:rPr>
              <a:t>avg. time to service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Ford Antenna Regular" panose="02000505000000020004" pitchFamily="50" charset="0"/>
              </a:rPr>
              <a:t>Avg. Delay in Delivery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noProof="0" dirty="0">
                <a:solidFill>
                  <a:schemeClr val="accent4">
                    <a:lumMod val="60000"/>
                    <a:lumOff val="40000"/>
                  </a:schemeClr>
                </a:solidFill>
                <a:latin typeface="Ford Antenna Regular" panose="02000505000000020004" pitchFamily="50" charset="0"/>
              </a:rPr>
              <a:t>Department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Ford Antenna Regular" panose="02000505000000020004" pitchFamily="50" charset="0"/>
              </a:rPr>
              <a:t>Missed PMS</a:t>
            </a:r>
            <a:endParaRPr lang="en-US" sz="2000" noProof="0" dirty="0">
              <a:solidFill>
                <a:schemeClr val="accent4">
                  <a:lumMod val="60000"/>
                  <a:lumOff val="40000"/>
                </a:schemeClr>
              </a:solidFill>
              <a:latin typeface="Ford Antenna Regular" panose="02000505000000020004" pitchFamily="50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noProof="0" dirty="0">
                <a:solidFill>
                  <a:prstClr val="white"/>
                </a:solidFill>
                <a:latin typeface="Ford Antenna Regular" panose="02000505000000020004" pitchFamily="50" charset="0"/>
              </a:rPr>
              <a:t> </a:t>
            </a:r>
          </a:p>
        </p:txBody>
      </p:sp>
      <p:pic>
        <p:nvPicPr>
          <p:cNvPr id="5124" name="Picture 4" descr="http://icons.iconarchive.com/icons/paomedia/small-n-flat/1024/user-female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854" y="2413352"/>
            <a:ext cx="898496" cy="898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458965" y="3411748"/>
            <a:ext cx="29909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kern="1200" cap="none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rd Antenna Regular" panose="02000505000000020004" pitchFamily="50" charset="0"/>
              </a:rPr>
              <a:t>VIN</a:t>
            </a:r>
          </a:p>
          <a:p>
            <a:pPr lvl="0">
              <a:defRPr/>
            </a:pPr>
            <a:r>
              <a:rPr lang="en-US" sz="2000" dirty="0">
                <a:solidFill>
                  <a:prstClr val="white"/>
                </a:solidFill>
                <a:latin typeface="Ford Antenna Regular" panose="02000505000000020004" pitchFamily="50" charset="0"/>
              </a:rPr>
              <a:t>Drive life</a:t>
            </a:r>
            <a:r>
              <a:rPr 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Ford Antenna Regular" panose="02000505000000020004" pitchFamily="50" charset="0"/>
              </a:rPr>
              <a:t>– Odometer reading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noProof="0" dirty="0">
                <a:solidFill>
                  <a:prstClr val="white"/>
                </a:solidFill>
                <a:latin typeface="Ford Antenna Regular" panose="02000505000000020004" pitchFamily="50" charset="0"/>
              </a:rPr>
              <a:t>Vehicle age</a:t>
            </a:r>
            <a:endParaRPr lang="en-US" sz="2000" dirty="0">
              <a:solidFill>
                <a:prstClr val="white"/>
              </a:solidFill>
              <a:latin typeface="Ford Antenna Regular" panose="02000505000000020004" pitchFamily="50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noProof="0" dirty="0">
                <a:solidFill>
                  <a:prstClr val="white"/>
                </a:solidFill>
                <a:latin typeface="Ford Antenna Regular" panose="02000505000000020004" pitchFamily="50" charset="0"/>
              </a:rPr>
              <a:t>Make </a:t>
            </a:r>
            <a:r>
              <a:rPr 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Ford Antenna Regular" panose="02000505000000020004" pitchFamily="50" charset="0"/>
              </a:rPr>
              <a:t>– model name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Ford Antenna Regular" panose="02000505000000020004" pitchFamily="50" charset="0"/>
              </a:rPr>
              <a:t>model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Ford Antenna Regular" panose="02000505000000020004" pitchFamily="50" charset="0"/>
              </a:rPr>
              <a:t>model year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>
                <a:solidFill>
                  <a:prstClr val="white"/>
                </a:solidFill>
                <a:latin typeface="Ford Antenna Regular" panose="02000505000000020004" pitchFamily="50" charset="0"/>
              </a:rPr>
              <a:t>used vehicle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>
                <a:solidFill>
                  <a:prstClr val="white"/>
                </a:solidFill>
                <a:latin typeface="Ford Antenna Regular" panose="02000505000000020004" pitchFamily="50" charset="0"/>
              </a:rPr>
              <a:t>fuel type </a:t>
            </a:r>
            <a:r>
              <a:rPr 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Ford Antenna Regular" panose="02000505000000020004" pitchFamily="50" charset="0"/>
              </a:rPr>
              <a:t>-  Petrol/Diesel</a:t>
            </a:r>
          </a:p>
        </p:txBody>
      </p:sp>
      <p:sp>
        <p:nvSpPr>
          <p:cNvPr id="2" name="Rectangle 1"/>
          <p:cNvSpPr/>
          <p:nvPr/>
        </p:nvSpPr>
        <p:spPr>
          <a:xfrm>
            <a:off x="353908" y="2862600"/>
            <a:ext cx="3313217" cy="3509625"/>
          </a:xfrm>
          <a:prstGeom prst="rect">
            <a:avLst/>
          </a:prstGeom>
          <a:noFill/>
          <a:ln w="38100">
            <a:solidFill>
              <a:srgbClr val="E257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122" name="Picture 2" descr="https://cdn2.iconfinder.com/data/icons/ballicons-2-free/100/wrench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516" y="2516754"/>
            <a:ext cx="758970" cy="75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4308561" y="2862599"/>
            <a:ext cx="3313217" cy="3509625"/>
          </a:xfrm>
          <a:prstGeom prst="rect">
            <a:avLst/>
          </a:prstGeom>
          <a:noFill/>
          <a:ln w="38100">
            <a:solidFill>
              <a:srgbClr val="F479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128" name="Picture 8" descr="https://images.vexels.com/media/users/3/127711/isolated/preview/384e0b3361d99d9c370b4037115324b9-flat-vintage-car-icon-by-vexel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196" y="2473626"/>
            <a:ext cx="777948" cy="77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306106" y="2548212"/>
            <a:ext cx="982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E2574C"/>
                </a:solidFill>
                <a:latin typeface="Ford Antenna Regular" panose="02000505000000020004" pitchFamily="50" charset="0"/>
              </a:rPr>
              <a:t>service</a:t>
            </a:r>
            <a:endParaRPr lang="en-US" dirty="0">
              <a:solidFill>
                <a:srgbClr val="E2574C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38102" y="2564131"/>
            <a:ext cx="984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4793E"/>
                </a:solidFill>
                <a:latin typeface="Ford Antenna Regular" panose="02000505000000020004" pitchFamily="50" charset="0"/>
              </a:rPr>
              <a:t>vehicle</a:t>
            </a:r>
            <a:endParaRPr lang="en-US" dirty="0">
              <a:solidFill>
                <a:srgbClr val="F4793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187022" y="2544847"/>
            <a:ext cx="1273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D35400"/>
                </a:solidFill>
                <a:latin typeface="Ford Antenna Regular" panose="02000505000000020004" pitchFamily="50" charset="0"/>
              </a:rPr>
              <a:t>customer</a:t>
            </a:r>
            <a:endParaRPr lang="en-US" dirty="0">
              <a:solidFill>
                <a:srgbClr val="D354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90041" y="3410874"/>
            <a:ext cx="30863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Ford Antenna Regular" panose="02000505000000020004" pitchFamily="50" charset="0"/>
              </a:rPr>
              <a:t>Zip code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Ford Antenna Regular" panose="02000505000000020004" pitchFamily="50" charset="0"/>
              </a:rPr>
              <a:t>Region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Ford Antenna Regular" panose="02000505000000020004" pitchFamily="50" charset="0"/>
              </a:rPr>
              <a:t>Gender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Ford Antenna Regular" panose="02000505000000020004" pitchFamily="50" charset="0"/>
              </a:rPr>
              <a:t>Loyalty Points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Ford Antenna Regular" panose="02000505000000020004" pitchFamily="50" charset="0"/>
              </a:rPr>
              <a:t>Feedbacks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Ford Antenna Regular" panose="02000505000000020004" pitchFamily="50" charset="0"/>
              </a:rPr>
              <a:t>ESB Plan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Ford Antenna Regular" panose="02000505000000020004" pitchFamily="50" charset="0"/>
              </a:rPr>
              <a:t>Preferred Insurance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000" dirty="0">
              <a:solidFill>
                <a:schemeClr val="accent4">
                  <a:lumMod val="60000"/>
                  <a:lumOff val="40000"/>
                </a:schemeClr>
              </a:solidFill>
              <a:latin typeface="Ford Antenna Regular" panose="02000505000000020004" pitchFamily="50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000" dirty="0">
              <a:solidFill>
                <a:schemeClr val="accent4">
                  <a:lumMod val="60000"/>
                  <a:lumOff val="40000"/>
                </a:schemeClr>
              </a:solidFill>
              <a:latin typeface="Ford Antenna Regular" panose="02000505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551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6784" y="1261837"/>
            <a:ext cx="7267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sm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ncolnMillerB Semibold" panose="02000503080000020003" pitchFamily="50" charset="0"/>
                <a:ea typeface="+mn-ea"/>
                <a:cs typeface="+mn-cs"/>
              </a:rPr>
              <a:t>Data details</a:t>
            </a: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296883" y="4311298"/>
            <a:ext cx="9966960" cy="2375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9927771" y="4178838"/>
            <a:ext cx="0" cy="2886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565063" y="4178838"/>
            <a:ext cx="0" cy="2886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02349" y="4178838"/>
            <a:ext cx="0" cy="2886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839635" y="4178838"/>
            <a:ext cx="0" cy="2886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476921" y="4178838"/>
            <a:ext cx="0" cy="2886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114207" y="4178838"/>
            <a:ext cx="0" cy="2886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751493" y="4178838"/>
            <a:ext cx="0" cy="2886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388779" y="4178838"/>
            <a:ext cx="0" cy="2886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026065" y="4178838"/>
            <a:ext cx="0" cy="2886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663351" y="4178838"/>
            <a:ext cx="0" cy="2886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300637" y="4178838"/>
            <a:ext cx="0" cy="2886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937923" y="4178838"/>
            <a:ext cx="0" cy="2886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575209" y="4178838"/>
            <a:ext cx="0" cy="2886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212495" y="4178838"/>
            <a:ext cx="0" cy="2886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849781" y="4178838"/>
            <a:ext cx="0" cy="2886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487067" y="4178838"/>
            <a:ext cx="0" cy="2886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124353" y="4178838"/>
            <a:ext cx="0" cy="2886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761639" y="4178838"/>
            <a:ext cx="0" cy="2886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98925" y="4178838"/>
            <a:ext cx="0" cy="2886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036211" y="4178838"/>
            <a:ext cx="0" cy="2886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673497" y="4178838"/>
            <a:ext cx="0" cy="2886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310783" y="4178838"/>
            <a:ext cx="0" cy="2886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948069" y="4178838"/>
            <a:ext cx="0" cy="2886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585355" y="4178838"/>
            <a:ext cx="0" cy="2886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7897927" y="5027402"/>
            <a:ext cx="2468880" cy="0"/>
          </a:xfrm>
          <a:prstGeom prst="line">
            <a:avLst/>
          </a:prstGeom>
          <a:ln w="38100">
            <a:solidFill>
              <a:schemeClr val="bg1"/>
            </a:solidFill>
            <a:headEnd type="triangl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800361" y="4323173"/>
            <a:ext cx="998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Today</a:t>
            </a:r>
          </a:p>
        </p:txBody>
      </p:sp>
      <p:sp>
        <p:nvSpPr>
          <p:cNvPr id="35" name="Oval 34"/>
          <p:cNvSpPr/>
          <p:nvPr/>
        </p:nvSpPr>
        <p:spPr>
          <a:xfrm>
            <a:off x="7703169" y="4935962"/>
            <a:ext cx="182880" cy="18288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6945917" y="4935962"/>
            <a:ext cx="182880" cy="18288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5846483" y="4935962"/>
            <a:ext cx="182880" cy="18288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4134390" y="4935962"/>
            <a:ext cx="182880" cy="18288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5483769" y="3637541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3578759" y="3637541"/>
            <a:ext cx="182880" cy="18288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2065688" y="3637541"/>
            <a:ext cx="182880" cy="18288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735497" y="3637541"/>
            <a:ext cx="182880" cy="18288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5730675" y="3728981"/>
            <a:ext cx="4754880" cy="0"/>
          </a:xfrm>
          <a:prstGeom prst="line">
            <a:avLst/>
          </a:prstGeom>
          <a:ln w="38100">
            <a:solidFill>
              <a:schemeClr val="bg1"/>
            </a:solidFill>
            <a:headEnd type="triangl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557239" y="3329651"/>
            <a:ext cx="3178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absence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202349" y="2915981"/>
            <a:ext cx="1532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Churn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Ford Antenna Regular" panose="02000505000000020004" pitchFamily="50" charset="0"/>
              <a:ea typeface="+mn-ea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557239" y="5486255"/>
            <a:ext cx="3178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Visited in last 6 months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839635" y="5072585"/>
            <a:ext cx="1895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Not Churn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Ford Antenna Regular" panose="02000505000000020004" pitchFamily="50" charset="0"/>
              <a:ea typeface="+mn-ea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04759" y="2386460"/>
            <a:ext cx="2340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0" i="0" u="none" kern="1200" cap="none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rd Antenna Regular" panose="02000505000000020004" pitchFamily="50" charset="0"/>
              </a:rPr>
              <a:t>last</a:t>
            </a:r>
            <a:r>
              <a:rPr kumimoji="0" lang="en-US" sz="1400" b="0" i="0" u="none" kern="1200" cap="none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rd Antenna Regular" panose="02000505000000020004" pitchFamily="50" charset="0"/>
              </a:rPr>
              <a:t> visited date</a:t>
            </a:r>
          </a:p>
        </p:txBody>
      </p:sp>
      <p:sp>
        <p:nvSpPr>
          <p:cNvPr id="2" name="Rectangle 1"/>
          <p:cNvSpPr/>
          <p:nvPr/>
        </p:nvSpPr>
        <p:spPr>
          <a:xfrm>
            <a:off x="2936532" y="2851397"/>
            <a:ext cx="6422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prstClr val="white"/>
                </a:solidFill>
                <a:latin typeface="Ford Antenna Regular" panose="02000505000000020004" pitchFamily="50" charset="0"/>
              </a:rPr>
              <a:t>visits</a:t>
            </a:r>
          </a:p>
        </p:txBody>
      </p:sp>
      <p:sp>
        <p:nvSpPr>
          <p:cNvPr id="4" name="Left Brace 3"/>
          <p:cNvSpPr/>
          <p:nvPr/>
        </p:nvSpPr>
        <p:spPr>
          <a:xfrm rot="5400000">
            <a:off x="3090044" y="845854"/>
            <a:ext cx="286084" cy="4995178"/>
          </a:xfrm>
          <a:prstGeom prst="leftBrac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4474" y="4441361"/>
            <a:ext cx="15576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prstClr val="white"/>
                </a:solidFill>
                <a:latin typeface="Ford Antenna Regular" panose="02000505000000020004" pitchFamily="50" charset="0"/>
              </a:rPr>
              <a:t>lifetime </a:t>
            </a:r>
          </a:p>
          <a:p>
            <a:pPr lvl="0">
              <a:defRPr/>
            </a:pPr>
            <a:r>
              <a:rPr lang="en-US" sz="1400" dirty="0">
                <a:solidFill>
                  <a:prstClr val="white"/>
                </a:solidFill>
                <a:latin typeface="Ford Antenna Regular" panose="02000505000000020004" pitchFamily="50" charset="0"/>
              </a:rPr>
              <a:t>customer value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57660" y="3793113"/>
            <a:ext cx="304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prstClr val="white"/>
                </a:solidFill>
                <a:latin typeface="Ford Antenna Regular" panose="02000505000000020004" pitchFamily="50" charset="0"/>
              </a:rPr>
              <a:t>$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023595" y="3793113"/>
            <a:ext cx="304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prstClr val="white"/>
                </a:solidFill>
                <a:latin typeface="Ford Antenna Regular" panose="02000505000000020004" pitchFamily="50" charset="0"/>
              </a:rPr>
              <a:t>$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523530" y="3793113"/>
            <a:ext cx="304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prstClr val="white"/>
                </a:solidFill>
                <a:latin typeface="Ford Antenna Regular" panose="02000505000000020004" pitchFamily="50" charset="0"/>
              </a:rPr>
              <a:t>$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432541" y="3793113"/>
            <a:ext cx="304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prstClr val="white"/>
                </a:solidFill>
                <a:latin typeface="Ford Antenna Regular" panose="02000505000000020004" pitchFamily="50" charset="0"/>
              </a:rPr>
              <a:t>$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47368" y="3751546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prstClr val="white"/>
                </a:solidFill>
                <a:latin typeface="Ford Antenna Regular" panose="02000505000000020004" pitchFamily="50" charset="0"/>
              </a:rPr>
              <a:t>∑</a:t>
            </a:r>
          </a:p>
        </p:txBody>
      </p:sp>
      <p:cxnSp>
        <p:nvCxnSpPr>
          <p:cNvPr id="45" name="Curved Connector 44"/>
          <p:cNvCxnSpPr>
            <a:stCxn id="8" idx="1"/>
            <a:endCxn id="55" idx="1"/>
          </p:cNvCxnSpPr>
          <p:nvPr/>
        </p:nvCxnSpPr>
        <p:spPr>
          <a:xfrm rot="10800000">
            <a:off x="447368" y="3936213"/>
            <a:ext cx="17106" cy="766759"/>
          </a:xfrm>
          <a:prstGeom prst="curvedConnector3">
            <a:avLst>
              <a:gd name="adj1" fmla="val 1436373"/>
            </a:avLst>
          </a:prstGeom>
          <a:ln>
            <a:solidFill>
              <a:schemeClr val="accent1">
                <a:lumMod val="20000"/>
                <a:lumOff val="8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4247083" y="5262702"/>
            <a:ext cx="3474720" cy="0"/>
          </a:xfrm>
          <a:prstGeom prst="line">
            <a:avLst/>
          </a:prstGeom>
          <a:ln w="254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236069" y="5252674"/>
            <a:ext cx="7618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white"/>
                </a:solidFill>
                <a:latin typeface="Ford Antenna Regular" panose="02000505000000020004" pitchFamily="50" charset="0"/>
              </a:rPr>
              <a:t>tenure</a:t>
            </a:r>
            <a:endParaRPr lang="en-US" sz="1400" dirty="0"/>
          </a:p>
        </p:txBody>
      </p:sp>
      <p:cxnSp>
        <p:nvCxnSpPr>
          <p:cNvPr id="58" name="Straight Connector 57"/>
          <p:cNvCxnSpPr>
            <a:stCxn id="39" idx="0"/>
          </p:cNvCxnSpPr>
          <p:nvPr/>
        </p:nvCxnSpPr>
        <p:spPr>
          <a:xfrm flipV="1">
            <a:off x="5575209" y="2801327"/>
            <a:ext cx="0" cy="836214"/>
          </a:xfrm>
          <a:prstGeom prst="line">
            <a:avLst/>
          </a:prstGeom>
          <a:ln w="25400">
            <a:solidFill>
              <a:schemeClr val="bg1"/>
            </a:solidFill>
            <a:headEnd type="triangl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988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gular Pentagon 9"/>
          <p:cNvSpPr/>
          <p:nvPr/>
        </p:nvSpPr>
        <p:spPr>
          <a:xfrm>
            <a:off x="4261105" y="2928323"/>
            <a:ext cx="3585936" cy="3398751"/>
          </a:xfrm>
          <a:prstGeom prst="pent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Picture 6" descr="https://image.flaticon.com/sprites/new_packs/178146-business-strategy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81" t="35947" b="33823"/>
          <a:stretch/>
        </p:blipFill>
        <p:spPr bwMode="auto">
          <a:xfrm>
            <a:off x="6807199" y="3600479"/>
            <a:ext cx="1481557" cy="1237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8697790" y="3324099"/>
            <a:ext cx="3313217" cy="1645921"/>
          </a:xfrm>
          <a:prstGeom prst="rect">
            <a:avLst/>
          </a:prstGeom>
          <a:noFill/>
          <a:ln w="38100">
            <a:solidFill>
              <a:srgbClr val="D35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148" y="5833998"/>
            <a:ext cx="2907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sm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ncolnMillerB Semibold" panose="02000503080000020003" pitchFamily="50" charset="0"/>
                <a:ea typeface="+mn-ea"/>
                <a:cs typeface="+mn-cs"/>
              </a:rPr>
              <a:t>Process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5980" y="2085703"/>
            <a:ext cx="1180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Problem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statement</a:t>
            </a:r>
          </a:p>
        </p:txBody>
      </p:sp>
      <p:pic>
        <p:nvPicPr>
          <p:cNvPr id="5124" name="Picture 4" descr="http://icons.iconarchive.com/icons/paomedia/small-n-flat/1024/user-female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150" y="2867994"/>
            <a:ext cx="898496" cy="898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95904" y="1030309"/>
            <a:ext cx="3090438" cy="1981921"/>
          </a:xfrm>
          <a:prstGeom prst="rect">
            <a:avLst/>
          </a:prstGeom>
          <a:noFill/>
          <a:ln w="38100">
            <a:solidFill>
              <a:srgbClr val="E257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40628" y="1030309"/>
            <a:ext cx="4469802" cy="5658872"/>
          </a:xfrm>
          <a:prstGeom prst="rect">
            <a:avLst/>
          </a:prstGeom>
          <a:noFill/>
          <a:ln w="38100">
            <a:solidFill>
              <a:srgbClr val="F479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7975" y="2683328"/>
            <a:ext cx="3467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2574C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Business Understanding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2574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78858" y="993459"/>
            <a:ext cx="19778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4793E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Machine Learning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4793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768933" y="2608923"/>
            <a:ext cx="1251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35400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Inference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354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2" descr="https://image.flaticon.com/sprites/new_packs/170351-business-and-office-collection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672" r="65847"/>
          <a:stretch/>
        </p:blipFill>
        <p:spPr bwMode="auto">
          <a:xfrm>
            <a:off x="1618712" y="550962"/>
            <a:ext cx="1014664" cy="95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s://image.flaticon.com/sprites/new_packs/129467-business-and-office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80" t="35288" r="33912" b="32919"/>
          <a:stretch/>
        </p:blipFill>
        <p:spPr bwMode="auto">
          <a:xfrm>
            <a:off x="702702" y="1264103"/>
            <a:ext cx="1046747" cy="98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s://image.flaticon.com/sprites/new_packs/129467-business-and-office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58" r="68207" b="32523"/>
          <a:stretch/>
        </p:blipFill>
        <p:spPr bwMode="auto">
          <a:xfrm>
            <a:off x="2225243" y="1196618"/>
            <a:ext cx="1049569" cy="105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159932" y="2085703"/>
            <a:ext cx="1180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Design Approach</a:t>
            </a:r>
          </a:p>
        </p:txBody>
      </p:sp>
      <p:pic>
        <p:nvPicPr>
          <p:cNvPr id="20" name="Picture 2" descr="https://image.flaticon.com/sprites/new_packs/170351-business-and-office-collection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43" r="65442" b="32792"/>
          <a:stretch/>
        </p:blipFill>
        <p:spPr bwMode="auto">
          <a:xfrm>
            <a:off x="6177234" y="1149270"/>
            <a:ext cx="1026695" cy="96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s://image.flaticon.com/sprites/new_packs/170351-business-and-office-collection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" t="432" r="65037" b="65103"/>
          <a:stretch/>
        </p:blipFill>
        <p:spPr bwMode="auto">
          <a:xfrm>
            <a:off x="4815423" y="1130522"/>
            <a:ext cx="1217114" cy="1141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4831643" y="2063034"/>
            <a:ext cx="1180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Get Data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96843" y="2096433"/>
            <a:ext cx="1180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Transform</a:t>
            </a:r>
          </a:p>
        </p:txBody>
      </p:sp>
      <p:pic>
        <p:nvPicPr>
          <p:cNvPr id="28" name="Picture 2" descr="https://image.flaticon.com/sprites/new_packs/170351-business-and-office-collection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55" t="33456" b="30354"/>
          <a:stretch/>
        </p:blipFill>
        <p:spPr bwMode="auto">
          <a:xfrm>
            <a:off x="3743541" y="3556625"/>
            <a:ext cx="1459783" cy="150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https://image.flaticon.com/sprites/new_packs/178146-business-strategy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13" t="65535" r="36381"/>
          <a:stretch/>
        </p:blipFill>
        <p:spPr bwMode="auto">
          <a:xfrm>
            <a:off x="4446298" y="5159076"/>
            <a:ext cx="1221446" cy="145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https://image.flaticon.com/sprites/new_packs/178146-business-strategy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857" r="66491"/>
          <a:stretch/>
        </p:blipFill>
        <p:spPr bwMode="auto">
          <a:xfrm>
            <a:off x="6384900" y="5228810"/>
            <a:ext cx="1481557" cy="141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https://image.flaticon.com/sprites/new_packs/170351-business-and-office-collection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85" t="66123"/>
          <a:stretch/>
        </p:blipFill>
        <p:spPr bwMode="auto">
          <a:xfrm>
            <a:off x="9085150" y="3598044"/>
            <a:ext cx="909553" cy="94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https://image.flaticon.com/sprites/new_packs/170351-business-and-office-collection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47" b="65534"/>
          <a:stretch/>
        </p:blipFill>
        <p:spPr bwMode="auto">
          <a:xfrm>
            <a:off x="10827050" y="3602829"/>
            <a:ext cx="999815" cy="96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8952076" y="4439699"/>
            <a:ext cx="1180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visualize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519625" y="4439699"/>
            <a:ext cx="1440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communicate</a:t>
            </a:r>
          </a:p>
        </p:txBody>
      </p:sp>
      <p:pic>
        <p:nvPicPr>
          <p:cNvPr id="11266" name="Picture 2" descr="http://www.darrinbishop.com/wp-content/uploads/2017/02/Azure-ML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194" y="712942"/>
            <a:ext cx="1126426" cy="591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s://d30y9cdsu7xlg0.cloudfront.net/png/544540-200.png"/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201" y="2550384"/>
            <a:ext cx="913017" cy="913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3602561" y="1701044"/>
            <a:ext cx="878999" cy="467250"/>
          </a:xfrm>
          <a:prstGeom prst="rightArrow">
            <a:avLst/>
          </a:prstGeom>
          <a:solidFill>
            <a:srgbClr val="E25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8015624" y="3913434"/>
            <a:ext cx="682166" cy="467250"/>
          </a:xfrm>
          <a:prstGeom prst="rightArrow">
            <a:avLst/>
          </a:prstGeom>
          <a:solidFill>
            <a:srgbClr val="F47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Curved Connector 7"/>
          <p:cNvCxnSpPr>
            <a:stCxn id="23" idx="2"/>
            <a:endCxn id="11268" idx="0"/>
          </p:cNvCxnSpPr>
          <p:nvPr/>
        </p:nvCxnSpPr>
        <p:spPr>
          <a:xfrm rot="5400000">
            <a:off x="6282237" y="2145683"/>
            <a:ext cx="146174" cy="663228"/>
          </a:xfrm>
          <a:prstGeom prst="curvedConnector3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i.stack.imgur.com/CfkP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838720" y="3619212"/>
            <a:ext cx="2239142" cy="226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831701" y="4647571"/>
            <a:ext cx="1180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model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105812" y="4573512"/>
            <a:ext cx="1180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evaluate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33615" y="3414645"/>
            <a:ext cx="1180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Algorithm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481560" y="6352185"/>
            <a:ext cx="1180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train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35583" y="6354239"/>
            <a:ext cx="1180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test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419529" y="1026510"/>
            <a:ext cx="1438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Ford Antenna Regular" panose="02000505000000020004" pitchFamily="50" charset="0"/>
              </a:rPr>
              <a:t>Data Acquisition</a:t>
            </a:r>
          </a:p>
        </p:txBody>
      </p:sp>
    </p:spTree>
    <p:extLst>
      <p:ext uri="{BB962C8B-B14F-4D97-AF65-F5344CB8AC3E}">
        <p14:creationId xmlns:p14="http://schemas.microsoft.com/office/powerpoint/2010/main" val="3681017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1957" y="98720"/>
            <a:ext cx="7994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sm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ncolnMillerB Semibold" panose="02000503080000020003" pitchFamily="50" charset="0"/>
                <a:ea typeface="+mn-ea"/>
                <a:cs typeface="+mn-cs"/>
              </a:rPr>
              <a:t>Approach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6784" y="1151352"/>
            <a:ext cx="107966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white"/>
                </a:solidFill>
                <a:latin typeface="Ford Antenna Regular" panose="02000505000000020004" pitchFamily="50" charset="0"/>
              </a:rPr>
              <a:t>Develop </a:t>
            </a:r>
            <a:r>
              <a:rPr lang="en-US" sz="2800" dirty="0">
                <a:solidFill>
                  <a:srgbClr val="98DF8A"/>
                </a:solidFill>
                <a:latin typeface="Ford Antenna Regular" panose="02000505000000020004" pitchFamily="50" charset="0"/>
              </a:rPr>
              <a:t>score at </a:t>
            </a:r>
            <a:r>
              <a:rPr lang="en-US" sz="2800" dirty="0" err="1">
                <a:solidFill>
                  <a:srgbClr val="98DF8A"/>
                </a:solidFill>
                <a:latin typeface="Ford Antenna Regular" panose="02000505000000020004" pitchFamily="50" charset="0"/>
              </a:rPr>
              <a:t>CustomerID</a:t>
            </a:r>
            <a:r>
              <a:rPr lang="en-US" sz="2800" dirty="0">
                <a:solidFill>
                  <a:srgbClr val="98DF8A"/>
                </a:solidFill>
                <a:latin typeface="Ford Antenna Regular" panose="02000505000000020004" pitchFamily="50" charset="0"/>
              </a:rPr>
              <a:t> level </a:t>
            </a:r>
            <a:r>
              <a:rPr lang="en-US" sz="2800" dirty="0">
                <a:solidFill>
                  <a:prstClr val="white"/>
                </a:solidFill>
                <a:latin typeface="Ford Antenna Regular" panose="02000505000000020004" pitchFamily="50" charset="0"/>
              </a:rPr>
              <a:t>to predict whether a customer will come back to dealership or move away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Segment the data</a:t>
            </a:r>
            <a:r>
              <a:rPr lang="en-US" sz="2800" dirty="0">
                <a:solidFill>
                  <a:prstClr val="white"/>
                </a:solidFill>
                <a:latin typeface="Ford Antenna Regular" panose="02000505000000020004" pitchFamily="50" charset="0"/>
              </a:rPr>
              <a:t> for customer profiling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white"/>
                </a:solidFill>
                <a:latin typeface="Ford Antenna Regular" panose="02000505000000020004" pitchFamily="50" charset="0"/>
              </a:rPr>
              <a:t>Data </a:t>
            </a:r>
            <a:r>
              <a:rPr lang="en-US" sz="1600" i="1" dirty="0">
                <a:solidFill>
                  <a:prstClr val="white"/>
                </a:solidFill>
                <a:latin typeface="Ford Antenna Regular" panose="02000505000000020004" pitchFamily="50" charset="0"/>
              </a:rPr>
              <a:t>(prototype) </a:t>
            </a:r>
            <a:r>
              <a:rPr lang="en-US" sz="2000" dirty="0">
                <a:solidFill>
                  <a:prstClr val="white"/>
                </a:solidFill>
                <a:latin typeface="Ford Antenna Regular" panose="02000505000000020004" pitchFamily="50" charset="0"/>
              </a:rPr>
              <a:t>– </a:t>
            </a:r>
            <a:r>
              <a:rPr lang="en-US" sz="2000" dirty="0">
                <a:solidFill>
                  <a:srgbClr val="98DF8A"/>
                </a:solidFill>
                <a:latin typeface="Ford Antenna Regular" panose="02000505000000020004" pitchFamily="50" charset="0"/>
              </a:rPr>
              <a:t>Service data </a:t>
            </a:r>
            <a:r>
              <a:rPr lang="en-US" sz="2000" dirty="0">
                <a:solidFill>
                  <a:prstClr val="white"/>
                </a:solidFill>
                <a:latin typeface="Ford Antenna Regular" panose="02000505000000020004" pitchFamily="50" charset="0"/>
              </a:rPr>
              <a:t>of </a:t>
            </a:r>
            <a:r>
              <a:rPr lang="en-US" sz="2000">
                <a:solidFill>
                  <a:prstClr val="white"/>
                </a:solidFill>
                <a:latin typeface="Ford Antenna Regular" panose="02000505000000020004" pitchFamily="50" charset="0"/>
              </a:rPr>
              <a:t>8 Dealers </a:t>
            </a:r>
            <a:r>
              <a:rPr lang="en-US" sz="2000" dirty="0">
                <a:solidFill>
                  <a:prstClr val="white"/>
                </a:solidFill>
                <a:latin typeface="Ford Antenna Regular" panose="02000505000000020004" pitchFamily="50" charset="0"/>
              </a:rPr>
              <a:t>from 4 regions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white"/>
                </a:solidFill>
                <a:latin typeface="Ford Antenna Regular" panose="02000505000000020004" pitchFamily="50" charset="0"/>
              </a:rPr>
              <a:t>Algorithm </a:t>
            </a:r>
            <a:r>
              <a:rPr lang="en-US" sz="2000" dirty="0">
                <a:solidFill>
                  <a:prstClr val="white"/>
                </a:solidFill>
                <a:latin typeface="Ford Antenna Regular" panose="02000505000000020004" pitchFamily="50" charset="0"/>
              </a:rPr>
              <a:t>– </a:t>
            </a:r>
            <a:r>
              <a:rPr lang="en-US" sz="2000" dirty="0">
                <a:solidFill>
                  <a:srgbClr val="98DF8A"/>
                </a:solidFill>
                <a:latin typeface="Ford Antenna Regular" panose="02000505000000020004" pitchFamily="50" charset="0"/>
              </a:rPr>
              <a:t>Gradient Boost, XGB, Logistic Regression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ord Antenna Regular" panose="02000505000000020004" pitchFamily="50" charset="0"/>
              <a:ea typeface="+mn-ea"/>
              <a:cs typeface="+mn-cs"/>
            </a:endParaRPr>
          </a:p>
        </p:txBody>
      </p:sp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3C8CE52A-8AFB-4B68-93A4-746CD87D7AA4}"/>
              </a:ext>
            </a:extLst>
          </p:cNvPr>
          <p:cNvSpPr/>
          <p:nvPr/>
        </p:nvSpPr>
        <p:spPr>
          <a:xfrm>
            <a:off x="477942" y="3838003"/>
            <a:ext cx="420624" cy="404664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162FC1-4120-4F63-8534-1BBAFED2DB19}"/>
              </a:ext>
            </a:extLst>
          </p:cNvPr>
          <p:cNvSpPr txBox="1"/>
          <p:nvPr/>
        </p:nvSpPr>
        <p:spPr>
          <a:xfrm>
            <a:off x="214270" y="4251662"/>
            <a:ext cx="947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Service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057B62-2E04-402C-9B8E-6BC3E6A8C60F}"/>
              </a:ext>
            </a:extLst>
          </p:cNvPr>
          <p:cNvSpPr/>
          <p:nvPr/>
        </p:nvSpPr>
        <p:spPr>
          <a:xfrm>
            <a:off x="1581912" y="3889534"/>
            <a:ext cx="795528" cy="301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Service Raw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E62328-EB6F-4F3F-8F96-9935277DF293}"/>
              </a:ext>
            </a:extLst>
          </p:cNvPr>
          <p:cNvSpPr/>
          <p:nvPr/>
        </p:nvSpPr>
        <p:spPr>
          <a:xfrm>
            <a:off x="2840736" y="3889534"/>
            <a:ext cx="795528" cy="301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Label Churn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1C5DA3-DC17-4A26-9929-CB95749BEDF2}"/>
              </a:ext>
            </a:extLst>
          </p:cNvPr>
          <p:cNvSpPr/>
          <p:nvPr/>
        </p:nvSpPr>
        <p:spPr>
          <a:xfrm>
            <a:off x="2840736" y="4362470"/>
            <a:ext cx="795528" cy="301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ESB Cleansed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8A0C40-778B-45CB-821F-5517311D9DDF}"/>
              </a:ext>
            </a:extLst>
          </p:cNvPr>
          <p:cNvSpPr/>
          <p:nvPr/>
        </p:nvSpPr>
        <p:spPr>
          <a:xfrm>
            <a:off x="2846832" y="4826412"/>
            <a:ext cx="795528" cy="301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Missed PMS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8CC09F-DA2B-41E6-A01C-FF8CFB03BD87}"/>
              </a:ext>
            </a:extLst>
          </p:cNvPr>
          <p:cNvSpPr/>
          <p:nvPr/>
        </p:nvSpPr>
        <p:spPr>
          <a:xfrm>
            <a:off x="1581912" y="4360314"/>
            <a:ext cx="795528" cy="301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ESB Raw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AAD632-2546-4A03-9BF8-56FCCD126FF1}"/>
              </a:ext>
            </a:extLst>
          </p:cNvPr>
          <p:cNvSpPr/>
          <p:nvPr/>
        </p:nvSpPr>
        <p:spPr>
          <a:xfrm>
            <a:off x="4099560" y="3889534"/>
            <a:ext cx="795528" cy="301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2.4</a:t>
            </a:r>
          </a:p>
        </p:txBody>
      </p:sp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A0ECBD08-2FDF-48C9-B14A-5BFB34E88560}"/>
              </a:ext>
            </a:extLst>
          </p:cNvPr>
          <p:cNvSpPr/>
          <p:nvPr/>
        </p:nvSpPr>
        <p:spPr>
          <a:xfrm>
            <a:off x="448412" y="4624080"/>
            <a:ext cx="420624" cy="404664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4ED004-5385-4BCF-955A-D2CEEA1D5B75}"/>
              </a:ext>
            </a:extLst>
          </p:cNvPr>
          <p:cNvSpPr txBox="1"/>
          <p:nvPr/>
        </p:nvSpPr>
        <p:spPr>
          <a:xfrm>
            <a:off x="184740" y="5037739"/>
            <a:ext cx="947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ESB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705E8C-C5E8-40FA-AF0C-86E989869315}"/>
              </a:ext>
            </a:extLst>
          </p:cNvPr>
          <p:cNvSpPr txBox="1"/>
          <p:nvPr/>
        </p:nvSpPr>
        <p:spPr>
          <a:xfrm>
            <a:off x="184740" y="5808247"/>
            <a:ext cx="947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Quick Touch Call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F3D119-2AEA-484F-A319-874076932A5A}"/>
              </a:ext>
            </a:extLst>
          </p:cNvPr>
          <p:cNvSpPr/>
          <p:nvPr/>
        </p:nvSpPr>
        <p:spPr>
          <a:xfrm>
            <a:off x="2840736" y="5510675"/>
            <a:ext cx="795528" cy="301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Quick Touch call Cleansed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FB1B73-5062-4C09-86CA-D36B0CED4265}"/>
              </a:ext>
            </a:extLst>
          </p:cNvPr>
          <p:cNvSpPr/>
          <p:nvPr/>
        </p:nvSpPr>
        <p:spPr>
          <a:xfrm>
            <a:off x="1581912" y="5508519"/>
            <a:ext cx="795528" cy="301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Quick Touch Call Raw</a:t>
            </a:r>
          </a:p>
        </p:txBody>
      </p:sp>
      <p:sp>
        <p:nvSpPr>
          <p:cNvPr id="20" name="Flowchart: Predefined Process 19">
            <a:extLst>
              <a:ext uri="{FF2B5EF4-FFF2-40B4-BE49-F238E27FC236}">
                <a16:creationId xmlns:a16="http://schemas.microsoft.com/office/drawing/2014/main" id="{64D36CD9-00EE-4E0F-BC18-FAEDF0D38280}"/>
              </a:ext>
            </a:extLst>
          </p:cNvPr>
          <p:cNvSpPr/>
          <p:nvPr/>
        </p:nvSpPr>
        <p:spPr>
          <a:xfrm>
            <a:off x="448412" y="5453655"/>
            <a:ext cx="450154" cy="409456"/>
          </a:xfrm>
          <a:prstGeom prst="flowChartPredefined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2979EF-758A-46EF-869B-CC9B7FDDBC04}"/>
              </a:ext>
            </a:extLst>
          </p:cNvPr>
          <p:cNvSpPr/>
          <p:nvPr/>
        </p:nvSpPr>
        <p:spPr>
          <a:xfrm>
            <a:off x="4099560" y="5508519"/>
            <a:ext cx="795528" cy="301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Feedback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F9E4BF8-6CB8-46C4-8437-CA294DA78116}"/>
              </a:ext>
            </a:extLst>
          </p:cNvPr>
          <p:cNvSpPr/>
          <p:nvPr/>
        </p:nvSpPr>
        <p:spPr>
          <a:xfrm>
            <a:off x="5422392" y="3889534"/>
            <a:ext cx="795528" cy="301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2.4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8F4521D-90DA-4FD9-AF62-3E835BF097B9}"/>
              </a:ext>
            </a:extLst>
          </p:cNvPr>
          <p:cNvCxnSpPr/>
          <p:nvPr/>
        </p:nvCxnSpPr>
        <p:spPr>
          <a:xfrm>
            <a:off x="898566" y="4040335"/>
            <a:ext cx="68334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2A7A8D4-40AA-4468-AD2E-A5C091788416}"/>
              </a:ext>
            </a:extLst>
          </p:cNvPr>
          <p:cNvCxnSpPr>
            <a:cxnSpLocks/>
            <a:stCxn id="13" idx="4"/>
            <a:endCxn id="11" idx="1"/>
          </p:cNvCxnSpPr>
          <p:nvPr/>
        </p:nvCxnSpPr>
        <p:spPr>
          <a:xfrm flipV="1">
            <a:off x="869036" y="4511116"/>
            <a:ext cx="712876" cy="3152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CE4A1ED-13EB-4468-AA7E-F85FC8C6AA66}"/>
              </a:ext>
            </a:extLst>
          </p:cNvPr>
          <p:cNvCxnSpPr>
            <a:cxnSpLocks/>
            <a:stCxn id="20" idx="3"/>
            <a:endCxn id="18" idx="1"/>
          </p:cNvCxnSpPr>
          <p:nvPr/>
        </p:nvCxnSpPr>
        <p:spPr>
          <a:xfrm>
            <a:off x="898566" y="5658383"/>
            <a:ext cx="683346" cy="9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B6CC7E0-B79E-45F1-8513-C7D905E606D9}"/>
              </a:ext>
            </a:extLst>
          </p:cNvPr>
          <p:cNvCxnSpPr>
            <a:cxnSpLocks/>
          </p:cNvCxnSpPr>
          <p:nvPr/>
        </p:nvCxnSpPr>
        <p:spPr>
          <a:xfrm>
            <a:off x="2377440" y="4033985"/>
            <a:ext cx="463296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B03ADFA-21E5-47C5-85A5-19A4052B2C54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2377440" y="4511116"/>
            <a:ext cx="463296" cy="21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5C987BC-A333-4429-90B8-D2BCC3E27C65}"/>
              </a:ext>
            </a:extLst>
          </p:cNvPr>
          <p:cNvCxnSpPr>
            <a:cxnSpLocks/>
          </p:cNvCxnSpPr>
          <p:nvPr/>
        </p:nvCxnSpPr>
        <p:spPr>
          <a:xfrm>
            <a:off x="3636264" y="4033985"/>
            <a:ext cx="463296" cy="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FFF4FBFD-9A6B-400C-82B8-786651CCB139}"/>
              </a:ext>
            </a:extLst>
          </p:cNvPr>
          <p:cNvCxnSpPr>
            <a:cxnSpLocks/>
            <a:stCxn id="9" idx="3"/>
            <a:endCxn id="12" idx="2"/>
          </p:cNvCxnSpPr>
          <p:nvPr/>
        </p:nvCxnSpPr>
        <p:spPr>
          <a:xfrm flipV="1">
            <a:off x="3636264" y="4191137"/>
            <a:ext cx="861060" cy="3221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03F1FAFA-70C8-4664-AB25-69F2A3C43B99}"/>
              </a:ext>
            </a:extLst>
          </p:cNvPr>
          <p:cNvCxnSpPr>
            <a:cxnSpLocks/>
            <a:stCxn id="10" idx="3"/>
            <a:endCxn id="12" idx="2"/>
          </p:cNvCxnSpPr>
          <p:nvPr/>
        </p:nvCxnSpPr>
        <p:spPr>
          <a:xfrm flipV="1">
            <a:off x="3642360" y="4191137"/>
            <a:ext cx="854964" cy="7860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A4937533-8010-4A78-AD87-7D57AF9EB987}"/>
              </a:ext>
            </a:extLst>
          </p:cNvPr>
          <p:cNvCxnSpPr>
            <a:cxnSpLocks/>
            <a:stCxn id="18" idx="3"/>
            <a:endCxn id="17" idx="1"/>
          </p:cNvCxnSpPr>
          <p:nvPr/>
        </p:nvCxnSpPr>
        <p:spPr>
          <a:xfrm>
            <a:off x="2377440" y="5659321"/>
            <a:ext cx="463296" cy="21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159FD112-1EE5-4D5E-92CD-6D0B23A702F7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 flipV="1">
            <a:off x="3636264" y="5659321"/>
            <a:ext cx="463296" cy="21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0B75F241-09D6-4ADE-A4EE-D83EE42C8A3C}"/>
              </a:ext>
            </a:extLst>
          </p:cNvPr>
          <p:cNvCxnSpPr>
            <a:cxnSpLocks/>
          </p:cNvCxnSpPr>
          <p:nvPr/>
        </p:nvCxnSpPr>
        <p:spPr>
          <a:xfrm>
            <a:off x="4895088" y="4033985"/>
            <a:ext cx="527304" cy="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0D5594A6-D51D-4785-8878-4AB8D4C23705}"/>
              </a:ext>
            </a:extLst>
          </p:cNvPr>
          <p:cNvCxnSpPr>
            <a:cxnSpLocks/>
            <a:stCxn id="21" idx="3"/>
            <a:endCxn id="22" idx="2"/>
          </p:cNvCxnSpPr>
          <p:nvPr/>
        </p:nvCxnSpPr>
        <p:spPr>
          <a:xfrm flipV="1">
            <a:off x="4895088" y="4191137"/>
            <a:ext cx="925068" cy="14681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C37B5AFE-7B73-4053-8721-6C33A91B3CD6}"/>
              </a:ext>
            </a:extLst>
          </p:cNvPr>
          <p:cNvSpPr/>
          <p:nvPr/>
        </p:nvSpPr>
        <p:spPr>
          <a:xfrm>
            <a:off x="6569034" y="3889534"/>
            <a:ext cx="1203366" cy="301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Imputation/ Feature Eng.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80E145D0-E111-4179-AE90-DAED94274AAA}"/>
              </a:ext>
            </a:extLst>
          </p:cNvPr>
          <p:cNvCxnSpPr>
            <a:cxnSpLocks/>
          </p:cNvCxnSpPr>
          <p:nvPr/>
        </p:nvCxnSpPr>
        <p:spPr>
          <a:xfrm>
            <a:off x="6217920" y="4033985"/>
            <a:ext cx="351114" cy="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3" name="Picture 6" descr="https://image.flaticon.com/sprites/new_packs/178146-business-strategy.png">
            <a:extLst>
              <a:ext uri="{FF2B5EF4-FFF2-40B4-BE49-F238E27FC236}">
                <a16:creationId xmlns:a16="http://schemas.microsoft.com/office/drawing/2014/main" id="{5FD39337-3AC0-455D-9B0E-CBF45BF4EB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81" t="35947" b="33823"/>
          <a:stretch/>
        </p:blipFill>
        <p:spPr bwMode="auto">
          <a:xfrm>
            <a:off x="10118337" y="4609999"/>
            <a:ext cx="983501" cy="82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https://image.flaticon.com/sprites/new_packs/170351-business-and-office-collection.png">
            <a:extLst>
              <a:ext uri="{FF2B5EF4-FFF2-40B4-BE49-F238E27FC236}">
                <a16:creationId xmlns:a16="http://schemas.microsoft.com/office/drawing/2014/main" id="{3150AA74-B8DC-4C33-89F8-F12437C851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55" t="33456" b="30354"/>
          <a:stretch/>
        </p:blipFill>
        <p:spPr bwMode="auto">
          <a:xfrm>
            <a:off x="6732277" y="4604601"/>
            <a:ext cx="892737" cy="91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" descr="https://image.flaticon.com/sprites/new_packs/178146-business-strategy.png">
            <a:extLst>
              <a:ext uri="{FF2B5EF4-FFF2-40B4-BE49-F238E27FC236}">
                <a16:creationId xmlns:a16="http://schemas.microsoft.com/office/drawing/2014/main" id="{F1BF7B49-AC7A-49D2-A0A0-6D75B38F75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13" t="65535" r="36381"/>
          <a:stretch/>
        </p:blipFill>
        <p:spPr bwMode="auto">
          <a:xfrm>
            <a:off x="8020658" y="4567218"/>
            <a:ext cx="732859" cy="87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6" descr="https://image.flaticon.com/sprites/new_packs/178146-business-strategy.png">
            <a:extLst>
              <a:ext uri="{FF2B5EF4-FFF2-40B4-BE49-F238E27FC236}">
                <a16:creationId xmlns:a16="http://schemas.microsoft.com/office/drawing/2014/main" id="{2D9016D9-2B6A-40C8-9994-4453F623E6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857" r="66491"/>
          <a:stretch/>
        </p:blipFill>
        <p:spPr bwMode="auto">
          <a:xfrm>
            <a:off x="9143823" y="4567218"/>
            <a:ext cx="877426" cy="84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https://image.flaticon.com/sprites/new_packs/170351-business-and-office-collection.png">
            <a:extLst>
              <a:ext uri="{FF2B5EF4-FFF2-40B4-BE49-F238E27FC236}">
                <a16:creationId xmlns:a16="http://schemas.microsoft.com/office/drawing/2014/main" id="{9360E2ED-9A9B-4256-AE9C-F4943DB8C6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85" t="66123"/>
          <a:stretch/>
        </p:blipFill>
        <p:spPr bwMode="auto">
          <a:xfrm>
            <a:off x="11121181" y="3076833"/>
            <a:ext cx="909553" cy="94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00D7C964-1FF2-440F-B1F5-036F7FF5EAAC}"/>
              </a:ext>
            </a:extLst>
          </p:cNvPr>
          <p:cNvSpPr txBox="1"/>
          <p:nvPr/>
        </p:nvSpPr>
        <p:spPr>
          <a:xfrm>
            <a:off x="10988107" y="3918488"/>
            <a:ext cx="1180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visualize</a:t>
            </a:r>
          </a:p>
        </p:txBody>
      </p:sp>
      <p:pic>
        <p:nvPicPr>
          <p:cNvPr id="69" name="Picture 2" descr="https://image.flaticon.com/sprites/new_packs/170351-business-and-office-collection.png">
            <a:extLst>
              <a:ext uri="{FF2B5EF4-FFF2-40B4-BE49-F238E27FC236}">
                <a16:creationId xmlns:a16="http://schemas.microsoft.com/office/drawing/2014/main" id="{3579C9E1-41D4-4821-B0A6-4BF0C20DE0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43" r="65442" b="32792"/>
          <a:stretch/>
        </p:blipFill>
        <p:spPr bwMode="auto">
          <a:xfrm>
            <a:off x="11081532" y="4445085"/>
            <a:ext cx="1026695" cy="96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8F0A6B65-C92E-4F2C-86FF-EC4A85612520}"/>
              </a:ext>
            </a:extLst>
          </p:cNvPr>
          <p:cNvSpPr txBox="1"/>
          <p:nvPr/>
        </p:nvSpPr>
        <p:spPr>
          <a:xfrm>
            <a:off x="11001141" y="5392248"/>
            <a:ext cx="1180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Reality Check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7311A2A-1E32-4AD8-896F-C6164289BFAF}"/>
              </a:ext>
            </a:extLst>
          </p:cNvPr>
          <p:cNvSpPr txBox="1"/>
          <p:nvPr/>
        </p:nvSpPr>
        <p:spPr>
          <a:xfrm>
            <a:off x="6573542" y="5350606"/>
            <a:ext cx="1180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Model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269200E-097B-41BC-A3D0-366EDD9F0404}"/>
              </a:ext>
            </a:extLst>
          </p:cNvPr>
          <p:cNvSpPr txBox="1"/>
          <p:nvPr/>
        </p:nvSpPr>
        <p:spPr>
          <a:xfrm>
            <a:off x="7814336" y="5369508"/>
            <a:ext cx="1180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Train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A2AB973-7702-4005-AE58-16E5A1A3A7DC}"/>
              </a:ext>
            </a:extLst>
          </p:cNvPr>
          <p:cNvSpPr txBox="1"/>
          <p:nvPr/>
        </p:nvSpPr>
        <p:spPr>
          <a:xfrm>
            <a:off x="9049575" y="5366225"/>
            <a:ext cx="1180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Test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96C6BCA-4A7C-441F-A089-D4B668864F99}"/>
              </a:ext>
            </a:extLst>
          </p:cNvPr>
          <p:cNvSpPr txBox="1"/>
          <p:nvPr/>
        </p:nvSpPr>
        <p:spPr>
          <a:xfrm>
            <a:off x="10051603" y="5396696"/>
            <a:ext cx="1180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Validate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8CF17A00-D556-4097-AE74-8EB9F0A6219E}"/>
              </a:ext>
            </a:extLst>
          </p:cNvPr>
          <p:cNvCxnSpPr>
            <a:cxnSpLocks/>
            <a:stCxn id="58" idx="2"/>
            <a:endCxn id="64" idx="0"/>
          </p:cNvCxnSpPr>
          <p:nvPr/>
        </p:nvCxnSpPr>
        <p:spPr>
          <a:xfrm rot="16200000" flipH="1">
            <a:off x="6963985" y="4397868"/>
            <a:ext cx="413464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77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8486</TotalTime>
  <Words>589</Words>
  <Application>Microsoft Office PowerPoint</Application>
  <PresentationFormat>Widescreen</PresentationFormat>
  <Paragraphs>232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Ford Antenna Light</vt:lpstr>
      <vt:lpstr>Ford Antenna Regular</vt:lpstr>
      <vt:lpstr>LincolnMillerB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Kotwal, Vibhaas (VVK.)</dc:creator>
  <cp:lastModifiedBy>artistofanalytics@gmail.com</cp:lastModifiedBy>
  <cp:revision>144</cp:revision>
  <dcterms:created xsi:type="dcterms:W3CDTF">2017-11-16T05:44:02Z</dcterms:created>
  <dcterms:modified xsi:type="dcterms:W3CDTF">2021-06-26T13:38:43Z</dcterms:modified>
</cp:coreProperties>
</file>