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300" r:id="rId7"/>
    <p:sldId id="260" r:id="rId8"/>
    <p:sldId id="267" r:id="rId9"/>
    <p:sldId id="314" r:id="rId10"/>
    <p:sldId id="315" r:id="rId11"/>
    <p:sldId id="316" r:id="rId12"/>
    <p:sldId id="268" r:id="rId13"/>
    <p:sldId id="269" r:id="rId14"/>
    <p:sldId id="317" r:id="rId15"/>
    <p:sldId id="277" r:id="rId16"/>
    <p:sldId id="276" r:id="rId17"/>
    <p:sldId id="274" r:id="rId18"/>
    <p:sldId id="318" r:id="rId19"/>
    <p:sldId id="320" r:id="rId20"/>
    <p:sldId id="321" r:id="rId21"/>
    <p:sldId id="261" r:id="rId22"/>
    <p:sldId id="262" r:id="rId23"/>
    <p:sldId id="319" r:id="rId24"/>
    <p:sldId id="263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4DC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DAC622-CA25-4EE9-B7E5-BC882C37416C}" type="doc">
      <dgm:prSet loTypeId="urn:microsoft.com/office/officeart/2005/8/layout/hList7" loCatId="picture" qsTypeId="urn:microsoft.com/office/officeart/2005/8/quickstyle/simple1" qsCatId="simple" csTypeId="urn:microsoft.com/office/officeart/2005/8/colors/colorful5" csCatId="colorful" phldr="1"/>
      <dgm:spPr/>
    </dgm:pt>
    <dgm:pt modelId="{96C03B21-DC3E-465E-B125-3C099B51B93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Helvetica" pitchFamily="2" charset="0"/>
            </a:rPr>
            <a:t>Customer Purchase Behavior</a:t>
          </a:r>
          <a:endParaRPr lang="en-IN" dirty="0"/>
        </a:p>
      </dgm:t>
    </dgm:pt>
    <dgm:pt modelId="{7FBD8683-B55B-40E1-BE15-2D41A6444A4A}" type="parTrans" cxnId="{317B227D-9A28-463F-8B50-E52513023FEB}">
      <dgm:prSet/>
      <dgm:spPr/>
      <dgm:t>
        <a:bodyPr/>
        <a:lstStyle/>
        <a:p>
          <a:endParaRPr lang="en-IN"/>
        </a:p>
      </dgm:t>
    </dgm:pt>
    <dgm:pt modelId="{BA73DD46-293B-4674-BF55-34429DFBB877}" type="sibTrans" cxnId="{317B227D-9A28-463F-8B50-E52513023FEB}">
      <dgm:prSet/>
      <dgm:spPr/>
      <dgm:t>
        <a:bodyPr/>
        <a:lstStyle/>
        <a:p>
          <a:endParaRPr lang="en-IN"/>
        </a:p>
      </dgm:t>
    </dgm:pt>
    <dgm:pt modelId="{D7E560DE-8CBF-4D7D-82C4-1FDDAAB335C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Helvetica" pitchFamily="2" charset="0"/>
            </a:rPr>
            <a:t>Customer Segmentation</a:t>
          </a:r>
          <a:endParaRPr lang="en-IN" dirty="0"/>
        </a:p>
      </dgm:t>
    </dgm:pt>
    <dgm:pt modelId="{C15C0C86-97C9-4879-BC20-7FC1EC78A786}" type="parTrans" cxnId="{AFEDA6BD-E3A6-4235-86F7-0702A62FFC79}">
      <dgm:prSet/>
      <dgm:spPr/>
      <dgm:t>
        <a:bodyPr/>
        <a:lstStyle/>
        <a:p>
          <a:endParaRPr lang="en-IN"/>
        </a:p>
      </dgm:t>
    </dgm:pt>
    <dgm:pt modelId="{927906BB-63B1-4EBC-A279-1ECF4C3A5F31}" type="sibTrans" cxnId="{AFEDA6BD-E3A6-4235-86F7-0702A62FFC79}">
      <dgm:prSet/>
      <dgm:spPr/>
      <dgm:t>
        <a:bodyPr/>
        <a:lstStyle/>
        <a:p>
          <a:endParaRPr lang="en-IN"/>
        </a:p>
      </dgm:t>
    </dgm:pt>
    <dgm:pt modelId="{3497F0FC-138F-4839-9492-CAA2EBB1D45D}">
      <dgm:prSet/>
      <dgm:spPr/>
      <dgm:t>
        <a:bodyPr/>
        <a:lstStyle/>
        <a:p>
          <a:r>
            <a:rPr lang="en-US" dirty="0">
              <a:latin typeface="Helvetica" pitchFamily="2" charset="0"/>
            </a:rPr>
            <a:t>Customer Lifetime value</a:t>
          </a:r>
        </a:p>
      </dgm:t>
    </dgm:pt>
    <dgm:pt modelId="{2F763422-0F65-4FE9-A21F-63536011C3E2}" type="parTrans" cxnId="{CF2CBAFF-C4B3-4954-BBBB-169AC99267FE}">
      <dgm:prSet/>
      <dgm:spPr/>
      <dgm:t>
        <a:bodyPr/>
        <a:lstStyle/>
        <a:p>
          <a:endParaRPr lang="en-IN"/>
        </a:p>
      </dgm:t>
    </dgm:pt>
    <dgm:pt modelId="{8A91CF22-3631-4802-9A3B-C3AFB945C7D1}" type="sibTrans" cxnId="{CF2CBAFF-C4B3-4954-BBBB-169AC99267FE}">
      <dgm:prSet/>
      <dgm:spPr/>
      <dgm:t>
        <a:bodyPr/>
        <a:lstStyle/>
        <a:p>
          <a:endParaRPr lang="en-IN"/>
        </a:p>
      </dgm:t>
    </dgm:pt>
    <dgm:pt modelId="{0CA1499D-16BB-437D-9FCC-CA4E38504B81}">
      <dgm:prSet/>
      <dgm:spPr/>
      <dgm:t>
        <a:bodyPr/>
        <a:lstStyle/>
        <a:p>
          <a:r>
            <a:rPr lang="en-US" dirty="0">
              <a:latin typeface="Helvetica" pitchFamily="2" charset="0"/>
            </a:rPr>
            <a:t>Comparative Consumer behavior across Indian States &amp; Regions</a:t>
          </a:r>
        </a:p>
      </dgm:t>
    </dgm:pt>
    <dgm:pt modelId="{67D36826-747D-4DDB-A141-615AA1FE9CD4}" type="parTrans" cxnId="{9FB2B321-DA06-4516-8404-D9D6E097AFDF}">
      <dgm:prSet/>
      <dgm:spPr/>
      <dgm:t>
        <a:bodyPr/>
        <a:lstStyle/>
        <a:p>
          <a:endParaRPr lang="en-IN"/>
        </a:p>
      </dgm:t>
    </dgm:pt>
    <dgm:pt modelId="{5E0AED48-53C4-469B-A84A-AE9ED0B30EF1}" type="sibTrans" cxnId="{9FB2B321-DA06-4516-8404-D9D6E097AFDF}">
      <dgm:prSet/>
      <dgm:spPr/>
      <dgm:t>
        <a:bodyPr/>
        <a:lstStyle/>
        <a:p>
          <a:endParaRPr lang="en-IN"/>
        </a:p>
      </dgm:t>
    </dgm:pt>
    <dgm:pt modelId="{876B1E88-E942-4480-AD43-E7842AC0DEB6}">
      <dgm:prSet/>
      <dgm:spPr/>
      <dgm:t>
        <a:bodyPr/>
        <a:lstStyle/>
        <a:p>
          <a:r>
            <a:rPr lang="en-US" dirty="0">
              <a:latin typeface="Helvetica" pitchFamily="2" charset="0"/>
            </a:rPr>
            <a:t>Comparative Consumer behavior based on demographics</a:t>
          </a:r>
        </a:p>
      </dgm:t>
    </dgm:pt>
    <dgm:pt modelId="{C9606C4D-6F69-436B-A9BE-09BDB0436AA4}" type="parTrans" cxnId="{46B6F28B-F74E-4D02-BC78-715961080A0C}">
      <dgm:prSet/>
      <dgm:spPr/>
      <dgm:t>
        <a:bodyPr/>
        <a:lstStyle/>
        <a:p>
          <a:endParaRPr lang="en-IN"/>
        </a:p>
      </dgm:t>
    </dgm:pt>
    <dgm:pt modelId="{EF017A86-58D7-462D-85A5-C7FBE3F2155B}" type="sibTrans" cxnId="{46B6F28B-F74E-4D02-BC78-715961080A0C}">
      <dgm:prSet/>
      <dgm:spPr/>
      <dgm:t>
        <a:bodyPr/>
        <a:lstStyle/>
        <a:p>
          <a:endParaRPr lang="en-IN"/>
        </a:p>
      </dgm:t>
    </dgm:pt>
    <dgm:pt modelId="{9665E392-4B39-485C-B043-130105AD5CB3}" type="pres">
      <dgm:prSet presAssocID="{39DAC622-CA25-4EE9-B7E5-BC882C37416C}" presName="Name0" presStyleCnt="0">
        <dgm:presLayoutVars>
          <dgm:dir/>
          <dgm:resizeHandles val="exact"/>
        </dgm:presLayoutVars>
      </dgm:prSet>
      <dgm:spPr/>
    </dgm:pt>
    <dgm:pt modelId="{62784F63-769C-48A6-8F27-3FF97F575AAE}" type="pres">
      <dgm:prSet presAssocID="{39DAC622-CA25-4EE9-B7E5-BC882C37416C}" presName="fgShape" presStyleLbl="fgShp" presStyleIdx="0" presStyleCnt="1"/>
      <dgm:spPr/>
    </dgm:pt>
    <dgm:pt modelId="{953CE50F-24BC-433E-A717-0D84B24DB2B2}" type="pres">
      <dgm:prSet presAssocID="{39DAC622-CA25-4EE9-B7E5-BC882C37416C}" presName="linComp" presStyleCnt="0"/>
      <dgm:spPr/>
    </dgm:pt>
    <dgm:pt modelId="{EA253EC1-06FE-4B54-A1B8-C1B722BDA003}" type="pres">
      <dgm:prSet presAssocID="{96C03B21-DC3E-465E-B125-3C099B51B93C}" presName="compNode" presStyleCnt="0"/>
      <dgm:spPr/>
    </dgm:pt>
    <dgm:pt modelId="{53E2535B-E1ED-4CCF-A254-3752E91FD60D}" type="pres">
      <dgm:prSet presAssocID="{96C03B21-DC3E-465E-B125-3C099B51B93C}" presName="bkgdShape" presStyleLbl="node1" presStyleIdx="0" presStyleCnt="5"/>
      <dgm:spPr/>
    </dgm:pt>
    <dgm:pt modelId="{0616BB34-6325-40FE-ABEF-72035BC4D05C}" type="pres">
      <dgm:prSet presAssocID="{96C03B21-DC3E-465E-B125-3C099B51B93C}" presName="nodeTx" presStyleLbl="node1" presStyleIdx="0" presStyleCnt="5">
        <dgm:presLayoutVars>
          <dgm:bulletEnabled val="1"/>
        </dgm:presLayoutVars>
      </dgm:prSet>
      <dgm:spPr/>
    </dgm:pt>
    <dgm:pt modelId="{7476CD4E-7F61-4CA2-BF50-44E3D5E766A8}" type="pres">
      <dgm:prSet presAssocID="{96C03B21-DC3E-465E-B125-3C099B51B93C}" presName="invisiNode" presStyleLbl="node1" presStyleIdx="0" presStyleCnt="5"/>
      <dgm:spPr/>
    </dgm:pt>
    <dgm:pt modelId="{A8BFED77-7515-4935-8EDE-71210E1DF7D0}" type="pres">
      <dgm:prSet presAssocID="{96C03B21-DC3E-465E-B125-3C099B51B93C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8A16D43F-82EF-4E84-A298-975F31C2E44C}" type="pres">
      <dgm:prSet presAssocID="{BA73DD46-293B-4674-BF55-34429DFBB877}" presName="sibTrans" presStyleLbl="sibTrans2D1" presStyleIdx="0" presStyleCnt="0"/>
      <dgm:spPr/>
    </dgm:pt>
    <dgm:pt modelId="{7312EC8C-9E5E-4B53-9E44-C040872108AD}" type="pres">
      <dgm:prSet presAssocID="{D7E560DE-8CBF-4D7D-82C4-1FDDAAB335CB}" presName="compNode" presStyleCnt="0"/>
      <dgm:spPr/>
    </dgm:pt>
    <dgm:pt modelId="{77689D85-5534-4294-8390-63BA74877483}" type="pres">
      <dgm:prSet presAssocID="{D7E560DE-8CBF-4D7D-82C4-1FDDAAB335CB}" presName="bkgdShape" presStyleLbl="node1" presStyleIdx="1" presStyleCnt="5"/>
      <dgm:spPr/>
    </dgm:pt>
    <dgm:pt modelId="{6B81D8EA-030F-4AE1-852F-A5613FFD99AF}" type="pres">
      <dgm:prSet presAssocID="{D7E560DE-8CBF-4D7D-82C4-1FDDAAB335CB}" presName="nodeTx" presStyleLbl="node1" presStyleIdx="1" presStyleCnt="5">
        <dgm:presLayoutVars>
          <dgm:bulletEnabled val="1"/>
        </dgm:presLayoutVars>
      </dgm:prSet>
      <dgm:spPr/>
    </dgm:pt>
    <dgm:pt modelId="{0D889BE1-6E9F-4874-951A-7597957EE272}" type="pres">
      <dgm:prSet presAssocID="{D7E560DE-8CBF-4D7D-82C4-1FDDAAB335CB}" presName="invisiNode" presStyleLbl="node1" presStyleIdx="1" presStyleCnt="5"/>
      <dgm:spPr/>
    </dgm:pt>
    <dgm:pt modelId="{26087C86-AC80-4FB1-A967-278E71E005C4}" type="pres">
      <dgm:prSet presAssocID="{D7E560DE-8CBF-4D7D-82C4-1FDDAAB335CB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A2B3013E-B9CB-4B5F-8A22-BDAEABC5A649}" type="pres">
      <dgm:prSet presAssocID="{927906BB-63B1-4EBC-A279-1ECF4C3A5F31}" presName="sibTrans" presStyleLbl="sibTrans2D1" presStyleIdx="0" presStyleCnt="0"/>
      <dgm:spPr/>
    </dgm:pt>
    <dgm:pt modelId="{76F2D102-FAF4-45D3-BF32-92B80B3754CA}" type="pres">
      <dgm:prSet presAssocID="{3497F0FC-138F-4839-9492-CAA2EBB1D45D}" presName="compNode" presStyleCnt="0"/>
      <dgm:spPr/>
    </dgm:pt>
    <dgm:pt modelId="{E53D33FD-A6F6-44A2-B473-6CF142E9CE28}" type="pres">
      <dgm:prSet presAssocID="{3497F0FC-138F-4839-9492-CAA2EBB1D45D}" presName="bkgdShape" presStyleLbl="node1" presStyleIdx="2" presStyleCnt="5"/>
      <dgm:spPr/>
    </dgm:pt>
    <dgm:pt modelId="{9AF3DBF4-A216-48BE-869D-7F15615F19DC}" type="pres">
      <dgm:prSet presAssocID="{3497F0FC-138F-4839-9492-CAA2EBB1D45D}" presName="nodeTx" presStyleLbl="node1" presStyleIdx="2" presStyleCnt="5">
        <dgm:presLayoutVars>
          <dgm:bulletEnabled val="1"/>
        </dgm:presLayoutVars>
      </dgm:prSet>
      <dgm:spPr/>
    </dgm:pt>
    <dgm:pt modelId="{6CB14B12-0B4D-4A2F-B99E-272DF14CB619}" type="pres">
      <dgm:prSet presAssocID="{3497F0FC-138F-4839-9492-CAA2EBB1D45D}" presName="invisiNode" presStyleLbl="node1" presStyleIdx="2" presStyleCnt="5"/>
      <dgm:spPr/>
    </dgm:pt>
    <dgm:pt modelId="{D469B4D0-1790-4A44-ACA9-1234618037B4}" type="pres">
      <dgm:prSet presAssocID="{3497F0FC-138F-4839-9492-CAA2EBB1D45D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E1FF9CFA-6A39-4A9E-9E3C-419D2E43AC82}" type="pres">
      <dgm:prSet presAssocID="{8A91CF22-3631-4802-9A3B-C3AFB945C7D1}" presName="sibTrans" presStyleLbl="sibTrans2D1" presStyleIdx="0" presStyleCnt="0"/>
      <dgm:spPr/>
    </dgm:pt>
    <dgm:pt modelId="{88D97C98-781F-4A18-B206-5D58C873ADFD}" type="pres">
      <dgm:prSet presAssocID="{0CA1499D-16BB-437D-9FCC-CA4E38504B81}" presName="compNode" presStyleCnt="0"/>
      <dgm:spPr/>
    </dgm:pt>
    <dgm:pt modelId="{BE6718A7-4F0F-48A9-BB5D-269E4DB86E79}" type="pres">
      <dgm:prSet presAssocID="{0CA1499D-16BB-437D-9FCC-CA4E38504B81}" presName="bkgdShape" presStyleLbl="node1" presStyleIdx="3" presStyleCnt="5"/>
      <dgm:spPr/>
    </dgm:pt>
    <dgm:pt modelId="{879DCA09-C285-4667-8CE2-4012B1EE0CA3}" type="pres">
      <dgm:prSet presAssocID="{0CA1499D-16BB-437D-9FCC-CA4E38504B81}" presName="nodeTx" presStyleLbl="node1" presStyleIdx="3" presStyleCnt="5">
        <dgm:presLayoutVars>
          <dgm:bulletEnabled val="1"/>
        </dgm:presLayoutVars>
      </dgm:prSet>
      <dgm:spPr/>
    </dgm:pt>
    <dgm:pt modelId="{3CBC7D95-1DD7-4202-B4B8-273D554C73FF}" type="pres">
      <dgm:prSet presAssocID="{0CA1499D-16BB-437D-9FCC-CA4E38504B81}" presName="invisiNode" presStyleLbl="node1" presStyleIdx="3" presStyleCnt="5"/>
      <dgm:spPr/>
    </dgm:pt>
    <dgm:pt modelId="{84434E35-0C2A-4B79-A629-7ECEC022549D}" type="pres">
      <dgm:prSet presAssocID="{0CA1499D-16BB-437D-9FCC-CA4E38504B81}" presName="imagNode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2DD606B4-D669-4220-9435-3B365E11DEB8}" type="pres">
      <dgm:prSet presAssocID="{5E0AED48-53C4-469B-A84A-AE9ED0B30EF1}" presName="sibTrans" presStyleLbl="sibTrans2D1" presStyleIdx="0" presStyleCnt="0"/>
      <dgm:spPr/>
    </dgm:pt>
    <dgm:pt modelId="{37120255-F704-41AF-8934-4381FF129286}" type="pres">
      <dgm:prSet presAssocID="{876B1E88-E942-4480-AD43-E7842AC0DEB6}" presName="compNode" presStyleCnt="0"/>
      <dgm:spPr/>
    </dgm:pt>
    <dgm:pt modelId="{1C82DE24-9FF3-40D1-BCAE-6F6CC9751D07}" type="pres">
      <dgm:prSet presAssocID="{876B1E88-E942-4480-AD43-E7842AC0DEB6}" presName="bkgdShape" presStyleLbl="node1" presStyleIdx="4" presStyleCnt="5"/>
      <dgm:spPr/>
    </dgm:pt>
    <dgm:pt modelId="{73D5892C-1FB8-4F38-BD57-D82C5F42EF2F}" type="pres">
      <dgm:prSet presAssocID="{876B1E88-E942-4480-AD43-E7842AC0DEB6}" presName="nodeTx" presStyleLbl="node1" presStyleIdx="4" presStyleCnt="5">
        <dgm:presLayoutVars>
          <dgm:bulletEnabled val="1"/>
        </dgm:presLayoutVars>
      </dgm:prSet>
      <dgm:spPr/>
    </dgm:pt>
    <dgm:pt modelId="{3B294D83-F581-47B1-85A6-EE6837162A17}" type="pres">
      <dgm:prSet presAssocID="{876B1E88-E942-4480-AD43-E7842AC0DEB6}" presName="invisiNode" presStyleLbl="node1" presStyleIdx="4" presStyleCnt="5"/>
      <dgm:spPr/>
    </dgm:pt>
    <dgm:pt modelId="{BDD9C5BE-88A5-4C54-924C-9523F7662E77}" type="pres">
      <dgm:prSet presAssocID="{876B1E88-E942-4480-AD43-E7842AC0DEB6}" presName="imagNode" presStyleLbl="fgImgPlace1" presStyleIdx="4" presStyleCnt="5" custLinFactNeighborY="330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</dgm:ptLst>
  <dgm:cxnLst>
    <dgm:cxn modelId="{9FB2B321-DA06-4516-8404-D9D6E097AFDF}" srcId="{39DAC622-CA25-4EE9-B7E5-BC882C37416C}" destId="{0CA1499D-16BB-437D-9FCC-CA4E38504B81}" srcOrd="3" destOrd="0" parTransId="{67D36826-747D-4DDB-A141-615AA1FE9CD4}" sibTransId="{5E0AED48-53C4-469B-A84A-AE9ED0B30EF1}"/>
    <dgm:cxn modelId="{F8B06223-3659-49FA-B4A1-5D93A5E12459}" type="presOf" srcId="{0CA1499D-16BB-437D-9FCC-CA4E38504B81}" destId="{BE6718A7-4F0F-48A9-BB5D-269E4DB86E79}" srcOrd="0" destOrd="0" presId="urn:microsoft.com/office/officeart/2005/8/layout/hList7"/>
    <dgm:cxn modelId="{3AE21A41-70B0-4D6A-8E73-8E36CEBCD9A6}" type="presOf" srcId="{96C03B21-DC3E-465E-B125-3C099B51B93C}" destId="{53E2535B-E1ED-4CCF-A254-3752E91FD60D}" srcOrd="0" destOrd="0" presId="urn:microsoft.com/office/officeart/2005/8/layout/hList7"/>
    <dgm:cxn modelId="{99FA8948-6C5B-483D-B822-61FDBA27FD75}" type="presOf" srcId="{96C03B21-DC3E-465E-B125-3C099B51B93C}" destId="{0616BB34-6325-40FE-ABEF-72035BC4D05C}" srcOrd="1" destOrd="0" presId="urn:microsoft.com/office/officeart/2005/8/layout/hList7"/>
    <dgm:cxn modelId="{D4DB744A-546E-4E54-840F-2CDCC594E859}" type="presOf" srcId="{39DAC622-CA25-4EE9-B7E5-BC882C37416C}" destId="{9665E392-4B39-485C-B043-130105AD5CB3}" srcOrd="0" destOrd="0" presId="urn:microsoft.com/office/officeart/2005/8/layout/hList7"/>
    <dgm:cxn modelId="{CB5B2C73-EE4F-4E60-90CC-8F9D4E1E3ABA}" type="presOf" srcId="{876B1E88-E942-4480-AD43-E7842AC0DEB6}" destId="{73D5892C-1FB8-4F38-BD57-D82C5F42EF2F}" srcOrd="1" destOrd="0" presId="urn:microsoft.com/office/officeart/2005/8/layout/hList7"/>
    <dgm:cxn modelId="{97FA027A-4BDD-4378-8F21-AC92CEF02343}" type="presOf" srcId="{3497F0FC-138F-4839-9492-CAA2EBB1D45D}" destId="{E53D33FD-A6F6-44A2-B473-6CF142E9CE28}" srcOrd="0" destOrd="0" presId="urn:microsoft.com/office/officeart/2005/8/layout/hList7"/>
    <dgm:cxn modelId="{317B227D-9A28-463F-8B50-E52513023FEB}" srcId="{39DAC622-CA25-4EE9-B7E5-BC882C37416C}" destId="{96C03B21-DC3E-465E-B125-3C099B51B93C}" srcOrd="0" destOrd="0" parTransId="{7FBD8683-B55B-40E1-BE15-2D41A6444A4A}" sibTransId="{BA73DD46-293B-4674-BF55-34429DFBB877}"/>
    <dgm:cxn modelId="{FCBF3886-DA99-4FFE-81EB-10E91859B46A}" type="presOf" srcId="{3497F0FC-138F-4839-9492-CAA2EBB1D45D}" destId="{9AF3DBF4-A216-48BE-869D-7F15615F19DC}" srcOrd="1" destOrd="0" presId="urn:microsoft.com/office/officeart/2005/8/layout/hList7"/>
    <dgm:cxn modelId="{1238D488-53F9-4BC8-8A7D-C45E2E45BD1B}" type="presOf" srcId="{8A91CF22-3631-4802-9A3B-C3AFB945C7D1}" destId="{E1FF9CFA-6A39-4A9E-9E3C-419D2E43AC82}" srcOrd="0" destOrd="0" presId="urn:microsoft.com/office/officeart/2005/8/layout/hList7"/>
    <dgm:cxn modelId="{46B6F28B-F74E-4D02-BC78-715961080A0C}" srcId="{39DAC622-CA25-4EE9-B7E5-BC882C37416C}" destId="{876B1E88-E942-4480-AD43-E7842AC0DEB6}" srcOrd="4" destOrd="0" parTransId="{C9606C4D-6F69-436B-A9BE-09BDB0436AA4}" sibTransId="{EF017A86-58D7-462D-85A5-C7FBE3F2155B}"/>
    <dgm:cxn modelId="{2D8F2A96-ADDF-441F-B5DB-C5741A292E16}" type="presOf" srcId="{D7E560DE-8CBF-4D7D-82C4-1FDDAAB335CB}" destId="{6B81D8EA-030F-4AE1-852F-A5613FFD99AF}" srcOrd="1" destOrd="0" presId="urn:microsoft.com/office/officeart/2005/8/layout/hList7"/>
    <dgm:cxn modelId="{673E4AB8-B484-4A3D-8BBD-978CC7D0C95E}" type="presOf" srcId="{BA73DD46-293B-4674-BF55-34429DFBB877}" destId="{8A16D43F-82EF-4E84-A298-975F31C2E44C}" srcOrd="0" destOrd="0" presId="urn:microsoft.com/office/officeart/2005/8/layout/hList7"/>
    <dgm:cxn modelId="{3C8DABBB-069A-4942-8288-352116A5D7CA}" type="presOf" srcId="{0CA1499D-16BB-437D-9FCC-CA4E38504B81}" destId="{879DCA09-C285-4667-8CE2-4012B1EE0CA3}" srcOrd="1" destOrd="0" presId="urn:microsoft.com/office/officeart/2005/8/layout/hList7"/>
    <dgm:cxn modelId="{AFEDA6BD-E3A6-4235-86F7-0702A62FFC79}" srcId="{39DAC622-CA25-4EE9-B7E5-BC882C37416C}" destId="{D7E560DE-8CBF-4D7D-82C4-1FDDAAB335CB}" srcOrd="1" destOrd="0" parTransId="{C15C0C86-97C9-4879-BC20-7FC1EC78A786}" sibTransId="{927906BB-63B1-4EBC-A279-1ECF4C3A5F31}"/>
    <dgm:cxn modelId="{BFDCDAC4-8104-4BAA-9DF2-CDA2B16AE63C}" type="presOf" srcId="{D7E560DE-8CBF-4D7D-82C4-1FDDAAB335CB}" destId="{77689D85-5534-4294-8390-63BA74877483}" srcOrd="0" destOrd="0" presId="urn:microsoft.com/office/officeart/2005/8/layout/hList7"/>
    <dgm:cxn modelId="{3ADA14C9-BFB0-466F-92B2-B7080285EAEA}" type="presOf" srcId="{876B1E88-E942-4480-AD43-E7842AC0DEB6}" destId="{1C82DE24-9FF3-40D1-BCAE-6F6CC9751D07}" srcOrd="0" destOrd="0" presId="urn:microsoft.com/office/officeart/2005/8/layout/hList7"/>
    <dgm:cxn modelId="{A75D25D0-359A-4AC6-A98F-B061E2F845DE}" type="presOf" srcId="{927906BB-63B1-4EBC-A279-1ECF4C3A5F31}" destId="{A2B3013E-B9CB-4B5F-8A22-BDAEABC5A649}" srcOrd="0" destOrd="0" presId="urn:microsoft.com/office/officeart/2005/8/layout/hList7"/>
    <dgm:cxn modelId="{41B9E5D6-3AA1-458F-B0AE-59EF56A65AFF}" type="presOf" srcId="{5E0AED48-53C4-469B-A84A-AE9ED0B30EF1}" destId="{2DD606B4-D669-4220-9435-3B365E11DEB8}" srcOrd="0" destOrd="0" presId="urn:microsoft.com/office/officeart/2005/8/layout/hList7"/>
    <dgm:cxn modelId="{CF2CBAFF-C4B3-4954-BBBB-169AC99267FE}" srcId="{39DAC622-CA25-4EE9-B7E5-BC882C37416C}" destId="{3497F0FC-138F-4839-9492-CAA2EBB1D45D}" srcOrd="2" destOrd="0" parTransId="{2F763422-0F65-4FE9-A21F-63536011C3E2}" sibTransId="{8A91CF22-3631-4802-9A3B-C3AFB945C7D1}"/>
    <dgm:cxn modelId="{E21A9082-8FC0-4C0F-9FED-72E5E014463A}" type="presParOf" srcId="{9665E392-4B39-485C-B043-130105AD5CB3}" destId="{62784F63-769C-48A6-8F27-3FF97F575AAE}" srcOrd="0" destOrd="0" presId="urn:microsoft.com/office/officeart/2005/8/layout/hList7"/>
    <dgm:cxn modelId="{F1C57D92-408A-4A1F-9C3A-7947753AF907}" type="presParOf" srcId="{9665E392-4B39-485C-B043-130105AD5CB3}" destId="{953CE50F-24BC-433E-A717-0D84B24DB2B2}" srcOrd="1" destOrd="0" presId="urn:microsoft.com/office/officeart/2005/8/layout/hList7"/>
    <dgm:cxn modelId="{B4983D4B-F524-401C-939B-663B3F768F5E}" type="presParOf" srcId="{953CE50F-24BC-433E-A717-0D84B24DB2B2}" destId="{EA253EC1-06FE-4B54-A1B8-C1B722BDA003}" srcOrd="0" destOrd="0" presId="urn:microsoft.com/office/officeart/2005/8/layout/hList7"/>
    <dgm:cxn modelId="{61F249CD-F2DC-46A8-8BFD-D26C601015F4}" type="presParOf" srcId="{EA253EC1-06FE-4B54-A1B8-C1B722BDA003}" destId="{53E2535B-E1ED-4CCF-A254-3752E91FD60D}" srcOrd="0" destOrd="0" presId="urn:microsoft.com/office/officeart/2005/8/layout/hList7"/>
    <dgm:cxn modelId="{5B3B6997-33C1-46F7-A52F-472125A68A7C}" type="presParOf" srcId="{EA253EC1-06FE-4B54-A1B8-C1B722BDA003}" destId="{0616BB34-6325-40FE-ABEF-72035BC4D05C}" srcOrd="1" destOrd="0" presId="urn:microsoft.com/office/officeart/2005/8/layout/hList7"/>
    <dgm:cxn modelId="{17C78099-3BB8-4C88-BBA9-210108E0D27C}" type="presParOf" srcId="{EA253EC1-06FE-4B54-A1B8-C1B722BDA003}" destId="{7476CD4E-7F61-4CA2-BF50-44E3D5E766A8}" srcOrd="2" destOrd="0" presId="urn:microsoft.com/office/officeart/2005/8/layout/hList7"/>
    <dgm:cxn modelId="{B950EDC2-05C1-4B4A-A4B5-2B37FA794886}" type="presParOf" srcId="{EA253EC1-06FE-4B54-A1B8-C1B722BDA003}" destId="{A8BFED77-7515-4935-8EDE-71210E1DF7D0}" srcOrd="3" destOrd="0" presId="urn:microsoft.com/office/officeart/2005/8/layout/hList7"/>
    <dgm:cxn modelId="{C872A840-3FFA-423F-9141-7050DD5C99CD}" type="presParOf" srcId="{953CE50F-24BC-433E-A717-0D84B24DB2B2}" destId="{8A16D43F-82EF-4E84-A298-975F31C2E44C}" srcOrd="1" destOrd="0" presId="urn:microsoft.com/office/officeart/2005/8/layout/hList7"/>
    <dgm:cxn modelId="{3665E153-359F-4788-9B09-C362A03E226E}" type="presParOf" srcId="{953CE50F-24BC-433E-A717-0D84B24DB2B2}" destId="{7312EC8C-9E5E-4B53-9E44-C040872108AD}" srcOrd="2" destOrd="0" presId="urn:microsoft.com/office/officeart/2005/8/layout/hList7"/>
    <dgm:cxn modelId="{F7BE5088-B985-4524-84D6-DDCA0A204257}" type="presParOf" srcId="{7312EC8C-9E5E-4B53-9E44-C040872108AD}" destId="{77689D85-5534-4294-8390-63BA74877483}" srcOrd="0" destOrd="0" presId="urn:microsoft.com/office/officeart/2005/8/layout/hList7"/>
    <dgm:cxn modelId="{1D946D48-CE83-49CE-85F9-CC819D3D10E6}" type="presParOf" srcId="{7312EC8C-9E5E-4B53-9E44-C040872108AD}" destId="{6B81D8EA-030F-4AE1-852F-A5613FFD99AF}" srcOrd="1" destOrd="0" presId="urn:microsoft.com/office/officeart/2005/8/layout/hList7"/>
    <dgm:cxn modelId="{DE298C1E-61E3-4D1E-9379-7FA79CDA30C4}" type="presParOf" srcId="{7312EC8C-9E5E-4B53-9E44-C040872108AD}" destId="{0D889BE1-6E9F-4874-951A-7597957EE272}" srcOrd="2" destOrd="0" presId="urn:microsoft.com/office/officeart/2005/8/layout/hList7"/>
    <dgm:cxn modelId="{D5F926EB-8A75-454C-983F-E88083B93266}" type="presParOf" srcId="{7312EC8C-9E5E-4B53-9E44-C040872108AD}" destId="{26087C86-AC80-4FB1-A967-278E71E005C4}" srcOrd="3" destOrd="0" presId="urn:microsoft.com/office/officeart/2005/8/layout/hList7"/>
    <dgm:cxn modelId="{345C8330-15FA-4E8B-B3D0-7C7DE2818FCF}" type="presParOf" srcId="{953CE50F-24BC-433E-A717-0D84B24DB2B2}" destId="{A2B3013E-B9CB-4B5F-8A22-BDAEABC5A649}" srcOrd="3" destOrd="0" presId="urn:microsoft.com/office/officeart/2005/8/layout/hList7"/>
    <dgm:cxn modelId="{57524372-C689-4C4F-86F5-FFE1FC73D540}" type="presParOf" srcId="{953CE50F-24BC-433E-A717-0D84B24DB2B2}" destId="{76F2D102-FAF4-45D3-BF32-92B80B3754CA}" srcOrd="4" destOrd="0" presId="urn:microsoft.com/office/officeart/2005/8/layout/hList7"/>
    <dgm:cxn modelId="{29943568-271F-45DA-A021-E30BBEAA019A}" type="presParOf" srcId="{76F2D102-FAF4-45D3-BF32-92B80B3754CA}" destId="{E53D33FD-A6F6-44A2-B473-6CF142E9CE28}" srcOrd="0" destOrd="0" presId="urn:microsoft.com/office/officeart/2005/8/layout/hList7"/>
    <dgm:cxn modelId="{A7E551EF-9299-4E59-A165-DD697991F9E1}" type="presParOf" srcId="{76F2D102-FAF4-45D3-BF32-92B80B3754CA}" destId="{9AF3DBF4-A216-48BE-869D-7F15615F19DC}" srcOrd="1" destOrd="0" presId="urn:microsoft.com/office/officeart/2005/8/layout/hList7"/>
    <dgm:cxn modelId="{1DE8B9EA-FBB3-40C3-B2DE-BCE829C4DF5C}" type="presParOf" srcId="{76F2D102-FAF4-45D3-BF32-92B80B3754CA}" destId="{6CB14B12-0B4D-4A2F-B99E-272DF14CB619}" srcOrd="2" destOrd="0" presId="urn:microsoft.com/office/officeart/2005/8/layout/hList7"/>
    <dgm:cxn modelId="{D3F94D0F-4797-4B4F-BAE5-7F0EA59D62AB}" type="presParOf" srcId="{76F2D102-FAF4-45D3-BF32-92B80B3754CA}" destId="{D469B4D0-1790-4A44-ACA9-1234618037B4}" srcOrd="3" destOrd="0" presId="urn:microsoft.com/office/officeart/2005/8/layout/hList7"/>
    <dgm:cxn modelId="{E90EC8EE-20DC-4184-98E1-BE1FC15F81D7}" type="presParOf" srcId="{953CE50F-24BC-433E-A717-0D84B24DB2B2}" destId="{E1FF9CFA-6A39-4A9E-9E3C-419D2E43AC82}" srcOrd="5" destOrd="0" presId="urn:microsoft.com/office/officeart/2005/8/layout/hList7"/>
    <dgm:cxn modelId="{CE0D5DCB-BAE3-4B18-B5A0-52ABDE8DEA57}" type="presParOf" srcId="{953CE50F-24BC-433E-A717-0D84B24DB2B2}" destId="{88D97C98-781F-4A18-B206-5D58C873ADFD}" srcOrd="6" destOrd="0" presId="urn:microsoft.com/office/officeart/2005/8/layout/hList7"/>
    <dgm:cxn modelId="{468E7545-B1BB-46B3-BEB4-98480CB84579}" type="presParOf" srcId="{88D97C98-781F-4A18-B206-5D58C873ADFD}" destId="{BE6718A7-4F0F-48A9-BB5D-269E4DB86E79}" srcOrd="0" destOrd="0" presId="urn:microsoft.com/office/officeart/2005/8/layout/hList7"/>
    <dgm:cxn modelId="{F984A0F5-BED0-475F-A9EA-1843E131348D}" type="presParOf" srcId="{88D97C98-781F-4A18-B206-5D58C873ADFD}" destId="{879DCA09-C285-4667-8CE2-4012B1EE0CA3}" srcOrd="1" destOrd="0" presId="urn:microsoft.com/office/officeart/2005/8/layout/hList7"/>
    <dgm:cxn modelId="{A8452807-6A55-4738-9174-8E466ED149E9}" type="presParOf" srcId="{88D97C98-781F-4A18-B206-5D58C873ADFD}" destId="{3CBC7D95-1DD7-4202-B4B8-273D554C73FF}" srcOrd="2" destOrd="0" presId="urn:microsoft.com/office/officeart/2005/8/layout/hList7"/>
    <dgm:cxn modelId="{1C39A152-31A2-4528-B19D-20F50782C24B}" type="presParOf" srcId="{88D97C98-781F-4A18-B206-5D58C873ADFD}" destId="{84434E35-0C2A-4B79-A629-7ECEC022549D}" srcOrd="3" destOrd="0" presId="urn:microsoft.com/office/officeart/2005/8/layout/hList7"/>
    <dgm:cxn modelId="{50587158-2C52-4EBC-BE94-48EA5DD4B6FF}" type="presParOf" srcId="{953CE50F-24BC-433E-A717-0D84B24DB2B2}" destId="{2DD606B4-D669-4220-9435-3B365E11DEB8}" srcOrd="7" destOrd="0" presId="urn:microsoft.com/office/officeart/2005/8/layout/hList7"/>
    <dgm:cxn modelId="{8E888DF6-D409-42D2-A1E0-F27E84D49424}" type="presParOf" srcId="{953CE50F-24BC-433E-A717-0D84B24DB2B2}" destId="{37120255-F704-41AF-8934-4381FF129286}" srcOrd="8" destOrd="0" presId="urn:microsoft.com/office/officeart/2005/8/layout/hList7"/>
    <dgm:cxn modelId="{458F9A9A-9755-40A0-AF4B-D47B84C0AFA2}" type="presParOf" srcId="{37120255-F704-41AF-8934-4381FF129286}" destId="{1C82DE24-9FF3-40D1-BCAE-6F6CC9751D07}" srcOrd="0" destOrd="0" presId="urn:microsoft.com/office/officeart/2005/8/layout/hList7"/>
    <dgm:cxn modelId="{0A2CDE63-4756-4C9A-9A3C-2294F2389C23}" type="presParOf" srcId="{37120255-F704-41AF-8934-4381FF129286}" destId="{73D5892C-1FB8-4F38-BD57-D82C5F42EF2F}" srcOrd="1" destOrd="0" presId="urn:microsoft.com/office/officeart/2005/8/layout/hList7"/>
    <dgm:cxn modelId="{1CF192D9-A0A3-4E2A-9281-D383958AD2B6}" type="presParOf" srcId="{37120255-F704-41AF-8934-4381FF129286}" destId="{3B294D83-F581-47B1-85A6-EE6837162A17}" srcOrd="2" destOrd="0" presId="urn:microsoft.com/office/officeart/2005/8/layout/hList7"/>
    <dgm:cxn modelId="{E4BD8864-9815-41F6-94F7-FC5A958B6C76}" type="presParOf" srcId="{37120255-F704-41AF-8934-4381FF129286}" destId="{BDD9C5BE-88A5-4C54-924C-9523F7662E7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2535B-E1ED-4CCF-A254-3752E91FD60D}">
      <dsp:nvSpPr>
        <dsp:cNvPr id="0" name=""/>
        <dsp:cNvSpPr/>
      </dsp:nvSpPr>
      <dsp:spPr>
        <a:xfrm>
          <a:off x="0" y="0"/>
          <a:ext cx="1992492" cy="52586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kern="1200" dirty="0">
              <a:latin typeface="Helvetica" pitchFamily="2" charset="0"/>
            </a:rPr>
            <a:t>Customer Purchase Behavior</a:t>
          </a:r>
          <a:endParaRPr lang="en-IN" sz="2100" kern="1200" dirty="0"/>
        </a:p>
      </dsp:txBody>
      <dsp:txXfrm>
        <a:off x="0" y="2103478"/>
        <a:ext cx="1992492" cy="2103478"/>
      </dsp:txXfrm>
    </dsp:sp>
    <dsp:sp modelId="{A8BFED77-7515-4935-8EDE-71210E1DF7D0}">
      <dsp:nvSpPr>
        <dsp:cNvPr id="0" name=""/>
        <dsp:cNvSpPr/>
      </dsp:nvSpPr>
      <dsp:spPr>
        <a:xfrm>
          <a:off x="120673" y="315521"/>
          <a:ext cx="1751145" cy="175114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689D85-5534-4294-8390-63BA74877483}">
      <dsp:nvSpPr>
        <dsp:cNvPr id="0" name=""/>
        <dsp:cNvSpPr/>
      </dsp:nvSpPr>
      <dsp:spPr>
        <a:xfrm>
          <a:off x="2052267" y="0"/>
          <a:ext cx="1992492" cy="5258696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kern="1200" dirty="0">
              <a:latin typeface="Helvetica" pitchFamily="2" charset="0"/>
            </a:rPr>
            <a:t>Customer Segmentation</a:t>
          </a:r>
          <a:endParaRPr lang="en-IN" sz="2100" kern="1200" dirty="0"/>
        </a:p>
      </dsp:txBody>
      <dsp:txXfrm>
        <a:off x="2052267" y="2103478"/>
        <a:ext cx="1992492" cy="2103478"/>
      </dsp:txXfrm>
    </dsp:sp>
    <dsp:sp modelId="{26087C86-AC80-4FB1-A967-278E71E005C4}">
      <dsp:nvSpPr>
        <dsp:cNvPr id="0" name=""/>
        <dsp:cNvSpPr/>
      </dsp:nvSpPr>
      <dsp:spPr>
        <a:xfrm>
          <a:off x="2172941" y="315521"/>
          <a:ext cx="1751145" cy="175114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D33FD-A6F6-44A2-B473-6CF142E9CE28}">
      <dsp:nvSpPr>
        <dsp:cNvPr id="0" name=""/>
        <dsp:cNvSpPr/>
      </dsp:nvSpPr>
      <dsp:spPr>
        <a:xfrm>
          <a:off x="4104535" y="0"/>
          <a:ext cx="1992492" cy="5258696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elvetica" pitchFamily="2" charset="0"/>
            </a:rPr>
            <a:t>Customer Lifetime value</a:t>
          </a:r>
        </a:p>
      </dsp:txBody>
      <dsp:txXfrm>
        <a:off x="4104535" y="2103478"/>
        <a:ext cx="1992492" cy="2103478"/>
      </dsp:txXfrm>
    </dsp:sp>
    <dsp:sp modelId="{D469B4D0-1790-4A44-ACA9-1234618037B4}">
      <dsp:nvSpPr>
        <dsp:cNvPr id="0" name=""/>
        <dsp:cNvSpPr/>
      </dsp:nvSpPr>
      <dsp:spPr>
        <a:xfrm>
          <a:off x="4225208" y="315521"/>
          <a:ext cx="1751145" cy="17511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718A7-4F0F-48A9-BB5D-269E4DB86E79}">
      <dsp:nvSpPr>
        <dsp:cNvPr id="0" name=""/>
        <dsp:cNvSpPr/>
      </dsp:nvSpPr>
      <dsp:spPr>
        <a:xfrm>
          <a:off x="6156802" y="0"/>
          <a:ext cx="1992492" cy="5258696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elvetica" pitchFamily="2" charset="0"/>
            </a:rPr>
            <a:t>Comparative Consumer behavior across Indian States &amp; Regions</a:t>
          </a:r>
        </a:p>
      </dsp:txBody>
      <dsp:txXfrm>
        <a:off x="6156802" y="2103478"/>
        <a:ext cx="1992492" cy="2103478"/>
      </dsp:txXfrm>
    </dsp:sp>
    <dsp:sp modelId="{84434E35-0C2A-4B79-A629-7ECEC022549D}">
      <dsp:nvSpPr>
        <dsp:cNvPr id="0" name=""/>
        <dsp:cNvSpPr/>
      </dsp:nvSpPr>
      <dsp:spPr>
        <a:xfrm>
          <a:off x="6277476" y="315521"/>
          <a:ext cx="1751145" cy="1751145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2DE24-9FF3-40D1-BCAE-6F6CC9751D07}">
      <dsp:nvSpPr>
        <dsp:cNvPr id="0" name=""/>
        <dsp:cNvSpPr/>
      </dsp:nvSpPr>
      <dsp:spPr>
        <a:xfrm>
          <a:off x="8209070" y="0"/>
          <a:ext cx="1992492" cy="525869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elvetica" pitchFamily="2" charset="0"/>
            </a:rPr>
            <a:t>Comparative Consumer behavior based on demographics</a:t>
          </a:r>
        </a:p>
      </dsp:txBody>
      <dsp:txXfrm>
        <a:off x="8209070" y="2103478"/>
        <a:ext cx="1992492" cy="2103478"/>
      </dsp:txXfrm>
    </dsp:sp>
    <dsp:sp modelId="{BDD9C5BE-88A5-4C54-924C-9523F7662E77}">
      <dsp:nvSpPr>
        <dsp:cNvPr id="0" name=""/>
        <dsp:cNvSpPr/>
      </dsp:nvSpPr>
      <dsp:spPr>
        <a:xfrm>
          <a:off x="8329743" y="373362"/>
          <a:ext cx="1751145" cy="17511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84F63-769C-48A6-8F27-3FF97F575AAE}">
      <dsp:nvSpPr>
        <dsp:cNvPr id="0" name=""/>
        <dsp:cNvSpPr/>
      </dsp:nvSpPr>
      <dsp:spPr>
        <a:xfrm>
          <a:off x="408062" y="4206956"/>
          <a:ext cx="9385437" cy="788804"/>
        </a:xfrm>
        <a:prstGeom prst="left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2A17-98FA-413F-8589-674E48A1D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69E17-B213-4885-9C37-B63D77DBE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06755-19A4-48BC-A75D-83881183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7243-10EA-4874-99FF-841EE2A6094F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B3261-7BDA-4005-90CB-B5D3E660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E474-D08C-4281-8B4B-02C29B36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05A1-606D-4215-B50B-0B598475E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63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2DD4-198E-4CBF-8732-0E20EA95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34396-BC4B-4BC5-AADE-DEB5D9E35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F04B4-6D90-4797-B77B-3E620A2C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7243-10EA-4874-99FF-841EE2A6094F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6482C-3DCA-4B95-AF51-7DB3F5F9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EA94A-B40A-4733-AC68-D19C7338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05A1-606D-4215-B50B-0B598475E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59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897A9-892D-4EE9-BD20-2E95E63D8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52F61-21A1-4AC0-994E-6B8C8FC11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98F8C-F943-4346-9B44-FAEE8501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7243-10EA-4874-99FF-841EE2A6094F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8D9EE-54BF-4151-9B2F-A7D84F42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5D6EA-4E50-4746-B352-31BBF472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05A1-606D-4215-B50B-0B598475E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3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CD5-E917-4EAD-9972-823B2D38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4B8D7-D769-44CE-A0C2-A4E3CE82D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BC2C-0DFB-41B9-937B-BB2C2396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7243-10EA-4874-99FF-841EE2A6094F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497C1-F1B5-4DD2-A28F-E053F1F1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99E95-3310-413D-9850-0B3E27D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05A1-606D-4215-B50B-0B598475E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84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5217-168C-4B4B-A1FF-9730CA13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150AF-BFE8-4388-9130-BBFEAA04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0655-B242-4F65-AFCC-0D3D9E80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7243-10EA-4874-99FF-841EE2A6094F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3866-D0D6-40B8-B17E-34F9A86E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4FCCA-9B13-4BE3-AF2E-02E7D200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05A1-606D-4215-B50B-0B598475E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97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E083-0BAC-42F9-94B8-28600339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57E3-C7D7-4413-9575-EE65752D5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4A7D9-2DB8-49B8-9DF3-562585C4A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D445-1792-4F37-AD51-F7303AAE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7243-10EA-4874-99FF-841EE2A6094F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DB3EC-FFB3-41CC-9DC5-9D5CB675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FBC00-AC82-48C5-92EF-5507601D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05A1-606D-4215-B50B-0B598475E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AF33-C5DA-47E8-8766-66955319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AECAB-A21A-4309-9E6F-6FD4B0BCF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6A544-9E79-4EE8-9BEE-0DF3FCB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634B9-246B-4CC0-BD96-70843268D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A3AD5-7538-45BA-A634-7F6F37E1B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D64C9-825F-4E22-B950-E4619BD4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7243-10EA-4874-99FF-841EE2A6094F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315A9-DBCF-4BBA-B1F4-C2C97FDB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2A95A-3654-4378-A644-3A16D42D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05A1-606D-4215-B50B-0B598475E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92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DF58-BEC4-4673-A68E-AB26DE9B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2058A-D66A-4923-9607-3DE52805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7243-10EA-4874-99FF-841EE2A6094F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B4F6A-96BD-44E9-B9B7-18D89994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41BB9-CBB0-4BDF-8FE5-3E7255DC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05A1-606D-4215-B50B-0B598475E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00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3A045-9D49-4BD0-A526-6AF4E213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7243-10EA-4874-99FF-841EE2A6094F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80CBD-E7B2-4818-9A89-A387CA6D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8FF38-9567-40D6-B056-D0F1800F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05A1-606D-4215-B50B-0B598475E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91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ADD3-6F33-4284-A758-4E4D3A5E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501D-AB45-4C68-9B46-599867D7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696D3-0988-4C47-9742-29F6B7C6B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D76D3-12A6-4A35-BA24-3534326C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7243-10EA-4874-99FF-841EE2A6094F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8D998-4508-45D3-9A20-02B4C403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E9957-477F-458B-B907-D308454D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05A1-606D-4215-B50B-0B598475E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7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F7B0-3082-4C3B-B0D1-D651B757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86A05-E652-46F8-A813-C3DC9EA41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CD8D8-4C20-4440-A219-FA3F76B61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09CF6-128C-4D63-A0FA-49391602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7243-10EA-4874-99FF-841EE2A6094F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7AC74-0AD7-4DAC-9F8C-9A9EE5F0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F9CF9-0610-4A5B-9FAF-6AF6C463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05A1-606D-4215-B50B-0B598475E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8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74EA2-4A8C-4657-87E5-1A1C677F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4B157-192B-472A-A9D3-81CB21E9B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241A5-1361-4F54-AD3D-1054F6D2D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B7243-10EA-4874-99FF-841EE2A6094F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1CF7E-F5B1-462A-9B08-88E2A0C10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A7C16-E677-46FA-A5FA-9CFD7A0A4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805A1-606D-4215-B50B-0B598475E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80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microsoft.com/office/2007/relationships/hdphoto" Target="../media/hdphoto1.wdp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7.jpe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9.png"/><Relationship Id="rId7" Type="http://schemas.openxmlformats.org/officeDocument/2006/relationships/image" Target="../media/image2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10" Type="http://schemas.microsoft.com/office/2007/relationships/hdphoto" Target="../media/hdphoto1.wdp"/><Relationship Id="rId4" Type="http://schemas.openxmlformats.org/officeDocument/2006/relationships/image" Target="../media/image3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2.png"/><Relationship Id="rId7" Type="http://schemas.openxmlformats.org/officeDocument/2006/relationships/image" Target="../media/image21.jpeg"/><Relationship Id="rId12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25.png"/><Relationship Id="rId5" Type="http://schemas.openxmlformats.org/officeDocument/2006/relationships/image" Target="../media/image34.png"/><Relationship Id="rId10" Type="http://schemas.openxmlformats.org/officeDocument/2006/relationships/image" Target="../media/image24.png"/><Relationship Id="rId4" Type="http://schemas.openxmlformats.org/officeDocument/2006/relationships/image" Target="../media/image33.png"/><Relationship Id="rId9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microsoft.com/office/2007/relationships/hdphoto" Target="../media/hdphoto1.wdp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jet.net/archives/V7/i5/IRJET-V7I5984.pdf" TargetMode="External"/><Relationship Id="rId2" Type="http://schemas.openxmlformats.org/officeDocument/2006/relationships/hyperlink" Target="https://file.scirp.org/pdf/TEL_2018021215100508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aai.org/ocs/index.php/WS/AAAIW18/paper/download/16786/15548" TargetMode="External"/><Relationship Id="rId4" Type="http://schemas.openxmlformats.org/officeDocument/2006/relationships/hyperlink" Target="https://lib.dr.iastate.edu/cgi/viewcontent.cgi?article=1373&amp;context=creativecomponen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45A122-AB16-4221-AB6B-38806678FEB2}"/>
              </a:ext>
            </a:extLst>
          </p:cNvPr>
          <p:cNvSpPr txBox="1"/>
          <p:nvPr/>
        </p:nvSpPr>
        <p:spPr>
          <a:xfrm>
            <a:off x="1062182" y="2364509"/>
            <a:ext cx="1040938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Helvetica" pitchFamily="2" charset="0"/>
              </a:rPr>
              <a:t>IIM K ADSM  </a:t>
            </a:r>
          </a:p>
          <a:p>
            <a:r>
              <a:rPr lang="en-US" sz="2000" b="1" dirty="0">
                <a:solidFill>
                  <a:srgbClr val="0070C0"/>
                </a:solidFill>
                <a:latin typeface="Helvetica" pitchFamily="2" charset="0"/>
              </a:rPr>
              <a:t>Batch 2, Group 3</a:t>
            </a:r>
          </a:p>
          <a:p>
            <a:r>
              <a:rPr lang="en-US" sz="5400" b="1" spc="-150" dirty="0">
                <a:solidFill>
                  <a:schemeClr val="tx2"/>
                </a:solidFill>
                <a:latin typeface="Helvetica" pitchFamily="2" charset="0"/>
              </a:rPr>
              <a:t>Capstone Project</a:t>
            </a:r>
            <a:r>
              <a:rPr lang="en-IN" sz="5400" b="1" spc="-150" dirty="0">
                <a:solidFill>
                  <a:schemeClr val="tx2"/>
                </a:solidFill>
                <a:latin typeface="Helvetica" pitchFamily="2" charset="0"/>
              </a:rPr>
              <a:t> – </a:t>
            </a:r>
            <a:r>
              <a:rPr lang="en-IN" sz="5400" b="1" spc="-150" dirty="0">
                <a:solidFill>
                  <a:srgbClr val="0070C0"/>
                </a:solidFill>
                <a:latin typeface="Helvetica" pitchFamily="2" charset="0"/>
              </a:rPr>
              <a:t>Idea</a:t>
            </a:r>
          </a:p>
          <a:p>
            <a:r>
              <a:rPr lang="en-US" sz="2000" b="1" dirty="0">
                <a:solidFill>
                  <a:srgbClr val="0070C0"/>
                </a:solidFill>
                <a:latin typeface="Helvetica" pitchFamily="2" charset="0"/>
              </a:rPr>
              <a:t>27-Jun-21</a:t>
            </a:r>
          </a:p>
        </p:txBody>
      </p:sp>
    </p:spTree>
    <p:extLst>
      <p:ext uri="{BB962C8B-B14F-4D97-AF65-F5344CB8AC3E}">
        <p14:creationId xmlns:p14="http://schemas.microsoft.com/office/powerpoint/2010/main" val="279159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410705" y="658677"/>
            <a:ext cx="64317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10705" y="197012"/>
            <a:ext cx="2087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sz="2400" b="1" dirty="0">
                <a:solidFill>
                  <a:srgbClr val="33358C"/>
                </a:solidFill>
                <a:latin typeface="Helvetica" pitchFamily="2" charset="0"/>
              </a:rPr>
              <a:t>EDA insights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5ABD8D-EA00-44AA-85CC-A13A7B94E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05" y="2724810"/>
            <a:ext cx="6014978" cy="17580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0F0E4B-B9DA-415F-A4BE-2C87F211A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05" y="1369371"/>
            <a:ext cx="10819377" cy="13524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85DC6F-1E3D-4036-BB16-4134A07E9F82}"/>
              </a:ext>
            </a:extLst>
          </p:cNvPr>
          <p:cNvSpPr/>
          <p:nvPr/>
        </p:nvSpPr>
        <p:spPr>
          <a:xfrm>
            <a:off x="410705" y="4726466"/>
            <a:ext cx="784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Ford Antenna Regular" panose="02000505000000020004" pitchFamily="50" charset="0"/>
              </a:rPr>
              <a:t>Customers from Jaipur are highest spenders and highest spending is in Bengaluru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2402C7-6D06-4CEB-A20C-B34E95887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683" y="2721794"/>
            <a:ext cx="5683459" cy="1770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A96E-E46F-403B-B991-AB0F39DF1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59" y="5247027"/>
            <a:ext cx="6520543" cy="11114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154D3B-DB74-4E2C-9540-025368353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1565" y="4052235"/>
            <a:ext cx="2671898" cy="265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90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D55F578-2591-4120-86A6-DC1ACE97B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4" y="1332206"/>
            <a:ext cx="9277580" cy="949899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10705" y="658677"/>
            <a:ext cx="64317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10705" y="197012"/>
            <a:ext cx="2087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sz="2400" b="1" dirty="0">
                <a:solidFill>
                  <a:srgbClr val="33358C"/>
                </a:solidFill>
                <a:latin typeface="Helvetica" pitchFamily="2" charset="0"/>
              </a:rPr>
              <a:t>EDA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507634-D589-40E7-8C1C-170CEB78A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6983"/>
            <a:ext cx="12192000" cy="1074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08D241-7FC3-47F2-9AAE-E0E3B48D8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12" y="2529665"/>
            <a:ext cx="12078788" cy="1120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2FD27-7D48-4F86-A6FF-50759EA95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107" y="4408243"/>
            <a:ext cx="8439748" cy="22636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A1A5EB6-DA00-4CE5-BD42-D863A00A6488}"/>
              </a:ext>
            </a:extLst>
          </p:cNvPr>
          <p:cNvSpPr/>
          <p:nvPr/>
        </p:nvSpPr>
        <p:spPr>
          <a:xfrm>
            <a:off x="3131642" y="1608681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Ford Antenna Regular" panose="02000505000000020004" pitchFamily="50" charset="0"/>
              </a:rPr>
              <a:t>Married are spending highest followed by Single and then Divorced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95837-AD50-4455-80E9-F3429D18CB20}"/>
              </a:ext>
            </a:extLst>
          </p:cNvPr>
          <p:cNvSpPr/>
          <p:nvPr/>
        </p:nvSpPr>
        <p:spPr>
          <a:xfrm>
            <a:off x="3736107" y="3089977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Ford Antenna Regular" panose="02000505000000020004" pitchFamily="50" charset="0"/>
              </a:rPr>
              <a:t>Platinum card holders are spending most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B19680-2F19-493E-9748-16B8151433ED}"/>
              </a:ext>
            </a:extLst>
          </p:cNvPr>
          <p:cNvSpPr/>
          <p:nvPr/>
        </p:nvSpPr>
        <p:spPr>
          <a:xfrm>
            <a:off x="4799824" y="6339498"/>
            <a:ext cx="48057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Ford Antenna Regular" panose="02000505000000020004" pitchFamily="50" charset="0"/>
              </a:rPr>
              <a:t>Gross value of purchases is highest on Monday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6EB646-3823-4C69-8FF6-C989D9F0F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5" y="3587116"/>
            <a:ext cx="3738929" cy="30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5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FB90D5-1D24-4662-9E4B-EE026E5F075E}"/>
              </a:ext>
            </a:extLst>
          </p:cNvPr>
          <p:cNvSpPr txBox="1"/>
          <p:nvPr/>
        </p:nvSpPr>
        <p:spPr>
          <a:xfrm>
            <a:off x="397164" y="147783"/>
            <a:ext cx="1056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latin typeface="Helvetica" pitchFamily="2" charset="0"/>
              </a:rPr>
              <a:t>Hands-On Opportunity : </a:t>
            </a:r>
            <a:r>
              <a:rPr lang="en-US" sz="4400" b="1" spc="-15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Models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34FF69-CA2D-4440-8582-6BF18610F9FC}"/>
              </a:ext>
            </a:extLst>
          </p:cNvPr>
          <p:cNvCxnSpPr/>
          <p:nvPr/>
        </p:nvCxnSpPr>
        <p:spPr>
          <a:xfrm>
            <a:off x="397164" y="988291"/>
            <a:ext cx="549563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133137-9F84-4013-97D3-82937C46C08A}"/>
              </a:ext>
            </a:extLst>
          </p:cNvPr>
          <p:cNvSpPr txBox="1"/>
          <p:nvPr/>
        </p:nvSpPr>
        <p:spPr>
          <a:xfrm>
            <a:off x="775855" y="1228437"/>
            <a:ext cx="101877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Helvetica" pitchFamily="2" charset="0"/>
              </a:rPr>
              <a:t>Supervised Learning</a:t>
            </a:r>
          </a:p>
          <a:p>
            <a:r>
              <a:rPr lang="en-US" sz="2400" dirty="0">
                <a:solidFill>
                  <a:srgbClr val="00B0F0"/>
                </a:solidFill>
                <a:latin typeface="Helvetica" pitchFamily="2" charset="0"/>
              </a:rPr>
              <a:t>Classification</a:t>
            </a: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 – </a:t>
            </a:r>
            <a:r>
              <a:rPr lang="en-US" sz="2000" dirty="0">
                <a:solidFill>
                  <a:schemeClr val="tx2"/>
                </a:solidFill>
                <a:latin typeface="Helvetica" pitchFamily="2" charset="0"/>
              </a:rPr>
              <a:t>Logistic, Decision Tree,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Customer Churn </a:t>
            </a:r>
          </a:p>
          <a:p>
            <a:r>
              <a:rPr lang="en-US" sz="2400" dirty="0">
                <a:solidFill>
                  <a:srgbClr val="00B0F0"/>
                </a:solidFill>
                <a:latin typeface="Helvetica" pitchFamily="2" charset="0"/>
              </a:rPr>
              <a:t>Regression</a:t>
            </a: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 – </a:t>
            </a:r>
            <a:r>
              <a:rPr lang="en-US" sz="2000" dirty="0">
                <a:solidFill>
                  <a:schemeClr val="tx2"/>
                </a:solidFill>
                <a:latin typeface="Helvetica" pitchFamily="2" charset="0"/>
              </a:rPr>
              <a:t>Linear Regression, Random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Customer Lifetime value</a:t>
            </a:r>
          </a:p>
          <a:p>
            <a:endParaRPr lang="en-US" sz="2800" b="1" dirty="0">
              <a:solidFill>
                <a:schemeClr val="accent1"/>
              </a:solidFill>
              <a:latin typeface="Helvetica" pitchFamily="2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Helvetica" pitchFamily="2" charset="0"/>
              </a:rPr>
              <a:t>Unsupervised Learning</a:t>
            </a:r>
          </a:p>
          <a:p>
            <a:r>
              <a:rPr lang="en-US" sz="2400" dirty="0">
                <a:solidFill>
                  <a:srgbClr val="00B0F0"/>
                </a:solidFill>
                <a:latin typeface="Helvetica" pitchFamily="2" charset="0"/>
              </a:rPr>
              <a:t>Clustering  - </a:t>
            </a:r>
            <a:r>
              <a:rPr lang="en-US" sz="2000" dirty="0">
                <a:solidFill>
                  <a:schemeClr val="tx2"/>
                </a:solidFill>
                <a:latin typeface="Helvetica" pitchFamily="2" charset="0"/>
              </a:rPr>
              <a:t>K - 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Customer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4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FB90D5-1D24-4662-9E4B-EE026E5F075E}"/>
              </a:ext>
            </a:extLst>
          </p:cNvPr>
          <p:cNvSpPr txBox="1"/>
          <p:nvPr/>
        </p:nvSpPr>
        <p:spPr>
          <a:xfrm>
            <a:off x="397163" y="147783"/>
            <a:ext cx="11517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latin typeface="Helvetica" pitchFamily="2" charset="0"/>
              </a:rPr>
              <a:t>Hands-On Opportunity : </a:t>
            </a:r>
            <a:r>
              <a:rPr lang="en-US" sz="4400" b="1" spc="-15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Statistical Analysis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34FF69-CA2D-4440-8582-6BF18610F9FC}"/>
              </a:ext>
            </a:extLst>
          </p:cNvPr>
          <p:cNvCxnSpPr/>
          <p:nvPr/>
        </p:nvCxnSpPr>
        <p:spPr>
          <a:xfrm>
            <a:off x="397164" y="988291"/>
            <a:ext cx="549563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32F4EE-C0AB-4226-A284-FF8FFF5A270D}"/>
              </a:ext>
            </a:extLst>
          </p:cNvPr>
          <p:cNvSpPr txBox="1"/>
          <p:nvPr/>
        </p:nvSpPr>
        <p:spPr>
          <a:xfrm>
            <a:off x="775855" y="1228437"/>
            <a:ext cx="101877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Helvetica" pitchFamily="2" charset="0"/>
              </a:rPr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Helvetica" pitchFamily="2" charset="0"/>
              </a:rPr>
              <a:t>Comparative Consumer behavior across Indian States &amp; 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47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D86ECD-6193-46A0-B6A5-4E9166BED135}"/>
              </a:ext>
            </a:extLst>
          </p:cNvPr>
          <p:cNvSpPr txBox="1"/>
          <p:nvPr/>
        </p:nvSpPr>
        <p:spPr>
          <a:xfrm>
            <a:off x="1473018" y="2221583"/>
            <a:ext cx="1316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Frame </a:t>
            </a:r>
          </a:p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Business Problem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448D96-FA94-4AE9-82D7-003ED25E6141}"/>
              </a:ext>
            </a:extLst>
          </p:cNvPr>
          <p:cNvGrpSpPr/>
          <p:nvPr/>
        </p:nvGrpSpPr>
        <p:grpSpPr>
          <a:xfrm>
            <a:off x="1591293" y="2664588"/>
            <a:ext cx="1080000" cy="1080000"/>
            <a:chOff x="870856" y="2743201"/>
            <a:chExt cx="1080000" cy="1080000"/>
          </a:xfrm>
        </p:grpSpPr>
        <p:pic>
          <p:nvPicPr>
            <p:cNvPr id="4150" name="Picture 54" descr="https://www.creativefabrica.com/wp-content/uploads/2018/12/Job-icon-by-back1design1-580x373.jpg">
              <a:extLst>
                <a:ext uri="{FF2B5EF4-FFF2-40B4-BE49-F238E27FC236}">
                  <a16:creationId xmlns:a16="http://schemas.microsoft.com/office/drawing/2014/main" id="{F0AF8511-7B43-4D4C-BFAB-C5AFEB4535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60" r="21395"/>
            <a:stretch/>
          </p:blipFill>
          <p:spPr bwMode="auto">
            <a:xfrm>
              <a:off x="1000125" y="2822123"/>
              <a:ext cx="835719" cy="930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102EB4C-DDC3-4382-B351-A459810BB222}"/>
                </a:ext>
              </a:extLst>
            </p:cNvPr>
            <p:cNvSpPr/>
            <p:nvPr/>
          </p:nvSpPr>
          <p:spPr>
            <a:xfrm>
              <a:off x="870856" y="2743201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00DA1F-9108-4817-B629-964901BDFC1D}"/>
              </a:ext>
            </a:extLst>
          </p:cNvPr>
          <p:cNvGrpSpPr/>
          <p:nvPr/>
        </p:nvGrpSpPr>
        <p:grpSpPr>
          <a:xfrm>
            <a:off x="3468065" y="2664588"/>
            <a:ext cx="1080000" cy="1080000"/>
            <a:chOff x="2125048" y="2762251"/>
            <a:chExt cx="1080000" cy="1080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4C7F9EE-E7CD-4C1D-98EE-D97E8AC76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914" r="19065"/>
            <a:stretch/>
          </p:blipFill>
          <p:spPr>
            <a:xfrm flipH="1">
              <a:off x="2285967" y="2838264"/>
              <a:ext cx="766224" cy="856045"/>
            </a:xfrm>
            <a:prstGeom prst="rect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5379F66-D6A8-470F-9FF1-25008E0B4921}"/>
                </a:ext>
              </a:extLst>
            </p:cNvPr>
            <p:cNvSpPr/>
            <p:nvPr/>
          </p:nvSpPr>
          <p:spPr>
            <a:xfrm>
              <a:off x="2125048" y="2762251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8D5A88-7A9A-45DD-AE32-50325AE38786}"/>
              </a:ext>
            </a:extLst>
          </p:cNvPr>
          <p:cNvGrpSpPr/>
          <p:nvPr/>
        </p:nvGrpSpPr>
        <p:grpSpPr>
          <a:xfrm>
            <a:off x="5344837" y="2664588"/>
            <a:ext cx="1080000" cy="1080000"/>
            <a:chOff x="3394415" y="2743201"/>
            <a:chExt cx="1080000" cy="1080000"/>
          </a:xfrm>
        </p:grpSpPr>
        <p:pic>
          <p:nvPicPr>
            <p:cNvPr id="4134" name="Picture 38" descr="https://www.creativefabrica.com/wp-content/uploads/2018/12/Data-management-icon-by-back1design1-580x347.jpg">
              <a:extLst>
                <a:ext uri="{FF2B5EF4-FFF2-40B4-BE49-F238E27FC236}">
                  <a16:creationId xmlns:a16="http://schemas.microsoft.com/office/drawing/2014/main" id="{7934211B-EFE5-4B03-9ACE-1732AFF5B1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73" r="24520"/>
            <a:stretch/>
          </p:blipFill>
          <p:spPr bwMode="auto">
            <a:xfrm>
              <a:off x="3562350" y="2856938"/>
              <a:ext cx="728388" cy="856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FB1C6D-9801-4472-9824-A8C2E1F6D5DA}"/>
                </a:ext>
              </a:extLst>
            </p:cNvPr>
            <p:cNvSpPr/>
            <p:nvPr/>
          </p:nvSpPr>
          <p:spPr>
            <a:xfrm>
              <a:off x="3394415" y="2743201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ECD284B-3CED-4584-A2BF-1173F70F1DBB}"/>
              </a:ext>
            </a:extLst>
          </p:cNvPr>
          <p:cNvGrpSpPr/>
          <p:nvPr/>
        </p:nvGrpSpPr>
        <p:grpSpPr>
          <a:xfrm>
            <a:off x="7221609" y="2664588"/>
            <a:ext cx="1080000" cy="1080000"/>
            <a:chOff x="7221609" y="2664588"/>
            <a:chExt cx="1080000" cy="1080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23FE232-F9B7-405E-BA8D-F1628D1F86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4468"/>
            <a:stretch/>
          </p:blipFill>
          <p:spPr>
            <a:xfrm>
              <a:off x="7251252" y="2782865"/>
              <a:ext cx="1020713" cy="799525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1F9AD39-DD93-4634-93E5-95DBBC1338B8}"/>
                </a:ext>
              </a:extLst>
            </p:cNvPr>
            <p:cNvSpPr/>
            <p:nvPr/>
          </p:nvSpPr>
          <p:spPr>
            <a:xfrm>
              <a:off x="7221609" y="2664588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692600-C56D-4EB8-B8F2-868C9375171D}"/>
              </a:ext>
            </a:extLst>
          </p:cNvPr>
          <p:cNvCxnSpPr>
            <a:stCxn id="11" idx="6"/>
            <a:endCxn id="38" idx="2"/>
          </p:cNvCxnSpPr>
          <p:nvPr/>
        </p:nvCxnSpPr>
        <p:spPr>
          <a:xfrm>
            <a:off x="2671293" y="3204588"/>
            <a:ext cx="79677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DB6B287-27BE-4A74-B258-78BF936D52FF}"/>
              </a:ext>
            </a:extLst>
          </p:cNvPr>
          <p:cNvCxnSpPr>
            <a:cxnSpLocks/>
            <a:stCxn id="38" idx="6"/>
            <a:endCxn id="44" idx="2"/>
          </p:cNvCxnSpPr>
          <p:nvPr/>
        </p:nvCxnSpPr>
        <p:spPr>
          <a:xfrm>
            <a:off x="4548065" y="3204588"/>
            <a:ext cx="79677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FE9897-CD43-4647-9E7E-426EC5AE9EDE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6424837" y="3204588"/>
            <a:ext cx="79677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AF5DD6-62A8-485C-A434-10848AF59984}"/>
              </a:ext>
            </a:extLst>
          </p:cNvPr>
          <p:cNvCxnSpPr>
            <a:cxnSpLocks/>
            <a:stCxn id="45" idx="6"/>
            <a:endCxn id="56" idx="2"/>
          </p:cNvCxnSpPr>
          <p:nvPr/>
        </p:nvCxnSpPr>
        <p:spPr>
          <a:xfrm>
            <a:off x="8301609" y="3204588"/>
            <a:ext cx="79677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B121EAA-62D1-4AB1-AF87-4AFD0DEA1250}"/>
              </a:ext>
            </a:extLst>
          </p:cNvPr>
          <p:cNvSpPr txBox="1"/>
          <p:nvPr/>
        </p:nvSpPr>
        <p:spPr>
          <a:xfrm>
            <a:off x="3349790" y="2221583"/>
            <a:ext cx="1316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Formulate </a:t>
            </a:r>
          </a:p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Analytics Strategy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0E9FD6-C116-475B-BD85-374D083CC56C}"/>
              </a:ext>
            </a:extLst>
          </p:cNvPr>
          <p:cNvSpPr txBox="1"/>
          <p:nvPr/>
        </p:nvSpPr>
        <p:spPr>
          <a:xfrm>
            <a:off x="5218691" y="2390860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Data Processing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B9D2045-5911-43BE-A194-3061885F3E6D}"/>
              </a:ext>
            </a:extLst>
          </p:cNvPr>
          <p:cNvSpPr txBox="1"/>
          <p:nvPr/>
        </p:nvSpPr>
        <p:spPr>
          <a:xfrm>
            <a:off x="7087592" y="2390860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Modeling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F6DEDA-F296-43BA-800D-A639F3F59C85}"/>
              </a:ext>
            </a:extLst>
          </p:cNvPr>
          <p:cNvGrpSpPr/>
          <p:nvPr/>
        </p:nvGrpSpPr>
        <p:grpSpPr>
          <a:xfrm>
            <a:off x="9034223" y="2390860"/>
            <a:ext cx="1208316" cy="1353728"/>
            <a:chOff x="9034223" y="2390860"/>
            <a:chExt cx="1208316" cy="135372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1CAFAE0-FD84-4256-B457-780F01F68B52}"/>
                </a:ext>
              </a:extLst>
            </p:cNvPr>
            <p:cNvSpPr/>
            <p:nvPr/>
          </p:nvSpPr>
          <p:spPr>
            <a:xfrm>
              <a:off x="9098381" y="2664588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4B75EF8-5128-48CB-84AA-59D13022FFEE}"/>
                </a:ext>
              </a:extLst>
            </p:cNvPr>
            <p:cNvSpPr txBox="1"/>
            <p:nvPr/>
          </p:nvSpPr>
          <p:spPr>
            <a:xfrm>
              <a:off x="9034223" y="2390860"/>
              <a:ext cx="1208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565654"/>
                  </a:solidFill>
                  <a:latin typeface="Trebuchet MS" panose="020B0603020202020204" pitchFamily="34" charset="0"/>
                </a:rPr>
                <a:t>Document</a:t>
              </a:r>
            </a:p>
          </p:txBody>
        </p:sp>
        <p:pic>
          <p:nvPicPr>
            <p:cNvPr id="2052" name="Picture 4" descr="Document Icons – Free Vector Download, PNG, SVG, GIF">
              <a:extLst>
                <a:ext uri="{FF2B5EF4-FFF2-40B4-BE49-F238E27FC236}">
                  <a16:creationId xmlns:a16="http://schemas.microsoft.com/office/drawing/2014/main" id="{549A1CA5-AC5D-41A8-A2A1-EF2BCF546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619" y="2850646"/>
              <a:ext cx="707883" cy="70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96D08F4-3C1E-4986-A01E-414CC718653D}"/>
              </a:ext>
            </a:extLst>
          </p:cNvPr>
          <p:cNvSpPr txBox="1"/>
          <p:nvPr/>
        </p:nvSpPr>
        <p:spPr>
          <a:xfrm>
            <a:off x="397164" y="147783"/>
            <a:ext cx="6899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latin typeface="Helvetica" pitchFamily="2" charset="0"/>
              </a:rPr>
              <a:t>Approach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A57657-CDEE-46E4-AC3A-E3E2AD24C62D}"/>
              </a:ext>
            </a:extLst>
          </p:cNvPr>
          <p:cNvCxnSpPr/>
          <p:nvPr/>
        </p:nvCxnSpPr>
        <p:spPr>
          <a:xfrm>
            <a:off x="397164" y="988291"/>
            <a:ext cx="549563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0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3B86486-EC2D-456B-89A2-A5AAE349098F}"/>
              </a:ext>
            </a:extLst>
          </p:cNvPr>
          <p:cNvGrpSpPr/>
          <p:nvPr/>
        </p:nvGrpSpPr>
        <p:grpSpPr>
          <a:xfrm>
            <a:off x="2690710" y="3013065"/>
            <a:ext cx="2614737" cy="2184733"/>
            <a:chOff x="1962579" y="3013065"/>
            <a:chExt cx="2614737" cy="2184733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FF41EC6-E964-4697-A3DB-C533D6FE9AF2}"/>
                </a:ext>
              </a:extLst>
            </p:cNvPr>
            <p:cNvSpPr/>
            <p:nvPr/>
          </p:nvSpPr>
          <p:spPr>
            <a:xfrm>
              <a:off x="2263140" y="3013065"/>
              <a:ext cx="2034539" cy="1342765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AD81B45-2C24-4EA9-B645-8743C1C06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7181" y="3855579"/>
              <a:ext cx="871073" cy="931147"/>
            </a:xfrm>
            <a:prstGeom prst="rect">
              <a:avLst/>
            </a:prstGeom>
          </p:spPr>
        </p:pic>
        <p:pic>
          <p:nvPicPr>
            <p:cNvPr id="36" name="Picture 18" descr="Related image">
              <a:extLst>
                <a:ext uri="{FF2B5EF4-FFF2-40B4-BE49-F238E27FC236}">
                  <a16:creationId xmlns:a16="http://schemas.microsoft.com/office/drawing/2014/main" id="{A6525708-EC07-4E6F-91EB-5CC46EA4AC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73"/>
            <a:stretch/>
          </p:blipFill>
          <p:spPr bwMode="auto">
            <a:xfrm>
              <a:off x="2041642" y="3889687"/>
              <a:ext cx="871073" cy="862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0DB6D3-D720-4A50-AE54-C91C61F26CFD}"/>
                </a:ext>
              </a:extLst>
            </p:cNvPr>
            <p:cNvSpPr txBox="1"/>
            <p:nvPr/>
          </p:nvSpPr>
          <p:spPr>
            <a:xfrm>
              <a:off x="1962579" y="4766911"/>
              <a:ext cx="1029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srgbClr val="565654"/>
                  </a:solidFill>
                  <a:latin typeface="Trebuchet MS" panose="020B0603020202020204" pitchFamily="34" charset="0"/>
                </a:defRPr>
              </a:lvl1pPr>
            </a:lstStyle>
            <a:p>
              <a:r>
                <a:rPr lang="en-US" dirty="0"/>
                <a:t>Hypothesis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8B3FFA-F310-4867-9899-B65F11CF5126}"/>
                </a:ext>
              </a:extLst>
            </p:cNvPr>
            <p:cNvSpPr txBox="1"/>
            <p:nvPr/>
          </p:nvSpPr>
          <p:spPr>
            <a:xfrm>
              <a:off x="3548118" y="4766911"/>
              <a:ext cx="10291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srgbClr val="565654"/>
                  </a:solidFill>
                  <a:latin typeface="Trebuchet MS" panose="020B0603020202020204" pitchFamily="34" charset="0"/>
                </a:defRPr>
              </a:lvl1pPr>
            </a:lstStyle>
            <a:p>
              <a:r>
                <a:rPr lang="en-US" dirty="0"/>
                <a:t>Exploratory Data Analysis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9925E1D6-C0AC-4F75-96BB-C5CFC0322851}"/>
              </a:ext>
            </a:extLst>
          </p:cNvPr>
          <p:cNvSpPr txBox="1"/>
          <p:nvPr/>
        </p:nvSpPr>
        <p:spPr>
          <a:xfrm>
            <a:off x="1473018" y="2221583"/>
            <a:ext cx="1316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Frame </a:t>
            </a:r>
          </a:p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Business Problem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48FE623-2EDE-42C6-8145-ACED3D9F0F01}"/>
              </a:ext>
            </a:extLst>
          </p:cNvPr>
          <p:cNvGrpSpPr/>
          <p:nvPr/>
        </p:nvGrpSpPr>
        <p:grpSpPr>
          <a:xfrm>
            <a:off x="1591293" y="2664588"/>
            <a:ext cx="1080000" cy="1080000"/>
            <a:chOff x="870856" y="2743201"/>
            <a:chExt cx="1080000" cy="1080000"/>
          </a:xfrm>
        </p:grpSpPr>
        <p:pic>
          <p:nvPicPr>
            <p:cNvPr id="104" name="Picture 54" descr="https://www.creativefabrica.com/wp-content/uploads/2018/12/Job-icon-by-back1design1-580x373.jpg">
              <a:extLst>
                <a:ext uri="{FF2B5EF4-FFF2-40B4-BE49-F238E27FC236}">
                  <a16:creationId xmlns:a16="http://schemas.microsoft.com/office/drawing/2014/main" id="{32826493-A3F5-4DFA-BB04-D627907966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60" r="21395"/>
            <a:stretch/>
          </p:blipFill>
          <p:spPr bwMode="auto">
            <a:xfrm>
              <a:off x="1000125" y="2822123"/>
              <a:ext cx="835719" cy="930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0088E0E-02F3-4946-B13E-EC920FB20E5E}"/>
                </a:ext>
              </a:extLst>
            </p:cNvPr>
            <p:cNvSpPr/>
            <p:nvPr/>
          </p:nvSpPr>
          <p:spPr>
            <a:xfrm>
              <a:off x="870856" y="2743201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09C2085-22D1-4703-A4A5-E9BCC5C5AEB2}"/>
              </a:ext>
            </a:extLst>
          </p:cNvPr>
          <p:cNvGrpSpPr/>
          <p:nvPr/>
        </p:nvGrpSpPr>
        <p:grpSpPr>
          <a:xfrm>
            <a:off x="3468065" y="2664588"/>
            <a:ext cx="1080000" cy="1080000"/>
            <a:chOff x="2125048" y="2762251"/>
            <a:chExt cx="1080000" cy="1080000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56DC666-DD7F-45FE-A1CB-A5E370ABD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914" r="19065"/>
            <a:stretch/>
          </p:blipFill>
          <p:spPr>
            <a:xfrm flipH="1">
              <a:off x="2285967" y="2838264"/>
              <a:ext cx="766224" cy="856045"/>
            </a:xfrm>
            <a:prstGeom prst="rect">
              <a:avLst/>
            </a:prstGeom>
          </p:spPr>
        </p:pic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15E44D4-9001-4E2D-91B8-2F50895D0CC1}"/>
                </a:ext>
              </a:extLst>
            </p:cNvPr>
            <p:cNvSpPr/>
            <p:nvPr/>
          </p:nvSpPr>
          <p:spPr>
            <a:xfrm>
              <a:off x="2125048" y="2762251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69DB67B-2A8E-4DD1-B17B-89AE9500AECC}"/>
              </a:ext>
            </a:extLst>
          </p:cNvPr>
          <p:cNvGrpSpPr/>
          <p:nvPr/>
        </p:nvGrpSpPr>
        <p:grpSpPr>
          <a:xfrm>
            <a:off x="5344837" y="2664588"/>
            <a:ext cx="1080000" cy="1080000"/>
            <a:chOff x="3394415" y="2743201"/>
            <a:chExt cx="1080000" cy="1080000"/>
          </a:xfrm>
        </p:grpSpPr>
        <p:pic>
          <p:nvPicPr>
            <p:cNvPr id="110" name="Picture 38" descr="https://www.creativefabrica.com/wp-content/uploads/2018/12/Data-management-icon-by-back1design1-580x347.jpg">
              <a:extLst>
                <a:ext uri="{FF2B5EF4-FFF2-40B4-BE49-F238E27FC236}">
                  <a16:creationId xmlns:a16="http://schemas.microsoft.com/office/drawing/2014/main" id="{116DC20E-7A00-4DA7-90B3-B09D67FB91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73" r="24520"/>
            <a:stretch/>
          </p:blipFill>
          <p:spPr bwMode="auto">
            <a:xfrm>
              <a:off x="3562350" y="2856938"/>
              <a:ext cx="728388" cy="856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F8BBAE6-775C-4742-8186-ACC873FB1CE2}"/>
                </a:ext>
              </a:extLst>
            </p:cNvPr>
            <p:cNvSpPr/>
            <p:nvPr/>
          </p:nvSpPr>
          <p:spPr>
            <a:xfrm>
              <a:off x="3394415" y="2743201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ACBFE78-5F4D-4F8D-8284-A2271DB30E4A}"/>
              </a:ext>
            </a:extLst>
          </p:cNvPr>
          <p:cNvGrpSpPr/>
          <p:nvPr/>
        </p:nvGrpSpPr>
        <p:grpSpPr>
          <a:xfrm>
            <a:off x="7221609" y="2664588"/>
            <a:ext cx="1080000" cy="1080000"/>
            <a:chOff x="7221609" y="2664588"/>
            <a:chExt cx="1080000" cy="108000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5BBFD364-5D6F-490F-94DF-F4269200E1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24468"/>
            <a:stretch/>
          </p:blipFill>
          <p:spPr>
            <a:xfrm>
              <a:off x="7251252" y="2782865"/>
              <a:ext cx="1020713" cy="799525"/>
            </a:xfrm>
            <a:prstGeom prst="rect">
              <a:avLst/>
            </a:prstGeom>
          </p:spPr>
        </p:pic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D237BC8-9061-437A-8067-0647448228DE}"/>
                </a:ext>
              </a:extLst>
            </p:cNvPr>
            <p:cNvSpPr/>
            <p:nvPr/>
          </p:nvSpPr>
          <p:spPr>
            <a:xfrm>
              <a:off x="7221609" y="2664588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CD4E095-E2F3-4EF5-8FE8-6E5D5E5DEF9D}"/>
              </a:ext>
            </a:extLst>
          </p:cNvPr>
          <p:cNvCxnSpPr>
            <a:stCxn id="105" idx="6"/>
            <a:endCxn id="108" idx="2"/>
          </p:cNvCxnSpPr>
          <p:nvPr/>
        </p:nvCxnSpPr>
        <p:spPr>
          <a:xfrm>
            <a:off x="2671293" y="3204588"/>
            <a:ext cx="79677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01DEF6B-C0CA-4980-8824-46406AD07D32}"/>
              </a:ext>
            </a:extLst>
          </p:cNvPr>
          <p:cNvCxnSpPr>
            <a:cxnSpLocks/>
            <a:stCxn id="108" idx="6"/>
            <a:endCxn id="111" idx="2"/>
          </p:cNvCxnSpPr>
          <p:nvPr/>
        </p:nvCxnSpPr>
        <p:spPr>
          <a:xfrm>
            <a:off x="4548065" y="3204588"/>
            <a:ext cx="79677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0E23714-C750-42F5-A790-41DEEB20B1B3}"/>
              </a:ext>
            </a:extLst>
          </p:cNvPr>
          <p:cNvCxnSpPr>
            <a:cxnSpLocks/>
            <a:stCxn id="111" idx="6"/>
            <a:endCxn id="114" idx="2"/>
          </p:cNvCxnSpPr>
          <p:nvPr/>
        </p:nvCxnSpPr>
        <p:spPr>
          <a:xfrm>
            <a:off x="6424837" y="3204588"/>
            <a:ext cx="79677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8FC9EEF-201D-4226-A7B2-0377ACC06647}"/>
              </a:ext>
            </a:extLst>
          </p:cNvPr>
          <p:cNvCxnSpPr>
            <a:cxnSpLocks/>
            <a:stCxn id="114" idx="6"/>
            <a:endCxn id="123" idx="2"/>
          </p:cNvCxnSpPr>
          <p:nvPr/>
        </p:nvCxnSpPr>
        <p:spPr>
          <a:xfrm>
            <a:off x="8301609" y="3204588"/>
            <a:ext cx="79677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59EEE7C-C690-432A-A76C-AEA6AF765668}"/>
              </a:ext>
            </a:extLst>
          </p:cNvPr>
          <p:cNvSpPr txBox="1"/>
          <p:nvPr/>
        </p:nvSpPr>
        <p:spPr>
          <a:xfrm>
            <a:off x="3349790" y="2221583"/>
            <a:ext cx="1316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Formulate </a:t>
            </a:r>
          </a:p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Analytics Strategy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DB65E4F-0253-405B-AEBB-DB483357A2F2}"/>
              </a:ext>
            </a:extLst>
          </p:cNvPr>
          <p:cNvSpPr txBox="1"/>
          <p:nvPr/>
        </p:nvSpPr>
        <p:spPr>
          <a:xfrm>
            <a:off x="5218691" y="2390860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Data Processing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81460B1-7DAC-48B7-BE81-8D9B23738C6A}"/>
              </a:ext>
            </a:extLst>
          </p:cNvPr>
          <p:cNvSpPr txBox="1"/>
          <p:nvPr/>
        </p:nvSpPr>
        <p:spPr>
          <a:xfrm>
            <a:off x="7087592" y="2390860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Modeling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CC8B733-C2D3-49C4-99F2-39CF31BB13A1}"/>
              </a:ext>
            </a:extLst>
          </p:cNvPr>
          <p:cNvGrpSpPr/>
          <p:nvPr/>
        </p:nvGrpSpPr>
        <p:grpSpPr>
          <a:xfrm>
            <a:off x="9034223" y="2390860"/>
            <a:ext cx="1208316" cy="1353728"/>
            <a:chOff x="9034223" y="2390860"/>
            <a:chExt cx="1208316" cy="1353728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44F186C-7B72-4FFA-92B4-7400D8E6E659}"/>
                </a:ext>
              </a:extLst>
            </p:cNvPr>
            <p:cNvSpPr/>
            <p:nvPr/>
          </p:nvSpPr>
          <p:spPr>
            <a:xfrm>
              <a:off x="9098381" y="2664588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B718755-129C-4679-96F1-9F0AA55C97C3}"/>
                </a:ext>
              </a:extLst>
            </p:cNvPr>
            <p:cNvSpPr txBox="1"/>
            <p:nvPr/>
          </p:nvSpPr>
          <p:spPr>
            <a:xfrm>
              <a:off x="9034223" y="2390860"/>
              <a:ext cx="1208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565654"/>
                  </a:solidFill>
                  <a:latin typeface="Trebuchet MS" panose="020B0603020202020204" pitchFamily="34" charset="0"/>
                </a:rPr>
                <a:t>Document</a:t>
              </a:r>
            </a:p>
          </p:txBody>
        </p:sp>
        <p:pic>
          <p:nvPicPr>
            <p:cNvPr id="125" name="Picture 4" descr="Document Icons – Free Vector Download, PNG, SVG, GIF">
              <a:extLst>
                <a:ext uri="{FF2B5EF4-FFF2-40B4-BE49-F238E27FC236}">
                  <a16:creationId xmlns:a16="http://schemas.microsoft.com/office/drawing/2014/main" id="{620FC713-B5BE-4BDA-8E8D-10B82D093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619" y="2850646"/>
              <a:ext cx="707883" cy="70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67F5751A-2326-4C11-B612-D6C33E53CBD1}"/>
              </a:ext>
            </a:extLst>
          </p:cNvPr>
          <p:cNvSpPr txBox="1"/>
          <p:nvPr/>
        </p:nvSpPr>
        <p:spPr>
          <a:xfrm>
            <a:off x="397164" y="147783"/>
            <a:ext cx="6899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latin typeface="Helvetica" pitchFamily="2" charset="0"/>
              </a:rPr>
              <a:t>Approach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C55EB2C-1AB3-40DD-BE87-A2776E0632B8}"/>
              </a:ext>
            </a:extLst>
          </p:cNvPr>
          <p:cNvCxnSpPr/>
          <p:nvPr/>
        </p:nvCxnSpPr>
        <p:spPr>
          <a:xfrm>
            <a:off x="397164" y="988291"/>
            <a:ext cx="549563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19FD416-9F98-4F5F-A70B-9732C983DDDE}"/>
              </a:ext>
            </a:extLst>
          </p:cNvPr>
          <p:cNvGrpSpPr/>
          <p:nvPr/>
        </p:nvGrpSpPr>
        <p:grpSpPr>
          <a:xfrm>
            <a:off x="4225624" y="3154873"/>
            <a:ext cx="3673142" cy="2046161"/>
            <a:chOff x="3431303" y="3154873"/>
            <a:chExt cx="3673142" cy="2046161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2AA6AEB6-8833-40D8-9AB2-6E996385BF75}"/>
                </a:ext>
              </a:extLst>
            </p:cNvPr>
            <p:cNvSpPr/>
            <p:nvPr/>
          </p:nvSpPr>
          <p:spPr>
            <a:xfrm>
              <a:off x="3741355" y="3154873"/>
              <a:ext cx="2860406" cy="1285825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4E8438E-3756-4B12-A536-07B40E5C7664}"/>
                </a:ext>
              </a:extLst>
            </p:cNvPr>
            <p:cNvSpPr txBox="1"/>
            <p:nvPr/>
          </p:nvSpPr>
          <p:spPr>
            <a:xfrm>
              <a:off x="3431303" y="4939424"/>
              <a:ext cx="1029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srgbClr val="565654"/>
                  </a:solidFill>
                  <a:latin typeface="Trebuchet MS" panose="020B0603020202020204" pitchFamily="34" charset="0"/>
                </a:defRPr>
              </a:lvl1pPr>
            </a:lstStyle>
            <a:p>
              <a:r>
                <a:rPr lang="en-US" dirty="0"/>
                <a:t>Acquire Data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1F8EE32-5314-4CC6-8AD6-C0AF0598C53B}"/>
                </a:ext>
              </a:extLst>
            </p:cNvPr>
            <p:cNvSpPr txBox="1"/>
            <p:nvPr/>
          </p:nvSpPr>
          <p:spPr>
            <a:xfrm>
              <a:off x="4566434" y="4939424"/>
              <a:ext cx="1180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srgbClr val="565654"/>
                  </a:solidFill>
                  <a:latin typeface="Trebuchet MS" panose="020B0603020202020204" pitchFamily="34" charset="0"/>
                </a:defRPr>
              </a:lvl1pPr>
            </a:lstStyle>
            <a:p>
              <a:r>
                <a:rPr lang="en-US" dirty="0"/>
                <a:t>Transform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A25348-5563-445F-AD34-DC88F9788359}"/>
                </a:ext>
              </a:extLst>
            </p:cNvPr>
            <p:cNvSpPr txBox="1"/>
            <p:nvPr/>
          </p:nvSpPr>
          <p:spPr>
            <a:xfrm>
              <a:off x="5618957" y="4939424"/>
              <a:ext cx="14854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srgbClr val="565654"/>
                  </a:solidFill>
                  <a:latin typeface="Trebuchet MS" panose="020B0603020202020204" pitchFamily="34" charset="0"/>
                </a:defRPr>
              </a:lvl1pPr>
            </a:lstStyle>
            <a:p>
              <a:r>
                <a:rPr lang="en-US" dirty="0"/>
                <a:t>Feature Engineering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4E7042E-8AD3-4898-A286-76FA5B156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7863" y="4010918"/>
              <a:ext cx="936079" cy="9239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C3FF68-ABD5-4816-8FCE-D5C6BA220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0283" y="4009881"/>
              <a:ext cx="948233" cy="92391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6A5809-4AF1-457B-A919-22E50052A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4857" y="4015938"/>
              <a:ext cx="893688" cy="911804"/>
            </a:xfrm>
            <a:prstGeom prst="rect">
              <a:avLst/>
            </a:prstGeom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A0F799-C5C1-44FF-A629-900DE6AE06F0}"/>
              </a:ext>
            </a:extLst>
          </p:cNvPr>
          <p:cNvSpPr txBox="1"/>
          <p:nvPr/>
        </p:nvSpPr>
        <p:spPr>
          <a:xfrm>
            <a:off x="1473018" y="2221583"/>
            <a:ext cx="1316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Frame </a:t>
            </a:r>
          </a:p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Business Problem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CCE3E65-6E01-4D6E-9BF3-1C9EDB5C36ED}"/>
              </a:ext>
            </a:extLst>
          </p:cNvPr>
          <p:cNvGrpSpPr/>
          <p:nvPr/>
        </p:nvGrpSpPr>
        <p:grpSpPr>
          <a:xfrm>
            <a:off x="1591293" y="2664588"/>
            <a:ext cx="1080000" cy="1080000"/>
            <a:chOff x="870856" y="2743201"/>
            <a:chExt cx="1080000" cy="1080000"/>
          </a:xfrm>
        </p:grpSpPr>
        <p:pic>
          <p:nvPicPr>
            <p:cNvPr id="78" name="Picture 54" descr="https://www.creativefabrica.com/wp-content/uploads/2018/12/Job-icon-by-back1design1-580x373.jpg">
              <a:extLst>
                <a:ext uri="{FF2B5EF4-FFF2-40B4-BE49-F238E27FC236}">
                  <a16:creationId xmlns:a16="http://schemas.microsoft.com/office/drawing/2014/main" id="{6B752C40-9A93-4F39-BF52-9B3FE868D0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60" r="21395"/>
            <a:stretch/>
          </p:blipFill>
          <p:spPr bwMode="auto">
            <a:xfrm>
              <a:off x="1000125" y="2822123"/>
              <a:ext cx="835719" cy="930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22CAC81-8F64-40DB-BA5C-CE0C1CF3DCD7}"/>
                </a:ext>
              </a:extLst>
            </p:cNvPr>
            <p:cNvSpPr/>
            <p:nvPr/>
          </p:nvSpPr>
          <p:spPr>
            <a:xfrm>
              <a:off x="870856" y="2743201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DA3E876-4043-464C-BB5C-111F5DD2911B}"/>
              </a:ext>
            </a:extLst>
          </p:cNvPr>
          <p:cNvGrpSpPr/>
          <p:nvPr/>
        </p:nvGrpSpPr>
        <p:grpSpPr>
          <a:xfrm>
            <a:off x="3468065" y="2664588"/>
            <a:ext cx="1080000" cy="1080000"/>
            <a:chOff x="2125048" y="2762251"/>
            <a:chExt cx="1080000" cy="1080000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C65A94EF-DBC8-45C3-A267-CC86119528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4914" r="19065"/>
            <a:stretch/>
          </p:blipFill>
          <p:spPr>
            <a:xfrm flipH="1">
              <a:off x="2285967" y="2838264"/>
              <a:ext cx="766224" cy="856045"/>
            </a:xfrm>
            <a:prstGeom prst="rect">
              <a:avLst/>
            </a:prstGeom>
          </p:spPr>
        </p:pic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5E7D11C-2AFD-4725-AF0E-9370A88C7D68}"/>
                </a:ext>
              </a:extLst>
            </p:cNvPr>
            <p:cNvSpPr/>
            <p:nvPr/>
          </p:nvSpPr>
          <p:spPr>
            <a:xfrm>
              <a:off x="2125048" y="2762251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C44A974-1278-473A-811D-D211DFAF112D}"/>
              </a:ext>
            </a:extLst>
          </p:cNvPr>
          <p:cNvGrpSpPr/>
          <p:nvPr/>
        </p:nvGrpSpPr>
        <p:grpSpPr>
          <a:xfrm>
            <a:off x="5344837" y="2664588"/>
            <a:ext cx="1080000" cy="1080000"/>
            <a:chOff x="3394415" y="2743201"/>
            <a:chExt cx="1080000" cy="1080000"/>
          </a:xfrm>
        </p:grpSpPr>
        <p:pic>
          <p:nvPicPr>
            <p:cNvPr id="89" name="Picture 38" descr="https://www.creativefabrica.com/wp-content/uploads/2018/12/Data-management-icon-by-back1design1-580x347.jpg">
              <a:extLst>
                <a:ext uri="{FF2B5EF4-FFF2-40B4-BE49-F238E27FC236}">
                  <a16:creationId xmlns:a16="http://schemas.microsoft.com/office/drawing/2014/main" id="{0AB9E5E5-B35C-4C41-82A6-533098A5C7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73" r="24520"/>
            <a:stretch/>
          </p:blipFill>
          <p:spPr bwMode="auto">
            <a:xfrm>
              <a:off x="3562350" y="2856938"/>
              <a:ext cx="728388" cy="856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A0EFA2F-9CF5-4C38-AD9A-64680A321FFA}"/>
                </a:ext>
              </a:extLst>
            </p:cNvPr>
            <p:cNvSpPr/>
            <p:nvPr/>
          </p:nvSpPr>
          <p:spPr>
            <a:xfrm>
              <a:off x="3394415" y="2743201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185ED91-8A6C-4705-8401-501C1CFB52DE}"/>
              </a:ext>
            </a:extLst>
          </p:cNvPr>
          <p:cNvGrpSpPr/>
          <p:nvPr/>
        </p:nvGrpSpPr>
        <p:grpSpPr>
          <a:xfrm>
            <a:off x="7221609" y="2664588"/>
            <a:ext cx="1080000" cy="1080000"/>
            <a:chOff x="7221609" y="2664588"/>
            <a:chExt cx="1080000" cy="1080000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7F19B01A-4FA4-4762-8BC9-EDBA9A275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24468"/>
            <a:stretch/>
          </p:blipFill>
          <p:spPr>
            <a:xfrm>
              <a:off x="7251252" y="2782865"/>
              <a:ext cx="1020713" cy="799525"/>
            </a:xfrm>
            <a:prstGeom prst="rect">
              <a:avLst/>
            </a:prstGeom>
          </p:spPr>
        </p:pic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D006467-3F5A-4E63-978F-A0622BABCA1E}"/>
                </a:ext>
              </a:extLst>
            </p:cNvPr>
            <p:cNvSpPr/>
            <p:nvPr/>
          </p:nvSpPr>
          <p:spPr>
            <a:xfrm>
              <a:off x="7221609" y="2664588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7CF837C-2F1C-4823-B3DC-EBF1FC47AC7C}"/>
              </a:ext>
            </a:extLst>
          </p:cNvPr>
          <p:cNvCxnSpPr>
            <a:stCxn id="84" idx="6"/>
            <a:endCxn id="87" idx="2"/>
          </p:cNvCxnSpPr>
          <p:nvPr/>
        </p:nvCxnSpPr>
        <p:spPr>
          <a:xfrm>
            <a:off x="2671293" y="3204588"/>
            <a:ext cx="79677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8C1E36B-4FF1-47C2-B50B-A9EE3859B017}"/>
              </a:ext>
            </a:extLst>
          </p:cNvPr>
          <p:cNvCxnSpPr>
            <a:cxnSpLocks/>
            <a:stCxn id="87" idx="6"/>
            <a:endCxn id="90" idx="2"/>
          </p:cNvCxnSpPr>
          <p:nvPr/>
        </p:nvCxnSpPr>
        <p:spPr>
          <a:xfrm>
            <a:off x="4548065" y="3204588"/>
            <a:ext cx="79677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9808723-9385-4B21-A3B6-9AD99AE45749}"/>
              </a:ext>
            </a:extLst>
          </p:cNvPr>
          <p:cNvCxnSpPr>
            <a:cxnSpLocks/>
            <a:stCxn id="90" idx="6"/>
            <a:endCxn id="93" idx="2"/>
          </p:cNvCxnSpPr>
          <p:nvPr/>
        </p:nvCxnSpPr>
        <p:spPr>
          <a:xfrm>
            <a:off x="6424837" y="3204588"/>
            <a:ext cx="79677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2FF6AD9-2B85-4730-BB8E-5BA78E51E866}"/>
              </a:ext>
            </a:extLst>
          </p:cNvPr>
          <p:cNvCxnSpPr>
            <a:cxnSpLocks/>
            <a:stCxn id="93" idx="6"/>
            <a:endCxn id="102" idx="2"/>
          </p:cNvCxnSpPr>
          <p:nvPr/>
        </p:nvCxnSpPr>
        <p:spPr>
          <a:xfrm>
            <a:off x="8301609" y="3204588"/>
            <a:ext cx="79677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06E7350-F27E-4A12-882B-68F087AC7857}"/>
              </a:ext>
            </a:extLst>
          </p:cNvPr>
          <p:cNvSpPr txBox="1"/>
          <p:nvPr/>
        </p:nvSpPr>
        <p:spPr>
          <a:xfrm>
            <a:off x="3349790" y="2221583"/>
            <a:ext cx="1316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Formulate </a:t>
            </a:r>
          </a:p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Analytics Strategy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13EF25-1AC4-48FF-B997-241471C12EB3}"/>
              </a:ext>
            </a:extLst>
          </p:cNvPr>
          <p:cNvSpPr txBox="1"/>
          <p:nvPr/>
        </p:nvSpPr>
        <p:spPr>
          <a:xfrm>
            <a:off x="5218691" y="2390860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Data Processing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0AF5324-EB17-4E5C-A6A1-0A9516F8DC4B}"/>
              </a:ext>
            </a:extLst>
          </p:cNvPr>
          <p:cNvSpPr txBox="1"/>
          <p:nvPr/>
        </p:nvSpPr>
        <p:spPr>
          <a:xfrm>
            <a:off x="7087592" y="2390860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Modeling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3F4021C-AF42-46C7-A365-7BF78BBD2CEB}"/>
              </a:ext>
            </a:extLst>
          </p:cNvPr>
          <p:cNvGrpSpPr/>
          <p:nvPr/>
        </p:nvGrpSpPr>
        <p:grpSpPr>
          <a:xfrm>
            <a:off x="9034223" y="2390860"/>
            <a:ext cx="1208316" cy="1353728"/>
            <a:chOff x="9034223" y="2390860"/>
            <a:chExt cx="1208316" cy="1353728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3A6C788-BD8A-4106-A152-E620D2B27B19}"/>
                </a:ext>
              </a:extLst>
            </p:cNvPr>
            <p:cNvSpPr/>
            <p:nvPr/>
          </p:nvSpPr>
          <p:spPr>
            <a:xfrm>
              <a:off x="9098381" y="2664588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D4AD826-EE19-45AB-A891-CE248B855B64}"/>
                </a:ext>
              </a:extLst>
            </p:cNvPr>
            <p:cNvSpPr txBox="1"/>
            <p:nvPr/>
          </p:nvSpPr>
          <p:spPr>
            <a:xfrm>
              <a:off x="9034223" y="2390860"/>
              <a:ext cx="1208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565654"/>
                  </a:solidFill>
                  <a:latin typeface="Trebuchet MS" panose="020B0603020202020204" pitchFamily="34" charset="0"/>
                </a:rPr>
                <a:t>Document</a:t>
              </a:r>
            </a:p>
          </p:txBody>
        </p:sp>
        <p:pic>
          <p:nvPicPr>
            <p:cNvPr id="104" name="Picture 4" descr="Document Icons – Free Vector Download, PNG, SVG, GIF">
              <a:extLst>
                <a:ext uri="{FF2B5EF4-FFF2-40B4-BE49-F238E27FC236}">
                  <a16:creationId xmlns:a16="http://schemas.microsoft.com/office/drawing/2014/main" id="{C5B2BD31-A93F-4FC6-AA82-676697B493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619" y="2850646"/>
              <a:ext cx="707883" cy="70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B75E442F-E30E-4DD8-AC7F-C0FCC14FC1B4}"/>
              </a:ext>
            </a:extLst>
          </p:cNvPr>
          <p:cNvSpPr txBox="1"/>
          <p:nvPr/>
        </p:nvSpPr>
        <p:spPr>
          <a:xfrm>
            <a:off x="397164" y="147783"/>
            <a:ext cx="6899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latin typeface="Helvetica" pitchFamily="2" charset="0"/>
              </a:rPr>
              <a:t>Approach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9D228E8-AA25-4197-A994-B31929EB1D60}"/>
              </a:ext>
            </a:extLst>
          </p:cNvPr>
          <p:cNvCxnSpPr/>
          <p:nvPr/>
        </p:nvCxnSpPr>
        <p:spPr>
          <a:xfrm>
            <a:off x="397164" y="988291"/>
            <a:ext cx="549563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3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63FF05D-8B28-4634-AEFE-16DB2F72703C}"/>
              </a:ext>
            </a:extLst>
          </p:cNvPr>
          <p:cNvGrpSpPr/>
          <p:nvPr/>
        </p:nvGrpSpPr>
        <p:grpSpPr>
          <a:xfrm>
            <a:off x="5035118" y="2864857"/>
            <a:ext cx="5501207" cy="2735230"/>
            <a:chOff x="4277736" y="2864857"/>
            <a:chExt cx="5501207" cy="2735230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59F9C38-9E7F-4C99-995C-23E88B92460A}"/>
                </a:ext>
              </a:extLst>
            </p:cNvPr>
            <p:cNvSpPr/>
            <p:nvPr/>
          </p:nvSpPr>
          <p:spPr>
            <a:xfrm>
              <a:off x="4324055" y="2864857"/>
              <a:ext cx="5437044" cy="2037748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736AB44-4F39-458E-A59A-0FC16327C9E8}"/>
                </a:ext>
              </a:extLst>
            </p:cNvPr>
            <p:cNvSpPr txBox="1"/>
            <p:nvPr/>
          </p:nvSpPr>
          <p:spPr>
            <a:xfrm>
              <a:off x="4277736" y="5338477"/>
              <a:ext cx="1029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srgbClr val="565654"/>
                  </a:solidFill>
                  <a:latin typeface="Trebuchet MS" panose="020B0603020202020204" pitchFamily="34" charset="0"/>
                </a:defRPr>
              </a:lvl1pPr>
            </a:lstStyle>
            <a:p>
              <a:r>
                <a:rPr lang="en-US" dirty="0"/>
                <a:t>Algorithm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1940FE-79E8-4D77-8BFD-246E053BE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4055" y="4439832"/>
              <a:ext cx="1000125" cy="8953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1AEC6A8-7BB3-43F5-9437-1E10280DF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6511" y="4435897"/>
              <a:ext cx="990600" cy="9239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7A7008E-1622-4F07-AD94-09DFC11E9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5842" y="4411257"/>
              <a:ext cx="1019175" cy="9525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5034BAC-C205-44DE-A1E2-0A92809C1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38408" y="4458882"/>
              <a:ext cx="1028700" cy="9144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35B01B-33D1-4418-82D7-19E2D206E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0499" y="4401732"/>
              <a:ext cx="990600" cy="97155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8C9D79-A0B6-4EF2-9765-A8A92829DE72}"/>
                </a:ext>
              </a:extLst>
            </p:cNvPr>
            <p:cNvSpPr txBox="1"/>
            <p:nvPr/>
          </p:nvSpPr>
          <p:spPr>
            <a:xfrm>
              <a:off x="5406314" y="5338477"/>
              <a:ext cx="1029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srgbClr val="565654"/>
                  </a:solidFill>
                  <a:latin typeface="Trebuchet MS" panose="020B0603020202020204" pitchFamily="34" charset="0"/>
                </a:defRPr>
              </a:lvl1pPr>
            </a:lstStyle>
            <a:p>
              <a:r>
                <a:rPr lang="en-US" dirty="0"/>
                <a:t>Model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74AF511-CE46-4385-B4BA-870DD7BA5E42}"/>
                </a:ext>
              </a:extLst>
            </p:cNvPr>
            <p:cNvSpPr txBox="1"/>
            <p:nvPr/>
          </p:nvSpPr>
          <p:spPr>
            <a:xfrm>
              <a:off x="6526573" y="5338477"/>
              <a:ext cx="1029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srgbClr val="565654"/>
                  </a:solidFill>
                  <a:latin typeface="Trebuchet MS" panose="020B0603020202020204" pitchFamily="34" charset="0"/>
                </a:defRPr>
              </a:lvl1pPr>
            </a:lstStyle>
            <a:p>
              <a:r>
                <a:rPr lang="en-US" dirty="0"/>
                <a:t>Train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1462B3E-5E1F-4424-B7DE-1F1F79D14D9D}"/>
                </a:ext>
              </a:extLst>
            </p:cNvPr>
            <p:cNvSpPr txBox="1"/>
            <p:nvPr/>
          </p:nvSpPr>
          <p:spPr>
            <a:xfrm>
              <a:off x="7670994" y="5338477"/>
              <a:ext cx="1029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srgbClr val="565654"/>
                  </a:solidFill>
                  <a:latin typeface="Trebuchet MS" panose="020B0603020202020204" pitchFamily="34" charset="0"/>
                </a:defRPr>
              </a:lvl1pPr>
            </a:lstStyle>
            <a:p>
              <a:r>
                <a:rPr lang="en-US" dirty="0"/>
                <a:t>Test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9A44437-9864-4A26-A95F-53FEFA2272CA}"/>
                </a:ext>
              </a:extLst>
            </p:cNvPr>
            <p:cNvSpPr txBox="1"/>
            <p:nvPr/>
          </p:nvSpPr>
          <p:spPr>
            <a:xfrm>
              <a:off x="8749745" y="5338477"/>
              <a:ext cx="1029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srgbClr val="565654"/>
                  </a:solidFill>
                  <a:latin typeface="Trebuchet MS" panose="020B0603020202020204" pitchFamily="34" charset="0"/>
                </a:defRPr>
              </a:lvl1pPr>
            </a:lstStyle>
            <a:p>
              <a:r>
                <a:rPr lang="en-US" dirty="0"/>
                <a:t>Evaluate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3DA3614-CB32-43FC-9327-96C150247C2C}"/>
              </a:ext>
            </a:extLst>
          </p:cNvPr>
          <p:cNvSpPr txBox="1"/>
          <p:nvPr/>
        </p:nvSpPr>
        <p:spPr>
          <a:xfrm>
            <a:off x="1473018" y="2221583"/>
            <a:ext cx="1316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Frame </a:t>
            </a:r>
          </a:p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Business Problem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735F7F4-C269-4786-8D53-6773C4CF9737}"/>
              </a:ext>
            </a:extLst>
          </p:cNvPr>
          <p:cNvGrpSpPr/>
          <p:nvPr/>
        </p:nvGrpSpPr>
        <p:grpSpPr>
          <a:xfrm>
            <a:off x="1591293" y="2664588"/>
            <a:ext cx="1080000" cy="1080000"/>
            <a:chOff x="870856" y="2743201"/>
            <a:chExt cx="1080000" cy="1080000"/>
          </a:xfrm>
        </p:grpSpPr>
        <p:pic>
          <p:nvPicPr>
            <p:cNvPr id="87" name="Picture 54" descr="https://www.creativefabrica.com/wp-content/uploads/2018/12/Job-icon-by-back1design1-580x373.jpg">
              <a:extLst>
                <a:ext uri="{FF2B5EF4-FFF2-40B4-BE49-F238E27FC236}">
                  <a16:creationId xmlns:a16="http://schemas.microsoft.com/office/drawing/2014/main" id="{FB0D4A52-AA5B-489C-A220-F02A693E60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60" r="21395"/>
            <a:stretch/>
          </p:blipFill>
          <p:spPr bwMode="auto">
            <a:xfrm>
              <a:off x="1000125" y="2822123"/>
              <a:ext cx="835719" cy="930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7A718AB-2A9F-436D-BB3C-04882B84DCB3}"/>
                </a:ext>
              </a:extLst>
            </p:cNvPr>
            <p:cNvSpPr/>
            <p:nvPr/>
          </p:nvSpPr>
          <p:spPr>
            <a:xfrm>
              <a:off x="870856" y="2743201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6C253F5-C428-4978-BC34-A5161F48540C}"/>
              </a:ext>
            </a:extLst>
          </p:cNvPr>
          <p:cNvGrpSpPr/>
          <p:nvPr/>
        </p:nvGrpSpPr>
        <p:grpSpPr>
          <a:xfrm>
            <a:off x="3468065" y="2664588"/>
            <a:ext cx="1080000" cy="1080000"/>
            <a:chOff x="2125048" y="2762251"/>
            <a:chExt cx="1080000" cy="1080000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08826DB5-9509-4C40-9068-05EB92AF5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4914" r="19065"/>
            <a:stretch/>
          </p:blipFill>
          <p:spPr>
            <a:xfrm flipH="1">
              <a:off x="2285967" y="2838264"/>
              <a:ext cx="766224" cy="856045"/>
            </a:xfrm>
            <a:prstGeom prst="rect">
              <a:avLst/>
            </a:prstGeom>
          </p:spPr>
        </p:pic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9913DFF-2075-4242-806C-A6B8FBC63906}"/>
                </a:ext>
              </a:extLst>
            </p:cNvPr>
            <p:cNvSpPr/>
            <p:nvPr/>
          </p:nvSpPr>
          <p:spPr>
            <a:xfrm>
              <a:off x="2125048" y="2762251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AD0A2D0-26A2-4929-8A9A-11013ADB844B}"/>
              </a:ext>
            </a:extLst>
          </p:cNvPr>
          <p:cNvGrpSpPr/>
          <p:nvPr/>
        </p:nvGrpSpPr>
        <p:grpSpPr>
          <a:xfrm>
            <a:off x="5344837" y="2664588"/>
            <a:ext cx="1080000" cy="1080000"/>
            <a:chOff x="3394415" y="2743201"/>
            <a:chExt cx="1080000" cy="1080000"/>
          </a:xfrm>
        </p:grpSpPr>
        <p:pic>
          <p:nvPicPr>
            <p:cNvPr id="93" name="Picture 38" descr="https://www.creativefabrica.com/wp-content/uploads/2018/12/Data-management-icon-by-back1design1-580x347.jpg">
              <a:extLst>
                <a:ext uri="{FF2B5EF4-FFF2-40B4-BE49-F238E27FC236}">
                  <a16:creationId xmlns:a16="http://schemas.microsoft.com/office/drawing/2014/main" id="{A93A7F60-321A-48F5-98BB-9A2DF2B4D0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73" r="24520"/>
            <a:stretch/>
          </p:blipFill>
          <p:spPr bwMode="auto">
            <a:xfrm>
              <a:off x="3562350" y="2856938"/>
              <a:ext cx="728388" cy="856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8500F6E-B676-4A57-8195-8207B5AEFE65}"/>
                </a:ext>
              </a:extLst>
            </p:cNvPr>
            <p:cNvSpPr/>
            <p:nvPr/>
          </p:nvSpPr>
          <p:spPr>
            <a:xfrm>
              <a:off x="3394415" y="2743201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8D1ADB6-4614-4E6F-9671-9DE7B63DB167}"/>
              </a:ext>
            </a:extLst>
          </p:cNvPr>
          <p:cNvGrpSpPr/>
          <p:nvPr/>
        </p:nvGrpSpPr>
        <p:grpSpPr>
          <a:xfrm>
            <a:off x="7221609" y="2664588"/>
            <a:ext cx="1080000" cy="1080000"/>
            <a:chOff x="7221609" y="2664588"/>
            <a:chExt cx="1080000" cy="1080000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73BE042-E1B0-474F-8CF5-0F280319C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468"/>
            <a:stretch/>
          </p:blipFill>
          <p:spPr>
            <a:xfrm>
              <a:off x="7251252" y="2782865"/>
              <a:ext cx="1020713" cy="799525"/>
            </a:xfrm>
            <a:prstGeom prst="rect">
              <a:avLst/>
            </a:prstGeom>
          </p:spPr>
        </p:pic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4E8211D-BA5D-41C5-AF19-9F6D30E1B1A4}"/>
                </a:ext>
              </a:extLst>
            </p:cNvPr>
            <p:cNvSpPr/>
            <p:nvPr/>
          </p:nvSpPr>
          <p:spPr>
            <a:xfrm>
              <a:off x="7221609" y="2664588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2646798-94E5-488A-976A-13A2FFD828CD}"/>
              </a:ext>
            </a:extLst>
          </p:cNvPr>
          <p:cNvCxnSpPr>
            <a:stCxn id="88" idx="6"/>
            <a:endCxn id="91" idx="2"/>
          </p:cNvCxnSpPr>
          <p:nvPr/>
        </p:nvCxnSpPr>
        <p:spPr>
          <a:xfrm>
            <a:off x="2671293" y="3204588"/>
            <a:ext cx="79677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611B208-91A6-4B5C-AFFE-1C8F10DB7FCC}"/>
              </a:ext>
            </a:extLst>
          </p:cNvPr>
          <p:cNvCxnSpPr>
            <a:cxnSpLocks/>
            <a:stCxn id="91" idx="6"/>
            <a:endCxn id="94" idx="2"/>
          </p:cNvCxnSpPr>
          <p:nvPr/>
        </p:nvCxnSpPr>
        <p:spPr>
          <a:xfrm>
            <a:off x="4548065" y="3204588"/>
            <a:ext cx="79677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087055F-1641-4840-8476-C104A057B3E3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>
            <a:off x="6424837" y="3204588"/>
            <a:ext cx="79677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78074D6-12FC-4545-AE74-FB83DD4E0B1B}"/>
              </a:ext>
            </a:extLst>
          </p:cNvPr>
          <p:cNvCxnSpPr>
            <a:cxnSpLocks/>
            <a:stCxn id="97" idx="6"/>
            <a:endCxn id="106" idx="2"/>
          </p:cNvCxnSpPr>
          <p:nvPr/>
        </p:nvCxnSpPr>
        <p:spPr>
          <a:xfrm>
            <a:off x="8301609" y="3204588"/>
            <a:ext cx="79677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274CF03-5801-4425-8C5A-1FDC36F95C13}"/>
              </a:ext>
            </a:extLst>
          </p:cNvPr>
          <p:cNvSpPr txBox="1"/>
          <p:nvPr/>
        </p:nvSpPr>
        <p:spPr>
          <a:xfrm>
            <a:off x="3349790" y="2221583"/>
            <a:ext cx="1316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Formulate </a:t>
            </a:r>
          </a:p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Analytics Strategy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21FAA7E-221E-4169-AE41-6152205FB94A}"/>
              </a:ext>
            </a:extLst>
          </p:cNvPr>
          <p:cNvSpPr txBox="1"/>
          <p:nvPr/>
        </p:nvSpPr>
        <p:spPr>
          <a:xfrm>
            <a:off x="5218691" y="2390860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Data Processing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15A6791-3E04-45EF-BF44-5E8CEFDE9171}"/>
              </a:ext>
            </a:extLst>
          </p:cNvPr>
          <p:cNvSpPr txBox="1"/>
          <p:nvPr/>
        </p:nvSpPr>
        <p:spPr>
          <a:xfrm>
            <a:off x="7087592" y="2390860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Modeling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08271A2-F90F-4203-9983-4C1B2B0C2274}"/>
              </a:ext>
            </a:extLst>
          </p:cNvPr>
          <p:cNvGrpSpPr/>
          <p:nvPr/>
        </p:nvGrpSpPr>
        <p:grpSpPr>
          <a:xfrm>
            <a:off x="9034223" y="2390860"/>
            <a:ext cx="1208316" cy="1353728"/>
            <a:chOff x="9034223" y="2390860"/>
            <a:chExt cx="1208316" cy="1353728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958B388-AEC1-4A13-904A-6322B5E9D542}"/>
                </a:ext>
              </a:extLst>
            </p:cNvPr>
            <p:cNvSpPr/>
            <p:nvPr/>
          </p:nvSpPr>
          <p:spPr>
            <a:xfrm>
              <a:off x="9098381" y="2664588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EDC1294-7D26-479B-B09E-7F137B5AEB49}"/>
                </a:ext>
              </a:extLst>
            </p:cNvPr>
            <p:cNvSpPr txBox="1"/>
            <p:nvPr/>
          </p:nvSpPr>
          <p:spPr>
            <a:xfrm>
              <a:off x="9034223" y="2390860"/>
              <a:ext cx="1208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565654"/>
                  </a:solidFill>
                  <a:latin typeface="Trebuchet MS" panose="020B0603020202020204" pitchFamily="34" charset="0"/>
                </a:rPr>
                <a:t>Document</a:t>
              </a:r>
            </a:p>
          </p:txBody>
        </p:sp>
        <p:pic>
          <p:nvPicPr>
            <p:cNvPr id="108" name="Picture 4" descr="Document Icons – Free Vector Download, PNG, SVG, GIF">
              <a:extLst>
                <a:ext uri="{FF2B5EF4-FFF2-40B4-BE49-F238E27FC236}">
                  <a16:creationId xmlns:a16="http://schemas.microsoft.com/office/drawing/2014/main" id="{2C5DC9AA-EF9B-40A3-BD2C-C370F1726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619" y="2850646"/>
              <a:ext cx="707883" cy="70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460AFDE9-F5CC-4D0D-AB27-F85900F5784A}"/>
              </a:ext>
            </a:extLst>
          </p:cNvPr>
          <p:cNvSpPr txBox="1"/>
          <p:nvPr/>
        </p:nvSpPr>
        <p:spPr>
          <a:xfrm>
            <a:off x="397164" y="147783"/>
            <a:ext cx="6899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latin typeface="Helvetica" pitchFamily="2" charset="0"/>
              </a:rPr>
              <a:t>Approach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41E4980-6A5F-452B-8CC8-BFB0ACC4CCFC}"/>
              </a:ext>
            </a:extLst>
          </p:cNvPr>
          <p:cNvCxnSpPr/>
          <p:nvPr/>
        </p:nvCxnSpPr>
        <p:spPr>
          <a:xfrm>
            <a:off x="397164" y="988291"/>
            <a:ext cx="549563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26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D86ECD-6193-46A0-B6A5-4E9166BED135}"/>
              </a:ext>
            </a:extLst>
          </p:cNvPr>
          <p:cNvSpPr txBox="1"/>
          <p:nvPr/>
        </p:nvSpPr>
        <p:spPr>
          <a:xfrm>
            <a:off x="1473018" y="2221583"/>
            <a:ext cx="1316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Frame </a:t>
            </a:r>
          </a:p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Business Problem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448D96-FA94-4AE9-82D7-003ED25E6141}"/>
              </a:ext>
            </a:extLst>
          </p:cNvPr>
          <p:cNvGrpSpPr/>
          <p:nvPr/>
        </p:nvGrpSpPr>
        <p:grpSpPr>
          <a:xfrm>
            <a:off x="1591293" y="2664588"/>
            <a:ext cx="1080000" cy="1080000"/>
            <a:chOff x="870856" y="2743201"/>
            <a:chExt cx="1080000" cy="1080000"/>
          </a:xfrm>
        </p:grpSpPr>
        <p:pic>
          <p:nvPicPr>
            <p:cNvPr id="4150" name="Picture 54" descr="https://www.creativefabrica.com/wp-content/uploads/2018/12/Job-icon-by-back1design1-580x373.jpg">
              <a:extLst>
                <a:ext uri="{FF2B5EF4-FFF2-40B4-BE49-F238E27FC236}">
                  <a16:creationId xmlns:a16="http://schemas.microsoft.com/office/drawing/2014/main" id="{F0AF8511-7B43-4D4C-BFAB-C5AFEB4535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60" r="21395"/>
            <a:stretch/>
          </p:blipFill>
          <p:spPr bwMode="auto">
            <a:xfrm>
              <a:off x="1000125" y="2822123"/>
              <a:ext cx="835719" cy="930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102EB4C-DDC3-4382-B351-A459810BB222}"/>
                </a:ext>
              </a:extLst>
            </p:cNvPr>
            <p:cNvSpPr/>
            <p:nvPr/>
          </p:nvSpPr>
          <p:spPr>
            <a:xfrm>
              <a:off x="870856" y="2743201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00DA1F-9108-4817-B629-964901BDFC1D}"/>
              </a:ext>
            </a:extLst>
          </p:cNvPr>
          <p:cNvGrpSpPr/>
          <p:nvPr/>
        </p:nvGrpSpPr>
        <p:grpSpPr>
          <a:xfrm>
            <a:off x="3468065" y="2664588"/>
            <a:ext cx="1080000" cy="1080000"/>
            <a:chOff x="2125048" y="2762251"/>
            <a:chExt cx="1080000" cy="1080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4C7F9EE-E7CD-4C1D-98EE-D97E8AC76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914" r="19065"/>
            <a:stretch/>
          </p:blipFill>
          <p:spPr>
            <a:xfrm flipH="1">
              <a:off x="2285967" y="2838264"/>
              <a:ext cx="766224" cy="856045"/>
            </a:xfrm>
            <a:prstGeom prst="rect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5379F66-D6A8-470F-9FF1-25008E0B4921}"/>
                </a:ext>
              </a:extLst>
            </p:cNvPr>
            <p:cNvSpPr/>
            <p:nvPr/>
          </p:nvSpPr>
          <p:spPr>
            <a:xfrm>
              <a:off x="2125048" y="2762251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8D5A88-7A9A-45DD-AE32-50325AE38786}"/>
              </a:ext>
            </a:extLst>
          </p:cNvPr>
          <p:cNvGrpSpPr/>
          <p:nvPr/>
        </p:nvGrpSpPr>
        <p:grpSpPr>
          <a:xfrm>
            <a:off x="5344837" y="2664588"/>
            <a:ext cx="1080000" cy="1080000"/>
            <a:chOff x="3394415" y="2743201"/>
            <a:chExt cx="1080000" cy="1080000"/>
          </a:xfrm>
        </p:grpSpPr>
        <p:pic>
          <p:nvPicPr>
            <p:cNvPr id="4134" name="Picture 38" descr="https://www.creativefabrica.com/wp-content/uploads/2018/12/Data-management-icon-by-back1design1-580x347.jpg">
              <a:extLst>
                <a:ext uri="{FF2B5EF4-FFF2-40B4-BE49-F238E27FC236}">
                  <a16:creationId xmlns:a16="http://schemas.microsoft.com/office/drawing/2014/main" id="{7934211B-EFE5-4B03-9ACE-1732AFF5B1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73" r="24520"/>
            <a:stretch/>
          </p:blipFill>
          <p:spPr bwMode="auto">
            <a:xfrm>
              <a:off x="3562350" y="2856938"/>
              <a:ext cx="728388" cy="856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FB1C6D-9801-4472-9824-A8C2E1F6D5DA}"/>
                </a:ext>
              </a:extLst>
            </p:cNvPr>
            <p:cNvSpPr/>
            <p:nvPr/>
          </p:nvSpPr>
          <p:spPr>
            <a:xfrm>
              <a:off x="3394415" y="2743201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ECD284B-3CED-4584-A2BF-1173F70F1DBB}"/>
              </a:ext>
            </a:extLst>
          </p:cNvPr>
          <p:cNvGrpSpPr/>
          <p:nvPr/>
        </p:nvGrpSpPr>
        <p:grpSpPr>
          <a:xfrm>
            <a:off x="7221609" y="2664588"/>
            <a:ext cx="1080000" cy="1080000"/>
            <a:chOff x="7221609" y="2664588"/>
            <a:chExt cx="1080000" cy="1080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23FE232-F9B7-405E-BA8D-F1628D1F86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4468"/>
            <a:stretch/>
          </p:blipFill>
          <p:spPr>
            <a:xfrm>
              <a:off x="7251252" y="2782865"/>
              <a:ext cx="1020713" cy="799525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1F9AD39-DD93-4634-93E5-95DBBC1338B8}"/>
                </a:ext>
              </a:extLst>
            </p:cNvPr>
            <p:cNvSpPr/>
            <p:nvPr/>
          </p:nvSpPr>
          <p:spPr>
            <a:xfrm>
              <a:off x="7221609" y="2664588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692600-C56D-4EB8-B8F2-868C9375171D}"/>
              </a:ext>
            </a:extLst>
          </p:cNvPr>
          <p:cNvCxnSpPr>
            <a:stCxn id="11" idx="6"/>
            <a:endCxn id="38" idx="2"/>
          </p:cNvCxnSpPr>
          <p:nvPr/>
        </p:nvCxnSpPr>
        <p:spPr>
          <a:xfrm>
            <a:off x="2671293" y="3204588"/>
            <a:ext cx="79677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DB6B287-27BE-4A74-B258-78BF936D52FF}"/>
              </a:ext>
            </a:extLst>
          </p:cNvPr>
          <p:cNvCxnSpPr>
            <a:cxnSpLocks/>
            <a:stCxn id="38" idx="6"/>
            <a:endCxn id="44" idx="2"/>
          </p:cNvCxnSpPr>
          <p:nvPr/>
        </p:nvCxnSpPr>
        <p:spPr>
          <a:xfrm>
            <a:off x="4548065" y="3204588"/>
            <a:ext cx="79677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FE9897-CD43-4647-9E7E-426EC5AE9EDE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6424837" y="3204588"/>
            <a:ext cx="79677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AF5DD6-62A8-485C-A434-10848AF59984}"/>
              </a:ext>
            </a:extLst>
          </p:cNvPr>
          <p:cNvCxnSpPr>
            <a:cxnSpLocks/>
            <a:stCxn id="45" idx="6"/>
            <a:endCxn id="56" idx="2"/>
          </p:cNvCxnSpPr>
          <p:nvPr/>
        </p:nvCxnSpPr>
        <p:spPr>
          <a:xfrm>
            <a:off x="8301609" y="3204588"/>
            <a:ext cx="79677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B121EAA-62D1-4AB1-AF87-4AFD0DEA1250}"/>
              </a:ext>
            </a:extLst>
          </p:cNvPr>
          <p:cNvSpPr txBox="1"/>
          <p:nvPr/>
        </p:nvSpPr>
        <p:spPr>
          <a:xfrm>
            <a:off x="3349790" y="2221583"/>
            <a:ext cx="1316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Formulate </a:t>
            </a:r>
          </a:p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Analytics Strategy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0E9FD6-C116-475B-BD85-374D083CC56C}"/>
              </a:ext>
            </a:extLst>
          </p:cNvPr>
          <p:cNvSpPr txBox="1"/>
          <p:nvPr/>
        </p:nvSpPr>
        <p:spPr>
          <a:xfrm>
            <a:off x="5218691" y="2390860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Data Processing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B9D2045-5911-43BE-A194-3061885F3E6D}"/>
              </a:ext>
            </a:extLst>
          </p:cNvPr>
          <p:cNvSpPr txBox="1"/>
          <p:nvPr/>
        </p:nvSpPr>
        <p:spPr>
          <a:xfrm>
            <a:off x="7087592" y="2390860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Modeling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F6DEDA-F296-43BA-800D-A639F3F59C85}"/>
              </a:ext>
            </a:extLst>
          </p:cNvPr>
          <p:cNvGrpSpPr/>
          <p:nvPr/>
        </p:nvGrpSpPr>
        <p:grpSpPr>
          <a:xfrm>
            <a:off x="9034223" y="2390860"/>
            <a:ext cx="1208316" cy="1353728"/>
            <a:chOff x="9034223" y="2390860"/>
            <a:chExt cx="1208316" cy="135372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1CAFAE0-FD84-4256-B457-780F01F68B52}"/>
                </a:ext>
              </a:extLst>
            </p:cNvPr>
            <p:cNvSpPr/>
            <p:nvPr/>
          </p:nvSpPr>
          <p:spPr>
            <a:xfrm>
              <a:off x="9098381" y="2664588"/>
              <a:ext cx="1080000" cy="10800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4B75EF8-5128-48CB-84AA-59D13022FFEE}"/>
                </a:ext>
              </a:extLst>
            </p:cNvPr>
            <p:cNvSpPr txBox="1"/>
            <p:nvPr/>
          </p:nvSpPr>
          <p:spPr>
            <a:xfrm>
              <a:off x="9034223" y="2390860"/>
              <a:ext cx="1208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565654"/>
                  </a:solidFill>
                  <a:latin typeface="Trebuchet MS" panose="020B0603020202020204" pitchFamily="34" charset="0"/>
                </a:rPr>
                <a:t>Document</a:t>
              </a:r>
            </a:p>
          </p:txBody>
        </p:sp>
        <p:pic>
          <p:nvPicPr>
            <p:cNvPr id="2052" name="Picture 4" descr="Document Icons – Free Vector Download, PNG, SVG, GIF">
              <a:extLst>
                <a:ext uri="{FF2B5EF4-FFF2-40B4-BE49-F238E27FC236}">
                  <a16:creationId xmlns:a16="http://schemas.microsoft.com/office/drawing/2014/main" id="{549A1CA5-AC5D-41A8-A2A1-EF2BCF546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619" y="2850646"/>
              <a:ext cx="707883" cy="70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96D08F4-3C1E-4986-A01E-414CC718653D}"/>
              </a:ext>
            </a:extLst>
          </p:cNvPr>
          <p:cNvSpPr txBox="1"/>
          <p:nvPr/>
        </p:nvSpPr>
        <p:spPr>
          <a:xfrm>
            <a:off x="397164" y="147783"/>
            <a:ext cx="6899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latin typeface="Helvetica" pitchFamily="2" charset="0"/>
              </a:rPr>
              <a:t>Approach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A57657-CDEE-46E4-AC3A-E3E2AD24C62D}"/>
              </a:ext>
            </a:extLst>
          </p:cNvPr>
          <p:cNvCxnSpPr/>
          <p:nvPr/>
        </p:nvCxnSpPr>
        <p:spPr>
          <a:xfrm>
            <a:off x="397164" y="988291"/>
            <a:ext cx="549563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52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FB90D5-1D24-4662-9E4B-EE026E5F075E}"/>
              </a:ext>
            </a:extLst>
          </p:cNvPr>
          <p:cNvSpPr txBox="1"/>
          <p:nvPr/>
        </p:nvSpPr>
        <p:spPr>
          <a:xfrm>
            <a:off x="397164" y="147783"/>
            <a:ext cx="6899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latin typeface="Helvetica" pitchFamily="2" charset="0"/>
              </a:rPr>
              <a:t>Pipeline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34FF69-CA2D-4440-8582-6BF18610F9FC}"/>
              </a:ext>
            </a:extLst>
          </p:cNvPr>
          <p:cNvCxnSpPr/>
          <p:nvPr/>
        </p:nvCxnSpPr>
        <p:spPr>
          <a:xfrm>
            <a:off x="397164" y="988291"/>
            <a:ext cx="549563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9070B95-8A92-4931-B56E-BD34EE85D26A}"/>
              </a:ext>
            </a:extLst>
          </p:cNvPr>
          <p:cNvSpPr/>
          <p:nvPr/>
        </p:nvSpPr>
        <p:spPr>
          <a:xfrm>
            <a:off x="187777" y="1756219"/>
            <a:ext cx="783771" cy="465364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7B5C57F7-3DD4-4781-B5F6-22C05AC5206A}"/>
              </a:ext>
            </a:extLst>
          </p:cNvPr>
          <p:cNvSpPr/>
          <p:nvPr/>
        </p:nvSpPr>
        <p:spPr>
          <a:xfrm>
            <a:off x="187778" y="2690731"/>
            <a:ext cx="783771" cy="465364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7A7E7459-58C0-49F0-A3E9-DCB6030EAF9C}"/>
              </a:ext>
            </a:extLst>
          </p:cNvPr>
          <p:cNvSpPr/>
          <p:nvPr/>
        </p:nvSpPr>
        <p:spPr>
          <a:xfrm>
            <a:off x="187777" y="3727722"/>
            <a:ext cx="783771" cy="465364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7C3E80A6-8D1D-40A2-B5BE-0DDF43E50F6F}"/>
              </a:ext>
            </a:extLst>
          </p:cNvPr>
          <p:cNvSpPr/>
          <p:nvPr/>
        </p:nvSpPr>
        <p:spPr>
          <a:xfrm>
            <a:off x="187777" y="4559754"/>
            <a:ext cx="783771" cy="465364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FACCD-DA02-4777-AFB9-9046CDD59697}"/>
              </a:ext>
            </a:extLst>
          </p:cNvPr>
          <p:cNvSpPr txBox="1"/>
          <p:nvPr/>
        </p:nvSpPr>
        <p:spPr>
          <a:xfrm>
            <a:off x="-103792" y="2190078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Transaction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F91F9-2B9E-453F-BD09-B269465F10C1}"/>
              </a:ext>
            </a:extLst>
          </p:cNvPr>
          <p:cNvSpPr txBox="1"/>
          <p:nvPr/>
        </p:nvSpPr>
        <p:spPr>
          <a:xfrm>
            <a:off x="1451511" y="1071400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Standardize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CC61C-3A06-4FDA-BEFB-BD7FBA9828A1}"/>
              </a:ext>
            </a:extLst>
          </p:cNvPr>
          <p:cNvSpPr txBox="1"/>
          <p:nvPr/>
        </p:nvSpPr>
        <p:spPr>
          <a:xfrm>
            <a:off x="2874760" y="2601321"/>
            <a:ext cx="1032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565654"/>
                </a:solidFill>
                <a:latin typeface="Trebuchet MS" panose="020B0603020202020204" pitchFamily="34" charset="0"/>
              </a:rPr>
              <a:t>Realign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BE77E6-CE3D-4CE4-AB25-A27D597CC985}"/>
              </a:ext>
            </a:extLst>
          </p:cNvPr>
          <p:cNvSpPr txBox="1"/>
          <p:nvPr/>
        </p:nvSpPr>
        <p:spPr>
          <a:xfrm>
            <a:off x="-103792" y="3133528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Customer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7DC990-F97A-42E5-8753-F3F6FDBB10CD}"/>
              </a:ext>
            </a:extLst>
          </p:cNvPr>
          <p:cNvSpPr txBox="1"/>
          <p:nvPr/>
        </p:nvSpPr>
        <p:spPr>
          <a:xfrm>
            <a:off x="-78613" y="4166049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MCC Lookup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4C46F-9956-431C-8BBA-C61B965440B7}"/>
              </a:ext>
            </a:extLst>
          </p:cNvPr>
          <p:cNvSpPr txBox="1"/>
          <p:nvPr/>
        </p:nvSpPr>
        <p:spPr>
          <a:xfrm>
            <a:off x="-103792" y="5007020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City Lookup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328EED5-C44C-47E0-909A-FAE5ED0DD09A}"/>
              </a:ext>
            </a:extLst>
          </p:cNvPr>
          <p:cNvCxnSpPr/>
          <p:nvPr/>
        </p:nvCxnSpPr>
        <p:spPr>
          <a:xfrm>
            <a:off x="971548" y="1313470"/>
            <a:ext cx="227647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0B096E-FFEC-4674-9422-7DD25E915143}"/>
              </a:ext>
            </a:extLst>
          </p:cNvPr>
          <p:cNvSpPr txBox="1"/>
          <p:nvPr/>
        </p:nvSpPr>
        <p:spPr>
          <a:xfrm>
            <a:off x="4886477" y="1071400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Enhance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E38813-891D-4CCA-9028-B03575921234}"/>
              </a:ext>
            </a:extLst>
          </p:cNvPr>
          <p:cNvCxnSpPr>
            <a:cxnSpLocks/>
          </p:cNvCxnSpPr>
          <p:nvPr/>
        </p:nvCxnSpPr>
        <p:spPr>
          <a:xfrm flipV="1">
            <a:off x="3248025" y="1284932"/>
            <a:ext cx="4500727" cy="356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AB3B52-FBF5-4F8C-ABB1-F7F9A8F45885}"/>
              </a:ext>
            </a:extLst>
          </p:cNvPr>
          <p:cNvSpPr txBox="1"/>
          <p:nvPr/>
        </p:nvSpPr>
        <p:spPr>
          <a:xfrm>
            <a:off x="9255638" y="1071400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Summarize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60642A-7563-4483-81D3-EBDC86E1B32F}"/>
              </a:ext>
            </a:extLst>
          </p:cNvPr>
          <p:cNvCxnSpPr>
            <a:cxnSpLocks/>
          </p:cNvCxnSpPr>
          <p:nvPr/>
        </p:nvCxnSpPr>
        <p:spPr>
          <a:xfrm>
            <a:off x="7860434" y="1284932"/>
            <a:ext cx="38296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23457DA-EAB6-4320-BE22-F3B84652135E}"/>
              </a:ext>
            </a:extLst>
          </p:cNvPr>
          <p:cNvSpPr/>
          <p:nvPr/>
        </p:nvSpPr>
        <p:spPr>
          <a:xfrm>
            <a:off x="1070201" y="1841997"/>
            <a:ext cx="783771" cy="297533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Date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23" name="Flowchart: Or 22">
            <a:extLst>
              <a:ext uri="{FF2B5EF4-FFF2-40B4-BE49-F238E27FC236}">
                <a16:creationId xmlns:a16="http://schemas.microsoft.com/office/drawing/2014/main" id="{C1529286-E260-4945-AFF6-CEDFE7A4D4F1}"/>
              </a:ext>
            </a:extLst>
          </p:cNvPr>
          <p:cNvSpPr/>
          <p:nvPr/>
        </p:nvSpPr>
        <p:spPr>
          <a:xfrm>
            <a:off x="1790700" y="2286977"/>
            <a:ext cx="323850" cy="324000"/>
          </a:xfrm>
          <a:prstGeom prst="flowChar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F26E52D-1B95-4086-BECD-8A71853B1D2D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971549" y="2610977"/>
            <a:ext cx="981076" cy="327968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D95AF6D-4A0A-4C9A-A6A0-6A90C554A6BF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>
            <a:off x="1853972" y="1990764"/>
            <a:ext cx="98653" cy="296213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5241D73-2EBD-4BE1-9053-E19A114776D6}"/>
              </a:ext>
            </a:extLst>
          </p:cNvPr>
          <p:cNvSpPr/>
          <p:nvPr/>
        </p:nvSpPr>
        <p:spPr>
          <a:xfrm>
            <a:off x="2320861" y="2302921"/>
            <a:ext cx="783771" cy="297533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UniqueID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41" name="Flowchart: Extract 40">
            <a:extLst>
              <a:ext uri="{FF2B5EF4-FFF2-40B4-BE49-F238E27FC236}">
                <a16:creationId xmlns:a16="http://schemas.microsoft.com/office/drawing/2014/main" id="{37FB6415-DC94-4D0A-A830-2A27E6546558}"/>
              </a:ext>
            </a:extLst>
          </p:cNvPr>
          <p:cNvSpPr/>
          <p:nvPr/>
        </p:nvSpPr>
        <p:spPr>
          <a:xfrm>
            <a:off x="3197071" y="2304234"/>
            <a:ext cx="333375" cy="297532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FC7F6EA-4D63-4048-9B20-81E3FCB515FB}"/>
              </a:ext>
            </a:extLst>
          </p:cNvPr>
          <p:cNvSpPr/>
          <p:nvPr/>
        </p:nvSpPr>
        <p:spPr>
          <a:xfrm>
            <a:off x="3722101" y="2302823"/>
            <a:ext cx="783771" cy="297533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Month, day, 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D34B0F4-D646-4A81-A861-8679929B5C89}"/>
              </a:ext>
            </a:extLst>
          </p:cNvPr>
          <p:cNvSpPr/>
          <p:nvPr/>
        </p:nvSpPr>
        <p:spPr>
          <a:xfrm>
            <a:off x="3658767" y="2726351"/>
            <a:ext cx="1819750" cy="85948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/>
                </a:solidFill>
              </a:rPr>
              <a:t>Card Type – Ordinal</a:t>
            </a:r>
          </a:p>
          <a:p>
            <a:r>
              <a:rPr lang="en-US" sz="1000" dirty="0">
                <a:solidFill>
                  <a:schemeClr val="tx2"/>
                </a:solidFill>
              </a:rPr>
              <a:t>Marital, Gender – Categorical</a:t>
            </a:r>
          </a:p>
          <a:p>
            <a:r>
              <a:rPr lang="en-US" sz="1000" dirty="0">
                <a:solidFill>
                  <a:schemeClr val="tx2"/>
                </a:solidFill>
              </a:rPr>
              <a:t>Age group - Bins</a:t>
            </a:r>
          </a:p>
          <a:p>
            <a:r>
              <a:rPr lang="en-US" sz="1000" dirty="0">
                <a:solidFill>
                  <a:schemeClr val="tx2"/>
                </a:solidFill>
              </a:rPr>
              <a:t>Credit Limit- Bins</a:t>
            </a:r>
          </a:p>
        </p:txBody>
      </p:sp>
      <p:sp>
        <p:nvSpPr>
          <p:cNvPr id="46" name="Flowchart: Or 45">
            <a:extLst>
              <a:ext uri="{FF2B5EF4-FFF2-40B4-BE49-F238E27FC236}">
                <a16:creationId xmlns:a16="http://schemas.microsoft.com/office/drawing/2014/main" id="{6B9CA4A1-854C-45B8-98F2-B06D1155E405}"/>
              </a:ext>
            </a:extLst>
          </p:cNvPr>
          <p:cNvSpPr/>
          <p:nvPr/>
        </p:nvSpPr>
        <p:spPr>
          <a:xfrm>
            <a:off x="4402081" y="3799754"/>
            <a:ext cx="324000" cy="324000"/>
          </a:xfrm>
          <a:prstGeom prst="flowChar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1E9FE64-705F-412B-90B0-87A6E92943B1}"/>
              </a:ext>
            </a:extLst>
          </p:cNvPr>
          <p:cNvCxnSpPr>
            <a:cxnSpLocks/>
            <a:stCxn id="8" idx="4"/>
            <a:endCxn id="46" idx="2"/>
          </p:cNvCxnSpPr>
          <p:nvPr/>
        </p:nvCxnSpPr>
        <p:spPr>
          <a:xfrm>
            <a:off x="971548" y="3960404"/>
            <a:ext cx="3430533" cy="135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Or 50">
            <a:extLst>
              <a:ext uri="{FF2B5EF4-FFF2-40B4-BE49-F238E27FC236}">
                <a16:creationId xmlns:a16="http://schemas.microsoft.com/office/drawing/2014/main" id="{2038CBB9-3C9D-458C-9DDE-4C492A3B2D12}"/>
              </a:ext>
            </a:extLst>
          </p:cNvPr>
          <p:cNvSpPr/>
          <p:nvPr/>
        </p:nvSpPr>
        <p:spPr>
          <a:xfrm>
            <a:off x="4719379" y="4635484"/>
            <a:ext cx="324000" cy="324000"/>
          </a:xfrm>
          <a:prstGeom prst="flowChar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42AFDB6-ACE9-4201-9B8B-92CFF06A70A1}"/>
              </a:ext>
            </a:extLst>
          </p:cNvPr>
          <p:cNvCxnSpPr>
            <a:cxnSpLocks/>
            <a:stCxn id="9" idx="4"/>
            <a:endCxn id="51" idx="2"/>
          </p:cNvCxnSpPr>
          <p:nvPr/>
        </p:nvCxnSpPr>
        <p:spPr>
          <a:xfrm>
            <a:off x="971548" y="4792436"/>
            <a:ext cx="3747831" cy="504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2650020-987F-42FF-B5A5-31C1D8D3631C}"/>
              </a:ext>
            </a:extLst>
          </p:cNvPr>
          <p:cNvSpPr/>
          <p:nvPr/>
        </p:nvSpPr>
        <p:spPr>
          <a:xfrm>
            <a:off x="5406018" y="4250458"/>
            <a:ext cx="900176" cy="1094053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2"/>
                </a:solidFill>
              </a:rPr>
              <a:t>Imputation</a:t>
            </a:r>
          </a:p>
          <a:p>
            <a:r>
              <a:rPr lang="en-US" sz="1000" dirty="0">
                <a:solidFill>
                  <a:schemeClr val="tx2"/>
                </a:solidFill>
              </a:rPr>
              <a:t>City, </a:t>
            </a:r>
          </a:p>
          <a:p>
            <a:r>
              <a:rPr lang="en-US" sz="1000" dirty="0">
                <a:solidFill>
                  <a:schemeClr val="tx2"/>
                </a:solidFill>
              </a:rPr>
              <a:t>State, </a:t>
            </a:r>
          </a:p>
          <a:p>
            <a:r>
              <a:rPr lang="en-US" sz="1000" dirty="0">
                <a:solidFill>
                  <a:schemeClr val="tx2"/>
                </a:solidFill>
              </a:rPr>
              <a:t>Country, </a:t>
            </a:r>
          </a:p>
          <a:p>
            <a:r>
              <a:rPr lang="en-US" sz="1000" dirty="0">
                <a:solidFill>
                  <a:schemeClr val="tx2"/>
                </a:solidFill>
              </a:rPr>
              <a:t>Region</a:t>
            </a:r>
          </a:p>
          <a:p>
            <a:r>
              <a:rPr lang="en-US" sz="1000" dirty="0">
                <a:solidFill>
                  <a:schemeClr val="tx2"/>
                </a:solidFill>
              </a:rPr>
              <a:t>Region - Categorical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268A29-5CDA-48E0-ADFE-66B322E3CF7A}"/>
              </a:ext>
            </a:extLst>
          </p:cNvPr>
          <p:cNvSpPr txBox="1"/>
          <p:nvPr/>
        </p:nvSpPr>
        <p:spPr>
          <a:xfrm>
            <a:off x="6187934" y="4971838"/>
            <a:ext cx="1032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565654"/>
                </a:solidFill>
                <a:latin typeface="Trebuchet MS" panose="020B0603020202020204" pitchFamily="34" charset="0"/>
              </a:rPr>
              <a:t>Realign</a:t>
            </a:r>
          </a:p>
        </p:txBody>
      </p:sp>
      <p:sp>
        <p:nvSpPr>
          <p:cNvPr id="58" name="Flowchart: Extract 57">
            <a:extLst>
              <a:ext uri="{FF2B5EF4-FFF2-40B4-BE49-F238E27FC236}">
                <a16:creationId xmlns:a16="http://schemas.microsoft.com/office/drawing/2014/main" id="{FC0E9567-695D-46AF-AB65-F11C5074E96F}"/>
              </a:ext>
            </a:extLst>
          </p:cNvPr>
          <p:cNvSpPr/>
          <p:nvPr/>
        </p:nvSpPr>
        <p:spPr>
          <a:xfrm>
            <a:off x="6535092" y="4635940"/>
            <a:ext cx="333375" cy="32308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Flowchart: Magnetic Disk 60">
            <a:extLst>
              <a:ext uri="{FF2B5EF4-FFF2-40B4-BE49-F238E27FC236}">
                <a16:creationId xmlns:a16="http://schemas.microsoft.com/office/drawing/2014/main" id="{32BF2529-6B33-4AF6-92BF-EA6ACC07EC3F}"/>
              </a:ext>
            </a:extLst>
          </p:cNvPr>
          <p:cNvSpPr/>
          <p:nvPr/>
        </p:nvSpPr>
        <p:spPr>
          <a:xfrm>
            <a:off x="7118498" y="4564802"/>
            <a:ext cx="783771" cy="465364"/>
          </a:xfrm>
          <a:prstGeom prst="flowChartMagneticDisk">
            <a:avLst/>
          </a:prstGeom>
          <a:solidFill>
            <a:srgbClr val="4DC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5F3B5B-43A9-4F7B-925F-7094260EE0DF}"/>
              </a:ext>
            </a:extLst>
          </p:cNvPr>
          <p:cNvSpPr txBox="1"/>
          <p:nvPr/>
        </p:nvSpPr>
        <p:spPr>
          <a:xfrm>
            <a:off x="6852108" y="5041025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Basedata0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587374C-AFAC-4A6B-9AEC-2499485B5F0E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>
            <a:off x="3104632" y="2451688"/>
            <a:ext cx="175783" cy="131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34E2E87-7448-4A3F-BDBA-2F3A3783CD70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>
            <a:off x="4505872" y="2451590"/>
            <a:ext cx="62770" cy="274761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60FFA91-93AA-44F2-8F64-AE1B63C1A252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rot="5400000">
            <a:off x="4461685" y="3692796"/>
            <a:ext cx="213915" cy="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220CBAD-8393-431B-8445-B59276511156}"/>
              </a:ext>
            </a:extLst>
          </p:cNvPr>
          <p:cNvCxnSpPr>
            <a:cxnSpLocks/>
            <a:stCxn id="46" idx="6"/>
            <a:endCxn id="51" idx="0"/>
          </p:cNvCxnSpPr>
          <p:nvPr/>
        </p:nvCxnSpPr>
        <p:spPr>
          <a:xfrm>
            <a:off x="4726081" y="3961754"/>
            <a:ext cx="155298" cy="673730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ACDC7529-41F0-45E0-96F8-2AE9B54A22DA}"/>
              </a:ext>
            </a:extLst>
          </p:cNvPr>
          <p:cNvCxnSpPr>
            <a:cxnSpLocks/>
            <a:stCxn id="58" idx="3"/>
            <a:endCxn id="61" idx="2"/>
          </p:cNvCxnSpPr>
          <p:nvPr/>
        </p:nvCxnSpPr>
        <p:spPr>
          <a:xfrm flipV="1">
            <a:off x="6785123" y="4797484"/>
            <a:ext cx="333375" cy="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2EB98AB6-620E-4CC5-9590-F2ACC94A1D3A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>
            <a:off x="6306194" y="4797485"/>
            <a:ext cx="312242" cy="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A757C010-3616-4D1B-BF3C-277EFE7599E8}"/>
              </a:ext>
            </a:extLst>
          </p:cNvPr>
          <p:cNvCxnSpPr>
            <a:cxnSpLocks/>
          </p:cNvCxnSpPr>
          <p:nvPr/>
        </p:nvCxnSpPr>
        <p:spPr>
          <a:xfrm>
            <a:off x="5043379" y="4792436"/>
            <a:ext cx="362639" cy="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1F0586FA-FD1F-4D08-A27B-F4799652BA77}"/>
              </a:ext>
            </a:extLst>
          </p:cNvPr>
          <p:cNvCxnSpPr>
            <a:cxnSpLocks/>
            <a:stCxn id="23" idx="6"/>
            <a:endCxn id="38" idx="1"/>
          </p:cNvCxnSpPr>
          <p:nvPr/>
        </p:nvCxnSpPr>
        <p:spPr>
          <a:xfrm>
            <a:off x="2114550" y="2448977"/>
            <a:ext cx="206311" cy="271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2DAD537A-82A5-4BC1-968E-DA616EE0670C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3447102" y="2451590"/>
            <a:ext cx="274999" cy="141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8227FEC5-5A33-4A00-9572-57CE576E02B5}"/>
              </a:ext>
            </a:extLst>
          </p:cNvPr>
          <p:cNvSpPr/>
          <p:nvPr/>
        </p:nvSpPr>
        <p:spPr>
          <a:xfrm>
            <a:off x="8432947" y="3572991"/>
            <a:ext cx="1224000" cy="288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Demographic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50EEFADC-323C-4826-9DF9-4C2C7CE08E5B}"/>
              </a:ext>
            </a:extLst>
          </p:cNvPr>
          <p:cNvSpPr/>
          <p:nvPr/>
        </p:nvSpPr>
        <p:spPr>
          <a:xfrm>
            <a:off x="8432947" y="3988570"/>
            <a:ext cx="1224000" cy="288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Freq-Spent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44C32A68-8354-4D14-88BE-E3B1CF9E56BC}"/>
              </a:ext>
            </a:extLst>
          </p:cNvPr>
          <p:cNvSpPr/>
          <p:nvPr/>
        </p:nvSpPr>
        <p:spPr>
          <a:xfrm>
            <a:off x="8432947" y="4404149"/>
            <a:ext cx="1224000" cy="288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Purchase Interest Freq-Spent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8A32AC86-D21E-4763-9BC3-81DD94D28518}"/>
              </a:ext>
            </a:extLst>
          </p:cNvPr>
          <p:cNvSpPr/>
          <p:nvPr/>
        </p:nvSpPr>
        <p:spPr>
          <a:xfrm>
            <a:off x="8432947" y="4819728"/>
            <a:ext cx="1224000" cy="288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Month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</a:rPr>
              <a:t>Freq-Spent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007530CE-8AF2-4B89-A1E4-7190AD5F5A30}"/>
              </a:ext>
            </a:extLst>
          </p:cNvPr>
          <p:cNvSpPr/>
          <p:nvPr/>
        </p:nvSpPr>
        <p:spPr>
          <a:xfrm>
            <a:off x="8432947" y="5235307"/>
            <a:ext cx="1224000" cy="288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Day of Week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</a:rPr>
              <a:t>Freq-Spent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C9F143C0-9F7C-4EE0-A4C6-E3B0968891DB}"/>
              </a:ext>
            </a:extLst>
          </p:cNvPr>
          <p:cNvSpPr/>
          <p:nvPr/>
        </p:nvSpPr>
        <p:spPr>
          <a:xfrm>
            <a:off x="8432947" y="5650887"/>
            <a:ext cx="1224000" cy="288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Change in Location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</a:rPr>
              <a:t>Freq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175" name="Flowchart: Or 174">
            <a:extLst>
              <a:ext uri="{FF2B5EF4-FFF2-40B4-BE49-F238E27FC236}">
                <a16:creationId xmlns:a16="http://schemas.microsoft.com/office/drawing/2014/main" id="{7C4EDE0C-E554-46B6-8E0A-BCC395281F5C}"/>
              </a:ext>
            </a:extLst>
          </p:cNvPr>
          <p:cNvSpPr/>
          <p:nvPr/>
        </p:nvSpPr>
        <p:spPr>
          <a:xfrm>
            <a:off x="9913913" y="4390414"/>
            <a:ext cx="324000" cy="324000"/>
          </a:xfrm>
          <a:prstGeom prst="flowChar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8ABFBD72-2F05-4147-A846-FA3C336345CA}"/>
              </a:ext>
            </a:extLst>
          </p:cNvPr>
          <p:cNvCxnSpPr>
            <a:cxnSpLocks/>
            <a:stCxn id="168" idx="3"/>
            <a:endCxn id="175" idx="0"/>
          </p:cNvCxnSpPr>
          <p:nvPr/>
        </p:nvCxnSpPr>
        <p:spPr>
          <a:xfrm>
            <a:off x="9656947" y="3716991"/>
            <a:ext cx="418966" cy="673423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4A6D6791-044D-436A-A960-54DBDD4D93F0}"/>
              </a:ext>
            </a:extLst>
          </p:cNvPr>
          <p:cNvCxnSpPr>
            <a:cxnSpLocks/>
            <a:stCxn id="169" idx="3"/>
            <a:endCxn id="175" idx="1"/>
          </p:cNvCxnSpPr>
          <p:nvPr/>
        </p:nvCxnSpPr>
        <p:spPr>
          <a:xfrm>
            <a:off x="9656947" y="4132570"/>
            <a:ext cx="304415" cy="305293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EB8BF43C-5F7B-41AE-A24D-04CC3A08C602}"/>
              </a:ext>
            </a:extLst>
          </p:cNvPr>
          <p:cNvCxnSpPr>
            <a:cxnSpLocks/>
            <a:stCxn id="170" idx="3"/>
            <a:endCxn id="175" idx="2"/>
          </p:cNvCxnSpPr>
          <p:nvPr/>
        </p:nvCxnSpPr>
        <p:spPr>
          <a:xfrm>
            <a:off x="9656947" y="4548149"/>
            <a:ext cx="256966" cy="426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6A720EE8-1CEF-49F7-BE70-F7CEB6EC16B5}"/>
              </a:ext>
            </a:extLst>
          </p:cNvPr>
          <p:cNvCxnSpPr>
            <a:cxnSpLocks/>
            <a:stCxn id="172" idx="3"/>
            <a:endCxn id="175" idx="3"/>
          </p:cNvCxnSpPr>
          <p:nvPr/>
        </p:nvCxnSpPr>
        <p:spPr>
          <a:xfrm flipV="1">
            <a:off x="9656947" y="4666965"/>
            <a:ext cx="304415" cy="296763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CFF1CC2B-5DB8-4C47-92C7-CF10C0434E5D}"/>
              </a:ext>
            </a:extLst>
          </p:cNvPr>
          <p:cNvCxnSpPr>
            <a:cxnSpLocks/>
            <a:stCxn id="173" idx="3"/>
            <a:endCxn id="175" idx="4"/>
          </p:cNvCxnSpPr>
          <p:nvPr/>
        </p:nvCxnSpPr>
        <p:spPr>
          <a:xfrm flipV="1">
            <a:off x="9656947" y="4714414"/>
            <a:ext cx="418966" cy="664893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B8DF7CE9-75CF-43A2-8018-C8CDFC9C464E}"/>
              </a:ext>
            </a:extLst>
          </p:cNvPr>
          <p:cNvCxnSpPr>
            <a:cxnSpLocks/>
            <a:stCxn id="174" idx="3"/>
            <a:endCxn id="175" idx="5"/>
          </p:cNvCxnSpPr>
          <p:nvPr/>
        </p:nvCxnSpPr>
        <p:spPr>
          <a:xfrm flipV="1">
            <a:off x="9656947" y="4666965"/>
            <a:ext cx="533517" cy="1127922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2C65BCCB-F049-444F-969A-97521AEC823E}"/>
              </a:ext>
            </a:extLst>
          </p:cNvPr>
          <p:cNvCxnSpPr>
            <a:cxnSpLocks/>
            <a:stCxn id="61" idx="4"/>
            <a:endCxn id="168" idx="1"/>
          </p:cNvCxnSpPr>
          <p:nvPr/>
        </p:nvCxnSpPr>
        <p:spPr>
          <a:xfrm flipV="1">
            <a:off x="7902269" y="3716991"/>
            <a:ext cx="530678" cy="108049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E0D68E36-FC5F-4B61-BE04-B4ABABE809EE}"/>
              </a:ext>
            </a:extLst>
          </p:cNvPr>
          <p:cNvCxnSpPr>
            <a:cxnSpLocks/>
            <a:stCxn id="61" idx="4"/>
            <a:endCxn id="169" idx="1"/>
          </p:cNvCxnSpPr>
          <p:nvPr/>
        </p:nvCxnSpPr>
        <p:spPr>
          <a:xfrm flipV="1">
            <a:off x="7902269" y="4132570"/>
            <a:ext cx="530678" cy="664914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7954F053-16DD-47A5-A4A8-DB07CA399B36}"/>
              </a:ext>
            </a:extLst>
          </p:cNvPr>
          <p:cNvCxnSpPr>
            <a:cxnSpLocks/>
            <a:stCxn id="61" idx="4"/>
            <a:endCxn id="170" idx="1"/>
          </p:cNvCxnSpPr>
          <p:nvPr/>
        </p:nvCxnSpPr>
        <p:spPr>
          <a:xfrm flipV="1">
            <a:off x="7902269" y="4548149"/>
            <a:ext cx="530678" cy="24933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1B893438-D6D0-4A40-8363-3782E4F15477}"/>
              </a:ext>
            </a:extLst>
          </p:cNvPr>
          <p:cNvCxnSpPr>
            <a:cxnSpLocks/>
            <a:stCxn id="61" idx="4"/>
            <a:endCxn id="172" idx="1"/>
          </p:cNvCxnSpPr>
          <p:nvPr/>
        </p:nvCxnSpPr>
        <p:spPr>
          <a:xfrm>
            <a:off x="7902269" y="4797484"/>
            <a:ext cx="530678" cy="166244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45E44D87-C7DF-4088-97FA-7054EA8E003D}"/>
              </a:ext>
            </a:extLst>
          </p:cNvPr>
          <p:cNvCxnSpPr>
            <a:cxnSpLocks/>
            <a:stCxn id="61" idx="4"/>
            <a:endCxn id="173" idx="1"/>
          </p:cNvCxnSpPr>
          <p:nvPr/>
        </p:nvCxnSpPr>
        <p:spPr>
          <a:xfrm>
            <a:off x="7902269" y="4797484"/>
            <a:ext cx="530678" cy="58182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69C02F6D-A678-42F8-96FB-32BC8EDC8024}"/>
              </a:ext>
            </a:extLst>
          </p:cNvPr>
          <p:cNvCxnSpPr>
            <a:cxnSpLocks/>
            <a:stCxn id="61" idx="4"/>
            <a:endCxn id="174" idx="1"/>
          </p:cNvCxnSpPr>
          <p:nvPr/>
        </p:nvCxnSpPr>
        <p:spPr>
          <a:xfrm>
            <a:off x="7902269" y="4797484"/>
            <a:ext cx="530678" cy="99740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Flowchart: Extract 212">
            <a:extLst>
              <a:ext uri="{FF2B5EF4-FFF2-40B4-BE49-F238E27FC236}">
                <a16:creationId xmlns:a16="http://schemas.microsoft.com/office/drawing/2014/main" id="{CF73E0B6-1D94-4097-B435-1B2A6BB0EF0C}"/>
              </a:ext>
            </a:extLst>
          </p:cNvPr>
          <p:cNvSpPr/>
          <p:nvPr/>
        </p:nvSpPr>
        <p:spPr>
          <a:xfrm>
            <a:off x="10494879" y="4383731"/>
            <a:ext cx="333375" cy="32308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4" name="Flowchart: Magnetic Disk 213">
            <a:extLst>
              <a:ext uri="{FF2B5EF4-FFF2-40B4-BE49-F238E27FC236}">
                <a16:creationId xmlns:a16="http://schemas.microsoft.com/office/drawing/2014/main" id="{ECB6273E-EC18-46C9-A3C2-66DD5537C4D3}"/>
              </a:ext>
            </a:extLst>
          </p:cNvPr>
          <p:cNvSpPr/>
          <p:nvPr/>
        </p:nvSpPr>
        <p:spPr>
          <a:xfrm>
            <a:off x="11083488" y="4311849"/>
            <a:ext cx="783771" cy="465364"/>
          </a:xfrm>
          <a:prstGeom prst="flowChartMagneticDisk">
            <a:avLst/>
          </a:prstGeom>
          <a:solidFill>
            <a:srgbClr val="4DC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98A6617A-B831-4428-B9EB-8D4207B13FCA}"/>
              </a:ext>
            </a:extLst>
          </p:cNvPr>
          <p:cNvCxnSpPr>
            <a:cxnSpLocks/>
            <a:stCxn id="213" idx="3"/>
            <a:endCxn id="214" idx="2"/>
          </p:cNvCxnSpPr>
          <p:nvPr/>
        </p:nvCxnSpPr>
        <p:spPr>
          <a:xfrm flipV="1">
            <a:off x="10744910" y="4544531"/>
            <a:ext cx="338578" cy="74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478AA667-3B70-42C6-A3E5-16613845DDC0}"/>
              </a:ext>
            </a:extLst>
          </p:cNvPr>
          <p:cNvCxnSpPr>
            <a:cxnSpLocks/>
            <a:stCxn id="175" idx="6"/>
            <a:endCxn id="213" idx="1"/>
          </p:cNvCxnSpPr>
          <p:nvPr/>
        </p:nvCxnSpPr>
        <p:spPr>
          <a:xfrm flipV="1">
            <a:off x="10237913" y="4545276"/>
            <a:ext cx="340310" cy="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97453503-8362-486C-94E7-0827A656070E}"/>
              </a:ext>
            </a:extLst>
          </p:cNvPr>
          <p:cNvSpPr txBox="1"/>
          <p:nvPr/>
        </p:nvSpPr>
        <p:spPr>
          <a:xfrm>
            <a:off x="10819858" y="4777213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Summarized Data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CAF5B445-3A8D-4595-BB86-2E8816435E18}"/>
              </a:ext>
            </a:extLst>
          </p:cNvPr>
          <p:cNvSpPr txBox="1"/>
          <p:nvPr/>
        </p:nvSpPr>
        <p:spPr>
          <a:xfrm>
            <a:off x="-371051" y="6479385"/>
            <a:ext cx="3167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565654"/>
                </a:solidFill>
                <a:latin typeface="Trebuchet MS" panose="020B0603020202020204" pitchFamily="34" charset="0"/>
              </a:rPr>
              <a:t>Realign: Rename, Reorder, Drop, Sort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A8ECF341-ABF1-4F86-BA62-818968E44DEE}"/>
              </a:ext>
            </a:extLst>
          </p:cNvPr>
          <p:cNvSpPr txBox="1"/>
          <p:nvPr/>
        </p:nvSpPr>
        <p:spPr>
          <a:xfrm>
            <a:off x="10155932" y="4676201"/>
            <a:ext cx="1032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565654"/>
                </a:solidFill>
                <a:latin typeface="Trebuchet MS" panose="020B0603020202020204" pitchFamily="34" charset="0"/>
              </a:rPr>
              <a:t>Realign</a:t>
            </a:r>
          </a:p>
        </p:txBody>
      </p:sp>
      <p:cxnSp>
        <p:nvCxnSpPr>
          <p:cNvPr id="318" name="Connector: Elbow 317">
            <a:extLst>
              <a:ext uri="{FF2B5EF4-FFF2-40B4-BE49-F238E27FC236}">
                <a16:creationId xmlns:a16="http://schemas.microsoft.com/office/drawing/2014/main" id="{EB28D2D1-D807-4E59-95D9-CE191F5D2856}"/>
              </a:ext>
            </a:extLst>
          </p:cNvPr>
          <p:cNvCxnSpPr>
            <a:cxnSpLocks/>
            <a:stCxn id="5" idx="4"/>
            <a:endCxn id="22" idx="1"/>
          </p:cNvCxnSpPr>
          <p:nvPr/>
        </p:nvCxnSpPr>
        <p:spPr>
          <a:xfrm>
            <a:off x="971548" y="1988901"/>
            <a:ext cx="98653" cy="186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9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FB90D5-1D24-4662-9E4B-EE026E5F075E}"/>
              </a:ext>
            </a:extLst>
          </p:cNvPr>
          <p:cNvSpPr txBox="1"/>
          <p:nvPr/>
        </p:nvSpPr>
        <p:spPr>
          <a:xfrm>
            <a:off x="397164" y="147783"/>
            <a:ext cx="6899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latin typeface="Helvetica" pitchFamily="2" charset="0"/>
              </a:rPr>
              <a:t>Agenda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34FF69-CA2D-4440-8582-6BF18610F9FC}"/>
              </a:ext>
            </a:extLst>
          </p:cNvPr>
          <p:cNvCxnSpPr/>
          <p:nvPr/>
        </p:nvCxnSpPr>
        <p:spPr>
          <a:xfrm>
            <a:off x="397164" y="988291"/>
            <a:ext cx="549563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A3628E-6541-4D7D-94E4-AC1364459A29}"/>
              </a:ext>
            </a:extLst>
          </p:cNvPr>
          <p:cNvSpPr txBox="1"/>
          <p:nvPr/>
        </p:nvSpPr>
        <p:spPr>
          <a:xfrm>
            <a:off x="775855" y="1228437"/>
            <a:ext cx="63453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Use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Hands-on Opportunity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Data Preparation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EDA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Statistical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960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FB90D5-1D24-4662-9E4B-EE026E5F075E}"/>
              </a:ext>
            </a:extLst>
          </p:cNvPr>
          <p:cNvSpPr txBox="1"/>
          <p:nvPr/>
        </p:nvSpPr>
        <p:spPr>
          <a:xfrm>
            <a:off x="397164" y="147783"/>
            <a:ext cx="6899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latin typeface="Helvetica" pitchFamily="2" charset="0"/>
              </a:rPr>
              <a:t>Pipeline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34FF69-CA2D-4440-8582-6BF18610F9FC}"/>
              </a:ext>
            </a:extLst>
          </p:cNvPr>
          <p:cNvCxnSpPr/>
          <p:nvPr/>
        </p:nvCxnSpPr>
        <p:spPr>
          <a:xfrm>
            <a:off x="397164" y="988291"/>
            <a:ext cx="549563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AB3B52-FBF5-4F8C-ABB1-F7F9A8F45885}"/>
              </a:ext>
            </a:extLst>
          </p:cNvPr>
          <p:cNvSpPr txBox="1"/>
          <p:nvPr/>
        </p:nvSpPr>
        <p:spPr>
          <a:xfrm>
            <a:off x="2364332" y="1169432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Summarize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60642A-7563-4483-81D3-EBDC86E1B32F}"/>
              </a:ext>
            </a:extLst>
          </p:cNvPr>
          <p:cNvCxnSpPr>
            <a:cxnSpLocks/>
          </p:cNvCxnSpPr>
          <p:nvPr/>
        </p:nvCxnSpPr>
        <p:spPr>
          <a:xfrm>
            <a:off x="296766" y="1422731"/>
            <a:ext cx="545168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D055CE-C588-44F1-9FB6-7DD3370B2169}"/>
              </a:ext>
            </a:extLst>
          </p:cNvPr>
          <p:cNvSpPr txBox="1"/>
          <p:nvPr/>
        </p:nvSpPr>
        <p:spPr>
          <a:xfrm>
            <a:off x="6638452" y="1189924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Model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7BF736-5006-4DBE-A81D-32B8BB3F8E54}"/>
              </a:ext>
            </a:extLst>
          </p:cNvPr>
          <p:cNvCxnSpPr/>
          <p:nvPr/>
        </p:nvCxnSpPr>
        <p:spPr>
          <a:xfrm>
            <a:off x="6158489" y="1411896"/>
            <a:ext cx="227647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6268A29-5CDA-48E0-ADFE-66B322E3CF7A}"/>
              </a:ext>
            </a:extLst>
          </p:cNvPr>
          <p:cNvSpPr txBox="1"/>
          <p:nvPr/>
        </p:nvSpPr>
        <p:spPr>
          <a:xfrm>
            <a:off x="-115877" y="4363731"/>
            <a:ext cx="1316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565654"/>
                </a:solidFill>
                <a:latin typeface="Trebuchet MS" panose="020B0603020202020204" pitchFamily="34" charset="0"/>
              </a:rPr>
              <a:t>Purchase Interest</a:t>
            </a:r>
          </a:p>
        </p:txBody>
      </p:sp>
      <p:sp>
        <p:nvSpPr>
          <p:cNvPr id="61" name="Flowchart: Magnetic Disk 60">
            <a:extLst>
              <a:ext uri="{FF2B5EF4-FFF2-40B4-BE49-F238E27FC236}">
                <a16:creationId xmlns:a16="http://schemas.microsoft.com/office/drawing/2014/main" id="{32BF2529-6B33-4AF6-92BF-EA6ACC07EC3F}"/>
              </a:ext>
            </a:extLst>
          </p:cNvPr>
          <p:cNvSpPr/>
          <p:nvPr/>
        </p:nvSpPr>
        <p:spPr>
          <a:xfrm>
            <a:off x="730539" y="2710557"/>
            <a:ext cx="783771" cy="465364"/>
          </a:xfrm>
          <a:prstGeom prst="flowChartMagneticDisk">
            <a:avLst/>
          </a:prstGeom>
          <a:solidFill>
            <a:srgbClr val="4DC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5F3B5B-43A9-4F7B-925F-7094260EE0DF}"/>
              </a:ext>
            </a:extLst>
          </p:cNvPr>
          <p:cNvSpPr txBox="1"/>
          <p:nvPr/>
        </p:nvSpPr>
        <p:spPr>
          <a:xfrm>
            <a:off x="506735" y="2481166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Basedata0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ACDC7529-41F0-45E0-96F8-2AE9B54A22DA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397164" y="2943239"/>
            <a:ext cx="333375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8227FEC5-5A33-4A00-9572-57CE576E02B5}"/>
              </a:ext>
            </a:extLst>
          </p:cNvPr>
          <p:cNvSpPr/>
          <p:nvPr/>
        </p:nvSpPr>
        <p:spPr>
          <a:xfrm>
            <a:off x="2044988" y="1718746"/>
            <a:ext cx="1224000" cy="288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Demographic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50EEFADC-323C-4826-9DF9-4C2C7CE08E5B}"/>
              </a:ext>
            </a:extLst>
          </p:cNvPr>
          <p:cNvSpPr/>
          <p:nvPr/>
        </p:nvSpPr>
        <p:spPr>
          <a:xfrm>
            <a:off x="2044988" y="2134325"/>
            <a:ext cx="1224000" cy="288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Freq-Spent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44C32A68-8354-4D14-88BE-E3B1CF9E56BC}"/>
              </a:ext>
            </a:extLst>
          </p:cNvPr>
          <p:cNvSpPr/>
          <p:nvPr/>
        </p:nvSpPr>
        <p:spPr>
          <a:xfrm>
            <a:off x="2044988" y="2549904"/>
            <a:ext cx="1224000" cy="288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Purchase Interest Freq-Spent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8A32AC86-D21E-4763-9BC3-81DD94D28518}"/>
              </a:ext>
            </a:extLst>
          </p:cNvPr>
          <p:cNvSpPr/>
          <p:nvPr/>
        </p:nvSpPr>
        <p:spPr>
          <a:xfrm>
            <a:off x="2044988" y="2965483"/>
            <a:ext cx="1224000" cy="288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Month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</a:rPr>
              <a:t>Freq-Spent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007530CE-8AF2-4B89-A1E4-7190AD5F5A30}"/>
              </a:ext>
            </a:extLst>
          </p:cNvPr>
          <p:cNvSpPr/>
          <p:nvPr/>
        </p:nvSpPr>
        <p:spPr>
          <a:xfrm>
            <a:off x="2044988" y="3381062"/>
            <a:ext cx="1224000" cy="288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Day of Week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</a:rPr>
              <a:t>Freq-Spent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C9F143C0-9F7C-4EE0-A4C6-E3B0968891DB}"/>
              </a:ext>
            </a:extLst>
          </p:cNvPr>
          <p:cNvSpPr/>
          <p:nvPr/>
        </p:nvSpPr>
        <p:spPr>
          <a:xfrm>
            <a:off x="2044988" y="3796642"/>
            <a:ext cx="1224000" cy="288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Change in Location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</a:rPr>
              <a:t>Freq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175" name="Flowchart: Or 174">
            <a:extLst>
              <a:ext uri="{FF2B5EF4-FFF2-40B4-BE49-F238E27FC236}">
                <a16:creationId xmlns:a16="http://schemas.microsoft.com/office/drawing/2014/main" id="{7C4EDE0C-E554-46B6-8E0A-BCC395281F5C}"/>
              </a:ext>
            </a:extLst>
          </p:cNvPr>
          <p:cNvSpPr/>
          <p:nvPr/>
        </p:nvSpPr>
        <p:spPr>
          <a:xfrm>
            <a:off x="3525954" y="2536169"/>
            <a:ext cx="324000" cy="324000"/>
          </a:xfrm>
          <a:prstGeom prst="flowChar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8ABFBD72-2F05-4147-A846-FA3C336345CA}"/>
              </a:ext>
            </a:extLst>
          </p:cNvPr>
          <p:cNvCxnSpPr>
            <a:cxnSpLocks/>
            <a:stCxn id="168" idx="3"/>
            <a:endCxn id="175" idx="0"/>
          </p:cNvCxnSpPr>
          <p:nvPr/>
        </p:nvCxnSpPr>
        <p:spPr>
          <a:xfrm>
            <a:off x="3268988" y="1862746"/>
            <a:ext cx="418966" cy="673423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4A6D6791-044D-436A-A960-54DBDD4D93F0}"/>
              </a:ext>
            </a:extLst>
          </p:cNvPr>
          <p:cNvCxnSpPr>
            <a:cxnSpLocks/>
            <a:stCxn id="169" idx="3"/>
            <a:endCxn id="175" idx="1"/>
          </p:cNvCxnSpPr>
          <p:nvPr/>
        </p:nvCxnSpPr>
        <p:spPr>
          <a:xfrm>
            <a:off x="3268988" y="2278325"/>
            <a:ext cx="304415" cy="305293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EB8BF43C-5F7B-41AE-A24D-04CC3A08C602}"/>
              </a:ext>
            </a:extLst>
          </p:cNvPr>
          <p:cNvCxnSpPr>
            <a:cxnSpLocks/>
            <a:stCxn id="170" idx="3"/>
            <a:endCxn id="175" idx="2"/>
          </p:cNvCxnSpPr>
          <p:nvPr/>
        </p:nvCxnSpPr>
        <p:spPr>
          <a:xfrm>
            <a:off x="3268988" y="2693904"/>
            <a:ext cx="256966" cy="426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6A720EE8-1CEF-49F7-BE70-F7CEB6EC16B5}"/>
              </a:ext>
            </a:extLst>
          </p:cNvPr>
          <p:cNvCxnSpPr>
            <a:cxnSpLocks/>
            <a:stCxn id="172" idx="3"/>
            <a:endCxn id="175" idx="3"/>
          </p:cNvCxnSpPr>
          <p:nvPr/>
        </p:nvCxnSpPr>
        <p:spPr>
          <a:xfrm flipV="1">
            <a:off x="3268988" y="2812720"/>
            <a:ext cx="304415" cy="296763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CFF1CC2B-5DB8-4C47-92C7-CF10C0434E5D}"/>
              </a:ext>
            </a:extLst>
          </p:cNvPr>
          <p:cNvCxnSpPr>
            <a:cxnSpLocks/>
            <a:stCxn id="173" idx="3"/>
            <a:endCxn id="175" idx="4"/>
          </p:cNvCxnSpPr>
          <p:nvPr/>
        </p:nvCxnSpPr>
        <p:spPr>
          <a:xfrm flipV="1">
            <a:off x="3268988" y="2860169"/>
            <a:ext cx="418966" cy="664893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B8DF7CE9-75CF-43A2-8018-C8CDFC9C464E}"/>
              </a:ext>
            </a:extLst>
          </p:cNvPr>
          <p:cNvCxnSpPr>
            <a:cxnSpLocks/>
            <a:stCxn id="174" idx="3"/>
            <a:endCxn id="175" idx="5"/>
          </p:cNvCxnSpPr>
          <p:nvPr/>
        </p:nvCxnSpPr>
        <p:spPr>
          <a:xfrm flipV="1">
            <a:off x="3268988" y="2812720"/>
            <a:ext cx="533517" cy="1127922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2C65BCCB-F049-444F-969A-97521AEC823E}"/>
              </a:ext>
            </a:extLst>
          </p:cNvPr>
          <p:cNvCxnSpPr>
            <a:cxnSpLocks/>
            <a:stCxn id="61" idx="4"/>
            <a:endCxn id="168" idx="1"/>
          </p:cNvCxnSpPr>
          <p:nvPr/>
        </p:nvCxnSpPr>
        <p:spPr>
          <a:xfrm flipV="1">
            <a:off x="1514310" y="1862746"/>
            <a:ext cx="530678" cy="108049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E0D68E36-FC5F-4B61-BE04-B4ABABE809EE}"/>
              </a:ext>
            </a:extLst>
          </p:cNvPr>
          <p:cNvCxnSpPr>
            <a:cxnSpLocks/>
            <a:stCxn id="61" idx="4"/>
            <a:endCxn id="169" idx="1"/>
          </p:cNvCxnSpPr>
          <p:nvPr/>
        </p:nvCxnSpPr>
        <p:spPr>
          <a:xfrm flipV="1">
            <a:off x="1514310" y="2278325"/>
            <a:ext cx="530678" cy="664914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7954F053-16DD-47A5-A4A8-DB07CA399B36}"/>
              </a:ext>
            </a:extLst>
          </p:cNvPr>
          <p:cNvCxnSpPr>
            <a:cxnSpLocks/>
            <a:stCxn id="61" idx="4"/>
            <a:endCxn id="170" idx="1"/>
          </p:cNvCxnSpPr>
          <p:nvPr/>
        </p:nvCxnSpPr>
        <p:spPr>
          <a:xfrm flipV="1">
            <a:off x="1514310" y="2693904"/>
            <a:ext cx="530678" cy="24933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1B893438-D6D0-4A40-8363-3782E4F15477}"/>
              </a:ext>
            </a:extLst>
          </p:cNvPr>
          <p:cNvCxnSpPr>
            <a:cxnSpLocks/>
            <a:stCxn id="61" idx="4"/>
            <a:endCxn id="172" idx="1"/>
          </p:cNvCxnSpPr>
          <p:nvPr/>
        </p:nvCxnSpPr>
        <p:spPr>
          <a:xfrm>
            <a:off x="1514310" y="2943239"/>
            <a:ext cx="530678" cy="166244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45E44D87-C7DF-4088-97FA-7054EA8E003D}"/>
              </a:ext>
            </a:extLst>
          </p:cNvPr>
          <p:cNvCxnSpPr>
            <a:cxnSpLocks/>
            <a:stCxn id="61" idx="4"/>
            <a:endCxn id="173" idx="1"/>
          </p:cNvCxnSpPr>
          <p:nvPr/>
        </p:nvCxnSpPr>
        <p:spPr>
          <a:xfrm>
            <a:off x="1514310" y="2943239"/>
            <a:ext cx="530678" cy="58182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69C02F6D-A678-42F8-96FB-32BC8EDC8024}"/>
              </a:ext>
            </a:extLst>
          </p:cNvPr>
          <p:cNvCxnSpPr>
            <a:cxnSpLocks/>
            <a:stCxn id="61" idx="4"/>
            <a:endCxn id="174" idx="1"/>
          </p:cNvCxnSpPr>
          <p:nvPr/>
        </p:nvCxnSpPr>
        <p:spPr>
          <a:xfrm>
            <a:off x="1514310" y="2943239"/>
            <a:ext cx="530678" cy="99740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Flowchart: Extract 212">
            <a:extLst>
              <a:ext uri="{FF2B5EF4-FFF2-40B4-BE49-F238E27FC236}">
                <a16:creationId xmlns:a16="http://schemas.microsoft.com/office/drawing/2014/main" id="{CF73E0B6-1D94-4097-B435-1B2A6BB0EF0C}"/>
              </a:ext>
            </a:extLst>
          </p:cNvPr>
          <p:cNvSpPr/>
          <p:nvPr/>
        </p:nvSpPr>
        <p:spPr>
          <a:xfrm>
            <a:off x="4106920" y="2529486"/>
            <a:ext cx="333375" cy="32308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4" name="Flowchart: Magnetic Disk 213">
            <a:extLst>
              <a:ext uri="{FF2B5EF4-FFF2-40B4-BE49-F238E27FC236}">
                <a16:creationId xmlns:a16="http://schemas.microsoft.com/office/drawing/2014/main" id="{ECB6273E-EC18-46C9-A3C2-66DD5537C4D3}"/>
              </a:ext>
            </a:extLst>
          </p:cNvPr>
          <p:cNvSpPr/>
          <p:nvPr/>
        </p:nvSpPr>
        <p:spPr>
          <a:xfrm>
            <a:off x="4735045" y="2457604"/>
            <a:ext cx="783771" cy="465364"/>
          </a:xfrm>
          <a:prstGeom prst="flowChartMagneticDisk">
            <a:avLst/>
          </a:prstGeom>
          <a:solidFill>
            <a:srgbClr val="4DC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98A6617A-B831-4428-B9EB-8D4207B13FCA}"/>
              </a:ext>
            </a:extLst>
          </p:cNvPr>
          <p:cNvCxnSpPr>
            <a:cxnSpLocks/>
            <a:stCxn id="213" idx="3"/>
            <a:endCxn id="214" idx="2"/>
          </p:cNvCxnSpPr>
          <p:nvPr/>
        </p:nvCxnSpPr>
        <p:spPr>
          <a:xfrm flipV="1">
            <a:off x="4356951" y="2690286"/>
            <a:ext cx="378094" cy="74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478AA667-3B70-42C6-A3E5-16613845DDC0}"/>
              </a:ext>
            </a:extLst>
          </p:cNvPr>
          <p:cNvCxnSpPr>
            <a:cxnSpLocks/>
            <a:stCxn id="175" idx="6"/>
            <a:endCxn id="213" idx="1"/>
          </p:cNvCxnSpPr>
          <p:nvPr/>
        </p:nvCxnSpPr>
        <p:spPr>
          <a:xfrm flipV="1">
            <a:off x="3849954" y="2691031"/>
            <a:ext cx="340310" cy="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97453503-8362-486C-94E7-0827A656070E}"/>
              </a:ext>
            </a:extLst>
          </p:cNvPr>
          <p:cNvSpPr txBox="1"/>
          <p:nvPr/>
        </p:nvSpPr>
        <p:spPr>
          <a:xfrm>
            <a:off x="4510856" y="2917053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Summarized Data</a:t>
            </a:r>
          </a:p>
        </p:txBody>
      </p:sp>
      <p:sp>
        <p:nvSpPr>
          <p:cNvPr id="71" name="Flowchart: Magnetic Disk 70">
            <a:extLst>
              <a:ext uri="{FF2B5EF4-FFF2-40B4-BE49-F238E27FC236}">
                <a16:creationId xmlns:a16="http://schemas.microsoft.com/office/drawing/2014/main" id="{AB0B513F-78F6-484E-A528-F9CD37A0C779}"/>
              </a:ext>
            </a:extLst>
          </p:cNvPr>
          <p:cNvSpPr/>
          <p:nvPr/>
        </p:nvSpPr>
        <p:spPr>
          <a:xfrm>
            <a:off x="730539" y="5189379"/>
            <a:ext cx="783771" cy="465364"/>
          </a:xfrm>
          <a:prstGeom prst="flowChartMagneticDisk">
            <a:avLst/>
          </a:prstGeom>
          <a:solidFill>
            <a:srgbClr val="4DC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AE7C1B-DD61-40B8-BCDD-FA8AEC20A5C7}"/>
              </a:ext>
            </a:extLst>
          </p:cNvPr>
          <p:cNvSpPr txBox="1"/>
          <p:nvPr/>
        </p:nvSpPr>
        <p:spPr>
          <a:xfrm>
            <a:off x="464149" y="5665602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Basedata1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12C0C86-B85B-463C-AADC-F8B64B9472CC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397164" y="5422061"/>
            <a:ext cx="333375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807CE3A-4161-4922-9F5F-015DA12B8FC1}"/>
              </a:ext>
            </a:extLst>
          </p:cNvPr>
          <p:cNvSpPr/>
          <p:nvPr/>
        </p:nvSpPr>
        <p:spPr>
          <a:xfrm>
            <a:off x="2044988" y="4197568"/>
            <a:ext cx="1224000" cy="288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Demographic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D71DDF3-6347-4563-B45F-DCE831F4BF17}"/>
              </a:ext>
            </a:extLst>
          </p:cNvPr>
          <p:cNvSpPr/>
          <p:nvPr/>
        </p:nvSpPr>
        <p:spPr>
          <a:xfrm>
            <a:off x="2044988" y="4613147"/>
            <a:ext cx="1224000" cy="288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Freq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E204DAB-81CB-461C-899B-D2FF8DC8C4C3}"/>
              </a:ext>
            </a:extLst>
          </p:cNvPr>
          <p:cNvSpPr/>
          <p:nvPr/>
        </p:nvSpPr>
        <p:spPr>
          <a:xfrm>
            <a:off x="2044988" y="5028726"/>
            <a:ext cx="1224000" cy="288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Purchase Interest Freq-Spent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3934930-D97E-4BEB-A224-1BEFAE778FDB}"/>
              </a:ext>
            </a:extLst>
          </p:cNvPr>
          <p:cNvSpPr/>
          <p:nvPr/>
        </p:nvSpPr>
        <p:spPr>
          <a:xfrm>
            <a:off x="2044988" y="5444305"/>
            <a:ext cx="1224000" cy="288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Month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</a:rPr>
              <a:t>Freq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F8BBC2F-668A-4DC6-9889-9C83369A9CBE}"/>
              </a:ext>
            </a:extLst>
          </p:cNvPr>
          <p:cNvSpPr/>
          <p:nvPr/>
        </p:nvSpPr>
        <p:spPr>
          <a:xfrm>
            <a:off x="2044988" y="5859884"/>
            <a:ext cx="1224000" cy="288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Day of Week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</a:rPr>
              <a:t>Freq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B42CD8C-0C2D-416D-88A2-CB7A8A5618AF}"/>
              </a:ext>
            </a:extLst>
          </p:cNvPr>
          <p:cNvSpPr/>
          <p:nvPr/>
        </p:nvSpPr>
        <p:spPr>
          <a:xfrm>
            <a:off x="2044988" y="6275464"/>
            <a:ext cx="1224000" cy="288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Change in Location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</a:rPr>
              <a:t>Freq</a:t>
            </a:r>
            <a:endParaRPr lang="en-IN" sz="1000" dirty="0">
              <a:solidFill>
                <a:schemeClr val="tx2"/>
              </a:solidFill>
            </a:endParaRPr>
          </a:p>
        </p:txBody>
      </p:sp>
      <p:sp>
        <p:nvSpPr>
          <p:cNvPr id="84" name="Flowchart: Or 83">
            <a:extLst>
              <a:ext uri="{FF2B5EF4-FFF2-40B4-BE49-F238E27FC236}">
                <a16:creationId xmlns:a16="http://schemas.microsoft.com/office/drawing/2014/main" id="{9B9FE431-EEC9-47C3-9706-DDEB7C527283}"/>
              </a:ext>
            </a:extLst>
          </p:cNvPr>
          <p:cNvSpPr/>
          <p:nvPr/>
        </p:nvSpPr>
        <p:spPr>
          <a:xfrm>
            <a:off x="3525954" y="5014991"/>
            <a:ext cx="324000" cy="324000"/>
          </a:xfrm>
          <a:prstGeom prst="flowChar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FDF13FE-D067-40E8-959E-02EFA88A9552}"/>
              </a:ext>
            </a:extLst>
          </p:cNvPr>
          <p:cNvCxnSpPr>
            <a:cxnSpLocks/>
            <a:stCxn id="76" idx="3"/>
            <a:endCxn id="84" idx="0"/>
          </p:cNvCxnSpPr>
          <p:nvPr/>
        </p:nvCxnSpPr>
        <p:spPr>
          <a:xfrm>
            <a:off x="3268988" y="4341568"/>
            <a:ext cx="418966" cy="673423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86DA44E-383E-4A1C-A114-16974F7721FE}"/>
              </a:ext>
            </a:extLst>
          </p:cNvPr>
          <p:cNvCxnSpPr>
            <a:cxnSpLocks/>
            <a:stCxn id="77" idx="3"/>
            <a:endCxn id="84" idx="1"/>
          </p:cNvCxnSpPr>
          <p:nvPr/>
        </p:nvCxnSpPr>
        <p:spPr>
          <a:xfrm>
            <a:off x="3268988" y="4757147"/>
            <a:ext cx="304415" cy="305293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3B499DBC-7D0E-4AD0-8D33-0F69496D0086}"/>
              </a:ext>
            </a:extLst>
          </p:cNvPr>
          <p:cNvCxnSpPr>
            <a:cxnSpLocks/>
            <a:stCxn id="79" idx="3"/>
            <a:endCxn id="84" idx="2"/>
          </p:cNvCxnSpPr>
          <p:nvPr/>
        </p:nvCxnSpPr>
        <p:spPr>
          <a:xfrm>
            <a:off x="3268988" y="5172726"/>
            <a:ext cx="256966" cy="426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D788AA71-D01C-416C-B2A4-B593A3B3F76F}"/>
              </a:ext>
            </a:extLst>
          </p:cNvPr>
          <p:cNvCxnSpPr>
            <a:cxnSpLocks/>
            <a:stCxn id="80" idx="3"/>
            <a:endCxn id="84" idx="3"/>
          </p:cNvCxnSpPr>
          <p:nvPr/>
        </p:nvCxnSpPr>
        <p:spPr>
          <a:xfrm flipV="1">
            <a:off x="3268988" y="5291542"/>
            <a:ext cx="304415" cy="296763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B8D8D7B-D04E-4489-AA4E-034A991776D8}"/>
              </a:ext>
            </a:extLst>
          </p:cNvPr>
          <p:cNvCxnSpPr>
            <a:cxnSpLocks/>
            <a:stCxn id="82" idx="3"/>
            <a:endCxn id="84" idx="4"/>
          </p:cNvCxnSpPr>
          <p:nvPr/>
        </p:nvCxnSpPr>
        <p:spPr>
          <a:xfrm flipV="1">
            <a:off x="3268988" y="5338991"/>
            <a:ext cx="418966" cy="664893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B81240A-7C07-4B49-97E5-A0D5C7D3E5DC}"/>
              </a:ext>
            </a:extLst>
          </p:cNvPr>
          <p:cNvCxnSpPr>
            <a:cxnSpLocks/>
            <a:stCxn id="83" idx="3"/>
            <a:endCxn id="84" idx="5"/>
          </p:cNvCxnSpPr>
          <p:nvPr/>
        </p:nvCxnSpPr>
        <p:spPr>
          <a:xfrm flipV="1">
            <a:off x="3268988" y="5291542"/>
            <a:ext cx="533517" cy="1127922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2D66B794-7C3F-464C-9FD5-1133C91EFB4C}"/>
              </a:ext>
            </a:extLst>
          </p:cNvPr>
          <p:cNvCxnSpPr>
            <a:cxnSpLocks/>
            <a:stCxn id="71" idx="4"/>
            <a:endCxn id="76" idx="1"/>
          </p:cNvCxnSpPr>
          <p:nvPr/>
        </p:nvCxnSpPr>
        <p:spPr>
          <a:xfrm flipV="1">
            <a:off x="1514310" y="4341568"/>
            <a:ext cx="530678" cy="108049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E6CAA69A-396A-4E10-9BD8-F89517FF06F4}"/>
              </a:ext>
            </a:extLst>
          </p:cNvPr>
          <p:cNvCxnSpPr>
            <a:cxnSpLocks/>
            <a:stCxn id="71" idx="4"/>
            <a:endCxn id="77" idx="1"/>
          </p:cNvCxnSpPr>
          <p:nvPr/>
        </p:nvCxnSpPr>
        <p:spPr>
          <a:xfrm flipV="1">
            <a:off x="1514310" y="4757147"/>
            <a:ext cx="530678" cy="664914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6E4F1B83-6C9C-45AF-866D-B11147D59166}"/>
              </a:ext>
            </a:extLst>
          </p:cNvPr>
          <p:cNvCxnSpPr>
            <a:cxnSpLocks/>
            <a:stCxn id="71" idx="4"/>
            <a:endCxn id="79" idx="1"/>
          </p:cNvCxnSpPr>
          <p:nvPr/>
        </p:nvCxnSpPr>
        <p:spPr>
          <a:xfrm flipV="1">
            <a:off x="1514310" y="5172726"/>
            <a:ext cx="530678" cy="24933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CC9E8BBC-5FA1-455C-B3C0-2D3380E07BB3}"/>
              </a:ext>
            </a:extLst>
          </p:cNvPr>
          <p:cNvCxnSpPr>
            <a:cxnSpLocks/>
            <a:stCxn id="71" idx="4"/>
            <a:endCxn id="80" idx="1"/>
          </p:cNvCxnSpPr>
          <p:nvPr/>
        </p:nvCxnSpPr>
        <p:spPr>
          <a:xfrm>
            <a:off x="1514310" y="5422061"/>
            <a:ext cx="530678" cy="166244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7F24FD0-7B73-4D42-A5DF-104C92358E2D}"/>
              </a:ext>
            </a:extLst>
          </p:cNvPr>
          <p:cNvCxnSpPr>
            <a:cxnSpLocks/>
            <a:stCxn id="71" idx="4"/>
            <a:endCxn id="82" idx="1"/>
          </p:cNvCxnSpPr>
          <p:nvPr/>
        </p:nvCxnSpPr>
        <p:spPr>
          <a:xfrm>
            <a:off x="1514310" y="5422061"/>
            <a:ext cx="530678" cy="58182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8D1837E3-79EE-4CAA-BA72-7DF97C6C9DF8}"/>
              </a:ext>
            </a:extLst>
          </p:cNvPr>
          <p:cNvCxnSpPr>
            <a:cxnSpLocks/>
            <a:stCxn id="71" idx="4"/>
            <a:endCxn id="83" idx="1"/>
          </p:cNvCxnSpPr>
          <p:nvPr/>
        </p:nvCxnSpPr>
        <p:spPr>
          <a:xfrm>
            <a:off x="1514310" y="5422061"/>
            <a:ext cx="530678" cy="99740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owchart: Extract 96">
            <a:extLst>
              <a:ext uri="{FF2B5EF4-FFF2-40B4-BE49-F238E27FC236}">
                <a16:creationId xmlns:a16="http://schemas.microsoft.com/office/drawing/2014/main" id="{C6863378-E510-4DCC-BAB7-09E7EBCD5E91}"/>
              </a:ext>
            </a:extLst>
          </p:cNvPr>
          <p:cNvSpPr/>
          <p:nvPr/>
        </p:nvSpPr>
        <p:spPr>
          <a:xfrm>
            <a:off x="4106920" y="5008308"/>
            <a:ext cx="333375" cy="323089"/>
          </a:xfrm>
          <a:prstGeom prst="flowChartExtra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EC26C620-489C-4A10-B043-FE64FC7C5974}"/>
              </a:ext>
            </a:extLst>
          </p:cNvPr>
          <p:cNvSpPr/>
          <p:nvPr/>
        </p:nvSpPr>
        <p:spPr>
          <a:xfrm>
            <a:off x="4735045" y="4936426"/>
            <a:ext cx="783771" cy="465364"/>
          </a:xfrm>
          <a:prstGeom prst="flowChartMagneticDisk">
            <a:avLst/>
          </a:prstGeom>
          <a:solidFill>
            <a:srgbClr val="4DC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5917F65B-C190-4BD3-9420-806C1919D5BD}"/>
              </a:ext>
            </a:extLst>
          </p:cNvPr>
          <p:cNvCxnSpPr>
            <a:cxnSpLocks/>
            <a:stCxn id="97" idx="3"/>
            <a:endCxn id="98" idx="2"/>
          </p:cNvCxnSpPr>
          <p:nvPr/>
        </p:nvCxnSpPr>
        <p:spPr>
          <a:xfrm flipV="1">
            <a:off x="4356951" y="5169108"/>
            <a:ext cx="378094" cy="74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C2E710C-AC2A-4475-AC6F-EB7624F61E63}"/>
              </a:ext>
            </a:extLst>
          </p:cNvPr>
          <p:cNvCxnSpPr>
            <a:cxnSpLocks/>
          </p:cNvCxnSpPr>
          <p:nvPr/>
        </p:nvCxnSpPr>
        <p:spPr>
          <a:xfrm flipV="1">
            <a:off x="3849236" y="5169853"/>
            <a:ext cx="340310" cy="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393B6F5-274B-4845-B8E0-0B3A99523CF6}"/>
              </a:ext>
            </a:extLst>
          </p:cNvPr>
          <p:cNvSpPr txBox="1"/>
          <p:nvPr/>
        </p:nvSpPr>
        <p:spPr>
          <a:xfrm>
            <a:off x="4431899" y="5401790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Purchase Data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4507B76B-0F19-40E7-9E4A-957A04D68158}"/>
              </a:ext>
            </a:extLst>
          </p:cNvPr>
          <p:cNvSpPr/>
          <p:nvPr/>
        </p:nvSpPr>
        <p:spPr>
          <a:xfrm>
            <a:off x="926911" y="4089895"/>
            <a:ext cx="391027" cy="412612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86668D18-9B1E-42D7-B19A-E06EB5533FE4}"/>
              </a:ext>
            </a:extLst>
          </p:cNvPr>
          <p:cNvCxnSpPr>
            <a:cxnSpLocks/>
            <a:stCxn id="61" idx="3"/>
            <a:endCxn id="2" idx="0"/>
          </p:cNvCxnSpPr>
          <p:nvPr/>
        </p:nvCxnSpPr>
        <p:spPr>
          <a:xfrm rot="5400000">
            <a:off x="671788" y="3639258"/>
            <a:ext cx="913974" cy="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A3032A9B-E708-4927-8F99-36C01317EA11}"/>
              </a:ext>
            </a:extLst>
          </p:cNvPr>
          <p:cNvCxnSpPr>
            <a:cxnSpLocks/>
            <a:stCxn id="2" idx="2"/>
            <a:endCxn id="71" idx="1"/>
          </p:cNvCxnSpPr>
          <p:nvPr/>
        </p:nvCxnSpPr>
        <p:spPr>
          <a:xfrm rot="5400000">
            <a:off x="785339" y="4852293"/>
            <a:ext cx="686872" cy="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677CFE5F-F055-4CAC-9587-77435490FDBF}"/>
              </a:ext>
            </a:extLst>
          </p:cNvPr>
          <p:cNvCxnSpPr>
            <a:cxnSpLocks/>
            <a:stCxn id="214" idx="4"/>
            <a:endCxn id="35" idx="1"/>
          </p:cNvCxnSpPr>
          <p:nvPr/>
        </p:nvCxnSpPr>
        <p:spPr>
          <a:xfrm>
            <a:off x="5518816" y="2690286"/>
            <a:ext cx="1059753" cy="18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isplay 34">
            <a:extLst>
              <a:ext uri="{FF2B5EF4-FFF2-40B4-BE49-F238E27FC236}">
                <a16:creationId xmlns:a16="http://schemas.microsoft.com/office/drawing/2014/main" id="{E6BFF879-5C1F-4C98-A77F-F31C6C6A83E2}"/>
              </a:ext>
            </a:extLst>
          </p:cNvPr>
          <p:cNvSpPr/>
          <p:nvPr/>
        </p:nvSpPr>
        <p:spPr>
          <a:xfrm>
            <a:off x="6578569" y="2412358"/>
            <a:ext cx="1809416" cy="559578"/>
          </a:xfrm>
          <a:prstGeom prst="flowChartDisplay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2"/>
                </a:solidFill>
              </a:rPr>
              <a:t>Customer lifetime Value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Regression</a:t>
            </a:r>
            <a:endParaRPr lang="en-IN" sz="800" dirty="0">
              <a:solidFill>
                <a:schemeClr val="tx2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08CC477-6107-4DDF-9392-88B88A672000}"/>
              </a:ext>
            </a:extLst>
          </p:cNvPr>
          <p:cNvCxnSpPr>
            <a:cxnSpLocks/>
          </p:cNvCxnSpPr>
          <p:nvPr/>
        </p:nvCxnSpPr>
        <p:spPr>
          <a:xfrm flipV="1">
            <a:off x="5524502" y="5183012"/>
            <a:ext cx="100757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Display 114">
            <a:extLst>
              <a:ext uri="{FF2B5EF4-FFF2-40B4-BE49-F238E27FC236}">
                <a16:creationId xmlns:a16="http://schemas.microsoft.com/office/drawing/2014/main" id="{CBE94445-42F5-4076-96D0-77825748C89A}"/>
              </a:ext>
            </a:extLst>
          </p:cNvPr>
          <p:cNvSpPr/>
          <p:nvPr/>
        </p:nvSpPr>
        <p:spPr>
          <a:xfrm>
            <a:off x="6578569" y="4897202"/>
            <a:ext cx="1809416" cy="559578"/>
          </a:xfrm>
          <a:prstGeom prst="flowChartDisplay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2"/>
                </a:solidFill>
              </a:rPr>
              <a:t>Purchase Prediction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Classification</a:t>
            </a:r>
            <a:endParaRPr lang="en-IN" sz="800" dirty="0">
              <a:solidFill>
                <a:schemeClr val="tx2"/>
              </a:solidFill>
            </a:endParaRP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441A5A7B-09DE-488D-9231-635492FF703A}"/>
              </a:ext>
            </a:extLst>
          </p:cNvPr>
          <p:cNvCxnSpPr>
            <a:cxnSpLocks/>
            <a:stCxn id="168" idx="3"/>
            <a:endCxn id="117" idx="1"/>
          </p:cNvCxnSpPr>
          <p:nvPr/>
        </p:nvCxnSpPr>
        <p:spPr>
          <a:xfrm>
            <a:off x="3268988" y="1862746"/>
            <a:ext cx="3309581" cy="2690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Display 116">
            <a:extLst>
              <a:ext uri="{FF2B5EF4-FFF2-40B4-BE49-F238E27FC236}">
                <a16:creationId xmlns:a16="http://schemas.microsoft.com/office/drawing/2014/main" id="{B6F0C983-B9EF-424D-8213-FABAFD76C717}"/>
              </a:ext>
            </a:extLst>
          </p:cNvPr>
          <p:cNvSpPr/>
          <p:nvPr/>
        </p:nvSpPr>
        <p:spPr>
          <a:xfrm>
            <a:off x="6578569" y="1585647"/>
            <a:ext cx="1809416" cy="559578"/>
          </a:xfrm>
          <a:prstGeom prst="flowChartDisplay">
            <a:avLst/>
          </a:prstGeom>
          <a:solidFill>
            <a:srgbClr val="CC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2"/>
                </a:solidFill>
              </a:rPr>
              <a:t>Customer Segmentation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Clustering</a:t>
            </a:r>
            <a:endParaRPr lang="en-IN" sz="800" dirty="0">
              <a:solidFill>
                <a:schemeClr val="tx2"/>
              </a:solidFill>
            </a:endParaRP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730DBA59-16DB-4EE4-AF1B-00F7C0D5B639}"/>
              </a:ext>
            </a:extLst>
          </p:cNvPr>
          <p:cNvCxnSpPr>
            <a:cxnSpLocks/>
            <a:stCxn id="123" idx="4"/>
            <a:endCxn id="121" idx="1"/>
          </p:cNvCxnSpPr>
          <p:nvPr/>
        </p:nvCxnSpPr>
        <p:spPr>
          <a:xfrm>
            <a:off x="5518816" y="4145353"/>
            <a:ext cx="1059753" cy="206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Display 120">
            <a:extLst>
              <a:ext uri="{FF2B5EF4-FFF2-40B4-BE49-F238E27FC236}">
                <a16:creationId xmlns:a16="http://schemas.microsoft.com/office/drawing/2014/main" id="{323DEAB1-E800-4266-BFAB-680DA3EE85DF}"/>
              </a:ext>
            </a:extLst>
          </p:cNvPr>
          <p:cNvSpPr/>
          <p:nvPr/>
        </p:nvSpPr>
        <p:spPr>
          <a:xfrm>
            <a:off x="6578569" y="3867624"/>
            <a:ext cx="1809416" cy="559578"/>
          </a:xfrm>
          <a:prstGeom prst="flowChartDisplay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2"/>
                </a:solidFill>
              </a:rPr>
              <a:t>Patterns by Demographics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</a:rPr>
              <a:t>ANOVA</a:t>
            </a:r>
            <a:endParaRPr lang="en-IN" sz="800" dirty="0">
              <a:solidFill>
                <a:schemeClr val="tx2"/>
              </a:solidFill>
            </a:endParaRPr>
          </a:p>
        </p:txBody>
      </p:sp>
      <p:sp>
        <p:nvSpPr>
          <p:cNvPr id="123" name="Flowchart: Magnetic Disk 122">
            <a:extLst>
              <a:ext uri="{FF2B5EF4-FFF2-40B4-BE49-F238E27FC236}">
                <a16:creationId xmlns:a16="http://schemas.microsoft.com/office/drawing/2014/main" id="{C9C9F0B0-4852-4BFD-BC2B-36D56809856F}"/>
              </a:ext>
            </a:extLst>
          </p:cNvPr>
          <p:cNvSpPr/>
          <p:nvPr/>
        </p:nvSpPr>
        <p:spPr>
          <a:xfrm>
            <a:off x="4735045" y="3912671"/>
            <a:ext cx="783771" cy="465364"/>
          </a:xfrm>
          <a:prstGeom prst="flowChartMagneticDisk">
            <a:avLst/>
          </a:prstGeom>
          <a:solidFill>
            <a:srgbClr val="4DC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2CB22E26-AF77-4C15-947E-8FCA190363B3}"/>
              </a:ext>
            </a:extLst>
          </p:cNvPr>
          <p:cNvCxnSpPr>
            <a:cxnSpLocks/>
            <a:stCxn id="61" idx="4"/>
            <a:endCxn id="123" idx="2"/>
          </p:cNvCxnSpPr>
          <p:nvPr/>
        </p:nvCxnSpPr>
        <p:spPr>
          <a:xfrm>
            <a:off x="1514310" y="2943239"/>
            <a:ext cx="3220735" cy="1202114"/>
          </a:xfrm>
          <a:prstGeom prst="bentConnector3">
            <a:avLst>
              <a:gd name="adj1" fmla="val 8392"/>
            </a:avLst>
          </a:prstGeom>
          <a:ln>
            <a:solidFill>
              <a:schemeClr val="accent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D1E4E1C-28BB-468D-8F68-EC9447F56BAA}"/>
              </a:ext>
            </a:extLst>
          </p:cNvPr>
          <p:cNvSpPr txBox="1"/>
          <p:nvPr/>
        </p:nvSpPr>
        <p:spPr>
          <a:xfrm>
            <a:off x="4468655" y="4332953"/>
            <a:ext cx="13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65654"/>
                </a:solidFill>
                <a:latin typeface="Trebuchet MS" panose="020B0603020202020204" pitchFamily="34" charset="0"/>
              </a:rPr>
              <a:t>Spent Data</a:t>
            </a:r>
          </a:p>
        </p:txBody>
      </p:sp>
    </p:spTree>
    <p:extLst>
      <p:ext uri="{BB962C8B-B14F-4D97-AF65-F5344CB8AC3E}">
        <p14:creationId xmlns:p14="http://schemas.microsoft.com/office/powerpoint/2010/main" val="3866765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FB90D5-1D24-4662-9E4B-EE026E5F075E}"/>
              </a:ext>
            </a:extLst>
          </p:cNvPr>
          <p:cNvSpPr txBox="1"/>
          <p:nvPr/>
        </p:nvSpPr>
        <p:spPr>
          <a:xfrm>
            <a:off x="397164" y="147783"/>
            <a:ext cx="6899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latin typeface="Helvetica" pitchFamily="2" charset="0"/>
              </a:rPr>
              <a:t>Approach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34FF69-CA2D-4440-8582-6BF18610F9FC}"/>
              </a:ext>
            </a:extLst>
          </p:cNvPr>
          <p:cNvCxnSpPr/>
          <p:nvPr/>
        </p:nvCxnSpPr>
        <p:spPr>
          <a:xfrm>
            <a:off x="397164" y="988291"/>
            <a:ext cx="549563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B18E7E8-24F4-4D67-8254-490F8CACA262}"/>
              </a:ext>
            </a:extLst>
          </p:cNvPr>
          <p:cNvSpPr txBox="1"/>
          <p:nvPr/>
        </p:nvSpPr>
        <p:spPr>
          <a:xfrm>
            <a:off x="997527" y="1428452"/>
            <a:ext cx="101969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Helvetica" pitchFamily="2" charset="0"/>
              </a:rPr>
              <a:t>Put in Action</a:t>
            </a:r>
            <a:r>
              <a:rPr lang="en-US" sz="2800" dirty="0">
                <a:latin typeface="Helvetica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Review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Try each step individually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Collaborate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Consolidate learnings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Bring best solution as team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Review with Prof.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Incorporate feedback</a:t>
            </a:r>
          </a:p>
        </p:txBody>
      </p:sp>
    </p:spTree>
    <p:extLst>
      <p:ext uri="{BB962C8B-B14F-4D97-AF65-F5344CB8AC3E}">
        <p14:creationId xmlns:p14="http://schemas.microsoft.com/office/powerpoint/2010/main" val="1709185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FB90D5-1D24-4662-9E4B-EE026E5F075E}"/>
              </a:ext>
            </a:extLst>
          </p:cNvPr>
          <p:cNvSpPr txBox="1"/>
          <p:nvPr/>
        </p:nvSpPr>
        <p:spPr>
          <a:xfrm>
            <a:off x="397164" y="147783"/>
            <a:ext cx="6899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latin typeface="Helvetica" pitchFamily="2" charset="0"/>
              </a:rPr>
              <a:t>Project RAW Progress </a:t>
            </a:r>
            <a:r>
              <a:rPr lang="en-US" sz="1600" spc="-150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19-06-21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34FF69-CA2D-4440-8582-6BF18610F9FC}"/>
              </a:ext>
            </a:extLst>
          </p:cNvPr>
          <p:cNvCxnSpPr/>
          <p:nvPr/>
        </p:nvCxnSpPr>
        <p:spPr>
          <a:xfrm>
            <a:off x="397164" y="988291"/>
            <a:ext cx="549563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22688C-7DE6-4A27-ACE2-147DFE11C25D}"/>
              </a:ext>
            </a:extLst>
          </p:cNvPr>
          <p:cNvCxnSpPr>
            <a:cxnSpLocks/>
          </p:cNvCxnSpPr>
          <p:nvPr/>
        </p:nvCxnSpPr>
        <p:spPr>
          <a:xfrm>
            <a:off x="1463963" y="4583542"/>
            <a:ext cx="9116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EBCD5B-AB71-46E4-AA7A-6E7F497D03D3}"/>
              </a:ext>
            </a:extLst>
          </p:cNvPr>
          <p:cNvCxnSpPr>
            <a:cxnSpLocks/>
          </p:cNvCxnSpPr>
          <p:nvPr/>
        </p:nvCxnSpPr>
        <p:spPr>
          <a:xfrm>
            <a:off x="1477818" y="4440382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7387DB-5647-4A78-B486-F9A9EE7125D2}"/>
              </a:ext>
            </a:extLst>
          </p:cNvPr>
          <p:cNvCxnSpPr>
            <a:cxnSpLocks/>
          </p:cNvCxnSpPr>
          <p:nvPr/>
        </p:nvCxnSpPr>
        <p:spPr>
          <a:xfrm>
            <a:off x="2615623" y="4440382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719724-72DB-445B-B003-0D2CA52DF544}"/>
              </a:ext>
            </a:extLst>
          </p:cNvPr>
          <p:cNvCxnSpPr>
            <a:cxnSpLocks/>
          </p:cNvCxnSpPr>
          <p:nvPr/>
        </p:nvCxnSpPr>
        <p:spPr>
          <a:xfrm>
            <a:off x="3753428" y="4440382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1C7193-7DD4-4EA7-9A27-4F04F345272F}"/>
              </a:ext>
            </a:extLst>
          </p:cNvPr>
          <p:cNvCxnSpPr>
            <a:cxnSpLocks/>
          </p:cNvCxnSpPr>
          <p:nvPr/>
        </p:nvCxnSpPr>
        <p:spPr>
          <a:xfrm>
            <a:off x="4891233" y="4440382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1D5C1D-F5AB-4FA4-A8FA-B8AF1EF8255F}"/>
              </a:ext>
            </a:extLst>
          </p:cNvPr>
          <p:cNvCxnSpPr>
            <a:cxnSpLocks/>
          </p:cNvCxnSpPr>
          <p:nvPr/>
        </p:nvCxnSpPr>
        <p:spPr>
          <a:xfrm>
            <a:off x="6029038" y="4440382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E79C09-0767-41B2-AF9A-0CC988D70498}"/>
              </a:ext>
            </a:extLst>
          </p:cNvPr>
          <p:cNvCxnSpPr>
            <a:cxnSpLocks/>
          </p:cNvCxnSpPr>
          <p:nvPr/>
        </p:nvCxnSpPr>
        <p:spPr>
          <a:xfrm>
            <a:off x="7166843" y="4440382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845276-6D86-48CF-8364-C9A8D3668D3C}"/>
              </a:ext>
            </a:extLst>
          </p:cNvPr>
          <p:cNvCxnSpPr>
            <a:cxnSpLocks/>
          </p:cNvCxnSpPr>
          <p:nvPr/>
        </p:nvCxnSpPr>
        <p:spPr>
          <a:xfrm>
            <a:off x="8304648" y="4440382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16AE4D-B29D-4497-A774-D4B577B76D08}"/>
              </a:ext>
            </a:extLst>
          </p:cNvPr>
          <p:cNvCxnSpPr>
            <a:cxnSpLocks/>
          </p:cNvCxnSpPr>
          <p:nvPr/>
        </p:nvCxnSpPr>
        <p:spPr>
          <a:xfrm>
            <a:off x="9442453" y="4440382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7CD795-05BB-4E83-B138-35743C4A9D6D}"/>
              </a:ext>
            </a:extLst>
          </p:cNvPr>
          <p:cNvCxnSpPr>
            <a:cxnSpLocks/>
          </p:cNvCxnSpPr>
          <p:nvPr/>
        </p:nvCxnSpPr>
        <p:spPr>
          <a:xfrm>
            <a:off x="10580254" y="4440382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F3F693-6E13-434B-99A3-5F6492BDDA11}"/>
              </a:ext>
            </a:extLst>
          </p:cNvPr>
          <p:cNvSpPr txBox="1"/>
          <p:nvPr/>
        </p:nvSpPr>
        <p:spPr>
          <a:xfrm>
            <a:off x="1609724" y="4583542"/>
            <a:ext cx="873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</a:rPr>
              <a:t>1</a:t>
            </a:r>
            <a:endParaRPr lang="en-IN" sz="1400" dirty="0">
              <a:solidFill>
                <a:schemeClr val="tx2">
                  <a:lumMod val="40000"/>
                  <a:lumOff val="60000"/>
                </a:schemeClr>
              </a:solidFill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517C1B-DBB7-487E-967B-369EDC09207F}"/>
              </a:ext>
            </a:extLst>
          </p:cNvPr>
          <p:cNvSpPr txBox="1"/>
          <p:nvPr/>
        </p:nvSpPr>
        <p:spPr>
          <a:xfrm>
            <a:off x="2747524" y="4592782"/>
            <a:ext cx="873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</a:rPr>
              <a:t>2</a:t>
            </a:r>
            <a:endParaRPr lang="en-IN" sz="1400" dirty="0">
              <a:solidFill>
                <a:schemeClr val="tx2">
                  <a:lumMod val="40000"/>
                  <a:lumOff val="60000"/>
                </a:schemeClr>
              </a:solidFill>
              <a:latin typeface="Helvetica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9A84FF-9129-4866-9222-EEE2B2E96044}"/>
              </a:ext>
            </a:extLst>
          </p:cNvPr>
          <p:cNvSpPr txBox="1"/>
          <p:nvPr/>
        </p:nvSpPr>
        <p:spPr>
          <a:xfrm>
            <a:off x="3885324" y="4572814"/>
            <a:ext cx="873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</a:rPr>
              <a:t>3</a:t>
            </a:r>
            <a:endParaRPr lang="en-IN" sz="1400" dirty="0">
              <a:solidFill>
                <a:schemeClr val="tx2">
                  <a:lumMod val="40000"/>
                  <a:lumOff val="60000"/>
                </a:schemeClr>
              </a:solidFill>
              <a:latin typeface="Helvetica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5E52F-7C4E-4A79-83B3-1C936DB052A8}"/>
              </a:ext>
            </a:extLst>
          </p:cNvPr>
          <p:cNvSpPr txBox="1"/>
          <p:nvPr/>
        </p:nvSpPr>
        <p:spPr>
          <a:xfrm>
            <a:off x="5018810" y="4572813"/>
            <a:ext cx="873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</a:rPr>
              <a:t>4</a:t>
            </a:r>
            <a:endParaRPr lang="en-IN" sz="1400" dirty="0">
              <a:solidFill>
                <a:schemeClr val="tx2">
                  <a:lumMod val="40000"/>
                  <a:lumOff val="60000"/>
                </a:schemeClr>
              </a:solidFill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B9ADA-0C40-442F-9624-2F0D40174988}"/>
              </a:ext>
            </a:extLst>
          </p:cNvPr>
          <p:cNvSpPr txBox="1"/>
          <p:nvPr/>
        </p:nvSpPr>
        <p:spPr>
          <a:xfrm>
            <a:off x="6151712" y="4592782"/>
            <a:ext cx="873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</a:rPr>
              <a:t>5</a:t>
            </a:r>
            <a:endParaRPr lang="en-IN" sz="1400" dirty="0">
              <a:solidFill>
                <a:schemeClr val="tx2">
                  <a:lumMod val="40000"/>
                  <a:lumOff val="60000"/>
                </a:schemeClr>
              </a:solidFill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509ABE-EDD9-4087-B922-73908E3B2ECC}"/>
              </a:ext>
            </a:extLst>
          </p:cNvPr>
          <p:cNvSpPr txBox="1"/>
          <p:nvPr/>
        </p:nvSpPr>
        <p:spPr>
          <a:xfrm>
            <a:off x="7307985" y="4592782"/>
            <a:ext cx="873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</a:rPr>
              <a:t>6</a:t>
            </a:r>
            <a:endParaRPr lang="en-IN" sz="1400" dirty="0">
              <a:solidFill>
                <a:schemeClr val="tx2">
                  <a:lumMod val="40000"/>
                  <a:lumOff val="60000"/>
                </a:schemeClr>
              </a:solidFill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0D1B15-770B-4304-973D-15B6B24D431F}"/>
              </a:ext>
            </a:extLst>
          </p:cNvPr>
          <p:cNvSpPr txBox="1"/>
          <p:nvPr/>
        </p:nvSpPr>
        <p:spPr>
          <a:xfrm>
            <a:off x="8436558" y="4592782"/>
            <a:ext cx="873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</a:rPr>
              <a:t>7</a:t>
            </a:r>
            <a:endParaRPr lang="en-IN" sz="1400" dirty="0">
              <a:solidFill>
                <a:schemeClr val="tx2">
                  <a:lumMod val="40000"/>
                  <a:lumOff val="60000"/>
                </a:schemeClr>
              </a:solidFill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2EA366-63D8-4059-A455-2821D270469F}"/>
              </a:ext>
            </a:extLst>
          </p:cNvPr>
          <p:cNvSpPr txBox="1"/>
          <p:nvPr/>
        </p:nvSpPr>
        <p:spPr>
          <a:xfrm>
            <a:off x="9574359" y="4592782"/>
            <a:ext cx="873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</a:rPr>
              <a:t>8</a:t>
            </a:r>
            <a:endParaRPr lang="en-IN" sz="1400" dirty="0">
              <a:solidFill>
                <a:schemeClr val="tx2">
                  <a:lumMod val="40000"/>
                  <a:lumOff val="60000"/>
                </a:schemeClr>
              </a:solidFill>
              <a:latin typeface="Helvetica" pitchFamily="2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F30781-A352-4922-A153-49F556ACA5F3}"/>
              </a:ext>
            </a:extLst>
          </p:cNvPr>
          <p:cNvSpPr/>
          <p:nvPr/>
        </p:nvSpPr>
        <p:spPr>
          <a:xfrm>
            <a:off x="1463963" y="1907197"/>
            <a:ext cx="2421357" cy="30479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Case Study</a:t>
            </a:r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75432F1-2C13-422D-94E9-11120A47E51F}"/>
              </a:ext>
            </a:extLst>
          </p:cNvPr>
          <p:cNvSpPr/>
          <p:nvPr/>
        </p:nvSpPr>
        <p:spPr>
          <a:xfrm>
            <a:off x="2615623" y="2408645"/>
            <a:ext cx="3277175" cy="3047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</a:t>
            </a:r>
            <a:endParaRPr lang="en-I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1ED7F91-A722-4EDD-AB17-23AEB9B826A3}"/>
              </a:ext>
            </a:extLst>
          </p:cNvPr>
          <p:cNvSpPr/>
          <p:nvPr/>
        </p:nvSpPr>
        <p:spPr>
          <a:xfrm>
            <a:off x="2615624" y="2909578"/>
            <a:ext cx="4414980" cy="304796"/>
          </a:xfrm>
          <a:prstGeom prst="roundRect">
            <a:avLst/>
          </a:prstGeom>
          <a:solidFill>
            <a:srgbClr val="4DC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E48D9DD-A326-45D1-958D-46F0C4A864D5}"/>
              </a:ext>
            </a:extLst>
          </p:cNvPr>
          <p:cNvSpPr/>
          <p:nvPr/>
        </p:nvSpPr>
        <p:spPr>
          <a:xfrm>
            <a:off x="4891233" y="3410511"/>
            <a:ext cx="4414979" cy="30479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I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CAE3106-2C3A-4594-9CCF-D906EE8A6FF9}"/>
              </a:ext>
            </a:extLst>
          </p:cNvPr>
          <p:cNvSpPr/>
          <p:nvPr/>
        </p:nvSpPr>
        <p:spPr>
          <a:xfrm>
            <a:off x="7166843" y="3911443"/>
            <a:ext cx="3345297" cy="30479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2951E4-0B64-43F7-A68B-EAA58C5F890A}"/>
              </a:ext>
            </a:extLst>
          </p:cNvPr>
          <p:cNvSpPr txBox="1"/>
          <p:nvPr/>
        </p:nvSpPr>
        <p:spPr>
          <a:xfrm>
            <a:off x="340014" y="4572812"/>
            <a:ext cx="1018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</a:rPr>
              <a:t>Weeks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  <a:sym typeface="Wingdings" panose="05000000000000000000" pitchFamily="2" charset="2"/>
              </a:rPr>
              <a:t></a:t>
            </a:r>
            <a:endParaRPr lang="en-IN" sz="1400" dirty="0">
              <a:solidFill>
                <a:schemeClr val="tx2">
                  <a:lumMod val="40000"/>
                  <a:lumOff val="60000"/>
                </a:schemeClr>
              </a:solidFill>
              <a:latin typeface="Helvetica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24AD86-FE98-4220-A4D0-494199D91520}"/>
              </a:ext>
            </a:extLst>
          </p:cNvPr>
          <p:cNvSpPr/>
          <p:nvPr/>
        </p:nvSpPr>
        <p:spPr>
          <a:xfrm>
            <a:off x="2475925" y="4791052"/>
            <a:ext cx="266701" cy="2690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D81123-5093-4097-9092-46E6EFEB95B2}"/>
              </a:ext>
            </a:extLst>
          </p:cNvPr>
          <p:cNvSpPr/>
          <p:nvPr/>
        </p:nvSpPr>
        <p:spPr>
          <a:xfrm>
            <a:off x="4752687" y="4791052"/>
            <a:ext cx="266701" cy="2690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E96CBA6-7BD0-4E08-B818-E6E5AFA98D81}"/>
              </a:ext>
            </a:extLst>
          </p:cNvPr>
          <p:cNvSpPr/>
          <p:nvPr/>
        </p:nvSpPr>
        <p:spPr>
          <a:xfrm>
            <a:off x="7029449" y="4791052"/>
            <a:ext cx="266701" cy="2690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2866D8-A978-458D-BAB6-9DE37CD7702E}"/>
              </a:ext>
            </a:extLst>
          </p:cNvPr>
          <p:cNvSpPr/>
          <p:nvPr/>
        </p:nvSpPr>
        <p:spPr>
          <a:xfrm>
            <a:off x="9306212" y="4791052"/>
            <a:ext cx="266701" cy="2690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71C8CF-20B8-4F4B-A42C-3225FAB0F4A5}"/>
              </a:ext>
            </a:extLst>
          </p:cNvPr>
          <p:cNvSpPr txBox="1"/>
          <p:nvPr/>
        </p:nvSpPr>
        <p:spPr>
          <a:xfrm>
            <a:off x="195978" y="6186997"/>
            <a:ext cx="1651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</a:rPr>
              <a:t>Review with Prof.</a:t>
            </a:r>
            <a:endParaRPr lang="en-IN" sz="1400" dirty="0">
              <a:solidFill>
                <a:schemeClr val="tx2">
                  <a:lumMod val="40000"/>
                  <a:lumOff val="60000"/>
                </a:schemeClr>
              </a:solidFill>
              <a:latin typeface="Helvetica" pitchFamily="2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01F3FE1-1518-41A7-B60A-38334F94568D}"/>
              </a:ext>
            </a:extLst>
          </p:cNvPr>
          <p:cNvSpPr/>
          <p:nvPr/>
        </p:nvSpPr>
        <p:spPr>
          <a:xfrm>
            <a:off x="62627" y="6198270"/>
            <a:ext cx="266701" cy="2690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raphic 6" descr="Flag">
            <a:extLst>
              <a:ext uri="{FF2B5EF4-FFF2-40B4-BE49-F238E27FC236}">
                <a16:creationId xmlns:a16="http://schemas.microsoft.com/office/drawing/2014/main" id="{00EBA0F2-B49F-4755-B1AB-9F677CAF5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8077" y="2180045"/>
            <a:ext cx="457200" cy="457200"/>
          </a:xfrm>
          <a:prstGeom prst="rect">
            <a:avLst/>
          </a:prstGeom>
        </p:spPr>
      </p:pic>
      <p:pic>
        <p:nvPicPr>
          <p:cNvPr id="43" name="Graphic 42" descr="Flag">
            <a:extLst>
              <a:ext uri="{FF2B5EF4-FFF2-40B4-BE49-F238E27FC236}">
                <a16:creationId xmlns:a16="http://schemas.microsoft.com/office/drawing/2014/main" id="{15DDBE82-60C8-4A66-ABF9-5304B886E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4632" y="2849557"/>
            <a:ext cx="457200" cy="457200"/>
          </a:xfrm>
          <a:prstGeom prst="rect">
            <a:avLst/>
          </a:prstGeom>
        </p:spPr>
      </p:pic>
      <p:pic>
        <p:nvPicPr>
          <p:cNvPr id="44" name="Graphic 43" descr="Flag">
            <a:extLst>
              <a:ext uri="{FF2B5EF4-FFF2-40B4-BE49-F238E27FC236}">
                <a16:creationId xmlns:a16="http://schemas.microsoft.com/office/drawing/2014/main" id="{F60205DE-9C11-4FE8-972A-BF28A935A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4313" y="3309465"/>
            <a:ext cx="457200" cy="457200"/>
          </a:xfrm>
          <a:prstGeom prst="rect">
            <a:avLst/>
          </a:prstGeom>
        </p:spPr>
      </p:pic>
      <p:pic>
        <p:nvPicPr>
          <p:cNvPr id="40" name="Graphic 39" descr="Flag">
            <a:extLst>
              <a:ext uri="{FF2B5EF4-FFF2-40B4-BE49-F238E27FC236}">
                <a16:creationId xmlns:a16="http://schemas.microsoft.com/office/drawing/2014/main" id="{95966E92-D2B5-4C5D-B2F9-4A47C728F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026" y="1622749"/>
            <a:ext cx="457200" cy="457200"/>
          </a:xfrm>
          <a:prstGeom prst="rect">
            <a:avLst/>
          </a:prstGeom>
        </p:spPr>
      </p:pic>
      <p:pic>
        <p:nvPicPr>
          <p:cNvPr id="39" name="Graphic 38" descr="Flag">
            <a:extLst>
              <a:ext uri="{FF2B5EF4-FFF2-40B4-BE49-F238E27FC236}">
                <a16:creationId xmlns:a16="http://schemas.microsoft.com/office/drawing/2014/main" id="{A5D5B83A-D80E-407D-88FD-5ACDB1599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27" y="5663974"/>
            <a:ext cx="457200" cy="457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7BF87F5-A497-48ED-BB54-D2F5790AE9A4}"/>
              </a:ext>
            </a:extLst>
          </p:cNvPr>
          <p:cNvSpPr txBox="1"/>
          <p:nvPr/>
        </p:nvSpPr>
        <p:spPr>
          <a:xfrm>
            <a:off x="195978" y="5854425"/>
            <a:ext cx="1651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</a:rPr>
              <a:t>Milestone</a:t>
            </a:r>
            <a:endParaRPr lang="en-IN" sz="1400" dirty="0">
              <a:solidFill>
                <a:schemeClr val="tx2">
                  <a:lumMod val="40000"/>
                  <a:lumOff val="60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14AB40-F17C-4F89-B0B2-5A1C2ECEF2E2}"/>
              </a:ext>
            </a:extLst>
          </p:cNvPr>
          <p:cNvCxnSpPr/>
          <p:nvPr/>
        </p:nvCxnSpPr>
        <p:spPr>
          <a:xfrm flipV="1">
            <a:off x="7166843" y="1065276"/>
            <a:ext cx="0" cy="4105656"/>
          </a:xfrm>
          <a:prstGeom prst="line">
            <a:avLst/>
          </a:prstGeom>
          <a:ln w="28575">
            <a:solidFill>
              <a:srgbClr val="4DC5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004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FB90D5-1D24-4662-9E4B-EE026E5F075E}"/>
              </a:ext>
            </a:extLst>
          </p:cNvPr>
          <p:cNvSpPr txBox="1"/>
          <p:nvPr/>
        </p:nvSpPr>
        <p:spPr>
          <a:xfrm>
            <a:off x="397164" y="147783"/>
            <a:ext cx="6899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latin typeface="Helvetica" pitchFamily="2" charset="0"/>
              </a:rPr>
              <a:t>Appendix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34FF69-CA2D-4440-8582-6BF18610F9FC}"/>
              </a:ext>
            </a:extLst>
          </p:cNvPr>
          <p:cNvCxnSpPr/>
          <p:nvPr/>
        </p:nvCxnSpPr>
        <p:spPr>
          <a:xfrm>
            <a:off x="397164" y="988291"/>
            <a:ext cx="549563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76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FB90D5-1D24-4662-9E4B-EE026E5F075E}"/>
              </a:ext>
            </a:extLst>
          </p:cNvPr>
          <p:cNvSpPr txBox="1"/>
          <p:nvPr/>
        </p:nvSpPr>
        <p:spPr>
          <a:xfrm>
            <a:off x="397164" y="147783"/>
            <a:ext cx="6899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latin typeface="Helvetica" pitchFamily="2" charset="0"/>
              </a:rPr>
              <a:t>Appendix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34FF69-CA2D-4440-8582-6BF18610F9FC}"/>
              </a:ext>
            </a:extLst>
          </p:cNvPr>
          <p:cNvCxnSpPr/>
          <p:nvPr/>
        </p:nvCxnSpPr>
        <p:spPr>
          <a:xfrm>
            <a:off x="397164" y="988291"/>
            <a:ext cx="549563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6FEE2B-D861-446F-A063-E418188703B2}"/>
              </a:ext>
            </a:extLst>
          </p:cNvPr>
          <p:cNvSpPr/>
          <p:nvPr/>
        </p:nvSpPr>
        <p:spPr>
          <a:xfrm>
            <a:off x="397164" y="2139351"/>
            <a:ext cx="991689" cy="474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3A99CF-4E76-4166-8A49-8A19E538C0B9}"/>
              </a:ext>
            </a:extLst>
          </p:cNvPr>
          <p:cNvSpPr/>
          <p:nvPr/>
        </p:nvSpPr>
        <p:spPr>
          <a:xfrm>
            <a:off x="1541253" y="2139351"/>
            <a:ext cx="4554747" cy="4744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Independent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C35CF5-D877-451F-9838-E650C727AA39}"/>
              </a:ext>
            </a:extLst>
          </p:cNvPr>
          <p:cNvSpPr/>
          <p:nvPr/>
        </p:nvSpPr>
        <p:spPr>
          <a:xfrm>
            <a:off x="6248400" y="2139350"/>
            <a:ext cx="991689" cy="47445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A0A1DA-261E-4453-AC07-8AD477C68472}"/>
              </a:ext>
            </a:extLst>
          </p:cNvPr>
          <p:cNvSpPr/>
          <p:nvPr/>
        </p:nvSpPr>
        <p:spPr>
          <a:xfrm>
            <a:off x="1541253" y="2758095"/>
            <a:ext cx="2024908" cy="2960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Demographics</a:t>
            </a:r>
            <a:endParaRPr lang="en-IN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51D799-2186-4787-8B68-AD1FFE2C4157}"/>
              </a:ext>
            </a:extLst>
          </p:cNvPr>
          <p:cNvSpPr/>
          <p:nvPr/>
        </p:nvSpPr>
        <p:spPr>
          <a:xfrm>
            <a:off x="3677900" y="2758095"/>
            <a:ext cx="2418099" cy="2960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Transaction pattern</a:t>
            </a:r>
            <a:endParaRPr lang="en-IN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B42BC6-833F-403B-B9A0-9E8EAFB92120}"/>
              </a:ext>
            </a:extLst>
          </p:cNvPr>
          <p:cNvSpPr/>
          <p:nvPr/>
        </p:nvSpPr>
        <p:spPr>
          <a:xfrm>
            <a:off x="6248400" y="2758094"/>
            <a:ext cx="991689" cy="2960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Purchase</a:t>
            </a:r>
            <a:endParaRPr lang="en-IN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466AC3-393F-4826-93C0-F8A44B8B106F}"/>
              </a:ext>
            </a:extLst>
          </p:cNvPr>
          <p:cNvCxnSpPr/>
          <p:nvPr/>
        </p:nvCxnSpPr>
        <p:spPr>
          <a:xfrm>
            <a:off x="1700784" y="1874520"/>
            <a:ext cx="43952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CB82E5-7A6B-4B81-B34E-4043B5B7493D}"/>
              </a:ext>
            </a:extLst>
          </p:cNvPr>
          <p:cNvSpPr txBox="1"/>
          <p:nvPr/>
        </p:nvSpPr>
        <p:spPr>
          <a:xfrm>
            <a:off x="2862041" y="1641225"/>
            <a:ext cx="202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10 Months</a:t>
            </a:r>
            <a:endParaRPr lang="en-IN" sz="12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D3D494-7235-42EA-B114-E537AF5BD571}"/>
              </a:ext>
            </a:extLst>
          </p:cNvPr>
          <p:cNvSpPr txBox="1"/>
          <p:nvPr/>
        </p:nvSpPr>
        <p:spPr>
          <a:xfrm>
            <a:off x="6095999" y="1641225"/>
            <a:ext cx="1502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11</a:t>
            </a:r>
            <a:r>
              <a:rPr lang="en-US" sz="1200" baseline="30000" dirty="0">
                <a:solidFill>
                  <a:schemeClr val="accent1"/>
                </a:solidFill>
              </a:rPr>
              <a:t>th</a:t>
            </a:r>
            <a:r>
              <a:rPr lang="en-US" sz="1200" dirty="0">
                <a:solidFill>
                  <a:schemeClr val="accent1"/>
                </a:solidFill>
              </a:rPr>
              <a:t> Month</a:t>
            </a:r>
            <a:endParaRPr lang="en-IN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644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FB90D5-1D24-4662-9E4B-EE026E5F075E}"/>
              </a:ext>
            </a:extLst>
          </p:cNvPr>
          <p:cNvSpPr txBox="1"/>
          <p:nvPr/>
        </p:nvSpPr>
        <p:spPr>
          <a:xfrm>
            <a:off x="397164" y="147783"/>
            <a:ext cx="6899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latin typeface="Helvetica" pitchFamily="2" charset="0"/>
              </a:rPr>
              <a:t>Literature Review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34FF69-CA2D-4440-8582-6BF18610F9FC}"/>
              </a:ext>
            </a:extLst>
          </p:cNvPr>
          <p:cNvCxnSpPr/>
          <p:nvPr/>
        </p:nvCxnSpPr>
        <p:spPr>
          <a:xfrm>
            <a:off x="397164" y="988291"/>
            <a:ext cx="549563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EE8952-44BB-4482-A444-BE2A76C37B14}"/>
              </a:ext>
            </a:extLst>
          </p:cNvPr>
          <p:cNvSpPr txBox="1"/>
          <p:nvPr/>
        </p:nvSpPr>
        <p:spPr>
          <a:xfrm>
            <a:off x="798945" y="1228437"/>
            <a:ext cx="10187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Helvetica" pitchFamily="2" charset="0"/>
              </a:rPr>
              <a:t>Research Papers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A Random Forest Approach for Predicting Online Buying Behavior of Indian Customers – IIM , Shillong, India [</a:t>
            </a:r>
            <a:r>
              <a:rPr lang="en-US" sz="1400" dirty="0">
                <a:latin typeface="Helvetica" pitchFamily="2" charset="0"/>
                <a:hlinkClick r:id="rId2"/>
              </a:rPr>
              <a:t>link</a:t>
            </a:r>
            <a:r>
              <a:rPr lang="en-US" sz="1400" dirty="0">
                <a:latin typeface="Helvetica" pitchFamily="2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Analyzing Customer Buying Behavior in Online Shopping Using Random Forest Classifier– IRJET [</a:t>
            </a:r>
            <a:r>
              <a:rPr lang="en-US" sz="1400" dirty="0">
                <a:latin typeface="Helvetica" pitchFamily="2" charset="0"/>
                <a:hlinkClick r:id="rId3"/>
              </a:rPr>
              <a:t>link</a:t>
            </a:r>
            <a:r>
              <a:rPr lang="en-US" sz="1400" dirty="0">
                <a:latin typeface="Helvetica" pitchFamily="2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Analyzing Customer Buying Behavior – Iowa State University [</a:t>
            </a:r>
            <a:r>
              <a:rPr lang="en-US" sz="1400" dirty="0">
                <a:latin typeface="Helvetica" pitchFamily="2" charset="0"/>
                <a:hlinkClick r:id="rId4"/>
              </a:rPr>
              <a:t>link</a:t>
            </a:r>
            <a:r>
              <a:rPr lang="en-US" sz="1400" dirty="0">
                <a:latin typeface="Helvetica" pitchFamily="2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Machine Learning Based Prediction of Consumer Purchasing Decisions: The Evidence and Its Significance – University of St Andrews, UK [</a:t>
            </a:r>
            <a:r>
              <a:rPr lang="en-US" sz="1400" dirty="0">
                <a:latin typeface="Helvetica" pitchFamily="2" charset="0"/>
                <a:hlinkClick r:id="rId5"/>
              </a:rPr>
              <a:t>link</a:t>
            </a:r>
            <a:r>
              <a:rPr lang="en-US" sz="1400" dirty="0">
                <a:latin typeface="Helvetica" pitchFamily="2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FB90D5-1D24-4662-9E4B-EE026E5F075E}"/>
              </a:ext>
            </a:extLst>
          </p:cNvPr>
          <p:cNvSpPr txBox="1"/>
          <p:nvPr/>
        </p:nvSpPr>
        <p:spPr>
          <a:xfrm>
            <a:off x="397164" y="147783"/>
            <a:ext cx="6899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latin typeface="Helvetica" pitchFamily="2" charset="0"/>
              </a:rPr>
              <a:t>Context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34FF69-CA2D-4440-8582-6BF18610F9FC}"/>
              </a:ext>
            </a:extLst>
          </p:cNvPr>
          <p:cNvCxnSpPr/>
          <p:nvPr/>
        </p:nvCxnSpPr>
        <p:spPr>
          <a:xfrm>
            <a:off x="397164" y="988291"/>
            <a:ext cx="549563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43BA345-F702-4D9E-B7FC-86CB11C2F879}"/>
              </a:ext>
            </a:extLst>
          </p:cNvPr>
          <p:cNvSpPr txBox="1"/>
          <p:nvPr/>
        </p:nvSpPr>
        <p:spPr>
          <a:xfrm>
            <a:off x="794327" y="1613118"/>
            <a:ext cx="1019694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Helvetica" pitchFamily="2" charset="0"/>
              </a:rPr>
              <a:t>Capstone project </a:t>
            </a:r>
            <a:r>
              <a:rPr lang="en-US" sz="2800" dirty="0">
                <a:latin typeface="Helvetica" pitchFamily="2" charset="0"/>
              </a:rPr>
              <a:t>: </a:t>
            </a:r>
          </a:p>
          <a:p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hands-on projects that let you apply what you've learned in a Specialization.  </a:t>
            </a:r>
          </a:p>
          <a:p>
            <a:endParaRPr lang="en-US" sz="2800" dirty="0"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655606-9E1C-4069-B1F1-4DE1C2C74538}"/>
              </a:ext>
            </a:extLst>
          </p:cNvPr>
          <p:cNvSpPr txBox="1"/>
          <p:nvPr/>
        </p:nvSpPr>
        <p:spPr>
          <a:xfrm>
            <a:off x="775853" y="3622940"/>
            <a:ext cx="1019694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Helvetica" pitchFamily="2" charset="0"/>
              </a:rPr>
              <a:t>Objective</a:t>
            </a:r>
            <a:r>
              <a:rPr lang="en-US" sz="2800" dirty="0">
                <a:latin typeface="Helvetica" pitchFamily="2" charset="0"/>
              </a:rPr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Implement </a:t>
            </a:r>
            <a:r>
              <a:rPr lang="en-US" sz="2400" dirty="0">
                <a:solidFill>
                  <a:srgbClr val="00B0F0"/>
                </a:solidFill>
                <a:latin typeface="Helvetica" pitchFamily="2" charset="0"/>
              </a:rPr>
              <a:t>learnings</a:t>
            </a: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 from ADSM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Helvetica" pitchFamily="2" charset="0"/>
              </a:rPr>
              <a:t>Relevant</a:t>
            </a: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 business topic in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Portfolio to showcase market </a:t>
            </a:r>
            <a:r>
              <a:rPr lang="en-US" sz="2400" dirty="0">
                <a:solidFill>
                  <a:srgbClr val="00B0F0"/>
                </a:solidFill>
                <a:latin typeface="Helvetica" pitchFamily="2" charset="0"/>
              </a:rPr>
              <a:t>readiness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Helvetica" pitchFamily="2" charset="0"/>
              </a:rPr>
              <a:t>Feasible</a:t>
            </a: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 in 8-10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Learn </a:t>
            </a:r>
            <a:r>
              <a:rPr lang="en-US" sz="2400" dirty="0">
                <a:solidFill>
                  <a:srgbClr val="00B0F0"/>
                </a:solidFill>
                <a:latin typeface="Helvetica" pitchFamily="2" charset="0"/>
              </a:rPr>
              <a:t>Marketing </a:t>
            </a: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use case under Prof.‘s mentoring</a:t>
            </a:r>
          </a:p>
        </p:txBody>
      </p:sp>
    </p:spTree>
    <p:extLst>
      <p:ext uri="{BB962C8B-B14F-4D97-AF65-F5344CB8AC3E}">
        <p14:creationId xmlns:p14="http://schemas.microsoft.com/office/powerpoint/2010/main" val="214132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FB90D5-1D24-4662-9E4B-EE026E5F075E}"/>
              </a:ext>
            </a:extLst>
          </p:cNvPr>
          <p:cNvSpPr txBox="1"/>
          <p:nvPr/>
        </p:nvSpPr>
        <p:spPr>
          <a:xfrm>
            <a:off x="397164" y="147783"/>
            <a:ext cx="9060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latin typeface="Helvetica" pitchFamily="2" charset="0"/>
              </a:rPr>
              <a:t>Use case</a:t>
            </a:r>
            <a:endParaRPr lang="en-US" sz="4400" b="1" spc="-150" dirty="0">
              <a:solidFill>
                <a:schemeClr val="tx2">
                  <a:lumMod val="60000"/>
                  <a:lumOff val="40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34FF69-CA2D-4440-8582-6BF18610F9FC}"/>
              </a:ext>
            </a:extLst>
          </p:cNvPr>
          <p:cNvCxnSpPr/>
          <p:nvPr/>
        </p:nvCxnSpPr>
        <p:spPr>
          <a:xfrm>
            <a:off x="397164" y="988291"/>
            <a:ext cx="549563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6B1011-4C44-4FDE-977F-31E93C18C797}"/>
              </a:ext>
            </a:extLst>
          </p:cNvPr>
          <p:cNvSpPr txBox="1"/>
          <p:nvPr/>
        </p:nvSpPr>
        <p:spPr>
          <a:xfrm>
            <a:off x="775854" y="1228437"/>
            <a:ext cx="1098752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Helvetica" pitchFamily="2" charset="0"/>
              </a:rPr>
              <a:t>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Understand various factors </a:t>
            </a:r>
            <a:r>
              <a:rPr lang="en-US" sz="2400" b="1" dirty="0">
                <a:solidFill>
                  <a:srgbClr val="00B0F0"/>
                </a:solidFill>
                <a:latin typeface="Helvetica" pitchFamily="2" charset="0"/>
              </a:rPr>
              <a:t>influencing the buying behavior </a:t>
            </a: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of Indian customers in different product categories, across geographic locations in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Predict the </a:t>
            </a:r>
            <a:r>
              <a:rPr lang="en-US" sz="2400" b="1" dirty="0">
                <a:solidFill>
                  <a:srgbClr val="00B0F0"/>
                </a:solidFill>
                <a:latin typeface="Helvetica" pitchFamily="2" charset="0"/>
              </a:rPr>
              <a:t>future behavior </a:t>
            </a: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of users based on what they have done in the past.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FBC54-C2F3-46D8-9523-F1757E225213}"/>
              </a:ext>
            </a:extLst>
          </p:cNvPr>
          <p:cNvSpPr txBox="1"/>
          <p:nvPr/>
        </p:nvSpPr>
        <p:spPr>
          <a:xfrm>
            <a:off x="880052" y="4146238"/>
            <a:ext cx="106350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Helvetica" pitchFamily="2" charset="0"/>
              </a:rPr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Growing retail market in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Increase in purchasing power in young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Availability of channels to purchase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8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FB90D5-1D24-4662-9E4B-EE026E5F075E}"/>
              </a:ext>
            </a:extLst>
          </p:cNvPr>
          <p:cNvSpPr txBox="1"/>
          <p:nvPr/>
        </p:nvSpPr>
        <p:spPr>
          <a:xfrm>
            <a:off x="397164" y="147783"/>
            <a:ext cx="9060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latin typeface="Helvetica" pitchFamily="2" charset="0"/>
              </a:rPr>
              <a:t>Use case – </a:t>
            </a:r>
            <a:r>
              <a:rPr lang="en-US" sz="4400" b="1" spc="-15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Problem Statement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34FF69-CA2D-4440-8582-6BF18610F9FC}"/>
              </a:ext>
            </a:extLst>
          </p:cNvPr>
          <p:cNvCxnSpPr/>
          <p:nvPr/>
        </p:nvCxnSpPr>
        <p:spPr>
          <a:xfrm>
            <a:off x="397164" y="988291"/>
            <a:ext cx="549563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D61218F-E18B-49E3-A369-2CE4F3019C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708687"/>
              </p:ext>
            </p:extLst>
          </p:nvPr>
        </p:nvGraphicFramePr>
        <p:xfrm>
          <a:off x="863601" y="1303824"/>
          <a:ext cx="10201563" cy="5258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982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D43C042C-8AC5-42DA-B7B2-CC3D17F875F9}"/>
              </a:ext>
            </a:extLst>
          </p:cNvPr>
          <p:cNvSpPr/>
          <p:nvPr/>
        </p:nvSpPr>
        <p:spPr>
          <a:xfrm>
            <a:off x="1382979" y="4651595"/>
            <a:ext cx="1440000" cy="1440000"/>
          </a:xfrm>
          <a:prstGeom prst="ellipse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36C9D35-82C8-406A-A546-A74B06B513F5}"/>
              </a:ext>
            </a:extLst>
          </p:cNvPr>
          <p:cNvSpPr/>
          <p:nvPr/>
        </p:nvSpPr>
        <p:spPr>
          <a:xfrm>
            <a:off x="1895958" y="4664921"/>
            <a:ext cx="1440000" cy="1440000"/>
          </a:xfrm>
          <a:prstGeom prst="ellipse">
            <a:avLst/>
          </a:prstGeom>
          <a:solidFill>
            <a:srgbClr val="FF6699">
              <a:alpha val="21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1D549A-04DB-4273-9115-7DB97652F9B7}"/>
              </a:ext>
            </a:extLst>
          </p:cNvPr>
          <p:cNvSpPr txBox="1"/>
          <p:nvPr/>
        </p:nvSpPr>
        <p:spPr>
          <a:xfrm>
            <a:off x="794294" y="4617283"/>
            <a:ext cx="148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Transaction, </a:t>
            </a:r>
            <a:r>
              <a:rPr lang="en-US" sz="10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10,00,000</a:t>
            </a:r>
            <a:endParaRPr lang="en-US" sz="1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7D3BD8-6CDD-42E2-8470-B954CEB23459}"/>
              </a:ext>
            </a:extLst>
          </p:cNvPr>
          <p:cNvSpPr txBox="1"/>
          <p:nvPr/>
        </p:nvSpPr>
        <p:spPr>
          <a:xfrm>
            <a:off x="2207277" y="4697243"/>
            <a:ext cx="25773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Customer Demographics, </a:t>
            </a:r>
          </a:p>
          <a:p>
            <a:pPr algn="r"/>
            <a:r>
              <a:rPr lang="en-US" sz="10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20,000</a:t>
            </a:r>
            <a:endParaRPr lang="en-US" sz="1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E711FF-587B-48EE-A5A6-B6F03BA0753E}"/>
              </a:ext>
            </a:extLst>
          </p:cNvPr>
          <p:cNvSpPr txBox="1"/>
          <p:nvPr/>
        </p:nvSpPr>
        <p:spPr>
          <a:xfrm>
            <a:off x="3631457" y="5317917"/>
            <a:ext cx="14800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Customer w/o transactions, </a:t>
            </a:r>
          </a:p>
          <a:p>
            <a:r>
              <a: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8,000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C66640-CA5B-4997-81A7-E08BA12DE904}"/>
              </a:ext>
            </a:extLst>
          </p:cNvPr>
          <p:cNvSpPr txBox="1"/>
          <p:nvPr/>
        </p:nvSpPr>
        <p:spPr>
          <a:xfrm>
            <a:off x="2102979" y="6091595"/>
            <a:ext cx="148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Transactions with customer demographics, </a:t>
            </a:r>
          </a:p>
          <a:p>
            <a:r>
              <a: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700,000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8C6304-FC43-496A-B991-2B4BB3DB4092}"/>
              </a:ext>
            </a:extLst>
          </p:cNvPr>
          <p:cNvSpPr txBox="1"/>
          <p:nvPr/>
        </p:nvSpPr>
        <p:spPr>
          <a:xfrm>
            <a:off x="161323" y="5334197"/>
            <a:ext cx="148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Transactions without customer demographics, </a:t>
            </a:r>
          </a:p>
          <a:p>
            <a:r>
              <a: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300,000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EC68F0-ECC4-4B26-BF13-F0E042904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82732"/>
              </p:ext>
            </p:extLst>
          </p:nvPr>
        </p:nvGraphicFramePr>
        <p:xfrm>
          <a:off x="397164" y="1116561"/>
          <a:ext cx="5219066" cy="2478283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189018">
                  <a:extLst>
                    <a:ext uri="{9D8B030D-6E8A-4147-A177-3AD203B41FA5}">
                      <a16:colId xmlns:a16="http://schemas.microsoft.com/office/drawing/2014/main" val="3589407444"/>
                    </a:ext>
                  </a:extLst>
                </a:gridCol>
                <a:gridCol w="1049723">
                  <a:extLst>
                    <a:ext uri="{9D8B030D-6E8A-4147-A177-3AD203B41FA5}">
                      <a16:colId xmlns:a16="http://schemas.microsoft.com/office/drawing/2014/main" val="271943411"/>
                    </a:ext>
                  </a:extLst>
                </a:gridCol>
                <a:gridCol w="1397913">
                  <a:extLst>
                    <a:ext uri="{9D8B030D-6E8A-4147-A177-3AD203B41FA5}">
                      <a16:colId xmlns:a16="http://schemas.microsoft.com/office/drawing/2014/main" val="3097370581"/>
                    </a:ext>
                  </a:extLst>
                </a:gridCol>
                <a:gridCol w="582412">
                  <a:extLst>
                    <a:ext uri="{9D8B030D-6E8A-4147-A177-3AD203B41FA5}">
                      <a16:colId xmlns:a16="http://schemas.microsoft.com/office/drawing/2014/main" val="3601098203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transaction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1M Records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92582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customer_id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Unique customer ID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380612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tran_id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Unique transaction ID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989993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tran_date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Transaction Date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518181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tran_amount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Transaction Amount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246602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merchant_name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Merchant Name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019071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merchant_country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Merchant Country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105751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merchant_city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Merchant City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690059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mcc_code</a:t>
                      </a:r>
                      <a:endParaRPr lang="en-US" sz="160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Merchant category code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80073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card_id</a:t>
                      </a:r>
                      <a:endParaRPr lang="en-US" sz="160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Unique card ID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03996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178E9B-61B7-4C60-9EC2-91A5B837A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51813"/>
              </p:ext>
            </p:extLst>
          </p:nvPr>
        </p:nvGraphicFramePr>
        <p:xfrm>
          <a:off x="6204914" y="1130058"/>
          <a:ext cx="5825763" cy="2973965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061631">
                  <a:extLst>
                    <a:ext uri="{9D8B030D-6E8A-4147-A177-3AD203B41FA5}">
                      <a16:colId xmlns:a16="http://schemas.microsoft.com/office/drawing/2014/main" val="16245916"/>
                    </a:ext>
                  </a:extLst>
                </a:gridCol>
                <a:gridCol w="1834175">
                  <a:extLst>
                    <a:ext uri="{9D8B030D-6E8A-4147-A177-3AD203B41FA5}">
                      <a16:colId xmlns:a16="http://schemas.microsoft.com/office/drawing/2014/main" val="2372967657"/>
                    </a:ext>
                  </a:extLst>
                </a:gridCol>
                <a:gridCol w="1929957">
                  <a:extLst>
                    <a:ext uri="{9D8B030D-6E8A-4147-A177-3AD203B41FA5}">
                      <a16:colId xmlns:a16="http://schemas.microsoft.com/office/drawing/2014/main" val="149353405"/>
                    </a:ext>
                  </a:extLst>
                </a:gridCol>
              </a:tblGrid>
              <a:tr h="1651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Customer Demographics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20,000 Records</a:t>
                      </a:r>
                      <a:endParaRPr lang="en-US" sz="1600" dirty="0">
                        <a:effectLst/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256288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customer_id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Unique customer ID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28163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card_type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CardType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SILVER, GOLD, PLATINUM, WORLD</a:t>
                      </a:r>
                      <a:endParaRPr lang="en-US" sz="1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968501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card_id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Unique card ID</a:t>
                      </a:r>
                      <a:endParaRPr lang="en-US" sz="160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947968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mar_status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Marital Status</a:t>
                      </a:r>
                      <a:endParaRPr lang="en-US" sz="160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S, M, D</a:t>
                      </a:r>
                      <a:endParaRPr lang="en-US" sz="1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577725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age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Customer Age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387504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gender</a:t>
                      </a:r>
                      <a:endParaRPr lang="en-US" sz="160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Gender</a:t>
                      </a:r>
                      <a:endParaRPr lang="en-US" sz="160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M, F</a:t>
                      </a:r>
                      <a:endParaRPr lang="en-US" sz="1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498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customer_country</a:t>
                      </a:r>
                      <a:endParaRPr lang="en-US" sz="160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Customer Country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0375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cr_lim_group</a:t>
                      </a:r>
                      <a:endParaRPr lang="en-US" sz="160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Credit limit</a:t>
                      </a:r>
                      <a:endParaRPr lang="en-US" sz="160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601108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customer_city</a:t>
                      </a:r>
                      <a:endParaRPr lang="en-US" sz="160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Customer Ciy</a:t>
                      </a:r>
                      <a:endParaRPr lang="en-US" sz="160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15343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customer_id_new</a:t>
                      </a:r>
                      <a:endParaRPr lang="en-US" sz="160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Unique customer ID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20682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customer_uid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Unique customer ID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883776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61A39C3-EC98-4BD7-B273-AB092D18D155}"/>
              </a:ext>
            </a:extLst>
          </p:cNvPr>
          <p:cNvSpPr txBox="1"/>
          <p:nvPr/>
        </p:nvSpPr>
        <p:spPr>
          <a:xfrm>
            <a:off x="397164" y="120074"/>
            <a:ext cx="9060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latin typeface="Helvetica" pitchFamily="2" charset="0"/>
              </a:rPr>
              <a:t>Use case – </a:t>
            </a:r>
            <a:r>
              <a:rPr lang="en-US" sz="4400" b="1" spc="-15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Dataset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8A42BC-0A6A-4723-B3C5-7A0F20CA6B87}"/>
              </a:ext>
            </a:extLst>
          </p:cNvPr>
          <p:cNvCxnSpPr/>
          <p:nvPr/>
        </p:nvCxnSpPr>
        <p:spPr>
          <a:xfrm>
            <a:off x="397164" y="960582"/>
            <a:ext cx="549563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B58E2D-B073-4E2E-9484-9B3868D7F661}"/>
              </a:ext>
            </a:extLst>
          </p:cNvPr>
          <p:cNvCxnSpPr/>
          <p:nvPr/>
        </p:nvCxnSpPr>
        <p:spPr>
          <a:xfrm>
            <a:off x="5216623" y="1505527"/>
            <a:ext cx="988291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B8C172-4D83-4F24-9DF8-0F208C7BC021}"/>
              </a:ext>
            </a:extLst>
          </p:cNvPr>
          <p:cNvCxnSpPr>
            <a:cxnSpLocks/>
          </p:cNvCxnSpPr>
          <p:nvPr/>
        </p:nvCxnSpPr>
        <p:spPr>
          <a:xfrm flipV="1">
            <a:off x="5216622" y="2050472"/>
            <a:ext cx="988292" cy="1445493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4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FB90D5-1D24-4662-9E4B-EE026E5F075E}"/>
              </a:ext>
            </a:extLst>
          </p:cNvPr>
          <p:cNvSpPr txBox="1"/>
          <p:nvPr/>
        </p:nvSpPr>
        <p:spPr>
          <a:xfrm>
            <a:off x="397164" y="147783"/>
            <a:ext cx="1056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latin typeface="Helvetica" pitchFamily="2" charset="0"/>
              </a:rPr>
              <a:t>Hands-On Opportunity : </a:t>
            </a:r>
            <a:r>
              <a:rPr lang="en-US" sz="4400" b="1" spc="-15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Data Preparation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34FF69-CA2D-4440-8582-6BF18610F9FC}"/>
              </a:ext>
            </a:extLst>
          </p:cNvPr>
          <p:cNvCxnSpPr/>
          <p:nvPr/>
        </p:nvCxnSpPr>
        <p:spPr>
          <a:xfrm>
            <a:off x="397164" y="988291"/>
            <a:ext cx="549563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339C50-DCA9-44FC-B7DA-AB672EB993E0}"/>
              </a:ext>
            </a:extLst>
          </p:cNvPr>
          <p:cNvCxnSpPr/>
          <p:nvPr/>
        </p:nvCxnSpPr>
        <p:spPr>
          <a:xfrm>
            <a:off x="397164" y="988291"/>
            <a:ext cx="549563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949588-C878-4E03-BA29-3F5B78ADCC0F}"/>
              </a:ext>
            </a:extLst>
          </p:cNvPr>
          <p:cNvCxnSpPr/>
          <p:nvPr/>
        </p:nvCxnSpPr>
        <p:spPr>
          <a:xfrm>
            <a:off x="397164" y="960582"/>
            <a:ext cx="549563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4A61238-4673-41F8-891A-EFEBD805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003863"/>
              </p:ext>
            </p:extLst>
          </p:nvPr>
        </p:nvGraphicFramePr>
        <p:xfrm>
          <a:off x="2854036" y="3681912"/>
          <a:ext cx="3159096" cy="2789306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782619">
                  <a:extLst>
                    <a:ext uri="{9D8B030D-6E8A-4147-A177-3AD203B41FA5}">
                      <a16:colId xmlns:a16="http://schemas.microsoft.com/office/drawing/2014/main" val="3589407444"/>
                    </a:ext>
                  </a:extLst>
                </a:gridCol>
                <a:gridCol w="246972">
                  <a:extLst>
                    <a:ext uri="{9D8B030D-6E8A-4147-A177-3AD203B41FA5}">
                      <a16:colId xmlns:a16="http://schemas.microsoft.com/office/drawing/2014/main" val="271943411"/>
                    </a:ext>
                  </a:extLst>
                </a:gridCol>
                <a:gridCol w="1129505">
                  <a:extLst>
                    <a:ext uri="{9D8B030D-6E8A-4147-A177-3AD203B41FA5}">
                      <a16:colId xmlns:a16="http://schemas.microsoft.com/office/drawing/2014/main" val="3097370581"/>
                    </a:ext>
                  </a:extLst>
                </a:gridCol>
              </a:tblGrid>
              <a:tr h="1620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transaction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92582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customer_id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Unique customer ID</a:t>
                      </a:r>
                      <a:endParaRPr lang="en-US" sz="1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0612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effectLst/>
                        </a:rPr>
                        <a:t>card_id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Unique card ID</a:t>
                      </a:r>
                      <a:endParaRPr lang="en-US" sz="1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73165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tran_id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Unique transaction ID</a:t>
                      </a:r>
                      <a:endParaRPr lang="en-US" sz="1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89993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tran_date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Transaction Date</a:t>
                      </a:r>
                      <a:endParaRPr lang="en-US" sz="1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518181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tran_amount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Transaction Amount</a:t>
                      </a:r>
                      <a:endParaRPr lang="en-US" sz="1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246602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merchant_name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Merchant Name</a:t>
                      </a:r>
                      <a:endParaRPr lang="en-US" sz="1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019071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merchant_country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Merchant Country</a:t>
                      </a:r>
                      <a:endParaRPr lang="en-US" sz="1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105751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merchant_city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Merchant City</a:t>
                      </a:r>
                      <a:endParaRPr lang="en-US" sz="1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690059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mcc_code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Merchant category code</a:t>
                      </a:r>
                      <a:endParaRPr lang="en-US" sz="1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80073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039968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E13A22-7EC9-4DC7-A202-BBB1AD1CC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447546"/>
              </p:ext>
            </p:extLst>
          </p:nvPr>
        </p:nvGraphicFramePr>
        <p:xfrm>
          <a:off x="6222863" y="3660909"/>
          <a:ext cx="2995027" cy="2972568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803537">
                  <a:extLst>
                    <a:ext uri="{9D8B030D-6E8A-4147-A177-3AD203B41FA5}">
                      <a16:colId xmlns:a16="http://schemas.microsoft.com/office/drawing/2014/main" val="16245916"/>
                    </a:ext>
                  </a:extLst>
                </a:gridCol>
                <a:gridCol w="1191490">
                  <a:extLst>
                    <a:ext uri="{9D8B030D-6E8A-4147-A177-3AD203B41FA5}">
                      <a16:colId xmlns:a16="http://schemas.microsoft.com/office/drawing/2014/main" val="2372967657"/>
                    </a:ext>
                  </a:extLst>
                </a:gridCol>
              </a:tblGrid>
              <a:tr h="1651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Customer Demographics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6288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customer_id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Unique customer ID</a:t>
                      </a:r>
                      <a:endParaRPr lang="en-US" sz="1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28163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card_id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Unique card ID</a:t>
                      </a:r>
                      <a:endParaRPr lang="en-US" sz="1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6783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card_type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CardType</a:t>
                      </a:r>
                      <a:endParaRPr lang="en-US" sz="1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968501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mar_status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Marital Status</a:t>
                      </a:r>
                      <a:endParaRPr lang="en-US" sz="1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577725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age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Customer Age</a:t>
                      </a:r>
                      <a:endParaRPr lang="en-US" sz="1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387504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gender</a:t>
                      </a:r>
                      <a:endParaRPr lang="en-US" sz="160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Gender</a:t>
                      </a:r>
                      <a:endParaRPr lang="en-US" sz="1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498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customer_country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Customer Country</a:t>
                      </a:r>
                      <a:endParaRPr lang="en-US" sz="1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0375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cr_lim_group</a:t>
                      </a:r>
                      <a:endParaRPr lang="en-US" sz="160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Credit limit</a:t>
                      </a:r>
                      <a:endParaRPr lang="en-US" sz="1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601108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customer_city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Customer </a:t>
                      </a:r>
                      <a:r>
                        <a:rPr lang="en-US" sz="1000" dirty="0" err="1">
                          <a:effectLst/>
                        </a:rPr>
                        <a:t>Ciy</a:t>
                      </a:r>
                      <a:endParaRPr lang="en-US" sz="1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15343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customer_id_new</a:t>
                      </a:r>
                      <a:endParaRPr lang="en-US" sz="16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Unique customer ID</a:t>
                      </a:r>
                      <a:endParaRPr lang="en-US" sz="1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20682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customer_uid</a:t>
                      </a:r>
                      <a:endParaRPr lang="en-US" sz="160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Unique customer ID</a:t>
                      </a:r>
                      <a:endParaRPr lang="en-US" sz="10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8837763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C8D876-288F-4A09-A543-74A269D0BBAA}"/>
              </a:ext>
            </a:extLst>
          </p:cNvPr>
          <p:cNvCxnSpPr>
            <a:cxnSpLocks/>
          </p:cNvCxnSpPr>
          <p:nvPr/>
        </p:nvCxnSpPr>
        <p:spPr>
          <a:xfrm>
            <a:off x="5209309" y="4036378"/>
            <a:ext cx="1013556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D7169F-4F73-4D73-BFDA-E37584EC61C5}"/>
              </a:ext>
            </a:extLst>
          </p:cNvPr>
          <p:cNvCxnSpPr>
            <a:cxnSpLocks/>
          </p:cNvCxnSpPr>
          <p:nvPr/>
        </p:nvCxnSpPr>
        <p:spPr>
          <a:xfrm>
            <a:off x="5234572" y="4283271"/>
            <a:ext cx="988291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D61E01-1E49-4054-A3F0-B3AA380E67D9}"/>
              </a:ext>
            </a:extLst>
          </p:cNvPr>
          <p:cNvSpPr txBox="1"/>
          <p:nvPr/>
        </p:nvSpPr>
        <p:spPr>
          <a:xfrm>
            <a:off x="2443148" y="1153762"/>
            <a:ext cx="39808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  <a:latin typeface="Helvetica" pitchFamily="2" charset="0"/>
              </a:rPr>
              <a:t>Feature Engineering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Helvetica" pitchFamily="2" charset="0"/>
              </a:rPr>
              <a:t>Categorical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Helvetica" pitchFamily="2" charset="0"/>
              </a:rPr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  <a:latin typeface="Helvetica" pitchFamily="2" charset="0"/>
              </a:rPr>
              <a:t>Data Cleaning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Helvetica" pitchFamily="2" charset="0"/>
              </a:rPr>
              <a:t>String &amp; Date conversions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Helvetica" pitchFamily="2" charset="0"/>
              </a:rPr>
              <a:t>Imputing missing values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0AF4B6-B8D8-4B00-B097-A10C69C4D0DD}"/>
              </a:ext>
            </a:extLst>
          </p:cNvPr>
          <p:cNvSpPr/>
          <p:nvPr/>
        </p:nvSpPr>
        <p:spPr>
          <a:xfrm>
            <a:off x="9688946" y="3612038"/>
            <a:ext cx="222146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100" dirty="0">
                <a:solidFill>
                  <a:prstClr val="black"/>
                </a:solidFill>
                <a:latin typeface="Ford Antenna Regular" panose="02000505000000020004" pitchFamily="50" charset="0"/>
              </a:rPr>
              <a:t>Categorical Features :</a:t>
            </a:r>
          </a:p>
          <a:p>
            <a:pPr marL="268288" lvl="1" indent="-176213" defTabSz="4572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prstClr val="black"/>
                </a:solidFill>
                <a:latin typeface="Ford Antenna Regular" panose="02000505000000020004" pitchFamily="50" charset="0"/>
              </a:rPr>
              <a:t>dummy_india</a:t>
            </a:r>
            <a:endParaRPr lang="en-US" sz="1100" dirty="0">
              <a:solidFill>
                <a:prstClr val="black"/>
              </a:solidFill>
              <a:latin typeface="Ford Antenna Regular" panose="02000505000000020004" pitchFamily="50" charset="0"/>
            </a:endParaRPr>
          </a:p>
          <a:p>
            <a:pPr marL="268288" lvl="1" indent="-176213" defTabSz="4572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prstClr val="black"/>
                </a:solidFill>
                <a:latin typeface="Ford Antenna Regular" panose="02000505000000020004" pitchFamily="50" charset="0"/>
              </a:rPr>
              <a:t>dummy_marital</a:t>
            </a:r>
            <a:endParaRPr lang="en-US" sz="1100" dirty="0">
              <a:solidFill>
                <a:prstClr val="black"/>
              </a:solidFill>
              <a:latin typeface="Ford Antenna Regular" panose="02000505000000020004" pitchFamily="50" charset="0"/>
            </a:endParaRPr>
          </a:p>
          <a:p>
            <a:pPr marL="268288" lvl="1" indent="-176213" defTabSz="4572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prstClr val="black"/>
                </a:solidFill>
                <a:latin typeface="Ford Antenna Regular" panose="02000505000000020004" pitchFamily="50" charset="0"/>
              </a:rPr>
              <a:t>dummy_gender</a:t>
            </a:r>
            <a:endParaRPr lang="en-US" sz="1100" dirty="0">
              <a:solidFill>
                <a:prstClr val="black"/>
              </a:solidFill>
              <a:latin typeface="Ford Antenna Regular" panose="02000505000000020004" pitchFamily="50" charset="0"/>
            </a:endParaRPr>
          </a:p>
          <a:p>
            <a:pPr marL="268288" lvl="1" indent="-176213" defTabSz="4572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prstClr val="black"/>
                </a:solidFill>
                <a:latin typeface="Ford Antenna Regular" panose="02000505000000020004" pitchFamily="50" charset="0"/>
              </a:rPr>
              <a:t>dummy_cardtype</a:t>
            </a:r>
            <a:endParaRPr lang="en-US" sz="1100" dirty="0">
              <a:solidFill>
                <a:prstClr val="black"/>
              </a:solidFill>
              <a:latin typeface="Ford Antenna Regular" panose="02000505000000020004" pitchFamily="50" charset="0"/>
            </a:endParaRPr>
          </a:p>
          <a:p>
            <a:pPr marL="268288" lvl="1" indent="-176213" defTabSz="4572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prstClr val="black"/>
                </a:solidFill>
                <a:latin typeface="Ford Antenna Regular" panose="02000505000000020004" pitchFamily="50" charset="0"/>
              </a:rPr>
              <a:t>dummy_crlimit</a:t>
            </a:r>
            <a:endParaRPr lang="en-US" sz="1100" dirty="0">
              <a:solidFill>
                <a:prstClr val="black"/>
              </a:solidFill>
              <a:latin typeface="Ford Antenna Regular" panose="02000505000000020004" pitchFamily="50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D1C3B-6A3B-4A39-82DF-D1AC79BC75CE}"/>
              </a:ext>
            </a:extLst>
          </p:cNvPr>
          <p:cNvSpPr/>
          <p:nvPr/>
        </p:nvSpPr>
        <p:spPr>
          <a:xfrm>
            <a:off x="752649" y="3612038"/>
            <a:ext cx="2221461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100" dirty="0">
                <a:solidFill>
                  <a:prstClr val="black"/>
                </a:solidFill>
                <a:latin typeface="Ford Antenna Regular" panose="02000505000000020004" pitchFamily="50" charset="0"/>
              </a:rPr>
              <a:t>Feature Engineered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Ford Antenna Regular" panose="02000505000000020004" pitchFamily="50" charset="0"/>
              </a:rPr>
              <a:t>Product Category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prstClr val="black"/>
                </a:solidFill>
                <a:latin typeface="Ford Antenna Regular" panose="02000505000000020004" pitchFamily="50" charset="0"/>
              </a:rPr>
              <a:t>Mer_city_grp</a:t>
            </a:r>
            <a:endParaRPr lang="en-US" sz="1100" dirty="0">
              <a:solidFill>
                <a:prstClr val="black"/>
              </a:solidFill>
              <a:latin typeface="Ford Antenna Regular" panose="02000505000000020004" pitchFamily="50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prstClr val="black"/>
                </a:solidFill>
                <a:latin typeface="Ford Antenna Regular" panose="02000505000000020004" pitchFamily="50" charset="0"/>
              </a:rPr>
              <a:t>Mer_state</a:t>
            </a:r>
            <a:endParaRPr lang="en-US" sz="1100" dirty="0">
              <a:solidFill>
                <a:prstClr val="black"/>
              </a:solidFill>
              <a:latin typeface="Ford Antenna Regular" panose="02000505000000020004" pitchFamily="50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Ford Antenna Regular" panose="02000505000000020004" pitchFamily="50" charset="0"/>
              </a:rPr>
              <a:t>Merchant Region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Ford Antenna Regular" panose="02000505000000020004" pitchFamily="50" charset="0"/>
              </a:rPr>
              <a:t>Transaction id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Ford Antenna Regular" panose="02000505000000020004" pitchFamily="50" charset="0"/>
              </a:rPr>
              <a:t>Transaction Month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389B8A-0FEA-46CB-871C-7171F7192904}"/>
              </a:ext>
            </a:extLst>
          </p:cNvPr>
          <p:cNvSpPr/>
          <p:nvPr/>
        </p:nvSpPr>
        <p:spPr>
          <a:xfrm>
            <a:off x="9852833" y="4889311"/>
            <a:ext cx="222146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100" dirty="0">
                <a:solidFill>
                  <a:prstClr val="black"/>
                </a:solidFill>
                <a:latin typeface="Ford Antenna Regular" panose="02000505000000020004" pitchFamily="50" charset="0"/>
              </a:rPr>
              <a:t>Feature Engineered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prstClr val="black"/>
                </a:solidFill>
                <a:latin typeface="Ford Antenna Regular" panose="02000505000000020004" pitchFamily="50" charset="0"/>
              </a:rPr>
              <a:t>age_group</a:t>
            </a:r>
            <a:endParaRPr lang="en-US" sz="1100" dirty="0">
              <a:solidFill>
                <a:prstClr val="black"/>
              </a:solidFill>
              <a:latin typeface="Ford Antenna Regular" panose="02000505000000020004" pitchFamily="50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prstClr val="black"/>
                </a:solidFill>
                <a:latin typeface="Ford Antenna Regular" panose="02000505000000020004" pitchFamily="50" charset="0"/>
              </a:rPr>
              <a:t>customer_city</a:t>
            </a:r>
            <a:endParaRPr lang="en-US" sz="1100" dirty="0">
              <a:solidFill>
                <a:prstClr val="black"/>
              </a:solidFill>
              <a:latin typeface="Ford Antenna Regular" panose="02000505000000020004" pitchFamily="50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prstClr val="black"/>
                </a:solidFill>
                <a:latin typeface="Ford Antenna Regular" panose="02000505000000020004" pitchFamily="50" charset="0"/>
              </a:rPr>
              <a:t>Cust_city_grp</a:t>
            </a:r>
            <a:endParaRPr lang="en-US" sz="1100" dirty="0">
              <a:solidFill>
                <a:prstClr val="black"/>
              </a:solidFill>
              <a:latin typeface="Ford Antenna Regular" panose="02000505000000020004" pitchFamily="50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prstClr val="black"/>
                </a:solidFill>
                <a:latin typeface="Ford Antenna Regular" panose="02000505000000020004" pitchFamily="50" charset="0"/>
              </a:rPr>
              <a:t>Cust_state</a:t>
            </a:r>
            <a:endParaRPr lang="en-US" sz="1100" dirty="0">
              <a:solidFill>
                <a:prstClr val="black"/>
              </a:solidFill>
              <a:latin typeface="Ford Antenna Regular" panose="02000505000000020004" pitchFamily="50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prstClr val="black"/>
                </a:solidFill>
                <a:latin typeface="Ford Antenna Regular" panose="02000505000000020004" pitchFamily="50" charset="0"/>
              </a:rPr>
              <a:t>Cust_region</a:t>
            </a:r>
            <a:endParaRPr lang="en-US" sz="1100" dirty="0">
              <a:solidFill>
                <a:prstClr val="black"/>
              </a:solidFill>
              <a:latin typeface="Ford Antenna Regular" panose="02000505000000020004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7A2283-933F-48F2-85DC-E97F80FB9198}"/>
              </a:ext>
            </a:extLst>
          </p:cNvPr>
          <p:cNvSpPr txBox="1"/>
          <p:nvPr/>
        </p:nvSpPr>
        <p:spPr>
          <a:xfrm>
            <a:off x="6818804" y="1188914"/>
            <a:ext cx="39808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  <a:latin typeface="Helvetica" pitchFamily="2" charset="0"/>
              </a:rPr>
              <a:t>Data Wrangling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Helvetica" pitchFamily="2" charset="0"/>
              </a:rPr>
              <a:t>Merging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Helvetica" pitchFamily="2" charset="0"/>
              </a:rPr>
              <a:t>Slicing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9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FB90D5-1D24-4662-9E4B-EE026E5F075E}"/>
              </a:ext>
            </a:extLst>
          </p:cNvPr>
          <p:cNvSpPr txBox="1"/>
          <p:nvPr/>
        </p:nvSpPr>
        <p:spPr>
          <a:xfrm>
            <a:off x="397164" y="147783"/>
            <a:ext cx="1056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latin typeface="Helvetica" pitchFamily="2" charset="0"/>
              </a:rPr>
              <a:t>Hands-On Opportunity : </a:t>
            </a:r>
            <a:r>
              <a:rPr lang="en-US" sz="4400" b="1" spc="-15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EDA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34FF69-CA2D-4440-8582-6BF18610F9FC}"/>
              </a:ext>
            </a:extLst>
          </p:cNvPr>
          <p:cNvCxnSpPr/>
          <p:nvPr/>
        </p:nvCxnSpPr>
        <p:spPr>
          <a:xfrm>
            <a:off x="397164" y="988291"/>
            <a:ext cx="5495636" cy="0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E5514B8-209C-4F08-9132-EC8C254B7469}"/>
              </a:ext>
            </a:extLst>
          </p:cNvPr>
          <p:cNvSpPr/>
          <p:nvPr/>
        </p:nvSpPr>
        <p:spPr>
          <a:xfrm>
            <a:off x="906379" y="2117558"/>
            <a:ext cx="1307432" cy="51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D7404-2DA1-4C23-AE2D-5709F80725B6}"/>
              </a:ext>
            </a:extLst>
          </p:cNvPr>
          <p:cNvSpPr/>
          <p:nvPr/>
        </p:nvSpPr>
        <p:spPr>
          <a:xfrm>
            <a:off x="3296653" y="2117558"/>
            <a:ext cx="1307432" cy="86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1EA5E9-CD17-453A-AEDF-6463B96997FB}"/>
              </a:ext>
            </a:extLst>
          </p:cNvPr>
          <p:cNvSpPr/>
          <p:nvPr/>
        </p:nvSpPr>
        <p:spPr>
          <a:xfrm>
            <a:off x="3296653" y="3080085"/>
            <a:ext cx="1307432" cy="5935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BA76-2C63-4ED7-AED6-1E6367B916D3}"/>
              </a:ext>
            </a:extLst>
          </p:cNvPr>
          <p:cNvSpPr/>
          <p:nvPr/>
        </p:nvSpPr>
        <p:spPr>
          <a:xfrm>
            <a:off x="3296653" y="3769898"/>
            <a:ext cx="1307432" cy="5935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822A66-CF6B-4F6D-9AEA-EBD1F238F022}"/>
              </a:ext>
            </a:extLst>
          </p:cNvPr>
          <p:cNvSpPr/>
          <p:nvPr/>
        </p:nvSpPr>
        <p:spPr>
          <a:xfrm>
            <a:off x="4740440" y="2117558"/>
            <a:ext cx="232611" cy="2887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3E4A8C-8F6D-4D82-80E6-DC324421B007}"/>
              </a:ext>
            </a:extLst>
          </p:cNvPr>
          <p:cNvSpPr/>
          <p:nvPr/>
        </p:nvSpPr>
        <p:spPr>
          <a:xfrm>
            <a:off x="4740441" y="3088107"/>
            <a:ext cx="232611" cy="2887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184166-BEFA-4CF4-B055-777CB6901B7C}"/>
              </a:ext>
            </a:extLst>
          </p:cNvPr>
          <p:cNvSpPr/>
          <p:nvPr/>
        </p:nvSpPr>
        <p:spPr>
          <a:xfrm>
            <a:off x="4740441" y="3777920"/>
            <a:ext cx="232611" cy="2887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09427-9A79-4DD9-8B99-3D59A04DF9A8}"/>
              </a:ext>
            </a:extLst>
          </p:cNvPr>
          <p:cNvSpPr/>
          <p:nvPr/>
        </p:nvSpPr>
        <p:spPr>
          <a:xfrm>
            <a:off x="906379" y="2628899"/>
            <a:ext cx="1307432" cy="3912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02F60B-4B6F-4521-88D6-846845603B96}"/>
              </a:ext>
            </a:extLst>
          </p:cNvPr>
          <p:cNvSpPr/>
          <p:nvPr/>
        </p:nvSpPr>
        <p:spPr>
          <a:xfrm>
            <a:off x="906379" y="3020129"/>
            <a:ext cx="1307432" cy="2564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86C406-8D11-48B0-AF26-AF305E11849F}"/>
              </a:ext>
            </a:extLst>
          </p:cNvPr>
          <p:cNvSpPr/>
          <p:nvPr/>
        </p:nvSpPr>
        <p:spPr>
          <a:xfrm>
            <a:off x="906379" y="3246824"/>
            <a:ext cx="1307432" cy="51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B43673-BC95-42E9-9E31-2D63EBEDCBBE}"/>
              </a:ext>
            </a:extLst>
          </p:cNvPr>
          <p:cNvSpPr/>
          <p:nvPr/>
        </p:nvSpPr>
        <p:spPr>
          <a:xfrm>
            <a:off x="906379" y="3758165"/>
            <a:ext cx="1307432" cy="3912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F971AB-4752-46F9-9FC9-1604500FB624}"/>
              </a:ext>
            </a:extLst>
          </p:cNvPr>
          <p:cNvSpPr/>
          <p:nvPr/>
        </p:nvSpPr>
        <p:spPr>
          <a:xfrm>
            <a:off x="906379" y="4149395"/>
            <a:ext cx="1307432" cy="2564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A43426-3310-45F6-9AC7-25D559F20CA2}"/>
              </a:ext>
            </a:extLst>
          </p:cNvPr>
          <p:cNvCxnSpPr>
            <a:cxnSpLocks/>
          </p:cNvCxnSpPr>
          <p:nvPr/>
        </p:nvCxnSpPr>
        <p:spPr>
          <a:xfrm>
            <a:off x="5366085" y="2454850"/>
            <a:ext cx="1694449" cy="14539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6F73F25B-87FE-4B27-A321-37169E1C0557}"/>
              </a:ext>
            </a:extLst>
          </p:cNvPr>
          <p:cNvSpPr/>
          <p:nvPr/>
        </p:nvSpPr>
        <p:spPr>
          <a:xfrm>
            <a:off x="4973051" y="1925873"/>
            <a:ext cx="232611" cy="1057954"/>
          </a:xfrm>
          <a:prstGeom prst="rightBrace">
            <a:avLst>
              <a:gd name="adj1" fmla="val 61565"/>
              <a:gd name="adj2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35CCD9-87A1-498A-83F9-BB6C06C46764}"/>
              </a:ext>
            </a:extLst>
          </p:cNvPr>
          <p:cNvSpPr txBox="1"/>
          <p:nvPr/>
        </p:nvSpPr>
        <p:spPr>
          <a:xfrm>
            <a:off x="7117177" y="2284723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Helvetica" pitchFamily="2" charset="0"/>
              </a:rPr>
              <a:t>Classification</a:t>
            </a:r>
            <a:endParaRPr lang="en-IN" dirty="0">
              <a:solidFill>
                <a:schemeClr val="accent1"/>
              </a:solidFill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5A8EB-23CE-4AAD-B343-F52678B6268C}"/>
              </a:ext>
            </a:extLst>
          </p:cNvPr>
          <p:cNvSpPr txBox="1"/>
          <p:nvPr/>
        </p:nvSpPr>
        <p:spPr>
          <a:xfrm>
            <a:off x="712370" y="1593788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Helvetica" pitchFamily="2" charset="0"/>
              </a:rPr>
              <a:t>Slice</a:t>
            </a:r>
            <a:endParaRPr lang="en-IN" dirty="0">
              <a:solidFill>
                <a:schemeClr val="accent1"/>
              </a:solidFill>
              <a:latin typeface="Helvetica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0F75AB-D585-4E68-B3E8-82BC3F4A78B7}"/>
              </a:ext>
            </a:extLst>
          </p:cNvPr>
          <p:cNvSpPr txBox="1"/>
          <p:nvPr/>
        </p:nvSpPr>
        <p:spPr>
          <a:xfrm>
            <a:off x="3161295" y="1598902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Helvetica" pitchFamily="2" charset="0"/>
              </a:rPr>
              <a:t>Label</a:t>
            </a:r>
            <a:endParaRPr lang="en-IN" dirty="0">
              <a:solidFill>
                <a:schemeClr val="accent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9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410705" y="658677"/>
            <a:ext cx="64317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10705" y="197012"/>
            <a:ext cx="2087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58C"/>
                </a:solidFill>
                <a:effectLst/>
                <a:uLnTx/>
                <a:uFillTx/>
                <a:latin typeface="Helvetica" pitchFamily="2" charset="0"/>
              </a:rPr>
              <a:t>EDA insights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0AA0E5-62FD-4B87-9598-CFB2D48FE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47" y="874390"/>
            <a:ext cx="5113901" cy="30126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04B5D5-4AC4-4387-961C-3B68CA8E3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471" y="845589"/>
            <a:ext cx="6165630" cy="11701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94A521-9EA8-456F-98BD-E6AB857D42D8}"/>
              </a:ext>
            </a:extLst>
          </p:cNvPr>
          <p:cNvSpPr/>
          <p:nvPr/>
        </p:nvSpPr>
        <p:spPr>
          <a:xfrm>
            <a:off x="507160" y="3887034"/>
            <a:ext cx="5113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Ford Antenna Regular" panose="02000505000000020004" pitchFamily="50" charset="0"/>
              </a:rPr>
              <a:t>This clearly is a Normal curve 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Ford Antenna Regular" panose="02000505000000020004" pitchFamily="50" charset="0"/>
              </a:rPr>
              <a:t>Customers between 35 and 55 years are big spenders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AB90F7-363B-4AF4-8E7B-A07F6D5C9958}"/>
              </a:ext>
            </a:extLst>
          </p:cNvPr>
          <p:cNvSpPr/>
          <p:nvPr/>
        </p:nvSpPr>
        <p:spPr>
          <a:xfrm>
            <a:off x="6300651" y="3077980"/>
            <a:ext cx="5708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Ford Antenna Regular" panose="02000505000000020004" pitchFamily="50" charset="0"/>
              </a:rPr>
              <a:t>Male spent more than females in the age group 30-45, 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Ford Antenna Regular" panose="02000505000000020004" pitchFamily="50" charset="0"/>
              </a:rPr>
              <a:t>but this trend changes drastically for age group 45-60 where total spent by females is very close to males in same age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70772-F434-4282-919C-AEE630AD4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854" y="1844540"/>
            <a:ext cx="4450500" cy="1048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7297BF-2325-4425-BE05-1E3DC30AE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97" y="4348699"/>
            <a:ext cx="4352771" cy="2296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849EDB-99F2-41D5-B4C5-A07788152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5022" y="4117866"/>
            <a:ext cx="2636519" cy="240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5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</TotalTime>
  <Words>995</Words>
  <Application>Microsoft Office PowerPoint</Application>
  <PresentationFormat>Widescreen</PresentationFormat>
  <Paragraphs>359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Ford Antenna Regular</vt:lpstr>
      <vt:lpstr>Helvetica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artistofanalytics@gmail.com</dc:creator>
  <cp:lastModifiedBy>artistofanalytics@gmail.com</cp:lastModifiedBy>
  <cp:revision>91</cp:revision>
  <dcterms:created xsi:type="dcterms:W3CDTF">2021-05-18T06:35:00Z</dcterms:created>
  <dcterms:modified xsi:type="dcterms:W3CDTF">2021-06-27T05:26:30Z</dcterms:modified>
</cp:coreProperties>
</file>