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91" r:id="rId3"/>
    <p:sldId id="301" r:id="rId4"/>
    <p:sldId id="312" r:id="rId5"/>
    <p:sldId id="313" r:id="rId6"/>
    <p:sldId id="314" r:id="rId7"/>
    <p:sldId id="315" r:id="rId8"/>
    <p:sldId id="316" r:id="rId9"/>
    <p:sldId id="300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2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76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0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0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5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2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7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3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8FA8-52BF-4A68-AD99-63314D1A2F8C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D26B-E333-48F4-A576-EFB2783EE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6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7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520F-CC92-44FA-9792-44D9AEF8E5A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F6F8-0B32-4EAC-A978-53E9D79BA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3417376" y="3285639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17376" y="2878217"/>
            <a:ext cx="5553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/>
            <a:r>
              <a:rPr lang="en-US" sz="2400" b="1" dirty="0">
                <a:solidFill>
                  <a:srgbClr val="33358C"/>
                </a:solidFill>
                <a:latin typeface="Ford Antenna Regular" panose="02000505000000020004" pitchFamily="50" charset="0"/>
              </a:rPr>
              <a:t>Crayon Data Analytics Hackathon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3132" y="2636339"/>
            <a:ext cx="215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6FCBC6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Shaastra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6FCBC6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 – IIT 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8023" y="3317462"/>
            <a:ext cx="3839000" cy="89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257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ord Antenna Regular"/>
                <a:ea typeface="ヒラギノ角ゴ Pro W3" pitchFamily="-108" charset="-128"/>
                <a:cs typeface="Ford Antenna Regular"/>
              </a:rPr>
              <a:t>Team </a:t>
            </a:r>
            <a:r>
              <a:rPr kumimoji="0" lang="en-US" sz="1600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ord Antenna Regular"/>
                <a:ea typeface="ヒラギノ角ゴ Pro W3" pitchFamily="-108" charset="-128"/>
                <a:cs typeface="Ford Antenna Regular"/>
              </a:rPr>
              <a:t>Ravaangi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ord Antenna Regular"/>
              <a:ea typeface="ヒラギノ角ゴ Pro W3" pitchFamily="-108" charset="-128"/>
              <a:cs typeface="Ford Antenna Regular"/>
            </a:endParaRPr>
          </a:p>
          <a:p>
            <a:pPr marL="0" marR="0" lvl="0" indent="0" algn="r" defTabSz="257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1D9A78"/>
                </a:solidFill>
                <a:latin typeface="Ford Antenna Regular"/>
                <a:ea typeface="ヒラギノ角ゴ Pro W3" pitchFamily="-108" charset="-128"/>
                <a:cs typeface="Ford Antenna Regular"/>
              </a:rPr>
              <a:t>Vijendra Kumar Saini</a:t>
            </a:r>
          </a:p>
          <a:p>
            <a:pPr marL="0" marR="0" lvl="0" indent="0" algn="r" defTabSz="257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Ford Antenna Regular"/>
                <a:ea typeface="ヒラギノ角ゴ Pro W3" pitchFamily="-108" charset="-128"/>
                <a:cs typeface="Ford Antenna Regular"/>
              </a:rPr>
              <a:t>Vibhaas Kotwal</a:t>
            </a:r>
          </a:p>
        </p:txBody>
      </p:sp>
    </p:spTree>
    <p:extLst>
      <p:ext uri="{BB962C8B-B14F-4D97-AF65-F5344CB8AC3E}">
        <p14:creationId xmlns:p14="http://schemas.microsoft.com/office/powerpoint/2010/main" val="397993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05" y="90770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RFM – Recency Frequency Monetary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921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Data Preparation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9B8C8-D6F1-4A00-BBE9-B5A20209D1FE}"/>
              </a:ext>
            </a:extLst>
          </p:cNvPr>
          <p:cNvSpPr/>
          <p:nvPr/>
        </p:nvSpPr>
        <p:spPr>
          <a:xfrm>
            <a:off x="284402" y="3923439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Next Purchase 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461C8-46CD-40E3-A70B-D7762661E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803" y="1540228"/>
            <a:ext cx="5943600" cy="45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02F3C-4B02-4758-A7C0-D0854A9A3A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803" y="2250921"/>
            <a:ext cx="5943600" cy="541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28E52C-8581-42CB-A2CF-B6929D7C40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803" y="3051784"/>
            <a:ext cx="5943600" cy="50038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C7C5B4-2699-4EC8-8A16-67FF2EDEBFDA}"/>
              </a:ext>
            </a:extLst>
          </p:cNvPr>
          <p:cNvCxnSpPr/>
          <p:nvPr/>
        </p:nvCxnSpPr>
        <p:spPr>
          <a:xfrm flipV="1">
            <a:off x="4770120" y="4661727"/>
            <a:ext cx="2651760" cy="0"/>
          </a:xfrm>
          <a:prstGeom prst="line">
            <a:avLst/>
          </a:prstGeom>
          <a:ln w="38100">
            <a:solidFill>
              <a:schemeClr val="accent4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0A360E-2526-4DDD-9A3D-6D921557492D}"/>
              </a:ext>
            </a:extLst>
          </p:cNvPr>
          <p:cNvCxnSpPr>
            <a:cxnSpLocks/>
          </p:cNvCxnSpPr>
          <p:nvPr/>
        </p:nvCxnSpPr>
        <p:spPr>
          <a:xfrm flipH="1">
            <a:off x="721938" y="4661727"/>
            <a:ext cx="3911022" cy="0"/>
          </a:xfrm>
          <a:prstGeom prst="line">
            <a:avLst/>
          </a:prstGeom>
          <a:ln w="38100">
            <a:solidFill>
              <a:schemeClr val="accent4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9CAC19-61A2-4028-A938-62629AF43E27}"/>
              </a:ext>
            </a:extLst>
          </p:cNvPr>
          <p:cNvSpPr/>
          <p:nvPr/>
        </p:nvSpPr>
        <p:spPr>
          <a:xfrm>
            <a:off x="1230971" y="4753310"/>
            <a:ext cx="2227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7 Month Behavior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2FEEFA-E6C6-40C7-AE9C-64A77C20E011}"/>
              </a:ext>
            </a:extLst>
          </p:cNvPr>
          <p:cNvSpPr/>
          <p:nvPr/>
        </p:nvSpPr>
        <p:spPr>
          <a:xfrm>
            <a:off x="5084514" y="4788870"/>
            <a:ext cx="2227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First purchase in next 4 months</a:t>
            </a:r>
          </a:p>
        </p:txBody>
      </p:sp>
    </p:spTree>
    <p:extLst>
      <p:ext uri="{BB962C8B-B14F-4D97-AF65-F5344CB8AC3E}">
        <p14:creationId xmlns:p14="http://schemas.microsoft.com/office/powerpoint/2010/main" val="198196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Model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3D3C-64E2-45C2-A2C4-F19A1618D3AA}"/>
              </a:ext>
            </a:extLst>
          </p:cNvPr>
          <p:cNvSpPr/>
          <p:nvPr/>
        </p:nvSpPr>
        <p:spPr>
          <a:xfrm>
            <a:off x="482268" y="962689"/>
            <a:ext cx="81548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Binary classification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Decision Tree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Random Forest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Logistic Regression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Gaussian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KNN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Support Vector Machines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X Gradient Boosting (Best Results) 74%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F8496-E8B2-429B-A1FD-B91EBA7ADFD7}"/>
              </a:ext>
            </a:extLst>
          </p:cNvPr>
          <p:cNvSpPr/>
          <p:nvPr/>
        </p:nvSpPr>
        <p:spPr>
          <a:xfrm>
            <a:off x="279806" y="4119063"/>
            <a:ext cx="6693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Evaluation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Confusion Metric</a:t>
            </a:r>
          </a:p>
        </p:txBody>
      </p:sp>
    </p:spTree>
    <p:extLst>
      <p:ext uri="{BB962C8B-B14F-4D97-AF65-F5344CB8AC3E}">
        <p14:creationId xmlns:p14="http://schemas.microsoft.com/office/powerpoint/2010/main" val="12119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4141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Recommendation Matrix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910C3-EC96-4620-B55A-1D528DD1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03830"/>
              </p:ext>
            </p:extLst>
          </p:nvPr>
        </p:nvGraphicFramePr>
        <p:xfrm>
          <a:off x="410705" y="1293762"/>
          <a:ext cx="5048068" cy="11091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2017">
                  <a:extLst>
                    <a:ext uri="{9D8B030D-6E8A-4147-A177-3AD203B41FA5}">
                      <a16:colId xmlns:a16="http://schemas.microsoft.com/office/drawing/2014/main" val="3653161272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2430494499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2074327985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1746582171"/>
                    </a:ext>
                  </a:extLst>
                </a:gridCol>
              </a:tblGrid>
              <a:tr h="27728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merchant1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merchant2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merchant3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02280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Customer1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5237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Customer2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01281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Customer3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14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A81314-7352-4218-B9BB-65EB4C1D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78775"/>
              </p:ext>
            </p:extLst>
          </p:nvPr>
        </p:nvGraphicFramePr>
        <p:xfrm>
          <a:off x="5735997" y="1243148"/>
          <a:ext cx="5048068" cy="1109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2017">
                  <a:extLst>
                    <a:ext uri="{9D8B030D-6E8A-4147-A177-3AD203B41FA5}">
                      <a16:colId xmlns:a16="http://schemas.microsoft.com/office/drawing/2014/main" val="3653161272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2430494499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2074327985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1746582171"/>
                    </a:ext>
                  </a:extLst>
                </a:gridCol>
              </a:tblGrid>
              <a:tr h="27728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mcc_code1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Mcc_code2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mcc_code3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02280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merchant1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5237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Merchant2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01281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merchant3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141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BE1F33-4CD5-4B7E-9681-25472F4D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15394"/>
              </p:ext>
            </p:extLst>
          </p:nvPr>
        </p:nvGraphicFramePr>
        <p:xfrm>
          <a:off x="3104210" y="3037978"/>
          <a:ext cx="5048068" cy="11091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2017">
                  <a:extLst>
                    <a:ext uri="{9D8B030D-6E8A-4147-A177-3AD203B41FA5}">
                      <a16:colId xmlns:a16="http://schemas.microsoft.com/office/drawing/2014/main" val="3653161272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2430494499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2074327985"/>
                    </a:ext>
                  </a:extLst>
                </a:gridCol>
                <a:gridCol w="1262017">
                  <a:extLst>
                    <a:ext uri="{9D8B030D-6E8A-4147-A177-3AD203B41FA5}">
                      <a16:colId xmlns:a16="http://schemas.microsoft.com/office/drawing/2014/main" val="1746582171"/>
                    </a:ext>
                  </a:extLst>
                </a:gridCol>
              </a:tblGrid>
              <a:tr h="27728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mcc_code1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mcc_code2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mcc_code3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02280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Customer1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5237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Customer2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01281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100" dirty="0"/>
                        <a:t>Customer3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1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46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3417376" y="3285639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17376" y="2878217"/>
            <a:ext cx="184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/>
            <a:r>
              <a:rPr lang="en-US" sz="2400" b="1" dirty="0">
                <a:solidFill>
                  <a:srgbClr val="33358C"/>
                </a:solidFill>
                <a:latin typeface="Ford Antenna Regular" panose="02000505000000020004" pitchFamily="50" charset="0"/>
              </a:rPr>
              <a:t>Thank you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8023" y="3317462"/>
            <a:ext cx="3839000" cy="89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257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ord Antenna Regular"/>
                <a:ea typeface="ヒラギノ角ゴ Pro W3" pitchFamily="-108" charset="-128"/>
                <a:cs typeface="Ford Antenna Regular"/>
              </a:rPr>
              <a:t>Team </a:t>
            </a:r>
            <a:r>
              <a:rPr kumimoji="0" lang="en-US" sz="1600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ord Antenna Regular"/>
                <a:ea typeface="ヒラギノ角ゴ Pro W3" pitchFamily="-108" charset="-128"/>
                <a:cs typeface="Ford Antenna Regular"/>
              </a:rPr>
              <a:t>Ravaangi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ord Antenna Regular"/>
              <a:ea typeface="ヒラギノ角ゴ Pro W3" pitchFamily="-108" charset="-128"/>
              <a:cs typeface="Ford Antenna Regular"/>
            </a:endParaRPr>
          </a:p>
          <a:p>
            <a:pPr marL="0" marR="0" lvl="0" indent="0" algn="r" defTabSz="257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1D9A78"/>
                </a:solidFill>
                <a:latin typeface="Ford Antenna Regular"/>
                <a:ea typeface="ヒラギノ角ゴ Pro W3" pitchFamily="-108" charset="-128"/>
                <a:cs typeface="Ford Antenna Regular"/>
              </a:rPr>
              <a:t>Vijendra Kumar Saini</a:t>
            </a:r>
          </a:p>
          <a:p>
            <a:pPr marL="0" marR="0" lvl="0" indent="0" algn="r" defTabSz="257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Ford Antenna Regular"/>
                <a:ea typeface="ヒラギノ角ゴ Pro W3" pitchFamily="-108" charset="-128"/>
                <a:cs typeface="Ford Antenna Regular"/>
              </a:rPr>
              <a:t>Vibhaas Kotwal</a:t>
            </a:r>
          </a:p>
        </p:txBody>
      </p:sp>
    </p:spTree>
    <p:extLst>
      <p:ext uri="{BB962C8B-B14F-4D97-AF65-F5344CB8AC3E}">
        <p14:creationId xmlns:p14="http://schemas.microsoft.com/office/powerpoint/2010/main" val="41415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0705" y="197012"/>
            <a:ext cx="1414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Agenda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7638" y="977446"/>
            <a:ext cx="4558878" cy="4783423"/>
            <a:chOff x="1047638" y="977446"/>
            <a:chExt cx="4558878" cy="4783423"/>
          </a:xfrm>
        </p:grpSpPr>
        <p:sp>
          <p:nvSpPr>
            <p:cNvPr id="7" name="Rectangle 6"/>
            <p:cNvSpPr/>
            <p:nvPr/>
          </p:nvSpPr>
          <p:spPr>
            <a:xfrm>
              <a:off x="1047638" y="977446"/>
              <a:ext cx="3413760" cy="694800"/>
            </a:xfrm>
            <a:prstGeom prst="rect">
              <a:avLst/>
            </a:prstGeom>
            <a:solidFill>
              <a:srgbClr val="1C9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ord Antenna Regular" panose="02000505000000020004" pitchFamily="50" charset="0"/>
                  <a:ea typeface="+mn-ea"/>
                  <a:cs typeface="+mn-cs"/>
                </a:rPr>
                <a:t>Problem Statement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07916" y="977446"/>
              <a:ext cx="723900" cy="694800"/>
            </a:xfrm>
            <a:prstGeom prst="ellipse">
              <a:avLst/>
            </a:prstGeom>
            <a:solidFill>
              <a:srgbClr val="1C9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7638" y="1803400"/>
              <a:ext cx="4196928" cy="693147"/>
            </a:xfrm>
            <a:prstGeom prst="rect">
              <a:avLst/>
            </a:prstGeom>
            <a:solidFill>
              <a:srgbClr val="1C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ord Antenna Regular" panose="02000505000000020004" pitchFamily="50" charset="0"/>
                  <a:ea typeface="+mn-ea"/>
                  <a:cs typeface="+mn-cs"/>
                </a:rPr>
                <a:t>EDA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82616" y="1801747"/>
              <a:ext cx="723900" cy="694800"/>
            </a:xfrm>
            <a:prstGeom prst="ellipse">
              <a:avLst/>
            </a:prstGeom>
            <a:solidFill>
              <a:srgbClr val="1C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39107" y="2627699"/>
              <a:ext cx="723900" cy="694800"/>
            </a:xfrm>
            <a:prstGeom prst="ellipse">
              <a:avLst/>
            </a:prstGeom>
            <a:solidFill>
              <a:srgbClr val="86B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866513" y="3435086"/>
              <a:ext cx="723900" cy="694800"/>
            </a:xfrm>
            <a:prstGeom prst="ellipse">
              <a:avLst/>
            </a:prstGeom>
            <a:solidFill>
              <a:srgbClr val="F09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26303" y="4253830"/>
              <a:ext cx="723900" cy="694800"/>
            </a:xfrm>
            <a:prstGeom prst="ellipse">
              <a:avLst/>
            </a:prstGeom>
            <a:solidFill>
              <a:srgbClr val="ED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638" y="2628526"/>
              <a:ext cx="2975722" cy="693147"/>
            </a:xfrm>
            <a:prstGeom prst="rect">
              <a:avLst/>
            </a:prstGeom>
            <a:solidFill>
              <a:srgbClr val="86B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ord Antenna Regular" panose="02000505000000020004" pitchFamily="50" charset="0"/>
                  <a:ea typeface="+mn-ea"/>
                  <a:cs typeface="+mn-cs"/>
                </a:rPr>
                <a:t>Data Preparation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7638" y="3441591"/>
              <a:ext cx="4196928" cy="693147"/>
            </a:xfrm>
            <a:prstGeom prst="rect">
              <a:avLst/>
            </a:prstGeom>
            <a:solidFill>
              <a:srgbClr val="F09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ord Antenna Regular" panose="02000505000000020004" pitchFamily="50" charset="0"/>
                  <a:ea typeface="+mn-ea"/>
                  <a:cs typeface="+mn-cs"/>
                </a:rPr>
                <a:t>Customer Segmentation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7638" y="4253830"/>
              <a:ext cx="2363895" cy="693147"/>
            </a:xfrm>
            <a:prstGeom prst="rect">
              <a:avLst/>
            </a:prstGeom>
            <a:solidFill>
              <a:srgbClr val="ED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ord Antenna Regular" panose="02000505000000020004" pitchFamily="50" charset="0"/>
                  <a:ea typeface="+mn-ea"/>
                  <a:cs typeface="+mn-cs"/>
                </a:rPr>
                <a:t>Model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815577" y="5066069"/>
              <a:ext cx="723900" cy="69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638" y="5066069"/>
              <a:ext cx="3153169" cy="693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ord Antenna Regular" panose="02000505000000020004" pitchFamily="50" charset="0"/>
                  <a:ea typeface="+mn-ea"/>
                  <a:cs typeface="+mn-cs"/>
                </a:rPr>
                <a:t>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2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05" y="977448"/>
            <a:ext cx="101053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The theme of the challenge is to </a:t>
            </a:r>
            <a:r>
              <a:rPr lang="en-US" sz="2400" dirty="0">
                <a:solidFill>
                  <a:schemeClr val="accent4"/>
                </a:solidFill>
                <a:latin typeface="Ford Antenna Regular" panose="02000505000000020004" pitchFamily="50" charset="0"/>
              </a:rPr>
              <a:t>predict the future behavior </a:t>
            </a: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of users based on what they have done in the past.</a:t>
            </a:r>
          </a:p>
          <a:p>
            <a:pPr lvl="0" defTabSz="457200"/>
            <a:endParaRPr lang="en-US" sz="24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lvl="0" defTabSz="457200"/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Goal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ord Antenna Regular" panose="02000505000000020004" pitchFamily="50" charset="0"/>
              </a:rPr>
              <a:t>Generate transaction for the customers based on the historical data available. Please refer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Result type 1: Customer Id, Merchant Id (Mcc_code), Frequency of transaction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Result type 2: Customer Id, Date, Merchant Id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Ford Antenna Regular" panose="02000505000000020004" pitchFamily="5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0705" y="197012"/>
            <a:ext cx="3346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Problem Statement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170" y="5791389"/>
            <a:ext cx="10662834" cy="63543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Predict the future behavior of customers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4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gular Pentagon 9"/>
          <p:cNvSpPr/>
          <p:nvPr/>
        </p:nvSpPr>
        <p:spPr>
          <a:xfrm>
            <a:off x="4261105" y="2928323"/>
            <a:ext cx="3585936" cy="3398751"/>
          </a:xfrm>
          <a:prstGeom prst="pent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1" t="35947" b="33823"/>
          <a:stretch/>
        </p:blipFill>
        <p:spPr bwMode="auto">
          <a:xfrm>
            <a:off x="6807199" y="3600479"/>
            <a:ext cx="1481557" cy="12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97790" y="3324099"/>
            <a:ext cx="3313217" cy="1645921"/>
          </a:xfrm>
          <a:prstGeom prst="rect">
            <a:avLst/>
          </a:prstGeom>
          <a:noFill/>
          <a:ln w="38100"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980" y="2085703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Problem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statement</a:t>
            </a:r>
          </a:p>
        </p:txBody>
      </p:sp>
      <p:pic>
        <p:nvPicPr>
          <p:cNvPr id="5124" name="Picture 4" descr="http://icons.iconarchive.com/icons/paomedia/small-n-flat/1024/user-fema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50" y="2867994"/>
            <a:ext cx="898496" cy="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904" y="1030309"/>
            <a:ext cx="3090438" cy="1981921"/>
          </a:xfrm>
          <a:prstGeom prst="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0628" y="1030309"/>
            <a:ext cx="4469802" cy="5658872"/>
          </a:xfrm>
          <a:prstGeom prst="rect">
            <a:avLst/>
          </a:prstGeom>
          <a:noFill/>
          <a:ln w="38100">
            <a:solidFill>
              <a:srgbClr val="F47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975" y="2683328"/>
            <a:ext cx="346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574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Business Understanding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257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8858" y="993459"/>
            <a:ext cx="1977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4793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479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68933" y="2608923"/>
            <a:ext cx="12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54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Inference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35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2" r="65847"/>
          <a:stretch/>
        </p:blipFill>
        <p:spPr bwMode="auto">
          <a:xfrm>
            <a:off x="1618712" y="550962"/>
            <a:ext cx="1014664" cy="95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image.flaticon.com/sprites/new_packs/129467-business-and-offic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t="35288" r="33912" b="32919"/>
          <a:stretch/>
        </p:blipFill>
        <p:spPr bwMode="auto">
          <a:xfrm>
            <a:off x="702702" y="1264103"/>
            <a:ext cx="1046747" cy="98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age.flaticon.com/sprites/new_packs/129467-business-and-offic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8" r="68207" b="32523"/>
          <a:stretch/>
        </p:blipFill>
        <p:spPr bwMode="auto">
          <a:xfrm>
            <a:off x="2225243" y="1196618"/>
            <a:ext cx="1049569" cy="10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9932" y="2085703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Design Approach</a:t>
            </a:r>
          </a:p>
        </p:txBody>
      </p:sp>
      <p:pic>
        <p:nvPicPr>
          <p:cNvPr id="20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 r="65442" b="32792"/>
          <a:stretch/>
        </p:blipFill>
        <p:spPr bwMode="auto">
          <a:xfrm>
            <a:off x="6177234" y="1149270"/>
            <a:ext cx="1026695" cy="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" t="432" r="65037" b="65103"/>
          <a:stretch/>
        </p:blipFill>
        <p:spPr bwMode="auto">
          <a:xfrm>
            <a:off x="4815423" y="1130522"/>
            <a:ext cx="1217114" cy="11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831643" y="2063034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Get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843" y="2096433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Transform</a:t>
            </a:r>
          </a:p>
        </p:txBody>
      </p:sp>
      <p:pic>
        <p:nvPicPr>
          <p:cNvPr id="28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5" t="33456" b="30354"/>
          <a:stretch/>
        </p:blipFill>
        <p:spPr bwMode="auto">
          <a:xfrm>
            <a:off x="3743541" y="3556625"/>
            <a:ext cx="1459783" cy="15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65535" r="36381"/>
          <a:stretch/>
        </p:blipFill>
        <p:spPr bwMode="auto">
          <a:xfrm>
            <a:off x="4446298" y="5159076"/>
            <a:ext cx="1221446" cy="14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7" r="66491"/>
          <a:stretch/>
        </p:blipFill>
        <p:spPr bwMode="auto">
          <a:xfrm>
            <a:off x="6384900" y="5228810"/>
            <a:ext cx="1481557" cy="14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5" t="66123"/>
          <a:stretch/>
        </p:blipFill>
        <p:spPr bwMode="auto">
          <a:xfrm>
            <a:off x="9085150" y="3598044"/>
            <a:ext cx="909553" cy="9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7" b="65534"/>
          <a:stretch/>
        </p:blipFill>
        <p:spPr bwMode="auto">
          <a:xfrm>
            <a:off x="10827050" y="3602829"/>
            <a:ext cx="999815" cy="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952076" y="4439699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visualize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19625" y="4439699"/>
            <a:ext cx="144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communicate</a:t>
            </a:r>
          </a:p>
        </p:txBody>
      </p:sp>
      <p:pic>
        <p:nvPicPr>
          <p:cNvPr id="11266" name="Picture 2" descr="http://www.darrinbishop.com/wp-content/uploads/2017/02/Azure-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94" y="712942"/>
            <a:ext cx="1126426" cy="5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d30y9cdsu7xlg0.cloudfront.net/png/544540-200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01" y="2550384"/>
            <a:ext cx="913017" cy="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02561" y="1701044"/>
            <a:ext cx="878999" cy="467250"/>
          </a:xfrm>
          <a:prstGeom prst="rightArrow">
            <a:avLst/>
          </a:prstGeom>
          <a:solidFill>
            <a:srgbClr val="E2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8015624" y="3913434"/>
            <a:ext cx="682166" cy="467250"/>
          </a:xfrm>
          <a:prstGeom prst="rightArrow">
            <a:avLst/>
          </a:prstGeom>
          <a:solidFill>
            <a:srgbClr val="F47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urved Connector 7"/>
          <p:cNvCxnSpPr>
            <a:stCxn id="23" idx="2"/>
            <a:endCxn id="11268" idx="0"/>
          </p:cNvCxnSpPr>
          <p:nvPr/>
        </p:nvCxnSpPr>
        <p:spPr>
          <a:xfrm rot="5400000">
            <a:off x="6282237" y="2145683"/>
            <a:ext cx="146174" cy="663228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stack.imgur.com/CfkP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38720" y="3619212"/>
            <a:ext cx="2239142" cy="22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31701" y="4647571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5812" y="4573512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33615" y="341464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Algorithm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81560" y="635218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5583" y="6354239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529" y="1026510"/>
            <a:ext cx="1438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Data Acquisition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ED71D0-0AEE-4956-8FFD-EC3903646B2F}"/>
              </a:ext>
            </a:extLst>
          </p:cNvPr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74D12D1-AB2A-435E-8439-0DB86041E9C8}"/>
              </a:ext>
            </a:extLst>
          </p:cNvPr>
          <p:cNvSpPr/>
          <p:nvPr/>
        </p:nvSpPr>
        <p:spPr>
          <a:xfrm>
            <a:off x="410705" y="197012"/>
            <a:ext cx="2281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Methodology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01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198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EDA insights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AA0E5-62FD-4B87-9598-CFB2D48F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7" y="874390"/>
            <a:ext cx="5113901" cy="3012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04B5D5-4AC4-4387-961C-3B68CA8E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71" y="845589"/>
            <a:ext cx="6165630" cy="11701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94A521-9EA8-456F-98BD-E6AB857D42D8}"/>
              </a:ext>
            </a:extLst>
          </p:cNvPr>
          <p:cNvSpPr/>
          <p:nvPr/>
        </p:nvSpPr>
        <p:spPr>
          <a:xfrm>
            <a:off x="507160" y="3887034"/>
            <a:ext cx="511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This clearly is a Normal curve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Customers between 35 and 55 years are big spenders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B90F7-363B-4AF4-8E7B-A07F6D5C9958}"/>
              </a:ext>
            </a:extLst>
          </p:cNvPr>
          <p:cNvSpPr/>
          <p:nvPr/>
        </p:nvSpPr>
        <p:spPr>
          <a:xfrm>
            <a:off x="6300651" y="3077980"/>
            <a:ext cx="5708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Male spent more than females in the age group 30-45,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but this trend changes drastically for age group 45-60 where total spent by females is very close to males in same age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70772-F434-4282-919C-AEE630AD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54" y="1844540"/>
            <a:ext cx="4450500" cy="1048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297BF-2325-4425-BE05-1E3DC30A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97" y="4348699"/>
            <a:ext cx="4352771" cy="229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49EDB-99F2-41D5-B4C5-A07788152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022" y="4117866"/>
            <a:ext cx="2636519" cy="24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198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EDA insights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BD8D-EA00-44AA-85CC-A13A7B94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5" y="2724810"/>
            <a:ext cx="6014978" cy="1758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F0E4B-B9DA-415F-A4BE-2C87F211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5" y="1369371"/>
            <a:ext cx="10819377" cy="13524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85DC6F-1E3D-4036-BB16-4134A07E9F82}"/>
              </a:ext>
            </a:extLst>
          </p:cNvPr>
          <p:cNvSpPr/>
          <p:nvPr/>
        </p:nvSpPr>
        <p:spPr>
          <a:xfrm>
            <a:off x="410705" y="4726466"/>
            <a:ext cx="784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Customers from Jaipur are highest spenders and highest spending is in Bengaluru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402C7-6D06-4CEB-A20C-B34E95887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683" y="2721794"/>
            <a:ext cx="5683459" cy="177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A96E-E46F-403B-B991-AB0F39DF1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59" y="5247027"/>
            <a:ext cx="6520543" cy="11114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154D3B-DB74-4E2C-9540-025368353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565" y="4052235"/>
            <a:ext cx="2671898" cy="26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D55F578-2591-4120-86A6-DC1ACE97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4" y="1332206"/>
            <a:ext cx="9277580" cy="9498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198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EDA insights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07634-D589-40E7-8C1C-170CEB78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983"/>
            <a:ext cx="12192000" cy="10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8D241-7FC3-47F2-9AAE-E0E3B48D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2" y="2529665"/>
            <a:ext cx="12078788" cy="1120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2FD27-7D48-4F86-A6FF-50759EA9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107" y="4408243"/>
            <a:ext cx="8439748" cy="22636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1A5EB6-DA00-4CE5-BD42-D863A00A6488}"/>
              </a:ext>
            </a:extLst>
          </p:cNvPr>
          <p:cNvSpPr/>
          <p:nvPr/>
        </p:nvSpPr>
        <p:spPr>
          <a:xfrm>
            <a:off x="3131642" y="160868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Married are spending highest followed by Single and then Divorced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5837-AD50-4455-80E9-F3429D18CB20}"/>
              </a:ext>
            </a:extLst>
          </p:cNvPr>
          <p:cNvSpPr/>
          <p:nvPr/>
        </p:nvSpPr>
        <p:spPr>
          <a:xfrm>
            <a:off x="3736107" y="308997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Platinum card holders are spending most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19680-2F19-493E-9748-16B8151433ED}"/>
              </a:ext>
            </a:extLst>
          </p:cNvPr>
          <p:cNvSpPr/>
          <p:nvPr/>
        </p:nvSpPr>
        <p:spPr>
          <a:xfrm>
            <a:off x="4799824" y="6339498"/>
            <a:ext cx="48057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Gross value of purchases is highest on Monday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EB646-3823-4C69-8FF6-C989D9F0F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5" y="3587116"/>
            <a:ext cx="3738929" cy="30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05" y="90770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Data Understanding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198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EDA insights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3C042C-8AC5-42DA-B7B2-CC3D17F875F9}"/>
              </a:ext>
            </a:extLst>
          </p:cNvPr>
          <p:cNvSpPr/>
          <p:nvPr/>
        </p:nvSpPr>
        <p:spPr>
          <a:xfrm>
            <a:off x="1632361" y="1509723"/>
            <a:ext cx="1440000" cy="1440000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6C9D35-82C8-406A-A546-A74B06B513F5}"/>
              </a:ext>
            </a:extLst>
          </p:cNvPr>
          <p:cNvSpPr/>
          <p:nvPr/>
        </p:nvSpPr>
        <p:spPr>
          <a:xfrm>
            <a:off x="2632166" y="1485860"/>
            <a:ext cx="1440000" cy="1440000"/>
          </a:xfrm>
          <a:prstGeom prst="ellipse">
            <a:avLst/>
          </a:prstGeom>
          <a:solidFill>
            <a:srgbClr val="FF6699">
              <a:alpha val="21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1D549A-04DB-4273-9115-7DB97652F9B7}"/>
              </a:ext>
            </a:extLst>
          </p:cNvPr>
          <p:cNvSpPr txBox="1"/>
          <p:nvPr/>
        </p:nvSpPr>
        <p:spPr>
          <a:xfrm>
            <a:off x="1043676" y="1475411"/>
            <a:ext cx="148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Transaction, </a:t>
            </a:r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550,000</a:t>
            </a:r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7D3BD8-6CDD-42E2-8470-B954CEB23459}"/>
              </a:ext>
            </a:extLst>
          </p:cNvPr>
          <p:cNvSpPr txBox="1"/>
          <p:nvPr/>
        </p:nvSpPr>
        <p:spPr>
          <a:xfrm>
            <a:off x="2456659" y="1555371"/>
            <a:ext cx="2577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Demographics, </a:t>
            </a:r>
          </a:p>
          <a:p>
            <a:pPr algn="r"/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10,000</a:t>
            </a:r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711FF-587B-48EE-A5A6-B6F03BA0753E}"/>
              </a:ext>
            </a:extLst>
          </p:cNvPr>
          <p:cNvSpPr txBox="1"/>
          <p:nvPr/>
        </p:nvSpPr>
        <p:spPr>
          <a:xfrm>
            <a:off x="3880839" y="2176045"/>
            <a:ext cx="1480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w/o transactions, </a:t>
            </a:r>
          </a:p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66640-CA5B-4997-81A7-E08BA12DE904}"/>
              </a:ext>
            </a:extLst>
          </p:cNvPr>
          <p:cNvSpPr txBox="1"/>
          <p:nvPr/>
        </p:nvSpPr>
        <p:spPr>
          <a:xfrm>
            <a:off x="2352361" y="2949723"/>
            <a:ext cx="14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Transactions with customer demographics, </a:t>
            </a:r>
          </a:p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250,000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8C6304-FC43-496A-B991-2B4BB3DB4092}"/>
              </a:ext>
            </a:extLst>
          </p:cNvPr>
          <p:cNvSpPr txBox="1"/>
          <p:nvPr/>
        </p:nvSpPr>
        <p:spPr>
          <a:xfrm>
            <a:off x="410705" y="2192325"/>
            <a:ext cx="14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Transactions without customer demographics, </a:t>
            </a:r>
          </a:p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300,000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EC68F0-ECC4-4B26-BF13-F0E042904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55344"/>
              </p:ext>
            </p:extLst>
          </p:nvPr>
        </p:nvGraphicFramePr>
        <p:xfrm>
          <a:off x="5209528" y="1555371"/>
          <a:ext cx="5219065" cy="164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053">
                  <a:extLst>
                    <a:ext uri="{9D8B030D-6E8A-4147-A177-3AD203B41FA5}">
                      <a16:colId xmlns:a16="http://schemas.microsoft.com/office/drawing/2014/main" val="3589407444"/>
                    </a:ext>
                  </a:extLst>
                </a:gridCol>
                <a:gridCol w="1619688">
                  <a:extLst>
                    <a:ext uri="{9D8B030D-6E8A-4147-A177-3AD203B41FA5}">
                      <a16:colId xmlns:a16="http://schemas.microsoft.com/office/drawing/2014/main" val="271943411"/>
                    </a:ext>
                  </a:extLst>
                </a:gridCol>
                <a:gridCol w="1980324">
                  <a:extLst>
                    <a:ext uri="{9D8B030D-6E8A-4147-A177-3AD203B41FA5}">
                      <a16:colId xmlns:a16="http://schemas.microsoft.com/office/drawing/2014/main" val="3097370581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2582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customer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061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transaction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9993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Transaction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818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tran_amount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Transaction 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4660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merchant_name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Merchant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1907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merchant_country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Merchant 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0575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merchant_city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Merchant 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90059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mcc_code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Merchant category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0073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card_id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card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3996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78E9B-61B7-4C60-9EC2-91A5B837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7245"/>
              </p:ext>
            </p:extLst>
          </p:nvPr>
        </p:nvGraphicFramePr>
        <p:xfrm>
          <a:off x="5209528" y="3429000"/>
          <a:ext cx="5219065" cy="211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314">
                  <a:extLst>
                    <a:ext uri="{9D8B030D-6E8A-4147-A177-3AD203B41FA5}">
                      <a16:colId xmlns:a16="http://schemas.microsoft.com/office/drawing/2014/main" val="16245916"/>
                    </a:ext>
                  </a:extLst>
                </a:gridCol>
                <a:gridCol w="1976781">
                  <a:extLst>
                    <a:ext uri="{9D8B030D-6E8A-4147-A177-3AD203B41FA5}">
                      <a16:colId xmlns:a16="http://schemas.microsoft.com/office/drawing/2014/main" val="2372967657"/>
                    </a:ext>
                  </a:extLst>
                </a:gridCol>
                <a:gridCol w="1728970">
                  <a:extLst>
                    <a:ext uri="{9D8B030D-6E8A-4147-A177-3AD203B41FA5}">
                      <a16:colId xmlns:a16="http://schemas.microsoft.com/office/drawing/2014/main" val="149353405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Demographics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5628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2816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card_type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CardType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SILVER, GOLD, PLATINUM, WORLD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685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card_id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card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47968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Marital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S, M,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77725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87504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M, 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498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0375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cr_lim_group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Credit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0110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Ciy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1534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customer_id_new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2068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customer_uid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customer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837763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16772D8-FCBC-4215-8EFD-67EA0621A050}"/>
              </a:ext>
            </a:extLst>
          </p:cNvPr>
          <p:cNvSpPr/>
          <p:nvPr/>
        </p:nvSpPr>
        <p:spPr>
          <a:xfrm>
            <a:off x="192608" y="4298195"/>
            <a:ext cx="22214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Categorical Features :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dummy_india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dummy_marital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dummy_gender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dummy_cardtype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dummy_crlimit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3A677D-B66B-4FF8-833F-1FCC3F3BD0DC}"/>
              </a:ext>
            </a:extLst>
          </p:cNvPr>
          <p:cNvSpPr/>
          <p:nvPr/>
        </p:nvSpPr>
        <p:spPr>
          <a:xfrm>
            <a:off x="2523684" y="4334467"/>
            <a:ext cx="22214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Feature Engineered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age_group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customer_city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Product Category – NA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Mer_city_grp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Cust_city_grp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Mer_state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Cust_state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4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AFC55F-0029-4D1F-9072-8AB19FBE131D}"/>
              </a:ext>
            </a:extLst>
          </p:cNvPr>
          <p:cNvPicPr/>
          <p:nvPr/>
        </p:nvPicPr>
        <p:blipFill rotWithShape="1">
          <a:blip r:embed="rId2"/>
          <a:srcRect l="8719" t="44264" r="36147"/>
          <a:stretch/>
        </p:blipFill>
        <p:spPr>
          <a:xfrm>
            <a:off x="8262005" y="2688005"/>
            <a:ext cx="2427830" cy="13370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0705" y="90770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K Means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4113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Customer Segmentation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58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23F86-CBA8-4AB2-B4FF-94076A805778}"/>
              </a:ext>
            </a:extLst>
          </p:cNvPr>
          <p:cNvPicPr/>
          <p:nvPr/>
        </p:nvPicPr>
        <p:blipFill rotWithShape="1">
          <a:blip r:embed="rId3"/>
          <a:srcRect b="51109"/>
          <a:stretch/>
        </p:blipFill>
        <p:spPr>
          <a:xfrm>
            <a:off x="410705" y="1369372"/>
            <a:ext cx="2297661" cy="965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B0D6A-18BD-4F94-B69A-3A0A0359D2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0705" y="2362893"/>
            <a:ext cx="3406693" cy="267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ADE05-B406-4A6B-AAE0-BAC6CF7D4A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41210" y="843378"/>
            <a:ext cx="6096000" cy="1921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41620-3FE3-488C-9F4D-7D85D6C2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907" y="4288093"/>
            <a:ext cx="2962378" cy="2436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7E38D6-2B6A-4372-926B-CEC61066D5A7}"/>
              </a:ext>
            </a:extLst>
          </p:cNvPr>
          <p:cNvSpPr/>
          <p:nvPr/>
        </p:nvSpPr>
        <p:spPr>
          <a:xfrm>
            <a:off x="7006523" y="4769186"/>
            <a:ext cx="49387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Clusters created based on predictors</a:t>
            </a:r>
          </a:p>
          <a:p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Clear classification on Age but other are all mixed.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5DAF89-6138-426E-8159-205F88EE0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215" y="2760990"/>
            <a:ext cx="2064058" cy="1285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4036DE-E72B-4DD5-BD3D-1E9B84802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640" y="2747158"/>
            <a:ext cx="2020521" cy="1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70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518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Ford Antenna Regular</vt:lpstr>
      <vt:lpstr>Verdana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Kotwal, Vibhaas (VVK.)</dc:creator>
  <cp:lastModifiedBy>Kotwal, Vibhaas (VVK.)</cp:lastModifiedBy>
  <cp:revision>30</cp:revision>
  <dcterms:created xsi:type="dcterms:W3CDTF">2020-01-06T02:32:13Z</dcterms:created>
  <dcterms:modified xsi:type="dcterms:W3CDTF">2020-01-06T06:55:07Z</dcterms:modified>
</cp:coreProperties>
</file>