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38"/>
  </p:notesMasterIdLst>
  <p:sldIdLst>
    <p:sldId id="256" r:id="rId2"/>
    <p:sldId id="258" r:id="rId3"/>
    <p:sldId id="262" r:id="rId4"/>
    <p:sldId id="261" r:id="rId5"/>
    <p:sldId id="331" r:id="rId6"/>
    <p:sldId id="332" r:id="rId7"/>
    <p:sldId id="333" r:id="rId8"/>
    <p:sldId id="334" r:id="rId9"/>
    <p:sldId id="335" r:id="rId10"/>
    <p:sldId id="337" r:id="rId11"/>
    <p:sldId id="276" r:id="rId12"/>
    <p:sldId id="338" r:id="rId13"/>
    <p:sldId id="339" r:id="rId14"/>
    <p:sldId id="341" r:id="rId15"/>
    <p:sldId id="263" r:id="rId16"/>
    <p:sldId id="340" r:id="rId17"/>
    <p:sldId id="342" r:id="rId18"/>
    <p:sldId id="343" r:id="rId19"/>
    <p:sldId id="344" r:id="rId20"/>
    <p:sldId id="345" r:id="rId21"/>
    <p:sldId id="346" r:id="rId22"/>
    <p:sldId id="347" r:id="rId23"/>
    <p:sldId id="349" r:id="rId24"/>
    <p:sldId id="352" r:id="rId25"/>
    <p:sldId id="353" r:id="rId26"/>
    <p:sldId id="354" r:id="rId27"/>
    <p:sldId id="365" r:id="rId28"/>
    <p:sldId id="355" r:id="rId29"/>
    <p:sldId id="356" r:id="rId30"/>
    <p:sldId id="358" r:id="rId31"/>
    <p:sldId id="359" r:id="rId32"/>
    <p:sldId id="360" r:id="rId33"/>
    <p:sldId id="361" r:id="rId34"/>
    <p:sldId id="363" r:id="rId35"/>
    <p:sldId id="364" r:id="rId36"/>
    <p:sldId id="336" r:id="rId37"/>
  </p:sldIdLst>
  <p:sldSz cx="9144000" cy="5143500" type="screen16x9"/>
  <p:notesSz cx="6858000" cy="9144000"/>
  <p:embeddedFontLst>
    <p:embeddedFont>
      <p:font typeface="Audiowide" panose="020B0604020202020204" charset="0"/>
      <p:regular r:id="rId39"/>
    </p:embeddedFont>
    <p:embeddedFont>
      <p:font typeface="Inconsolata" pitchFamily="2" charset="0"/>
      <p:regular r:id="rId40"/>
      <p:bold r:id="rId41"/>
    </p:embeddedFont>
    <p:embeddedFont>
      <p:font typeface="Play"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 VIBHAKAR" initials="AV" lastIdx="1" clrIdx="0">
    <p:extLst>
      <p:ext uri="{19B8F6BF-5375-455C-9EA6-DF929625EA0E}">
        <p15:presenceInfo xmlns:p15="http://schemas.microsoft.com/office/powerpoint/2012/main" userId="349448a5f3b5df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2D9F39-EAED-4FF4-A7CA-C25057178D3D}">
  <a:tblStyle styleId="{142D9F39-EAED-4FF4-A7CA-C25057178D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107" d="100"/>
          <a:sy n="107"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b106f3a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b106f3a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032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8b106f3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8b106f3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993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15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700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ad0854ce7b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ad0854ce7b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431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28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968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b106f3a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b106f3a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b106f3a4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b106f3a4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684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314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495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634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52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061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44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938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827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85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b106f3a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b106f3a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058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461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666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313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b106f3a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b106f3a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180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23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ab59401067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ab59401067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717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79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971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b106f3a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b106f3a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7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48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b0f307b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b0f307b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404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blip>
          <a:stretch>
            <a:fillRect/>
          </a:stretch>
        </p:blipFill>
        <p:spPr>
          <a:xfrm rot="10800000">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897400" y="1539875"/>
            <a:ext cx="51609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900"/>
              <a:buNone/>
              <a:defRPr sz="4000" b="1">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19">
    <p:spTree>
      <p:nvGrpSpPr>
        <p:cNvPr id="1" name="Shape 113"/>
        <p:cNvGrpSpPr/>
        <p:nvPr/>
      </p:nvGrpSpPr>
      <p:grpSpPr>
        <a:xfrm>
          <a:off x="0" y="0"/>
          <a:ext cx="0" cy="0"/>
          <a:chOff x="0" y="0"/>
          <a:chExt cx="0" cy="0"/>
        </a:xfrm>
      </p:grpSpPr>
      <p:pic>
        <p:nvPicPr>
          <p:cNvPr id="114" name="Google Shape;114;p20"/>
          <p:cNvPicPr preferRelativeResize="0"/>
          <p:nvPr/>
        </p:nvPicPr>
        <p:blipFill>
          <a:blip r:embed="rId2">
            <a:alphaModFix/>
          </a:blip>
          <a:stretch>
            <a:fillRect/>
          </a:stretch>
        </p:blipFill>
        <p:spPr>
          <a:xfrm>
            <a:off x="6058200" y="0"/>
            <a:ext cx="3085800" cy="2057875"/>
          </a:xfrm>
          <a:prstGeom prst="rect">
            <a:avLst/>
          </a:prstGeom>
          <a:noFill/>
          <a:ln>
            <a:noFill/>
          </a:ln>
        </p:spPr>
      </p:pic>
      <p:sp>
        <p:nvSpPr>
          <p:cNvPr id="115" name="Google Shape;115;p20"/>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0"/>
          <p:cNvSpPr txBox="1">
            <a:spLocks noGrp="1"/>
          </p:cNvSpPr>
          <p:nvPr>
            <p:ph type="subTitle" idx="1"/>
          </p:nvPr>
        </p:nvSpPr>
        <p:spPr>
          <a:xfrm>
            <a:off x="720350"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subTitle" idx="2"/>
          </p:nvPr>
        </p:nvSpPr>
        <p:spPr>
          <a:xfrm>
            <a:off x="3425638"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8" name="Google Shape;118;p20"/>
          <p:cNvSpPr txBox="1">
            <a:spLocks noGrp="1"/>
          </p:cNvSpPr>
          <p:nvPr>
            <p:ph type="subTitle" idx="3"/>
          </p:nvPr>
        </p:nvSpPr>
        <p:spPr>
          <a:xfrm>
            <a:off x="6130924"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9" name="Google Shape;119;p20"/>
          <p:cNvSpPr txBox="1">
            <a:spLocks noGrp="1"/>
          </p:cNvSpPr>
          <p:nvPr>
            <p:ph type="subTitle" idx="4"/>
          </p:nvPr>
        </p:nvSpPr>
        <p:spPr>
          <a:xfrm>
            <a:off x="713225" y="2591275"/>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0" name="Google Shape;120;p20"/>
          <p:cNvSpPr txBox="1">
            <a:spLocks noGrp="1"/>
          </p:cNvSpPr>
          <p:nvPr>
            <p:ph type="subTitle" idx="5"/>
          </p:nvPr>
        </p:nvSpPr>
        <p:spPr>
          <a:xfrm>
            <a:off x="3425638" y="2591300"/>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0"/>
          <p:cNvSpPr txBox="1">
            <a:spLocks noGrp="1"/>
          </p:cNvSpPr>
          <p:nvPr>
            <p:ph type="subTitle" idx="6"/>
          </p:nvPr>
        </p:nvSpPr>
        <p:spPr>
          <a:xfrm>
            <a:off x="6130924" y="2591275"/>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22" name="Google Shape;122;p20"/>
          <p:cNvPicPr preferRelativeResize="0"/>
          <p:nvPr/>
        </p:nvPicPr>
        <p:blipFill>
          <a:blip r:embed="rId3">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31">
    <p:spTree>
      <p:nvGrpSpPr>
        <p:cNvPr id="1" name="Shape 163"/>
        <p:cNvGrpSpPr/>
        <p:nvPr/>
      </p:nvGrpSpPr>
      <p:grpSpPr>
        <a:xfrm>
          <a:off x="0" y="0"/>
          <a:ext cx="0" cy="0"/>
          <a:chOff x="0" y="0"/>
          <a:chExt cx="0" cy="0"/>
        </a:xfrm>
      </p:grpSpPr>
      <p:sp>
        <p:nvSpPr>
          <p:cNvPr id="164" name="Google Shape;164;p24"/>
          <p:cNvSpPr txBox="1">
            <a:spLocks noGrp="1"/>
          </p:cNvSpPr>
          <p:nvPr>
            <p:ph type="subTitle" idx="1"/>
          </p:nvPr>
        </p:nvSpPr>
        <p:spPr>
          <a:xfrm>
            <a:off x="3429300" y="3196638"/>
            <a:ext cx="2285400" cy="86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Font typeface="Inconsolata"/>
              <a:buNone/>
              <a:defRPr sz="1700">
                <a:solidFill>
                  <a:schemeClr val="accent5"/>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65" name="Google Shape;165;p24"/>
          <p:cNvSpPr txBox="1">
            <a:spLocks noGrp="1"/>
          </p:cNvSpPr>
          <p:nvPr>
            <p:ph type="title"/>
          </p:nvPr>
        </p:nvSpPr>
        <p:spPr>
          <a:xfrm>
            <a:off x="2574750" y="1856388"/>
            <a:ext cx="3994500" cy="161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66" name="Google Shape;166;p24"/>
          <p:cNvSpPr txBox="1">
            <a:spLocks noGrp="1"/>
          </p:cNvSpPr>
          <p:nvPr>
            <p:ph type="title" idx="2" hasCustomPrompt="1"/>
          </p:nvPr>
        </p:nvSpPr>
        <p:spPr>
          <a:xfrm>
            <a:off x="3681900" y="955263"/>
            <a:ext cx="1780200" cy="57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pic>
        <p:nvPicPr>
          <p:cNvPr id="167" name="Google Shape;167;p24"/>
          <p:cNvPicPr preferRelativeResize="0"/>
          <p:nvPr/>
        </p:nvPicPr>
        <p:blipFill>
          <a:blip r:embed="rId2">
            <a:alphaModFix/>
          </a:blip>
          <a:stretch>
            <a:fillRect/>
          </a:stretch>
        </p:blipFill>
        <p:spPr>
          <a:xfrm>
            <a:off x="0" y="0"/>
            <a:ext cx="2083175" cy="5143499"/>
          </a:xfrm>
          <a:prstGeom prst="rect">
            <a:avLst/>
          </a:prstGeom>
          <a:noFill/>
          <a:ln>
            <a:noFill/>
          </a:ln>
        </p:spPr>
      </p:pic>
      <p:pic>
        <p:nvPicPr>
          <p:cNvPr id="168" name="Google Shape;168;p24"/>
          <p:cNvPicPr preferRelativeResize="0"/>
          <p:nvPr/>
        </p:nvPicPr>
        <p:blipFill>
          <a:blip r:embed="rId2">
            <a:alphaModFix/>
          </a:blip>
          <a:stretch>
            <a:fillRect/>
          </a:stretch>
        </p:blipFill>
        <p:spPr>
          <a:xfrm rot="10800000">
            <a:off x="7060825" y="0"/>
            <a:ext cx="2083175"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1">
  <p:cSld name="CUSTOM_21">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534900" y="2729550"/>
            <a:ext cx="4763700" cy="56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Font typeface="Audiowide"/>
              <a:buNone/>
              <a:defRPr>
                <a:solidFill>
                  <a:schemeClr val="lt2"/>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6"/>
          <p:cNvSpPr txBox="1">
            <a:spLocks noGrp="1"/>
          </p:cNvSpPr>
          <p:nvPr>
            <p:ph type="subTitle" idx="1"/>
          </p:nvPr>
        </p:nvSpPr>
        <p:spPr>
          <a:xfrm>
            <a:off x="3534900" y="1171350"/>
            <a:ext cx="4763700" cy="171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900"/>
              <a:buFont typeface="Inconsolata"/>
              <a:buNone/>
              <a:defRPr sz="20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78" name="Google Shape;178;p26"/>
          <p:cNvPicPr preferRelativeResize="0"/>
          <p:nvPr/>
        </p:nvPicPr>
        <p:blipFill>
          <a:blip r:embed="rId2">
            <a:alphaModFix/>
          </a:blip>
          <a:stretch>
            <a:fillRect/>
          </a:stretch>
        </p:blipFill>
        <p:spPr>
          <a:xfrm rot="10800000">
            <a:off x="0" y="2839751"/>
            <a:ext cx="4638250" cy="23037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2">
  <p:cSld name="CUSTOM_18">
    <p:spTree>
      <p:nvGrpSpPr>
        <p:cNvPr id="1" name="Shape 206"/>
        <p:cNvGrpSpPr/>
        <p:nvPr/>
      </p:nvGrpSpPr>
      <p:grpSpPr>
        <a:xfrm>
          <a:off x="0" y="0"/>
          <a:ext cx="0" cy="0"/>
          <a:chOff x="0" y="0"/>
          <a:chExt cx="0" cy="0"/>
        </a:xfrm>
      </p:grpSpPr>
      <p:pic>
        <p:nvPicPr>
          <p:cNvPr id="207" name="Google Shape;207;p32"/>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08" name="Google Shape;208;p32"/>
          <p:cNvSpPr txBox="1">
            <a:spLocks noGrp="1"/>
          </p:cNvSpPr>
          <p:nvPr>
            <p:ph type="subTitle" idx="1"/>
          </p:nvPr>
        </p:nvSpPr>
        <p:spPr>
          <a:xfrm>
            <a:off x="703287"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9" name="Google Shape;209;p32"/>
          <p:cNvSpPr txBox="1">
            <a:spLocks noGrp="1"/>
          </p:cNvSpPr>
          <p:nvPr>
            <p:ph type="subTitle" idx="2"/>
          </p:nvPr>
        </p:nvSpPr>
        <p:spPr>
          <a:xfrm>
            <a:off x="2724363"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0" name="Google Shape;210;p32"/>
          <p:cNvSpPr txBox="1">
            <a:spLocks noGrp="1"/>
          </p:cNvSpPr>
          <p:nvPr>
            <p:ph type="subTitle" idx="3"/>
          </p:nvPr>
        </p:nvSpPr>
        <p:spPr>
          <a:xfrm>
            <a:off x="4689225"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1" name="Google Shape;211;p32"/>
          <p:cNvSpPr txBox="1">
            <a:spLocks noGrp="1"/>
          </p:cNvSpPr>
          <p:nvPr>
            <p:ph type="subTitle" idx="4"/>
          </p:nvPr>
        </p:nvSpPr>
        <p:spPr>
          <a:xfrm>
            <a:off x="6676712"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2" name="Google Shape;212;p32"/>
          <p:cNvSpPr txBox="1">
            <a:spLocks noGrp="1"/>
          </p:cNvSpPr>
          <p:nvPr>
            <p:ph type="subTitle" idx="5"/>
          </p:nvPr>
        </p:nvSpPr>
        <p:spPr>
          <a:xfrm>
            <a:off x="70298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2"/>
          <p:cNvSpPr txBox="1">
            <a:spLocks noGrp="1"/>
          </p:cNvSpPr>
          <p:nvPr>
            <p:ph type="subTitle" idx="6"/>
          </p:nvPr>
        </p:nvSpPr>
        <p:spPr>
          <a:xfrm>
            <a:off x="271196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32"/>
          <p:cNvSpPr txBox="1">
            <a:spLocks noGrp="1"/>
          </p:cNvSpPr>
          <p:nvPr>
            <p:ph type="subTitle" idx="7"/>
          </p:nvPr>
        </p:nvSpPr>
        <p:spPr>
          <a:xfrm>
            <a:off x="470053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5" name="Google Shape;215;p32"/>
          <p:cNvSpPr txBox="1">
            <a:spLocks noGrp="1"/>
          </p:cNvSpPr>
          <p:nvPr>
            <p:ph type="subTitle" idx="8"/>
          </p:nvPr>
        </p:nvSpPr>
        <p:spPr>
          <a:xfrm>
            <a:off x="667671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6" name="Google Shape;216;p32"/>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 name="Google Shape;15;p3"/>
          <p:cNvPicPr preferRelativeResize="0"/>
          <p:nvPr/>
        </p:nvPicPr>
        <p:blipFill>
          <a:blip r:embed="rId3">
            <a:alphaModFix/>
          </a:blip>
          <a:stretch>
            <a:fillRect/>
          </a:stretch>
        </p:blipFill>
        <p:spPr>
          <a:xfrm>
            <a:off x="4706897" y="0"/>
            <a:ext cx="4437103" cy="5143501"/>
          </a:xfrm>
          <a:prstGeom prst="rect">
            <a:avLst/>
          </a:prstGeom>
          <a:noFill/>
          <a:ln>
            <a:noFill/>
          </a:ln>
        </p:spPr>
      </p:pic>
      <p:sp>
        <p:nvSpPr>
          <p:cNvPr id="16" name="Google Shape;16;p3"/>
          <p:cNvSpPr txBox="1">
            <a:spLocks noGrp="1"/>
          </p:cNvSpPr>
          <p:nvPr>
            <p:ph type="subTitle" idx="1"/>
          </p:nvPr>
        </p:nvSpPr>
        <p:spPr>
          <a:xfrm>
            <a:off x="1587700" y="2899450"/>
            <a:ext cx="22854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Font typeface="Inconsolata"/>
              <a:buNone/>
              <a:defRPr sz="1700">
                <a:solidFill>
                  <a:schemeClr val="lt2"/>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7" name="Google Shape;17;p3"/>
          <p:cNvSpPr txBox="1">
            <a:spLocks noGrp="1"/>
          </p:cNvSpPr>
          <p:nvPr>
            <p:ph type="title"/>
          </p:nvPr>
        </p:nvSpPr>
        <p:spPr>
          <a:xfrm>
            <a:off x="1587700" y="1451275"/>
            <a:ext cx="4073400" cy="1578600"/>
          </a:xfrm>
          <a:prstGeom prst="rect">
            <a:avLst/>
          </a:prstGeom>
        </p:spPr>
        <p:txBody>
          <a:bodyPr spcFirstLastPara="1" wrap="square" lIns="91425" tIns="91425" rIns="91425" bIns="91425" anchor="t" anchorCtr="0">
            <a:noAutofit/>
          </a:bodyPr>
          <a:lstStyle>
            <a:lvl1pPr lvl="0"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8" name="Google Shape;18;p3"/>
          <p:cNvSpPr txBox="1">
            <a:spLocks noGrp="1"/>
          </p:cNvSpPr>
          <p:nvPr>
            <p:ph type="title" idx="2" hasCustomPrompt="1"/>
          </p:nvPr>
        </p:nvSpPr>
        <p:spPr>
          <a:xfrm>
            <a:off x="722975" y="1527950"/>
            <a:ext cx="815700" cy="66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pic>
        <p:nvPicPr>
          <p:cNvPr id="33" name="Google Shape;33;p6"/>
          <p:cNvPicPr preferRelativeResize="0"/>
          <p:nvPr/>
        </p:nvPicPr>
        <p:blipFill>
          <a:blip r:embed="rId2">
            <a:alphaModFix/>
          </a:blip>
          <a:stretch>
            <a:fillRect/>
          </a:stretch>
        </p:blipFill>
        <p:spPr>
          <a:xfrm flipH="1">
            <a:off x="0" y="1949975"/>
            <a:ext cx="9144000" cy="31935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pic>
        <p:nvPicPr>
          <p:cNvPr id="42" name="Google Shape;42;p9"/>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pic>
        <p:nvPicPr>
          <p:cNvPr id="46" name="Google Shape;46;p9"/>
          <p:cNvPicPr preferRelativeResize="0"/>
          <p:nvPr/>
        </p:nvPicPr>
        <p:blipFill>
          <a:blip r:embed="rId3">
            <a:alphaModFix/>
          </a:blip>
          <a:stretch>
            <a:fillRect/>
          </a:stretch>
        </p:blipFill>
        <p:spPr>
          <a:xfrm>
            <a:off x="6916100" y="0"/>
            <a:ext cx="2227900" cy="18179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9" name="Google Shape;49;p10"/>
          <p:cNvPicPr preferRelativeResize="0"/>
          <p:nvPr/>
        </p:nvPicPr>
        <p:blipFill>
          <a:blip r:embed="rId3">
            <a:alphaModFix/>
          </a:blip>
          <a:stretch>
            <a:fillRect/>
          </a:stretch>
        </p:blipFill>
        <p:spPr>
          <a:xfrm>
            <a:off x="-5400" y="4004049"/>
            <a:ext cx="9144000" cy="1139450"/>
          </a:xfrm>
          <a:prstGeom prst="rect">
            <a:avLst/>
          </a:prstGeom>
          <a:noFill/>
          <a:ln>
            <a:noFill/>
          </a:ln>
        </p:spPr>
      </p:pic>
      <p:sp>
        <p:nvSpPr>
          <p:cNvPr id="50" name="Google Shape;50;p10"/>
          <p:cNvSpPr txBox="1">
            <a:spLocks noGrp="1"/>
          </p:cNvSpPr>
          <p:nvPr>
            <p:ph type="body" idx="1"/>
          </p:nvPr>
        </p:nvSpPr>
        <p:spPr>
          <a:xfrm>
            <a:off x="1144525" y="3994325"/>
            <a:ext cx="64608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14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5">
    <p:spTree>
      <p:nvGrpSpPr>
        <p:cNvPr id="1"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711500" y="438900"/>
            <a:ext cx="7719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3"/>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5"/>
          <p:cNvSpPr txBox="1">
            <a:spLocks noGrp="1"/>
          </p:cNvSpPr>
          <p:nvPr>
            <p:ph type="subTitle" idx="1"/>
          </p:nvPr>
        </p:nvSpPr>
        <p:spPr>
          <a:xfrm>
            <a:off x="2538225" y="1711173"/>
            <a:ext cx="1800600" cy="88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Font typeface="Inconsolata"/>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2" name="Google Shape;62;p15"/>
          <p:cNvSpPr txBox="1">
            <a:spLocks noGrp="1"/>
          </p:cNvSpPr>
          <p:nvPr>
            <p:ph type="subTitle" idx="2"/>
          </p:nvPr>
        </p:nvSpPr>
        <p:spPr>
          <a:xfrm>
            <a:off x="2538225" y="2865173"/>
            <a:ext cx="18006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3" name="Google Shape;63;p15"/>
          <p:cNvSpPr txBox="1">
            <a:spLocks noGrp="1"/>
          </p:cNvSpPr>
          <p:nvPr>
            <p:ph type="subTitle" idx="3"/>
          </p:nvPr>
        </p:nvSpPr>
        <p:spPr>
          <a:xfrm>
            <a:off x="6641875" y="1711173"/>
            <a:ext cx="17889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5"/>
          <p:cNvSpPr txBox="1">
            <a:spLocks noGrp="1"/>
          </p:cNvSpPr>
          <p:nvPr>
            <p:ph type="subTitle" idx="4"/>
          </p:nvPr>
        </p:nvSpPr>
        <p:spPr>
          <a:xfrm>
            <a:off x="6641875" y="2865173"/>
            <a:ext cx="17889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5" name="Google Shape;65;p15"/>
          <p:cNvSpPr txBox="1">
            <a:spLocks noGrp="1"/>
          </p:cNvSpPr>
          <p:nvPr>
            <p:ph type="subTitle" idx="5"/>
          </p:nvPr>
        </p:nvSpPr>
        <p:spPr>
          <a:xfrm>
            <a:off x="737625" y="1711173"/>
            <a:ext cx="1800600" cy="880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2pPr>
            <a:lvl3pPr lvl="2">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3pPr>
            <a:lvl4pPr lvl="3">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4pPr>
            <a:lvl5pPr lvl="4">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5pPr>
            <a:lvl6pPr lvl="5">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6pPr>
            <a:lvl7pPr lvl="6">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7pPr>
            <a:lvl8pPr lvl="7">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8pPr>
            <a:lvl9pPr lvl="8">
              <a:spcBef>
                <a:spcPts val="1600"/>
              </a:spcBef>
              <a:spcAft>
                <a:spcPts val="1600"/>
              </a:spcAft>
              <a:buClr>
                <a:schemeClr val="accent2"/>
              </a:buClr>
              <a:buSzPts val="1400"/>
              <a:buFont typeface="Audiowide"/>
              <a:buNone/>
              <a:defRPr>
                <a:solidFill>
                  <a:schemeClr val="accent2"/>
                </a:solidFill>
                <a:latin typeface="Audiowide"/>
                <a:ea typeface="Audiowide"/>
                <a:cs typeface="Audiowide"/>
                <a:sym typeface="Audiowide"/>
              </a:defRPr>
            </a:lvl9pPr>
          </a:lstStyle>
          <a:p>
            <a:endParaRPr/>
          </a:p>
        </p:txBody>
      </p:sp>
      <p:sp>
        <p:nvSpPr>
          <p:cNvPr id="66" name="Google Shape;66;p15"/>
          <p:cNvSpPr txBox="1">
            <a:spLocks noGrp="1"/>
          </p:cNvSpPr>
          <p:nvPr>
            <p:ph type="subTitle" idx="6"/>
          </p:nvPr>
        </p:nvSpPr>
        <p:spPr>
          <a:xfrm>
            <a:off x="4867425" y="1711173"/>
            <a:ext cx="1800600" cy="88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2pPr>
            <a:lvl3pPr lvl="2"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3pPr>
            <a:lvl4pPr lvl="3"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4pPr>
            <a:lvl5pPr lvl="4"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5pPr>
            <a:lvl6pPr lvl="5"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6pPr>
            <a:lvl7pPr lvl="6"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7pPr>
            <a:lvl8pPr lvl="7"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8pPr>
            <a:lvl9pPr lvl="8" rtl="0">
              <a:spcBef>
                <a:spcPts val="1600"/>
              </a:spcBef>
              <a:spcAft>
                <a:spcPts val="1600"/>
              </a:spcAft>
              <a:buClr>
                <a:schemeClr val="accent2"/>
              </a:buClr>
              <a:buSzPts val="2000"/>
              <a:buFont typeface="Audiowide"/>
              <a:buNone/>
              <a:defRPr sz="2000">
                <a:solidFill>
                  <a:schemeClr val="accent2"/>
                </a:solidFill>
                <a:latin typeface="Audiowide"/>
                <a:ea typeface="Audiowide"/>
                <a:cs typeface="Audiowide"/>
                <a:sym typeface="Audiowide"/>
              </a:defRPr>
            </a:lvl9pPr>
          </a:lstStyle>
          <a:p>
            <a:endParaRPr/>
          </a:p>
        </p:txBody>
      </p:sp>
      <p:sp>
        <p:nvSpPr>
          <p:cNvPr id="67" name="Google Shape;67;p15"/>
          <p:cNvSpPr txBox="1">
            <a:spLocks noGrp="1"/>
          </p:cNvSpPr>
          <p:nvPr>
            <p:ph type="subTitle" idx="7"/>
          </p:nvPr>
        </p:nvSpPr>
        <p:spPr>
          <a:xfrm>
            <a:off x="737625" y="2865173"/>
            <a:ext cx="1800600" cy="880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8" name="Google Shape;68;p15"/>
          <p:cNvSpPr txBox="1">
            <a:spLocks noGrp="1"/>
          </p:cNvSpPr>
          <p:nvPr>
            <p:ph type="subTitle" idx="8"/>
          </p:nvPr>
        </p:nvSpPr>
        <p:spPr>
          <a:xfrm>
            <a:off x="4879134" y="2865173"/>
            <a:ext cx="1788900" cy="88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69" name="Google Shape;69;p15"/>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1pPr>
            <a:lvl2pPr lvl="1">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2pPr>
            <a:lvl3pPr lvl="2">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3pPr>
            <a:lvl4pPr lvl="3">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4pPr>
            <a:lvl5pPr lvl="4">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5pPr>
            <a:lvl6pPr lvl="5">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6pPr>
            <a:lvl7pPr lvl="6">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7pPr>
            <a:lvl8pPr lvl="7">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8pPr>
            <a:lvl9pPr lvl="8">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Play"/>
              <a:buChar char="●"/>
              <a:defRPr sz="1800">
                <a:solidFill>
                  <a:schemeClr val="accent4"/>
                </a:solidFill>
                <a:latin typeface="Play"/>
                <a:ea typeface="Play"/>
                <a:cs typeface="Play"/>
                <a:sym typeface="Play"/>
              </a:defRPr>
            </a:lvl1pPr>
            <a:lvl2pPr marL="914400" lvl="1"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2pPr>
            <a:lvl3pPr marL="1371600" lvl="2"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3pPr>
            <a:lvl4pPr marL="1828800" lvl="3"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4pPr>
            <a:lvl5pPr marL="2286000" lvl="4"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5pPr>
            <a:lvl6pPr marL="2743200" lvl="5"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6pPr>
            <a:lvl7pPr marL="3200400" lvl="6"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7pPr>
            <a:lvl8pPr marL="3657600" lvl="7"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8pPr>
            <a:lvl9pPr marL="4114800" lvl="8" indent="-317500">
              <a:lnSpc>
                <a:spcPct val="115000"/>
              </a:lnSpc>
              <a:spcBef>
                <a:spcPts val="1600"/>
              </a:spcBef>
              <a:spcAft>
                <a:spcPts val="1600"/>
              </a:spcAft>
              <a:buClr>
                <a:schemeClr val="accent4"/>
              </a:buClr>
              <a:buSzPts val="1400"/>
              <a:buFont typeface="Play"/>
              <a:buChar char="■"/>
              <a:defRPr>
                <a:solidFill>
                  <a:schemeClr val="accent4"/>
                </a:solidFill>
                <a:latin typeface="Play"/>
                <a:ea typeface="Play"/>
                <a:cs typeface="Play"/>
                <a:sym typeface="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8" r:id="rId6"/>
    <p:sldLayoutId id="2147483659" r:id="rId7"/>
    <p:sldLayoutId id="2147483660" r:id="rId8"/>
    <p:sldLayoutId id="2147483661" r:id="rId9"/>
    <p:sldLayoutId id="2147483666" r:id="rId10"/>
    <p:sldLayoutId id="2147483670" r:id="rId11"/>
    <p:sldLayoutId id="2147483672"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ctrTitle"/>
          </p:nvPr>
        </p:nvSpPr>
        <p:spPr>
          <a:xfrm>
            <a:off x="-325040" y="1611313"/>
            <a:ext cx="9794080" cy="14533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Twitter Sentiment Analysis Using Natural Language Processing And Machine Learning</a:t>
            </a:r>
            <a:endParaRPr sz="3600" dirty="0"/>
          </a:p>
        </p:txBody>
      </p:sp>
      <p:sp>
        <p:nvSpPr>
          <p:cNvPr id="5" name="TextBox 4">
            <a:extLst>
              <a:ext uri="{FF2B5EF4-FFF2-40B4-BE49-F238E27FC236}">
                <a16:creationId xmlns:a16="http://schemas.microsoft.com/office/drawing/2014/main" id="{55465FCD-4E21-B7A9-998C-84EA73D10A65}"/>
              </a:ext>
            </a:extLst>
          </p:cNvPr>
          <p:cNvSpPr txBox="1"/>
          <p:nvPr/>
        </p:nvSpPr>
        <p:spPr>
          <a:xfrm>
            <a:off x="2182416" y="3381702"/>
            <a:ext cx="4893468" cy="7899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600"/>
              </a:spcAft>
              <a:buClr>
                <a:srgbClr val="41006A"/>
              </a:buClr>
              <a:buSzPts val="1100"/>
              <a:buFont typeface="Arial"/>
              <a:buNone/>
              <a:tabLst/>
              <a:defRPr/>
            </a:pPr>
            <a:r>
              <a:rPr kumimoji="0" lang="en-US" sz="1600" b="1" i="0" u="none" strike="noStrike" kern="0" cap="none" spc="0" normalizeH="0" baseline="0" noProof="0" dirty="0">
                <a:ln>
                  <a:noFill/>
                </a:ln>
                <a:solidFill>
                  <a:srgbClr val="FFFFFF"/>
                </a:solidFill>
                <a:effectLst/>
                <a:uLnTx/>
                <a:uFillTx/>
                <a:latin typeface="Play"/>
                <a:sym typeface="Play"/>
              </a:rPr>
              <a:t>AKS VIBHAKAR</a:t>
            </a:r>
          </a:p>
          <a:p>
            <a:pPr marL="0" marR="0" lvl="0" indent="0" algn="ctr" defTabSz="914400" rtl="0" eaLnBrk="1" fontAlgn="auto" latinLnBrk="0" hangingPunct="1">
              <a:lnSpc>
                <a:spcPct val="100000"/>
              </a:lnSpc>
              <a:spcBef>
                <a:spcPts val="0"/>
              </a:spcBef>
              <a:spcAft>
                <a:spcPts val="1600"/>
              </a:spcAft>
              <a:buClr>
                <a:srgbClr val="41006A"/>
              </a:buClr>
              <a:buSzPts val="1100"/>
              <a:buFont typeface="Arial"/>
              <a:buNone/>
              <a:tabLst/>
              <a:defRPr/>
            </a:pPr>
            <a:r>
              <a:rPr lang="en-US" sz="1600" b="1" dirty="0">
                <a:solidFill>
                  <a:srgbClr val="FFFFFF"/>
                </a:solidFill>
                <a:latin typeface="Play"/>
                <a:sym typeface="Play"/>
              </a:rPr>
              <a:t>HU21CSEN0101156</a:t>
            </a:r>
            <a:endParaRPr kumimoji="0" lang="en-US" sz="1600" b="1" i="0" u="none" strike="noStrike" kern="0" cap="none" spc="0" normalizeH="0" baseline="0" noProof="0" dirty="0">
              <a:ln>
                <a:noFill/>
              </a:ln>
              <a:solidFill>
                <a:srgbClr val="FFFFFF"/>
              </a:solidFill>
              <a:effectLst/>
              <a:uLnTx/>
              <a:uFillTx/>
              <a:latin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55"/>
          <p:cNvPicPr preferRelativeResize="0"/>
          <p:nvPr/>
        </p:nvPicPr>
        <p:blipFill>
          <a:blip r:embed="rId3">
            <a:alphaModFix/>
          </a:blip>
          <a:stretch>
            <a:fillRect/>
          </a:stretch>
        </p:blipFill>
        <p:spPr>
          <a:xfrm>
            <a:off x="679625" y="1451275"/>
            <a:ext cx="815750" cy="815750"/>
          </a:xfrm>
          <a:prstGeom prst="rect">
            <a:avLst/>
          </a:prstGeom>
          <a:noFill/>
          <a:ln>
            <a:noFill/>
          </a:ln>
        </p:spPr>
      </p:pic>
      <p:sp>
        <p:nvSpPr>
          <p:cNvPr id="416" name="Google Shape;416;p55"/>
          <p:cNvSpPr txBox="1">
            <a:spLocks noGrp="1"/>
          </p:cNvSpPr>
          <p:nvPr>
            <p:ph type="title" idx="2"/>
          </p:nvPr>
        </p:nvSpPr>
        <p:spPr>
          <a:xfrm>
            <a:off x="722975" y="1527950"/>
            <a:ext cx="815700" cy="66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417" name="Google Shape;417;p55"/>
          <p:cNvSpPr txBox="1">
            <a:spLocks noGrp="1"/>
          </p:cNvSpPr>
          <p:nvPr>
            <p:ph type="title"/>
          </p:nvPr>
        </p:nvSpPr>
        <p:spPr>
          <a:xfrm>
            <a:off x="1587700" y="1451275"/>
            <a:ext cx="5263156" cy="15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Methodology</a:t>
            </a:r>
            <a:endParaRPr sz="4400" dirty="0"/>
          </a:p>
        </p:txBody>
      </p:sp>
    </p:spTree>
    <p:extLst>
      <p:ext uri="{BB962C8B-B14F-4D97-AF65-F5344CB8AC3E}">
        <p14:creationId xmlns:p14="http://schemas.microsoft.com/office/powerpoint/2010/main" val="290934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9"/>
          <p:cNvSpPr txBox="1">
            <a:spLocks noGrp="1"/>
          </p:cNvSpPr>
          <p:nvPr>
            <p:ph type="subTitle" idx="4294967295"/>
          </p:nvPr>
        </p:nvSpPr>
        <p:spPr>
          <a:xfrm>
            <a:off x="4557525" y="2851078"/>
            <a:ext cx="1821300" cy="51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2000" dirty="0">
                <a:solidFill>
                  <a:schemeClr val="accent5"/>
                </a:solidFill>
                <a:latin typeface="Audiowide"/>
                <a:ea typeface="Audiowide"/>
                <a:cs typeface="Audiowide"/>
                <a:sym typeface="Audiowide"/>
              </a:rPr>
              <a:t>Train Test Split </a:t>
            </a:r>
          </a:p>
        </p:txBody>
      </p:sp>
      <p:sp>
        <p:nvSpPr>
          <p:cNvPr id="716" name="Google Shape;716;p69"/>
          <p:cNvSpPr txBox="1">
            <a:spLocks noGrp="1"/>
          </p:cNvSpPr>
          <p:nvPr>
            <p:ph type="subTitle" idx="4294967295"/>
          </p:nvPr>
        </p:nvSpPr>
        <p:spPr>
          <a:xfrm>
            <a:off x="866675" y="2851078"/>
            <a:ext cx="1821300" cy="51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2000" dirty="0">
                <a:solidFill>
                  <a:schemeClr val="accent5"/>
                </a:solidFill>
                <a:latin typeface="Audiowide"/>
                <a:ea typeface="Audiowide"/>
                <a:cs typeface="Audiowide"/>
                <a:sym typeface="Audiowide"/>
              </a:rPr>
              <a:t>Data Collection </a:t>
            </a:r>
          </a:p>
        </p:txBody>
      </p:sp>
      <p:sp>
        <p:nvSpPr>
          <p:cNvPr id="717" name="Google Shape;717;p69"/>
          <p:cNvSpPr txBox="1">
            <a:spLocks noGrp="1"/>
          </p:cNvSpPr>
          <p:nvPr>
            <p:ph type="subTitle" idx="4294967295"/>
          </p:nvPr>
        </p:nvSpPr>
        <p:spPr>
          <a:xfrm>
            <a:off x="5468175" y="1109278"/>
            <a:ext cx="3570431" cy="51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solidFill>
                  <a:schemeClr val="accent5"/>
                </a:solidFill>
                <a:latin typeface="Audiowide"/>
                <a:ea typeface="Audiowide"/>
                <a:cs typeface="Audiowide"/>
                <a:sym typeface="Audiowide"/>
              </a:rPr>
              <a:t>Training and Evaluating The Machine Learning Model</a:t>
            </a:r>
            <a:endParaRPr sz="2000" dirty="0">
              <a:solidFill>
                <a:schemeClr val="accent5"/>
              </a:solidFill>
              <a:latin typeface="Audiowide"/>
              <a:ea typeface="Audiowide"/>
              <a:cs typeface="Audiowide"/>
              <a:sym typeface="Audiowide"/>
            </a:endParaRPr>
          </a:p>
        </p:txBody>
      </p:sp>
      <p:sp>
        <p:nvSpPr>
          <p:cNvPr id="718" name="Google Shape;718;p69"/>
          <p:cNvSpPr txBox="1">
            <a:spLocks noGrp="1"/>
          </p:cNvSpPr>
          <p:nvPr>
            <p:ph type="subTitle" idx="4294967295"/>
          </p:nvPr>
        </p:nvSpPr>
        <p:spPr>
          <a:xfrm>
            <a:off x="2755350" y="1366078"/>
            <a:ext cx="1821300" cy="51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2000" dirty="0">
                <a:solidFill>
                  <a:schemeClr val="accent5"/>
                </a:solidFill>
                <a:latin typeface="Audiowide"/>
                <a:ea typeface="Audiowide"/>
                <a:cs typeface="Audiowide"/>
                <a:sym typeface="Audiowide"/>
              </a:rPr>
              <a:t>Data Pre Processing </a:t>
            </a:r>
            <a:endParaRPr sz="2000" dirty="0">
              <a:solidFill>
                <a:schemeClr val="accent5"/>
              </a:solidFill>
              <a:latin typeface="Audiowide"/>
              <a:ea typeface="Audiowide"/>
              <a:cs typeface="Audiowide"/>
              <a:sym typeface="Audiowide"/>
            </a:endParaRPr>
          </a:p>
        </p:txBody>
      </p:sp>
      <p:sp>
        <p:nvSpPr>
          <p:cNvPr id="719" name="Google Shape;719;p69"/>
          <p:cNvSpPr/>
          <p:nvPr/>
        </p:nvSpPr>
        <p:spPr>
          <a:xfrm>
            <a:off x="1509925" y="2353091"/>
            <a:ext cx="572700" cy="57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9"/>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 Of Sentiment Analysis</a:t>
            </a:r>
            <a:endParaRPr dirty="0"/>
          </a:p>
        </p:txBody>
      </p:sp>
      <p:sp>
        <p:nvSpPr>
          <p:cNvPr id="721" name="Google Shape;721;p69"/>
          <p:cNvSpPr txBox="1">
            <a:spLocks noGrp="1"/>
          </p:cNvSpPr>
          <p:nvPr>
            <p:ph type="title" idx="4294967295"/>
          </p:nvPr>
        </p:nvSpPr>
        <p:spPr>
          <a:xfrm>
            <a:off x="1564825" y="2353091"/>
            <a:ext cx="46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Audiowide"/>
                <a:ea typeface="Audiowide"/>
                <a:cs typeface="Audiowide"/>
                <a:sym typeface="Audiowide"/>
              </a:rPr>
              <a:t>1.</a:t>
            </a:r>
            <a:endParaRPr sz="2000">
              <a:solidFill>
                <a:schemeClr val="accent4"/>
              </a:solidFill>
              <a:latin typeface="Audiowide"/>
              <a:ea typeface="Audiowide"/>
              <a:cs typeface="Audiowide"/>
              <a:sym typeface="Audiowide"/>
            </a:endParaRPr>
          </a:p>
        </p:txBody>
      </p:sp>
      <p:sp>
        <p:nvSpPr>
          <p:cNvPr id="722" name="Google Shape;722;p69"/>
          <p:cNvSpPr/>
          <p:nvPr/>
        </p:nvSpPr>
        <p:spPr>
          <a:xfrm>
            <a:off x="3379650" y="2353091"/>
            <a:ext cx="572700" cy="57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9"/>
          <p:cNvSpPr txBox="1">
            <a:spLocks noGrp="1"/>
          </p:cNvSpPr>
          <p:nvPr>
            <p:ph type="title" idx="4294967295"/>
          </p:nvPr>
        </p:nvSpPr>
        <p:spPr>
          <a:xfrm>
            <a:off x="3434550" y="2353091"/>
            <a:ext cx="46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Audiowide"/>
                <a:ea typeface="Audiowide"/>
                <a:cs typeface="Audiowide"/>
                <a:sym typeface="Audiowide"/>
              </a:rPr>
              <a:t>2.</a:t>
            </a:r>
            <a:endParaRPr sz="2000">
              <a:solidFill>
                <a:schemeClr val="accent4"/>
              </a:solidFill>
              <a:latin typeface="Audiowide"/>
              <a:ea typeface="Audiowide"/>
              <a:cs typeface="Audiowide"/>
              <a:sym typeface="Audiowide"/>
            </a:endParaRPr>
          </a:p>
        </p:txBody>
      </p:sp>
      <p:sp>
        <p:nvSpPr>
          <p:cNvPr id="724" name="Google Shape;724;p69"/>
          <p:cNvSpPr/>
          <p:nvPr/>
        </p:nvSpPr>
        <p:spPr>
          <a:xfrm>
            <a:off x="5228550" y="2353091"/>
            <a:ext cx="572700" cy="57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9"/>
          <p:cNvSpPr txBox="1">
            <a:spLocks noGrp="1"/>
          </p:cNvSpPr>
          <p:nvPr>
            <p:ph type="title" idx="4294967295"/>
          </p:nvPr>
        </p:nvSpPr>
        <p:spPr>
          <a:xfrm>
            <a:off x="5283450" y="2353091"/>
            <a:ext cx="46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Audiowide"/>
                <a:ea typeface="Audiowide"/>
                <a:cs typeface="Audiowide"/>
                <a:sym typeface="Audiowide"/>
              </a:rPr>
              <a:t>3.</a:t>
            </a:r>
            <a:endParaRPr sz="2000">
              <a:solidFill>
                <a:schemeClr val="accent4"/>
              </a:solidFill>
              <a:latin typeface="Audiowide"/>
              <a:ea typeface="Audiowide"/>
              <a:cs typeface="Audiowide"/>
              <a:sym typeface="Audiowide"/>
            </a:endParaRPr>
          </a:p>
        </p:txBody>
      </p:sp>
      <p:sp>
        <p:nvSpPr>
          <p:cNvPr id="726" name="Google Shape;726;p69"/>
          <p:cNvSpPr/>
          <p:nvPr/>
        </p:nvSpPr>
        <p:spPr>
          <a:xfrm>
            <a:off x="7038900" y="2353091"/>
            <a:ext cx="572700" cy="57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7" name="Google Shape;727;p69"/>
          <p:cNvSpPr txBox="1">
            <a:spLocks noGrp="1"/>
          </p:cNvSpPr>
          <p:nvPr>
            <p:ph type="title" idx="4294967295"/>
          </p:nvPr>
        </p:nvSpPr>
        <p:spPr>
          <a:xfrm>
            <a:off x="7093800" y="2353091"/>
            <a:ext cx="46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Audiowide"/>
                <a:ea typeface="Audiowide"/>
                <a:cs typeface="Audiowide"/>
                <a:sym typeface="Audiowide"/>
              </a:rPr>
              <a:t>4.</a:t>
            </a:r>
            <a:endParaRPr sz="2000">
              <a:solidFill>
                <a:schemeClr val="accent4"/>
              </a:solidFill>
              <a:latin typeface="Audiowide"/>
              <a:ea typeface="Audiowide"/>
              <a:cs typeface="Audiowide"/>
              <a:sym typeface="Audiowide"/>
            </a:endParaRPr>
          </a:p>
        </p:txBody>
      </p:sp>
      <p:cxnSp>
        <p:nvCxnSpPr>
          <p:cNvPr id="736" name="Google Shape;736;p69"/>
          <p:cNvCxnSpPr>
            <a:stCxn id="719" idx="6"/>
            <a:endCxn id="722" idx="2"/>
          </p:cNvCxnSpPr>
          <p:nvPr/>
        </p:nvCxnSpPr>
        <p:spPr>
          <a:xfrm>
            <a:off x="2082625" y="2639441"/>
            <a:ext cx="1296900" cy="0"/>
          </a:xfrm>
          <a:prstGeom prst="straightConnector1">
            <a:avLst/>
          </a:prstGeom>
          <a:noFill/>
          <a:ln w="19050" cap="flat" cmpd="sng">
            <a:solidFill>
              <a:schemeClr val="lt2"/>
            </a:solidFill>
            <a:prstDash val="solid"/>
            <a:round/>
            <a:headEnd type="none" w="med" len="med"/>
            <a:tailEnd type="none" w="med" len="med"/>
          </a:ln>
        </p:spPr>
      </p:cxnSp>
      <p:cxnSp>
        <p:nvCxnSpPr>
          <p:cNvPr id="737" name="Google Shape;737;p69"/>
          <p:cNvCxnSpPr>
            <a:endCxn id="724" idx="2"/>
          </p:cNvCxnSpPr>
          <p:nvPr/>
        </p:nvCxnSpPr>
        <p:spPr>
          <a:xfrm>
            <a:off x="3952350" y="2639441"/>
            <a:ext cx="1276200" cy="0"/>
          </a:xfrm>
          <a:prstGeom prst="straightConnector1">
            <a:avLst/>
          </a:prstGeom>
          <a:noFill/>
          <a:ln w="19050" cap="flat" cmpd="sng">
            <a:solidFill>
              <a:schemeClr val="lt2"/>
            </a:solidFill>
            <a:prstDash val="solid"/>
            <a:round/>
            <a:headEnd type="none" w="med" len="med"/>
            <a:tailEnd type="none" w="med" len="med"/>
          </a:ln>
        </p:spPr>
      </p:cxnSp>
      <p:cxnSp>
        <p:nvCxnSpPr>
          <p:cNvPr id="738" name="Google Shape;738;p69"/>
          <p:cNvCxnSpPr>
            <a:endCxn id="726" idx="2"/>
          </p:cNvCxnSpPr>
          <p:nvPr/>
        </p:nvCxnSpPr>
        <p:spPr>
          <a:xfrm>
            <a:off x="5801100" y="2639441"/>
            <a:ext cx="1237800"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Methodology Of Sentiment Analysis</a:t>
            </a:r>
            <a:endParaRPr sz="2400" dirty="0"/>
          </a:p>
        </p:txBody>
      </p:sp>
      <p:sp>
        <p:nvSpPr>
          <p:cNvPr id="385" name="Google Shape;385;p54"/>
          <p:cNvSpPr txBox="1">
            <a:spLocks noGrp="1"/>
          </p:cNvSpPr>
          <p:nvPr>
            <p:ph type="subTitle" idx="1"/>
          </p:nvPr>
        </p:nvSpPr>
        <p:spPr>
          <a:xfrm>
            <a:off x="713225" y="1078199"/>
            <a:ext cx="8059300" cy="406530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b="1" dirty="0"/>
              <a:t>1. Data Collection </a:t>
            </a:r>
            <a:r>
              <a:rPr lang="en-US" sz="1600" dirty="0"/>
              <a:t>:</a:t>
            </a:r>
          </a:p>
          <a:p>
            <a:pPr marL="0" lvl="0" indent="0" algn="l" rtl="0">
              <a:spcBef>
                <a:spcPts val="0"/>
              </a:spcBef>
              <a:spcAft>
                <a:spcPts val="1600"/>
              </a:spcAft>
              <a:buClr>
                <a:schemeClr val="dk1"/>
              </a:buClr>
              <a:buSzPts val="1100"/>
              <a:buFont typeface="Arial"/>
              <a:buNone/>
            </a:pPr>
            <a:r>
              <a:rPr lang="en-US" sz="1600" dirty="0"/>
              <a:t>Data collection in sentiment analysis refers to the process of gathering relevant textual data from various sources to analyze and determine the sentiment expressed within the text. </a:t>
            </a:r>
          </a:p>
          <a:p>
            <a:pPr marL="0" lvl="0" indent="0" algn="l" rtl="0">
              <a:spcBef>
                <a:spcPts val="0"/>
              </a:spcBef>
              <a:spcAft>
                <a:spcPts val="1600"/>
              </a:spcAft>
              <a:buClr>
                <a:schemeClr val="dk1"/>
              </a:buClr>
              <a:buSzPts val="1100"/>
              <a:buFont typeface="Arial"/>
              <a:buNone/>
            </a:pPr>
            <a:r>
              <a:rPr lang="en-US" sz="1600" b="1" dirty="0"/>
              <a:t>2. Data Pre-Processing </a:t>
            </a:r>
            <a:r>
              <a:rPr lang="en-US" sz="1600" dirty="0"/>
              <a:t>:</a:t>
            </a:r>
          </a:p>
          <a:p>
            <a:pPr marL="0" lvl="0" indent="0" algn="l" rtl="0">
              <a:spcBef>
                <a:spcPts val="0"/>
              </a:spcBef>
              <a:spcAft>
                <a:spcPts val="1600"/>
              </a:spcAft>
              <a:buClr>
                <a:schemeClr val="dk1"/>
              </a:buClr>
              <a:buSzPts val="1100"/>
              <a:buFont typeface="Arial"/>
              <a:buNone/>
            </a:pPr>
            <a:r>
              <a:rPr lang="en-US" sz="1600" dirty="0"/>
              <a:t>Data preprocessing in sentiment analysis refers to the steps taken to clean, transform, and prepare the raw textual data for analysis. It is a crucial step in the natural language processing (NLP) pipeline, aiming to enhance the quality of the data and improve the performance of sentiment analysis models. </a:t>
            </a:r>
          </a:p>
          <a:p>
            <a:pPr marL="0" lvl="0" indent="0" algn="l" rtl="0">
              <a:spcBef>
                <a:spcPts val="0"/>
              </a:spcBef>
              <a:spcAft>
                <a:spcPts val="1600"/>
              </a:spcAft>
              <a:buClr>
                <a:schemeClr val="dk1"/>
              </a:buClr>
              <a:buSzPts val="1100"/>
              <a:buFont typeface="Arial"/>
              <a:buNone/>
            </a:pPr>
            <a:r>
              <a:rPr lang="en-US" sz="1600" dirty="0"/>
              <a:t>The steps involved in data pre-processing are as follows : </a:t>
            </a:r>
          </a:p>
          <a:p>
            <a:pPr marL="0" lvl="0" indent="0" algn="l" rtl="0">
              <a:spcBef>
                <a:spcPts val="0"/>
              </a:spcBef>
              <a:spcAft>
                <a:spcPts val="1600"/>
              </a:spcAft>
              <a:buClr>
                <a:schemeClr val="dk1"/>
              </a:buClr>
              <a:buSzPts val="1100"/>
              <a:buFont typeface="Arial"/>
              <a:buNone/>
            </a:pPr>
            <a:endParaRPr lang="en-US" sz="1600" dirty="0"/>
          </a:p>
        </p:txBody>
      </p:sp>
    </p:spTree>
    <p:extLst>
      <p:ext uri="{BB962C8B-B14F-4D97-AF65-F5344CB8AC3E}">
        <p14:creationId xmlns:p14="http://schemas.microsoft.com/office/powerpoint/2010/main" val="225294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Pre-Processing</a:t>
            </a:r>
            <a:endParaRPr sz="2400" dirty="0"/>
          </a:p>
        </p:txBody>
      </p:sp>
      <p:sp>
        <p:nvSpPr>
          <p:cNvPr id="385" name="Google Shape;385;p54"/>
          <p:cNvSpPr txBox="1">
            <a:spLocks noGrp="1"/>
          </p:cNvSpPr>
          <p:nvPr>
            <p:ph type="subTitle" idx="1"/>
          </p:nvPr>
        </p:nvSpPr>
        <p:spPr>
          <a:xfrm>
            <a:off x="713225" y="1078199"/>
            <a:ext cx="8059300" cy="33444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dirty="0"/>
              <a:t>• </a:t>
            </a:r>
            <a:r>
              <a:rPr lang="en-US" sz="1600" b="1" dirty="0"/>
              <a:t>Text Cleaning</a:t>
            </a:r>
            <a:r>
              <a:rPr lang="en-US" sz="1600" dirty="0"/>
              <a:t>: Clean the text data by removing irrelevant information, such as URLs, special characters, and emojis. This step helps in preparing the text for analysis.</a:t>
            </a:r>
          </a:p>
          <a:p>
            <a:pPr marL="0" lvl="0" indent="0" algn="l" rtl="0">
              <a:spcBef>
                <a:spcPts val="0"/>
              </a:spcBef>
              <a:spcAft>
                <a:spcPts val="1600"/>
              </a:spcAft>
              <a:buClr>
                <a:schemeClr val="dk1"/>
              </a:buClr>
              <a:buSzPts val="1100"/>
              <a:buFont typeface="Arial"/>
              <a:buNone/>
            </a:pPr>
            <a:r>
              <a:rPr lang="en-US" sz="1600" dirty="0"/>
              <a:t>• </a:t>
            </a:r>
            <a:r>
              <a:rPr lang="en-US" sz="1600" b="1" dirty="0"/>
              <a:t>Tokenization</a:t>
            </a:r>
            <a:r>
              <a:rPr lang="en-US" sz="1600" dirty="0"/>
              <a:t>: Break down the text into individual words or tokens. This step is crucial for the subsequent analysis, as it helps in understanding the structure of the text.</a:t>
            </a:r>
          </a:p>
          <a:p>
            <a:pPr marL="0" lvl="0" indent="0" algn="l" rtl="0">
              <a:spcBef>
                <a:spcPts val="0"/>
              </a:spcBef>
              <a:spcAft>
                <a:spcPts val="1600"/>
              </a:spcAft>
              <a:buClr>
                <a:schemeClr val="dk1"/>
              </a:buClr>
              <a:buSzPts val="1100"/>
              <a:buFont typeface="Arial"/>
              <a:buNone/>
            </a:pPr>
            <a:r>
              <a:rPr lang="en-US" sz="1600" dirty="0"/>
              <a:t>• </a:t>
            </a:r>
            <a:r>
              <a:rPr lang="en-US" sz="1600" b="1" dirty="0" err="1"/>
              <a:t>Stopword</a:t>
            </a:r>
            <a:r>
              <a:rPr lang="en-US" sz="1600" b="1" dirty="0"/>
              <a:t> Removal</a:t>
            </a:r>
            <a:r>
              <a:rPr lang="en-US" sz="1600" dirty="0"/>
              <a:t>: Eliminate common words (stopwords) that do not carry much meaning. This helps reduce noise in the data and focuses on the more meaningful terms.</a:t>
            </a:r>
          </a:p>
          <a:p>
            <a:pPr marL="0" lvl="0" indent="0" algn="l" rtl="0">
              <a:spcBef>
                <a:spcPts val="0"/>
              </a:spcBef>
              <a:spcAft>
                <a:spcPts val="1600"/>
              </a:spcAft>
              <a:buClr>
                <a:schemeClr val="dk1"/>
              </a:buClr>
              <a:buSzPts val="1100"/>
              <a:buFont typeface="Arial"/>
              <a:buNone/>
            </a:pPr>
            <a:r>
              <a:rPr lang="en-US" sz="1600" dirty="0"/>
              <a:t>• </a:t>
            </a:r>
            <a:r>
              <a:rPr lang="en-US" sz="1600" b="1" dirty="0"/>
              <a:t>Stemming or Lemmatization</a:t>
            </a:r>
            <a:r>
              <a:rPr lang="en-US" sz="1600" dirty="0"/>
              <a:t>: Reduce words to their root form to standardize the text. For example, "running" and "ran" might be reduced to the common root "run."</a:t>
            </a:r>
          </a:p>
        </p:txBody>
      </p:sp>
    </p:spTree>
    <p:extLst>
      <p:ext uri="{BB962C8B-B14F-4D97-AF65-F5344CB8AC3E}">
        <p14:creationId xmlns:p14="http://schemas.microsoft.com/office/powerpoint/2010/main" val="43660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Methodology Of Sentiment Analysis</a:t>
            </a:r>
            <a:endParaRPr lang="en-IN" sz="2400" dirty="0"/>
          </a:p>
        </p:txBody>
      </p:sp>
      <p:sp>
        <p:nvSpPr>
          <p:cNvPr id="385" name="Google Shape;385;p54"/>
          <p:cNvSpPr txBox="1">
            <a:spLocks noGrp="1"/>
          </p:cNvSpPr>
          <p:nvPr>
            <p:ph type="subTitle" idx="1"/>
          </p:nvPr>
        </p:nvSpPr>
        <p:spPr>
          <a:xfrm>
            <a:off x="713225" y="1078199"/>
            <a:ext cx="8059300" cy="362640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b="1" dirty="0"/>
              <a:t>3. Train Test Split </a:t>
            </a:r>
            <a:r>
              <a:rPr lang="en-US" sz="1600" dirty="0"/>
              <a:t>:  </a:t>
            </a:r>
          </a:p>
          <a:p>
            <a:pPr marL="0" lvl="0" indent="0" algn="l" rtl="0">
              <a:spcBef>
                <a:spcPts val="0"/>
              </a:spcBef>
              <a:spcAft>
                <a:spcPts val="1600"/>
              </a:spcAft>
              <a:buClr>
                <a:schemeClr val="dk1"/>
              </a:buClr>
              <a:buSzPts val="1100"/>
              <a:buFont typeface="Arial"/>
              <a:buNone/>
            </a:pPr>
            <a:r>
              <a:rPr lang="en-US" sz="1600" dirty="0"/>
              <a:t>Refers to the process of dividing your dataset into two subsets: </a:t>
            </a:r>
          </a:p>
          <a:p>
            <a:pPr marL="0" lvl="0" indent="0" algn="l" rtl="0">
              <a:spcBef>
                <a:spcPts val="0"/>
              </a:spcBef>
              <a:spcAft>
                <a:spcPts val="1600"/>
              </a:spcAft>
              <a:buClr>
                <a:schemeClr val="dk1"/>
              </a:buClr>
              <a:buSzPts val="1100"/>
              <a:buFont typeface="Arial"/>
              <a:buNone/>
            </a:pPr>
            <a:r>
              <a:rPr lang="en-US" sz="1600" b="1" dirty="0"/>
              <a:t>Training Set</a:t>
            </a:r>
            <a:r>
              <a:rPr lang="en-US" sz="1600" dirty="0"/>
              <a:t>: The training set is a portion of the dataset used to train or teach the sentiment analysis model. During this phase, the model learns patterns and relationships within the data to make predictions about sentiment.</a:t>
            </a:r>
          </a:p>
          <a:p>
            <a:pPr marL="0" lvl="0" indent="0" algn="l" rtl="0">
              <a:spcBef>
                <a:spcPts val="0"/>
              </a:spcBef>
              <a:spcAft>
                <a:spcPts val="1600"/>
              </a:spcAft>
              <a:buClr>
                <a:schemeClr val="dk1"/>
              </a:buClr>
              <a:buSzPts val="1100"/>
              <a:buFont typeface="Arial"/>
              <a:buNone/>
            </a:pPr>
            <a:r>
              <a:rPr lang="en-US" sz="1600" b="1" dirty="0"/>
              <a:t>Test Set</a:t>
            </a:r>
            <a:r>
              <a:rPr lang="en-US" sz="1600" dirty="0"/>
              <a:t>: The test set is a separate portion of the dataset that the model has not seen during training. It is used to evaluate the model's performance and assess how well it can generalize to new, unseen data.</a:t>
            </a:r>
          </a:p>
        </p:txBody>
      </p:sp>
    </p:spTree>
    <p:extLst>
      <p:ext uri="{BB962C8B-B14F-4D97-AF65-F5344CB8AC3E}">
        <p14:creationId xmlns:p14="http://schemas.microsoft.com/office/powerpoint/2010/main" val="163602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8" name="Picture 7">
            <a:extLst>
              <a:ext uri="{FF2B5EF4-FFF2-40B4-BE49-F238E27FC236}">
                <a16:creationId xmlns:a16="http://schemas.microsoft.com/office/drawing/2014/main" id="{05808FE4-CB93-3A07-E83E-959E84A9EADC}"/>
              </a:ext>
            </a:extLst>
          </p:cNvPr>
          <p:cNvPicPr>
            <a:picLocks noChangeAspect="1"/>
          </p:cNvPicPr>
          <p:nvPr/>
        </p:nvPicPr>
        <p:blipFill>
          <a:blip r:embed="rId3"/>
          <a:stretch>
            <a:fillRect/>
          </a:stretch>
        </p:blipFill>
        <p:spPr>
          <a:xfrm>
            <a:off x="966451" y="789384"/>
            <a:ext cx="7211098" cy="3564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Methodology Of Sentiment Analysis</a:t>
            </a:r>
            <a:endParaRPr sz="2400" dirty="0"/>
          </a:p>
        </p:txBody>
      </p:sp>
      <p:sp>
        <p:nvSpPr>
          <p:cNvPr id="385" name="Google Shape;385;p54"/>
          <p:cNvSpPr txBox="1">
            <a:spLocks noGrp="1"/>
          </p:cNvSpPr>
          <p:nvPr>
            <p:ph type="subTitle" idx="1"/>
          </p:nvPr>
        </p:nvSpPr>
        <p:spPr>
          <a:xfrm>
            <a:off x="713225" y="1078199"/>
            <a:ext cx="8059300" cy="362640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dirty="0"/>
              <a:t>4. </a:t>
            </a:r>
            <a:r>
              <a:rPr lang="en-US" sz="1600" b="1" dirty="0"/>
              <a:t>Training and Evaluating The Machine Learning Model </a:t>
            </a:r>
            <a:r>
              <a:rPr lang="en-US" sz="1600" dirty="0"/>
              <a:t>: </a:t>
            </a:r>
          </a:p>
          <a:p>
            <a:pPr marL="0" lvl="0" indent="0" algn="l" rtl="0">
              <a:spcBef>
                <a:spcPts val="0"/>
              </a:spcBef>
              <a:spcAft>
                <a:spcPts val="1600"/>
              </a:spcAft>
              <a:buClr>
                <a:schemeClr val="dk1"/>
              </a:buClr>
              <a:buSzPts val="1100"/>
              <a:buFont typeface="Arial"/>
              <a:buNone/>
            </a:pPr>
            <a:r>
              <a:rPr lang="en-US" sz="1600" dirty="0"/>
              <a:t>Model training in sentiment analysis involves using a machine learning or deep learning algorithm to teach the model how to recognize patterns and relationships in the data that correspond to different sentiments (positive, negative, or neutral).</a:t>
            </a:r>
          </a:p>
          <a:p>
            <a:pPr marL="0" lvl="0" indent="0" algn="l" rtl="0">
              <a:spcBef>
                <a:spcPts val="0"/>
              </a:spcBef>
              <a:spcAft>
                <a:spcPts val="1600"/>
              </a:spcAft>
              <a:buClr>
                <a:schemeClr val="dk1"/>
              </a:buClr>
              <a:buSzPts val="1100"/>
              <a:buFont typeface="Arial"/>
              <a:buNone/>
            </a:pPr>
            <a:r>
              <a:rPr lang="en-US" sz="1600" dirty="0"/>
              <a:t>The steps involved are : </a:t>
            </a:r>
          </a:p>
          <a:p>
            <a:pPr marL="0" lvl="0" indent="0" algn="l" rtl="0">
              <a:spcBef>
                <a:spcPts val="0"/>
              </a:spcBef>
              <a:spcAft>
                <a:spcPts val="1600"/>
              </a:spcAft>
              <a:buClr>
                <a:schemeClr val="dk1"/>
              </a:buClr>
              <a:buSzPts val="1100"/>
              <a:buFont typeface="Arial"/>
              <a:buNone/>
            </a:pPr>
            <a:r>
              <a:rPr lang="en-US" sz="1600" b="1" dirty="0"/>
              <a:t>Text Vectorization</a:t>
            </a:r>
            <a:r>
              <a:rPr lang="en-US" sz="1600" dirty="0"/>
              <a:t>: Convert the textual data into a numerical format that the model can understand. </a:t>
            </a:r>
          </a:p>
          <a:p>
            <a:pPr marL="0" lvl="0" indent="0" algn="l" rtl="0">
              <a:spcBef>
                <a:spcPts val="0"/>
              </a:spcBef>
              <a:spcAft>
                <a:spcPts val="1600"/>
              </a:spcAft>
              <a:buClr>
                <a:schemeClr val="dk1"/>
              </a:buClr>
              <a:buSzPts val="1100"/>
              <a:buFont typeface="Arial"/>
              <a:buNone/>
            </a:pPr>
            <a:r>
              <a:rPr lang="en-US" sz="1600" b="1" dirty="0"/>
              <a:t>Model Selection</a:t>
            </a:r>
            <a:r>
              <a:rPr lang="en-US" sz="1600" dirty="0"/>
              <a:t>: Choose a suitable sentiment analysis model. Depending on the complexity of the task and the size of the dataset, E.g. : Logistic Regression</a:t>
            </a:r>
          </a:p>
          <a:p>
            <a:pPr marL="0" lvl="0" indent="0" algn="l" rtl="0">
              <a:spcBef>
                <a:spcPts val="0"/>
              </a:spcBef>
              <a:spcAft>
                <a:spcPts val="1600"/>
              </a:spcAft>
              <a:buClr>
                <a:schemeClr val="dk1"/>
              </a:buClr>
              <a:buSzPts val="1100"/>
              <a:buFont typeface="Arial"/>
              <a:buNone/>
            </a:pPr>
            <a:r>
              <a:rPr lang="en-US" sz="1600" dirty="0"/>
              <a:t> </a:t>
            </a:r>
          </a:p>
        </p:txBody>
      </p:sp>
    </p:spTree>
    <p:extLst>
      <p:ext uri="{BB962C8B-B14F-4D97-AF65-F5344CB8AC3E}">
        <p14:creationId xmlns:p14="http://schemas.microsoft.com/office/powerpoint/2010/main" val="374195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100" y="343484"/>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Training and Evaluating The Machine Learning Model</a:t>
            </a:r>
            <a:endParaRPr sz="2400" dirty="0"/>
          </a:p>
        </p:txBody>
      </p:sp>
      <p:sp>
        <p:nvSpPr>
          <p:cNvPr id="385" name="Google Shape;385;p54"/>
          <p:cNvSpPr txBox="1">
            <a:spLocks noGrp="1"/>
          </p:cNvSpPr>
          <p:nvPr>
            <p:ph type="subTitle" idx="1"/>
          </p:nvPr>
        </p:nvSpPr>
        <p:spPr>
          <a:xfrm>
            <a:off x="713225" y="1078199"/>
            <a:ext cx="8059300" cy="362640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endParaRPr lang="en-US" sz="1600" b="1" dirty="0"/>
          </a:p>
          <a:p>
            <a:pPr marL="0" lvl="0" indent="0" algn="l" rtl="0">
              <a:spcBef>
                <a:spcPts val="0"/>
              </a:spcBef>
              <a:spcAft>
                <a:spcPts val="1600"/>
              </a:spcAft>
              <a:buClr>
                <a:schemeClr val="dk1"/>
              </a:buClr>
              <a:buSzPts val="1100"/>
              <a:buFont typeface="Arial"/>
              <a:buNone/>
            </a:pPr>
            <a:r>
              <a:rPr lang="en-US" sz="1600" b="1" dirty="0"/>
              <a:t>Model Evaluation</a:t>
            </a:r>
            <a:r>
              <a:rPr lang="en-US" sz="1600" dirty="0"/>
              <a:t>:</a:t>
            </a:r>
          </a:p>
          <a:p>
            <a:pPr marL="0" lvl="0" indent="0" algn="l" rtl="0">
              <a:spcBef>
                <a:spcPts val="0"/>
              </a:spcBef>
              <a:spcAft>
                <a:spcPts val="1600"/>
              </a:spcAft>
              <a:buClr>
                <a:schemeClr val="dk1"/>
              </a:buClr>
              <a:buSzPts val="1100"/>
              <a:buFont typeface="Arial"/>
              <a:buNone/>
            </a:pPr>
            <a:r>
              <a:rPr lang="en-US" sz="1600" dirty="0"/>
              <a:t> After training is complete, we use the test set to evaluate the model's performance. Input the test set into the trained model, and compare the model's predictions with the actual sentiments in the test set.</a:t>
            </a:r>
          </a:p>
          <a:p>
            <a:pPr marL="0" lvl="0" indent="0" algn="l" rtl="0">
              <a:spcBef>
                <a:spcPts val="0"/>
              </a:spcBef>
              <a:spcAft>
                <a:spcPts val="1600"/>
              </a:spcAft>
              <a:buClr>
                <a:schemeClr val="dk1"/>
              </a:buClr>
              <a:buSzPts val="1100"/>
              <a:buFont typeface="Arial"/>
              <a:buNone/>
            </a:pPr>
            <a:r>
              <a:rPr lang="en-US" sz="1600" b="1" dirty="0"/>
              <a:t>Performance Metrics</a:t>
            </a:r>
            <a:r>
              <a:rPr lang="en-US" sz="1600" dirty="0"/>
              <a:t>:</a:t>
            </a:r>
          </a:p>
          <a:p>
            <a:pPr marL="0" lvl="0" indent="0" algn="l" rtl="0">
              <a:spcBef>
                <a:spcPts val="0"/>
              </a:spcBef>
              <a:spcAft>
                <a:spcPts val="1600"/>
              </a:spcAft>
              <a:buClr>
                <a:schemeClr val="dk1"/>
              </a:buClr>
              <a:buSzPts val="1100"/>
              <a:buFont typeface="Arial"/>
              <a:buNone/>
            </a:pPr>
            <a:r>
              <a:rPr lang="en-US" sz="1600" dirty="0"/>
              <a:t>Calculate performance metrics such as </a:t>
            </a:r>
            <a:r>
              <a:rPr lang="en-US" sz="1600" b="1" dirty="0"/>
              <a:t>accuracy score </a:t>
            </a:r>
            <a:r>
              <a:rPr lang="en-US" sz="1600" dirty="0"/>
              <a:t>to assess how well the model is performing on the test set.</a:t>
            </a:r>
          </a:p>
        </p:txBody>
      </p:sp>
    </p:spTree>
    <p:extLst>
      <p:ext uri="{BB962C8B-B14F-4D97-AF65-F5344CB8AC3E}">
        <p14:creationId xmlns:p14="http://schemas.microsoft.com/office/powerpoint/2010/main" val="228489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Methodology Of Sentiment Analysis</a:t>
            </a:r>
            <a:endParaRPr sz="2400" dirty="0"/>
          </a:p>
        </p:txBody>
      </p:sp>
      <p:pic>
        <p:nvPicPr>
          <p:cNvPr id="3074" name="Picture 2" descr="Workflow of Sentiment Analysis using NLP and Machine Learning | Download  Scientific Diagram">
            <a:extLst>
              <a:ext uri="{FF2B5EF4-FFF2-40B4-BE49-F238E27FC236}">
                <a16:creationId xmlns:a16="http://schemas.microsoft.com/office/drawing/2014/main" id="{BBF293CA-AB34-16DC-C402-8BEE0C77A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116" y="1114601"/>
            <a:ext cx="4151768" cy="3589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296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55"/>
          <p:cNvPicPr preferRelativeResize="0"/>
          <p:nvPr/>
        </p:nvPicPr>
        <p:blipFill>
          <a:blip r:embed="rId3">
            <a:alphaModFix/>
          </a:blip>
          <a:stretch>
            <a:fillRect/>
          </a:stretch>
        </p:blipFill>
        <p:spPr>
          <a:xfrm>
            <a:off x="679625" y="1451275"/>
            <a:ext cx="815750" cy="815750"/>
          </a:xfrm>
          <a:prstGeom prst="rect">
            <a:avLst/>
          </a:prstGeom>
          <a:noFill/>
          <a:ln>
            <a:noFill/>
          </a:ln>
        </p:spPr>
      </p:pic>
      <p:sp>
        <p:nvSpPr>
          <p:cNvPr id="416" name="Google Shape;416;p55"/>
          <p:cNvSpPr txBox="1">
            <a:spLocks noGrp="1"/>
          </p:cNvSpPr>
          <p:nvPr>
            <p:ph type="title" idx="2"/>
          </p:nvPr>
        </p:nvSpPr>
        <p:spPr>
          <a:xfrm>
            <a:off x="722975" y="1527950"/>
            <a:ext cx="815700" cy="66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417" name="Google Shape;417;p55"/>
          <p:cNvSpPr txBox="1">
            <a:spLocks noGrp="1"/>
          </p:cNvSpPr>
          <p:nvPr>
            <p:ph type="title"/>
          </p:nvPr>
        </p:nvSpPr>
        <p:spPr>
          <a:xfrm>
            <a:off x="1587700" y="1451275"/>
            <a:ext cx="5263156" cy="15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Twitter Sentiment Analysis</a:t>
            </a:r>
            <a:endParaRPr sz="4400" dirty="0"/>
          </a:p>
        </p:txBody>
      </p:sp>
      <p:pic>
        <p:nvPicPr>
          <p:cNvPr id="3" name="Picture 2">
            <a:extLst>
              <a:ext uri="{FF2B5EF4-FFF2-40B4-BE49-F238E27FC236}">
                <a16:creationId xmlns:a16="http://schemas.microsoft.com/office/drawing/2014/main" id="{15D49863-7B47-2E9B-FB5C-AC3DF768170B}"/>
              </a:ext>
            </a:extLst>
          </p:cNvPr>
          <p:cNvPicPr>
            <a:picLocks noChangeAspect="1"/>
          </p:cNvPicPr>
          <p:nvPr/>
        </p:nvPicPr>
        <p:blipFill>
          <a:blip r:embed="rId4"/>
          <a:stretch>
            <a:fillRect/>
          </a:stretch>
        </p:blipFill>
        <p:spPr>
          <a:xfrm>
            <a:off x="6418639" y="1341909"/>
            <a:ext cx="2275321" cy="1850231"/>
          </a:xfrm>
          <a:prstGeom prst="rect">
            <a:avLst/>
          </a:prstGeom>
        </p:spPr>
      </p:pic>
    </p:spTree>
    <p:extLst>
      <p:ext uri="{BB962C8B-B14F-4D97-AF65-F5344CB8AC3E}">
        <p14:creationId xmlns:p14="http://schemas.microsoft.com/office/powerpoint/2010/main" val="21203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1"/>
          <p:cNvSpPr txBox="1">
            <a:spLocks noGrp="1"/>
          </p:cNvSpPr>
          <p:nvPr>
            <p:ph type="title"/>
          </p:nvPr>
        </p:nvSpPr>
        <p:spPr>
          <a:xfrm>
            <a:off x="725431" y="418958"/>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31" name="Google Shape;331;p51"/>
          <p:cNvSpPr txBox="1">
            <a:spLocks noGrp="1"/>
          </p:cNvSpPr>
          <p:nvPr>
            <p:ph type="subTitle" idx="5"/>
          </p:nvPr>
        </p:nvSpPr>
        <p:spPr>
          <a:xfrm>
            <a:off x="1185569" y="1795323"/>
            <a:ext cx="3247669" cy="880200"/>
          </a:xfrm>
          <a:prstGeom prst="rect">
            <a:avLst/>
          </a:prstGeom>
        </p:spPr>
        <p:txBody>
          <a:bodyPr spcFirstLastPara="1" wrap="square" lIns="91425" tIns="91425" rIns="91425" bIns="91425" anchor="ctr" anchorCtr="0">
            <a:noAutofit/>
          </a:bodyPr>
          <a:lstStyle/>
          <a:p>
            <a:pPr marL="0" indent="0">
              <a:spcAft>
                <a:spcPts val="1600"/>
              </a:spcAft>
            </a:pPr>
            <a:r>
              <a:rPr lang="en" dirty="0"/>
              <a:t>1. </a:t>
            </a:r>
            <a:r>
              <a:rPr lang="en-IN" dirty="0"/>
              <a:t>Introduction</a:t>
            </a:r>
          </a:p>
          <a:p>
            <a:pPr marL="0" lvl="0" indent="0" algn="l" rtl="0">
              <a:spcBef>
                <a:spcPts val="0"/>
              </a:spcBef>
              <a:spcAft>
                <a:spcPts val="1600"/>
              </a:spcAft>
              <a:buNone/>
            </a:pPr>
            <a:r>
              <a:rPr lang="en-IN" dirty="0"/>
              <a:t>  </a:t>
            </a:r>
            <a:endParaRPr dirty="0"/>
          </a:p>
        </p:txBody>
      </p:sp>
      <p:sp>
        <p:nvSpPr>
          <p:cNvPr id="332" name="Google Shape;332;p51"/>
          <p:cNvSpPr txBox="1">
            <a:spLocks noGrp="1"/>
          </p:cNvSpPr>
          <p:nvPr>
            <p:ph type="subTitle" idx="6"/>
          </p:nvPr>
        </p:nvSpPr>
        <p:spPr>
          <a:xfrm>
            <a:off x="4571150" y="1711173"/>
            <a:ext cx="3750205" cy="1356621"/>
          </a:xfrm>
          <a:prstGeom prst="rect">
            <a:avLst/>
          </a:prstGeom>
        </p:spPr>
        <p:txBody>
          <a:bodyPr spcFirstLastPara="1" wrap="square" lIns="91425" tIns="91425" rIns="91425" bIns="91425" anchor="ctr" anchorCtr="0">
            <a:noAutofit/>
          </a:bodyPr>
          <a:lstStyle/>
          <a:p>
            <a:pPr marL="0" indent="0">
              <a:spcAft>
                <a:spcPts val="1600"/>
              </a:spcAft>
            </a:pPr>
            <a:r>
              <a:rPr lang="en" dirty="0"/>
              <a:t>2.</a:t>
            </a:r>
            <a:r>
              <a:rPr lang="en-IN" dirty="0"/>
              <a:t> Importance of Sentiment Analysis</a:t>
            </a:r>
          </a:p>
          <a:p>
            <a:pPr marL="0" lvl="0" indent="0" algn="l" rtl="0">
              <a:spcBef>
                <a:spcPts val="0"/>
              </a:spcBef>
              <a:spcAft>
                <a:spcPts val="1600"/>
              </a:spcAft>
              <a:buNone/>
            </a:pPr>
            <a:endParaRPr dirty="0"/>
          </a:p>
        </p:txBody>
      </p:sp>
      <p:sp>
        <p:nvSpPr>
          <p:cNvPr id="333" name="Google Shape;333;p51"/>
          <p:cNvSpPr txBox="1">
            <a:spLocks noGrp="1"/>
          </p:cNvSpPr>
          <p:nvPr>
            <p:ph type="subTitle" idx="7"/>
          </p:nvPr>
        </p:nvSpPr>
        <p:spPr>
          <a:xfrm>
            <a:off x="1185569" y="2916542"/>
            <a:ext cx="2378768" cy="880200"/>
          </a:xfrm>
          <a:prstGeom prst="rect">
            <a:avLst/>
          </a:prstGeom>
        </p:spPr>
        <p:txBody>
          <a:bodyPr spcFirstLastPara="1" wrap="square" lIns="91425" tIns="91425" rIns="91425" bIns="91425" anchor="ctr" anchorCtr="0">
            <a:noAutofit/>
          </a:bodyPr>
          <a:lstStyle/>
          <a:p>
            <a:pPr marL="0" indent="0">
              <a:spcAft>
                <a:spcPts val="1600"/>
              </a:spcAft>
            </a:pPr>
            <a:r>
              <a:rPr lang="en" dirty="0"/>
              <a:t>3. </a:t>
            </a:r>
            <a:r>
              <a:rPr lang="en-IN" dirty="0"/>
              <a:t>Methodology</a:t>
            </a:r>
          </a:p>
          <a:p>
            <a:pPr marL="0" lvl="0" indent="0" algn="l" rtl="0">
              <a:spcBef>
                <a:spcPts val="0"/>
              </a:spcBef>
              <a:spcAft>
                <a:spcPts val="1600"/>
              </a:spcAft>
              <a:buNone/>
            </a:pPr>
            <a:endParaRPr dirty="0"/>
          </a:p>
        </p:txBody>
      </p:sp>
      <p:sp>
        <p:nvSpPr>
          <p:cNvPr id="334" name="Google Shape;334;p51"/>
          <p:cNvSpPr txBox="1">
            <a:spLocks noGrp="1"/>
          </p:cNvSpPr>
          <p:nvPr>
            <p:ph type="subTitle" idx="8"/>
          </p:nvPr>
        </p:nvSpPr>
        <p:spPr>
          <a:xfrm>
            <a:off x="4585081" y="2735946"/>
            <a:ext cx="3673416" cy="1356621"/>
          </a:xfrm>
          <a:prstGeom prst="rect">
            <a:avLst/>
          </a:prstGeom>
        </p:spPr>
        <p:txBody>
          <a:bodyPr spcFirstLastPara="1" wrap="square" lIns="91425" tIns="91425" rIns="91425" bIns="91425" anchor="ctr" anchorCtr="0">
            <a:noAutofit/>
          </a:bodyPr>
          <a:lstStyle/>
          <a:p>
            <a:pPr marL="0" indent="0">
              <a:spcAft>
                <a:spcPts val="1600"/>
              </a:spcAft>
            </a:pPr>
            <a:r>
              <a:rPr lang="en" dirty="0"/>
              <a:t>4. </a:t>
            </a:r>
            <a:r>
              <a:rPr lang="en-IN" dirty="0"/>
              <a:t>Twitter Sentiment Analysis</a:t>
            </a:r>
          </a:p>
          <a:p>
            <a:pPr marL="0" lvl="0" indent="0" algn="l" rtl="0">
              <a:spcBef>
                <a:spcPts val="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Twitter Sentiment Analysis</a:t>
            </a:r>
            <a:endParaRPr sz="2400" dirty="0"/>
          </a:p>
        </p:txBody>
      </p:sp>
      <p:sp>
        <p:nvSpPr>
          <p:cNvPr id="385" name="Google Shape;385;p54"/>
          <p:cNvSpPr txBox="1">
            <a:spLocks noGrp="1"/>
          </p:cNvSpPr>
          <p:nvPr>
            <p:ph type="subTitle" idx="1"/>
          </p:nvPr>
        </p:nvSpPr>
        <p:spPr>
          <a:xfrm>
            <a:off x="713225" y="1078199"/>
            <a:ext cx="8059300" cy="362640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dirty="0"/>
              <a:t>Twitter sentiment analysis analyzes the sentiment or emotion of tweets. It uses natural language processing and machine learning algorithms to classify tweets automatically as positive, or negative based on their content.  </a:t>
            </a:r>
          </a:p>
          <a:p>
            <a:pPr marL="0" lvl="0" indent="0" algn="l" rtl="0">
              <a:spcBef>
                <a:spcPts val="0"/>
              </a:spcBef>
              <a:spcAft>
                <a:spcPts val="1600"/>
              </a:spcAft>
              <a:buClr>
                <a:schemeClr val="dk1"/>
              </a:buClr>
              <a:buSzPts val="1100"/>
              <a:buFont typeface="Arial"/>
              <a:buNone/>
            </a:pPr>
            <a:endParaRPr lang="en-US" sz="1600" dirty="0"/>
          </a:p>
          <a:p>
            <a:pPr marL="0" lvl="0" indent="0" algn="l" rtl="0">
              <a:spcBef>
                <a:spcPts val="0"/>
              </a:spcBef>
              <a:spcAft>
                <a:spcPts val="1600"/>
              </a:spcAft>
              <a:buClr>
                <a:schemeClr val="dk1"/>
              </a:buClr>
              <a:buSzPts val="1100"/>
              <a:buFont typeface="Arial"/>
              <a:buNone/>
            </a:pPr>
            <a:r>
              <a:rPr lang="en-US" sz="1600" dirty="0"/>
              <a:t>These data are useful in understanding the opinions of people on social media for a variety of topics.</a:t>
            </a:r>
          </a:p>
          <a:p>
            <a:pPr marL="0" lvl="0" indent="0" algn="l" rtl="0">
              <a:spcBef>
                <a:spcPts val="0"/>
              </a:spcBef>
              <a:spcAft>
                <a:spcPts val="1600"/>
              </a:spcAft>
              <a:buClr>
                <a:schemeClr val="dk1"/>
              </a:buClr>
              <a:buSzPts val="1100"/>
              <a:buFont typeface="Arial"/>
              <a:buNone/>
            </a:pPr>
            <a:endParaRPr lang="en-US" sz="1600" dirty="0"/>
          </a:p>
          <a:p>
            <a:pPr marL="0" lvl="0" indent="0" algn="l" rtl="0">
              <a:spcBef>
                <a:spcPts val="0"/>
              </a:spcBef>
              <a:spcAft>
                <a:spcPts val="1600"/>
              </a:spcAft>
              <a:buClr>
                <a:schemeClr val="dk1"/>
              </a:buClr>
              <a:buSzPts val="1100"/>
              <a:buFont typeface="Arial"/>
              <a:buNone/>
            </a:pPr>
            <a:r>
              <a:rPr lang="en-US" sz="1600" dirty="0"/>
              <a:t>Now Let us apply the sentiment analysis to a Twitter dataset and classify tweets as positive or Negative : </a:t>
            </a:r>
          </a:p>
          <a:p>
            <a:pPr marL="0" lvl="0" indent="0" algn="l" rtl="0">
              <a:spcBef>
                <a:spcPts val="0"/>
              </a:spcBef>
              <a:spcAft>
                <a:spcPts val="1600"/>
              </a:spcAft>
              <a:buClr>
                <a:schemeClr val="dk1"/>
              </a:buClr>
              <a:buSzPts val="1100"/>
              <a:buFont typeface="Arial"/>
              <a:buNone/>
            </a:pPr>
            <a:endParaRPr lang="en-US" sz="1600" dirty="0"/>
          </a:p>
        </p:txBody>
      </p:sp>
    </p:spTree>
    <p:extLst>
      <p:ext uri="{BB962C8B-B14F-4D97-AF65-F5344CB8AC3E}">
        <p14:creationId xmlns:p14="http://schemas.microsoft.com/office/powerpoint/2010/main" val="154610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Clr>
                <a:schemeClr val="dk1"/>
              </a:buClr>
              <a:buSzPts val="1100"/>
              <a:buFont typeface="Arial"/>
              <a:buAutoNum type="arabicPeriod"/>
            </a:pPr>
            <a:r>
              <a:rPr lang="en-US" sz="1600" b="1" dirty="0"/>
              <a:t>1. Data Collection</a:t>
            </a:r>
            <a:r>
              <a:rPr lang="en-US" sz="1600" dirty="0"/>
              <a:t> : </a:t>
            </a:r>
          </a:p>
          <a:p>
            <a:pPr marL="800100" lvl="1">
              <a:spcBef>
                <a:spcPts val="0"/>
              </a:spcBef>
              <a:spcAft>
                <a:spcPts val="1600"/>
              </a:spcAft>
              <a:buClr>
                <a:schemeClr val="dk1"/>
              </a:buClr>
              <a:buSzPts val="1100"/>
              <a:buFont typeface="Arial"/>
              <a:buAutoNum type="arabicPeriod"/>
            </a:pPr>
            <a:r>
              <a:rPr lang="en-US" sz="1600" dirty="0"/>
              <a:t>(</a:t>
            </a:r>
            <a:r>
              <a:rPr lang="en-US" sz="1600" dirty="0" err="1"/>
              <a:t>i</a:t>
            </a:r>
            <a:r>
              <a:rPr lang="en-US" sz="1600" dirty="0"/>
              <a:t>) We are going to use the </a:t>
            </a:r>
            <a:r>
              <a:rPr lang="en-US" sz="1600" b="1" dirty="0"/>
              <a:t>Sentiment140</a:t>
            </a:r>
            <a:r>
              <a:rPr lang="en-US" sz="1600" dirty="0"/>
              <a:t> Dataset from Kaggle.</a:t>
            </a:r>
          </a:p>
          <a:p>
            <a:pPr marL="800100" lvl="1">
              <a:spcBef>
                <a:spcPts val="0"/>
              </a:spcBef>
              <a:spcAft>
                <a:spcPts val="1600"/>
              </a:spcAft>
              <a:buClr>
                <a:schemeClr val="dk1"/>
              </a:buClr>
              <a:buSzPts val="1100"/>
              <a:buFont typeface="Arial"/>
              <a:buAutoNum type="arabicPeriod"/>
            </a:pPr>
            <a:r>
              <a:rPr lang="en-US" sz="1600" dirty="0"/>
              <a:t> It contains 1,600,000 tweets extracted using the twitter API. The tweets have been annotated (0 = negative, 1 = positive) and they can be used to detect sentiment.</a:t>
            </a:r>
          </a:p>
          <a:p>
            <a:pPr marL="800100" lvl="1">
              <a:spcBef>
                <a:spcPts val="0"/>
              </a:spcBef>
              <a:spcAft>
                <a:spcPts val="1600"/>
              </a:spcAft>
              <a:buClr>
                <a:schemeClr val="dk1"/>
              </a:buClr>
              <a:buSzPts val="1100"/>
              <a:buFont typeface="Arial"/>
              <a:buAutoNum type="arabicPeriod"/>
            </a:pPr>
            <a:r>
              <a:rPr lang="en-US" sz="1600" dirty="0"/>
              <a:t>It contains the following 6 fields:</a:t>
            </a:r>
          </a:p>
          <a:p>
            <a:pPr marL="1257300" lvl="2">
              <a:spcBef>
                <a:spcPts val="0"/>
              </a:spcBef>
              <a:spcAft>
                <a:spcPts val="1600"/>
              </a:spcAft>
              <a:buClr>
                <a:schemeClr val="dk1"/>
              </a:buClr>
              <a:buSzPts val="1100"/>
              <a:buFont typeface="Arial"/>
              <a:buAutoNum type="arabicPeriod"/>
            </a:pPr>
            <a:r>
              <a:rPr lang="en-US" sz="1600" dirty="0"/>
              <a:t>target: the polarity of the tweet (0 = negative,1 = positive)</a:t>
            </a:r>
          </a:p>
          <a:p>
            <a:pPr marL="1257300" lvl="2">
              <a:spcBef>
                <a:spcPts val="0"/>
              </a:spcBef>
              <a:spcAft>
                <a:spcPts val="1600"/>
              </a:spcAft>
              <a:buClr>
                <a:schemeClr val="dk1"/>
              </a:buClr>
              <a:buSzPts val="1100"/>
              <a:buFont typeface="Arial"/>
              <a:buAutoNum type="arabicPeriod"/>
            </a:pPr>
            <a:r>
              <a:rPr lang="en-US" sz="1600" dirty="0"/>
              <a:t>id: The ID of the tweet ( 2087)</a:t>
            </a:r>
          </a:p>
          <a:p>
            <a:pPr marL="1257300" lvl="2">
              <a:spcBef>
                <a:spcPts val="0"/>
              </a:spcBef>
              <a:spcAft>
                <a:spcPts val="1600"/>
              </a:spcAft>
              <a:buClr>
                <a:schemeClr val="dk1"/>
              </a:buClr>
              <a:buSzPts val="1100"/>
              <a:buFont typeface="Arial"/>
              <a:buAutoNum type="arabicPeriod"/>
            </a:pPr>
            <a:r>
              <a:rPr lang="en-US" sz="1600" dirty="0"/>
              <a:t>date: the date of the tweet (Sat May 16 23:58:44 UTC 2009)</a:t>
            </a:r>
          </a:p>
          <a:p>
            <a:pPr marL="1257300" lvl="2">
              <a:spcBef>
                <a:spcPts val="0"/>
              </a:spcBef>
              <a:spcAft>
                <a:spcPts val="1600"/>
              </a:spcAft>
              <a:buClr>
                <a:schemeClr val="dk1"/>
              </a:buClr>
              <a:buSzPts val="1100"/>
              <a:buFont typeface="Arial"/>
              <a:buAutoNum type="arabicPeriod"/>
            </a:pPr>
            <a:r>
              <a:rPr lang="en-US" sz="1600" dirty="0"/>
              <a:t>flag: The query (</a:t>
            </a:r>
            <a:r>
              <a:rPr lang="en-US" sz="1600" dirty="0" err="1"/>
              <a:t>lyx</a:t>
            </a:r>
            <a:r>
              <a:rPr lang="en-US" sz="1600" dirty="0"/>
              <a:t>). If there is no query, then this value is NO_QUERY.</a:t>
            </a:r>
          </a:p>
          <a:p>
            <a:pPr marL="1257300" lvl="2">
              <a:spcBef>
                <a:spcPts val="0"/>
              </a:spcBef>
              <a:spcAft>
                <a:spcPts val="1600"/>
              </a:spcAft>
              <a:buClr>
                <a:schemeClr val="dk1"/>
              </a:buClr>
              <a:buSzPts val="1100"/>
              <a:buFont typeface="Arial"/>
              <a:buAutoNum type="arabicPeriod"/>
            </a:pPr>
            <a:r>
              <a:rPr lang="en-US" sz="1600" dirty="0"/>
              <a:t>user: the user that tweeted (</a:t>
            </a:r>
            <a:r>
              <a:rPr lang="en-US" sz="1600" dirty="0" err="1"/>
              <a:t>robotickilldozr</a:t>
            </a:r>
            <a:r>
              <a:rPr lang="en-US" sz="1600" dirty="0"/>
              <a:t>)</a:t>
            </a:r>
          </a:p>
          <a:p>
            <a:pPr marL="1257300" lvl="2">
              <a:spcBef>
                <a:spcPts val="0"/>
              </a:spcBef>
              <a:spcAft>
                <a:spcPts val="1600"/>
              </a:spcAft>
              <a:buClr>
                <a:schemeClr val="dk1"/>
              </a:buClr>
              <a:buSzPts val="1100"/>
              <a:buFont typeface="Arial"/>
              <a:buAutoNum type="arabicPeriod"/>
            </a:pPr>
            <a:r>
              <a:rPr lang="en-US" sz="1600" dirty="0"/>
              <a:t>text: the text of the tweet (</a:t>
            </a:r>
            <a:r>
              <a:rPr lang="en-US" sz="1600" dirty="0" err="1"/>
              <a:t>Lyx</a:t>
            </a:r>
            <a:r>
              <a:rPr lang="en-US" sz="1600" dirty="0"/>
              <a:t> is cool)Twitter</a:t>
            </a:r>
          </a:p>
        </p:txBody>
      </p:sp>
    </p:spTree>
    <p:extLst>
      <p:ext uri="{BB962C8B-B14F-4D97-AF65-F5344CB8AC3E}">
        <p14:creationId xmlns:p14="http://schemas.microsoft.com/office/powerpoint/2010/main" val="73651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Clr>
                <a:schemeClr val="dk1"/>
              </a:buClr>
              <a:buSzPts val="1100"/>
              <a:buFont typeface="Arial"/>
              <a:buAutoNum type="arabicPeriod"/>
            </a:pPr>
            <a:r>
              <a:rPr lang="en-US" sz="1600" dirty="0"/>
              <a:t>                                                                             </a:t>
            </a:r>
          </a:p>
        </p:txBody>
      </p:sp>
      <p:pic>
        <p:nvPicPr>
          <p:cNvPr id="3" name="Picture 2">
            <a:extLst>
              <a:ext uri="{FF2B5EF4-FFF2-40B4-BE49-F238E27FC236}">
                <a16:creationId xmlns:a16="http://schemas.microsoft.com/office/drawing/2014/main" id="{31724C16-BC40-15C6-9A7F-2DF57F648CDD}"/>
              </a:ext>
            </a:extLst>
          </p:cNvPr>
          <p:cNvPicPr>
            <a:picLocks noChangeAspect="1"/>
          </p:cNvPicPr>
          <p:nvPr/>
        </p:nvPicPr>
        <p:blipFill>
          <a:blip r:embed="rId3"/>
          <a:stretch>
            <a:fillRect/>
          </a:stretch>
        </p:blipFill>
        <p:spPr>
          <a:xfrm>
            <a:off x="5284481" y="2093120"/>
            <a:ext cx="3776420" cy="2965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4105613B-BF7F-E9AA-547F-5A19F12AC01D}"/>
              </a:ext>
            </a:extLst>
          </p:cNvPr>
          <p:cNvPicPr>
            <a:picLocks noChangeAspect="1"/>
          </p:cNvPicPr>
          <p:nvPr/>
        </p:nvPicPr>
        <p:blipFill>
          <a:blip r:embed="rId4"/>
          <a:stretch>
            <a:fillRect/>
          </a:stretch>
        </p:blipFill>
        <p:spPr>
          <a:xfrm>
            <a:off x="83099" y="85331"/>
            <a:ext cx="5202872" cy="2650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0369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Clr>
                <a:schemeClr val="dk1"/>
              </a:buClr>
              <a:buSzPts val="1100"/>
              <a:buFont typeface="Arial"/>
              <a:buAutoNum type="arabicPeriod"/>
            </a:pPr>
            <a:r>
              <a:rPr lang="en-US" dirty="0"/>
              <a:t>(ii) Importing All Necessary Dependencies : </a:t>
            </a:r>
          </a:p>
          <a:p>
            <a:pPr marL="800100" lvl="1">
              <a:lnSpc>
                <a:spcPct val="100000"/>
              </a:lnSpc>
              <a:spcBef>
                <a:spcPts val="0"/>
              </a:spcBef>
              <a:spcAft>
                <a:spcPts val="1600"/>
              </a:spcAft>
              <a:buClr>
                <a:schemeClr val="dk1"/>
              </a:buClr>
              <a:buSzPts val="1100"/>
              <a:buFont typeface="Arial"/>
              <a:buAutoNum type="arabicPeriod"/>
            </a:pPr>
            <a:r>
              <a:rPr lang="en-US" dirty="0"/>
              <a:t>We are Going to use Pandas, as the dataset is a CSV file and it is easier to handle them as data frames</a:t>
            </a:r>
          </a:p>
          <a:p>
            <a:pPr marL="800100" lvl="1">
              <a:lnSpc>
                <a:spcPct val="100000"/>
              </a:lnSpc>
              <a:spcBef>
                <a:spcPts val="0"/>
              </a:spcBef>
              <a:spcAft>
                <a:spcPts val="1600"/>
              </a:spcAft>
              <a:buClr>
                <a:schemeClr val="dk1"/>
              </a:buClr>
              <a:buSzPts val="1100"/>
              <a:buFont typeface="Arial"/>
              <a:buAutoNum type="arabicPeriod"/>
            </a:pPr>
            <a:r>
              <a:rPr lang="en-US" dirty="0"/>
              <a:t>Regular Expressions and Stopwords and PorterStemmer will be useful for us in the Data Pre-Processing Stage and are taken from the Natural Language Processing Tool Kit (NLTK).</a:t>
            </a:r>
          </a:p>
          <a:p>
            <a:pPr marL="800100" lvl="1">
              <a:lnSpc>
                <a:spcPct val="100000"/>
              </a:lnSpc>
              <a:spcBef>
                <a:spcPts val="0"/>
              </a:spcBef>
              <a:spcAft>
                <a:spcPts val="1600"/>
              </a:spcAft>
              <a:buClr>
                <a:schemeClr val="dk1"/>
              </a:buClr>
              <a:buSzPts val="1100"/>
              <a:buFont typeface="Arial"/>
              <a:buAutoNum type="arabicPeriod"/>
            </a:pPr>
            <a:r>
              <a:rPr lang="en-US" dirty="0"/>
              <a:t>TfidfVectorizer is used to Vectorize the data. We need the train_test_split to separate the training set and the test set from the original dataset.</a:t>
            </a:r>
          </a:p>
          <a:p>
            <a:pPr marL="800100" lvl="1">
              <a:lnSpc>
                <a:spcPct val="100000"/>
              </a:lnSpc>
              <a:spcBef>
                <a:spcPts val="0"/>
              </a:spcBef>
              <a:spcAft>
                <a:spcPts val="1600"/>
              </a:spcAft>
              <a:buClr>
                <a:schemeClr val="dk1"/>
              </a:buClr>
              <a:buSzPts val="1100"/>
              <a:buFont typeface="Arial"/>
              <a:buAutoNum type="arabicPeriod"/>
            </a:pPr>
            <a:r>
              <a:rPr lang="en-US" dirty="0"/>
              <a:t>The Machine Learning Model we are going to use is LogisticRegression as this is a classification problem.</a:t>
            </a:r>
          </a:p>
          <a:p>
            <a:pPr marL="800100" lvl="1">
              <a:lnSpc>
                <a:spcPct val="100000"/>
              </a:lnSpc>
              <a:spcBef>
                <a:spcPts val="0"/>
              </a:spcBef>
              <a:spcAft>
                <a:spcPts val="1600"/>
              </a:spcAft>
              <a:buClr>
                <a:schemeClr val="dk1"/>
              </a:buClr>
              <a:buSzPts val="1100"/>
              <a:buFont typeface="Arial"/>
              <a:buAutoNum type="arabicPeriod"/>
            </a:pPr>
            <a:r>
              <a:rPr lang="en-US" dirty="0"/>
              <a:t>We evaluate the performance of our Model using the accuracy_score.</a:t>
            </a:r>
          </a:p>
          <a:p>
            <a:pPr marL="800100" lvl="1">
              <a:lnSpc>
                <a:spcPct val="100000"/>
              </a:lnSpc>
              <a:spcBef>
                <a:spcPts val="0"/>
              </a:spcBef>
              <a:spcAft>
                <a:spcPts val="1600"/>
              </a:spcAft>
              <a:buClr>
                <a:schemeClr val="dk1"/>
              </a:buClr>
              <a:buSzPts val="1100"/>
              <a:buFont typeface="Arial"/>
              <a:buAutoNum type="arabicPeriod"/>
            </a:pPr>
            <a:endParaRPr lang="en-US" dirty="0"/>
          </a:p>
          <a:p>
            <a:pPr marL="800100" lvl="1">
              <a:lnSpc>
                <a:spcPct val="100000"/>
              </a:lnSpc>
              <a:spcBef>
                <a:spcPts val="0"/>
              </a:spcBef>
              <a:spcAft>
                <a:spcPts val="1600"/>
              </a:spcAft>
              <a:buClr>
                <a:schemeClr val="dk1"/>
              </a:buClr>
              <a:buSzPts val="1100"/>
              <a:buFont typeface="Arial"/>
              <a:buAutoNum type="arabicPeriod"/>
            </a:pPr>
            <a:endParaRPr lang="en-US" dirty="0"/>
          </a:p>
          <a:p>
            <a:pPr marL="800100" lvl="1">
              <a:lnSpc>
                <a:spcPct val="100000"/>
              </a:lnSpc>
              <a:spcBef>
                <a:spcPts val="0"/>
              </a:spcBef>
              <a:spcAft>
                <a:spcPts val="1600"/>
              </a:spcAft>
              <a:buClr>
                <a:schemeClr val="dk1"/>
              </a:buClr>
              <a:buSzPts val="1100"/>
              <a:buFont typeface="Arial"/>
              <a:buAutoNum type="arabicPeriod"/>
            </a:pPr>
            <a:endParaRPr lang="en-US" dirty="0"/>
          </a:p>
          <a:p>
            <a:pPr marL="800100" lvl="1">
              <a:lnSpc>
                <a:spcPct val="100000"/>
              </a:lnSpc>
              <a:spcBef>
                <a:spcPts val="0"/>
              </a:spcBef>
              <a:spcAft>
                <a:spcPts val="1600"/>
              </a:spcAft>
              <a:buClr>
                <a:schemeClr val="dk1"/>
              </a:buClr>
              <a:buSzPts val="1100"/>
              <a:buFont typeface="Arial"/>
              <a:buAutoNum type="arabicPeriod"/>
            </a:pPr>
            <a:endParaRPr lang="en-US" dirty="0"/>
          </a:p>
          <a:p>
            <a:pPr marL="800100" lvl="1">
              <a:lnSpc>
                <a:spcPct val="100000"/>
              </a:lnSpc>
              <a:spcBef>
                <a:spcPts val="0"/>
              </a:spcBef>
              <a:spcAft>
                <a:spcPts val="1600"/>
              </a:spcAft>
              <a:buClr>
                <a:schemeClr val="dk1"/>
              </a:buClr>
              <a:buSzPts val="1100"/>
              <a:buFont typeface="Arial"/>
              <a:buAutoNum type="arabicPeriod"/>
            </a:pPr>
            <a:endParaRPr lang="en-US" dirty="0"/>
          </a:p>
          <a:p>
            <a:pPr marL="482600" lvl="1" indent="0">
              <a:lnSpc>
                <a:spcPct val="100000"/>
              </a:lnSpc>
              <a:spcBef>
                <a:spcPts val="0"/>
              </a:spcBef>
              <a:spcAft>
                <a:spcPts val="1600"/>
              </a:spcAft>
              <a:buClr>
                <a:schemeClr val="dk1"/>
              </a:buClr>
              <a:buSzPts val="1100"/>
            </a:pPr>
            <a:endParaRPr lang="en-US" dirty="0"/>
          </a:p>
          <a:p>
            <a:pPr marL="482600" lvl="1" indent="0">
              <a:lnSpc>
                <a:spcPct val="100000"/>
              </a:lnSpc>
              <a:spcBef>
                <a:spcPts val="0"/>
              </a:spcBef>
              <a:spcAft>
                <a:spcPts val="1600"/>
              </a:spcAft>
              <a:buClr>
                <a:schemeClr val="dk1"/>
              </a:buClr>
              <a:buSzPts val="1100"/>
            </a:pPr>
            <a:endParaRPr lang="en-US" dirty="0"/>
          </a:p>
          <a:p>
            <a:pPr marL="482600" lvl="1" indent="0">
              <a:lnSpc>
                <a:spcPct val="100000"/>
              </a:lnSpc>
              <a:spcBef>
                <a:spcPts val="0"/>
              </a:spcBef>
              <a:spcAft>
                <a:spcPts val="1600"/>
              </a:spcAft>
              <a:buClr>
                <a:schemeClr val="dk1"/>
              </a:buClr>
              <a:buSzPts val="1100"/>
            </a:pPr>
            <a:endParaRPr lang="en-US" dirty="0"/>
          </a:p>
        </p:txBody>
      </p:sp>
      <p:pic>
        <p:nvPicPr>
          <p:cNvPr id="3" name="Picture 2">
            <a:extLst>
              <a:ext uri="{FF2B5EF4-FFF2-40B4-BE49-F238E27FC236}">
                <a16:creationId xmlns:a16="http://schemas.microsoft.com/office/drawing/2014/main" id="{CABCDA85-2204-6F86-D9C7-32B5DA675AA6}"/>
              </a:ext>
            </a:extLst>
          </p:cNvPr>
          <p:cNvPicPr>
            <a:picLocks noChangeAspect="1"/>
          </p:cNvPicPr>
          <p:nvPr/>
        </p:nvPicPr>
        <p:blipFill>
          <a:blip r:embed="rId3"/>
          <a:stretch>
            <a:fillRect/>
          </a:stretch>
        </p:blipFill>
        <p:spPr>
          <a:xfrm>
            <a:off x="309193" y="3088309"/>
            <a:ext cx="4262807" cy="1916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E274E31B-50FD-DF30-61A2-79161371A885}"/>
              </a:ext>
            </a:extLst>
          </p:cNvPr>
          <p:cNvPicPr>
            <a:picLocks noChangeAspect="1"/>
          </p:cNvPicPr>
          <p:nvPr/>
        </p:nvPicPr>
        <p:blipFill rotWithShape="1">
          <a:blip r:embed="rId4"/>
          <a:srcRect r="51763"/>
          <a:stretch/>
        </p:blipFill>
        <p:spPr>
          <a:xfrm>
            <a:off x="4729163" y="3100388"/>
            <a:ext cx="4334244" cy="1904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615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2. </a:t>
            </a:r>
            <a:r>
              <a:rPr lang="en-US" sz="1600" b="1" dirty="0"/>
              <a:t>Data Pre-Processing </a:t>
            </a:r>
            <a:r>
              <a:rPr lang="en-US" sz="1600" dirty="0"/>
              <a:t>:</a:t>
            </a:r>
          </a:p>
          <a:p>
            <a:pPr marL="482600" lvl="1" indent="0">
              <a:lnSpc>
                <a:spcPct val="100000"/>
              </a:lnSpc>
              <a:spcBef>
                <a:spcPts val="0"/>
              </a:spcBef>
              <a:spcAft>
                <a:spcPts val="1600"/>
              </a:spcAft>
              <a:buClr>
                <a:schemeClr val="dk1"/>
              </a:buClr>
              <a:buSzPts val="1100"/>
            </a:pPr>
            <a:r>
              <a:rPr lang="en-US" sz="1600" dirty="0"/>
              <a:t>	(</a:t>
            </a:r>
            <a:r>
              <a:rPr lang="en-US" sz="1600" dirty="0" err="1"/>
              <a:t>i</a:t>
            </a:r>
            <a:r>
              <a:rPr lang="en-US" sz="1600" dirty="0"/>
              <a:t>) Loading and Verifying the Dataset.</a:t>
            </a:r>
          </a:p>
          <a:p>
            <a:pPr marL="482600" lvl="1" indent="0">
              <a:lnSpc>
                <a:spcPct val="100000"/>
              </a:lnSpc>
              <a:spcBef>
                <a:spcPts val="0"/>
              </a:spcBef>
              <a:spcAft>
                <a:spcPts val="1600"/>
              </a:spcAft>
              <a:buClr>
                <a:schemeClr val="dk1"/>
              </a:buClr>
              <a:buSzPts val="1100"/>
            </a:pPr>
            <a:endParaRPr lang="en-US" sz="1600" dirty="0"/>
          </a:p>
          <a:p>
            <a:pPr marL="482600" lvl="1" indent="0">
              <a:lnSpc>
                <a:spcPct val="100000"/>
              </a:lnSpc>
              <a:spcBef>
                <a:spcPts val="0"/>
              </a:spcBef>
              <a:spcAft>
                <a:spcPts val="1600"/>
              </a:spcAft>
              <a:buClr>
                <a:schemeClr val="dk1"/>
              </a:buClr>
              <a:buSzPts val="1100"/>
            </a:pPr>
            <a:r>
              <a:rPr lang="en-US" sz="1600" dirty="0"/>
              <a:t>	 </a:t>
            </a:r>
          </a:p>
        </p:txBody>
      </p:sp>
      <p:pic>
        <p:nvPicPr>
          <p:cNvPr id="5" name="Picture 4">
            <a:extLst>
              <a:ext uri="{FF2B5EF4-FFF2-40B4-BE49-F238E27FC236}">
                <a16:creationId xmlns:a16="http://schemas.microsoft.com/office/drawing/2014/main" id="{06AA13AF-A618-E515-9D3A-DBC3E98AAFD2}"/>
              </a:ext>
            </a:extLst>
          </p:cNvPr>
          <p:cNvPicPr>
            <a:picLocks noChangeAspect="1"/>
          </p:cNvPicPr>
          <p:nvPr/>
        </p:nvPicPr>
        <p:blipFill>
          <a:blip r:embed="rId3"/>
          <a:stretch>
            <a:fillRect/>
          </a:stretch>
        </p:blipFill>
        <p:spPr>
          <a:xfrm>
            <a:off x="321468" y="1103138"/>
            <a:ext cx="6629079" cy="1611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1C985B95-A00F-8AD2-A46E-6949E018581B}"/>
              </a:ext>
            </a:extLst>
          </p:cNvPr>
          <p:cNvPicPr>
            <a:picLocks noChangeAspect="1"/>
          </p:cNvPicPr>
          <p:nvPr/>
        </p:nvPicPr>
        <p:blipFill>
          <a:blip r:embed="rId4"/>
          <a:stretch>
            <a:fillRect/>
          </a:stretch>
        </p:blipFill>
        <p:spPr>
          <a:xfrm>
            <a:off x="1914525" y="2861051"/>
            <a:ext cx="7013688" cy="2010987"/>
          </a:xfrm>
          <a:prstGeom prst="rect">
            <a:avLst/>
          </a:prstGeom>
        </p:spPr>
      </p:pic>
    </p:spTree>
    <p:extLst>
      <p:ext uri="{BB962C8B-B14F-4D97-AF65-F5344CB8AC3E}">
        <p14:creationId xmlns:p14="http://schemas.microsoft.com/office/powerpoint/2010/main" val="104280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2. </a:t>
            </a:r>
            <a:r>
              <a:rPr lang="en-US" sz="1600" b="1" dirty="0"/>
              <a:t>Data Pre-Processing </a:t>
            </a:r>
            <a:r>
              <a:rPr lang="en-US" sz="1600" dirty="0"/>
              <a:t>:</a:t>
            </a:r>
          </a:p>
          <a:p>
            <a:pPr marL="482600" lvl="1" indent="0">
              <a:lnSpc>
                <a:spcPct val="100000"/>
              </a:lnSpc>
              <a:spcBef>
                <a:spcPts val="0"/>
              </a:spcBef>
              <a:spcAft>
                <a:spcPts val="1600"/>
              </a:spcAft>
              <a:buClr>
                <a:schemeClr val="dk1"/>
              </a:buClr>
              <a:buSzPts val="1100"/>
            </a:pPr>
            <a:r>
              <a:rPr lang="en-US" sz="1600" dirty="0"/>
              <a:t>	(ii) Stemming : </a:t>
            </a:r>
          </a:p>
          <a:p>
            <a:pPr marL="482600" lvl="1" indent="0">
              <a:lnSpc>
                <a:spcPct val="100000"/>
              </a:lnSpc>
              <a:spcBef>
                <a:spcPts val="0"/>
              </a:spcBef>
              <a:spcAft>
                <a:spcPts val="1600"/>
              </a:spcAft>
              <a:buClr>
                <a:schemeClr val="dk1"/>
              </a:buClr>
              <a:buSzPts val="1100"/>
            </a:pPr>
            <a:r>
              <a:rPr lang="en-US" sz="1600" dirty="0"/>
              <a:t>	Here, We remove everything from the ‘text’ column that isn’t an alphabet, and we Stem 	every word of the data and filter out the stopwords.</a:t>
            </a:r>
          </a:p>
          <a:p>
            <a:pPr marL="482600" lvl="1" indent="0">
              <a:lnSpc>
                <a:spcPct val="100000"/>
              </a:lnSpc>
              <a:spcBef>
                <a:spcPts val="0"/>
              </a:spcBef>
              <a:spcAft>
                <a:spcPts val="1600"/>
              </a:spcAft>
              <a:buClr>
                <a:schemeClr val="dk1"/>
              </a:buClr>
              <a:buSzPts val="1100"/>
            </a:pPr>
            <a:r>
              <a:rPr lang="en-US" sz="1600" dirty="0"/>
              <a:t>	We create a new column ‘stemmed_content’ which we are going to use in further 	processing.</a:t>
            </a:r>
          </a:p>
          <a:p>
            <a:pPr marL="482600" lvl="1" indent="0">
              <a:lnSpc>
                <a:spcPct val="100000"/>
              </a:lnSpc>
              <a:spcBef>
                <a:spcPts val="0"/>
              </a:spcBef>
              <a:spcAft>
                <a:spcPts val="1600"/>
              </a:spcAft>
              <a:buClr>
                <a:schemeClr val="dk1"/>
              </a:buClr>
              <a:buSzPts val="1100"/>
            </a:pPr>
            <a:endParaRPr lang="en-US" sz="1600" dirty="0"/>
          </a:p>
          <a:p>
            <a:pPr marL="482600" lvl="1" indent="0">
              <a:lnSpc>
                <a:spcPct val="100000"/>
              </a:lnSpc>
              <a:spcBef>
                <a:spcPts val="0"/>
              </a:spcBef>
              <a:spcAft>
                <a:spcPts val="1600"/>
              </a:spcAft>
              <a:buClr>
                <a:schemeClr val="dk1"/>
              </a:buClr>
              <a:buSzPts val="1100"/>
            </a:pPr>
            <a:r>
              <a:rPr lang="en-US" sz="1600" dirty="0"/>
              <a:t>	 </a:t>
            </a:r>
          </a:p>
        </p:txBody>
      </p:sp>
      <p:pic>
        <p:nvPicPr>
          <p:cNvPr id="9" name="Picture 8">
            <a:extLst>
              <a:ext uri="{FF2B5EF4-FFF2-40B4-BE49-F238E27FC236}">
                <a16:creationId xmlns:a16="http://schemas.microsoft.com/office/drawing/2014/main" id="{15871C30-DD71-B3FE-ED53-0EB2B95C44D2}"/>
              </a:ext>
            </a:extLst>
          </p:cNvPr>
          <p:cNvPicPr>
            <a:picLocks noChangeAspect="1"/>
          </p:cNvPicPr>
          <p:nvPr/>
        </p:nvPicPr>
        <p:blipFill rotWithShape="1">
          <a:blip r:embed="rId3"/>
          <a:srcRect r="6379"/>
          <a:stretch/>
        </p:blipFill>
        <p:spPr>
          <a:xfrm>
            <a:off x="75618" y="2346835"/>
            <a:ext cx="5896557" cy="263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7D4B2A1E-A895-CC31-0587-CB69C9B54F4A}"/>
              </a:ext>
            </a:extLst>
          </p:cNvPr>
          <p:cNvPicPr>
            <a:picLocks noChangeAspect="1"/>
          </p:cNvPicPr>
          <p:nvPr/>
        </p:nvPicPr>
        <p:blipFill rotWithShape="1">
          <a:blip r:embed="rId4"/>
          <a:srcRect l="73281"/>
          <a:stretch/>
        </p:blipFill>
        <p:spPr>
          <a:xfrm>
            <a:off x="6185309" y="2346834"/>
            <a:ext cx="2745556" cy="2632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3673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3. </a:t>
            </a:r>
            <a:r>
              <a:rPr lang="en-US" sz="1600" b="1" dirty="0"/>
              <a:t>Train-Test Split</a:t>
            </a:r>
            <a:r>
              <a:rPr lang="en-US" sz="1600" dirty="0"/>
              <a:t>:</a:t>
            </a:r>
          </a:p>
          <a:p>
            <a:pPr marL="882650" lvl="1" indent="-400050">
              <a:lnSpc>
                <a:spcPct val="100000"/>
              </a:lnSpc>
              <a:spcBef>
                <a:spcPts val="0"/>
              </a:spcBef>
              <a:spcAft>
                <a:spcPts val="1600"/>
              </a:spcAft>
              <a:buClr>
                <a:schemeClr val="dk1"/>
              </a:buClr>
              <a:buSzPts val="1100"/>
              <a:buAutoNum type="romanLcParenBoth"/>
            </a:pPr>
            <a:r>
              <a:rPr lang="en-US" sz="1600" dirty="0"/>
              <a:t>(</a:t>
            </a:r>
            <a:r>
              <a:rPr lang="en-US" sz="1600" dirty="0" err="1"/>
              <a:t>i</a:t>
            </a:r>
            <a:r>
              <a:rPr lang="en-US" sz="1600" dirty="0"/>
              <a:t>) Splitting Target and Stemmed Content  :</a:t>
            </a:r>
          </a:p>
          <a:p>
            <a:pPr marL="1339850" lvl="2" indent="-400050">
              <a:lnSpc>
                <a:spcPct val="100000"/>
              </a:lnSpc>
              <a:spcBef>
                <a:spcPts val="0"/>
              </a:spcBef>
              <a:spcAft>
                <a:spcPts val="1600"/>
              </a:spcAft>
              <a:buClr>
                <a:schemeClr val="dk1"/>
              </a:buClr>
              <a:buSzPts val="1100"/>
              <a:buAutoNum type="romanLcParenBoth"/>
            </a:pPr>
            <a:r>
              <a:rPr lang="en-US" sz="1600" dirty="0"/>
              <a:t>We assign X the data present in ‘stemmed_content’, similarly we assign Y the respective ‘target’ values.</a:t>
            </a:r>
          </a:p>
          <a:p>
            <a:pPr marL="1339850" lvl="2" indent="-400050">
              <a:lnSpc>
                <a:spcPct val="100000"/>
              </a:lnSpc>
              <a:spcBef>
                <a:spcPts val="0"/>
              </a:spcBef>
              <a:spcAft>
                <a:spcPts val="1600"/>
              </a:spcAft>
              <a:buClr>
                <a:schemeClr val="dk1"/>
              </a:buClr>
              <a:buSzPts val="1100"/>
              <a:buAutoNum type="romanLcParenBoth"/>
            </a:pPr>
            <a:r>
              <a:rPr lang="en-US" sz="1600" dirty="0"/>
              <a:t>We do this to make the test-train split easier.</a:t>
            </a:r>
          </a:p>
          <a:p>
            <a:pPr marL="1339850" lvl="2" indent="-400050">
              <a:lnSpc>
                <a:spcPct val="100000"/>
              </a:lnSpc>
              <a:spcBef>
                <a:spcPts val="0"/>
              </a:spcBef>
              <a:spcAft>
                <a:spcPts val="1600"/>
              </a:spcAft>
              <a:buClr>
                <a:schemeClr val="dk1"/>
              </a:buClr>
              <a:buSzPts val="1100"/>
              <a:buAutoNum type="romanLcParenBoth"/>
            </a:pPr>
            <a:endParaRPr lang="en-US" sz="1600" dirty="0"/>
          </a:p>
          <a:p>
            <a:pPr marL="1339850" lvl="2" indent="-400050">
              <a:lnSpc>
                <a:spcPct val="100000"/>
              </a:lnSpc>
              <a:spcBef>
                <a:spcPts val="0"/>
              </a:spcBef>
              <a:spcAft>
                <a:spcPts val="1600"/>
              </a:spcAft>
              <a:buClr>
                <a:schemeClr val="dk1"/>
              </a:buClr>
              <a:buSzPts val="1100"/>
              <a:buAutoNum type="romanLcParenBoth"/>
            </a:pPr>
            <a:endParaRPr lang="en-US" sz="1600" dirty="0"/>
          </a:p>
          <a:p>
            <a:pPr marL="882650" lvl="1" indent="-400050">
              <a:lnSpc>
                <a:spcPct val="100000"/>
              </a:lnSpc>
              <a:spcBef>
                <a:spcPts val="0"/>
              </a:spcBef>
              <a:spcAft>
                <a:spcPts val="1600"/>
              </a:spcAft>
              <a:buClr>
                <a:schemeClr val="dk1"/>
              </a:buClr>
              <a:buSzPts val="1100"/>
              <a:buAutoNum type="romanLcParenBoth"/>
            </a:pPr>
            <a:r>
              <a:rPr lang="en-US" sz="1600" dirty="0"/>
              <a:t> </a:t>
            </a:r>
          </a:p>
          <a:p>
            <a:pPr marL="882650" lvl="1" indent="-400050">
              <a:lnSpc>
                <a:spcPct val="100000"/>
              </a:lnSpc>
              <a:spcBef>
                <a:spcPts val="0"/>
              </a:spcBef>
              <a:spcAft>
                <a:spcPts val="1600"/>
              </a:spcAft>
              <a:buClr>
                <a:schemeClr val="dk1"/>
              </a:buClr>
              <a:buSzPts val="1100"/>
              <a:buAutoNum type="romanLcParenBoth"/>
            </a:pPr>
            <a:endParaRPr lang="en-US" sz="1600" dirty="0"/>
          </a:p>
          <a:p>
            <a:pPr marL="1339850" lvl="2" indent="-400050">
              <a:lnSpc>
                <a:spcPct val="100000"/>
              </a:lnSpc>
              <a:spcBef>
                <a:spcPts val="0"/>
              </a:spcBef>
              <a:spcAft>
                <a:spcPts val="1600"/>
              </a:spcAft>
              <a:buClr>
                <a:schemeClr val="dk1"/>
              </a:buClr>
              <a:buSzPts val="1100"/>
              <a:buAutoNum type="romanLcParenBoth"/>
            </a:pPr>
            <a:endParaRPr lang="en-US" sz="1600" dirty="0"/>
          </a:p>
          <a:p>
            <a:pPr marL="482600" lvl="1" indent="0">
              <a:lnSpc>
                <a:spcPct val="100000"/>
              </a:lnSpc>
              <a:spcBef>
                <a:spcPts val="0"/>
              </a:spcBef>
              <a:spcAft>
                <a:spcPts val="1600"/>
              </a:spcAft>
              <a:buClr>
                <a:schemeClr val="dk1"/>
              </a:buClr>
              <a:buSzPts val="1100"/>
            </a:pPr>
            <a:r>
              <a:rPr lang="en-US" sz="1600" dirty="0"/>
              <a:t>	</a:t>
            </a:r>
          </a:p>
        </p:txBody>
      </p:sp>
      <p:pic>
        <p:nvPicPr>
          <p:cNvPr id="3" name="Picture 2">
            <a:extLst>
              <a:ext uri="{FF2B5EF4-FFF2-40B4-BE49-F238E27FC236}">
                <a16:creationId xmlns:a16="http://schemas.microsoft.com/office/drawing/2014/main" id="{672D65E7-6AF0-C428-BAC9-D23D5974859F}"/>
              </a:ext>
            </a:extLst>
          </p:cNvPr>
          <p:cNvPicPr>
            <a:picLocks noChangeAspect="1"/>
          </p:cNvPicPr>
          <p:nvPr/>
        </p:nvPicPr>
        <p:blipFill>
          <a:blip r:embed="rId3"/>
          <a:stretch>
            <a:fillRect/>
          </a:stretch>
        </p:blipFill>
        <p:spPr>
          <a:xfrm>
            <a:off x="2332946" y="2341089"/>
            <a:ext cx="4478107" cy="2366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4264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3. </a:t>
            </a:r>
            <a:r>
              <a:rPr lang="en-US" sz="1600" b="1" dirty="0"/>
              <a:t>Train-Test Split</a:t>
            </a:r>
            <a:r>
              <a:rPr lang="en-US" sz="1600" dirty="0"/>
              <a:t>:</a:t>
            </a:r>
          </a:p>
          <a:p>
            <a:pPr marL="882650" lvl="1" indent="-400050">
              <a:lnSpc>
                <a:spcPct val="100000"/>
              </a:lnSpc>
              <a:spcBef>
                <a:spcPts val="0"/>
              </a:spcBef>
              <a:spcAft>
                <a:spcPts val="1600"/>
              </a:spcAft>
              <a:buClr>
                <a:schemeClr val="dk1"/>
              </a:buClr>
              <a:buSzPts val="1100"/>
              <a:buAutoNum type="romanLcParenBoth"/>
            </a:pPr>
            <a:r>
              <a:rPr lang="en-US" sz="1600" dirty="0"/>
              <a:t>(ii) Applying Train-Test Split: </a:t>
            </a:r>
          </a:p>
          <a:p>
            <a:pPr marL="1339850" lvl="2" indent="-400050">
              <a:lnSpc>
                <a:spcPct val="100000"/>
              </a:lnSpc>
              <a:spcBef>
                <a:spcPts val="0"/>
              </a:spcBef>
              <a:spcAft>
                <a:spcPts val="1600"/>
              </a:spcAft>
              <a:buClr>
                <a:schemeClr val="dk1"/>
              </a:buClr>
              <a:buSzPts val="1100"/>
              <a:buAutoNum type="romanLcParenBoth"/>
            </a:pPr>
            <a:r>
              <a:rPr lang="en-US" sz="1600" dirty="0"/>
              <a:t>We split the dataset into </a:t>
            </a:r>
            <a:r>
              <a:rPr lang="fr-FR" sz="1600" dirty="0"/>
              <a:t>X_train, X_test and Y_train, Y_test.</a:t>
            </a:r>
          </a:p>
          <a:p>
            <a:pPr marL="1339850" lvl="2" indent="-400050">
              <a:lnSpc>
                <a:spcPct val="100000"/>
              </a:lnSpc>
              <a:spcBef>
                <a:spcPts val="0"/>
              </a:spcBef>
              <a:spcAft>
                <a:spcPts val="1600"/>
              </a:spcAft>
              <a:buClr>
                <a:schemeClr val="dk1"/>
              </a:buClr>
              <a:buSzPts val="1100"/>
              <a:buAutoNum type="romanLcParenBoth"/>
            </a:pPr>
            <a:r>
              <a:rPr lang="fr-FR" sz="1600" dirty="0"/>
              <a:t>‘ </a:t>
            </a:r>
            <a:r>
              <a:rPr lang="en-US" sz="1600" dirty="0"/>
              <a:t>train_test_split() ’ performs the splitting</a:t>
            </a:r>
          </a:p>
          <a:p>
            <a:pPr marL="1339850" lvl="2" indent="-400050">
              <a:lnSpc>
                <a:spcPct val="100000"/>
              </a:lnSpc>
              <a:spcBef>
                <a:spcPts val="0"/>
              </a:spcBef>
              <a:spcAft>
                <a:spcPts val="1600"/>
              </a:spcAft>
              <a:buClr>
                <a:schemeClr val="dk1"/>
              </a:buClr>
              <a:buSzPts val="1100"/>
              <a:buAutoNum type="romanLcParenBoth"/>
            </a:pPr>
            <a:r>
              <a:rPr lang="en-US" sz="1600" dirty="0"/>
              <a:t>‘test_size = 0.2’ defines that 20% of the data set will be used for the Test Set.</a:t>
            </a:r>
          </a:p>
          <a:p>
            <a:pPr marL="1339850" lvl="2" indent="-400050">
              <a:lnSpc>
                <a:spcPct val="100000"/>
              </a:lnSpc>
              <a:spcBef>
                <a:spcPts val="0"/>
              </a:spcBef>
              <a:spcAft>
                <a:spcPts val="1600"/>
              </a:spcAft>
              <a:buClr>
                <a:schemeClr val="dk1"/>
              </a:buClr>
              <a:buSzPts val="1100"/>
              <a:buAutoNum type="romanLcParenBoth"/>
            </a:pPr>
            <a:r>
              <a:rPr lang="en-US" sz="1600" dirty="0"/>
              <a:t>Remaining 80% will be used for Train set i.e. training the model</a:t>
            </a:r>
          </a:p>
          <a:p>
            <a:pPr marL="1339850" lvl="2" indent="-400050">
              <a:lnSpc>
                <a:spcPct val="100000"/>
              </a:lnSpc>
              <a:spcBef>
                <a:spcPts val="0"/>
              </a:spcBef>
              <a:spcAft>
                <a:spcPts val="1600"/>
              </a:spcAft>
              <a:buClr>
                <a:schemeClr val="dk1"/>
              </a:buClr>
              <a:buSzPts val="1100"/>
              <a:buAutoNum type="romanLcParenBoth"/>
            </a:pPr>
            <a:endParaRPr lang="en-US" sz="1600" dirty="0"/>
          </a:p>
          <a:p>
            <a:pPr marL="882650" lvl="1" indent="-400050">
              <a:lnSpc>
                <a:spcPct val="100000"/>
              </a:lnSpc>
              <a:spcBef>
                <a:spcPts val="0"/>
              </a:spcBef>
              <a:spcAft>
                <a:spcPts val="1600"/>
              </a:spcAft>
              <a:buClr>
                <a:schemeClr val="dk1"/>
              </a:buClr>
              <a:buSzPts val="1100"/>
              <a:buAutoNum type="romanLcParenBoth"/>
            </a:pPr>
            <a:r>
              <a:rPr lang="en-US" sz="1600" dirty="0"/>
              <a:t> </a:t>
            </a:r>
          </a:p>
          <a:p>
            <a:pPr marL="882650" lvl="1" indent="-400050">
              <a:lnSpc>
                <a:spcPct val="100000"/>
              </a:lnSpc>
              <a:spcBef>
                <a:spcPts val="0"/>
              </a:spcBef>
              <a:spcAft>
                <a:spcPts val="1600"/>
              </a:spcAft>
              <a:buClr>
                <a:schemeClr val="dk1"/>
              </a:buClr>
              <a:buSzPts val="1100"/>
              <a:buAutoNum type="romanLcParenBoth"/>
            </a:pPr>
            <a:endParaRPr lang="en-US" sz="1600" dirty="0"/>
          </a:p>
          <a:p>
            <a:pPr marL="1339850" lvl="2" indent="-400050">
              <a:lnSpc>
                <a:spcPct val="100000"/>
              </a:lnSpc>
              <a:spcBef>
                <a:spcPts val="0"/>
              </a:spcBef>
              <a:spcAft>
                <a:spcPts val="1600"/>
              </a:spcAft>
              <a:buClr>
                <a:schemeClr val="dk1"/>
              </a:buClr>
              <a:buSzPts val="1100"/>
              <a:buAutoNum type="romanLcParenBoth"/>
            </a:pPr>
            <a:endParaRPr lang="en-US" sz="1600" dirty="0"/>
          </a:p>
          <a:p>
            <a:pPr marL="482600" lvl="1" indent="0">
              <a:lnSpc>
                <a:spcPct val="100000"/>
              </a:lnSpc>
              <a:spcBef>
                <a:spcPts val="0"/>
              </a:spcBef>
              <a:spcAft>
                <a:spcPts val="1600"/>
              </a:spcAft>
              <a:buClr>
                <a:schemeClr val="dk1"/>
              </a:buClr>
              <a:buSzPts val="1100"/>
            </a:pPr>
            <a:r>
              <a:rPr lang="en-US" sz="1600" dirty="0"/>
              <a:t>	</a:t>
            </a:r>
          </a:p>
        </p:txBody>
      </p:sp>
      <p:pic>
        <p:nvPicPr>
          <p:cNvPr id="6" name="Picture 5">
            <a:extLst>
              <a:ext uri="{FF2B5EF4-FFF2-40B4-BE49-F238E27FC236}">
                <a16:creationId xmlns:a16="http://schemas.microsoft.com/office/drawing/2014/main" id="{D1A59AE3-4B2E-D588-C9D3-06715BF28334}"/>
              </a:ext>
            </a:extLst>
          </p:cNvPr>
          <p:cNvPicPr>
            <a:picLocks noChangeAspect="1"/>
          </p:cNvPicPr>
          <p:nvPr/>
        </p:nvPicPr>
        <p:blipFill>
          <a:blip r:embed="rId3"/>
          <a:stretch>
            <a:fillRect/>
          </a:stretch>
        </p:blipFill>
        <p:spPr>
          <a:xfrm>
            <a:off x="292893" y="3017086"/>
            <a:ext cx="8743950" cy="1853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3731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3. </a:t>
            </a:r>
            <a:r>
              <a:rPr lang="en-US" sz="1600" b="1" dirty="0"/>
              <a:t>Train-Test Split</a:t>
            </a:r>
            <a:r>
              <a:rPr lang="en-US" sz="1600" dirty="0"/>
              <a:t>:</a:t>
            </a:r>
          </a:p>
          <a:p>
            <a:pPr marL="882650" lvl="1" indent="-400050">
              <a:lnSpc>
                <a:spcPct val="100000"/>
              </a:lnSpc>
              <a:spcBef>
                <a:spcPts val="0"/>
              </a:spcBef>
              <a:spcAft>
                <a:spcPts val="1600"/>
              </a:spcAft>
              <a:buClr>
                <a:schemeClr val="dk1"/>
              </a:buClr>
              <a:buSzPts val="1100"/>
              <a:buAutoNum type="romanLcParenBoth"/>
            </a:pPr>
            <a:r>
              <a:rPr lang="en-US" sz="1600" dirty="0"/>
              <a:t>(iii) Vectorization:</a:t>
            </a:r>
          </a:p>
          <a:p>
            <a:pPr marL="482600" lvl="1" indent="0">
              <a:lnSpc>
                <a:spcPct val="100000"/>
              </a:lnSpc>
              <a:spcBef>
                <a:spcPts val="0"/>
              </a:spcBef>
              <a:spcAft>
                <a:spcPts val="1600"/>
              </a:spcAft>
              <a:buClr>
                <a:schemeClr val="dk1"/>
              </a:buClr>
              <a:buSzPts val="1100"/>
            </a:pPr>
            <a:r>
              <a:rPr lang="en-US" sz="1600" dirty="0"/>
              <a:t>	TF-IDF Vectorizer is a valuable tool for converting raw text data into a format suitable 	for machine learning models.</a:t>
            </a:r>
          </a:p>
          <a:p>
            <a:pPr marL="882650" lvl="1" indent="-400050">
              <a:lnSpc>
                <a:spcPct val="100000"/>
              </a:lnSpc>
              <a:spcBef>
                <a:spcPts val="0"/>
              </a:spcBef>
              <a:spcAft>
                <a:spcPts val="1600"/>
              </a:spcAft>
              <a:buClr>
                <a:schemeClr val="dk1"/>
              </a:buClr>
              <a:buSzPts val="1100"/>
              <a:buAutoNum type="romanLcParenBoth"/>
            </a:pPr>
            <a:r>
              <a:rPr lang="en-US" sz="1600" dirty="0"/>
              <a:t>TF-IDF stands for Term Frequency-Inverse Document Frequency.</a:t>
            </a:r>
          </a:p>
          <a:p>
            <a:pPr marL="882650" lvl="1" indent="-400050">
              <a:lnSpc>
                <a:spcPct val="100000"/>
              </a:lnSpc>
              <a:spcBef>
                <a:spcPts val="0"/>
              </a:spcBef>
              <a:spcAft>
                <a:spcPts val="1600"/>
              </a:spcAft>
              <a:buClr>
                <a:schemeClr val="dk1"/>
              </a:buClr>
              <a:buSzPts val="1100"/>
              <a:buAutoNum type="romanLcParenBoth"/>
            </a:pPr>
            <a:r>
              <a:rPr lang="en-US" sz="1600" dirty="0"/>
              <a:t>It is a numerical statistic that reflects the importance of a word in data</a:t>
            </a:r>
          </a:p>
          <a:p>
            <a:pPr marL="882650" lvl="1" indent="-400050">
              <a:lnSpc>
                <a:spcPct val="100000"/>
              </a:lnSpc>
              <a:spcBef>
                <a:spcPts val="0"/>
              </a:spcBef>
              <a:spcAft>
                <a:spcPts val="1600"/>
              </a:spcAft>
              <a:buClr>
                <a:schemeClr val="dk1"/>
              </a:buClr>
              <a:buSzPts val="1100"/>
              <a:buAutoNum type="romanLcParenBoth"/>
            </a:pPr>
            <a:r>
              <a:rPr lang="en-US" sz="1600" dirty="0"/>
              <a:t>‘vectoriser.transform(X_train)’  transforms the training text data.</a:t>
            </a:r>
          </a:p>
          <a:p>
            <a:pPr marL="882650" lvl="1" indent="-400050">
              <a:lnSpc>
                <a:spcPct val="100000"/>
              </a:lnSpc>
              <a:spcBef>
                <a:spcPts val="0"/>
              </a:spcBef>
              <a:spcAft>
                <a:spcPts val="1600"/>
              </a:spcAft>
              <a:buClr>
                <a:schemeClr val="dk1"/>
              </a:buClr>
              <a:buSzPts val="1100"/>
              <a:buAutoNum type="romanLcParenBoth"/>
            </a:pPr>
            <a:r>
              <a:rPr lang="en-US" sz="1600" dirty="0"/>
              <a:t>‘vectoriser.transform(X_test) ‘ transforms the testing text data.</a:t>
            </a:r>
          </a:p>
          <a:p>
            <a:pPr marL="882650" lvl="1" indent="-400050">
              <a:lnSpc>
                <a:spcPct val="100000"/>
              </a:lnSpc>
              <a:spcBef>
                <a:spcPts val="0"/>
              </a:spcBef>
              <a:spcAft>
                <a:spcPts val="1600"/>
              </a:spcAft>
              <a:buClr>
                <a:schemeClr val="dk1"/>
              </a:buClr>
              <a:buSzPts val="1100"/>
              <a:buAutoNum type="romanLcParenBoth"/>
            </a:pPr>
            <a:endParaRPr lang="en-US" sz="1600" dirty="0"/>
          </a:p>
          <a:p>
            <a:pPr marL="882650" lvl="1" indent="-400050">
              <a:lnSpc>
                <a:spcPct val="100000"/>
              </a:lnSpc>
              <a:spcBef>
                <a:spcPts val="0"/>
              </a:spcBef>
              <a:spcAft>
                <a:spcPts val="1600"/>
              </a:spcAft>
              <a:buClr>
                <a:schemeClr val="dk1"/>
              </a:buClr>
              <a:buSzPts val="1100"/>
              <a:buAutoNum type="romanLcParenBoth"/>
            </a:pPr>
            <a:r>
              <a:rPr lang="en-US" sz="1600" dirty="0"/>
              <a:t> </a:t>
            </a:r>
          </a:p>
          <a:p>
            <a:pPr marL="1339850" lvl="2" indent="-400050">
              <a:lnSpc>
                <a:spcPct val="100000"/>
              </a:lnSpc>
              <a:spcBef>
                <a:spcPts val="0"/>
              </a:spcBef>
              <a:spcAft>
                <a:spcPts val="1600"/>
              </a:spcAft>
              <a:buClr>
                <a:schemeClr val="dk1"/>
              </a:buClr>
              <a:buSzPts val="1100"/>
              <a:buAutoNum type="romanLcParenBoth"/>
            </a:pPr>
            <a:endParaRPr lang="en-US" sz="1600" dirty="0"/>
          </a:p>
          <a:p>
            <a:pPr marL="882650" lvl="1" indent="-400050">
              <a:lnSpc>
                <a:spcPct val="100000"/>
              </a:lnSpc>
              <a:spcBef>
                <a:spcPts val="0"/>
              </a:spcBef>
              <a:spcAft>
                <a:spcPts val="1600"/>
              </a:spcAft>
              <a:buClr>
                <a:schemeClr val="dk1"/>
              </a:buClr>
              <a:buSzPts val="1100"/>
              <a:buAutoNum type="romanLcParenBoth"/>
            </a:pPr>
            <a:r>
              <a:rPr lang="en-US" sz="1600" dirty="0"/>
              <a:t> </a:t>
            </a:r>
          </a:p>
          <a:p>
            <a:pPr marL="882650" lvl="1" indent="-400050">
              <a:lnSpc>
                <a:spcPct val="100000"/>
              </a:lnSpc>
              <a:spcBef>
                <a:spcPts val="0"/>
              </a:spcBef>
              <a:spcAft>
                <a:spcPts val="1600"/>
              </a:spcAft>
              <a:buClr>
                <a:schemeClr val="dk1"/>
              </a:buClr>
              <a:buSzPts val="1100"/>
              <a:buAutoNum type="romanLcParenBoth"/>
            </a:pPr>
            <a:endParaRPr lang="en-US" sz="1600" dirty="0"/>
          </a:p>
          <a:p>
            <a:pPr marL="1339850" lvl="2" indent="-400050">
              <a:lnSpc>
                <a:spcPct val="100000"/>
              </a:lnSpc>
              <a:spcBef>
                <a:spcPts val="0"/>
              </a:spcBef>
              <a:spcAft>
                <a:spcPts val="1600"/>
              </a:spcAft>
              <a:buClr>
                <a:schemeClr val="dk1"/>
              </a:buClr>
              <a:buSzPts val="1100"/>
              <a:buAutoNum type="romanLcParenBoth"/>
            </a:pPr>
            <a:endParaRPr lang="en-US" sz="1600" dirty="0"/>
          </a:p>
          <a:p>
            <a:pPr marL="482600" lvl="1" indent="0">
              <a:lnSpc>
                <a:spcPct val="100000"/>
              </a:lnSpc>
              <a:spcBef>
                <a:spcPts val="0"/>
              </a:spcBef>
              <a:spcAft>
                <a:spcPts val="1600"/>
              </a:spcAft>
              <a:buClr>
                <a:schemeClr val="dk1"/>
              </a:buClr>
              <a:buSzPts val="1100"/>
            </a:pPr>
            <a:r>
              <a:rPr lang="en-US" sz="1600" dirty="0"/>
              <a:t>	</a:t>
            </a:r>
          </a:p>
        </p:txBody>
      </p:sp>
    </p:spTree>
    <p:extLst>
      <p:ext uri="{BB962C8B-B14F-4D97-AF65-F5344CB8AC3E}">
        <p14:creationId xmlns:p14="http://schemas.microsoft.com/office/powerpoint/2010/main" val="419049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endParaRPr lang="en-US" sz="1600" dirty="0"/>
          </a:p>
        </p:txBody>
      </p:sp>
      <p:pic>
        <p:nvPicPr>
          <p:cNvPr id="3" name="Picture 2">
            <a:extLst>
              <a:ext uri="{FF2B5EF4-FFF2-40B4-BE49-F238E27FC236}">
                <a16:creationId xmlns:a16="http://schemas.microsoft.com/office/drawing/2014/main" id="{02F2E077-2844-3FA9-010E-A55A4CF3936C}"/>
              </a:ext>
            </a:extLst>
          </p:cNvPr>
          <p:cNvPicPr>
            <a:picLocks noChangeAspect="1"/>
          </p:cNvPicPr>
          <p:nvPr/>
        </p:nvPicPr>
        <p:blipFill>
          <a:blip r:embed="rId3"/>
          <a:stretch>
            <a:fillRect/>
          </a:stretch>
        </p:blipFill>
        <p:spPr>
          <a:xfrm>
            <a:off x="2213405" y="365569"/>
            <a:ext cx="4717189" cy="4412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500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55"/>
          <p:cNvPicPr preferRelativeResize="0"/>
          <p:nvPr/>
        </p:nvPicPr>
        <p:blipFill>
          <a:blip r:embed="rId3">
            <a:alphaModFix/>
          </a:blip>
          <a:stretch>
            <a:fillRect/>
          </a:stretch>
        </p:blipFill>
        <p:spPr>
          <a:xfrm>
            <a:off x="679625" y="1451275"/>
            <a:ext cx="815750" cy="815750"/>
          </a:xfrm>
          <a:prstGeom prst="rect">
            <a:avLst/>
          </a:prstGeom>
          <a:noFill/>
          <a:ln>
            <a:noFill/>
          </a:ln>
        </p:spPr>
      </p:pic>
      <p:sp>
        <p:nvSpPr>
          <p:cNvPr id="416" name="Google Shape;416;p55"/>
          <p:cNvSpPr txBox="1">
            <a:spLocks noGrp="1"/>
          </p:cNvSpPr>
          <p:nvPr>
            <p:ph type="title" idx="2"/>
          </p:nvPr>
        </p:nvSpPr>
        <p:spPr>
          <a:xfrm>
            <a:off x="722975" y="1527950"/>
            <a:ext cx="815700" cy="66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17" name="Google Shape;417;p55"/>
          <p:cNvSpPr txBox="1">
            <a:spLocks noGrp="1"/>
          </p:cNvSpPr>
          <p:nvPr>
            <p:ph type="title"/>
          </p:nvPr>
        </p:nvSpPr>
        <p:spPr>
          <a:xfrm>
            <a:off x="1587700" y="1451275"/>
            <a:ext cx="4348756" cy="15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Introduction</a:t>
            </a:r>
            <a:endParaRPr sz="4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4. Training The Machine Learning Model : </a:t>
            </a:r>
          </a:p>
          <a:p>
            <a:pPr marL="482600" lvl="1" indent="0">
              <a:lnSpc>
                <a:spcPct val="100000"/>
              </a:lnSpc>
              <a:spcBef>
                <a:spcPts val="0"/>
              </a:spcBef>
              <a:spcAft>
                <a:spcPts val="1600"/>
              </a:spcAft>
              <a:buClr>
                <a:schemeClr val="dk1"/>
              </a:buClr>
              <a:buSzPts val="1100"/>
            </a:pPr>
            <a:r>
              <a:rPr lang="en-US" sz="1600" dirty="0"/>
              <a:t>	We Feed the Data present in the Train Set for Training our Machine Learning Model.</a:t>
            </a:r>
          </a:p>
          <a:p>
            <a:pPr marL="482600" lvl="1" indent="0">
              <a:lnSpc>
                <a:spcPct val="100000"/>
              </a:lnSpc>
              <a:spcBef>
                <a:spcPts val="0"/>
              </a:spcBef>
              <a:spcAft>
                <a:spcPts val="1600"/>
              </a:spcAft>
              <a:buClr>
                <a:schemeClr val="dk1"/>
              </a:buClr>
              <a:buSzPts val="1100"/>
            </a:pPr>
            <a:r>
              <a:rPr lang="en-US" sz="1600" dirty="0"/>
              <a:t>	We are Using the Logistic Regression Model.</a:t>
            </a:r>
          </a:p>
          <a:p>
            <a:pPr marL="482600" lvl="1" indent="0">
              <a:lnSpc>
                <a:spcPct val="100000"/>
              </a:lnSpc>
              <a:spcBef>
                <a:spcPts val="0"/>
              </a:spcBef>
              <a:spcAft>
                <a:spcPts val="1600"/>
              </a:spcAft>
              <a:buClr>
                <a:schemeClr val="dk1"/>
              </a:buClr>
              <a:buSzPts val="1100"/>
            </a:pPr>
            <a:r>
              <a:rPr lang="en-US" sz="1600" dirty="0"/>
              <a:t>	max_iter=1000: Setting the maximum number of iterations. </a:t>
            </a:r>
          </a:p>
          <a:p>
            <a:pPr marL="482600" lvl="1" indent="0">
              <a:lnSpc>
                <a:spcPct val="100000"/>
              </a:lnSpc>
              <a:spcBef>
                <a:spcPts val="0"/>
              </a:spcBef>
              <a:spcAft>
                <a:spcPts val="1600"/>
              </a:spcAft>
              <a:buClr>
                <a:schemeClr val="dk1"/>
              </a:buClr>
              <a:buSzPts val="1100"/>
            </a:pPr>
            <a:r>
              <a:rPr lang="en-US" sz="1600" dirty="0"/>
              <a:t>	model.fit(X_train, Y_train): Training the model with the training data.</a:t>
            </a:r>
          </a:p>
          <a:p>
            <a:pPr marL="482600" lvl="1" indent="0">
              <a:lnSpc>
                <a:spcPct val="100000"/>
              </a:lnSpc>
              <a:spcBef>
                <a:spcPts val="0"/>
              </a:spcBef>
              <a:spcAft>
                <a:spcPts val="1600"/>
              </a:spcAft>
              <a:buClr>
                <a:schemeClr val="dk1"/>
              </a:buClr>
              <a:buSzPts val="1100"/>
            </a:pPr>
            <a:endParaRPr lang="en-US" sz="1600" dirty="0"/>
          </a:p>
        </p:txBody>
      </p:sp>
      <p:pic>
        <p:nvPicPr>
          <p:cNvPr id="4" name="Picture 3">
            <a:extLst>
              <a:ext uri="{FF2B5EF4-FFF2-40B4-BE49-F238E27FC236}">
                <a16:creationId xmlns:a16="http://schemas.microsoft.com/office/drawing/2014/main" id="{87B3AE95-4630-2718-4C61-C0EDBE72E3F2}"/>
              </a:ext>
            </a:extLst>
          </p:cNvPr>
          <p:cNvPicPr>
            <a:picLocks noChangeAspect="1"/>
          </p:cNvPicPr>
          <p:nvPr/>
        </p:nvPicPr>
        <p:blipFill>
          <a:blip r:embed="rId3"/>
          <a:stretch>
            <a:fillRect/>
          </a:stretch>
        </p:blipFill>
        <p:spPr>
          <a:xfrm>
            <a:off x="2228647" y="2571750"/>
            <a:ext cx="4686706" cy="2377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358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5. Evaluating The Machine Learning Model : </a:t>
            </a:r>
          </a:p>
          <a:p>
            <a:pPr marL="482600" lvl="1" indent="0">
              <a:lnSpc>
                <a:spcPct val="100000"/>
              </a:lnSpc>
              <a:spcBef>
                <a:spcPts val="0"/>
              </a:spcBef>
              <a:spcAft>
                <a:spcPts val="1600"/>
              </a:spcAft>
              <a:buClr>
                <a:schemeClr val="dk1"/>
              </a:buClr>
              <a:buSzPts val="1100"/>
            </a:pPr>
            <a:r>
              <a:rPr lang="en-US" sz="1600" dirty="0"/>
              <a:t>	Here, we evaluate the performance of our trained model.</a:t>
            </a:r>
          </a:p>
          <a:p>
            <a:pPr marL="482600" lvl="1" indent="0">
              <a:lnSpc>
                <a:spcPct val="100000"/>
              </a:lnSpc>
              <a:spcBef>
                <a:spcPts val="0"/>
              </a:spcBef>
              <a:spcAft>
                <a:spcPts val="1600"/>
              </a:spcAft>
              <a:buClr>
                <a:schemeClr val="dk1"/>
              </a:buClr>
              <a:buSzPts val="1100"/>
            </a:pPr>
            <a:r>
              <a:rPr lang="en-US" sz="1600" dirty="0"/>
              <a:t>	‘ </a:t>
            </a:r>
            <a:r>
              <a:rPr lang="en-US" sz="1600" dirty="0" err="1"/>
              <a:t>X_train_prediction</a:t>
            </a:r>
            <a:r>
              <a:rPr lang="en-US" sz="1600" dirty="0"/>
              <a:t> = </a:t>
            </a:r>
            <a:r>
              <a:rPr lang="en-US" sz="1600" dirty="0" err="1"/>
              <a:t>model.predict</a:t>
            </a:r>
            <a:r>
              <a:rPr lang="en-US" sz="1600" dirty="0"/>
              <a:t>(X_train) ‘ will use the trained model to predict the 	labels for the training data.</a:t>
            </a:r>
          </a:p>
          <a:p>
            <a:pPr marL="482600" lvl="1" indent="0">
              <a:lnSpc>
                <a:spcPct val="100000"/>
              </a:lnSpc>
              <a:spcBef>
                <a:spcPts val="0"/>
              </a:spcBef>
              <a:spcAft>
                <a:spcPts val="1600"/>
              </a:spcAft>
              <a:buClr>
                <a:schemeClr val="dk1"/>
              </a:buClr>
              <a:buSzPts val="1100"/>
            </a:pPr>
            <a:r>
              <a:rPr lang="en-US" sz="1600" dirty="0"/>
              <a:t>	‘ accuracy_score(Y_train, </a:t>
            </a:r>
            <a:r>
              <a:rPr lang="en-US" sz="1600" dirty="0" err="1"/>
              <a:t>X_train_prediction</a:t>
            </a:r>
            <a:r>
              <a:rPr lang="en-US" sz="1600" dirty="0"/>
              <a:t>) ‘ will Calculate the accuracy of the model’s 	predictions.</a:t>
            </a:r>
          </a:p>
          <a:p>
            <a:pPr marL="482600" lvl="1" indent="0">
              <a:lnSpc>
                <a:spcPct val="100000"/>
              </a:lnSpc>
              <a:spcBef>
                <a:spcPts val="0"/>
              </a:spcBef>
              <a:spcAft>
                <a:spcPts val="1600"/>
              </a:spcAft>
              <a:buClr>
                <a:schemeClr val="dk1"/>
              </a:buClr>
              <a:buSzPts val="1100"/>
            </a:pPr>
            <a:r>
              <a:rPr lang="en-US" sz="1600" dirty="0"/>
              <a:t>	</a:t>
            </a:r>
          </a:p>
        </p:txBody>
      </p:sp>
      <p:pic>
        <p:nvPicPr>
          <p:cNvPr id="6" name="Picture 5">
            <a:extLst>
              <a:ext uri="{FF2B5EF4-FFF2-40B4-BE49-F238E27FC236}">
                <a16:creationId xmlns:a16="http://schemas.microsoft.com/office/drawing/2014/main" id="{E4A9874E-F455-37FC-8504-EE51606692D1}"/>
              </a:ext>
            </a:extLst>
          </p:cNvPr>
          <p:cNvPicPr>
            <a:picLocks noChangeAspect="1"/>
          </p:cNvPicPr>
          <p:nvPr/>
        </p:nvPicPr>
        <p:blipFill>
          <a:blip r:embed="rId3"/>
          <a:stretch>
            <a:fillRect/>
          </a:stretch>
        </p:blipFill>
        <p:spPr>
          <a:xfrm>
            <a:off x="2126783" y="2063223"/>
            <a:ext cx="4738361" cy="2929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8298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5. Saving The Machine Learning Model :</a:t>
            </a:r>
          </a:p>
          <a:p>
            <a:pPr marL="482600" lvl="1" indent="0">
              <a:lnSpc>
                <a:spcPct val="100000"/>
              </a:lnSpc>
              <a:spcBef>
                <a:spcPts val="0"/>
              </a:spcBef>
              <a:spcAft>
                <a:spcPts val="1600"/>
              </a:spcAft>
              <a:buClr>
                <a:schemeClr val="dk1"/>
              </a:buClr>
              <a:buSzPts val="1100"/>
            </a:pPr>
            <a:r>
              <a:rPr lang="en-US" sz="1600" dirty="0"/>
              <a:t>	we use the pickle library to save, open, and load our ML model. </a:t>
            </a:r>
          </a:p>
          <a:p>
            <a:pPr marL="482600" lvl="1" indent="0">
              <a:lnSpc>
                <a:spcPct val="100000"/>
              </a:lnSpc>
              <a:spcBef>
                <a:spcPts val="0"/>
              </a:spcBef>
              <a:spcAft>
                <a:spcPts val="1600"/>
              </a:spcAft>
              <a:buClr>
                <a:schemeClr val="dk1"/>
              </a:buClr>
              <a:buSzPts val="1100"/>
            </a:pPr>
            <a:r>
              <a:rPr lang="en-US" sz="1600" dirty="0"/>
              <a:t>	</a:t>
            </a:r>
          </a:p>
        </p:txBody>
      </p:sp>
      <p:pic>
        <p:nvPicPr>
          <p:cNvPr id="3" name="Picture 2">
            <a:extLst>
              <a:ext uri="{FF2B5EF4-FFF2-40B4-BE49-F238E27FC236}">
                <a16:creationId xmlns:a16="http://schemas.microsoft.com/office/drawing/2014/main" id="{B47BBF19-425B-A132-D050-1CEC5D7DB351}"/>
              </a:ext>
            </a:extLst>
          </p:cNvPr>
          <p:cNvPicPr>
            <a:picLocks noChangeAspect="1"/>
          </p:cNvPicPr>
          <p:nvPr/>
        </p:nvPicPr>
        <p:blipFill>
          <a:blip r:embed="rId3"/>
          <a:stretch>
            <a:fillRect/>
          </a:stretch>
        </p:blipFill>
        <p:spPr>
          <a:xfrm>
            <a:off x="1146513" y="1491961"/>
            <a:ext cx="6850974" cy="3002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9858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4"/>
          <p:cNvSpPr txBox="1">
            <a:spLocks noGrp="1"/>
          </p:cNvSpPr>
          <p:nvPr>
            <p:ph type="subTitle" idx="1"/>
          </p:nvPr>
        </p:nvSpPr>
        <p:spPr>
          <a:xfrm>
            <a:off x="0" y="0"/>
            <a:ext cx="9144000" cy="5143500"/>
          </a:xfrm>
          <a:prstGeom prst="rect">
            <a:avLst/>
          </a:prstGeom>
        </p:spPr>
        <p:txBody>
          <a:bodyPr spcFirstLastPara="1" wrap="square" lIns="91425" tIns="91425" rIns="91425" bIns="91425" anchor="t" anchorCtr="0">
            <a:noAutofit/>
          </a:bodyPr>
          <a:lstStyle/>
          <a:p>
            <a:pPr marL="482600" lvl="1" indent="0">
              <a:lnSpc>
                <a:spcPct val="100000"/>
              </a:lnSpc>
              <a:spcBef>
                <a:spcPts val="0"/>
              </a:spcBef>
              <a:spcAft>
                <a:spcPts val="1600"/>
              </a:spcAft>
              <a:buClr>
                <a:schemeClr val="dk1"/>
              </a:buClr>
              <a:buSzPts val="1100"/>
            </a:pPr>
            <a:r>
              <a:rPr lang="en-US" sz="1600" dirty="0"/>
              <a:t>6. Deploying The Trained Machine Learning Model :</a:t>
            </a:r>
          </a:p>
          <a:p>
            <a:pPr marL="482600" lvl="1" indent="0">
              <a:lnSpc>
                <a:spcPct val="100000"/>
              </a:lnSpc>
              <a:spcBef>
                <a:spcPts val="0"/>
              </a:spcBef>
              <a:spcAft>
                <a:spcPts val="1600"/>
              </a:spcAft>
              <a:buClr>
                <a:schemeClr val="dk1"/>
              </a:buClr>
              <a:buSzPts val="1100"/>
            </a:pPr>
            <a:r>
              <a:rPr lang="en-US" sz="1600" dirty="0"/>
              <a:t>	The Trained Model is put to use here. </a:t>
            </a:r>
          </a:p>
          <a:p>
            <a:pPr marL="482600" lvl="1" indent="0">
              <a:lnSpc>
                <a:spcPct val="100000"/>
              </a:lnSpc>
              <a:spcBef>
                <a:spcPts val="0"/>
              </a:spcBef>
              <a:spcAft>
                <a:spcPts val="1600"/>
              </a:spcAft>
              <a:buClr>
                <a:schemeClr val="dk1"/>
              </a:buClr>
              <a:buSzPts val="1100"/>
            </a:pPr>
            <a:r>
              <a:rPr lang="en-US" sz="1600" dirty="0"/>
              <a:t>	‘ </a:t>
            </a:r>
            <a:r>
              <a:rPr lang="en-US" sz="1600" dirty="0" err="1"/>
              <a:t>Y_test</a:t>
            </a:r>
            <a:r>
              <a:rPr lang="en-US" sz="1600" dirty="0"/>
              <a:t>[200] ’ gives the respective true Target value on the 200</a:t>
            </a:r>
            <a:r>
              <a:rPr lang="en-US" sz="1600" baseline="30000" dirty="0"/>
              <a:t>th</a:t>
            </a:r>
            <a:r>
              <a:rPr lang="en-US" sz="1600" dirty="0"/>
              <a:t> index</a:t>
            </a:r>
          </a:p>
          <a:p>
            <a:pPr marL="482600" lvl="1" indent="0">
              <a:lnSpc>
                <a:spcPct val="100000"/>
              </a:lnSpc>
              <a:spcBef>
                <a:spcPts val="0"/>
              </a:spcBef>
              <a:spcAft>
                <a:spcPts val="1600"/>
              </a:spcAft>
              <a:buClr>
                <a:schemeClr val="dk1"/>
              </a:buClr>
              <a:buSzPts val="1100"/>
            </a:pPr>
            <a:r>
              <a:rPr lang="en-US" sz="1600" dirty="0"/>
              <a:t>	‘ </a:t>
            </a:r>
            <a:r>
              <a:rPr lang="en-US" sz="1600" dirty="0" err="1"/>
              <a:t>X_new</a:t>
            </a:r>
            <a:r>
              <a:rPr lang="en-US" sz="1600" dirty="0"/>
              <a:t> ’ gives Predicted Target value on the 200</a:t>
            </a:r>
            <a:r>
              <a:rPr lang="en-US" sz="1600" baseline="30000" dirty="0"/>
              <a:t>th</a:t>
            </a:r>
            <a:r>
              <a:rPr lang="en-US" sz="1600" dirty="0"/>
              <a:t> index</a:t>
            </a:r>
          </a:p>
          <a:p>
            <a:pPr marL="482600" lvl="1" indent="0">
              <a:lnSpc>
                <a:spcPct val="100000"/>
              </a:lnSpc>
              <a:spcBef>
                <a:spcPts val="0"/>
              </a:spcBef>
              <a:spcAft>
                <a:spcPts val="1600"/>
              </a:spcAft>
              <a:buClr>
                <a:schemeClr val="dk1"/>
              </a:buClr>
              <a:buSzPts val="1100"/>
            </a:pPr>
            <a:endParaRPr lang="en-US" sz="1600" dirty="0"/>
          </a:p>
          <a:p>
            <a:pPr marL="482600" lvl="1" indent="0">
              <a:lnSpc>
                <a:spcPct val="100000"/>
              </a:lnSpc>
              <a:spcBef>
                <a:spcPts val="0"/>
              </a:spcBef>
              <a:spcAft>
                <a:spcPts val="1600"/>
              </a:spcAft>
              <a:buClr>
                <a:schemeClr val="dk1"/>
              </a:buClr>
              <a:buSzPts val="1100"/>
            </a:pPr>
            <a:r>
              <a:rPr lang="en-US" sz="1600" dirty="0"/>
              <a:t>	</a:t>
            </a:r>
          </a:p>
        </p:txBody>
      </p:sp>
      <p:pic>
        <p:nvPicPr>
          <p:cNvPr id="4" name="Picture 3">
            <a:extLst>
              <a:ext uri="{FF2B5EF4-FFF2-40B4-BE49-F238E27FC236}">
                <a16:creationId xmlns:a16="http://schemas.microsoft.com/office/drawing/2014/main" id="{85E63C99-A867-2B85-9606-B0E25E7AADDC}"/>
              </a:ext>
            </a:extLst>
          </p:cNvPr>
          <p:cNvPicPr>
            <a:picLocks noChangeAspect="1"/>
          </p:cNvPicPr>
          <p:nvPr/>
        </p:nvPicPr>
        <p:blipFill>
          <a:blip r:embed="rId3"/>
          <a:stretch>
            <a:fillRect/>
          </a:stretch>
        </p:blipFill>
        <p:spPr>
          <a:xfrm>
            <a:off x="213172" y="1908195"/>
            <a:ext cx="4287392" cy="3107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4566026F-F8B5-B2F3-E6A5-A0B7B63CD032}"/>
              </a:ext>
            </a:extLst>
          </p:cNvPr>
          <p:cNvPicPr>
            <a:picLocks noChangeAspect="1"/>
          </p:cNvPicPr>
          <p:nvPr/>
        </p:nvPicPr>
        <p:blipFill>
          <a:blip r:embed="rId4"/>
          <a:stretch>
            <a:fillRect/>
          </a:stretch>
        </p:blipFill>
        <p:spPr>
          <a:xfrm>
            <a:off x="4804942" y="1908195"/>
            <a:ext cx="4125886" cy="3107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9919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55"/>
          <p:cNvPicPr preferRelativeResize="0"/>
          <p:nvPr/>
        </p:nvPicPr>
        <p:blipFill>
          <a:blip r:embed="rId3">
            <a:alphaModFix/>
          </a:blip>
          <a:stretch>
            <a:fillRect/>
          </a:stretch>
        </p:blipFill>
        <p:spPr>
          <a:xfrm>
            <a:off x="679625" y="1451275"/>
            <a:ext cx="815750" cy="815750"/>
          </a:xfrm>
          <a:prstGeom prst="rect">
            <a:avLst/>
          </a:prstGeom>
          <a:noFill/>
          <a:ln>
            <a:noFill/>
          </a:ln>
        </p:spPr>
      </p:pic>
      <p:sp>
        <p:nvSpPr>
          <p:cNvPr id="416" name="Google Shape;416;p55"/>
          <p:cNvSpPr txBox="1">
            <a:spLocks noGrp="1"/>
          </p:cNvSpPr>
          <p:nvPr>
            <p:ph type="title" idx="2"/>
          </p:nvPr>
        </p:nvSpPr>
        <p:spPr>
          <a:xfrm>
            <a:off x="722975" y="1527950"/>
            <a:ext cx="815700" cy="66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417" name="Google Shape;417;p55"/>
          <p:cNvSpPr txBox="1">
            <a:spLocks noGrp="1"/>
          </p:cNvSpPr>
          <p:nvPr>
            <p:ph type="title"/>
          </p:nvPr>
        </p:nvSpPr>
        <p:spPr>
          <a:xfrm>
            <a:off x="1587700" y="1451275"/>
            <a:ext cx="5263156" cy="15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Conclusion</a:t>
            </a:r>
            <a:endParaRPr sz="4400" dirty="0"/>
          </a:p>
        </p:txBody>
      </p:sp>
      <p:pic>
        <p:nvPicPr>
          <p:cNvPr id="3" name="Picture 2">
            <a:extLst>
              <a:ext uri="{FF2B5EF4-FFF2-40B4-BE49-F238E27FC236}">
                <a16:creationId xmlns:a16="http://schemas.microsoft.com/office/drawing/2014/main" id="{15D49863-7B47-2E9B-FB5C-AC3DF768170B}"/>
              </a:ext>
            </a:extLst>
          </p:cNvPr>
          <p:cNvPicPr>
            <a:picLocks noChangeAspect="1"/>
          </p:cNvPicPr>
          <p:nvPr/>
        </p:nvPicPr>
        <p:blipFill>
          <a:blip r:embed="rId4"/>
          <a:stretch>
            <a:fillRect/>
          </a:stretch>
        </p:blipFill>
        <p:spPr>
          <a:xfrm>
            <a:off x="6418639" y="1341909"/>
            <a:ext cx="2275321" cy="1850231"/>
          </a:xfrm>
          <a:prstGeom prst="rect">
            <a:avLst/>
          </a:prstGeom>
        </p:spPr>
      </p:pic>
    </p:spTree>
    <p:extLst>
      <p:ext uri="{BB962C8B-B14F-4D97-AF65-F5344CB8AC3E}">
        <p14:creationId xmlns:p14="http://schemas.microsoft.com/office/powerpoint/2010/main" val="822916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100" y="343484"/>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Conclusion</a:t>
            </a:r>
            <a:endParaRPr sz="2400" dirty="0"/>
          </a:p>
        </p:txBody>
      </p:sp>
      <p:sp>
        <p:nvSpPr>
          <p:cNvPr id="385" name="Google Shape;385;p54"/>
          <p:cNvSpPr txBox="1">
            <a:spLocks noGrp="1"/>
          </p:cNvSpPr>
          <p:nvPr>
            <p:ph type="subTitle" idx="1"/>
          </p:nvPr>
        </p:nvSpPr>
        <p:spPr>
          <a:xfrm>
            <a:off x="713225" y="1078199"/>
            <a:ext cx="8059300" cy="362640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b="1" dirty="0"/>
              <a:t>Machines can’t process text-based data, so we have to convert to numerical form in order to process the data.</a:t>
            </a:r>
          </a:p>
          <a:p>
            <a:pPr marL="0" lvl="0" indent="0" algn="l" rtl="0">
              <a:spcBef>
                <a:spcPts val="0"/>
              </a:spcBef>
              <a:spcAft>
                <a:spcPts val="1600"/>
              </a:spcAft>
              <a:buClr>
                <a:schemeClr val="dk1"/>
              </a:buClr>
              <a:buSzPts val="1100"/>
              <a:buFont typeface="Arial"/>
              <a:buNone/>
            </a:pPr>
            <a:r>
              <a:rPr lang="en-US" sz="1600" b="1" dirty="0"/>
              <a:t>Simplifying and filtering text can achieve cleaner data to process, giving better results.</a:t>
            </a:r>
          </a:p>
          <a:p>
            <a:pPr marL="0" lvl="0" indent="0" algn="l" rtl="0">
              <a:spcBef>
                <a:spcPts val="0"/>
              </a:spcBef>
              <a:spcAft>
                <a:spcPts val="1600"/>
              </a:spcAft>
              <a:buClr>
                <a:schemeClr val="dk1"/>
              </a:buClr>
              <a:buSzPts val="1100"/>
              <a:buFont typeface="Arial"/>
              <a:buNone/>
            </a:pPr>
            <a:r>
              <a:rPr lang="en-US" sz="1600" b="1" dirty="0"/>
              <a:t>We have explored the Twitter Sentiment Analysis as a classification machine learning project. The data has been preprocessed. We have classified a tweet as a negative sentiment or a positive sentiment.</a:t>
            </a:r>
          </a:p>
          <a:p>
            <a:pPr marL="0" lvl="0" indent="0" algn="l" rtl="0">
              <a:spcBef>
                <a:spcPts val="0"/>
              </a:spcBef>
              <a:spcAft>
                <a:spcPts val="1600"/>
              </a:spcAft>
              <a:buClr>
                <a:schemeClr val="dk1"/>
              </a:buClr>
              <a:buSzPts val="1100"/>
              <a:buFont typeface="Arial"/>
              <a:buNone/>
            </a:pPr>
            <a:r>
              <a:rPr lang="en-US" sz="1600" b="1" dirty="0"/>
              <a:t>We have successfully created a Machine That can classify tweets based on their emotion.</a:t>
            </a:r>
            <a:endParaRPr lang="en-US" sz="1600" dirty="0"/>
          </a:p>
        </p:txBody>
      </p:sp>
    </p:spTree>
    <p:extLst>
      <p:ext uri="{BB962C8B-B14F-4D97-AF65-F5344CB8AC3E}">
        <p14:creationId xmlns:p14="http://schemas.microsoft.com/office/powerpoint/2010/main" val="22087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9" name="TextBox 8">
            <a:extLst>
              <a:ext uri="{FF2B5EF4-FFF2-40B4-BE49-F238E27FC236}">
                <a16:creationId xmlns:a16="http://schemas.microsoft.com/office/drawing/2014/main" id="{94EA3541-3F04-5B66-69F9-F7AB5BBEB0D3}"/>
              </a:ext>
            </a:extLst>
          </p:cNvPr>
          <p:cNvSpPr txBox="1"/>
          <p:nvPr/>
        </p:nvSpPr>
        <p:spPr>
          <a:xfrm>
            <a:off x="2896791" y="822545"/>
            <a:ext cx="3350418" cy="2246769"/>
          </a:xfrm>
          <a:prstGeom prst="rect">
            <a:avLst/>
          </a:prstGeom>
          <a:noFill/>
        </p:spPr>
        <p:txBody>
          <a:bodyPr wrap="square">
            <a:spAutoFit/>
          </a:bodyPr>
          <a:lstStyle/>
          <a:p>
            <a:pPr algn="ctr"/>
            <a:r>
              <a:rPr kumimoji="0" lang="en" sz="7000" b="0" i="0" u="none" strike="noStrike" kern="0" cap="none" spc="0" normalizeH="0" baseline="0" noProof="0" dirty="0">
                <a:ln>
                  <a:noFill/>
                </a:ln>
                <a:solidFill>
                  <a:srgbClr val="FFFFFF"/>
                </a:solidFill>
                <a:effectLst/>
                <a:uLnTx/>
                <a:uFillTx/>
                <a:latin typeface="Audiowide"/>
                <a:sym typeface="Audiowide"/>
              </a:rPr>
              <a:t>Thank</a:t>
            </a:r>
          </a:p>
          <a:p>
            <a:pPr algn="ctr"/>
            <a:r>
              <a:rPr lang="en" sz="7000" dirty="0">
                <a:solidFill>
                  <a:srgbClr val="FFFFFF"/>
                </a:solidFill>
                <a:latin typeface="Audiowide"/>
                <a:sym typeface="Audiowide"/>
              </a:rPr>
              <a:t>You</a:t>
            </a:r>
            <a:endParaRPr lang="en-IN" dirty="0"/>
          </a:p>
        </p:txBody>
      </p:sp>
    </p:spTree>
    <p:extLst>
      <p:ext uri="{BB962C8B-B14F-4D97-AF65-F5344CB8AC3E}">
        <p14:creationId xmlns:p14="http://schemas.microsoft.com/office/powerpoint/2010/main" val="180029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NLP ?</a:t>
            </a:r>
            <a:endParaRPr dirty="0"/>
          </a:p>
        </p:txBody>
      </p:sp>
      <p:sp>
        <p:nvSpPr>
          <p:cNvPr id="385" name="Google Shape;385;p54"/>
          <p:cNvSpPr txBox="1">
            <a:spLocks noGrp="1"/>
          </p:cNvSpPr>
          <p:nvPr>
            <p:ph type="subTitle" idx="1"/>
          </p:nvPr>
        </p:nvSpPr>
        <p:spPr>
          <a:xfrm>
            <a:off x="713225" y="1078199"/>
            <a:ext cx="8059300" cy="33444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dirty="0"/>
              <a:t>Natural language processing (NLP) is the ability of a computer program to understand human language as it is spoken and written -- referred to as natural language. It is a component of artificial intelligence.</a:t>
            </a:r>
          </a:p>
          <a:p>
            <a:pPr marL="0" lvl="0" indent="0" algn="l" rtl="0">
              <a:spcBef>
                <a:spcPts val="0"/>
              </a:spcBef>
              <a:spcAft>
                <a:spcPts val="1600"/>
              </a:spcAft>
              <a:buClr>
                <a:schemeClr val="dk1"/>
              </a:buClr>
              <a:buSzPts val="1100"/>
              <a:buFont typeface="Arial"/>
              <a:buNone/>
            </a:pPr>
            <a:r>
              <a:rPr lang="en-US" sz="1600" dirty="0"/>
              <a:t>NLP encompasses a wide range of tasks and applications, and its fields include: </a:t>
            </a:r>
          </a:p>
          <a:p>
            <a:pPr marL="342900" lvl="0" algn="l" rtl="0">
              <a:spcBef>
                <a:spcPts val="0"/>
              </a:spcBef>
              <a:spcAft>
                <a:spcPts val="1600"/>
              </a:spcAft>
              <a:buClr>
                <a:schemeClr val="dk1"/>
              </a:buClr>
              <a:buSzPts val="1100"/>
              <a:buFont typeface="+mj-lt"/>
              <a:buAutoNum type="alphaLcPeriod"/>
            </a:pPr>
            <a:r>
              <a:rPr lang="en-US" sz="1600" dirty="0"/>
              <a:t>a. Text Processing</a:t>
            </a:r>
          </a:p>
          <a:p>
            <a:pPr marL="342900" lvl="0" algn="l" rtl="0">
              <a:spcBef>
                <a:spcPts val="0"/>
              </a:spcBef>
              <a:spcAft>
                <a:spcPts val="1600"/>
              </a:spcAft>
              <a:buClr>
                <a:schemeClr val="dk1"/>
              </a:buClr>
              <a:buSzPts val="1100"/>
              <a:buFont typeface="+mj-lt"/>
              <a:buAutoNum type="alphaLcPeriod"/>
            </a:pPr>
            <a:r>
              <a:rPr lang="en-US" sz="1600" dirty="0"/>
              <a:t>b. Sentiment Analysis</a:t>
            </a:r>
          </a:p>
          <a:p>
            <a:pPr marL="342900" lvl="0" algn="l" rtl="0">
              <a:spcBef>
                <a:spcPts val="0"/>
              </a:spcBef>
              <a:spcAft>
                <a:spcPts val="1600"/>
              </a:spcAft>
              <a:buClr>
                <a:schemeClr val="dk1"/>
              </a:buClr>
              <a:buSzPts val="1100"/>
              <a:buFont typeface="+mj-lt"/>
              <a:buAutoNum type="alphaLcPeriod"/>
            </a:pPr>
            <a:r>
              <a:rPr lang="en-US" sz="1600" dirty="0"/>
              <a:t>c. Speech Recognition</a:t>
            </a:r>
          </a:p>
          <a:p>
            <a:pPr marL="342900" lvl="0" algn="l" rtl="0">
              <a:spcBef>
                <a:spcPts val="0"/>
              </a:spcBef>
              <a:spcAft>
                <a:spcPts val="1600"/>
              </a:spcAft>
              <a:buClr>
                <a:schemeClr val="dk1"/>
              </a:buClr>
              <a:buSzPts val="1100"/>
              <a:buFont typeface="+mj-lt"/>
              <a:buAutoNum type="alphaLcPeriod"/>
            </a:pPr>
            <a:r>
              <a:rPr lang="en-US" sz="1600" dirty="0"/>
              <a:t>d. Conversational Agents (Chatbots)</a:t>
            </a:r>
          </a:p>
          <a:p>
            <a:pPr marL="342900" lvl="0" algn="l" rtl="0">
              <a:spcBef>
                <a:spcPts val="0"/>
              </a:spcBef>
              <a:spcAft>
                <a:spcPts val="1600"/>
              </a:spcAft>
              <a:buClr>
                <a:schemeClr val="dk1"/>
              </a:buClr>
              <a:buSzPts val="1100"/>
              <a:buFont typeface="+mj-lt"/>
              <a:buAutoNum type="alphaLcPeriod"/>
            </a:pPr>
            <a:r>
              <a:rPr lang="en-US" sz="1600" dirty="0"/>
              <a:t>Etc.</a:t>
            </a:r>
          </a:p>
          <a:p>
            <a:pPr marL="0" lvl="0" indent="0" algn="l" rtl="0">
              <a:spcBef>
                <a:spcPts val="0"/>
              </a:spcBef>
              <a:spcAft>
                <a:spcPts val="1600"/>
              </a:spcAft>
              <a:buClr>
                <a:schemeClr val="dk1"/>
              </a:buClr>
              <a:buSzPts val="1100"/>
              <a:buFont typeface="Arial"/>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Sentiment Analysis ?</a:t>
            </a:r>
            <a:endParaRPr dirty="0"/>
          </a:p>
        </p:txBody>
      </p:sp>
      <p:sp>
        <p:nvSpPr>
          <p:cNvPr id="385" name="Google Shape;385;p54"/>
          <p:cNvSpPr txBox="1">
            <a:spLocks noGrp="1"/>
          </p:cNvSpPr>
          <p:nvPr>
            <p:ph type="subTitle" idx="1"/>
          </p:nvPr>
        </p:nvSpPr>
        <p:spPr>
          <a:xfrm>
            <a:off x="713225" y="1078199"/>
            <a:ext cx="8059300" cy="33444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dirty="0"/>
              <a:t>Sentiment analysis, also known as opinion mining, is a subfield of Natural Language Processing (NLP) that focuses on determining the sentiment or emotional tone expressed in a piece of text. The goal of sentiment analysis is to understand and interpret the subjective information present in the text, whether it is positive, negative, or neutral.</a:t>
            </a:r>
          </a:p>
          <a:p>
            <a:pPr marL="0" lvl="0" indent="0" algn="l" rtl="0">
              <a:spcBef>
                <a:spcPts val="0"/>
              </a:spcBef>
              <a:spcAft>
                <a:spcPts val="1600"/>
              </a:spcAft>
              <a:buClr>
                <a:schemeClr val="dk1"/>
              </a:buClr>
              <a:buSzPts val="1100"/>
              <a:buFont typeface="Arial"/>
              <a:buNone/>
            </a:pPr>
            <a:r>
              <a:rPr lang="en-US" sz="1600" dirty="0"/>
              <a:t>It’s also known as</a:t>
            </a:r>
            <a:r>
              <a:rPr lang="en-US" sz="1600" b="1" dirty="0"/>
              <a:t> opinion mining</a:t>
            </a:r>
            <a:r>
              <a:rPr lang="en-US" sz="1600" dirty="0"/>
              <a:t>, deriving the opinion or attitude of a speaker. </a:t>
            </a:r>
          </a:p>
        </p:txBody>
      </p:sp>
      <p:pic>
        <p:nvPicPr>
          <p:cNvPr id="1026" name="Picture 2" descr="Emojis as representations of sentiments: positive, neutral, and negative to show how sentiment analysis works. Text reads 'my experience so far has been fantastic!' (positive), 'The product is ok, I guess' (neutral), and 'your support team is useless' (negative).">
            <a:extLst>
              <a:ext uri="{FF2B5EF4-FFF2-40B4-BE49-F238E27FC236}">
                <a16:creationId xmlns:a16="http://schemas.microsoft.com/office/drawing/2014/main" id="{A842640C-7605-4EB4-076E-85D150CC4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48" t="25139" r="10643" b="23750"/>
          <a:stretch/>
        </p:blipFill>
        <p:spPr bwMode="auto">
          <a:xfrm>
            <a:off x="2528887" y="2971892"/>
            <a:ext cx="4086225" cy="19916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050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Sentiment Analysis ?</a:t>
            </a:r>
            <a:endParaRPr dirty="0"/>
          </a:p>
        </p:txBody>
      </p:sp>
      <p:sp>
        <p:nvSpPr>
          <p:cNvPr id="385" name="Google Shape;385;p54"/>
          <p:cNvSpPr txBox="1">
            <a:spLocks noGrp="1"/>
          </p:cNvSpPr>
          <p:nvPr>
            <p:ph type="subTitle" idx="1"/>
          </p:nvPr>
        </p:nvSpPr>
        <p:spPr>
          <a:xfrm>
            <a:off x="713225" y="1078199"/>
            <a:ext cx="8059300" cy="33444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dirty="0"/>
              <a:t>Sentiment analysis is a new field of research born in Natural Language Processing (NLP), aiming at detecting subjectivity in text and extracting and classifying opinions and sentiments. </a:t>
            </a:r>
          </a:p>
          <a:p>
            <a:pPr marL="0" lvl="0" indent="0" algn="l" rtl="0">
              <a:spcBef>
                <a:spcPts val="0"/>
              </a:spcBef>
              <a:spcAft>
                <a:spcPts val="1600"/>
              </a:spcAft>
              <a:buClr>
                <a:schemeClr val="dk1"/>
              </a:buClr>
              <a:buSzPts val="1100"/>
              <a:buFont typeface="Arial"/>
              <a:buNone/>
            </a:pPr>
            <a:r>
              <a:rPr lang="en-US" sz="1600" dirty="0"/>
              <a:t>There are three types of techniques for Sentiment Classification: (</a:t>
            </a:r>
            <a:r>
              <a:rPr lang="en-US" sz="1600" dirty="0" err="1"/>
              <a:t>i</a:t>
            </a:r>
            <a:r>
              <a:rPr lang="en-US" sz="1600" dirty="0"/>
              <a:t>) machine learning approach, (ii) lexicon-based approach and (iii) hybrid approach. </a:t>
            </a:r>
          </a:p>
          <a:p>
            <a:pPr marL="0" lvl="0" indent="0" algn="l" rtl="0">
              <a:spcBef>
                <a:spcPts val="0"/>
              </a:spcBef>
              <a:spcAft>
                <a:spcPts val="1600"/>
              </a:spcAft>
              <a:buClr>
                <a:schemeClr val="dk1"/>
              </a:buClr>
              <a:buSzPts val="1100"/>
              <a:buFont typeface="Arial"/>
              <a:buNone/>
            </a:pPr>
            <a:r>
              <a:rPr lang="en-US" sz="1600" dirty="0"/>
              <a:t>The machine learning approach is used for predicting the polarity of sentiments based on trained as well as test data sets. Machine learning uses a supervised approach when there is a finite set of classes (positive and negative). This method needs labeled data to train.</a:t>
            </a:r>
          </a:p>
          <a:p>
            <a:pPr marL="0" lvl="0" indent="0" algn="l" rtl="0">
              <a:spcBef>
                <a:spcPts val="0"/>
              </a:spcBef>
              <a:spcAft>
                <a:spcPts val="1600"/>
              </a:spcAft>
              <a:buClr>
                <a:schemeClr val="dk1"/>
              </a:buClr>
              <a:buSzPts val="1100"/>
              <a:buFont typeface="Arial"/>
              <a:buNone/>
            </a:pPr>
            <a:r>
              <a:rPr lang="en-US" sz="1600" dirty="0"/>
              <a:t>In a machine learning-based classification a training set is used by an Model to learn the different characteristics of documents, and a test set is used to validate the performance of the Model.</a:t>
            </a:r>
          </a:p>
          <a:p>
            <a:pPr marL="0" lvl="0" indent="0" algn="l" rtl="0">
              <a:spcBef>
                <a:spcPts val="0"/>
              </a:spcBef>
              <a:spcAft>
                <a:spcPts val="1600"/>
              </a:spcAft>
              <a:buClr>
                <a:schemeClr val="dk1"/>
              </a:buClr>
              <a:buSzPts val="1100"/>
              <a:buFont typeface="Arial"/>
              <a:buNone/>
            </a:pPr>
            <a:endParaRPr lang="en-US" sz="1600" dirty="0"/>
          </a:p>
        </p:txBody>
      </p:sp>
    </p:spTree>
    <p:extLst>
      <p:ext uri="{BB962C8B-B14F-4D97-AF65-F5344CB8AC3E}">
        <p14:creationId xmlns:p14="http://schemas.microsoft.com/office/powerpoint/2010/main" val="235118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55"/>
          <p:cNvPicPr preferRelativeResize="0"/>
          <p:nvPr/>
        </p:nvPicPr>
        <p:blipFill>
          <a:blip r:embed="rId3">
            <a:alphaModFix/>
          </a:blip>
          <a:stretch>
            <a:fillRect/>
          </a:stretch>
        </p:blipFill>
        <p:spPr>
          <a:xfrm>
            <a:off x="679625" y="1451275"/>
            <a:ext cx="815750" cy="815750"/>
          </a:xfrm>
          <a:prstGeom prst="rect">
            <a:avLst/>
          </a:prstGeom>
          <a:noFill/>
          <a:ln>
            <a:noFill/>
          </a:ln>
        </p:spPr>
      </p:pic>
      <p:sp>
        <p:nvSpPr>
          <p:cNvPr id="416" name="Google Shape;416;p55"/>
          <p:cNvSpPr txBox="1">
            <a:spLocks noGrp="1"/>
          </p:cNvSpPr>
          <p:nvPr>
            <p:ph type="title" idx="2"/>
          </p:nvPr>
        </p:nvSpPr>
        <p:spPr>
          <a:xfrm>
            <a:off x="722975" y="1527950"/>
            <a:ext cx="815700" cy="66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417" name="Google Shape;417;p55"/>
          <p:cNvSpPr txBox="1">
            <a:spLocks noGrp="1"/>
          </p:cNvSpPr>
          <p:nvPr>
            <p:ph type="title"/>
          </p:nvPr>
        </p:nvSpPr>
        <p:spPr>
          <a:xfrm>
            <a:off x="1587700" y="1451275"/>
            <a:ext cx="5263156" cy="15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Importance Of Sentiment Analysis</a:t>
            </a:r>
            <a:endParaRPr sz="4400" dirty="0"/>
          </a:p>
        </p:txBody>
      </p:sp>
    </p:spTree>
    <p:extLst>
      <p:ext uri="{BB962C8B-B14F-4D97-AF65-F5344CB8AC3E}">
        <p14:creationId xmlns:p14="http://schemas.microsoft.com/office/powerpoint/2010/main" val="348144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Why is Sentiment Analysis Important  ?</a:t>
            </a:r>
            <a:endParaRPr sz="2400" dirty="0"/>
          </a:p>
        </p:txBody>
      </p:sp>
      <p:sp>
        <p:nvSpPr>
          <p:cNvPr id="385" name="Google Shape;385;p54"/>
          <p:cNvSpPr txBox="1">
            <a:spLocks noGrp="1"/>
          </p:cNvSpPr>
          <p:nvPr>
            <p:ph type="subTitle" idx="1"/>
          </p:nvPr>
        </p:nvSpPr>
        <p:spPr>
          <a:xfrm>
            <a:off x="713225" y="1078199"/>
            <a:ext cx="8059300" cy="33444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pPr>
            <a:r>
              <a:rPr lang="en-US" sz="1600" dirty="0"/>
              <a:t>1</a:t>
            </a:r>
            <a:r>
              <a:rPr lang="en-US" sz="1600" b="1" dirty="0"/>
              <a:t>. Understanding Customer Feedback</a:t>
            </a:r>
            <a:r>
              <a:rPr lang="en-US" sz="1600" dirty="0"/>
              <a:t>: By analyzing the sentiment of customer feedback, companies can identify areas where they need to improve their products or services.</a:t>
            </a:r>
          </a:p>
          <a:p>
            <a:pPr marL="0" lvl="0" indent="0" algn="l" rtl="0">
              <a:spcBef>
                <a:spcPts val="0"/>
              </a:spcBef>
              <a:spcAft>
                <a:spcPts val="1600"/>
              </a:spcAft>
              <a:buClr>
                <a:schemeClr val="dk1"/>
              </a:buClr>
              <a:buSzPts val="1100"/>
            </a:pPr>
            <a:endParaRPr lang="en-US" sz="1600" dirty="0"/>
          </a:p>
          <a:p>
            <a:pPr marL="0" lvl="0" indent="0" algn="l" rtl="0">
              <a:spcBef>
                <a:spcPts val="0"/>
              </a:spcBef>
              <a:spcAft>
                <a:spcPts val="1600"/>
              </a:spcAft>
              <a:buClr>
                <a:schemeClr val="dk1"/>
              </a:buClr>
              <a:buSzPts val="1100"/>
              <a:buFont typeface="Arial"/>
              <a:buNone/>
            </a:pPr>
            <a:r>
              <a:rPr lang="en-US" sz="1600" dirty="0"/>
              <a:t>2. </a:t>
            </a:r>
            <a:r>
              <a:rPr lang="en-US" sz="1600" b="1" dirty="0"/>
              <a:t>Reputation Management</a:t>
            </a:r>
            <a:r>
              <a:rPr lang="en-US" sz="1600" dirty="0"/>
              <a:t>: Sentiment analysis can help companies monitor their brand reputation online and quickly respond to negative comments or reviews.</a:t>
            </a:r>
          </a:p>
          <a:p>
            <a:pPr marL="0" lvl="0" indent="0" algn="l" rtl="0">
              <a:spcBef>
                <a:spcPts val="0"/>
              </a:spcBef>
              <a:spcAft>
                <a:spcPts val="1600"/>
              </a:spcAft>
              <a:buClr>
                <a:schemeClr val="dk1"/>
              </a:buClr>
              <a:buSzPts val="1100"/>
              <a:buFont typeface="Arial"/>
              <a:buNone/>
            </a:pPr>
            <a:endParaRPr lang="en-US" sz="1600" dirty="0"/>
          </a:p>
          <a:p>
            <a:pPr marL="0" lvl="0" indent="0" algn="l" rtl="0">
              <a:spcBef>
                <a:spcPts val="0"/>
              </a:spcBef>
              <a:spcAft>
                <a:spcPts val="1600"/>
              </a:spcAft>
              <a:buClr>
                <a:schemeClr val="dk1"/>
              </a:buClr>
              <a:buSzPts val="1100"/>
              <a:buFont typeface="Arial"/>
              <a:buNone/>
            </a:pPr>
            <a:r>
              <a:rPr lang="en-US" sz="1600" dirty="0"/>
              <a:t>3. </a:t>
            </a:r>
            <a:r>
              <a:rPr lang="en-US" sz="1600" b="1" dirty="0"/>
              <a:t>Political Analysis</a:t>
            </a:r>
            <a:r>
              <a:rPr lang="en-US" sz="1600" dirty="0"/>
              <a:t>: Sentiment analysis can help political campaigns understand public opinion and tailor their messaging accordingly.</a:t>
            </a:r>
          </a:p>
          <a:p>
            <a:pPr marL="0" lvl="0" indent="0" algn="l" rtl="0">
              <a:spcBef>
                <a:spcPts val="0"/>
              </a:spcBef>
              <a:spcAft>
                <a:spcPts val="1600"/>
              </a:spcAft>
              <a:buClr>
                <a:schemeClr val="dk1"/>
              </a:buClr>
              <a:buSzPts val="1100"/>
              <a:buFont typeface="Arial"/>
              <a:buNone/>
            </a:pPr>
            <a:endParaRPr lang="en-US" sz="1600" dirty="0"/>
          </a:p>
        </p:txBody>
      </p:sp>
    </p:spTree>
    <p:extLst>
      <p:ext uri="{BB962C8B-B14F-4D97-AF65-F5344CB8AC3E}">
        <p14:creationId xmlns:p14="http://schemas.microsoft.com/office/powerpoint/2010/main" val="48386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Why is Sentiment Analysis Important  ?</a:t>
            </a:r>
            <a:endParaRPr sz="2400" dirty="0"/>
          </a:p>
        </p:txBody>
      </p:sp>
      <p:sp>
        <p:nvSpPr>
          <p:cNvPr id="385" name="Google Shape;385;p54"/>
          <p:cNvSpPr txBox="1">
            <a:spLocks noGrp="1"/>
          </p:cNvSpPr>
          <p:nvPr>
            <p:ph type="subTitle" idx="1"/>
          </p:nvPr>
        </p:nvSpPr>
        <p:spPr>
          <a:xfrm>
            <a:off x="713225" y="1078199"/>
            <a:ext cx="8059300" cy="33444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dirty="0"/>
              <a:t>4. </a:t>
            </a:r>
            <a:r>
              <a:rPr lang="en-US" sz="1600" b="1" dirty="0"/>
              <a:t>Crisis Management</a:t>
            </a:r>
            <a:r>
              <a:rPr lang="en-US" sz="1600" dirty="0"/>
              <a:t>: In the event of a crisis, sentiment analysis can help organizations monitor social media and news outlets for negative sentiment and respond appropriately.</a:t>
            </a:r>
          </a:p>
          <a:p>
            <a:pPr marL="0" lvl="0" indent="0" algn="l" rtl="0">
              <a:spcBef>
                <a:spcPts val="0"/>
              </a:spcBef>
              <a:spcAft>
                <a:spcPts val="1600"/>
              </a:spcAft>
              <a:buClr>
                <a:schemeClr val="dk1"/>
              </a:buClr>
              <a:buSzPts val="1100"/>
              <a:buFont typeface="Arial"/>
              <a:buNone/>
            </a:pPr>
            <a:endParaRPr lang="en-US" sz="1600" dirty="0"/>
          </a:p>
          <a:p>
            <a:pPr marL="0" lvl="0" indent="0" algn="l" rtl="0">
              <a:spcBef>
                <a:spcPts val="0"/>
              </a:spcBef>
              <a:spcAft>
                <a:spcPts val="1600"/>
              </a:spcAft>
              <a:buClr>
                <a:schemeClr val="dk1"/>
              </a:buClr>
              <a:buSzPts val="1100"/>
              <a:buFont typeface="Arial"/>
              <a:buNone/>
            </a:pPr>
            <a:r>
              <a:rPr lang="en-US" sz="1600" dirty="0"/>
              <a:t>5. </a:t>
            </a:r>
            <a:r>
              <a:rPr lang="en-US" sz="1600" b="1" dirty="0"/>
              <a:t>Marketing Research</a:t>
            </a:r>
            <a:r>
              <a:rPr lang="en-US" sz="1600" dirty="0"/>
              <a:t>: Sentiment analysis can help marketers understand consumer behavior and preferences, and develop targeted advertising campaigns.</a:t>
            </a:r>
          </a:p>
          <a:p>
            <a:pPr marL="0" lvl="0" indent="0" algn="l" rtl="0">
              <a:spcBef>
                <a:spcPts val="0"/>
              </a:spcBef>
              <a:spcAft>
                <a:spcPts val="1600"/>
              </a:spcAft>
              <a:buClr>
                <a:schemeClr val="dk1"/>
              </a:buClr>
              <a:buSzPts val="1100"/>
              <a:buFont typeface="Arial"/>
              <a:buNone/>
            </a:pPr>
            <a:endParaRPr lang="en-US" sz="1600" dirty="0"/>
          </a:p>
          <a:p>
            <a:pPr marL="0" lvl="0" indent="0" algn="l" rtl="0">
              <a:spcBef>
                <a:spcPts val="0"/>
              </a:spcBef>
              <a:spcAft>
                <a:spcPts val="1600"/>
              </a:spcAft>
              <a:buClr>
                <a:schemeClr val="dk1"/>
              </a:buClr>
              <a:buSzPts val="1100"/>
              <a:buFont typeface="Arial"/>
              <a:buNone/>
            </a:pPr>
            <a:r>
              <a:rPr lang="en-US" sz="1600" dirty="0"/>
              <a:t>6. </a:t>
            </a:r>
            <a:r>
              <a:rPr lang="en-US" sz="1600" b="1" dirty="0"/>
              <a:t>Public Actions</a:t>
            </a:r>
            <a:r>
              <a:rPr lang="en-US" sz="1600" dirty="0"/>
              <a:t>: Sentiment analysis also is used to monitor and analyze social phenomena, for the spotting of potentially dangerous situations and determining the general mood of the blogosphere.</a:t>
            </a:r>
          </a:p>
        </p:txBody>
      </p:sp>
    </p:spTree>
    <p:extLst>
      <p:ext uri="{BB962C8B-B14F-4D97-AF65-F5344CB8AC3E}">
        <p14:creationId xmlns:p14="http://schemas.microsoft.com/office/powerpoint/2010/main" val="2292206223"/>
      </p:ext>
    </p:extLst>
  </p:cSld>
  <p:clrMapOvr>
    <a:masterClrMapping/>
  </p:clrMapOvr>
</p:sld>
</file>

<file path=ppt/theme/theme1.xml><?xml version="1.0" encoding="utf-8"?>
<a:theme xmlns:a="http://schemas.openxmlformats.org/drawingml/2006/main" name="Megame Futuristic Meeting XL by Slidesgo">
  <a:themeElements>
    <a:clrScheme name="Simple Light">
      <a:dk1>
        <a:srgbClr val="41006A"/>
      </a:dk1>
      <a:lt1>
        <a:srgbClr val="008AAA"/>
      </a:lt1>
      <a:dk2>
        <a:srgbClr val="FFFFFF"/>
      </a:dk2>
      <a:lt2>
        <a:srgbClr val="E69138"/>
      </a:lt2>
      <a:accent1>
        <a:srgbClr val="41006A"/>
      </a:accent1>
      <a:accent2>
        <a:srgbClr val="E69138"/>
      </a:accent2>
      <a:accent3>
        <a:srgbClr val="008AAA"/>
      </a:accent3>
      <a:accent4>
        <a:srgbClr val="FFFFFF"/>
      </a:accent4>
      <a:accent5>
        <a:srgbClr val="EC278D"/>
      </a:accent5>
      <a:accent6>
        <a:srgbClr val="008AA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2059</Words>
  <Application>Microsoft Office PowerPoint</Application>
  <PresentationFormat>On-screen Show (16:9)</PresentationFormat>
  <Paragraphs>186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Play</vt:lpstr>
      <vt:lpstr>Inconsolata</vt:lpstr>
      <vt:lpstr>Arial</vt:lpstr>
      <vt:lpstr>Audiowide</vt:lpstr>
      <vt:lpstr>Megame Futuristic Meeting XL by Slidesgo</vt:lpstr>
      <vt:lpstr>Twitter Sentiment Analysis Using Natural Language Processing And Machine Learning</vt:lpstr>
      <vt:lpstr>Table of Contents</vt:lpstr>
      <vt:lpstr>1.</vt:lpstr>
      <vt:lpstr>What is NLP ?</vt:lpstr>
      <vt:lpstr>What is Sentiment Analysis ?</vt:lpstr>
      <vt:lpstr>What is Sentiment Analysis ?</vt:lpstr>
      <vt:lpstr>2.</vt:lpstr>
      <vt:lpstr>Why is Sentiment Analysis Important  ?</vt:lpstr>
      <vt:lpstr>Why is Sentiment Analysis Important  ?</vt:lpstr>
      <vt:lpstr>3.</vt:lpstr>
      <vt:lpstr>Methodology Of Sentiment Analysis</vt:lpstr>
      <vt:lpstr>Methodology Of Sentiment Analysis</vt:lpstr>
      <vt:lpstr>Data Pre-Processing</vt:lpstr>
      <vt:lpstr>Methodology Of Sentiment Analysis</vt:lpstr>
      <vt:lpstr>PowerPoint Presentation</vt:lpstr>
      <vt:lpstr>Methodology Of Sentiment Analysis</vt:lpstr>
      <vt:lpstr>Training and Evaluating The Machine Learning Model</vt:lpstr>
      <vt:lpstr>Methodology Of Sentiment Analysis</vt:lpstr>
      <vt:lpstr>4.</vt:lpstr>
      <vt:lpstr>Twitter 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Using Natural Language Processing And Machine Learning</dc:title>
  <dc:creator>AKS VIBHAKAR</dc:creator>
  <cp:lastModifiedBy>AKS VIBHAKAR</cp:lastModifiedBy>
  <cp:revision>10</cp:revision>
  <cp:lastPrinted>2023-12-19T21:16:38Z</cp:lastPrinted>
  <dcterms:modified xsi:type="dcterms:W3CDTF">2023-12-22T10:02:27Z</dcterms:modified>
</cp:coreProperties>
</file>