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</p:sldIdLst>
  <p:sldSz cy="6858000" cx="9144000"/>
  <p:notesSz cx="6858000" cy="9144000"/>
  <p:embeddedFontLst>
    <p:embeddedFont>
      <p:font typeface="Tahoma"/>
      <p:regular r:id="rId93"/>
      <p:bold r:id="rId9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5" roundtripDataSignature="AMtx7mh3EbyxbQokCZLhrBP0aXOPlJGu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slide" Target="slides/slide82.xml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95" Type="http://customschemas.google.com/relationships/presentationmetadata" Target="metadata"/><Relationship Id="rId50" Type="http://schemas.openxmlformats.org/officeDocument/2006/relationships/slide" Target="slides/slide44.xml"/><Relationship Id="rId94" Type="http://schemas.openxmlformats.org/officeDocument/2006/relationships/font" Target="fonts/Tahoma-bold.fntdata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font" Target="fonts/Tahoma-regular.fntdata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8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8" name="Google Shape;28;p88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8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8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8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97" name="Google Shape;97;p98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98" name="Google Shape;98;p98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8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98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9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104" name="Google Shape;104;p99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9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99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0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0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7" name="Google Shape;47;p90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0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0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1"/>
          <p:cNvSpPr txBox="1"/>
          <p:nvPr>
            <p:ph type="title"/>
          </p:nvPr>
        </p:nvSpPr>
        <p:spPr>
          <a:xfrm rot="5400000">
            <a:off x="5020469" y="2197894"/>
            <a:ext cx="5918200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1"/>
          <p:cNvSpPr txBox="1"/>
          <p:nvPr>
            <p:ph idx="1" type="body"/>
          </p:nvPr>
        </p:nvSpPr>
        <p:spPr>
          <a:xfrm rot="5400000">
            <a:off x="1042194" y="323057"/>
            <a:ext cx="5918200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91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1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1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2"/>
          <p:cNvSpPr txBox="1"/>
          <p:nvPr>
            <p:ph idx="1" type="body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9" name="Google Shape;59;p92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2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2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Google Shape;65;p9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6" name="Google Shape;66;p93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3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3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72" name="Google Shape;72;p9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73" name="Google Shape;73;p94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4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4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5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5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5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6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6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6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88" name="Google Shape;88;p9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89" name="Google Shape;89;p9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90" name="Google Shape;90;p9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91" name="Google Shape;91;p97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7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7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7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11" name="Google Shape;11;p87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Google Shape;12;p87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87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" name="Google Shape;14;p87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5" name="Google Shape;15;p87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87"/>
              <p:cNvSpPr txBox="1"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accent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" name="Google Shape;17;p87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81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Google Shape;18;p87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Google Shape;19;p87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" name="Google Shape;20;p8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8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87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87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87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9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89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89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89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89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Google Shape;37;p89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Google Shape;38;p89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8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89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89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89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89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/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3" name="Google Shape;113;p1"/>
          <p:cNvSpPr txBox="1"/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Software Requirements Analysis and Specification</a:t>
            </a:r>
            <a:endParaRPr/>
          </a:p>
        </p:txBody>
      </p:sp>
      <p:sp>
        <p:nvSpPr>
          <p:cNvPr id="114" name="Google Shape;114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184" name="Google Shape;184;p1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5" name="Google Shape;185;p10"/>
          <p:cNvSpPr txBox="1"/>
          <p:nvPr>
            <p:ph type="title"/>
          </p:nvPr>
        </p:nvSpPr>
        <p:spPr>
          <a:xfrm>
            <a:off x="685800" y="7620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Requirements Process</a:t>
            </a:r>
            <a:endParaRPr/>
          </a:p>
        </p:txBody>
      </p:sp>
      <p:sp>
        <p:nvSpPr>
          <p:cNvPr id="186" name="Google Shape;186;p10"/>
          <p:cNvSpPr txBox="1"/>
          <p:nvPr>
            <p:ph idx="1" type="body"/>
          </p:nvPr>
        </p:nvSpPr>
        <p:spPr>
          <a:xfrm>
            <a:off x="609600" y="1905000"/>
            <a:ext cx="7848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Sequence of steps that need to be performed to convert user needs into SRS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has to elicit needs and requirements and clearly specifies it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Basic activities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 or requirement analysis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 specification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validation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Analysis involves elicitation and is the hardest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192" name="Google Shape;192;p1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3" name="Google Shape;193;p11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Requirements Process..</a:t>
            </a:r>
            <a:endParaRPr/>
          </a:p>
        </p:txBody>
      </p:sp>
      <p:sp>
        <p:nvSpPr>
          <p:cNvPr id="194" name="Google Shape;194;p11"/>
          <p:cNvSpPr txBox="1"/>
          <p:nvPr>
            <p:ph idx="1" type="body"/>
          </p:nvPr>
        </p:nvSpPr>
        <p:spPr>
          <a:xfrm>
            <a:off x="685800" y="9144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1905000" y="1524000"/>
            <a:ext cx="1524000" cy="91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needs</a:t>
            </a:r>
            <a:endParaRPr/>
          </a:p>
        </p:txBody>
      </p:sp>
      <p:sp>
        <p:nvSpPr>
          <p:cNvPr id="196" name="Google Shape;196;p11"/>
          <p:cNvSpPr txBox="1"/>
          <p:nvPr/>
        </p:nvSpPr>
        <p:spPr>
          <a:xfrm>
            <a:off x="3962400" y="2438400"/>
            <a:ext cx="17526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962400" y="3276600"/>
            <a:ext cx="1752600" cy="53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Specification</a:t>
            </a:r>
            <a:endParaRPr/>
          </a:p>
        </p:txBody>
      </p:sp>
      <p:sp>
        <p:nvSpPr>
          <p:cNvPr id="198" name="Google Shape;198;p11"/>
          <p:cNvSpPr txBox="1"/>
          <p:nvPr/>
        </p:nvSpPr>
        <p:spPr>
          <a:xfrm>
            <a:off x="3962400" y="4267200"/>
            <a:ext cx="1752600" cy="53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</a:t>
            </a:r>
            <a:endParaRPr/>
          </a:p>
        </p:txBody>
      </p:sp>
      <p:cxnSp>
        <p:nvCxnSpPr>
          <p:cNvPr id="199" name="Google Shape;199;p11"/>
          <p:cNvCxnSpPr/>
          <p:nvPr/>
        </p:nvCxnSpPr>
        <p:spPr>
          <a:xfrm>
            <a:off x="4800600" y="4800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0" name="Google Shape;200;p11"/>
          <p:cNvCxnSpPr/>
          <p:nvPr/>
        </p:nvCxnSpPr>
        <p:spPr>
          <a:xfrm>
            <a:off x="4800600" y="2895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1" name="Google Shape;201;p11"/>
          <p:cNvCxnSpPr/>
          <p:nvPr/>
        </p:nvCxnSpPr>
        <p:spPr>
          <a:xfrm>
            <a:off x="4800600" y="38100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2" name="Google Shape;202;p11"/>
          <p:cNvCxnSpPr/>
          <p:nvPr/>
        </p:nvCxnSpPr>
        <p:spPr>
          <a:xfrm>
            <a:off x="3429000" y="1981200"/>
            <a:ext cx="762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3" name="Google Shape;203;p11"/>
          <p:cNvCxnSpPr/>
          <p:nvPr/>
        </p:nvCxnSpPr>
        <p:spPr>
          <a:xfrm rot="10800000">
            <a:off x="3581400" y="35052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4" name="Google Shape;204;p11"/>
          <p:cNvCxnSpPr/>
          <p:nvPr/>
        </p:nvCxnSpPr>
        <p:spPr>
          <a:xfrm rot="10800000">
            <a:off x="3581400" y="2667000"/>
            <a:ext cx="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5" name="Google Shape;205;p11"/>
          <p:cNvCxnSpPr/>
          <p:nvPr/>
        </p:nvCxnSpPr>
        <p:spPr>
          <a:xfrm>
            <a:off x="3581400" y="26670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6" name="Google Shape;206;p11"/>
          <p:cNvCxnSpPr/>
          <p:nvPr/>
        </p:nvCxnSpPr>
        <p:spPr>
          <a:xfrm>
            <a:off x="5715000" y="4495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7" name="Google Shape;207;p11"/>
          <p:cNvCxnSpPr/>
          <p:nvPr/>
        </p:nvCxnSpPr>
        <p:spPr>
          <a:xfrm rot="10800000">
            <a:off x="6172200" y="2667000"/>
            <a:ext cx="0" cy="182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8" name="Google Shape;208;p11"/>
          <p:cNvCxnSpPr/>
          <p:nvPr/>
        </p:nvCxnSpPr>
        <p:spPr>
          <a:xfrm rot="10800000">
            <a:off x="5715000" y="35052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9" name="Google Shape;209;p11"/>
          <p:cNvCxnSpPr/>
          <p:nvPr/>
        </p:nvCxnSpPr>
        <p:spPr>
          <a:xfrm rot="10800000">
            <a:off x="5715000" y="2667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215" name="Google Shape;215;p1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16" name="Google Shape;216;p1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Requirement process..</a:t>
            </a:r>
            <a:endParaRPr/>
          </a:p>
        </p:txBody>
      </p:sp>
      <p:sp>
        <p:nvSpPr>
          <p:cNvPr id="217" name="Google Shape;217;p1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is not linear, it is iterative and parallel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Overlap between phases - some parts may be analyzed and specified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Specification itself may help analysis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Validation can show gaps that can lead to further analysis and spec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4" name="Google Shape;224;p13"/>
          <p:cNvSpPr txBox="1"/>
          <p:nvPr>
            <p:ph type="title"/>
          </p:nvPr>
        </p:nvSpPr>
        <p:spPr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Requirements Process…</a:t>
            </a:r>
            <a:endParaRPr/>
          </a:p>
        </p:txBody>
      </p:sp>
      <p:sp>
        <p:nvSpPr>
          <p:cNvPr id="225" name="Google Shape;225;p13"/>
          <p:cNvSpPr txBox="1"/>
          <p:nvPr>
            <p:ph idx="1" type="body"/>
          </p:nvPr>
        </p:nvSpPr>
        <p:spPr>
          <a:xfrm>
            <a:off x="685800" y="1905000"/>
            <a:ext cx="7696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Focus of analysis is on understanding the desired systems and it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requirements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Divide and conquer is the basic strategy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decompose into small parts, understand each part and relation between parts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Large volumes of information is generated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organizing them is a key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Techniques like data flow diagrams, object diagrams etc. used in the analysis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231" name="Google Shape;231;p1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2" name="Google Shape;232;p14"/>
          <p:cNvSpPr txBox="1"/>
          <p:nvPr>
            <p:ph type="title"/>
          </p:nvPr>
        </p:nvSpPr>
        <p:spPr>
          <a:xfrm>
            <a:off x="685800" y="7620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Requirements Process..</a:t>
            </a:r>
            <a:endParaRPr/>
          </a:p>
        </p:txBody>
      </p:sp>
      <p:sp>
        <p:nvSpPr>
          <p:cNvPr id="233" name="Google Shape;233;p14"/>
          <p:cNvSpPr txBox="1"/>
          <p:nvPr>
            <p:ph idx="1" type="body"/>
          </p:nvPr>
        </p:nvSpPr>
        <p:spPr>
          <a:xfrm>
            <a:off x="6096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Transition from analysis to specs is hard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specs, external behavior specified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during analysis, structure and domain are understood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analysis structures helps in specification, but the transition is not final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methods of analysis are similar to that of design, but objective and scope different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analysis deals with the problem domain, whereas design deals with solution domain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0" name="Google Shape;240;p15"/>
          <p:cNvSpPr txBox="1"/>
          <p:nvPr>
            <p:ph type="title"/>
          </p:nvPr>
        </p:nvSpPr>
        <p:spPr>
          <a:xfrm>
            <a:off x="685800" y="7620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Problem Analysis</a:t>
            </a:r>
            <a:endParaRPr/>
          </a:p>
        </p:txBody>
      </p:sp>
      <p:sp>
        <p:nvSpPr>
          <p:cNvPr id="241" name="Google Shape;241;p15"/>
          <p:cNvSpPr txBox="1"/>
          <p:nvPr>
            <p:ph idx="1" type="body"/>
          </p:nvPr>
        </p:nvSpPr>
        <p:spPr>
          <a:xfrm>
            <a:off x="685800" y="1905000"/>
            <a:ext cx="7848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Aim: to gain an understanding of the needs, requirements, and constraints on the software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Analysis involves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interviewing client and users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reading manuals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studying current systems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helping client/users understand new possibilities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Like becoming a consultant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Must understand the working of the organization , client and users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247" name="Google Shape;247;p1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8" name="Google Shape;248;p16"/>
          <p:cNvSpPr txBox="1"/>
          <p:nvPr>
            <p:ph type="title"/>
          </p:nvPr>
        </p:nvSpPr>
        <p:spPr>
          <a:xfrm>
            <a:off x="609600" y="6858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Problem Analysis…</a:t>
            </a:r>
            <a:endParaRPr/>
          </a:p>
        </p:txBody>
      </p:sp>
      <p:sp>
        <p:nvSpPr>
          <p:cNvPr id="249" name="Google Shape;249;p16"/>
          <p:cNvSpPr txBox="1"/>
          <p:nvPr>
            <p:ph idx="1" type="body"/>
          </p:nvPr>
        </p:nvSpPr>
        <p:spPr>
          <a:xfrm>
            <a:off x="609600" y="1828800"/>
            <a:ext cx="7848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issues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Obtaining the necessary information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Brainstorming: interacting with clients to establish desired properties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Information organization, as large amount of info. gets collected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Ensuring completeness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Ensuring consistency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Avoiding internal design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255" name="Google Shape;255;p1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56" name="Google Shape;256;p17"/>
          <p:cNvSpPr txBox="1"/>
          <p:nvPr>
            <p:ph type="title"/>
          </p:nvPr>
        </p:nvSpPr>
        <p:spPr>
          <a:xfrm>
            <a:off x="609600" y="609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Problem Analysis…</a:t>
            </a:r>
            <a:endParaRPr/>
          </a:p>
        </p:txBody>
      </p:sp>
      <p:sp>
        <p:nvSpPr>
          <p:cNvPr id="257" name="Google Shape;257;p17"/>
          <p:cNvSpPr txBox="1"/>
          <p:nvPr>
            <p:ph idx="1" type="body"/>
          </p:nvPr>
        </p:nvSpPr>
        <p:spPr>
          <a:xfrm>
            <a:off x="685800" y="17526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Interpersonal issues are important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Communication skills are very important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Basic principle: problem partition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Partition w.r.t what?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      - OO analysis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Function  -  structural analysis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Events in the system – event partitioning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Projection - get different views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Will discuss few different analysis techniques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263" name="Google Shape;263;p1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4" name="Google Shape;264;p1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Informal Approach to Analysis</a:t>
            </a:r>
            <a:endParaRPr/>
          </a:p>
        </p:txBody>
      </p:sp>
      <p:sp>
        <p:nvSpPr>
          <p:cNvPr id="265" name="Google Shape;265;p18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defined methodology; info obtained through analysis, observation, interaction, discussions,…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formal model of the system built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Obtained info organized in the SRS; SRS reviewed with clients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Relies on analyst experience and feedback from clients in reviews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Useful in many contexts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271" name="Google Shape;271;p1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2" name="Google Shape;272;p19"/>
          <p:cNvSpPr txBox="1"/>
          <p:nvPr>
            <p:ph type="title"/>
          </p:nvPr>
        </p:nvSpPr>
        <p:spPr>
          <a:xfrm>
            <a:off x="762000" y="6858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Flow Modeling</a:t>
            </a:r>
            <a:endParaRPr/>
          </a:p>
        </p:txBody>
      </p:sp>
      <p:sp>
        <p:nvSpPr>
          <p:cNvPr id="273" name="Google Shape;273;p19"/>
          <p:cNvSpPr txBox="1"/>
          <p:nvPr>
            <p:ph idx="1" type="body"/>
          </p:nvPr>
        </p:nvSpPr>
        <p:spPr>
          <a:xfrm>
            <a:off x="685800" y="1752600"/>
            <a:ext cx="784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Widely used; focuses on functions performed in the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Views a system as a network of data transforms through which the data flows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Uses data flow diagrams (DFDs) and functional decomposition in modeling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SSAD methodology uses DFD to organize information, and guide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1" name="Google Shape;121;p2"/>
          <p:cNvSpPr txBox="1"/>
          <p:nvPr>
            <p:ph type="title"/>
          </p:nvPr>
        </p:nvSpPr>
        <p:spPr>
          <a:xfrm>
            <a:off x="6096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Background</a:t>
            </a:r>
            <a:endParaRPr/>
          </a:p>
        </p:txBody>
      </p:sp>
      <p:sp>
        <p:nvSpPr>
          <p:cNvPr id="122" name="Google Shape;122;p2"/>
          <p:cNvSpPr txBox="1"/>
          <p:nvPr>
            <p:ph idx="1" type="body"/>
          </p:nvPr>
        </p:nvSpPr>
        <p:spPr>
          <a:xfrm>
            <a:off x="6096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 of scale is a key issue for 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small scale, understand and specifying requirements is easy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large problem - very hard; probably the hardest, most problematic and error prone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user needs in minds of people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precise statement of what the future system will do  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279" name="Google Shape;279;p2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80" name="Google Shape;280;p20"/>
          <p:cNvSpPr txBox="1"/>
          <p:nvPr>
            <p:ph type="title"/>
          </p:nvPr>
        </p:nvSpPr>
        <p:spPr>
          <a:xfrm>
            <a:off x="609600" y="6858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flow diagrams</a:t>
            </a:r>
            <a:endParaRPr/>
          </a:p>
        </p:txBody>
      </p:sp>
      <p:sp>
        <p:nvSpPr>
          <p:cNvPr id="281" name="Google Shape;281;p20"/>
          <p:cNvSpPr txBox="1"/>
          <p:nvPr>
            <p:ph idx="1" type="body"/>
          </p:nvPr>
        </p:nvSpPr>
        <p:spPr>
          <a:xfrm>
            <a:off x="609600" y="19050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DFD shows flow of data through the system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Views system as transforming inputs to outputs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Transformation done through transforms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DFD captures how transformation occurs from input to output as data moves through the transforms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limited to software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287" name="Google Shape;287;p2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88" name="Google Shape;288;p2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flow diagrams…</a:t>
            </a:r>
            <a:endParaRPr/>
          </a:p>
        </p:txBody>
      </p:sp>
      <p:sp>
        <p:nvSpPr>
          <p:cNvPr id="289" name="Google Shape;289;p2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Transforms represented by named  circles/bubbles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Bubbles connected by arrows on which named data travels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rectangle represents a source or sink and is originator/consumer of data (often outside the system)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295" name="Google Shape;295;p2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6" name="Google Shape;296;p2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DFD Example</a:t>
            </a:r>
            <a:endParaRPr/>
          </a:p>
        </p:txBody>
      </p:sp>
      <p:pic>
        <p:nvPicPr>
          <p:cNvPr descr="Fig3-2" id="297" name="Google Shape;297;p2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981200"/>
            <a:ext cx="75438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303" name="Google Shape;303;p2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4" name="Google Shape;304;p2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DFD Conventions</a:t>
            </a:r>
            <a:endParaRPr/>
          </a:p>
        </p:txBody>
      </p:sp>
      <p:sp>
        <p:nvSpPr>
          <p:cNvPr id="305" name="Google Shape;305;p2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External files shown as labeled straight lines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Need for multiple data flows by a process represented by * (means and)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relationship represented by +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processes and arrows should be named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Processes should represent transforms, arrows should represent some data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311" name="Google Shape;311;p2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2" name="Google Shape;312;p24"/>
          <p:cNvSpPr txBox="1"/>
          <p:nvPr>
            <p:ph type="title"/>
          </p:nvPr>
        </p:nvSpPr>
        <p:spPr>
          <a:xfrm>
            <a:off x="685800" y="457200"/>
            <a:ext cx="7924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flow diagrams…</a:t>
            </a:r>
            <a:endParaRPr/>
          </a:p>
        </p:txBody>
      </p:sp>
      <p:sp>
        <p:nvSpPr>
          <p:cNvPr id="313" name="Google Shape;313;p24"/>
          <p:cNvSpPr txBox="1"/>
          <p:nvPr>
            <p:ph idx="1" type="body"/>
          </p:nvPr>
        </p:nvSpPr>
        <p:spPr>
          <a:xfrm>
            <a:off x="609600" y="1828800"/>
            <a:ext cx="7848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Focus on what transforms happen , how they are done is not important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Usually major inputs/outputs shown, minor are ignored in this modeling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loops , conditional thinking , 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DFD is NOT a control chart, no algorithmic design/thinking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Sink/Source , external files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319" name="Google Shape;319;p2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0" name="Google Shape;320;p25"/>
          <p:cNvSpPr txBox="1"/>
          <p:nvPr>
            <p:ph type="title"/>
          </p:nvPr>
        </p:nvSpPr>
        <p:spPr>
          <a:xfrm>
            <a:off x="685800" y="685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Drawing a DFD</a:t>
            </a:r>
            <a:endParaRPr/>
          </a:p>
        </p:txBody>
      </p:sp>
      <p:sp>
        <p:nvSpPr>
          <p:cNvPr id="321" name="Google Shape;321;p25"/>
          <p:cNvSpPr txBox="1"/>
          <p:nvPr>
            <p:ph idx="1" type="body"/>
          </p:nvPr>
        </p:nvSpPr>
        <p:spPr>
          <a:xfrm>
            <a:off x="381000" y="1981200"/>
            <a:ext cx="8153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get stuck , reverse direction</a:t>
            </a:r>
            <a:endParaRPr/>
          </a:p>
          <a:p>
            <a:pPr indent="-365760" lvl="0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control logic comes in , stop and restart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Label each arrows and bubbles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Make use of +  &amp;  *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Try drawing alternate DFDs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Char char=" "/>
            </a:pP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Leveled DFDs :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DFD of  a system may be very large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organize it hierarchically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 with a top level DFD with a few bubbles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draw DFD for each bubble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Preserve I/O when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exploding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-365760" lvl="0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65760" lvl="0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327" name="Google Shape;327;p2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8" name="Google Shape;328;p2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Drawing a DFD for a system</a:t>
            </a:r>
            <a:endParaRPr/>
          </a:p>
        </p:txBody>
      </p:sp>
      <p:sp>
        <p:nvSpPr>
          <p:cNvPr id="329" name="Google Shape;329;p26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Identify inputs, outputs, sources, sinks for the system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Work your way consistently from inputs to outputs, and identify a few high-level transforms to capture full transformation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get stuck, reverse direction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high-level transforms defined, then refine each transform with more detailed transformations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335" name="Google Shape;335;p2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6" name="Google Shape;336;p2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Drawing a DFD for a system..</a:t>
            </a:r>
            <a:endParaRPr/>
          </a:p>
        </p:txBody>
      </p:sp>
      <p:sp>
        <p:nvSpPr>
          <p:cNvPr id="337" name="Google Shape;337;p2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Never show control logic; if thinking in terms of loops/decisions, stop &amp; restart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Label each arrows and bubbles; carefully identify inputs and outputs of each transform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Make use of +  &amp;  *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Try drawing alternate DFDs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343" name="Google Shape;343;p2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4" name="Google Shape;344;p2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Leveled DFDs</a:t>
            </a:r>
            <a:endParaRPr/>
          </a:p>
        </p:txBody>
      </p:sp>
      <p:sp>
        <p:nvSpPr>
          <p:cNvPr id="345" name="Google Shape;345;p28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DFD of  a system may be very large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organize it hierarchically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 with a top level DFD with a few bubbles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draw DFD for each bubble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Preserve I/O when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exploding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 bubble so consistency preserved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Makes drawing the leveled DFD a top-down refinement process, and allows modeling of large and complex systems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351" name="Google Shape;351;p2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2" name="Google Shape;352;p29"/>
          <p:cNvSpPr txBox="1"/>
          <p:nvPr>
            <p:ph type="title"/>
          </p:nvPr>
        </p:nvSpPr>
        <p:spPr>
          <a:xfrm>
            <a:off x="609600" y="6096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Dictionary</a:t>
            </a:r>
            <a:endParaRPr/>
          </a:p>
        </p:txBody>
      </p:sp>
      <p:sp>
        <p:nvSpPr>
          <p:cNvPr id="353" name="Google Shape;353;p29"/>
          <p:cNvSpPr txBox="1"/>
          <p:nvPr>
            <p:ph idx="1" type="body"/>
          </p:nvPr>
        </p:nvSpPr>
        <p:spPr>
          <a:xfrm>
            <a:off x="609600" y="1752600"/>
            <a:ext cx="792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a DFD arrows are labeled with data items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dictionary defines data flows in a DFD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Shows structure of data; structure becomes more visible when exploding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use regular expressions to express the structure of data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9" name="Google Shape;129;p3"/>
          <p:cNvSpPr txBox="1"/>
          <p:nvPr>
            <p:ph type="title"/>
          </p:nvPr>
        </p:nvSpPr>
        <p:spPr>
          <a:xfrm>
            <a:off x="685800" y="685800"/>
            <a:ext cx="7848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Background..</a:t>
            </a:r>
            <a:endParaRPr/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685800" y="1981200"/>
            <a:ext cx="7848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Identifying and specifying req necessarily involves people interaction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Cannot be automated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 (IEEE)= A condition or capability that must be possessed by a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Req. phase ends with a software requirements specification (SRS) document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SRS specifies what the proposed system should do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359" name="Google Shape;359;p3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0" name="Google Shape;360;p30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Dictionary Example</a:t>
            </a:r>
            <a:endParaRPr/>
          </a:p>
        </p:txBody>
      </p:sp>
      <p:sp>
        <p:nvSpPr>
          <p:cNvPr id="361" name="Google Shape;361;p30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the timesheet DFD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Weekly_timesheet – employee_name + id + [regular_hrs + overtime_hrs]*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Pay_rate = [hourly | daily | weekly] + dollar_amt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Employee_name = last + first + middle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 = digit + digit + digit + digit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367" name="Google Shape;367;p3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8" name="Google Shape;368;p31"/>
          <p:cNvSpPr txBox="1"/>
          <p:nvPr>
            <p:ph type="title"/>
          </p:nvPr>
        </p:nvSpPr>
        <p:spPr>
          <a:xfrm>
            <a:off x="685800" y="6096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DFD drawing – common errors</a:t>
            </a:r>
            <a:endParaRPr/>
          </a:p>
        </p:txBody>
      </p:sp>
      <p:sp>
        <p:nvSpPr>
          <p:cNvPr id="369" name="Google Shape;369;p31"/>
          <p:cNvSpPr txBox="1"/>
          <p:nvPr>
            <p:ph idx="1" type="body"/>
          </p:nvPr>
        </p:nvSpPr>
        <p:spPr>
          <a:xfrm>
            <a:off x="609600" y="1828800"/>
            <a:ext cx="7924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Unlabeled data flows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Missing data flows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Extraneous data flows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Consistency not maintained during refinement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Missing processes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Too detailed or too abstract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Contains some control information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375" name="Google Shape;375;p3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76" name="Google Shape;376;p3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Structured Analysis Method</a:t>
            </a:r>
            <a:endParaRPr/>
          </a:p>
        </p:txBody>
      </p:sp>
      <p:sp>
        <p:nvSpPr>
          <p:cNvPr id="377" name="Google Shape;377;p3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Structured system analysis and design (SSAD) – we will focus only on analysis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Was used a lot when automating existing manual systems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 steps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Draw a context diagram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Draw DFD of the existing system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Draw DFD of the proposed system and identify the man-machine boundary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383" name="Google Shape;383;p3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84" name="Google Shape;384;p3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Context Diagram</a:t>
            </a:r>
            <a:endParaRPr/>
          </a:p>
        </p:txBody>
      </p:sp>
      <p:sp>
        <p:nvSpPr>
          <p:cNvPr id="385" name="Google Shape;385;p3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Views the entire system as a transform and identifies the context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a DFD with one transform (system), with all inputs, outputs, sources, sinks for the system identified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391" name="Google Shape;391;p3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92" name="Google Shape;392;p3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DFD of the current system</a:t>
            </a:r>
            <a:endParaRPr/>
          </a:p>
        </p:txBody>
      </p:sp>
      <p:sp>
        <p:nvSpPr>
          <p:cNvPr id="393" name="Google Shape;393;p3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current system is modeled as-is as a DFD to understand the working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context diagram is refined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bubble represents a logical transformation of some data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Leveled DFD may be used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Generally obtained after understanding and interaction with users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Validate the DFD by walking through with users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399" name="Google Shape;399;p3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00" name="Google Shape;400;p35"/>
          <p:cNvSpPr txBox="1"/>
          <p:nvPr>
            <p:ph type="title"/>
          </p:nvPr>
        </p:nvSpPr>
        <p:spPr>
          <a:xfrm>
            <a:off x="685800" y="60960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Modeling the Proposed System</a:t>
            </a:r>
            <a:endParaRPr/>
          </a:p>
        </p:txBody>
      </p:sp>
      <p:sp>
        <p:nvSpPr>
          <p:cNvPr id="401" name="Google Shape;401;p35"/>
          <p:cNvSpPr txBox="1"/>
          <p:nvPr>
            <p:ph idx="1" type="body"/>
          </p:nvPr>
        </p:nvSpPr>
        <p:spPr>
          <a:xfrm>
            <a:off x="685800" y="2057400"/>
            <a:ext cx="8001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general rules for drawing the DFD of the future system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existing system understanding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DFD should model the entire proposed system - process may be automated or manual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validate with the user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establish man-machine boundary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processes will be automated and which remains manual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Show clearly interaction between automated and manual processes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407" name="Google Shape;407;p3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08" name="Google Shape;408;p3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– context diagram</a:t>
            </a:r>
            <a:endParaRPr/>
          </a:p>
        </p:txBody>
      </p:sp>
      <p:pic>
        <p:nvPicPr>
          <p:cNvPr descr="Fig3-4" id="409" name="Google Shape;409;p3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905000"/>
            <a:ext cx="6553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6" name="Google Shape;416;p3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– DFD of existing sys</a:t>
            </a:r>
            <a:endParaRPr/>
          </a:p>
        </p:txBody>
      </p:sp>
      <p:pic>
        <p:nvPicPr>
          <p:cNvPr descr="Fig3-5" id="417" name="Google Shape;417;p3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76400"/>
            <a:ext cx="77724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8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423" name="Google Shape;423;p3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24" name="Google Shape;424;p38"/>
          <p:cNvSpPr txBox="1"/>
          <p:nvPr>
            <p:ph type="title"/>
          </p:nvPr>
        </p:nvSpPr>
        <p:spPr>
          <a:xfrm>
            <a:off x="1150937" y="214312"/>
            <a:ext cx="77930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– DFD of proposed system</a:t>
            </a:r>
            <a:endParaRPr/>
          </a:p>
        </p:txBody>
      </p:sp>
      <p:pic>
        <p:nvPicPr>
          <p:cNvPr descr="Fig3-6" id="425" name="Google Shape;425;p3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914400"/>
            <a:ext cx="8229600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9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431" name="Google Shape;431;p3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32" name="Google Shape;432;p3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Other Approaches to RA</a:t>
            </a:r>
            <a:endParaRPr/>
          </a:p>
        </p:txBody>
      </p:sp>
      <p:sp>
        <p:nvSpPr>
          <p:cNvPr id="433" name="Google Shape;433;p39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Prototyping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Evolutionary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Throw-away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 Oriented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Classes, attributes, methods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Association between classes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hierarchies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OOD approach is applied, except to the problem domain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7" name="Google Shape;137;p4"/>
          <p:cNvSpPr txBox="1"/>
          <p:nvPr>
            <p:ph type="title"/>
          </p:nvPr>
        </p:nvSpPr>
        <p:spPr>
          <a:xfrm>
            <a:off x="685800" y="152400"/>
            <a:ext cx="8305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Background..</a:t>
            </a:r>
            <a:endParaRPr/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609600" y="19050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 understanding is hard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Visualizing a future system is difficult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Capability of the future system not clear, hence needs not clear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 change with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Essential to do a proper analysis and specification of requirements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439" name="Google Shape;439;p4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40" name="Google Shape;440;p40"/>
          <p:cNvSpPr txBox="1"/>
          <p:nvPr>
            <p:ph type="title"/>
          </p:nvPr>
        </p:nvSpPr>
        <p:spPr>
          <a:xfrm>
            <a:off x="685800" y="533400"/>
            <a:ext cx="7848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Requirements Specification</a:t>
            </a:r>
            <a:endParaRPr/>
          </a:p>
        </p:txBody>
      </p:sp>
      <p:sp>
        <p:nvSpPr>
          <p:cNvPr id="441" name="Google Shape;441;p40"/>
          <p:cNvSpPr txBox="1"/>
          <p:nvPr>
            <p:ph idx="1" type="body"/>
          </p:nvPr>
        </p:nvSpPr>
        <p:spPr>
          <a:xfrm>
            <a:off x="685800" y="1676400"/>
            <a:ext cx="7848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Final output of requirements task is the SRS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are DFDs, OO models, etc not SRS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SRS focuses on external behavior, while modeling focuses on problem structure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UI etc. not modeled, but have to be in SRS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Error handling, constraints etc. also needed in SRS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Transition from analysis to specification is not straight forward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knowledge about the system acquired in analysis used in specification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447" name="Google Shape;447;p4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48" name="Google Shape;448;p41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Characteristics of an SRS</a:t>
            </a:r>
            <a:endParaRPr/>
          </a:p>
        </p:txBody>
      </p:sp>
      <p:sp>
        <p:nvSpPr>
          <p:cNvPr id="449" name="Google Shape;449;p41"/>
          <p:cNvSpPr txBox="1"/>
          <p:nvPr>
            <p:ph idx="1" type="body"/>
          </p:nvPr>
        </p:nvSpPr>
        <p:spPr>
          <a:xfrm>
            <a:off x="685800" y="1905000"/>
            <a:ext cx="7848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Correct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Unambiguous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Consistent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Verifiable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Traceable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Modifiable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Ranked for importance and/or stability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2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455" name="Google Shape;455;p4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6" name="Google Shape;456;p42"/>
          <p:cNvSpPr txBox="1"/>
          <p:nvPr>
            <p:ph type="title"/>
          </p:nvPr>
        </p:nvSpPr>
        <p:spPr>
          <a:xfrm>
            <a:off x="533400" y="609600"/>
            <a:ext cx="7924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Characteristics…</a:t>
            </a:r>
            <a:endParaRPr/>
          </a:p>
        </p:txBody>
      </p:sp>
      <p:sp>
        <p:nvSpPr>
          <p:cNvPr id="457" name="Google Shape;457;p42"/>
          <p:cNvSpPr txBox="1"/>
          <p:nvPr>
            <p:ph idx="1" type="body"/>
          </p:nvPr>
        </p:nvSpPr>
        <p:spPr>
          <a:xfrm>
            <a:off x="609600" y="1828800"/>
            <a:ext cx="8001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Correctness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requirement accurately represents some desired feature in the final system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Completeness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desired features/characteristics specified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Hardest to satisfy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Completeness and correctness strongly related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Unambiguous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req has exactly one meaning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Without this errors will creep in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Important as natural languages often used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463" name="Google Shape;463;p4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64" name="Google Shape;464;p4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Characteristics…</a:t>
            </a:r>
            <a:endParaRPr/>
          </a:p>
        </p:txBody>
      </p:sp>
      <p:sp>
        <p:nvSpPr>
          <p:cNvPr id="465" name="Google Shape;465;p4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Verifiability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must exist a cost effective way of checking if sw satisfies requirements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Consistent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requirements don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 contradict each other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Traceable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origin of the req, and how the req relates to software elements can be determined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Ranked for importance/stability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Needed for prioritizing in construction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reduce risks due to changing requirements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471" name="Google Shape;471;p4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72" name="Google Shape;472;p44"/>
          <p:cNvSpPr txBox="1"/>
          <p:nvPr>
            <p:ph type="title"/>
          </p:nvPr>
        </p:nvSpPr>
        <p:spPr>
          <a:xfrm>
            <a:off x="609600" y="53340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Components of an SRS</a:t>
            </a:r>
            <a:endParaRPr/>
          </a:p>
        </p:txBody>
      </p:sp>
      <p:sp>
        <p:nvSpPr>
          <p:cNvPr id="473" name="Google Shape;473;p44"/>
          <p:cNvSpPr txBox="1"/>
          <p:nvPr>
            <p:ph idx="1" type="body"/>
          </p:nvPr>
        </p:nvSpPr>
        <p:spPr>
          <a:xfrm>
            <a:off x="609600" y="1905000"/>
            <a:ext cx="7848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should an SRS contain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Clarifying this will help ensure completeness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SRS must specify requirements 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Functionality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Performance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 constraints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External interfaces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5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479" name="Google Shape;479;p4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80" name="Google Shape;480;p45"/>
          <p:cNvSpPr txBox="1"/>
          <p:nvPr>
            <p:ph type="title"/>
          </p:nvPr>
        </p:nvSpPr>
        <p:spPr>
          <a:xfrm>
            <a:off x="762000" y="6096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Functional Requirements</a:t>
            </a:r>
            <a:endParaRPr/>
          </a:p>
        </p:txBody>
      </p:sp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609600" y="1981200"/>
            <a:ext cx="784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Heart of the SRS document; this forms the bulk of the specs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Specifies all the functionality that the system should support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Outputs for the given inputs and the relationship between them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operations the system is to 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Must specify behavior for invalid inputs too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6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487" name="Google Shape;487;p4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88" name="Google Shape;488;p4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Performance Requirements</a:t>
            </a:r>
            <a:endParaRPr/>
          </a:p>
        </p:txBody>
      </p:sp>
      <p:sp>
        <p:nvSpPr>
          <p:cNvPr id="489" name="Google Shape;489;p46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the performance constraints on the software system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Generally on response time , throughput etc =&gt; dynamic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Capacity requirements =&gt; static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Must be in measurable terms (verifiability)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Eg resp time should be xx 90% of the time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7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495" name="Google Shape;495;p4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96" name="Google Shape;496;p4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Design Constraints</a:t>
            </a:r>
            <a:endParaRPr/>
          </a:p>
        </p:txBody>
      </p:sp>
      <p:sp>
        <p:nvSpPr>
          <p:cNvPr id="497" name="Google Shape;497;p4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Factors in the client environment that restrict the choices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such restrictions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Standard compliance and compatibility with other systems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Hardware Limitations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Reliability, fault tolerance, backup req.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Security</a:t>
            </a:r>
            <a:endParaRPr b="0" i="0" sz="28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8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503" name="Google Shape;503;p4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04" name="Google Shape;504;p4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External Interface</a:t>
            </a:r>
            <a:endParaRPr/>
          </a:p>
        </p:txBody>
      </p:sp>
      <p:sp>
        <p:nvSpPr>
          <p:cNvPr id="505" name="Google Shape;505;p48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interactions of the software with people, hardware, and sw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interface most important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 requirements of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friendliness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should be avoided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should also be verifiable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9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511" name="Google Shape;511;p4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2" name="Google Shape;512;p4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Specification Language</a:t>
            </a:r>
            <a:endParaRPr/>
          </a:p>
        </p:txBody>
      </p:sp>
      <p:sp>
        <p:nvSpPr>
          <p:cNvPr id="513" name="Google Shape;513;p49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Language should support desired char of the SRS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Formal languages are precise and unambiguous but hard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Natural languages mostly used, with some structure for the document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Formal languages used for special features or in highly critical systems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5" name="Google Shape;145;p5"/>
          <p:cNvSpPr txBox="1"/>
          <p:nvPr>
            <p:ph type="title"/>
          </p:nvPr>
        </p:nvSpPr>
        <p:spPr>
          <a:xfrm>
            <a:off x="685800" y="5334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Need for SRS</a:t>
            </a:r>
            <a:endParaRPr/>
          </a:p>
        </p:txBody>
      </p:sp>
      <p:sp>
        <p:nvSpPr>
          <p:cNvPr id="146" name="Google Shape;146;p5"/>
          <p:cNvSpPr txBox="1"/>
          <p:nvPr>
            <p:ph idx="1" type="body"/>
          </p:nvPr>
        </p:nvSpPr>
        <p:spPr>
          <a:xfrm>
            <a:off x="609600" y="1981200"/>
            <a:ext cx="7848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SRS establishes basis of agreement between the user and the supplier.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Users needs have to be satisfied, but user may not understand software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Developers will develop the system, but may not know about problem domain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SRS is the medium to bridge the commn. gap and specify user needs in a manner both can understand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0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519" name="Google Shape;519;p5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20" name="Google Shape;520;p50"/>
          <p:cNvSpPr txBox="1"/>
          <p:nvPr>
            <p:ph type="title"/>
          </p:nvPr>
        </p:nvSpPr>
        <p:spPr>
          <a:xfrm>
            <a:off x="685800" y="6096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Structure of an SRS</a:t>
            </a:r>
            <a:endParaRPr/>
          </a:p>
        </p:txBody>
      </p:sp>
      <p:sp>
        <p:nvSpPr>
          <p:cNvPr id="521" name="Google Shape;521;p50"/>
          <p:cNvSpPr txBox="1"/>
          <p:nvPr>
            <p:ph idx="1" type="body"/>
          </p:nvPr>
        </p:nvSpPr>
        <p:spPr>
          <a:xfrm>
            <a:off x="685800" y="1676400"/>
            <a:ext cx="7848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Purpose , the basic objective of the system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Scope of what the system is to do , not to do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Overall description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Product perspective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Product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characteristics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Assumptions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Constraints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1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527" name="Google Shape;527;p5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28" name="Google Shape;528;p51"/>
          <p:cNvSpPr txBox="1"/>
          <p:nvPr>
            <p:ph type="title"/>
          </p:nvPr>
        </p:nvSpPr>
        <p:spPr>
          <a:xfrm>
            <a:off x="609600" y="6096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Structure of an SRS…</a:t>
            </a:r>
            <a:endParaRPr/>
          </a:p>
        </p:txBody>
      </p:sp>
      <p:sp>
        <p:nvSpPr>
          <p:cNvPr id="529" name="Google Shape;529;p51"/>
          <p:cNvSpPr txBox="1"/>
          <p:nvPr>
            <p:ph idx="1" type="body"/>
          </p:nvPr>
        </p:nvSpPr>
        <p:spPr>
          <a:xfrm>
            <a:off x="685800" y="1905000"/>
            <a:ext cx="7924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Specific requirements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External interfaces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Functional requirements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Performance requirements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 constraints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Acceptable criteria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desirable to specify this up front.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standardization of the SRS was done by IEEE. 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2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535" name="Google Shape;535;p5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36" name="Google Shape;536;p5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Use Cases Approach</a:t>
            </a:r>
            <a:endParaRPr/>
          </a:p>
        </p:txBody>
      </p:sp>
      <p:sp>
        <p:nvSpPr>
          <p:cNvPr id="537" name="Google Shape;537;p5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Traditional approach for fn specs – specify each 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cases is a newer technique for specifying behavior (functionality)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I.e. focuses on functional specs only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Though primarily for specification, can be used in analysis and elicitation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be used to specify business or org behavior also, though we will focus on sw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Well suited for interactive systems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3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543" name="Google Shape;543;p5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44" name="Google Shape;544;p5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Use Cases Basics</a:t>
            </a:r>
            <a:endParaRPr/>
          </a:p>
        </p:txBody>
      </p:sp>
      <p:sp>
        <p:nvSpPr>
          <p:cNvPr id="545" name="Google Shape;545;p5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use case captures a contract between a user and system about behavior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Basically a textual form; diagrams are mostly to support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Also useful in requirements elicitation as users like and understand the story telling form and react to it easily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4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551" name="Google Shape;551;p5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52" name="Google Shape;552;p5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Basics..</a:t>
            </a:r>
            <a:endParaRPr/>
          </a:p>
        </p:txBody>
      </p:sp>
      <p:sp>
        <p:nvSpPr>
          <p:cNvPr id="553" name="Google Shape;553;p5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Actor: a person or a system that interacts with the proposed system to achieve a goal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Eg. User of an ATM (goal: get money); data entry operator; (goal: Perform transaction)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 is a logical entity, so receiver and sender actors are different (even if the same person)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Actors can be people or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Primary actor: The main actor who initiates a UC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UC is to satisfy his goals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actual execution may be done by a system or another person on behalf of the Primary actor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5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559" name="Google Shape;559;p5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60" name="Google Shape;560;p5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Basics..</a:t>
            </a:r>
            <a:endParaRPr/>
          </a:p>
        </p:txBody>
      </p:sp>
      <p:sp>
        <p:nvSpPr>
          <p:cNvPr id="561" name="Google Shape;561;p55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Scenario: a set of actions performed to achieve a goal under some conditions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Actions specified as a sequence of steps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step is a logically complete action performed either by the actor or the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 success scenario – when things go normally and the goal is achieved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Alternate scenarios: When things go wrong and goals cannot be achieved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6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567" name="Google Shape;567;p5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68" name="Google Shape;568;p5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Basics..</a:t>
            </a:r>
            <a:endParaRPr/>
          </a:p>
        </p:txBody>
      </p:sp>
      <p:sp>
        <p:nvSpPr>
          <p:cNvPr id="569" name="Google Shape;569;p56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UC is a collection of many such scenarios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scenario may employ other use cases in a step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I.e. a sub-goal of a UC goal may be performed by another UC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I.e. UCs can be organized hierarchically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7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575" name="Google Shape;575;p5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76" name="Google Shape;576;p5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Basics…</a:t>
            </a:r>
            <a:endParaRPr/>
          </a:p>
        </p:txBody>
      </p:sp>
      <p:sp>
        <p:nvSpPr>
          <p:cNvPr id="577" name="Google Shape;577;p5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UCs specify functionality by describing interactions between actors and system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Focuses on external behavior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UCs are primarily textual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UC diagrams show UCs, actors, and dependencies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They provide an overview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Story like description easy to understand by both users and analysts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They do not form the complete SRS, only the functionality part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8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583" name="Google Shape;583;p5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84" name="Google Shape;584;p5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  <p:sp>
        <p:nvSpPr>
          <p:cNvPr id="585" name="Google Shape;585;p58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Case 1: Buy stocks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Primary Actor: Purchaser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Goals of Stakeholders: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Purchaser: wants to buy stocks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Company: wants full transaction info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Precondition: User already has an account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9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591" name="Google Shape;591;p5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92" name="Google Shape;592;p5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…</a:t>
            </a:r>
            <a:endParaRPr/>
          </a:p>
        </p:txBody>
      </p:sp>
      <p:sp>
        <p:nvSpPr>
          <p:cNvPr id="593" name="Google Shape;593;p59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 Success Scenario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selects to buy stocks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gets name of web site from user for trading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Establishes connection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browses and buys stocks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intercepts responses from the site and updates user portfolio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shows user new portfolio stading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3" name="Google Shape;153;p6"/>
          <p:cNvSpPr txBox="1"/>
          <p:nvPr>
            <p:ph type="title"/>
          </p:nvPr>
        </p:nvSpPr>
        <p:spPr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Need for SRS…</a:t>
            </a:r>
            <a:endParaRPr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685800" y="19050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Helps user understand his needs.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users do not always know their needs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must analyze and understand the potential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goal is not just to automate a manual system, but also to add value through 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req process helps clarify needs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SRS provides a reference for validation of the final product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Clear understanding about what is expected.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Validation -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SW satisfies the SRS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0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599" name="Google Shape;599;p6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00" name="Google Shape;600;p60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Example…</a:t>
            </a:r>
            <a:endParaRPr/>
          </a:p>
        </p:txBody>
      </p:sp>
      <p:sp>
        <p:nvSpPr>
          <p:cNvPr id="601" name="Google Shape;601;p60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Alternatives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2a: System gives err msg, asks for new suggestion for site, gives option to cancel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3a: Web failure. 1-Sys reports failure to user, backs up to previous step. 2-User exits or tries again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4a: Computer crashes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4b: web site does not ack purchase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5a: web site does not return needed info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1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607" name="Google Shape;607;p6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08" name="Google Shape;608;p6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2</a:t>
            </a:r>
            <a:endParaRPr/>
          </a:p>
        </p:txBody>
      </p:sp>
      <p:sp>
        <p:nvSpPr>
          <p:cNvPr id="609" name="Google Shape;609;p6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Case 2: Buy a product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Primary actor: buyer/customer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Goal: purchase some product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Precondition: Customer is already logged in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2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615" name="Google Shape;615;p6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16" name="Google Shape;616;p6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2…</a:t>
            </a:r>
            <a:endParaRPr/>
          </a:p>
        </p:txBody>
      </p:sp>
      <p:sp>
        <p:nvSpPr>
          <p:cNvPr id="617" name="Google Shape;617;p6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 Scenario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Customer browses and selects items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Customer goes to checkout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Customer fills shipping options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presents full pricing info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Customer fills credit card info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authorizes purchase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confirms sale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sends confirming email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3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623" name="Google Shape;623;p6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24" name="Google Shape;624;p6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2…</a:t>
            </a:r>
            <a:endParaRPr/>
          </a:p>
        </p:txBody>
      </p:sp>
      <p:sp>
        <p:nvSpPr>
          <p:cNvPr id="625" name="Google Shape;625;p6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Alternatives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6a: Credit card authorization fails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Allows customer to reenter info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3a: Regular customer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displays last 4 digits of credit card no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Asks customer to OK it or change it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Moves to step 6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4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631" name="Google Shape;631;p6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32" name="Google Shape;632;p64"/>
          <p:cNvSpPr txBox="1"/>
          <p:nvPr>
            <p:ph type="title"/>
          </p:nvPr>
        </p:nvSpPr>
        <p:spPr>
          <a:xfrm>
            <a:off x="11430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– An auction site</a:t>
            </a:r>
            <a:endParaRPr/>
          </a:p>
        </p:txBody>
      </p:sp>
      <p:sp>
        <p:nvSpPr>
          <p:cNvPr id="633" name="Google Shape;633;p64"/>
          <p:cNvSpPr txBox="1"/>
          <p:nvPr>
            <p:ph idx="1" type="body"/>
          </p:nvPr>
        </p:nvSpPr>
        <p:spPr>
          <a:xfrm>
            <a:off x="533400" y="17526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Case1: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Put an item for auction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Primary Actor: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Seller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Precondition: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Seller has logged in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 Success Scenario: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Seller posts an item (its category, description, picture, etc.) for auction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shows past prices of similar items to seller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specifies the starting bid price and a date when auction will close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accepts the item and posts it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Exception Scenarios: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--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a) There are no past items of this category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System tells the seller this situation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5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639" name="Google Shape;639;p6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40" name="Google Shape;640;p65"/>
          <p:cNvSpPr txBox="1"/>
          <p:nvPr>
            <p:ph type="title"/>
          </p:nvPr>
        </p:nvSpPr>
        <p:spPr>
          <a:xfrm>
            <a:off x="1143000" y="5334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– auction site..</a:t>
            </a:r>
            <a:endParaRPr/>
          </a:p>
        </p:txBody>
      </p:sp>
      <p:sp>
        <p:nvSpPr>
          <p:cNvPr id="641" name="Google Shape;641;p65"/>
          <p:cNvSpPr txBox="1"/>
          <p:nvPr>
            <p:ph idx="1" type="body"/>
          </p:nvPr>
        </p:nvSpPr>
        <p:spPr>
          <a:xfrm>
            <a:off x="609600" y="17526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Case2: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Make a bid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Primary Actor: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Buyer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Precondition: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buyer has logged in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 Success Scenario: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Buyer searches or </a:t>
            </a: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browses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selects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some item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shows the rating of the seller, the starting bid, the current bids, and the highest bid; asks buyer to make a bid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Buyer specifies bid price, max bid price, and increment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Systems accepts the bid; </a:t>
            </a: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Blocks funds in bidders account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updates the bid price of other bidders where needed, and updates the records for the item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6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647" name="Google Shape;647;p6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48" name="Google Shape;648;p6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" name="Google Shape;649;p66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Exception Scenarios: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-- 3 a) The bid price is lower than the current highest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* System informs the bidder and asks to rebid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-- 4 a) The bidder does not have enough funds in his account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* System cancels the bid, asks the user to get more funds</a:t>
            </a:r>
            <a:endParaRPr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7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655" name="Google Shape;655;p6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56" name="Google Shape;656;p67"/>
          <p:cNvSpPr txBox="1"/>
          <p:nvPr>
            <p:ph type="title"/>
          </p:nvPr>
        </p:nvSpPr>
        <p:spPr>
          <a:xfrm>
            <a:off x="11430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–auction site..</a:t>
            </a:r>
            <a:endParaRPr/>
          </a:p>
        </p:txBody>
      </p:sp>
      <p:sp>
        <p:nvSpPr>
          <p:cNvPr id="657" name="Google Shape;657;p67"/>
          <p:cNvSpPr txBox="1"/>
          <p:nvPr>
            <p:ph idx="1" type="body"/>
          </p:nvPr>
        </p:nvSpPr>
        <p:spPr>
          <a:xfrm>
            <a:off x="304800" y="17526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Case3: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 auction of an item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Primary Actor: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Auction System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Precondition: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last date for bidding has been reached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 Success Scenario: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Select highest bidder; send email to selected bidder and seller informing final bid price; send email to other bidders also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Debit bidder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account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credit seller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account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Transfer from seller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account commission amount to organization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account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Remove item from the site; update records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Exception Scenarios: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None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8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663" name="Google Shape;663;p6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64" name="Google Shape;664;p68"/>
          <p:cNvSpPr txBox="1"/>
          <p:nvPr>
            <p:ph type="title"/>
          </p:nvPr>
        </p:nvSpPr>
        <p:spPr>
          <a:xfrm>
            <a:off x="11430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– summary-level Use Case</a:t>
            </a:r>
            <a:endParaRPr/>
          </a:p>
        </p:txBody>
      </p:sp>
      <p:sp>
        <p:nvSpPr>
          <p:cNvPr id="665" name="Google Shape;665;p68"/>
          <p:cNvSpPr txBox="1"/>
          <p:nvPr>
            <p:ph idx="1" type="body"/>
          </p:nvPr>
        </p:nvSpPr>
        <p:spPr>
          <a:xfrm>
            <a:off x="1143000" y="17526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1" i="1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Case 0 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Auction an item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1" i="1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Primary Actor: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Auction system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1" i="1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Scope: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Auction conducting organization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1" i="1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Precondition: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None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1" i="1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 Success Scenario: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Seller performs </a:t>
            </a: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put an item for auction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Various bidders </a:t>
            </a: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make a bid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 final date perform </a:t>
            </a: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 the auction of the item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Get feed back from seller; get feedback from buyer; update records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9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671" name="Google Shape;671;p6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72" name="Google Shape;672;p6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Requirements with Use Cases</a:t>
            </a:r>
            <a:endParaRPr/>
          </a:p>
        </p:txBody>
      </p:sp>
      <p:sp>
        <p:nvSpPr>
          <p:cNvPr id="673" name="Google Shape;673;p69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UCs specify functional requirements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 req identified separately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complete SRS will contain the use cases plus the other requirements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Note – for system requirements it is important to identify UCs for which the system itself may be the actor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1" name="Google Shape;161;p7"/>
          <p:cNvSpPr txBox="1"/>
          <p:nvPr>
            <p:ph type="title"/>
          </p:nvPr>
        </p:nvSpPr>
        <p:spPr>
          <a:xfrm>
            <a:off x="685800" y="457200"/>
            <a:ext cx="7848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Need for SRS…</a:t>
            </a:r>
            <a:endParaRPr/>
          </a:p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609600" y="1905000"/>
            <a:ext cx="784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High quality SRS essential for high Quality SW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 errors get manifested in final sw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satisfy the quality objective, must begin with high quality SRS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 defects are not few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25% of all defects in one case; 54% of all defects found after UT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80 defects in A7 that resulted in change requests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500 / 250 defects in previously approved SRS. 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0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679" name="Google Shape;679;p7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80" name="Google Shape;680;p70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Developing Use Cases</a:t>
            </a:r>
            <a:endParaRPr/>
          </a:p>
        </p:txBody>
      </p:sp>
      <p:sp>
        <p:nvSpPr>
          <p:cNvPr id="681" name="Google Shape;681;p70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UCs form a good medium for brainstorming and discussions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Hence can be used in elicitation and problem analysis also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UCs can be developed in a stepwise refinement manner	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levels possible, but four naturally emerge 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1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687" name="Google Shape;687;p7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88" name="Google Shape;688;p7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Developing…</a:t>
            </a:r>
            <a:endParaRPr/>
          </a:p>
        </p:txBody>
      </p:sp>
      <p:sp>
        <p:nvSpPr>
          <p:cNvPr id="689" name="Google Shape;689;p7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Actors and goals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Prepare an actor-goal list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Provide a brief overview of the UC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defines the scope of the system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Completeness can also be evaluated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 Success Scenarios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each UC, expand main scenario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will provide the normal behavior of the system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be reviewed to ensure that interests of all stakeholders and actors is met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2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695" name="Google Shape;695;p7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96" name="Google Shape;696;p7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Developing…</a:t>
            </a:r>
            <a:endParaRPr/>
          </a:p>
        </p:txBody>
      </p:sp>
      <p:sp>
        <p:nvSpPr>
          <p:cNvPr id="697" name="Google Shape;697;p7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Failure conditions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 possible failure conditions for UCs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each step, identify how it may fail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step uncovers special situations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Failure handling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Perhaps the hardest part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Specify system behavior for the failure conditions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business rules and actors may emerge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3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703" name="Google Shape;703;p7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04" name="Google Shape;704;p7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Developing..</a:t>
            </a:r>
            <a:endParaRPr/>
          </a:p>
        </p:txBody>
      </p:sp>
      <p:sp>
        <p:nvSpPr>
          <p:cNvPr id="705" name="Google Shape;705;p7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four levels can drive analysis by starting from top and adding details as analysis proceeds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UCs should be specified at a level of detail that is sufficient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writing, use good technical writing rules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simple grammer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Clearly specify all parts of the UC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needed combine steps or split steps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4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711" name="Google Shape;711;p7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12" name="Google Shape;712;p74"/>
          <p:cNvSpPr txBox="1"/>
          <p:nvPr>
            <p:ph type="title"/>
          </p:nvPr>
        </p:nvSpPr>
        <p:spPr>
          <a:xfrm>
            <a:off x="762000" y="6858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Requirements Validation</a:t>
            </a:r>
            <a:endParaRPr/>
          </a:p>
        </p:txBody>
      </p:sp>
      <p:sp>
        <p:nvSpPr>
          <p:cNvPr id="713" name="Google Shape;713;p74"/>
          <p:cNvSpPr txBox="1"/>
          <p:nvPr>
            <p:ph idx="1" type="body"/>
          </p:nvPr>
        </p:nvSpPr>
        <p:spPr>
          <a:xfrm>
            <a:off x="685800" y="1981200"/>
            <a:ext cx="7848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Lot of room for misunderstanding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Errors possible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Expensive to fix req defects later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Must try to remove most errors in SRS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Most common errors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Omission 		- 30%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Inconsistency		- 10-30%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Incorrect fact 		- 10-30%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Ambiguity		-  5 -20%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5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719" name="Google Shape;719;p7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20" name="Google Shape;720;p75"/>
          <p:cNvSpPr txBox="1"/>
          <p:nvPr>
            <p:ph type="title"/>
          </p:nvPr>
        </p:nvSpPr>
        <p:spPr>
          <a:xfrm>
            <a:off x="685800" y="838200"/>
            <a:ext cx="7696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Requirements Review</a:t>
            </a:r>
            <a:endParaRPr/>
          </a:p>
        </p:txBody>
      </p:sp>
      <p:sp>
        <p:nvSpPr>
          <p:cNvPr id="721" name="Google Shape;721;p75"/>
          <p:cNvSpPr txBox="1"/>
          <p:nvPr>
            <p:ph idx="1" type="body"/>
          </p:nvPr>
        </p:nvSpPr>
        <p:spPr>
          <a:xfrm>
            <a:off x="762000" y="19050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SRS reviewed by a group of people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Group: author, client, user, dev team rep.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Must include client and a user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– standard inspection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Effectiveness - can catch 40-80% of req. errors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6"/>
          <p:cNvSpPr txBox="1"/>
          <p:nvPr/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727" name="Google Shape;727;p76"/>
          <p:cNvSpPr txBox="1"/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28" name="Google Shape;728;p76"/>
          <p:cNvSpPr txBox="1"/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Sizing With Function Points</a:t>
            </a:r>
            <a:endParaRPr/>
          </a:p>
        </p:txBody>
      </p:sp>
      <p:sp>
        <p:nvSpPr>
          <p:cNvPr id="729" name="Google Shape;729;p7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7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735" name="Google Shape;735;p7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36" name="Google Shape;736;p7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Sizing</a:t>
            </a:r>
            <a:endParaRPr/>
          </a:p>
        </p:txBody>
      </p:sp>
      <p:sp>
        <p:nvSpPr>
          <p:cNvPr id="737" name="Google Shape;737;p77"/>
          <p:cNvSpPr txBox="1"/>
          <p:nvPr>
            <p:ph idx="1" type="body"/>
          </p:nvPr>
        </p:nvSpPr>
        <p:spPr>
          <a:xfrm>
            <a:off x="533400" y="2017712"/>
            <a:ext cx="84216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Effort for project depends on many factors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Size is the main factor – many experiments and data analysis have validated this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Size in the start is only an estimate; getting size estimates from requirement is hard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Need a size unit that can be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computed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requirements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Function points attempt to do this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8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743" name="Google Shape;743;p7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44" name="Google Shape;744;p78"/>
          <p:cNvSpPr txBox="1"/>
          <p:nvPr>
            <p:ph type="title"/>
          </p:nvPr>
        </p:nvSpPr>
        <p:spPr>
          <a:xfrm>
            <a:off x="685800" y="533400"/>
            <a:ext cx="7848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sng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 Points</a:t>
            </a:r>
            <a:endParaRPr/>
          </a:p>
        </p:txBody>
      </p:sp>
      <p:sp>
        <p:nvSpPr>
          <p:cNvPr id="745" name="Google Shape;745;p78"/>
          <p:cNvSpPr txBox="1"/>
          <p:nvPr>
            <p:ph idx="1" type="body"/>
          </p:nvPr>
        </p:nvSpPr>
        <p:spPr>
          <a:xfrm>
            <a:off x="685800" y="1600200"/>
            <a:ext cx="7848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a size measure like LOC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Determined from SRS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Defines size in terms of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functionality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measure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size early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Needed for estimation and planning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Five different parameters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external input type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external output type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logical internal file type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external interface file type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external inquiry type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9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751" name="Google Shape;751;p7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52" name="Google Shape;752;p79"/>
          <p:cNvSpPr txBox="1"/>
          <p:nvPr>
            <p:ph type="title"/>
          </p:nvPr>
        </p:nvSpPr>
        <p:spPr>
          <a:xfrm>
            <a:off x="685800" y="152400"/>
            <a:ext cx="7924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sng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 Points…</a:t>
            </a:r>
            <a:endParaRPr/>
          </a:p>
        </p:txBody>
      </p:sp>
      <p:sp>
        <p:nvSpPr>
          <p:cNvPr id="753" name="Google Shape;753;p79"/>
          <p:cNvSpPr txBox="1"/>
          <p:nvPr>
            <p:ph idx="1" type="body"/>
          </p:nvPr>
        </p:nvSpPr>
        <p:spPr>
          <a:xfrm>
            <a:off x="685800" y="1295400"/>
            <a:ext cx="784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five parameters capture the functionality of a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within a type , an element may be simple , average or complex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weighted sum is taken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Char char=" "/>
            </a:pPr>
            <a:r>
              <a:rPr b="0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External input type :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unique input type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input type is unique if the format is different from others or if the specifications require different processing.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9" name="Google Shape;169;p8"/>
          <p:cNvSpPr txBox="1"/>
          <p:nvPr>
            <p:ph type="title"/>
          </p:nvPr>
        </p:nvSpPr>
        <p:spPr>
          <a:xfrm>
            <a:off x="609600" y="457200"/>
            <a:ext cx="7848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Need for SRS…</a:t>
            </a:r>
            <a:endParaRPr/>
          </a:p>
        </p:txBody>
      </p:sp>
      <p:sp>
        <p:nvSpPr>
          <p:cNvPr id="170" name="Google Shape;170;p8"/>
          <p:cNvSpPr txBox="1"/>
          <p:nvPr>
            <p:ph idx="1" type="body"/>
          </p:nvPr>
        </p:nvSpPr>
        <p:spPr>
          <a:xfrm>
            <a:off x="533400" y="1905000"/>
            <a:ext cx="7848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Good SRS reduces the development cost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SRS errors are expensive to fix later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Req. changes can cost a lot (up to 40%)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Good SRS can minimize changes and errors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Substantial savings; extra effort spent during req. saves multiple times that effort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Example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 of fixing errors in req. , design , coding , acceptance testing and operation are 2 , 5 , 15 , 50 , 150 person-months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0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759" name="Google Shape;759;p8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60" name="Google Shape;760;p80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sng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 Points…</a:t>
            </a:r>
            <a:endParaRPr/>
          </a:p>
        </p:txBody>
      </p:sp>
      <p:sp>
        <p:nvSpPr>
          <p:cNvPr id="761" name="Google Shape;761;p80"/>
          <p:cNvSpPr txBox="1"/>
          <p:nvPr>
            <p:ph idx="1" type="body"/>
          </p:nvPr>
        </p:nvSpPr>
        <p:spPr>
          <a:xfrm>
            <a:off x="304800" y="1066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 : a few data elements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Complex : many data elements and many internal files needed for processing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Only files needed by the application are counted.        ( HW/OS config. Files are are not counted 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Char char=" "/>
            </a:pPr>
            <a:r>
              <a:rPr b="0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External output type 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unique output that leave system boundary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Reports , messages to user , data to other applications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 : few columns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1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767" name="Google Shape;767;p8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68" name="Google Shape;768;p81"/>
          <p:cNvSpPr txBox="1"/>
          <p:nvPr>
            <p:ph type="title"/>
          </p:nvPr>
        </p:nvSpPr>
        <p:spPr>
          <a:xfrm>
            <a:off x="685800" y="152400"/>
            <a:ext cx="7924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sng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 Points…</a:t>
            </a:r>
            <a:endParaRPr/>
          </a:p>
        </p:txBody>
      </p:sp>
      <p:sp>
        <p:nvSpPr>
          <p:cNvPr id="769" name="Google Shape;769;p81"/>
          <p:cNvSpPr txBox="1"/>
          <p:nvPr>
            <p:ph idx="1" type="body"/>
          </p:nvPr>
        </p:nvSpPr>
        <p:spPr>
          <a:xfrm>
            <a:off x="685800" y="1676400"/>
            <a:ext cx="7924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 : many columns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Complex : references many files for production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Char char=" "/>
            </a:pPr>
            <a:r>
              <a:rPr b="0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Logical internal file type :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application maintains information internally for its own processes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logical group of data generated , used and maintained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Same for simple , average and complex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2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775" name="Google Shape;775;p8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76" name="Google Shape;776;p82"/>
          <p:cNvSpPr txBox="1"/>
          <p:nvPr>
            <p:ph type="title"/>
          </p:nvPr>
        </p:nvSpPr>
        <p:spPr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sng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 Points…</a:t>
            </a:r>
            <a:endParaRPr/>
          </a:p>
        </p:txBody>
      </p:sp>
      <p:sp>
        <p:nvSpPr>
          <p:cNvPr id="777" name="Google Shape;777;p82"/>
          <p:cNvSpPr txBox="1"/>
          <p:nvPr>
            <p:ph idx="1" type="body"/>
          </p:nvPr>
        </p:nvSpPr>
        <p:spPr>
          <a:xfrm>
            <a:off x="685800" y="1143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External interface file type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logical files passed between application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External inquiry type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, output combination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Weights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External Input 		3	4	6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External Output		4	5	7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Logical int. file	          7	10	15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External int. file		5	7	10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External inquiry		3	4	6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3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783" name="Google Shape;783;p8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84" name="Google Shape;784;p83"/>
          <p:cNvSpPr txBox="1"/>
          <p:nvPr>
            <p:ph type="title"/>
          </p:nvPr>
        </p:nvSpPr>
        <p:spPr>
          <a:xfrm>
            <a:off x="685800" y="2286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sng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 Points…</a:t>
            </a: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785" name="Google Shape;785;p83"/>
          <p:cNvSpPr txBox="1"/>
          <p:nvPr>
            <p:ph idx="1" type="body"/>
          </p:nvPr>
        </p:nvSpPr>
        <p:spPr>
          <a:xfrm>
            <a:off x="685800" y="12954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b="0" i="0" sz="28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Char char=" "/>
            </a:pPr>
            <a:r>
              <a:rPr b="0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Unadjusted function point 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Basic function points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Adjusted for other factors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 such factors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performance objectives , transaction rate etc.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Final FP is adjusted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differs at most 35% 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84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791" name="Google Shape;791;p8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92" name="Google Shape;792;p84"/>
          <p:cNvSpPr txBox="1"/>
          <p:nvPr>
            <p:ph type="title"/>
          </p:nvPr>
        </p:nvSpPr>
        <p:spPr>
          <a:xfrm>
            <a:off x="685800" y="2286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sng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 Points…</a:t>
            </a:r>
            <a:endParaRPr/>
          </a:p>
        </p:txBody>
      </p:sp>
      <p:sp>
        <p:nvSpPr>
          <p:cNvPr id="793" name="Google Shape;793;p84"/>
          <p:cNvSpPr txBox="1"/>
          <p:nvPr>
            <p:ph idx="1" type="body"/>
          </p:nvPr>
        </p:nvSpPr>
        <p:spPr>
          <a:xfrm>
            <a:off x="685800" y="1295400"/>
            <a:ext cx="784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Interest in FP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since obtained at requirements =&gt; major advantage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Well correlated with size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some what interchangeable and tables exist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FP = 70 LOC of 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Works well for MIS , but not for system type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Major draw back - subjectivity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not repeatable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precisely known ever for a built system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addictive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85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799" name="Google Shape;799;p8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00" name="Google Shape;800;p85"/>
          <p:cNvSpPr txBox="1"/>
          <p:nvPr>
            <p:ph type="title"/>
          </p:nvPr>
        </p:nvSpPr>
        <p:spPr>
          <a:xfrm>
            <a:off x="685800" y="533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801" name="Google Shape;801;p85"/>
          <p:cNvSpPr txBox="1"/>
          <p:nvPr>
            <p:ph idx="1" type="body"/>
          </p:nvPr>
        </p:nvSpPr>
        <p:spPr>
          <a:xfrm>
            <a:off x="609600" y="1828800"/>
            <a:ext cx="7848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Having a good quality SRS is essential for Q&amp;P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req. phase has 3 major sub phases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analysis , specification and validation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Analysis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problem understanding and modeling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Methods used: SSAD,  OOA , Prototyping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Key properties of an SRS: correctness, completeness, consistency, traceablity, unambiguousness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86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807" name="Google Shape;807;p8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08" name="Google Shape;808;p8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Summary..</a:t>
            </a:r>
            <a:endParaRPr/>
          </a:p>
        </p:txBody>
      </p:sp>
      <p:sp>
        <p:nvSpPr>
          <p:cNvPr id="809" name="Google Shape;809;p86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Specification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must contain functionality , performance , interfaces and design constraints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Mostly natural languages used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Cases is a method to specify the functionality; also useful for analysis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Validation - through reviews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Function point is a size metric that can be extracted from the SRS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/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7" name="Google Shape;177;p9"/>
          <p:cNvSpPr txBox="1"/>
          <p:nvPr>
            <p:ph type="title"/>
          </p:nvPr>
        </p:nvSpPr>
        <p:spPr>
          <a:xfrm>
            <a:off x="685800" y="533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Need for SRS…</a:t>
            </a:r>
            <a:endParaRPr/>
          </a:p>
        </p:txBody>
      </p:sp>
      <p:sp>
        <p:nvSpPr>
          <p:cNvPr id="178" name="Google Shape;178;p9"/>
          <p:cNvSpPr txBox="1"/>
          <p:nvPr>
            <p:ph idx="1" type="body"/>
          </p:nvPr>
        </p:nvSpPr>
        <p:spPr>
          <a:xfrm>
            <a:off x="533400" y="1752600"/>
            <a:ext cx="7848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req. phase 65% req errs detected in design , 2% in coding, 30% in Acceptance testing, 3% during operation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50 requirement errors are not removed in the req. phase, the total cost 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32.5 *5 + 1*15 + 15*50 + 1.5*150 = 1152 hrs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100 person-hours invested additionally in req to catch these 50 defects , then development cost could be reduced by 1152 person-hours.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 reduction in cost is 1052 person-hours 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1999-08-17T04:19:19Z</dcterms:created>
  <dc:creator>Raju</dc:creator>
</cp:coreProperties>
</file>