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97" r:id="rId2"/>
  </p:sldMasterIdLst>
  <p:sldIdLst>
    <p:sldId id="256" r:id="rId3"/>
    <p:sldId id="257" r:id="rId4"/>
    <p:sldId id="258" r:id="rId5"/>
    <p:sldId id="260" r:id="rId6"/>
    <p:sldId id="322" r:id="rId7"/>
    <p:sldId id="261" r:id="rId8"/>
    <p:sldId id="262" r:id="rId9"/>
    <p:sldId id="263" r:id="rId10"/>
    <p:sldId id="328" r:id="rId11"/>
    <p:sldId id="264" r:id="rId12"/>
    <p:sldId id="265" r:id="rId13"/>
    <p:sldId id="266" r:id="rId14"/>
    <p:sldId id="267" r:id="rId15"/>
    <p:sldId id="318" r:id="rId16"/>
    <p:sldId id="314" r:id="rId17"/>
    <p:sldId id="313" r:id="rId18"/>
    <p:sldId id="312" r:id="rId19"/>
    <p:sldId id="311" r:id="rId20"/>
    <p:sldId id="310" r:id="rId21"/>
    <p:sldId id="274" r:id="rId22"/>
    <p:sldId id="309" r:id="rId23"/>
    <p:sldId id="276" r:id="rId24"/>
    <p:sldId id="308" r:id="rId25"/>
    <p:sldId id="278" r:id="rId26"/>
    <p:sldId id="307" r:id="rId27"/>
    <p:sldId id="320" r:id="rId28"/>
    <p:sldId id="281" r:id="rId29"/>
    <p:sldId id="282" r:id="rId30"/>
    <p:sldId id="283" r:id="rId31"/>
    <p:sldId id="284" r:id="rId32"/>
    <p:sldId id="285" r:id="rId33"/>
    <p:sldId id="306" r:id="rId34"/>
    <p:sldId id="305" r:id="rId35"/>
    <p:sldId id="304" r:id="rId36"/>
    <p:sldId id="303" r:id="rId37"/>
    <p:sldId id="302" r:id="rId38"/>
    <p:sldId id="293" r:id="rId39"/>
    <p:sldId id="301" r:id="rId40"/>
    <p:sldId id="327" r:id="rId41"/>
    <p:sldId id="324" r:id="rId42"/>
    <p:sldId id="326" r:id="rId43"/>
    <p:sldId id="316" r:id="rId4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610600" y="0"/>
            <a:ext cx="533400" cy="6858000"/>
          </a:xfrm>
          <a:prstGeom prst="rect">
            <a:avLst/>
          </a:prstGeom>
          <a:solidFill>
            <a:srgbClr val="411D7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7696200" y="2514600"/>
            <a:ext cx="1066800" cy="18288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381000" y="304800"/>
          <a:ext cx="5257800" cy="312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1" name="Image" r:id="rId3" imgW="6836569" imgH="4066361" progId="Photoshop.Image.4">
                  <p:embed/>
                </p:oleObj>
              </mc:Choice>
              <mc:Fallback>
                <p:oleObj name="Image" r:id="rId3" imgW="6836569" imgH="4066361" progId="Photoshop.Image.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04800"/>
                        <a:ext cx="5257800" cy="312737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381000" y="6553200"/>
            <a:ext cx="18034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altLang="en-US" sz="800" b="1">
                <a:solidFill>
                  <a:srgbClr val="411D72"/>
                </a:solidFill>
                <a:latin typeface="Arial" charset="0"/>
              </a:rPr>
              <a:t>Copyright © 2004  South-Western</a:t>
            </a:r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715000" y="2895600"/>
            <a:ext cx="3124200" cy="1143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Ctr="1"/>
          <a:lstStyle>
            <a:lvl1pPr>
              <a:defRPr sz="15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en-US" altLang="en-US" noProof="0"/>
              <a:t>Click to editaster title style</a:t>
            </a:r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810000"/>
            <a:ext cx="5334000" cy="2590800"/>
          </a:xfrm>
        </p:spPr>
        <p:txBody>
          <a:bodyPr/>
          <a:lstStyle>
            <a:lvl1pPr marL="0" indent="0" algn="ctr">
              <a:buFontTx/>
              <a:buNone/>
              <a:defRPr sz="4000" b="1">
                <a:solidFill>
                  <a:srgbClr val="0094B9"/>
                </a:solidFill>
                <a:latin typeface="Arial" charset="0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07144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840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152400"/>
            <a:ext cx="2095500" cy="64897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134100" cy="64897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5415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8610600" y="0"/>
            <a:ext cx="533400" cy="6858000"/>
          </a:xfrm>
          <a:prstGeom prst="rect">
            <a:avLst/>
          </a:prstGeom>
          <a:solidFill>
            <a:srgbClr val="411D7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7696200" y="2514600"/>
            <a:ext cx="1066800" cy="18288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81000" y="6553200"/>
            <a:ext cx="18034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800" b="1">
                <a:solidFill>
                  <a:srgbClr val="411D72"/>
                </a:solidFill>
                <a:latin typeface="Arial" charset="0"/>
              </a:rPr>
              <a:t>Copyright © 2004  South-Western</a:t>
            </a:r>
          </a:p>
        </p:txBody>
      </p:sp>
      <p:graphicFrame>
        <p:nvGraphicFramePr>
          <p:cNvPr id="7" name="Object 12"/>
          <p:cNvGraphicFramePr>
            <a:graphicFrameLocks noChangeAspect="1"/>
          </p:cNvGraphicFramePr>
          <p:nvPr/>
        </p:nvGraphicFramePr>
        <p:xfrm>
          <a:off x="381000" y="304800"/>
          <a:ext cx="5257800" cy="312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3" name="Image" r:id="rId3" imgW="6836569" imgH="4066361" progId="Photoshop.Image.4">
                  <p:embed/>
                </p:oleObj>
              </mc:Choice>
              <mc:Fallback>
                <p:oleObj name="Image" r:id="rId3" imgW="6836569" imgH="4066361" progId="Photoshop.Image.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04800"/>
                        <a:ext cx="5257800" cy="312737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715000" y="2895600"/>
            <a:ext cx="3124200" cy="1143000"/>
          </a:xfrm>
        </p:spPr>
        <p:txBody>
          <a:bodyPr anchorCtr="1"/>
          <a:lstStyle>
            <a:lvl1pPr algn="ctr">
              <a:defRPr sz="105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en-US" altLang="en-US" noProof="0"/>
              <a:t>Click to editaster title style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810000"/>
            <a:ext cx="5334000" cy="2590800"/>
          </a:xfr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 algn="ctr">
              <a:buFontTx/>
              <a:buNone/>
              <a:defRPr sz="4000" b="1">
                <a:solidFill>
                  <a:srgbClr val="0094B9"/>
                </a:solidFill>
                <a:latin typeface="Arial" charset="0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9518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0544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9733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9500"/>
            <a:ext cx="41148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079500"/>
            <a:ext cx="41148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2800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08940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921266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81395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0053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76722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61383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566355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-146050"/>
            <a:ext cx="2095500" cy="6788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-146050"/>
            <a:ext cx="6134100" cy="67881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549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514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114800" cy="5194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447800"/>
            <a:ext cx="4114800" cy="5194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64525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1727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1829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0948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4802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664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C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 lttan.gif                                                      00000010 Galadrial                      ABA78158: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3" y="1455738"/>
            <a:ext cx="8389937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3820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407150" y="6675438"/>
            <a:ext cx="2747963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altLang="en-US" sz="800" b="1">
                <a:solidFill>
                  <a:schemeClr val="bg1"/>
                </a:solidFill>
                <a:latin typeface="Arial" charset="0"/>
              </a:rPr>
              <a:t>Copyright © 2004  South-Western/Thomson Learning</a:t>
            </a:r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382000" cy="519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2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27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27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27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27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9" grpId="0" build="p" bldLvl="2" autoUpdateAnimBg="0">
        <p:tmplLst>
          <p:tmpl lvl="1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70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7270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70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7270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70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7270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70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7270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70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7270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FFFFCC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FFFFCC"/>
          </a:solidFill>
          <a:latin typeface="Arial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FFFFCC"/>
          </a:solidFill>
          <a:latin typeface="Arial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FFFFCC"/>
          </a:solidFill>
          <a:latin typeface="Arial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FFFFCC"/>
          </a:solidFill>
          <a:latin typeface="Arial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FFFFCC"/>
          </a:solidFill>
          <a:latin typeface="Arial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FFFFCC"/>
          </a:solidFill>
          <a:latin typeface="Arial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FFFFCC"/>
          </a:solidFill>
          <a:latin typeface="Arial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FFFF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3" descr="G:\Mankiw\Mankiw PPT\narrow aqua button bckgrd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6"/>
          <a:stretch>
            <a:fillRect/>
          </a:stretch>
        </p:blipFill>
        <p:spPr bwMode="auto">
          <a:xfrm>
            <a:off x="0" y="31750"/>
            <a:ext cx="9144000" cy="682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-14605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Box 9"/>
          <p:cNvSpPr txBox="1">
            <a:spLocks noChangeArrowheads="1"/>
          </p:cNvSpPr>
          <p:nvPr/>
        </p:nvSpPr>
        <p:spPr bwMode="auto">
          <a:xfrm>
            <a:off x="6572250" y="6688138"/>
            <a:ext cx="18034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800" b="1">
                <a:solidFill>
                  <a:srgbClr val="0067A3"/>
                </a:solidFill>
                <a:latin typeface="Arial" charset="0"/>
              </a:rPr>
              <a:t>Copyright © 2004  South-Western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9500"/>
            <a:ext cx="8382000" cy="55626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2951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●"/>
        <a:defRPr sz="3200">
          <a:solidFill>
            <a:srgbClr val="0067A3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■"/>
        <a:defRPr sz="2800">
          <a:solidFill>
            <a:srgbClr val="0067A3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♦"/>
        <a:defRPr sz="2400">
          <a:solidFill>
            <a:srgbClr val="0067A3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●"/>
        <a:defRPr sz="2000">
          <a:solidFill>
            <a:srgbClr val="0067A3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■"/>
        <a:defRPr sz="2000">
          <a:solidFill>
            <a:srgbClr val="0067A3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■"/>
        <a:defRPr sz="2000">
          <a:solidFill>
            <a:srgbClr val="0067A3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■"/>
        <a:defRPr sz="2000">
          <a:solidFill>
            <a:srgbClr val="0067A3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■"/>
        <a:defRPr sz="2000">
          <a:solidFill>
            <a:srgbClr val="0067A3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■"/>
        <a:defRPr sz="2000">
          <a:solidFill>
            <a:srgbClr val="0067A3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0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Elasticity and Its Applications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3200">
                <a:solidFill>
                  <a:schemeClr val="bg1"/>
                </a:solidFill>
              </a:rPr>
              <a:t>The Midpoint Method…..</a:t>
            </a:r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Example: If the price of an ice cream cone increases from 2.00 to 2.20 and the amount you buy falls from 10 to 8 cones, then your elasticity of demand, using the midpoint formula, would be calculated as:</a:t>
            </a:r>
          </a:p>
        </p:txBody>
      </p:sp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1981200" y="4038600"/>
          <a:ext cx="5105400" cy="208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Equation" r:id="rId3" imgW="2832100" imgH="1155700" progId="Equation.COEE2">
                  <p:embed/>
                </p:oleObj>
              </mc:Choice>
              <mc:Fallback>
                <p:oleObj name="Equation" r:id="rId3" imgW="2832100" imgH="1155700" progId="Equation.COEE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038600"/>
                        <a:ext cx="5105400" cy="208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3200">
                <a:solidFill>
                  <a:schemeClr val="bg1"/>
                </a:solidFill>
              </a:rPr>
              <a:t>The Variety of Demand Curves</a:t>
            </a:r>
            <a:endParaRPr lang="en-US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Inelastic Demand</a:t>
            </a:r>
          </a:p>
          <a:p>
            <a:pPr lvl="1"/>
            <a:r>
              <a:rPr lang="en-US" altLang="en-US"/>
              <a:t>Quantity demanded does not respond strongly to price changes.</a:t>
            </a:r>
          </a:p>
          <a:p>
            <a:pPr lvl="1"/>
            <a:r>
              <a:rPr lang="en-US" altLang="en-US"/>
              <a:t>Price elasticity of demand is less than one.</a:t>
            </a:r>
          </a:p>
          <a:p>
            <a:r>
              <a:rPr lang="en-US" altLang="en-US"/>
              <a:t>Elastic Demand</a:t>
            </a:r>
          </a:p>
          <a:p>
            <a:pPr lvl="1"/>
            <a:r>
              <a:rPr lang="en-US" altLang="en-US"/>
              <a:t>Quantity demanded responds strongly to changes in price.</a:t>
            </a:r>
          </a:p>
          <a:p>
            <a:pPr lvl="1"/>
            <a:r>
              <a:rPr lang="en-US" altLang="en-US"/>
              <a:t>Price elasticity of demand is greater than one.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3200">
                <a:solidFill>
                  <a:schemeClr val="bg1"/>
                </a:solidFill>
              </a:rPr>
              <a:t>Computing the Price Elasticity of Demand</a:t>
            </a:r>
            <a:endParaRPr lang="en-US" altLang="en-US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4038600" y="5943600"/>
            <a:ext cx="469423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>
                <a:solidFill>
                  <a:srgbClr val="494076"/>
                </a:solidFill>
                <a:latin typeface="Arial" charset="0"/>
              </a:rPr>
              <a:t>Demand is price elastic</a:t>
            </a:r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900113" y="3057525"/>
            <a:ext cx="266700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5715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57150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5715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57150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57150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5715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5715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5715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5715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300" b="1">
                <a:solidFill>
                  <a:srgbClr val="000000"/>
                </a:solidFill>
                <a:latin typeface="Arial Narrow" pitchFamily="34" charset="0"/>
              </a:rPr>
              <a:t>$5</a:t>
            </a:r>
          </a:p>
        </p:txBody>
      </p:sp>
      <p:sp>
        <p:nvSpPr>
          <p:cNvPr id="14341" name="Rectangle 6"/>
          <p:cNvSpPr>
            <a:spLocks noChangeArrowheads="1"/>
          </p:cNvSpPr>
          <p:nvPr/>
        </p:nvSpPr>
        <p:spPr bwMode="auto">
          <a:xfrm>
            <a:off x="1068388" y="3533775"/>
            <a:ext cx="133350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5715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57150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5715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57150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57150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5715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5715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5715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5715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300" b="1">
                <a:solidFill>
                  <a:srgbClr val="000000"/>
                </a:solidFill>
                <a:latin typeface="Arial Narrow" pitchFamily="34" charset="0"/>
              </a:rPr>
              <a:t>4</a:t>
            </a:r>
          </a:p>
        </p:txBody>
      </p:sp>
      <p:sp>
        <p:nvSpPr>
          <p:cNvPr id="14342" name="Rectangle 7"/>
          <p:cNvSpPr>
            <a:spLocks noChangeArrowheads="1"/>
          </p:cNvSpPr>
          <p:nvPr/>
        </p:nvSpPr>
        <p:spPr bwMode="auto">
          <a:xfrm>
            <a:off x="3124200" y="3810000"/>
            <a:ext cx="944563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5715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57150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5715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57150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57150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5715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5715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5715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5715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300" b="1">
                <a:solidFill>
                  <a:srgbClr val="000000"/>
                </a:solidFill>
                <a:latin typeface="Arial Narrow" pitchFamily="34" charset="0"/>
              </a:rPr>
              <a:t>Demand</a:t>
            </a:r>
          </a:p>
        </p:txBody>
      </p:sp>
      <p:sp>
        <p:nvSpPr>
          <p:cNvPr id="14343" name="Rectangle 8"/>
          <p:cNvSpPr>
            <a:spLocks noChangeArrowheads="1"/>
          </p:cNvSpPr>
          <p:nvPr/>
        </p:nvSpPr>
        <p:spPr bwMode="auto">
          <a:xfrm>
            <a:off x="3416300" y="5602288"/>
            <a:ext cx="969963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5715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57150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5715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57150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57150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5715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5715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5715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5715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300" b="1">
                <a:solidFill>
                  <a:srgbClr val="0000CC"/>
                </a:solidFill>
                <a:latin typeface="Arial Narrow" pitchFamily="34" charset="0"/>
              </a:rPr>
              <a:t>Quantity</a:t>
            </a:r>
          </a:p>
        </p:txBody>
      </p:sp>
      <p:sp>
        <p:nvSpPr>
          <p:cNvPr id="14344" name="Rectangle 9"/>
          <p:cNvSpPr>
            <a:spLocks noChangeArrowheads="1"/>
          </p:cNvSpPr>
          <p:nvPr/>
        </p:nvSpPr>
        <p:spPr bwMode="auto">
          <a:xfrm>
            <a:off x="2833688" y="5605463"/>
            <a:ext cx="400050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5715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57150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5715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57150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57150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5715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5715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5715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5715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300" b="1">
                <a:solidFill>
                  <a:srgbClr val="000000"/>
                </a:solidFill>
                <a:latin typeface="Arial Narrow" pitchFamily="34" charset="0"/>
              </a:rPr>
              <a:t>100</a:t>
            </a:r>
          </a:p>
        </p:txBody>
      </p:sp>
      <p:sp>
        <p:nvSpPr>
          <p:cNvPr id="14345" name="Rectangle 10"/>
          <p:cNvSpPr>
            <a:spLocks noChangeArrowheads="1"/>
          </p:cNvSpPr>
          <p:nvPr/>
        </p:nvSpPr>
        <p:spPr bwMode="auto">
          <a:xfrm>
            <a:off x="1068388" y="5605463"/>
            <a:ext cx="133350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5715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57150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5715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57150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57150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5715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5715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5715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5715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300" b="1">
                <a:solidFill>
                  <a:srgbClr val="000000"/>
                </a:solidFill>
                <a:latin typeface="Arial Narrow" pitchFamily="34" charset="0"/>
              </a:rPr>
              <a:t>0</a:t>
            </a:r>
          </a:p>
        </p:txBody>
      </p:sp>
      <p:sp>
        <p:nvSpPr>
          <p:cNvPr id="14346" name="Freeform 11"/>
          <p:cNvSpPr>
            <a:spLocks/>
          </p:cNvSpPr>
          <p:nvPr/>
        </p:nvSpPr>
        <p:spPr bwMode="auto">
          <a:xfrm>
            <a:off x="1214438" y="2141538"/>
            <a:ext cx="3071812" cy="3454400"/>
          </a:xfrm>
          <a:custGeom>
            <a:avLst/>
            <a:gdLst>
              <a:gd name="T0" fmla="*/ 0 w 1935"/>
              <a:gd name="T1" fmla="*/ 0 h 2176"/>
              <a:gd name="T2" fmla="*/ 0 w 1935"/>
              <a:gd name="T3" fmla="*/ 2147483647 h 2176"/>
              <a:gd name="T4" fmla="*/ 2147483647 w 1935"/>
              <a:gd name="T5" fmla="*/ 2147483647 h 217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35" h="2176">
                <a:moveTo>
                  <a:pt x="0" y="0"/>
                </a:moveTo>
                <a:lnTo>
                  <a:pt x="0" y="2175"/>
                </a:lnTo>
                <a:lnTo>
                  <a:pt x="1934" y="217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7" name="Freeform 12"/>
          <p:cNvSpPr>
            <a:spLocks/>
          </p:cNvSpPr>
          <p:nvPr/>
        </p:nvSpPr>
        <p:spPr bwMode="auto">
          <a:xfrm>
            <a:off x="1201738" y="3676650"/>
            <a:ext cx="1752600" cy="1882775"/>
          </a:xfrm>
          <a:custGeom>
            <a:avLst/>
            <a:gdLst>
              <a:gd name="T0" fmla="*/ 2147483647 w 1104"/>
              <a:gd name="T1" fmla="*/ 2147483647 h 1186"/>
              <a:gd name="T2" fmla="*/ 2147483647 w 1104"/>
              <a:gd name="T3" fmla="*/ 0 h 1186"/>
              <a:gd name="T4" fmla="*/ 0 w 1104"/>
              <a:gd name="T5" fmla="*/ 0 h 118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04" h="1186">
                <a:moveTo>
                  <a:pt x="1103" y="1185"/>
                </a:moveTo>
                <a:lnTo>
                  <a:pt x="1103" y="0"/>
                </a:ln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8" name="Rectangle 13"/>
          <p:cNvSpPr>
            <a:spLocks noChangeArrowheads="1"/>
          </p:cNvSpPr>
          <p:nvPr/>
        </p:nvSpPr>
        <p:spPr bwMode="auto">
          <a:xfrm>
            <a:off x="1995488" y="5605463"/>
            <a:ext cx="266700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5715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57150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5715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57150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57150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5715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5715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5715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5715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300" b="1">
                <a:solidFill>
                  <a:srgbClr val="000000"/>
                </a:solidFill>
                <a:latin typeface="Arial Narrow" pitchFamily="34" charset="0"/>
              </a:rPr>
              <a:t>50</a:t>
            </a:r>
          </a:p>
        </p:txBody>
      </p:sp>
      <p:sp>
        <p:nvSpPr>
          <p:cNvPr id="14349" name="Freeform 14"/>
          <p:cNvSpPr>
            <a:spLocks/>
          </p:cNvSpPr>
          <p:nvPr/>
        </p:nvSpPr>
        <p:spPr bwMode="auto">
          <a:xfrm>
            <a:off x="1201738" y="3224213"/>
            <a:ext cx="869950" cy="2335212"/>
          </a:xfrm>
          <a:custGeom>
            <a:avLst/>
            <a:gdLst>
              <a:gd name="T0" fmla="*/ 2147483647 w 548"/>
              <a:gd name="T1" fmla="*/ 2147483647 h 1471"/>
              <a:gd name="T2" fmla="*/ 2147483647 w 548"/>
              <a:gd name="T3" fmla="*/ 0 h 1471"/>
              <a:gd name="T4" fmla="*/ 0 w 548"/>
              <a:gd name="T5" fmla="*/ 0 h 147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48" h="1471">
                <a:moveTo>
                  <a:pt x="547" y="1470"/>
                </a:moveTo>
                <a:lnTo>
                  <a:pt x="547" y="0"/>
                </a:ln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0" name="Line 15"/>
          <p:cNvSpPr>
            <a:spLocks noChangeShapeType="1"/>
          </p:cNvSpPr>
          <p:nvPr/>
        </p:nvSpPr>
        <p:spPr bwMode="auto">
          <a:xfrm flipV="1">
            <a:off x="2952750" y="3684588"/>
            <a:ext cx="0" cy="18700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1" name="Freeform 16"/>
          <p:cNvSpPr>
            <a:spLocks/>
          </p:cNvSpPr>
          <p:nvPr/>
        </p:nvSpPr>
        <p:spPr bwMode="auto">
          <a:xfrm>
            <a:off x="1501775" y="2438400"/>
            <a:ext cx="2051050" cy="1335088"/>
          </a:xfrm>
          <a:custGeom>
            <a:avLst/>
            <a:gdLst>
              <a:gd name="T0" fmla="*/ 0 w 1292"/>
              <a:gd name="T1" fmla="*/ 0 h 841"/>
              <a:gd name="T2" fmla="*/ 2147483647 w 1292"/>
              <a:gd name="T3" fmla="*/ 2147483647 h 841"/>
              <a:gd name="T4" fmla="*/ 2147483647 w 1292"/>
              <a:gd name="T5" fmla="*/ 2147483647 h 841"/>
              <a:gd name="T6" fmla="*/ 2147483647 w 1292"/>
              <a:gd name="T7" fmla="*/ 2147483647 h 84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92" h="841">
                <a:moveTo>
                  <a:pt x="0" y="0"/>
                </a:moveTo>
                <a:lnTo>
                  <a:pt x="358" y="495"/>
                </a:lnTo>
                <a:lnTo>
                  <a:pt x="829" y="765"/>
                </a:lnTo>
                <a:lnTo>
                  <a:pt x="1291" y="840"/>
                </a:lnTo>
              </a:path>
            </a:pathLst>
          </a:custGeom>
          <a:noFill/>
          <a:ln w="38100" cap="rnd" cmpd="sng">
            <a:solidFill>
              <a:srgbClr val="000099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0497" name="Object 17"/>
          <p:cNvGraphicFramePr>
            <a:graphicFrameLocks/>
          </p:cNvGraphicFramePr>
          <p:nvPr/>
        </p:nvGraphicFramePr>
        <p:xfrm>
          <a:off x="4114800" y="1752600"/>
          <a:ext cx="4495800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3" name="Equation" r:id="rId3" imgW="2463800" imgH="1358900" progId="Equation.3">
                  <p:embed/>
                </p:oleObj>
              </mc:Choice>
              <mc:Fallback>
                <p:oleObj name="Equation" r:id="rId3" imgW="2463800" imgH="1358900" progId="Equation.3">
                  <p:embed/>
                  <p:pic>
                    <p:nvPicPr>
                      <p:cNvPr id="0" name="Object 17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752600"/>
                        <a:ext cx="4495800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3" name="Rectangle 18"/>
          <p:cNvSpPr>
            <a:spLocks noChangeArrowheads="1"/>
          </p:cNvSpPr>
          <p:nvPr/>
        </p:nvSpPr>
        <p:spPr bwMode="auto">
          <a:xfrm>
            <a:off x="555625" y="2438400"/>
            <a:ext cx="587375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5715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57150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5715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57150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57150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5715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5715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5715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5715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300" b="1">
                <a:solidFill>
                  <a:srgbClr val="0000CC"/>
                </a:solidFill>
                <a:latin typeface="Arial Narrow" pitchFamily="34" charset="0"/>
              </a:rPr>
              <a:t>Price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3200">
                <a:solidFill>
                  <a:schemeClr val="bg1"/>
                </a:solidFill>
              </a:rPr>
              <a:t>The Variety of Demand Curves</a:t>
            </a:r>
            <a:endParaRPr lang="en-US" alt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Perfectly Inelastic</a:t>
            </a:r>
          </a:p>
          <a:p>
            <a:pPr lvl="1"/>
            <a:r>
              <a:rPr lang="en-US" altLang="en-US"/>
              <a:t>Quantity demanded does not respond to price changes.</a:t>
            </a:r>
          </a:p>
          <a:p>
            <a:r>
              <a:rPr lang="en-US" altLang="en-US"/>
              <a:t>Perfectly Elastic</a:t>
            </a:r>
          </a:p>
          <a:p>
            <a:pPr lvl="1"/>
            <a:r>
              <a:rPr lang="en-US" altLang="en-US"/>
              <a:t>Quantity demanded changes infinitely with any change in price.</a:t>
            </a:r>
          </a:p>
          <a:p>
            <a:r>
              <a:rPr lang="en-US" altLang="en-US"/>
              <a:t>Unit Elastic</a:t>
            </a:r>
          </a:p>
          <a:p>
            <a:pPr lvl="1"/>
            <a:r>
              <a:rPr lang="en-US" altLang="en-US"/>
              <a:t>Quantity demanded changes by the same percentage as the price.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altLang="en-US"/>
              <a:t>An Example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295400"/>
          <a:ext cx="5410200" cy="4876800"/>
        </p:xfrm>
        <a:graphic>
          <a:graphicData uri="http://schemas.openxmlformats.org/drawingml/2006/table">
            <a:tbl>
              <a:tblPr/>
              <a:tblGrid>
                <a:gridCol w="541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9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7380"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DEMAND FUNCTION FOR PRODUCT X: P = 2.5-0.01Q </a:t>
                      </a:r>
                    </a:p>
                    <a:p>
                      <a:pPr rtl="0"/>
                      <a:endParaRPr lang="en-US" dirty="0"/>
                    </a:p>
                    <a:p>
                      <a:pPr rtl="0"/>
                      <a:r>
                        <a:rPr lang="en-US" dirty="0"/>
                        <a:t>P = PRICE; Q = QUANTITY, TR = TOTAL REVENUE</a:t>
                      </a:r>
                    </a:p>
                    <a:p>
                      <a:pPr rtl="0"/>
                      <a:r>
                        <a:rPr lang="en-US" dirty="0"/>
                        <a:t>Ed = PRICE ELASTICITY OF DEMAND</a:t>
                      </a:r>
                    </a:p>
                    <a:p>
                      <a:pPr rtl="0"/>
                      <a:endParaRPr lang="en-US" dirty="0"/>
                    </a:p>
                    <a:p>
                      <a:pPr rtl="0"/>
                      <a:r>
                        <a:rPr lang="en-US" dirty="0"/>
                        <a:t>         </a:t>
                      </a:r>
                      <a:r>
                        <a:rPr lang="en-US" sz="1600" dirty="0"/>
                        <a:t> A     B      C       D       E        F        G        H         I        J</a:t>
                      </a:r>
                    </a:p>
                    <a:p>
                      <a:pPr rtl="0"/>
                      <a:r>
                        <a:rPr lang="en-US" sz="1600" dirty="0"/>
                        <a:t>Q:       0    50   100    150   200    250    300   350   400   450 </a:t>
                      </a:r>
                    </a:p>
                    <a:p>
                      <a:pPr rtl="0"/>
                      <a:r>
                        <a:rPr lang="en-US" sz="1600" dirty="0"/>
                        <a:t>P:       4.5   4     3.5     3       2.5       2       1.5      1      0.5      0</a:t>
                      </a:r>
                    </a:p>
                    <a:p>
                      <a:pPr rtl="0"/>
                      <a:r>
                        <a:rPr lang="en-US" sz="1600" dirty="0"/>
                        <a:t>Ed:         17    5     2.6    1.57       1     0.64   0.38    0.2    0.06</a:t>
                      </a:r>
                    </a:p>
                    <a:p>
                      <a:pPr rtl="0"/>
                      <a:endParaRPr lang="en-US" sz="1600" dirty="0"/>
                    </a:p>
                    <a:p>
                      <a:pPr rtl="0"/>
                      <a:endParaRPr lang="en-US" sz="1600" dirty="0"/>
                    </a:p>
                    <a:p>
                      <a:pPr rtl="0"/>
                      <a:r>
                        <a:rPr lang="en-US" dirty="0"/>
                        <a:t>ELASTICITY OF DEMAND; </a:t>
                      </a:r>
                    </a:p>
                    <a:p>
                      <a:pPr rtl="0"/>
                      <a:r>
                        <a:rPr lang="en-US" dirty="0"/>
                        <a:t>FROM A TO E Ed &gt;1</a:t>
                      </a:r>
                    </a:p>
                    <a:p>
                      <a:pPr rtl="0"/>
                      <a:r>
                        <a:rPr lang="en-US" dirty="0"/>
                        <a:t>FROM E TO F Ed =1</a:t>
                      </a:r>
                    </a:p>
                    <a:p>
                      <a:pPr rtl="0"/>
                      <a:r>
                        <a:rPr lang="en-US" dirty="0"/>
                        <a:t>FROM F TO J Ed &lt;1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6390" name="Picture 1" descr="Ed along a demnad cur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295400"/>
            <a:ext cx="3657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E:\Mankiw\Mankiw PPT\narrow aqua button bckg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8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50800"/>
            <a:ext cx="8229600" cy="685800"/>
          </a:xfrm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en-US" altLang="en-US" sz="2400">
                <a:solidFill>
                  <a:schemeClr val="bg1"/>
                </a:solidFill>
              </a:rPr>
              <a:t>Figure 1 The Price Elasticity of Demand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6564313" y="6680200"/>
            <a:ext cx="26416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b="1">
                <a:solidFill>
                  <a:schemeClr val="bg1"/>
                </a:solidFill>
                <a:latin typeface="Arial" charset="0"/>
              </a:rPr>
              <a:t>Copyright©2003  Southwestern/Thomson Learning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2147888" y="2143125"/>
            <a:ext cx="5862637" cy="3300413"/>
          </a:xfrm>
          <a:prstGeom prst="rect">
            <a:avLst/>
          </a:prstGeom>
          <a:solidFill>
            <a:srgbClr val="F3F6F9"/>
          </a:solidFill>
          <a:ln w="261938">
            <a:solidFill>
              <a:srgbClr val="F3F6F9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2147888" y="2143125"/>
            <a:ext cx="5862637" cy="3300413"/>
          </a:xfrm>
          <a:prstGeom prst="rect">
            <a:avLst/>
          </a:prstGeom>
          <a:solidFill>
            <a:srgbClr val="F2F4F8"/>
          </a:solidFill>
          <a:ln w="238125">
            <a:solidFill>
              <a:srgbClr val="F2F4F8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2147888" y="2143125"/>
            <a:ext cx="5862637" cy="3300413"/>
          </a:xfrm>
          <a:prstGeom prst="rect">
            <a:avLst/>
          </a:prstGeom>
          <a:solidFill>
            <a:srgbClr val="F1F4F7"/>
          </a:solidFill>
          <a:ln w="214313">
            <a:solidFill>
              <a:srgbClr val="F1F4F7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2147888" y="2143125"/>
            <a:ext cx="5862637" cy="3300413"/>
          </a:xfrm>
          <a:prstGeom prst="rect">
            <a:avLst/>
          </a:prstGeom>
          <a:solidFill>
            <a:srgbClr val="F0F2F5"/>
          </a:solidFill>
          <a:ln w="190500">
            <a:solidFill>
              <a:srgbClr val="F0F2F5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2147888" y="2143125"/>
            <a:ext cx="5862637" cy="3300413"/>
          </a:xfrm>
          <a:prstGeom prst="rect">
            <a:avLst/>
          </a:prstGeom>
          <a:solidFill>
            <a:srgbClr val="EEF1F4"/>
          </a:solidFill>
          <a:ln w="166688">
            <a:solidFill>
              <a:srgbClr val="EEF1F4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2147888" y="2143125"/>
            <a:ext cx="5862637" cy="3300413"/>
          </a:xfrm>
          <a:prstGeom prst="rect">
            <a:avLst/>
          </a:prstGeom>
          <a:solidFill>
            <a:srgbClr val="EDEFF3"/>
          </a:solidFill>
          <a:ln w="142875">
            <a:solidFill>
              <a:srgbClr val="EDEFF3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2147888" y="2143125"/>
            <a:ext cx="5862637" cy="3300413"/>
          </a:xfrm>
          <a:prstGeom prst="rect">
            <a:avLst/>
          </a:prstGeom>
          <a:solidFill>
            <a:srgbClr val="EBEEF2"/>
          </a:solidFill>
          <a:ln w="119063">
            <a:solidFill>
              <a:srgbClr val="EBEEF2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2147888" y="2143125"/>
            <a:ext cx="5862637" cy="3300413"/>
          </a:xfrm>
          <a:prstGeom prst="rect">
            <a:avLst/>
          </a:prstGeom>
          <a:solidFill>
            <a:srgbClr val="EAECF1"/>
          </a:solidFill>
          <a:ln w="95250">
            <a:solidFill>
              <a:srgbClr val="EAECF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7421" name="Rectangle 13"/>
          <p:cNvSpPr>
            <a:spLocks noChangeArrowheads="1"/>
          </p:cNvSpPr>
          <p:nvPr/>
        </p:nvSpPr>
        <p:spPr bwMode="auto">
          <a:xfrm>
            <a:off x="2147888" y="2143125"/>
            <a:ext cx="5862637" cy="3300413"/>
          </a:xfrm>
          <a:prstGeom prst="rect">
            <a:avLst/>
          </a:prstGeom>
          <a:solidFill>
            <a:srgbClr val="E9EBF0"/>
          </a:solidFill>
          <a:ln w="71438">
            <a:solidFill>
              <a:srgbClr val="E9EBF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7422" name="Rectangle 14"/>
          <p:cNvSpPr>
            <a:spLocks noChangeArrowheads="1"/>
          </p:cNvSpPr>
          <p:nvPr/>
        </p:nvSpPr>
        <p:spPr bwMode="auto">
          <a:xfrm>
            <a:off x="2147888" y="2143125"/>
            <a:ext cx="5862637" cy="3300413"/>
          </a:xfrm>
          <a:prstGeom prst="rect">
            <a:avLst/>
          </a:prstGeom>
          <a:solidFill>
            <a:srgbClr val="E7EAEF"/>
          </a:solidFill>
          <a:ln w="47625">
            <a:solidFill>
              <a:srgbClr val="E7EAEF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7423" name="Rectangle 15"/>
          <p:cNvSpPr>
            <a:spLocks noChangeArrowheads="1"/>
          </p:cNvSpPr>
          <p:nvPr/>
        </p:nvSpPr>
        <p:spPr bwMode="auto">
          <a:xfrm>
            <a:off x="2147888" y="2143125"/>
            <a:ext cx="5862637" cy="3300413"/>
          </a:xfrm>
          <a:prstGeom prst="rect">
            <a:avLst/>
          </a:prstGeom>
          <a:solidFill>
            <a:srgbClr val="E6E9EF"/>
          </a:solidFill>
          <a:ln w="23813">
            <a:solidFill>
              <a:srgbClr val="E6E9EF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7424" name="Rectangle 16"/>
          <p:cNvSpPr>
            <a:spLocks noChangeArrowheads="1"/>
          </p:cNvSpPr>
          <p:nvPr/>
        </p:nvSpPr>
        <p:spPr bwMode="auto">
          <a:xfrm>
            <a:off x="2028825" y="2044700"/>
            <a:ext cx="5862638" cy="33004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7425" name="Freeform 17"/>
          <p:cNvSpPr>
            <a:spLocks/>
          </p:cNvSpPr>
          <p:nvPr/>
        </p:nvSpPr>
        <p:spPr bwMode="auto">
          <a:xfrm>
            <a:off x="2028825" y="2044700"/>
            <a:ext cx="5862638" cy="3300413"/>
          </a:xfrm>
          <a:custGeom>
            <a:avLst/>
            <a:gdLst>
              <a:gd name="T0" fmla="*/ 0 w 3693"/>
              <a:gd name="T1" fmla="*/ 0 h 2079"/>
              <a:gd name="T2" fmla="*/ 0 w 3693"/>
              <a:gd name="T3" fmla="*/ 2147483647 h 2079"/>
              <a:gd name="T4" fmla="*/ 2147483647 w 3693"/>
              <a:gd name="T5" fmla="*/ 2147483647 h 207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693" h="2079">
                <a:moveTo>
                  <a:pt x="0" y="0"/>
                </a:moveTo>
                <a:lnTo>
                  <a:pt x="0" y="2079"/>
                </a:lnTo>
                <a:lnTo>
                  <a:pt x="3693" y="2079"/>
                </a:lnTo>
              </a:path>
            </a:pathLst>
          </a:cu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06" name="Line 18"/>
          <p:cNvSpPr>
            <a:spLocks noChangeShapeType="1"/>
          </p:cNvSpPr>
          <p:nvPr/>
        </p:nvSpPr>
        <p:spPr bwMode="auto">
          <a:xfrm>
            <a:off x="1862138" y="3246438"/>
            <a:ext cx="1587" cy="249237"/>
          </a:xfrm>
          <a:prstGeom prst="line">
            <a:avLst/>
          </a:prstGeom>
          <a:noFill/>
          <a:ln w="23876">
            <a:solidFill>
              <a:srgbClr val="000000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7" name="Rectangle 19"/>
          <p:cNvSpPr>
            <a:spLocks noChangeArrowheads="1"/>
          </p:cNvSpPr>
          <p:nvPr/>
        </p:nvSpPr>
        <p:spPr bwMode="auto">
          <a:xfrm>
            <a:off x="1968500" y="1571625"/>
            <a:ext cx="6227763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solidFill>
                  <a:srgbClr val="000000"/>
                </a:solidFill>
                <a:latin typeface="Arial" charset="0"/>
              </a:rPr>
              <a:t>(a) Perfectly Inelastic Demand: Elasticity Equals 0</a:t>
            </a:r>
            <a:endParaRPr lang="en-US" altLang="en-US" sz="2400"/>
          </a:p>
        </p:txBody>
      </p:sp>
      <p:grpSp>
        <p:nvGrpSpPr>
          <p:cNvPr id="89108" name="Group 20"/>
          <p:cNvGrpSpPr>
            <a:grpSpLocks/>
          </p:cNvGrpSpPr>
          <p:nvPr/>
        </p:nvGrpSpPr>
        <p:grpSpPr bwMode="auto">
          <a:xfrm>
            <a:off x="1666875" y="3008313"/>
            <a:ext cx="3698875" cy="258762"/>
            <a:chOff x="1050" y="1895"/>
            <a:chExt cx="2330" cy="163"/>
          </a:xfrm>
        </p:grpSpPr>
        <p:sp>
          <p:nvSpPr>
            <p:cNvPr id="17452" name="Line 21"/>
            <p:cNvSpPr>
              <a:spLocks noChangeShapeType="1"/>
            </p:cNvSpPr>
            <p:nvPr/>
          </p:nvSpPr>
          <p:spPr bwMode="auto">
            <a:xfrm flipH="1">
              <a:off x="1278" y="1956"/>
              <a:ext cx="2102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53" name="Rectangle 22"/>
            <p:cNvSpPr>
              <a:spLocks noChangeArrowheads="1"/>
            </p:cNvSpPr>
            <p:nvPr/>
          </p:nvSpPr>
          <p:spPr bwMode="auto">
            <a:xfrm>
              <a:off x="1050" y="1895"/>
              <a:ext cx="15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700">
                  <a:solidFill>
                    <a:srgbClr val="000000"/>
                  </a:solidFill>
                  <a:latin typeface="Arial" charset="0"/>
                </a:rPr>
                <a:t>$5</a:t>
              </a:r>
              <a:endParaRPr lang="en-US" altLang="en-US" sz="2400"/>
            </a:p>
          </p:txBody>
        </p:sp>
      </p:grpSp>
      <p:grpSp>
        <p:nvGrpSpPr>
          <p:cNvPr id="89111" name="Group 23"/>
          <p:cNvGrpSpPr>
            <a:grpSpLocks/>
          </p:cNvGrpSpPr>
          <p:nvPr/>
        </p:nvGrpSpPr>
        <p:grpSpPr bwMode="auto">
          <a:xfrm>
            <a:off x="1787525" y="3444875"/>
            <a:ext cx="3578225" cy="258763"/>
            <a:chOff x="1126" y="2170"/>
            <a:chExt cx="2254" cy="163"/>
          </a:xfrm>
        </p:grpSpPr>
        <p:sp>
          <p:nvSpPr>
            <p:cNvPr id="17450" name="Line 24"/>
            <p:cNvSpPr>
              <a:spLocks noChangeShapeType="1"/>
            </p:cNvSpPr>
            <p:nvPr/>
          </p:nvSpPr>
          <p:spPr bwMode="auto">
            <a:xfrm flipH="1">
              <a:off x="1278" y="2241"/>
              <a:ext cx="2102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51" name="Rectangle 25"/>
            <p:cNvSpPr>
              <a:spLocks noChangeArrowheads="1"/>
            </p:cNvSpPr>
            <p:nvPr/>
          </p:nvSpPr>
          <p:spPr bwMode="auto">
            <a:xfrm>
              <a:off x="1126" y="2170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7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altLang="en-US" sz="2400"/>
            </a:p>
          </p:txBody>
        </p:sp>
      </p:grpSp>
      <p:sp>
        <p:nvSpPr>
          <p:cNvPr id="17430" name="Rectangle 26"/>
          <p:cNvSpPr>
            <a:spLocks noChangeArrowheads="1"/>
          </p:cNvSpPr>
          <p:nvPr/>
        </p:nvSpPr>
        <p:spPr bwMode="auto">
          <a:xfrm>
            <a:off x="6961188" y="5391150"/>
            <a:ext cx="87630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solidFill>
                  <a:srgbClr val="000000"/>
                </a:solidFill>
                <a:latin typeface="Arial" charset="0"/>
              </a:rPr>
              <a:t>Quantity</a:t>
            </a:r>
            <a:endParaRPr lang="en-US" altLang="en-US" sz="2400"/>
          </a:p>
        </p:txBody>
      </p:sp>
      <p:grpSp>
        <p:nvGrpSpPr>
          <p:cNvPr id="89115" name="Group 27"/>
          <p:cNvGrpSpPr>
            <a:grpSpLocks/>
          </p:cNvGrpSpPr>
          <p:nvPr/>
        </p:nvGrpSpPr>
        <p:grpSpPr bwMode="auto">
          <a:xfrm>
            <a:off x="5180013" y="2295525"/>
            <a:ext cx="1370012" cy="3360738"/>
            <a:chOff x="3263" y="1446"/>
            <a:chExt cx="863" cy="2117"/>
          </a:xfrm>
        </p:grpSpPr>
        <p:grpSp>
          <p:nvGrpSpPr>
            <p:cNvPr id="17446" name="Group 28"/>
            <p:cNvGrpSpPr>
              <a:grpSpLocks/>
            </p:cNvGrpSpPr>
            <p:nvPr/>
          </p:nvGrpSpPr>
          <p:grpSpPr bwMode="auto">
            <a:xfrm>
              <a:off x="3380" y="1446"/>
              <a:ext cx="746" cy="1921"/>
              <a:chOff x="3380" y="1446"/>
              <a:chExt cx="746" cy="1921"/>
            </a:xfrm>
          </p:grpSpPr>
          <p:sp>
            <p:nvSpPr>
              <p:cNvPr id="17448" name="Line 29"/>
              <p:cNvSpPr>
                <a:spLocks noChangeShapeType="1"/>
              </p:cNvSpPr>
              <p:nvPr/>
            </p:nvSpPr>
            <p:spPr bwMode="auto">
              <a:xfrm flipV="1">
                <a:off x="3380" y="1498"/>
                <a:ext cx="1" cy="1869"/>
              </a:xfrm>
              <a:prstGeom prst="line">
                <a:avLst/>
              </a:prstGeom>
              <a:noFill/>
              <a:ln w="71438">
                <a:solidFill>
                  <a:srgbClr val="004C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49" name="Rectangle 30"/>
              <p:cNvSpPr>
                <a:spLocks noChangeArrowheads="1"/>
              </p:cNvSpPr>
              <p:nvPr/>
            </p:nvSpPr>
            <p:spPr bwMode="auto">
              <a:xfrm>
                <a:off x="3447" y="1446"/>
                <a:ext cx="679" cy="1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700">
                    <a:solidFill>
                      <a:srgbClr val="000000"/>
                    </a:solidFill>
                    <a:latin typeface="Arial" charset="0"/>
                  </a:rPr>
                  <a:t>Demand</a:t>
                </a:r>
                <a:endParaRPr lang="en-US" altLang="en-US" sz="2400"/>
              </a:p>
            </p:txBody>
          </p:sp>
        </p:grpSp>
        <p:sp>
          <p:nvSpPr>
            <p:cNvPr id="17447" name="Rectangle 31"/>
            <p:cNvSpPr>
              <a:spLocks noChangeArrowheads="1"/>
            </p:cNvSpPr>
            <p:nvPr/>
          </p:nvSpPr>
          <p:spPr bwMode="auto">
            <a:xfrm>
              <a:off x="3263" y="3400"/>
              <a:ext cx="22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700">
                  <a:solidFill>
                    <a:srgbClr val="000000"/>
                  </a:solidFill>
                  <a:latin typeface="Arial" charset="0"/>
                </a:rPr>
                <a:t>100</a:t>
              </a:r>
              <a:endParaRPr lang="en-US" altLang="en-US" sz="2400"/>
            </a:p>
          </p:txBody>
        </p:sp>
      </p:grpSp>
      <p:sp>
        <p:nvSpPr>
          <p:cNvPr id="17432" name="Rectangle 32"/>
          <p:cNvSpPr>
            <a:spLocks noChangeArrowheads="1"/>
          </p:cNvSpPr>
          <p:nvPr/>
        </p:nvSpPr>
        <p:spPr bwMode="auto">
          <a:xfrm>
            <a:off x="1966913" y="5397500"/>
            <a:ext cx="1206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700">
                <a:solidFill>
                  <a:srgbClr val="000000"/>
                </a:solidFill>
                <a:latin typeface="Arial" charset="0"/>
              </a:rPr>
              <a:t>0</a:t>
            </a:r>
            <a:endParaRPr lang="en-US" altLang="en-US" sz="2400"/>
          </a:p>
        </p:txBody>
      </p:sp>
      <p:grpSp>
        <p:nvGrpSpPr>
          <p:cNvPr id="89121" name="Group 33"/>
          <p:cNvGrpSpPr>
            <a:grpSpLocks/>
          </p:cNvGrpSpPr>
          <p:nvPr/>
        </p:nvGrpSpPr>
        <p:grpSpPr bwMode="auto">
          <a:xfrm>
            <a:off x="528638" y="3400425"/>
            <a:ext cx="1404937" cy="1217613"/>
            <a:chOff x="333" y="2142"/>
            <a:chExt cx="885" cy="767"/>
          </a:xfrm>
        </p:grpSpPr>
        <p:sp>
          <p:nvSpPr>
            <p:cNvPr id="17440" name="Line 34"/>
            <p:cNvSpPr>
              <a:spLocks noChangeShapeType="1"/>
            </p:cNvSpPr>
            <p:nvPr/>
          </p:nvSpPr>
          <p:spPr bwMode="auto">
            <a:xfrm flipV="1">
              <a:off x="813" y="2142"/>
              <a:ext cx="300" cy="297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441" name="Group 35"/>
            <p:cNvGrpSpPr>
              <a:grpSpLocks/>
            </p:cNvGrpSpPr>
            <p:nvPr/>
          </p:nvGrpSpPr>
          <p:grpSpPr bwMode="auto">
            <a:xfrm>
              <a:off x="333" y="2389"/>
              <a:ext cx="885" cy="520"/>
              <a:chOff x="333" y="2389"/>
              <a:chExt cx="885" cy="520"/>
            </a:xfrm>
          </p:grpSpPr>
          <p:sp>
            <p:nvSpPr>
              <p:cNvPr id="17442" name="Rectangle 36"/>
              <p:cNvSpPr>
                <a:spLocks noChangeArrowheads="1"/>
              </p:cNvSpPr>
              <p:nvPr/>
            </p:nvSpPr>
            <p:spPr bwMode="auto">
              <a:xfrm>
                <a:off x="333" y="2389"/>
                <a:ext cx="885" cy="520"/>
              </a:xfrm>
              <a:prstGeom prst="rect">
                <a:avLst/>
              </a:prstGeom>
              <a:solidFill>
                <a:srgbClr val="E1E5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7443" name="Rectangle 37"/>
              <p:cNvSpPr>
                <a:spLocks noChangeArrowheads="1"/>
              </p:cNvSpPr>
              <p:nvPr/>
            </p:nvSpPr>
            <p:spPr bwMode="auto">
              <a:xfrm>
                <a:off x="402" y="2393"/>
                <a:ext cx="319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700">
                    <a:solidFill>
                      <a:srgbClr val="000000"/>
                    </a:solidFill>
                    <a:latin typeface="Arial" charset="0"/>
                  </a:rPr>
                  <a:t>1. An</a:t>
                </a:r>
                <a:endParaRPr lang="en-US" altLang="en-US" sz="2400"/>
              </a:p>
            </p:txBody>
          </p:sp>
          <p:sp>
            <p:nvSpPr>
              <p:cNvPr id="17444" name="Rectangle 38"/>
              <p:cNvSpPr>
                <a:spLocks noChangeArrowheads="1"/>
              </p:cNvSpPr>
              <p:nvPr/>
            </p:nvSpPr>
            <p:spPr bwMode="auto">
              <a:xfrm>
                <a:off x="402" y="2557"/>
                <a:ext cx="51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700">
                    <a:solidFill>
                      <a:srgbClr val="000000"/>
                    </a:solidFill>
                    <a:latin typeface="Arial" charset="0"/>
                  </a:rPr>
                  <a:t>increase</a:t>
                </a:r>
                <a:endParaRPr lang="en-US" altLang="en-US" sz="2400"/>
              </a:p>
            </p:txBody>
          </p:sp>
          <p:sp>
            <p:nvSpPr>
              <p:cNvPr id="17445" name="Rectangle 39"/>
              <p:cNvSpPr>
                <a:spLocks noChangeArrowheads="1"/>
              </p:cNvSpPr>
              <p:nvPr/>
            </p:nvSpPr>
            <p:spPr bwMode="auto">
              <a:xfrm>
                <a:off x="402" y="2722"/>
                <a:ext cx="667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700">
                    <a:solidFill>
                      <a:srgbClr val="000000"/>
                    </a:solidFill>
                    <a:latin typeface="Arial" charset="0"/>
                  </a:rPr>
                  <a:t>in price . . .</a:t>
                </a:r>
                <a:endParaRPr lang="en-US" altLang="en-US" sz="2400"/>
              </a:p>
            </p:txBody>
          </p:sp>
        </p:grpSp>
      </p:grpSp>
      <p:grpSp>
        <p:nvGrpSpPr>
          <p:cNvPr id="89128" name="Group 40"/>
          <p:cNvGrpSpPr>
            <a:grpSpLocks/>
          </p:cNvGrpSpPr>
          <p:nvPr/>
        </p:nvGrpSpPr>
        <p:grpSpPr bwMode="auto">
          <a:xfrm>
            <a:off x="2411413" y="5640388"/>
            <a:ext cx="4845050" cy="509587"/>
            <a:chOff x="1519" y="3553"/>
            <a:chExt cx="3052" cy="321"/>
          </a:xfrm>
        </p:grpSpPr>
        <p:sp>
          <p:nvSpPr>
            <p:cNvPr id="17436" name="Line 41"/>
            <p:cNvSpPr>
              <a:spLocks noChangeShapeType="1"/>
            </p:cNvSpPr>
            <p:nvPr/>
          </p:nvSpPr>
          <p:spPr bwMode="auto">
            <a:xfrm flipH="1">
              <a:off x="3335" y="3553"/>
              <a:ext cx="75" cy="160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437" name="Group 42"/>
            <p:cNvGrpSpPr>
              <a:grpSpLocks/>
            </p:cNvGrpSpPr>
            <p:nvPr/>
          </p:nvGrpSpPr>
          <p:grpSpPr bwMode="auto">
            <a:xfrm>
              <a:off x="1519" y="3676"/>
              <a:ext cx="3052" cy="198"/>
              <a:chOff x="1519" y="3676"/>
              <a:chExt cx="3052" cy="198"/>
            </a:xfrm>
          </p:grpSpPr>
          <p:sp>
            <p:nvSpPr>
              <p:cNvPr id="17438" name="Rectangle 43"/>
              <p:cNvSpPr>
                <a:spLocks noChangeArrowheads="1"/>
              </p:cNvSpPr>
              <p:nvPr/>
            </p:nvSpPr>
            <p:spPr bwMode="auto">
              <a:xfrm>
                <a:off x="1519" y="3676"/>
                <a:ext cx="3052" cy="198"/>
              </a:xfrm>
              <a:prstGeom prst="rect">
                <a:avLst/>
              </a:prstGeom>
              <a:solidFill>
                <a:srgbClr val="E1E5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7439" name="Rectangle 44"/>
              <p:cNvSpPr>
                <a:spLocks noChangeArrowheads="1"/>
              </p:cNvSpPr>
              <p:nvPr/>
            </p:nvSpPr>
            <p:spPr bwMode="auto">
              <a:xfrm>
                <a:off x="1599" y="3695"/>
                <a:ext cx="2953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700">
                    <a:solidFill>
                      <a:srgbClr val="000000"/>
                    </a:solidFill>
                    <a:latin typeface="Arial" charset="0"/>
                  </a:rPr>
                  <a:t>2. . . . leaves the quantity demanded unchanged.</a:t>
                </a:r>
                <a:endParaRPr lang="en-US" altLang="en-US" sz="2400"/>
              </a:p>
            </p:txBody>
          </p:sp>
        </p:grpSp>
      </p:grpSp>
      <p:sp>
        <p:nvSpPr>
          <p:cNvPr id="17435" name="Rectangle 45"/>
          <p:cNvSpPr>
            <a:spLocks noChangeArrowheads="1"/>
          </p:cNvSpPr>
          <p:nvPr/>
        </p:nvSpPr>
        <p:spPr bwMode="auto">
          <a:xfrm>
            <a:off x="1303338" y="2035175"/>
            <a:ext cx="752475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solidFill>
                  <a:srgbClr val="000000"/>
                </a:solidFill>
                <a:latin typeface="Arial" charset="0"/>
              </a:rPr>
              <a:t>Price</a:t>
            </a: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9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9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9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9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9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9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9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0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E:\Mankiw\Mankiw PPT\narrow aqua button bckg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8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50800"/>
            <a:ext cx="8229600" cy="685800"/>
          </a:xfrm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en-US" altLang="en-US" sz="2400">
                <a:solidFill>
                  <a:schemeClr val="bg1"/>
                </a:solidFill>
              </a:rPr>
              <a:t>Figure 1 The Price Elasticity of Demand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2105025" y="2181225"/>
            <a:ext cx="5862638" cy="3300413"/>
          </a:xfrm>
          <a:prstGeom prst="rect">
            <a:avLst/>
          </a:prstGeom>
          <a:solidFill>
            <a:srgbClr val="F3F6F9"/>
          </a:solidFill>
          <a:ln w="261938">
            <a:solidFill>
              <a:srgbClr val="F3F6F9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2105025" y="2181225"/>
            <a:ext cx="5862638" cy="3300413"/>
          </a:xfrm>
          <a:prstGeom prst="rect">
            <a:avLst/>
          </a:prstGeom>
          <a:solidFill>
            <a:srgbClr val="F2F4F8"/>
          </a:solidFill>
          <a:ln w="238125">
            <a:solidFill>
              <a:srgbClr val="F2F4F8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2105025" y="2181225"/>
            <a:ext cx="5862638" cy="3300413"/>
          </a:xfrm>
          <a:prstGeom prst="rect">
            <a:avLst/>
          </a:prstGeom>
          <a:solidFill>
            <a:srgbClr val="F1F4F7"/>
          </a:solidFill>
          <a:ln w="214313">
            <a:solidFill>
              <a:srgbClr val="F1F4F7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2105025" y="2181225"/>
            <a:ext cx="5862638" cy="3300413"/>
          </a:xfrm>
          <a:prstGeom prst="rect">
            <a:avLst/>
          </a:prstGeom>
          <a:solidFill>
            <a:srgbClr val="F0F2F5"/>
          </a:solidFill>
          <a:ln w="190500">
            <a:solidFill>
              <a:srgbClr val="F0F2F5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2105025" y="2181225"/>
            <a:ext cx="5862638" cy="3300413"/>
          </a:xfrm>
          <a:prstGeom prst="rect">
            <a:avLst/>
          </a:prstGeom>
          <a:solidFill>
            <a:srgbClr val="EEF1F4"/>
          </a:solidFill>
          <a:ln w="166688">
            <a:solidFill>
              <a:srgbClr val="EEF1F4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2105025" y="2181225"/>
            <a:ext cx="5862638" cy="3300413"/>
          </a:xfrm>
          <a:prstGeom prst="rect">
            <a:avLst/>
          </a:prstGeom>
          <a:solidFill>
            <a:srgbClr val="EDEFF3"/>
          </a:solidFill>
          <a:ln w="142875">
            <a:solidFill>
              <a:srgbClr val="EDEFF3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2105025" y="2181225"/>
            <a:ext cx="5862638" cy="3300413"/>
          </a:xfrm>
          <a:prstGeom prst="rect">
            <a:avLst/>
          </a:prstGeom>
          <a:solidFill>
            <a:srgbClr val="EBEEF2"/>
          </a:solidFill>
          <a:ln w="119063">
            <a:solidFill>
              <a:srgbClr val="EBEEF2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2105025" y="2181225"/>
            <a:ext cx="5862638" cy="3300413"/>
          </a:xfrm>
          <a:prstGeom prst="rect">
            <a:avLst/>
          </a:prstGeom>
          <a:solidFill>
            <a:srgbClr val="EAECF1"/>
          </a:solidFill>
          <a:ln w="95250">
            <a:solidFill>
              <a:srgbClr val="EAECF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2105025" y="2181225"/>
            <a:ext cx="5862638" cy="3300413"/>
          </a:xfrm>
          <a:prstGeom prst="rect">
            <a:avLst/>
          </a:prstGeom>
          <a:solidFill>
            <a:srgbClr val="E9EBF0"/>
          </a:solidFill>
          <a:ln w="71438">
            <a:solidFill>
              <a:srgbClr val="E9EBF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2105025" y="2181225"/>
            <a:ext cx="5862638" cy="3300413"/>
          </a:xfrm>
          <a:prstGeom prst="rect">
            <a:avLst/>
          </a:prstGeom>
          <a:solidFill>
            <a:srgbClr val="E7EAEF"/>
          </a:solidFill>
          <a:ln w="47625">
            <a:solidFill>
              <a:srgbClr val="E7EAEF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2105025" y="2181225"/>
            <a:ext cx="5862638" cy="3300413"/>
          </a:xfrm>
          <a:prstGeom prst="rect">
            <a:avLst/>
          </a:prstGeom>
          <a:solidFill>
            <a:srgbClr val="E6E9EF"/>
          </a:solidFill>
          <a:ln w="23813">
            <a:solidFill>
              <a:srgbClr val="E6E9EF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2009775" y="2082800"/>
            <a:ext cx="5862638" cy="33004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8448" name="Freeform 16"/>
          <p:cNvSpPr>
            <a:spLocks/>
          </p:cNvSpPr>
          <p:nvPr/>
        </p:nvSpPr>
        <p:spPr bwMode="auto">
          <a:xfrm>
            <a:off x="1997075" y="2082800"/>
            <a:ext cx="5862638" cy="3300413"/>
          </a:xfrm>
          <a:custGeom>
            <a:avLst/>
            <a:gdLst>
              <a:gd name="T0" fmla="*/ 0 w 3693"/>
              <a:gd name="T1" fmla="*/ 0 h 2079"/>
              <a:gd name="T2" fmla="*/ 0 w 3693"/>
              <a:gd name="T3" fmla="*/ 2147483647 h 2079"/>
              <a:gd name="T4" fmla="*/ 2147483647 w 3693"/>
              <a:gd name="T5" fmla="*/ 2147483647 h 207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693" h="2079">
                <a:moveTo>
                  <a:pt x="0" y="0"/>
                </a:moveTo>
                <a:lnTo>
                  <a:pt x="0" y="2079"/>
                </a:lnTo>
                <a:lnTo>
                  <a:pt x="3693" y="2079"/>
                </a:lnTo>
              </a:path>
            </a:pathLst>
          </a:cu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81" name="Line 17"/>
          <p:cNvSpPr>
            <a:spLocks noChangeShapeType="1"/>
          </p:cNvSpPr>
          <p:nvPr/>
        </p:nvSpPr>
        <p:spPr bwMode="auto">
          <a:xfrm>
            <a:off x="1819275" y="3290888"/>
            <a:ext cx="1588" cy="242887"/>
          </a:xfrm>
          <a:prstGeom prst="line">
            <a:avLst/>
          </a:prstGeom>
          <a:noFill/>
          <a:ln w="23876">
            <a:solidFill>
              <a:srgbClr val="000000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82" name="Line 18"/>
          <p:cNvSpPr>
            <a:spLocks noChangeShapeType="1"/>
          </p:cNvSpPr>
          <p:nvPr/>
        </p:nvSpPr>
        <p:spPr bwMode="auto">
          <a:xfrm>
            <a:off x="5043488" y="5578475"/>
            <a:ext cx="217487" cy="3175"/>
          </a:xfrm>
          <a:prstGeom prst="line">
            <a:avLst/>
          </a:prstGeom>
          <a:noFill/>
          <a:ln w="23876">
            <a:solidFill>
              <a:srgbClr val="000000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1" name="Rectangle 19"/>
          <p:cNvSpPr>
            <a:spLocks noChangeArrowheads="1"/>
          </p:cNvSpPr>
          <p:nvPr/>
        </p:nvSpPr>
        <p:spPr bwMode="auto">
          <a:xfrm>
            <a:off x="2130425" y="1609725"/>
            <a:ext cx="474980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solidFill>
                  <a:srgbClr val="000000"/>
                </a:solidFill>
                <a:latin typeface="Arial" charset="0"/>
              </a:rPr>
              <a:t>(b) Inelastic Demand: Elasticity Is Less Than 1</a:t>
            </a:r>
            <a:endParaRPr lang="en-US" altLang="en-US" sz="2400"/>
          </a:p>
        </p:txBody>
      </p:sp>
      <p:sp>
        <p:nvSpPr>
          <p:cNvPr id="18452" name="Rectangle 20"/>
          <p:cNvSpPr>
            <a:spLocks noChangeArrowheads="1"/>
          </p:cNvSpPr>
          <p:nvPr/>
        </p:nvSpPr>
        <p:spPr bwMode="auto">
          <a:xfrm>
            <a:off x="6991350" y="5459413"/>
            <a:ext cx="87630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solidFill>
                  <a:srgbClr val="000000"/>
                </a:solidFill>
                <a:latin typeface="Arial" charset="0"/>
              </a:rPr>
              <a:t>Quantity</a:t>
            </a:r>
            <a:endParaRPr lang="en-US" altLang="en-US" sz="2400"/>
          </a:p>
        </p:txBody>
      </p:sp>
      <p:sp>
        <p:nvSpPr>
          <p:cNvPr id="18453" name="Rectangle 21"/>
          <p:cNvSpPr>
            <a:spLocks noChangeArrowheads="1"/>
          </p:cNvSpPr>
          <p:nvPr/>
        </p:nvSpPr>
        <p:spPr bwMode="auto">
          <a:xfrm>
            <a:off x="1939925" y="5465763"/>
            <a:ext cx="120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700">
                <a:solidFill>
                  <a:srgbClr val="000000"/>
                </a:solidFill>
                <a:latin typeface="Arial" charset="0"/>
              </a:rPr>
              <a:t>0</a:t>
            </a:r>
            <a:endParaRPr lang="en-US" altLang="en-US" sz="2400"/>
          </a:p>
        </p:txBody>
      </p:sp>
      <p:grpSp>
        <p:nvGrpSpPr>
          <p:cNvPr id="88086" name="Group 22"/>
          <p:cNvGrpSpPr>
            <a:grpSpLocks/>
          </p:cNvGrpSpPr>
          <p:nvPr/>
        </p:nvGrpSpPr>
        <p:grpSpPr bwMode="auto">
          <a:xfrm>
            <a:off x="1620838" y="3044825"/>
            <a:ext cx="3392487" cy="2679700"/>
            <a:chOff x="1021" y="1918"/>
            <a:chExt cx="2137" cy="1688"/>
          </a:xfrm>
        </p:grpSpPr>
        <p:sp>
          <p:nvSpPr>
            <p:cNvPr id="18475" name="Freeform 23"/>
            <p:cNvSpPr>
              <a:spLocks/>
            </p:cNvSpPr>
            <p:nvPr/>
          </p:nvSpPr>
          <p:spPr bwMode="auto">
            <a:xfrm>
              <a:off x="1266" y="1980"/>
              <a:ext cx="1892" cy="1411"/>
            </a:xfrm>
            <a:custGeom>
              <a:avLst/>
              <a:gdLst>
                <a:gd name="T0" fmla="*/ 1892 w 1892"/>
                <a:gd name="T1" fmla="*/ 1411 h 1411"/>
                <a:gd name="T2" fmla="*/ 1892 w 1892"/>
                <a:gd name="T3" fmla="*/ 0 h 1411"/>
                <a:gd name="T4" fmla="*/ 0 w 1892"/>
                <a:gd name="T5" fmla="*/ 0 h 141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92" h="1411">
                  <a:moveTo>
                    <a:pt x="1892" y="1411"/>
                  </a:moveTo>
                  <a:lnTo>
                    <a:pt x="1892" y="0"/>
                  </a:lnTo>
                  <a:lnTo>
                    <a:pt x="0" y="0"/>
                  </a:lnTo>
                </a:path>
              </a:pathLst>
            </a:custGeom>
            <a:noFill/>
            <a:ln w="23813" cap="flat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6" name="Rectangle 24"/>
            <p:cNvSpPr>
              <a:spLocks noChangeArrowheads="1"/>
            </p:cNvSpPr>
            <p:nvPr/>
          </p:nvSpPr>
          <p:spPr bwMode="auto">
            <a:xfrm>
              <a:off x="1021" y="1918"/>
              <a:ext cx="15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700">
                  <a:solidFill>
                    <a:srgbClr val="000000"/>
                  </a:solidFill>
                  <a:latin typeface="Arial" charset="0"/>
                </a:rPr>
                <a:t>$5</a:t>
              </a:r>
              <a:endParaRPr lang="en-US" altLang="en-US" sz="2400"/>
            </a:p>
          </p:txBody>
        </p:sp>
        <p:sp>
          <p:nvSpPr>
            <p:cNvPr id="18477" name="Rectangle 25"/>
            <p:cNvSpPr>
              <a:spLocks noChangeArrowheads="1"/>
            </p:cNvSpPr>
            <p:nvPr/>
          </p:nvSpPr>
          <p:spPr bwMode="auto">
            <a:xfrm>
              <a:off x="2989" y="3443"/>
              <a:ext cx="15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700">
                  <a:solidFill>
                    <a:srgbClr val="000000"/>
                  </a:solidFill>
                  <a:latin typeface="Arial" charset="0"/>
                </a:rPr>
                <a:t>90</a:t>
              </a:r>
              <a:endParaRPr lang="en-US" altLang="en-US" sz="2400"/>
            </a:p>
          </p:txBody>
        </p:sp>
      </p:grpSp>
      <p:grpSp>
        <p:nvGrpSpPr>
          <p:cNvPr id="88090" name="Group 26"/>
          <p:cNvGrpSpPr>
            <a:grpSpLocks/>
          </p:cNvGrpSpPr>
          <p:nvPr/>
        </p:nvGrpSpPr>
        <p:grpSpPr bwMode="auto">
          <a:xfrm>
            <a:off x="4725988" y="2416175"/>
            <a:ext cx="2238375" cy="1743075"/>
            <a:chOff x="2977" y="1522"/>
            <a:chExt cx="1410" cy="1098"/>
          </a:xfrm>
        </p:grpSpPr>
        <p:sp>
          <p:nvSpPr>
            <p:cNvPr id="18473" name="Freeform 27"/>
            <p:cNvSpPr>
              <a:spLocks/>
            </p:cNvSpPr>
            <p:nvPr/>
          </p:nvSpPr>
          <p:spPr bwMode="auto">
            <a:xfrm>
              <a:off x="2977" y="1522"/>
              <a:ext cx="856" cy="990"/>
            </a:xfrm>
            <a:custGeom>
              <a:avLst/>
              <a:gdLst>
                <a:gd name="T0" fmla="*/ 0 w 57"/>
                <a:gd name="T1" fmla="*/ 0 h 80"/>
                <a:gd name="T2" fmla="*/ 193051 w 57"/>
                <a:gd name="T3" fmla="*/ 151606 h 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7" h="80">
                  <a:moveTo>
                    <a:pt x="0" y="0"/>
                  </a:moveTo>
                  <a:cubicBezTo>
                    <a:pt x="10" y="33"/>
                    <a:pt x="14" y="64"/>
                    <a:pt x="57" y="80"/>
                  </a:cubicBezTo>
                </a:path>
              </a:pathLst>
            </a:custGeom>
            <a:noFill/>
            <a:ln w="71438">
              <a:solidFill>
                <a:srgbClr val="004C9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4" name="Rectangle 28"/>
            <p:cNvSpPr>
              <a:spLocks noChangeArrowheads="1"/>
            </p:cNvSpPr>
            <p:nvPr/>
          </p:nvSpPr>
          <p:spPr bwMode="auto">
            <a:xfrm>
              <a:off x="3872" y="2457"/>
              <a:ext cx="515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700">
                  <a:solidFill>
                    <a:srgbClr val="000000"/>
                  </a:solidFill>
                  <a:latin typeface="Arial" charset="0"/>
                </a:rPr>
                <a:t>Demand</a:t>
              </a:r>
              <a:endParaRPr lang="en-US" altLang="en-US" sz="2400"/>
            </a:p>
          </p:txBody>
        </p:sp>
      </p:grpSp>
      <p:grpSp>
        <p:nvGrpSpPr>
          <p:cNvPr id="88093" name="Group 29"/>
          <p:cNvGrpSpPr>
            <a:grpSpLocks/>
          </p:cNvGrpSpPr>
          <p:nvPr/>
        </p:nvGrpSpPr>
        <p:grpSpPr bwMode="auto">
          <a:xfrm>
            <a:off x="461963" y="3438525"/>
            <a:ext cx="1404937" cy="1217613"/>
            <a:chOff x="291" y="2166"/>
            <a:chExt cx="885" cy="767"/>
          </a:xfrm>
        </p:grpSpPr>
        <p:sp>
          <p:nvSpPr>
            <p:cNvPr id="18467" name="Line 30"/>
            <p:cNvSpPr>
              <a:spLocks noChangeShapeType="1"/>
            </p:cNvSpPr>
            <p:nvPr/>
          </p:nvSpPr>
          <p:spPr bwMode="auto">
            <a:xfrm flipV="1">
              <a:off x="726" y="2166"/>
              <a:ext cx="360" cy="272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468" name="Group 31"/>
            <p:cNvGrpSpPr>
              <a:grpSpLocks/>
            </p:cNvGrpSpPr>
            <p:nvPr/>
          </p:nvGrpSpPr>
          <p:grpSpPr bwMode="auto">
            <a:xfrm>
              <a:off x="291" y="2413"/>
              <a:ext cx="885" cy="520"/>
              <a:chOff x="291" y="2413"/>
              <a:chExt cx="885" cy="520"/>
            </a:xfrm>
          </p:grpSpPr>
          <p:sp>
            <p:nvSpPr>
              <p:cNvPr id="18469" name="Rectangle 32"/>
              <p:cNvSpPr>
                <a:spLocks noChangeArrowheads="1"/>
              </p:cNvSpPr>
              <p:nvPr/>
            </p:nvSpPr>
            <p:spPr bwMode="auto">
              <a:xfrm>
                <a:off x="291" y="2413"/>
                <a:ext cx="885" cy="520"/>
              </a:xfrm>
              <a:prstGeom prst="rect">
                <a:avLst/>
              </a:prstGeom>
              <a:solidFill>
                <a:srgbClr val="E1E5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8470" name="Rectangle 33"/>
              <p:cNvSpPr>
                <a:spLocks noChangeArrowheads="1"/>
              </p:cNvSpPr>
              <p:nvPr/>
            </p:nvSpPr>
            <p:spPr bwMode="auto">
              <a:xfrm>
                <a:off x="353" y="2429"/>
                <a:ext cx="554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700">
                    <a:solidFill>
                      <a:srgbClr val="000000"/>
                    </a:solidFill>
                    <a:latin typeface="Arial" charset="0"/>
                  </a:rPr>
                  <a:t>1. A 22%</a:t>
                </a:r>
                <a:endParaRPr lang="en-US" altLang="en-US" sz="2400"/>
              </a:p>
            </p:txBody>
          </p:sp>
          <p:sp>
            <p:nvSpPr>
              <p:cNvPr id="18471" name="Rectangle 34"/>
              <p:cNvSpPr>
                <a:spLocks noChangeArrowheads="1"/>
              </p:cNvSpPr>
              <p:nvPr/>
            </p:nvSpPr>
            <p:spPr bwMode="auto">
              <a:xfrm>
                <a:off x="353" y="2593"/>
                <a:ext cx="51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700">
                    <a:solidFill>
                      <a:srgbClr val="000000"/>
                    </a:solidFill>
                    <a:latin typeface="Arial" charset="0"/>
                  </a:rPr>
                  <a:t>increase</a:t>
                </a:r>
                <a:endParaRPr lang="en-US" altLang="en-US" sz="2400"/>
              </a:p>
            </p:txBody>
          </p:sp>
          <p:sp>
            <p:nvSpPr>
              <p:cNvPr id="18472" name="Rectangle 35"/>
              <p:cNvSpPr>
                <a:spLocks noChangeArrowheads="1"/>
              </p:cNvSpPr>
              <p:nvPr/>
            </p:nvSpPr>
            <p:spPr bwMode="auto">
              <a:xfrm>
                <a:off x="353" y="2758"/>
                <a:ext cx="667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700">
                    <a:solidFill>
                      <a:srgbClr val="000000"/>
                    </a:solidFill>
                    <a:latin typeface="Arial" charset="0"/>
                  </a:rPr>
                  <a:t>in price . . .</a:t>
                </a:r>
                <a:endParaRPr lang="en-US" altLang="en-US" sz="2400"/>
              </a:p>
            </p:txBody>
          </p:sp>
        </p:grpSp>
      </p:grpSp>
      <p:sp>
        <p:nvSpPr>
          <p:cNvPr id="18457" name="Rectangle 36"/>
          <p:cNvSpPr>
            <a:spLocks noChangeArrowheads="1"/>
          </p:cNvSpPr>
          <p:nvPr/>
        </p:nvSpPr>
        <p:spPr bwMode="auto">
          <a:xfrm>
            <a:off x="1331913" y="2073275"/>
            <a:ext cx="53022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solidFill>
                  <a:srgbClr val="000000"/>
                </a:solidFill>
                <a:latin typeface="Arial" charset="0"/>
              </a:rPr>
              <a:t>Price</a:t>
            </a:r>
            <a:endParaRPr lang="en-US" altLang="en-US" sz="2400"/>
          </a:p>
        </p:txBody>
      </p:sp>
      <p:grpSp>
        <p:nvGrpSpPr>
          <p:cNvPr id="88101" name="Group 37"/>
          <p:cNvGrpSpPr>
            <a:grpSpLocks/>
          </p:cNvGrpSpPr>
          <p:nvPr/>
        </p:nvGrpSpPr>
        <p:grpSpPr bwMode="auto">
          <a:xfrm>
            <a:off x="1724025" y="5657850"/>
            <a:ext cx="5418138" cy="530225"/>
            <a:chOff x="1086" y="3564"/>
            <a:chExt cx="3413" cy="334"/>
          </a:xfrm>
        </p:grpSpPr>
        <p:sp>
          <p:nvSpPr>
            <p:cNvPr id="18463" name="Line 38"/>
            <p:cNvSpPr>
              <a:spLocks noChangeShapeType="1"/>
            </p:cNvSpPr>
            <p:nvPr/>
          </p:nvSpPr>
          <p:spPr bwMode="auto">
            <a:xfrm flipH="1">
              <a:off x="3158" y="3564"/>
              <a:ext cx="135" cy="16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464" name="Group 39"/>
            <p:cNvGrpSpPr>
              <a:grpSpLocks/>
            </p:cNvGrpSpPr>
            <p:nvPr/>
          </p:nvGrpSpPr>
          <p:grpSpPr bwMode="auto">
            <a:xfrm>
              <a:off x="1086" y="3700"/>
              <a:ext cx="3413" cy="198"/>
              <a:chOff x="1086" y="3700"/>
              <a:chExt cx="3413" cy="198"/>
            </a:xfrm>
          </p:grpSpPr>
          <p:sp>
            <p:nvSpPr>
              <p:cNvPr id="18465" name="Rectangle 40"/>
              <p:cNvSpPr>
                <a:spLocks noChangeArrowheads="1"/>
              </p:cNvSpPr>
              <p:nvPr/>
            </p:nvSpPr>
            <p:spPr bwMode="auto">
              <a:xfrm>
                <a:off x="1086" y="3700"/>
                <a:ext cx="3413" cy="198"/>
              </a:xfrm>
              <a:prstGeom prst="rect">
                <a:avLst/>
              </a:prstGeom>
              <a:solidFill>
                <a:srgbClr val="E1E5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8466" name="Rectangle 41"/>
              <p:cNvSpPr>
                <a:spLocks noChangeArrowheads="1"/>
              </p:cNvSpPr>
              <p:nvPr/>
            </p:nvSpPr>
            <p:spPr bwMode="auto">
              <a:xfrm>
                <a:off x="1132" y="3715"/>
                <a:ext cx="3339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700">
                    <a:solidFill>
                      <a:srgbClr val="000000"/>
                    </a:solidFill>
                    <a:latin typeface="Arial" charset="0"/>
                  </a:rPr>
                  <a:t>2. . . . leads to an 11% decrease in quantity demanded.</a:t>
                </a:r>
                <a:endParaRPr lang="en-US" altLang="en-US" sz="2400"/>
              </a:p>
            </p:txBody>
          </p:sp>
        </p:grpSp>
      </p:grpSp>
      <p:grpSp>
        <p:nvGrpSpPr>
          <p:cNvPr id="88106" name="Group 42"/>
          <p:cNvGrpSpPr>
            <a:grpSpLocks/>
          </p:cNvGrpSpPr>
          <p:nvPr/>
        </p:nvGrpSpPr>
        <p:grpSpPr bwMode="auto">
          <a:xfrm>
            <a:off x="1741488" y="3508375"/>
            <a:ext cx="3903662" cy="2216150"/>
            <a:chOff x="1097" y="2210"/>
            <a:chExt cx="2459" cy="1396"/>
          </a:xfrm>
        </p:grpSpPr>
        <p:sp>
          <p:nvSpPr>
            <p:cNvPr id="18460" name="Freeform 43"/>
            <p:cNvSpPr>
              <a:spLocks/>
            </p:cNvSpPr>
            <p:nvPr/>
          </p:nvSpPr>
          <p:spPr bwMode="auto">
            <a:xfrm>
              <a:off x="1266" y="2265"/>
              <a:ext cx="2102" cy="1126"/>
            </a:xfrm>
            <a:custGeom>
              <a:avLst/>
              <a:gdLst>
                <a:gd name="T0" fmla="*/ 2102 w 2102"/>
                <a:gd name="T1" fmla="*/ 1126 h 1126"/>
                <a:gd name="T2" fmla="*/ 2102 w 2102"/>
                <a:gd name="T3" fmla="*/ 0 h 1126"/>
                <a:gd name="T4" fmla="*/ 0 w 2102"/>
                <a:gd name="T5" fmla="*/ 0 h 11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02" h="1126">
                  <a:moveTo>
                    <a:pt x="2102" y="1126"/>
                  </a:moveTo>
                  <a:lnTo>
                    <a:pt x="2102" y="0"/>
                  </a:lnTo>
                  <a:lnTo>
                    <a:pt x="0" y="0"/>
                  </a:lnTo>
                </a:path>
              </a:pathLst>
            </a:custGeom>
            <a:noFill/>
            <a:ln w="23813" cap="flat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1" name="Rectangle 44"/>
            <p:cNvSpPr>
              <a:spLocks noChangeArrowheads="1"/>
            </p:cNvSpPr>
            <p:nvPr/>
          </p:nvSpPr>
          <p:spPr bwMode="auto">
            <a:xfrm>
              <a:off x="1097" y="2210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7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altLang="en-US" sz="2400"/>
            </a:p>
          </p:txBody>
        </p:sp>
        <p:sp>
          <p:nvSpPr>
            <p:cNvPr id="18462" name="Rectangle 45"/>
            <p:cNvSpPr>
              <a:spLocks noChangeArrowheads="1"/>
            </p:cNvSpPr>
            <p:nvPr/>
          </p:nvSpPr>
          <p:spPr bwMode="auto">
            <a:xfrm>
              <a:off x="3328" y="3443"/>
              <a:ext cx="22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700">
                  <a:solidFill>
                    <a:srgbClr val="000000"/>
                  </a:solidFill>
                  <a:latin typeface="Arial" charset="0"/>
                </a:rPr>
                <a:t>100</a:t>
              </a:r>
              <a:endParaRPr lang="en-US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8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88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80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80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8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500"/>
                                        <p:tgtEl>
                                          <p:spTgt spid="88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80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80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8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81" grpId="0" animBg="1"/>
      <p:bldP spid="8808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E:\Mankiw\Mankiw PPT\narrow aqua button bckg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8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50800"/>
            <a:ext cx="8229600" cy="685800"/>
          </a:xfrm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en-US" altLang="en-US" sz="2400">
                <a:solidFill>
                  <a:schemeClr val="bg1"/>
                </a:solidFill>
              </a:rPr>
              <a:t>Figure 1 The Price Elasticity of Demand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6564313" y="6680200"/>
            <a:ext cx="26416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b="1">
                <a:solidFill>
                  <a:schemeClr val="bg1"/>
                </a:solidFill>
                <a:latin typeface="Arial" charset="0"/>
              </a:rPr>
              <a:t>Copyright©2003  Southwestern/Thomson Learning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2322513" y="2119313"/>
            <a:ext cx="5861050" cy="3300412"/>
          </a:xfrm>
          <a:prstGeom prst="rect">
            <a:avLst/>
          </a:prstGeom>
          <a:solidFill>
            <a:srgbClr val="F3F6F9"/>
          </a:solidFill>
          <a:ln w="261938">
            <a:solidFill>
              <a:srgbClr val="F3F6F9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2322513" y="2119313"/>
            <a:ext cx="5861050" cy="3300412"/>
          </a:xfrm>
          <a:prstGeom prst="rect">
            <a:avLst/>
          </a:prstGeom>
          <a:solidFill>
            <a:srgbClr val="F2F4F8"/>
          </a:solidFill>
          <a:ln w="238125">
            <a:solidFill>
              <a:srgbClr val="F2F4F8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2322513" y="2119313"/>
            <a:ext cx="5861050" cy="3300412"/>
          </a:xfrm>
          <a:prstGeom prst="rect">
            <a:avLst/>
          </a:prstGeom>
          <a:solidFill>
            <a:srgbClr val="F1F4F7"/>
          </a:solidFill>
          <a:ln w="214313">
            <a:solidFill>
              <a:srgbClr val="F1F4F7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2322513" y="2119313"/>
            <a:ext cx="5861050" cy="3300412"/>
          </a:xfrm>
          <a:prstGeom prst="rect">
            <a:avLst/>
          </a:prstGeom>
          <a:solidFill>
            <a:srgbClr val="F0F2F5"/>
          </a:solidFill>
          <a:ln w="190500">
            <a:solidFill>
              <a:srgbClr val="F0F2F5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2322513" y="2119313"/>
            <a:ext cx="5861050" cy="3300412"/>
          </a:xfrm>
          <a:prstGeom prst="rect">
            <a:avLst/>
          </a:prstGeom>
          <a:solidFill>
            <a:srgbClr val="EEF1F4"/>
          </a:solidFill>
          <a:ln w="166688">
            <a:solidFill>
              <a:srgbClr val="EEF1F4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2322513" y="2119313"/>
            <a:ext cx="5861050" cy="3300412"/>
          </a:xfrm>
          <a:prstGeom prst="rect">
            <a:avLst/>
          </a:prstGeom>
          <a:solidFill>
            <a:srgbClr val="EDEFF3"/>
          </a:solidFill>
          <a:ln w="142875">
            <a:solidFill>
              <a:srgbClr val="EDEFF3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2322513" y="2119313"/>
            <a:ext cx="5861050" cy="3300412"/>
          </a:xfrm>
          <a:prstGeom prst="rect">
            <a:avLst/>
          </a:prstGeom>
          <a:solidFill>
            <a:srgbClr val="EBEEF2"/>
          </a:solidFill>
          <a:ln w="119063">
            <a:solidFill>
              <a:srgbClr val="EBEEF2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2322513" y="2119313"/>
            <a:ext cx="5861050" cy="3300412"/>
          </a:xfrm>
          <a:prstGeom prst="rect">
            <a:avLst/>
          </a:prstGeom>
          <a:solidFill>
            <a:srgbClr val="EAECF1"/>
          </a:solidFill>
          <a:ln w="95250">
            <a:solidFill>
              <a:srgbClr val="EAECF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9469" name="Rectangle 13"/>
          <p:cNvSpPr>
            <a:spLocks noChangeArrowheads="1"/>
          </p:cNvSpPr>
          <p:nvPr/>
        </p:nvSpPr>
        <p:spPr bwMode="auto">
          <a:xfrm>
            <a:off x="2322513" y="2119313"/>
            <a:ext cx="5861050" cy="3300412"/>
          </a:xfrm>
          <a:prstGeom prst="rect">
            <a:avLst/>
          </a:prstGeom>
          <a:solidFill>
            <a:srgbClr val="E9EBF0"/>
          </a:solidFill>
          <a:ln w="71438">
            <a:solidFill>
              <a:srgbClr val="E9EBF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9470" name="Rectangle 14"/>
          <p:cNvSpPr>
            <a:spLocks noChangeArrowheads="1"/>
          </p:cNvSpPr>
          <p:nvPr/>
        </p:nvSpPr>
        <p:spPr bwMode="auto">
          <a:xfrm>
            <a:off x="2322513" y="2119313"/>
            <a:ext cx="5861050" cy="3300412"/>
          </a:xfrm>
          <a:prstGeom prst="rect">
            <a:avLst/>
          </a:prstGeom>
          <a:solidFill>
            <a:srgbClr val="E7EAEF"/>
          </a:solidFill>
          <a:ln w="47625">
            <a:solidFill>
              <a:srgbClr val="E7EAEF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9471" name="Rectangle 15"/>
          <p:cNvSpPr>
            <a:spLocks noChangeArrowheads="1"/>
          </p:cNvSpPr>
          <p:nvPr/>
        </p:nvSpPr>
        <p:spPr bwMode="auto">
          <a:xfrm>
            <a:off x="2322513" y="2119313"/>
            <a:ext cx="5861050" cy="3300412"/>
          </a:xfrm>
          <a:prstGeom prst="rect">
            <a:avLst/>
          </a:prstGeom>
          <a:solidFill>
            <a:srgbClr val="E6E9EF"/>
          </a:solidFill>
          <a:ln w="23813">
            <a:solidFill>
              <a:srgbClr val="E6E9EF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9472" name="Rectangle 16"/>
          <p:cNvSpPr>
            <a:spLocks noChangeArrowheads="1"/>
          </p:cNvSpPr>
          <p:nvPr/>
        </p:nvSpPr>
        <p:spPr bwMode="auto">
          <a:xfrm>
            <a:off x="2203450" y="2020888"/>
            <a:ext cx="5861050" cy="33004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9473" name="Freeform 17"/>
          <p:cNvSpPr>
            <a:spLocks/>
          </p:cNvSpPr>
          <p:nvPr/>
        </p:nvSpPr>
        <p:spPr bwMode="auto">
          <a:xfrm>
            <a:off x="2203450" y="2020888"/>
            <a:ext cx="5861050" cy="3300412"/>
          </a:xfrm>
          <a:custGeom>
            <a:avLst/>
            <a:gdLst>
              <a:gd name="T0" fmla="*/ 0 w 3692"/>
              <a:gd name="T1" fmla="*/ 0 h 2079"/>
              <a:gd name="T2" fmla="*/ 0 w 3692"/>
              <a:gd name="T3" fmla="*/ 2147483647 h 2079"/>
              <a:gd name="T4" fmla="*/ 2147483647 w 3692"/>
              <a:gd name="T5" fmla="*/ 2147483647 h 207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692" h="2079">
                <a:moveTo>
                  <a:pt x="0" y="0"/>
                </a:moveTo>
                <a:lnTo>
                  <a:pt x="0" y="2079"/>
                </a:lnTo>
                <a:lnTo>
                  <a:pt x="3692" y="2079"/>
                </a:lnTo>
              </a:path>
            </a:pathLst>
          </a:cu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58" name="Line 18"/>
          <p:cNvSpPr>
            <a:spLocks noChangeShapeType="1"/>
          </p:cNvSpPr>
          <p:nvPr/>
        </p:nvSpPr>
        <p:spPr bwMode="auto">
          <a:xfrm>
            <a:off x="2012950" y="3217863"/>
            <a:ext cx="1588" cy="236537"/>
          </a:xfrm>
          <a:prstGeom prst="line">
            <a:avLst/>
          </a:prstGeom>
          <a:noFill/>
          <a:ln w="23876">
            <a:solidFill>
              <a:srgbClr val="000000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59" name="Line 19"/>
          <p:cNvSpPr>
            <a:spLocks noChangeShapeType="1"/>
          </p:cNvSpPr>
          <p:nvPr/>
        </p:nvSpPr>
        <p:spPr bwMode="auto">
          <a:xfrm>
            <a:off x="5003800" y="5518150"/>
            <a:ext cx="282575" cy="1588"/>
          </a:xfrm>
          <a:prstGeom prst="line">
            <a:avLst/>
          </a:prstGeom>
          <a:noFill/>
          <a:ln w="23876">
            <a:solidFill>
              <a:srgbClr val="000000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7060" name="Group 20"/>
          <p:cNvGrpSpPr>
            <a:grpSpLocks/>
          </p:cNvGrpSpPr>
          <p:nvPr/>
        </p:nvGrpSpPr>
        <p:grpSpPr bwMode="auto">
          <a:xfrm>
            <a:off x="2012950" y="5557838"/>
            <a:ext cx="5329238" cy="569912"/>
            <a:chOff x="1268" y="3501"/>
            <a:chExt cx="3357" cy="359"/>
          </a:xfrm>
        </p:grpSpPr>
        <p:sp>
          <p:nvSpPr>
            <p:cNvPr id="19499" name="Line 21"/>
            <p:cNvSpPr>
              <a:spLocks noChangeShapeType="1"/>
            </p:cNvSpPr>
            <p:nvPr/>
          </p:nvSpPr>
          <p:spPr bwMode="auto">
            <a:xfrm flipH="1">
              <a:off x="3144" y="3501"/>
              <a:ext cx="180" cy="185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500" name="Group 22"/>
            <p:cNvGrpSpPr>
              <a:grpSpLocks/>
            </p:cNvGrpSpPr>
            <p:nvPr/>
          </p:nvGrpSpPr>
          <p:grpSpPr bwMode="auto">
            <a:xfrm>
              <a:off x="1268" y="3662"/>
              <a:ext cx="3357" cy="198"/>
              <a:chOff x="1268" y="3662"/>
              <a:chExt cx="3357" cy="198"/>
            </a:xfrm>
          </p:grpSpPr>
          <p:sp>
            <p:nvSpPr>
              <p:cNvPr id="19501" name="Rectangle 23"/>
              <p:cNvSpPr>
                <a:spLocks noChangeArrowheads="1"/>
              </p:cNvSpPr>
              <p:nvPr/>
            </p:nvSpPr>
            <p:spPr bwMode="auto">
              <a:xfrm>
                <a:off x="1268" y="3662"/>
                <a:ext cx="3357" cy="198"/>
              </a:xfrm>
              <a:prstGeom prst="rect">
                <a:avLst/>
              </a:prstGeom>
              <a:solidFill>
                <a:srgbClr val="E1E5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9502" name="Rectangle 24"/>
              <p:cNvSpPr>
                <a:spLocks noChangeArrowheads="1"/>
              </p:cNvSpPr>
              <p:nvPr/>
            </p:nvSpPr>
            <p:spPr bwMode="auto">
              <a:xfrm>
                <a:off x="1285" y="3686"/>
                <a:ext cx="3263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700">
                    <a:solidFill>
                      <a:srgbClr val="000000"/>
                    </a:solidFill>
                    <a:latin typeface="Arial" charset="0"/>
                  </a:rPr>
                  <a:t>2. . . . leads to a 22% decrease in quantity demanded.</a:t>
                </a:r>
                <a:endParaRPr lang="en-US" altLang="en-US" sz="2400"/>
              </a:p>
            </p:txBody>
          </p:sp>
        </p:grpSp>
      </p:grpSp>
      <p:sp>
        <p:nvSpPr>
          <p:cNvPr id="19477" name="Rectangle 25"/>
          <p:cNvSpPr>
            <a:spLocks noChangeArrowheads="1"/>
          </p:cNvSpPr>
          <p:nvPr/>
        </p:nvSpPr>
        <p:spPr bwMode="auto">
          <a:xfrm>
            <a:off x="2514600" y="1597025"/>
            <a:ext cx="44481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solidFill>
                  <a:srgbClr val="000000"/>
                </a:solidFill>
                <a:latin typeface="Arial" charset="0"/>
              </a:rPr>
              <a:t>(c) Unit Elastic Demand: Elasticity Equals 1</a:t>
            </a:r>
            <a:endParaRPr lang="en-US" altLang="en-US" sz="2400"/>
          </a:p>
        </p:txBody>
      </p:sp>
      <p:sp>
        <p:nvSpPr>
          <p:cNvPr id="19478" name="Rectangle 26"/>
          <p:cNvSpPr>
            <a:spLocks noChangeArrowheads="1"/>
          </p:cNvSpPr>
          <p:nvPr/>
        </p:nvSpPr>
        <p:spPr bwMode="auto">
          <a:xfrm>
            <a:off x="7170738" y="5381625"/>
            <a:ext cx="87630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solidFill>
                  <a:srgbClr val="000000"/>
                </a:solidFill>
                <a:latin typeface="Arial" charset="0"/>
              </a:rPr>
              <a:t>Quantity</a:t>
            </a:r>
            <a:endParaRPr lang="en-US" altLang="en-US" sz="2400"/>
          </a:p>
        </p:txBody>
      </p:sp>
      <p:grpSp>
        <p:nvGrpSpPr>
          <p:cNvPr id="87067" name="Group 27"/>
          <p:cNvGrpSpPr>
            <a:grpSpLocks/>
          </p:cNvGrpSpPr>
          <p:nvPr/>
        </p:nvGrpSpPr>
        <p:grpSpPr bwMode="auto">
          <a:xfrm>
            <a:off x="1944688" y="3436938"/>
            <a:ext cx="3762375" cy="2209800"/>
            <a:chOff x="1225" y="2165"/>
            <a:chExt cx="2370" cy="1392"/>
          </a:xfrm>
        </p:grpSpPr>
        <p:sp>
          <p:nvSpPr>
            <p:cNvPr id="19496" name="Freeform 28"/>
            <p:cNvSpPr>
              <a:spLocks/>
            </p:cNvSpPr>
            <p:nvPr/>
          </p:nvSpPr>
          <p:spPr bwMode="auto">
            <a:xfrm>
              <a:off x="1388" y="2226"/>
              <a:ext cx="2101" cy="1126"/>
            </a:xfrm>
            <a:custGeom>
              <a:avLst/>
              <a:gdLst>
                <a:gd name="T0" fmla="*/ 2101 w 2101"/>
                <a:gd name="T1" fmla="*/ 1126 h 1126"/>
                <a:gd name="T2" fmla="*/ 2101 w 2101"/>
                <a:gd name="T3" fmla="*/ 0 h 1126"/>
                <a:gd name="T4" fmla="*/ 0 w 2101"/>
                <a:gd name="T5" fmla="*/ 0 h 11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01" h="1126">
                  <a:moveTo>
                    <a:pt x="2101" y="1126"/>
                  </a:moveTo>
                  <a:lnTo>
                    <a:pt x="2101" y="0"/>
                  </a:lnTo>
                  <a:lnTo>
                    <a:pt x="0" y="0"/>
                  </a:lnTo>
                </a:path>
              </a:pathLst>
            </a:custGeom>
            <a:noFill/>
            <a:ln w="23813" cap="flat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7" name="Rectangle 29"/>
            <p:cNvSpPr>
              <a:spLocks noChangeArrowheads="1"/>
            </p:cNvSpPr>
            <p:nvPr/>
          </p:nvSpPr>
          <p:spPr bwMode="auto">
            <a:xfrm>
              <a:off x="1225" y="2165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7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altLang="en-US" sz="2400"/>
            </a:p>
          </p:txBody>
        </p:sp>
        <p:sp>
          <p:nvSpPr>
            <p:cNvPr id="19498" name="Rectangle 30"/>
            <p:cNvSpPr>
              <a:spLocks noChangeArrowheads="1"/>
            </p:cNvSpPr>
            <p:nvPr/>
          </p:nvSpPr>
          <p:spPr bwMode="auto">
            <a:xfrm>
              <a:off x="3367" y="3394"/>
              <a:ext cx="22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700">
                  <a:solidFill>
                    <a:srgbClr val="000000"/>
                  </a:solidFill>
                  <a:latin typeface="Arial" charset="0"/>
                </a:rPr>
                <a:t>100</a:t>
              </a:r>
              <a:endParaRPr lang="en-US" altLang="en-US" sz="2400"/>
            </a:p>
          </p:txBody>
        </p:sp>
      </p:grpSp>
      <p:sp>
        <p:nvSpPr>
          <p:cNvPr id="19480" name="Rectangle 31"/>
          <p:cNvSpPr>
            <a:spLocks noChangeArrowheads="1"/>
          </p:cNvSpPr>
          <p:nvPr/>
        </p:nvSpPr>
        <p:spPr bwMode="auto">
          <a:xfrm>
            <a:off x="2138363" y="5387975"/>
            <a:ext cx="1206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700">
                <a:solidFill>
                  <a:srgbClr val="000000"/>
                </a:solidFill>
                <a:latin typeface="Arial" charset="0"/>
              </a:rPr>
              <a:t>0</a:t>
            </a:r>
            <a:endParaRPr lang="en-US" altLang="en-US" sz="2400"/>
          </a:p>
        </p:txBody>
      </p:sp>
      <p:sp>
        <p:nvSpPr>
          <p:cNvPr id="19481" name="Rectangle 32"/>
          <p:cNvSpPr>
            <a:spLocks noChangeArrowheads="1"/>
          </p:cNvSpPr>
          <p:nvPr/>
        </p:nvSpPr>
        <p:spPr bwMode="auto">
          <a:xfrm>
            <a:off x="1535113" y="1968500"/>
            <a:ext cx="53022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solidFill>
                  <a:srgbClr val="000000"/>
                </a:solidFill>
                <a:latin typeface="Arial" charset="0"/>
              </a:rPr>
              <a:t>Price</a:t>
            </a:r>
            <a:endParaRPr lang="en-US" altLang="en-US" sz="2400"/>
          </a:p>
        </p:txBody>
      </p:sp>
      <p:grpSp>
        <p:nvGrpSpPr>
          <p:cNvPr id="87073" name="Group 33"/>
          <p:cNvGrpSpPr>
            <a:grpSpLocks/>
          </p:cNvGrpSpPr>
          <p:nvPr/>
        </p:nvGrpSpPr>
        <p:grpSpPr bwMode="auto">
          <a:xfrm>
            <a:off x="1824038" y="2973388"/>
            <a:ext cx="3143250" cy="2673350"/>
            <a:chOff x="1149" y="1873"/>
            <a:chExt cx="1980" cy="1684"/>
          </a:xfrm>
        </p:grpSpPr>
        <p:sp>
          <p:nvSpPr>
            <p:cNvPr id="19493" name="Freeform 34"/>
            <p:cNvSpPr>
              <a:spLocks/>
            </p:cNvSpPr>
            <p:nvPr/>
          </p:nvSpPr>
          <p:spPr bwMode="auto">
            <a:xfrm>
              <a:off x="1388" y="1941"/>
              <a:ext cx="1681" cy="1411"/>
            </a:xfrm>
            <a:custGeom>
              <a:avLst/>
              <a:gdLst>
                <a:gd name="T0" fmla="*/ 1681 w 1681"/>
                <a:gd name="T1" fmla="*/ 1411 h 1411"/>
                <a:gd name="T2" fmla="*/ 1681 w 1681"/>
                <a:gd name="T3" fmla="*/ 0 h 1411"/>
                <a:gd name="T4" fmla="*/ 0 w 1681"/>
                <a:gd name="T5" fmla="*/ 0 h 141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81" h="1411">
                  <a:moveTo>
                    <a:pt x="1681" y="1411"/>
                  </a:moveTo>
                  <a:lnTo>
                    <a:pt x="1681" y="0"/>
                  </a:lnTo>
                  <a:lnTo>
                    <a:pt x="0" y="0"/>
                  </a:lnTo>
                </a:path>
              </a:pathLst>
            </a:custGeom>
            <a:noFill/>
            <a:ln w="23813" cap="flat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4" name="Rectangle 35"/>
            <p:cNvSpPr>
              <a:spLocks noChangeArrowheads="1"/>
            </p:cNvSpPr>
            <p:nvPr/>
          </p:nvSpPr>
          <p:spPr bwMode="auto">
            <a:xfrm>
              <a:off x="1149" y="1873"/>
              <a:ext cx="15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700">
                  <a:solidFill>
                    <a:srgbClr val="000000"/>
                  </a:solidFill>
                  <a:latin typeface="Arial" charset="0"/>
                </a:rPr>
                <a:t>$5</a:t>
              </a:r>
              <a:endParaRPr lang="en-US" altLang="en-US" sz="2400"/>
            </a:p>
          </p:txBody>
        </p:sp>
        <p:sp>
          <p:nvSpPr>
            <p:cNvPr id="19495" name="Rectangle 36"/>
            <p:cNvSpPr>
              <a:spLocks noChangeArrowheads="1"/>
            </p:cNvSpPr>
            <p:nvPr/>
          </p:nvSpPr>
          <p:spPr bwMode="auto">
            <a:xfrm>
              <a:off x="2977" y="3394"/>
              <a:ext cx="15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700">
                  <a:solidFill>
                    <a:srgbClr val="000000"/>
                  </a:solidFill>
                  <a:latin typeface="Arial" charset="0"/>
                </a:rPr>
                <a:t>80</a:t>
              </a:r>
              <a:endParaRPr lang="en-US" altLang="en-US" sz="2400"/>
            </a:p>
          </p:txBody>
        </p:sp>
      </p:grpSp>
      <p:grpSp>
        <p:nvGrpSpPr>
          <p:cNvPr id="87077" name="Group 37"/>
          <p:cNvGrpSpPr>
            <a:grpSpLocks/>
          </p:cNvGrpSpPr>
          <p:nvPr/>
        </p:nvGrpSpPr>
        <p:grpSpPr bwMode="auto">
          <a:xfrm>
            <a:off x="725488" y="3376613"/>
            <a:ext cx="1382712" cy="1217612"/>
            <a:chOff x="457" y="2127"/>
            <a:chExt cx="871" cy="767"/>
          </a:xfrm>
        </p:grpSpPr>
        <p:sp>
          <p:nvSpPr>
            <p:cNvPr id="19487" name="Line 38"/>
            <p:cNvSpPr>
              <a:spLocks noChangeShapeType="1"/>
            </p:cNvSpPr>
            <p:nvPr/>
          </p:nvSpPr>
          <p:spPr bwMode="auto">
            <a:xfrm flipV="1">
              <a:off x="862" y="2127"/>
              <a:ext cx="361" cy="285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488" name="Group 39"/>
            <p:cNvGrpSpPr>
              <a:grpSpLocks/>
            </p:cNvGrpSpPr>
            <p:nvPr/>
          </p:nvGrpSpPr>
          <p:grpSpPr bwMode="auto">
            <a:xfrm>
              <a:off x="457" y="2375"/>
              <a:ext cx="871" cy="519"/>
              <a:chOff x="457" y="2375"/>
              <a:chExt cx="871" cy="519"/>
            </a:xfrm>
          </p:grpSpPr>
          <p:sp>
            <p:nvSpPr>
              <p:cNvPr id="19489" name="Rectangle 40"/>
              <p:cNvSpPr>
                <a:spLocks noChangeArrowheads="1"/>
              </p:cNvSpPr>
              <p:nvPr/>
            </p:nvSpPr>
            <p:spPr bwMode="auto">
              <a:xfrm>
                <a:off x="457" y="2375"/>
                <a:ext cx="871" cy="519"/>
              </a:xfrm>
              <a:prstGeom prst="rect">
                <a:avLst/>
              </a:prstGeom>
              <a:solidFill>
                <a:srgbClr val="E1E5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9490" name="Rectangle 41"/>
              <p:cNvSpPr>
                <a:spLocks noChangeArrowheads="1"/>
              </p:cNvSpPr>
              <p:nvPr/>
            </p:nvSpPr>
            <p:spPr bwMode="auto">
              <a:xfrm>
                <a:off x="506" y="2384"/>
                <a:ext cx="554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700">
                    <a:solidFill>
                      <a:srgbClr val="000000"/>
                    </a:solidFill>
                    <a:latin typeface="Arial" charset="0"/>
                  </a:rPr>
                  <a:t>1. A 22%</a:t>
                </a:r>
                <a:endParaRPr lang="en-US" altLang="en-US" sz="2400"/>
              </a:p>
            </p:txBody>
          </p:sp>
          <p:sp>
            <p:nvSpPr>
              <p:cNvPr id="19491" name="Rectangle 42"/>
              <p:cNvSpPr>
                <a:spLocks noChangeArrowheads="1"/>
              </p:cNvSpPr>
              <p:nvPr/>
            </p:nvSpPr>
            <p:spPr bwMode="auto">
              <a:xfrm>
                <a:off x="506" y="2548"/>
                <a:ext cx="51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700">
                    <a:solidFill>
                      <a:srgbClr val="000000"/>
                    </a:solidFill>
                    <a:latin typeface="Arial" charset="0"/>
                  </a:rPr>
                  <a:t>increase</a:t>
                </a:r>
                <a:endParaRPr lang="en-US" altLang="en-US" sz="2400"/>
              </a:p>
            </p:txBody>
          </p:sp>
          <p:sp>
            <p:nvSpPr>
              <p:cNvPr id="19492" name="Rectangle 43"/>
              <p:cNvSpPr>
                <a:spLocks noChangeArrowheads="1"/>
              </p:cNvSpPr>
              <p:nvPr/>
            </p:nvSpPr>
            <p:spPr bwMode="auto">
              <a:xfrm>
                <a:off x="506" y="2712"/>
                <a:ext cx="667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700">
                    <a:solidFill>
                      <a:srgbClr val="000000"/>
                    </a:solidFill>
                    <a:latin typeface="Arial" charset="0"/>
                  </a:rPr>
                  <a:t>in price . . .</a:t>
                </a:r>
                <a:endParaRPr lang="en-US" altLang="en-US" sz="2400"/>
              </a:p>
            </p:txBody>
          </p:sp>
        </p:grpSp>
      </p:grpSp>
      <p:grpSp>
        <p:nvGrpSpPr>
          <p:cNvPr id="87084" name="Group 44"/>
          <p:cNvGrpSpPr>
            <a:grpSpLocks/>
          </p:cNvGrpSpPr>
          <p:nvPr/>
        </p:nvGrpSpPr>
        <p:grpSpPr bwMode="auto">
          <a:xfrm>
            <a:off x="4395788" y="2393950"/>
            <a:ext cx="3270250" cy="1647825"/>
            <a:chOff x="2769" y="1508"/>
            <a:chExt cx="2060" cy="1038"/>
          </a:xfrm>
        </p:grpSpPr>
        <p:sp>
          <p:nvSpPr>
            <p:cNvPr id="19485" name="Freeform 45"/>
            <p:cNvSpPr>
              <a:spLocks/>
            </p:cNvSpPr>
            <p:nvPr/>
          </p:nvSpPr>
          <p:spPr bwMode="auto">
            <a:xfrm>
              <a:off x="2769" y="1508"/>
              <a:ext cx="1501" cy="966"/>
            </a:xfrm>
            <a:custGeom>
              <a:avLst/>
              <a:gdLst>
                <a:gd name="T0" fmla="*/ 0 w 100"/>
                <a:gd name="T1" fmla="*/ 0 h 78"/>
                <a:gd name="T2" fmla="*/ 338175 w 100"/>
                <a:gd name="T3" fmla="*/ 148170 h 7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00" h="78">
                  <a:moveTo>
                    <a:pt x="0" y="0"/>
                  </a:moveTo>
                  <a:cubicBezTo>
                    <a:pt x="17" y="52"/>
                    <a:pt x="67" y="70"/>
                    <a:pt x="100" y="78"/>
                  </a:cubicBezTo>
                </a:path>
              </a:pathLst>
            </a:custGeom>
            <a:noFill/>
            <a:ln w="71438">
              <a:solidFill>
                <a:srgbClr val="004C9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6" name="Rectangle 46"/>
            <p:cNvSpPr>
              <a:spLocks noChangeArrowheads="1"/>
            </p:cNvSpPr>
            <p:nvPr/>
          </p:nvSpPr>
          <p:spPr bwMode="auto">
            <a:xfrm>
              <a:off x="4314" y="2383"/>
              <a:ext cx="515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700">
                  <a:solidFill>
                    <a:srgbClr val="000000"/>
                  </a:solidFill>
                  <a:latin typeface="Arial" charset="0"/>
                </a:rPr>
                <a:t>Demand</a:t>
              </a:r>
              <a:endParaRPr lang="en-US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7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87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7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7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7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500"/>
                                        <p:tgtEl>
                                          <p:spTgt spid="87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70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70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7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58" grpId="0" animBg="1"/>
      <p:bldP spid="8705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E:\Mankiw\Mankiw PPT\narrow aqua button bckg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8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50800"/>
            <a:ext cx="8229600" cy="685800"/>
          </a:xfrm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en-US" altLang="en-US" sz="2400">
                <a:solidFill>
                  <a:schemeClr val="bg1"/>
                </a:solidFill>
              </a:rPr>
              <a:t>Figure 1 The Price Elasticity of Demand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2128838" y="2019300"/>
            <a:ext cx="5862637" cy="3300413"/>
          </a:xfrm>
          <a:prstGeom prst="rect">
            <a:avLst/>
          </a:prstGeom>
          <a:solidFill>
            <a:srgbClr val="F3F6F9"/>
          </a:solidFill>
          <a:ln w="261938">
            <a:solidFill>
              <a:srgbClr val="F3F6F9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2128838" y="2019300"/>
            <a:ext cx="5862637" cy="3300413"/>
          </a:xfrm>
          <a:prstGeom prst="rect">
            <a:avLst/>
          </a:prstGeom>
          <a:solidFill>
            <a:srgbClr val="F2F4F8"/>
          </a:solidFill>
          <a:ln w="238125">
            <a:solidFill>
              <a:srgbClr val="F2F4F8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2128838" y="2019300"/>
            <a:ext cx="5862637" cy="3300413"/>
          </a:xfrm>
          <a:prstGeom prst="rect">
            <a:avLst/>
          </a:prstGeom>
          <a:solidFill>
            <a:srgbClr val="F1F4F7"/>
          </a:solidFill>
          <a:ln w="214313">
            <a:solidFill>
              <a:srgbClr val="F1F4F7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2128838" y="2019300"/>
            <a:ext cx="5862637" cy="3300413"/>
          </a:xfrm>
          <a:prstGeom prst="rect">
            <a:avLst/>
          </a:prstGeom>
          <a:solidFill>
            <a:srgbClr val="F0F2F5"/>
          </a:solidFill>
          <a:ln w="190500">
            <a:solidFill>
              <a:srgbClr val="F0F2F5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2128838" y="2019300"/>
            <a:ext cx="5862637" cy="3300413"/>
          </a:xfrm>
          <a:prstGeom prst="rect">
            <a:avLst/>
          </a:prstGeom>
          <a:solidFill>
            <a:srgbClr val="EEF1F4"/>
          </a:solidFill>
          <a:ln w="166688">
            <a:solidFill>
              <a:srgbClr val="EEF1F4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2128838" y="2019300"/>
            <a:ext cx="5862637" cy="3300413"/>
          </a:xfrm>
          <a:prstGeom prst="rect">
            <a:avLst/>
          </a:prstGeom>
          <a:solidFill>
            <a:srgbClr val="EDEFF3"/>
          </a:solidFill>
          <a:ln w="142875">
            <a:solidFill>
              <a:srgbClr val="EDEFF3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2128838" y="2019300"/>
            <a:ext cx="5862637" cy="3300413"/>
          </a:xfrm>
          <a:prstGeom prst="rect">
            <a:avLst/>
          </a:prstGeom>
          <a:solidFill>
            <a:srgbClr val="EBEEF2"/>
          </a:solidFill>
          <a:ln w="119063">
            <a:solidFill>
              <a:srgbClr val="EBEEF2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2128838" y="2019300"/>
            <a:ext cx="5862637" cy="3300413"/>
          </a:xfrm>
          <a:prstGeom prst="rect">
            <a:avLst/>
          </a:prstGeom>
          <a:solidFill>
            <a:srgbClr val="EAECF1"/>
          </a:solidFill>
          <a:ln w="95250">
            <a:solidFill>
              <a:srgbClr val="EAECF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2128838" y="2019300"/>
            <a:ext cx="5862637" cy="3300413"/>
          </a:xfrm>
          <a:prstGeom prst="rect">
            <a:avLst/>
          </a:prstGeom>
          <a:solidFill>
            <a:srgbClr val="E9EBF0"/>
          </a:solidFill>
          <a:ln w="71438">
            <a:solidFill>
              <a:srgbClr val="E9EBF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2128838" y="2019300"/>
            <a:ext cx="5862637" cy="3300413"/>
          </a:xfrm>
          <a:prstGeom prst="rect">
            <a:avLst/>
          </a:prstGeom>
          <a:solidFill>
            <a:srgbClr val="E7EAEF"/>
          </a:solidFill>
          <a:ln w="47625">
            <a:solidFill>
              <a:srgbClr val="E7EAEF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2128838" y="2019300"/>
            <a:ext cx="5862637" cy="3300413"/>
          </a:xfrm>
          <a:prstGeom prst="rect">
            <a:avLst/>
          </a:prstGeom>
          <a:solidFill>
            <a:srgbClr val="E6E9EF"/>
          </a:solidFill>
          <a:ln w="23813">
            <a:solidFill>
              <a:srgbClr val="E6E9EF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495" name="Line 15"/>
          <p:cNvSpPr>
            <a:spLocks noChangeShapeType="1"/>
          </p:cNvSpPr>
          <p:nvPr/>
        </p:nvSpPr>
        <p:spPr bwMode="auto">
          <a:xfrm>
            <a:off x="1700213" y="3198813"/>
            <a:ext cx="1587" cy="1587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6" name="Rectangle 16"/>
          <p:cNvSpPr>
            <a:spLocks noChangeArrowheads="1"/>
          </p:cNvSpPr>
          <p:nvPr/>
        </p:nvSpPr>
        <p:spPr bwMode="auto">
          <a:xfrm>
            <a:off x="2009775" y="1922463"/>
            <a:ext cx="5862638" cy="33004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497" name="Freeform 17"/>
          <p:cNvSpPr>
            <a:spLocks/>
          </p:cNvSpPr>
          <p:nvPr/>
        </p:nvSpPr>
        <p:spPr bwMode="auto">
          <a:xfrm>
            <a:off x="2009775" y="1922463"/>
            <a:ext cx="5862638" cy="3300412"/>
          </a:xfrm>
          <a:custGeom>
            <a:avLst/>
            <a:gdLst>
              <a:gd name="T0" fmla="*/ 0 w 3693"/>
              <a:gd name="T1" fmla="*/ 0 h 2079"/>
              <a:gd name="T2" fmla="*/ 0 w 3693"/>
              <a:gd name="T3" fmla="*/ 2147483647 h 2079"/>
              <a:gd name="T4" fmla="*/ 2147483647 w 3693"/>
              <a:gd name="T5" fmla="*/ 2147483647 h 207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693" h="2079">
                <a:moveTo>
                  <a:pt x="0" y="0"/>
                </a:moveTo>
                <a:lnTo>
                  <a:pt x="0" y="2079"/>
                </a:lnTo>
                <a:lnTo>
                  <a:pt x="3693" y="2079"/>
                </a:lnTo>
              </a:path>
            </a:pathLst>
          </a:cu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4" name="Line 18"/>
          <p:cNvSpPr>
            <a:spLocks noChangeShapeType="1"/>
          </p:cNvSpPr>
          <p:nvPr/>
        </p:nvSpPr>
        <p:spPr bwMode="auto">
          <a:xfrm>
            <a:off x="1843088" y="3089275"/>
            <a:ext cx="3175" cy="217488"/>
          </a:xfrm>
          <a:prstGeom prst="line">
            <a:avLst/>
          </a:prstGeom>
          <a:noFill/>
          <a:ln w="23876">
            <a:solidFill>
              <a:srgbClr val="000000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5" name="Line 19"/>
          <p:cNvSpPr>
            <a:spLocks noChangeShapeType="1"/>
          </p:cNvSpPr>
          <p:nvPr/>
        </p:nvSpPr>
        <p:spPr bwMode="auto">
          <a:xfrm>
            <a:off x="4059238" y="5418138"/>
            <a:ext cx="1001712" cy="1587"/>
          </a:xfrm>
          <a:prstGeom prst="line">
            <a:avLst/>
          </a:prstGeom>
          <a:noFill/>
          <a:ln w="23876">
            <a:solidFill>
              <a:srgbClr val="000000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0" name="Rectangle 20"/>
          <p:cNvSpPr>
            <a:spLocks noChangeArrowheads="1"/>
          </p:cNvSpPr>
          <p:nvPr/>
        </p:nvSpPr>
        <p:spPr bwMode="auto">
          <a:xfrm>
            <a:off x="2092325" y="1481138"/>
            <a:ext cx="48577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solidFill>
                  <a:srgbClr val="000000"/>
                </a:solidFill>
                <a:latin typeface="Arial" charset="0"/>
              </a:rPr>
              <a:t>(d) Elastic Demand: Elasticity Is Greater Than 1</a:t>
            </a:r>
            <a:endParaRPr lang="en-US" altLang="en-US" sz="2400"/>
          </a:p>
        </p:txBody>
      </p:sp>
      <p:grpSp>
        <p:nvGrpSpPr>
          <p:cNvPr id="86037" name="Group 21"/>
          <p:cNvGrpSpPr>
            <a:grpSpLocks/>
          </p:cNvGrpSpPr>
          <p:nvPr/>
        </p:nvGrpSpPr>
        <p:grpSpPr bwMode="auto">
          <a:xfrm>
            <a:off x="2582863" y="2255838"/>
            <a:ext cx="4867275" cy="1376362"/>
            <a:chOff x="1627" y="1421"/>
            <a:chExt cx="3066" cy="867"/>
          </a:xfrm>
        </p:grpSpPr>
        <p:sp>
          <p:nvSpPr>
            <p:cNvPr id="20524" name="Freeform 22"/>
            <p:cNvSpPr>
              <a:spLocks/>
            </p:cNvSpPr>
            <p:nvPr/>
          </p:nvSpPr>
          <p:spPr bwMode="auto">
            <a:xfrm>
              <a:off x="1627" y="1421"/>
              <a:ext cx="2461" cy="804"/>
            </a:xfrm>
            <a:custGeom>
              <a:avLst/>
              <a:gdLst>
                <a:gd name="T0" fmla="*/ 0 w 164"/>
                <a:gd name="T1" fmla="*/ 0 h 65"/>
                <a:gd name="T2" fmla="*/ 554175 w 164"/>
                <a:gd name="T3" fmla="*/ 123012 h 6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64" h="65">
                  <a:moveTo>
                    <a:pt x="0" y="0"/>
                  </a:moveTo>
                  <a:cubicBezTo>
                    <a:pt x="33" y="46"/>
                    <a:pt x="111" y="64"/>
                    <a:pt x="164" y="65"/>
                  </a:cubicBezTo>
                </a:path>
              </a:pathLst>
            </a:custGeom>
            <a:noFill/>
            <a:ln w="71438">
              <a:solidFill>
                <a:srgbClr val="004C9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5" name="Rectangle 23"/>
            <p:cNvSpPr>
              <a:spLocks noChangeArrowheads="1"/>
            </p:cNvSpPr>
            <p:nvPr/>
          </p:nvSpPr>
          <p:spPr bwMode="auto">
            <a:xfrm>
              <a:off x="4178" y="2125"/>
              <a:ext cx="515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700">
                  <a:solidFill>
                    <a:srgbClr val="000000"/>
                  </a:solidFill>
                  <a:latin typeface="Arial" charset="0"/>
                </a:rPr>
                <a:t>Demand</a:t>
              </a:r>
              <a:endParaRPr lang="en-US" altLang="en-US" sz="2400"/>
            </a:p>
          </p:txBody>
        </p:sp>
      </p:grpSp>
      <p:sp>
        <p:nvSpPr>
          <p:cNvPr id="20502" name="Rectangle 24"/>
          <p:cNvSpPr>
            <a:spLocks noChangeArrowheads="1"/>
          </p:cNvSpPr>
          <p:nvPr/>
        </p:nvSpPr>
        <p:spPr bwMode="auto">
          <a:xfrm>
            <a:off x="6846888" y="5272088"/>
            <a:ext cx="87630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solidFill>
                  <a:srgbClr val="000000"/>
                </a:solidFill>
                <a:latin typeface="Arial" charset="0"/>
              </a:rPr>
              <a:t>Quantity</a:t>
            </a:r>
            <a:endParaRPr lang="en-US" altLang="en-US" sz="2400"/>
          </a:p>
        </p:txBody>
      </p:sp>
      <p:grpSp>
        <p:nvGrpSpPr>
          <p:cNvPr id="86041" name="Group 25"/>
          <p:cNvGrpSpPr>
            <a:grpSpLocks/>
          </p:cNvGrpSpPr>
          <p:nvPr/>
        </p:nvGrpSpPr>
        <p:grpSpPr bwMode="auto">
          <a:xfrm>
            <a:off x="1768475" y="3294063"/>
            <a:ext cx="3729038" cy="2243137"/>
            <a:chOff x="1114" y="2075"/>
            <a:chExt cx="2349" cy="1413"/>
          </a:xfrm>
        </p:grpSpPr>
        <p:sp>
          <p:nvSpPr>
            <p:cNvPr id="20521" name="Freeform 26"/>
            <p:cNvSpPr>
              <a:spLocks/>
            </p:cNvSpPr>
            <p:nvPr/>
          </p:nvSpPr>
          <p:spPr bwMode="auto">
            <a:xfrm>
              <a:off x="1266" y="2163"/>
              <a:ext cx="2102" cy="1127"/>
            </a:xfrm>
            <a:custGeom>
              <a:avLst/>
              <a:gdLst>
                <a:gd name="T0" fmla="*/ 2102 w 2102"/>
                <a:gd name="T1" fmla="*/ 1127 h 1127"/>
                <a:gd name="T2" fmla="*/ 2102 w 2102"/>
                <a:gd name="T3" fmla="*/ 0 h 1127"/>
                <a:gd name="T4" fmla="*/ 0 w 2102"/>
                <a:gd name="T5" fmla="*/ 0 h 11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02" h="1127">
                  <a:moveTo>
                    <a:pt x="2102" y="1127"/>
                  </a:moveTo>
                  <a:lnTo>
                    <a:pt x="2102" y="0"/>
                  </a:lnTo>
                  <a:lnTo>
                    <a:pt x="0" y="0"/>
                  </a:lnTo>
                </a:path>
              </a:pathLst>
            </a:custGeom>
            <a:noFill/>
            <a:ln w="23813" cap="flat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2" name="Rectangle 27"/>
            <p:cNvSpPr>
              <a:spLocks noChangeArrowheads="1"/>
            </p:cNvSpPr>
            <p:nvPr/>
          </p:nvSpPr>
          <p:spPr bwMode="auto">
            <a:xfrm>
              <a:off x="1114" y="2075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7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altLang="en-US" sz="2400"/>
            </a:p>
          </p:txBody>
        </p:sp>
        <p:sp>
          <p:nvSpPr>
            <p:cNvPr id="20523" name="Rectangle 28"/>
            <p:cNvSpPr>
              <a:spLocks noChangeArrowheads="1"/>
            </p:cNvSpPr>
            <p:nvPr/>
          </p:nvSpPr>
          <p:spPr bwMode="auto">
            <a:xfrm>
              <a:off x="3235" y="3325"/>
              <a:ext cx="22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700">
                  <a:solidFill>
                    <a:srgbClr val="000000"/>
                  </a:solidFill>
                  <a:latin typeface="Arial" charset="0"/>
                </a:rPr>
                <a:t>100</a:t>
              </a:r>
              <a:endParaRPr lang="en-US" altLang="en-US" sz="2400"/>
            </a:p>
          </p:txBody>
        </p:sp>
      </p:grpSp>
      <p:sp>
        <p:nvSpPr>
          <p:cNvPr id="20504" name="Rectangle 29"/>
          <p:cNvSpPr>
            <a:spLocks noChangeArrowheads="1"/>
          </p:cNvSpPr>
          <p:nvPr/>
        </p:nvSpPr>
        <p:spPr bwMode="auto">
          <a:xfrm>
            <a:off x="1776413" y="5278438"/>
            <a:ext cx="120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700">
                <a:solidFill>
                  <a:srgbClr val="000000"/>
                </a:solidFill>
                <a:latin typeface="Arial" charset="0"/>
              </a:rPr>
              <a:t>0</a:t>
            </a:r>
            <a:endParaRPr lang="en-US" altLang="en-US" sz="2400"/>
          </a:p>
        </p:txBody>
      </p:sp>
      <p:sp>
        <p:nvSpPr>
          <p:cNvPr id="20505" name="Rectangle 30"/>
          <p:cNvSpPr>
            <a:spLocks noChangeArrowheads="1"/>
          </p:cNvSpPr>
          <p:nvPr/>
        </p:nvSpPr>
        <p:spPr bwMode="auto">
          <a:xfrm>
            <a:off x="1284288" y="1858963"/>
            <a:ext cx="5302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solidFill>
                  <a:srgbClr val="000000"/>
                </a:solidFill>
                <a:latin typeface="Arial" charset="0"/>
              </a:rPr>
              <a:t>Price</a:t>
            </a:r>
            <a:endParaRPr lang="en-US" altLang="en-US" sz="2400"/>
          </a:p>
        </p:txBody>
      </p:sp>
      <p:grpSp>
        <p:nvGrpSpPr>
          <p:cNvPr id="86047" name="Group 31"/>
          <p:cNvGrpSpPr>
            <a:grpSpLocks/>
          </p:cNvGrpSpPr>
          <p:nvPr/>
        </p:nvGrpSpPr>
        <p:grpSpPr bwMode="auto">
          <a:xfrm>
            <a:off x="1625600" y="2857500"/>
            <a:ext cx="2159000" cy="2679700"/>
            <a:chOff x="1024" y="1800"/>
            <a:chExt cx="1360" cy="1688"/>
          </a:xfrm>
        </p:grpSpPr>
        <p:sp>
          <p:nvSpPr>
            <p:cNvPr id="20518" name="Freeform 32"/>
            <p:cNvSpPr>
              <a:spLocks/>
            </p:cNvSpPr>
            <p:nvPr/>
          </p:nvSpPr>
          <p:spPr bwMode="auto">
            <a:xfrm>
              <a:off x="1266" y="1879"/>
              <a:ext cx="1051" cy="1411"/>
            </a:xfrm>
            <a:custGeom>
              <a:avLst/>
              <a:gdLst>
                <a:gd name="T0" fmla="*/ 1051 w 1051"/>
                <a:gd name="T1" fmla="*/ 1411 h 1411"/>
                <a:gd name="T2" fmla="*/ 1051 w 1051"/>
                <a:gd name="T3" fmla="*/ 0 h 1411"/>
                <a:gd name="T4" fmla="*/ 0 w 1051"/>
                <a:gd name="T5" fmla="*/ 0 h 141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51" h="1411">
                  <a:moveTo>
                    <a:pt x="1051" y="1411"/>
                  </a:moveTo>
                  <a:lnTo>
                    <a:pt x="1051" y="0"/>
                  </a:lnTo>
                  <a:lnTo>
                    <a:pt x="0" y="0"/>
                  </a:lnTo>
                </a:path>
              </a:pathLst>
            </a:custGeom>
            <a:noFill/>
            <a:ln w="23813" cap="flat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9" name="Rectangle 33"/>
            <p:cNvSpPr>
              <a:spLocks noChangeArrowheads="1"/>
            </p:cNvSpPr>
            <p:nvPr/>
          </p:nvSpPr>
          <p:spPr bwMode="auto">
            <a:xfrm>
              <a:off x="1024" y="1800"/>
              <a:ext cx="15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700">
                  <a:solidFill>
                    <a:srgbClr val="000000"/>
                  </a:solidFill>
                  <a:latin typeface="Arial" charset="0"/>
                </a:rPr>
                <a:t>$5</a:t>
              </a:r>
              <a:endParaRPr lang="en-US" altLang="en-US" sz="2400"/>
            </a:p>
          </p:txBody>
        </p:sp>
        <p:sp>
          <p:nvSpPr>
            <p:cNvPr id="20520" name="Rectangle 34"/>
            <p:cNvSpPr>
              <a:spLocks noChangeArrowheads="1"/>
            </p:cNvSpPr>
            <p:nvPr/>
          </p:nvSpPr>
          <p:spPr bwMode="auto">
            <a:xfrm>
              <a:off x="2232" y="3325"/>
              <a:ext cx="15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700">
                  <a:solidFill>
                    <a:srgbClr val="000000"/>
                  </a:solidFill>
                  <a:latin typeface="Arial" charset="0"/>
                </a:rPr>
                <a:t>50</a:t>
              </a:r>
              <a:endParaRPr lang="en-US" altLang="en-US" sz="2400"/>
            </a:p>
          </p:txBody>
        </p:sp>
      </p:grpSp>
      <p:grpSp>
        <p:nvGrpSpPr>
          <p:cNvPr id="86051" name="Group 35"/>
          <p:cNvGrpSpPr>
            <a:grpSpLocks/>
          </p:cNvGrpSpPr>
          <p:nvPr/>
        </p:nvGrpSpPr>
        <p:grpSpPr bwMode="auto">
          <a:xfrm>
            <a:off x="509588" y="3257550"/>
            <a:ext cx="1333500" cy="1238250"/>
            <a:chOff x="321" y="2052"/>
            <a:chExt cx="840" cy="780"/>
          </a:xfrm>
        </p:grpSpPr>
        <p:sp>
          <p:nvSpPr>
            <p:cNvPr id="20512" name="Line 36"/>
            <p:cNvSpPr>
              <a:spLocks noChangeShapeType="1"/>
            </p:cNvSpPr>
            <p:nvPr/>
          </p:nvSpPr>
          <p:spPr bwMode="auto">
            <a:xfrm flipV="1">
              <a:off x="741" y="2052"/>
              <a:ext cx="360" cy="297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513" name="Group 37"/>
            <p:cNvGrpSpPr>
              <a:grpSpLocks/>
            </p:cNvGrpSpPr>
            <p:nvPr/>
          </p:nvGrpSpPr>
          <p:grpSpPr bwMode="auto">
            <a:xfrm>
              <a:off x="321" y="2310"/>
              <a:ext cx="840" cy="522"/>
              <a:chOff x="321" y="2310"/>
              <a:chExt cx="840" cy="522"/>
            </a:xfrm>
          </p:grpSpPr>
          <p:sp>
            <p:nvSpPr>
              <p:cNvPr id="20514" name="Rectangle 38"/>
              <p:cNvSpPr>
                <a:spLocks noChangeArrowheads="1"/>
              </p:cNvSpPr>
              <p:nvPr/>
            </p:nvSpPr>
            <p:spPr bwMode="auto">
              <a:xfrm>
                <a:off x="321" y="2312"/>
                <a:ext cx="840" cy="520"/>
              </a:xfrm>
              <a:prstGeom prst="rect">
                <a:avLst/>
              </a:prstGeom>
              <a:solidFill>
                <a:srgbClr val="E1E5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0515" name="Rectangle 39"/>
              <p:cNvSpPr>
                <a:spLocks noChangeArrowheads="1"/>
              </p:cNvSpPr>
              <p:nvPr/>
            </p:nvSpPr>
            <p:spPr bwMode="auto">
              <a:xfrm>
                <a:off x="360" y="2310"/>
                <a:ext cx="554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700">
                    <a:solidFill>
                      <a:srgbClr val="000000"/>
                    </a:solidFill>
                    <a:latin typeface="Arial" charset="0"/>
                  </a:rPr>
                  <a:t>1. A 22%</a:t>
                </a:r>
                <a:endParaRPr lang="en-US" altLang="en-US" sz="2400"/>
              </a:p>
            </p:txBody>
          </p:sp>
          <p:sp>
            <p:nvSpPr>
              <p:cNvPr id="20516" name="Rectangle 40"/>
              <p:cNvSpPr>
                <a:spLocks noChangeArrowheads="1"/>
              </p:cNvSpPr>
              <p:nvPr/>
            </p:nvSpPr>
            <p:spPr bwMode="auto">
              <a:xfrm>
                <a:off x="360" y="2475"/>
                <a:ext cx="51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700">
                    <a:solidFill>
                      <a:srgbClr val="000000"/>
                    </a:solidFill>
                    <a:latin typeface="Arial" charset="0"/>
                  </a:rPr>
                  <a:t>increase</a:t>
                </a:r>
                <a:endParaRPr lang="en-US" altLang="en-US" sz="2400"/>
              </a:p>
            </p:txBody>
          </p:sp>
          <p:sp>
            <p:nvSpPr>
              <p:cNvPr id="20517" name="Rectangle 41"/>
              <p:cNvSpPr>
                <a:spLocks noChangeArrowheads="1"/>
              </p:cNvSpPr>
              <p:nvPr/>
            </p:nvSpPr>
            <p:spPr bwMode="auto">
              <a:xfrm>
                <a:off x="360" y="2639"/>
                <a:ext cx="667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700">
                    <a:solidFill>
                      <a:srgbClr val="000000"/>
                    </a:solidFill>
                    <a:latin typeface="Arial" charset="0"/>
                  </a:rPr>
                  <a:t>in price . . .</a:t>
                </a:r>
                <a:endParaRPr lang="en-US" altLang="en-US" sz="2400"/>
              </a:p>
            </p:txBody>
          </p:sp>
        </p:grpSp>
      </p:grpSp>
      <p:grpSp>
        <p:nvGrpSpPr>
          <p:cNvPr id="86058" name="Group 42"/>
          <p:cNvGrpSpPr>
            <a:grpSpLocks/>
          </p:cNvGrpSpPr>
          <p:nvPr/>
        </p:nvGrpSpPr>
        <p:grpSpPr bwMode="auto">
          <a:xfrm>
            <a:off x="1819275" y="5457825"/>
            <a:ext cx="5348288" cy="569913"/>
            <a:chOff x="1146" y="3438"/>
            <a:chExt cx="3369" cy="359"/>
          </a:xfrm>
        </p:grpSpPr>
        <p:sp>
          <p:nvSpPr>
            <p:cNvPr id="20509" name="Line 43"/>
            <p:cNvSpPr>
              <a:spLocks noChangeShapeType="1"/>
            </p:cNvSpPr>
            <p:nvPr/>
          </p:nvSpPr>
          <p:spPr bwMode="auto">
            <a:xfrm>
              <a:off x="2872" y="3438"/>
              <a:ext cx="165" cy="173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0" name="Rectangle 44"/>
            <p:cNvSpPr>
              <a:spLocks noChangeArrowheads="1"/>
            </p:cNvSpPr>
            <p:nvPr/>
          </p:nvSpPr>
          <p:spPr bwMode="auto">
            <a:xfrm>
              <a:off x="1146" y="3599"/>
              <a:ext cx="3369" cy="198"/>
            </a:xfrm>
            <a:prstGeom prst="rect">
              <a:avLst/>
            </a:prstGeom>
            <a:solidFill>
              <a:srgbClr val="E1E5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0511" name="Rectangle 45"/>
            <p:cNvSpPr>
              <a:spLocks noChangeArrowheads="1"/>
            </p:cNvSpPr>
            <p:nvPr/>
          </p:nvSpPr>
          <p:spPr bwMode="auto">
            <a:xfrm>
              <a:off x="1174" y="3621"/>
              <a:ext cx="3263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700">
                  <a:solidFill>
                    <a:srgbClr val="000000"/>
                  </a:solidFill>
                  <a:latin typeface="Arial" charset="0"/>
                </a:rPr>
                <a:t>2. . . . leads to a 67% decrease in quantity demanded.</a:t>
              </a:r>
              <a:endParaRPr lang="en-US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6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86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6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6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6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500"/>
                                        <p:tgtEl>
                                          <p:spTgt spid="86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86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6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34" grpId="0" animBg="1"/>
      <p:bldP spid="8603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E:\Mankiw\Mankiw PPT\narrow aqua button bckg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8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50800"/>
            <a:ext cx="8229600" cy="685800"/>
          </a:xfrm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en-US" altLang="en-US" sz="2400">
                <a:solidFill>
                  <a:schemeClr val="bg1"/>
                </a:solidFill>
              </a:rPr>
              <a:t>Figure 1 The Price Elasticity of Demand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2028825" y="2114550"/>
            <a:ext cx="5862638" cy="3300413"/>
          </a:xfrm>
          <a:prstGeom prst="rect">
            <a:avLst/>
          </a:prstGeom>
          <a:solidFill>
            <a:srgbClr val="F3F6F9"/>
          </a:solidFill>
          <a:ln w="261938">
            <a:solidFill>
              <a:srgbClr val="F3F6F9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2028825" y="2114550"/>
            <a:ext cx="5862638" cy="3300413"/>
          </a:xfrm>
          <a:prstGeom prst="rect">
            <a:avLst/>
          </a:prstGeom>
          <a:solidFill>
            <a:srgbClr val="F2F4F8"/>
          </a:solidFill>
          <a:ln w="238125">
            <a:solidFill>
              <a:srgbClr val="F2F4F8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2028825" y="2114550"/>
            <a:ext cx="5862638" cy="3300413"/>
          </a:xfrm>
          <a:prstGeom prst="rect">
            <a:avLst/>
          </a:prstGeom>
          <a:solidFill>
            <a:srgbClr val="F1F4F7"/>
          </a:solidFill>
          <a:ln w="214313">
            <a:solidFill>
              <a:srgbClr val="F1F4F7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2028825" y="2114550"/>
            <a:ext cx="5862638" cy="3300413"/>
          </a:xfrm>
          <a:prstGeom prst="rect">
            <a:avLst/>
          </a:prstGeom>
          <a:solidFill>
            <a:srgbClr val="F0F2F5"/>
          </a:solidFill>
          <a:ln w="190500">
            <a:solidFill>
              <a:srgbClr val="F0F2F5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2028825" y="2114550"/>
            <a:ext cx="5862638" cy="3300413"/>
          </a:xfrm>
          <a:prstGeom prst="rect">
            <a:avLst/>
          </a:prstGeom>
          <a:solidFill>
            <a:srgbClr val="EEF1F4"/>
          </a:solidFill>
          <a:ln w="166688">
            <a:solidFill>
              <a:srgbClr val="EEF1F4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2028825" y="2114550"/>
            <a:ext cx="5862638" cy="3300413"/>
          </a:xfrm>
          <a:prstGeom prst="rect">
            <a:avLst/>
          </a:prstGeom>
          <a:solidFill>
            <a:srgbClr val="EDEFF3"/>
          </a:solidFill>
          <a:ln w="142875">
            <a:solidFill>
              <a:srgbClr val="EDEFF3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2028825" y="2114550"/>
            <a:ext cx="5862638" cy="3300413"/>
          </a:xfrm>
          <a:prstGeom prst="rect">
            <a:avLst/>
          </a:prstGeom>
          <a:solidFill>
            <a:srgbClr val="EBEEF2"/>
          </a:solidFill>
          <a:ln w="119063">
            <a:solidFill>
              <a:srgbClr val="EBEEF2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2028825" y="2114550"/>
            <a:ext cx="5862638" cy="3300413"/>
          </a:xfrm>
          <a:prstGeom prst="rect">
            <a:avLst/>
          </a:prstGeom>
          <a:solidFill>
            <a:srgbClr val="EAECF1"/>
          </a:solidFill>
          <a:ln w="95250">
            <a:solidFill>
              <a:srgbClr val="EAECF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2028825" y="2114550"/>
            <a:ext cx="5862638" cy="3300413"/>
          </a:xfrm>
          <a:prstGeom prst="rect">
            <a:avLst/>
          </a:prstGeom>
          <a:solidFill>
            <a:srgbClr val="E9EBF0"/>
          </a:solidFill>
          <a:ln w="71438">
            <a:solidFill>
              <a:srgbClr val="E9EBF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2028825" y="2114550"/>
            <a:ext cx="5862638" cy="3300413"/>
          </a:xfrm>
          <a:prstGeom prst="rect">
            <a:avLst/>
          </a:prstGeom>
          <a:solidFill>
            <a:srgbClr val="E7EAEF"/>
          </a:solidFill>
          <a:ln w="47625">
            <a:solidFill>
              <a:srgbClr val="E7EAEF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1518" name="Rectangle 14"/>
          <p:cNvSpPr>
            <a:spLocks noChangeArrowheads="1"/>
          </p:cNvSpPr>
          <p:nvPr/>
        </p:nvSpPr>
        <p:spPr bwMode="auto">
          <a:xfrm>
            <a:off x="2028825" y="2114550"/>
            <a:ext cx="5862638" cy="3300413"/>
          </a:xfrm>
          <a:prstGeom prst="rect">
            <a:avLst/>
          </a:prstGeom>
          <a:solidFill>
            <a:srgbClr val="E6E9EF"/>
          </a:solidFill>
          <a:ln w="23813">
            <a:solidFill>
              <a:srgbClr val="E6E9EF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1519" name="Rectangle 15"/>
          <p:cNvSpPr>
            <a:spLocks noChangeArrowheads="1"/>
          </p:cNvSpPr>
          <p:nvPr/>
        </p:nvSpPr>
        <p:spPr bwMode="auto">
          <a:xfrm>
            <a:off x="1933575" y="2017713"/>
            <a:ext cx="5862638" cy="33004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1520" name="Freeform 16"/>
          <p:cNvSpPr>
            <a:spLocks/>
          </p:cNvSpPr>
          <p:nvPr/>
        </p:nvSpPr>
        <p:spPr bwMode="auto">
          <a:xfrm>
            <a:off x="1914525" y="2017713"/>
            <a:ext cx="5862638" cy="3300412"/>
          </a:xfrm>
          <a:custGeom>
            <a:avLst/>
            <a:gdLst>
              <a:gd name="T0" fmla="*/ 0 w 3693"/>
              <a:gd name="T1" fmla="*/ 0 h 2079"/>
              <a:gd name="T2" fmla="*/ 0 w 3693"/>
              <a:gd name="T3" fmla="*/ 2147483647 h 2079"/>
              <a:gd name="T4" fmla="*/ 2147483647 w 3693"/>
              <a:gd name="T5" fmla="*/ 2147483647 h 207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693" h="2079">
                <a:moveTo>
                  <a:pt x="0" y="0"/>
                </a:moveTo>
                <a:lnTo>
                  <a:pt x="0" y="2079"/>
                </a:lnTo>
                <a:lnTo>
                  <a:pt x="3693" y="2079"/>
                </a:lnTo>
              </a:path>
            </a:pathLst>
          </a:cu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1" name="Rectangle 17"/>
          <p:cNvSpPr>
            <a:spLocks noChangeArrowheads="1"/>
          </p:cNvSpPr>
          <p:nvPr/>
        </p:nvSpPr>
        <p:spPr bwMode="auto">
          <a:xfrm>
            <a:off x="1976438" y="1576388"/>
            <a:ext cx="55308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solidFill>
                  <a:srgbClr val="000000"/>
                </a:solidFill>
                <a:latin typeface="Arial" charset="0"/>
              </a:rPr>
              <a:t>(e) Perfectly Elastic Demand: Elasticity Equals Infinity</a:t>
            </a:r>
            <a:endParaRPr lang="en-US" altLang="en-US" sz="2400"/>
          </a:p>
        </p:txBody>
      </p:sp>
      <p:sp>
        <p:nvSpPr>
          <p:cNvPr id="21522" name="Rectangle 18"/>
          <p:cNvSpPr>
            <a:spLocks noChangeArrowheads="1"/>
          </p:cNvSpPr>
          <p:nvPr/>
        </p:nvSpPr>
        <p:spPr bwMode="auto">
          <a:xfrm>
            <a:off x="6908800" y="5367338"/>
            <a:ext cx="87630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solidFill>
                  <a:srgbClr val="000000"/>
                </a:solidFill>
                <a:latin typeface="Arial" charset="0"/>
              </a:rPr>
              <a:t>Quantity</a:t>
            </a:r>
            <a:endParaRPr lang="en-US" altLang="en-US" sz="2400"/>
          </a:p>
        </p:txBody>
      </p:sp>
      <p:sp>
        <p:nvSpPr>
          <p:cNvPr id="21523" name="Rectangle 19"/>
          <p:cNvSpPr>
            <a:spLocks noChangeArrowheads="1"/>
          </p:cNvSpPr>
          <p:nvPr/>
        </p:nvSpPr>
        <p:spPr bwMode="auto">
          <a:xfrm>
            <a:off x="1704975" y="5373688"/>
            <a:ext cx="120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700">
                <a:solidFill>
                  <a:srgbClr val="000000"/>
                </a:solidFill>
                <a:latin typeface="Arial" charset="0"/>
              </a:rPr>
              <a:t>0</a:t>
            </a:r>
            <a:endParaRPr lang="en-US" altLang="en-US" sz="2400"/>
          </a:p>
        </p:txBody>
      </p:sp>
      <p:sp>
        <p:nvSpPr>
          <p:cNvPr id="21524" name="Rectangle 20"/>
          <p:cNvSpPr>
            <a:spLocks noChangeArrowheads="1"/>
          </p:cNvSpPr>
          <p:nvPr/>
        </p:nvSpPr>
        <p:spPr bwMode="auto">
          <a:xfrm>
            <a:off x="1303338" y="1973263"/>
            <a:ext cx="5302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solidFill>
                  <a:srgbClr val="000000"/>
                </a:solidFill>
                <a:latin typeface="Arial" charset="0"/>
              </a:rPr>
              <a:t>Price</a:t>
            </a:r>
            <a:endParaRPr lang="en-US" altLang="en-US" sz="2400"/>
          </a:p>
        </p:txBody>
      </p:sp>
      <p:grpSp>
        <p:nvGrpSpPr>
          <p:cNvPr id="85013" name="Group 21"/>
          <p:cNvGrpSpPr>
            <a:grpSpLocks/>
          </p:cNvGrpSpPr>
          <p:nvPr/>
        </p:nvGrpSpPr>
        <p:grpSpPr bwMode="auto">
          <a:xfrm>
            <a:off x="1592263" y="3389313"/>
            <a:ext cx="5551487" cy="271462"/>
            <a:chOff x="1003" y="2135"/>
            <a:chExt cx="3497" cy="171"/>
          </a:xfrm>
        </p:grpSpPr>
        <p:sp>
          <p:nvSpPr>
            <p:cNvPr id="21543" name="Rectangle 22"/>
            <p:cNvSpPr>
              <a:spLocks noChangeArrowheads="1"/>
            </p:cNvSpPr>
            <p:nvPr/>
          </p:nvSpPr>
          <p:spPr bwMode="auto">
            <a:xfrm>
              <a:off x="1003" y="2135"/>
              <a:ext cx="15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700">
                  <a:solidFill>
                    <a:srgbClr val="000000"/>
                  </a:solidFill>
                  <a:latin typeface="Arial" charset="0"/>
                </a:rPr>
                <a:t>$4</a:t>
              </a:r>
              <a:endParaRPr lang="en-US" altLang="en-US" sz="2400"/>
            </a:p>
          </p:txBody>
        </p:sp>
        <p:grpSp>
          <p:nvGrpSpPr>
            <p:cNvPr id="21544" name="Group 23"/>
            <p:cNvGrpSpPr>
              <a:grpSpLocks/>
            </p:cNvGrpSpPr>
            <p:nvPr/>
          </p:nvGrpSpPr>
          <p:grpSpPr bwMode="auto">
            <a:xfrm>
              <a:off x="1214" y="2143"/>
              <a:ext cx="3286" cy="163"/>
              <a:chOff x="1218" y="2143"/>
              <a:chExt cx="3286" cy="163"/>
            </a:xfrm>
          </p:grpSpPr>
          <p:sp>
            <p:nvSpPr>
              <p:cNvPr id="21545" name="Line 24"/>
              <p:cNvSpPr>
                <a:spLocks noChangeShapeType="1"/>
              </p:cNvSpPr>
              <p:nvPr/>
            </p:nvSpPr>
            <p:spPr bwMode="auto">
              <a:xfrm flipH="1">
                <a:off x="1218" y="2223"/>
                <a:ext cx="2717" cy="1"/>
              </a:xfrm>
              <a:prstGeom prst="line">
                <a:avLst/>
              </a:prstGeom>
              <a:noFill/>
              <a:ln w="71438">
                <a:solidFill>
                  <a:srgbClr val="004C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6" name="Rectangle 25"/>
              <p:cNvSpPr>
                <a:spLocks noChangeArrowheads="1"/>
              </p:cNvSpPr>
              <p:nvPr/>
            </p:nvSpPr>
            <p:spPr bwMode="auto">
              <a:xfrm>
                <a:off x="3989" y="2143"/>
                <a:ext cx="51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700">
                    <a:solidFill>
                      <a:srgbClr val="000000"/>
                    </a:solidFill>
                    <a:latin typeface="Arial" charset="0"/>
                  </a:rPr>
                  <a:t>Demand</a:t>
                </a:r>
                <a:endParaRPr lang="en-US" altLang="en-US" sz="2400"/>
              </a:p>
            </p:txBody>
          </p:sp>
        </p:grpSp>
      </p:grpSp>
      <p:grpSp>
        <p:nvGrpSpPr>
          <p:cNvPr id="85018" name="Group 26"/>
          <p:cNvGrpSpPr>
            <a:grpSpLocks/>
          </p:cNvGrpSpPr>
          <p:nvPr/>
        </p:nvGrpSpPr>
        <p:grpSpPr bwMode="auto">
          <a:xfrm>
            <a:off x="4054475" y="3608388"/>
            <a:ext cx="2025650" cy="1139825"/>
            <a:chOff x="2554" y="2273"/>
            <a:chExt cx="1276" cy="718"/>
          </a:xfrm>
        </p:grpSpPr>
        <p:sp>
          <p:nvSpPr>
            <p:cNvPr id="21538" name="Line 27"/>
            <p:cNvSpPr>
              <a:spLocks noChangeShapeType="1"/>
            </p:cNvSpPr>
            <p:nvPr/>
          </p:nvSpPr>
          <p:spPr bwMode="auto">
            <a:xfrm>
              <a:off x="3020" y="2273"/>
              <a:ext cx="180" cy="247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9" name="Rectangle 28"/>
            <p:cNvSpPr>
              <a:spLocks noChangeArrowheads="1"/>
            </p:cNvSpPr>
            <p:nvPr/>
          </p:nvSpPr>
          <p:spPr bwMode="auto">
            <a:xfrm>
              <a:off x="2554" y="2471"/>
              <a:ext cx="1276" cy="520"/>
            </a:xfrm>
            <a:prstGeom prst="rect">
              <a:avLst/>
            </a:prstGeom>
            <a:solidFill>
              <a:srgbClr val="E1E5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1540" name="Rectangle 29"/>
            <p:cNvSpPr>
              <a:spLocks noChangeArrowheads="1"/>
            </p:cNvSpPr>
            <p:nvPr/>
          </p:nvSpPr>
          <p:spPr bwMode="auto">
            <a:xfrm>
              <a:off x="2591" y="2489"/>
              <a:ext cx="971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700">
                  <a:solidFill>
                    <a:srgbClr val="000000"/>
                  </a:solidFill>
                  <a:latin typeface="Arial" charset="0"/>
                </a:rPr>
                <a:t>2. At exactly $4,</a:t>
              </a:r>
              <a:endParaRPr lang="en-US" altLang="en-US" sz="2400"/>
            </a:p>
          </p:txBody>
        </p:sp>
        <p:sp>
          <p:nvSpPr>
            <p:cNvPr id="21541" name="Rectangle 30"/>
            <p:cNvSpPr>
              <a:spLocks noChangeArrowheads="1"/>
            </p:cNvSpPr>
            <p:nvPr/>
          </p:nvSpPr>
          <p:spPr bwMode="auto">
            <a:xfrm>
              <a:off x="2591" y="2653"/>
              <a:ext cx="89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700">
                  <a:solidFill>
                    <a:srgbClr val="000000"/>
                  </a:solidFill>
                  <a:latin typeface="Arial" charset="0"/>
                </a:rPr>
                <a:t>consumers will</a:t>
              </a:r>
              <a:endParaRPr lang="en-US" altLang="en-US" sz="2400"/>
            </a:p>
          </p:txBody>
        </p:sp>
        <p:sp>
          <p:nvSpPr>
            <p:cNvPr id="21542" name="Rectangle 31"/>
            <p:cNvSpPr>
              <a:spLocks noChangeArrowheads="1"/>
            </p:cNvSpPr>
            <p:nvPr/>
          </p:nvSpPr>
          <p:spPr bwMode="auto">
            <a:xfrm>
              <a:off x="2591" y="2818"/>
              <a:ext cx="103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700">
                  <a:solidFill>
                    <a:srgbClr val="000000"/>
                  </a:solidFill>
                  <a:latin typeface="Arial" charset="0"/>
                </a:rPr>
                <a:t>buy any quantity.</a:t>
              </a:r>
              <a:endParaRPr lang="en-US" altLang="en-US" sz="2400"/>
            </a:p>
          </p:txBody>
        </p:sp>
      </p:grpSp>
      <p:grpSp>
        <p:nvGrpSpPr>
          <p:cNvPr id="85024" name="Group 32"/>
          <p:cNvGrpSpPr>
            <a:grpSpLocks/>
          </p:cNvGrpSpPr>
          <p:nvPr/>
        </p:nvGrpSpPr>
        <p:grpSpPr bwMode="auto">
          <a:xfrm>
            <a:off x="2005013" y="2428875"/>
            <a:ext cx="2644775" cy="825500"/>
            <a:chOff x="1263" y="1530"/>
            <a:chExt cx="1666" cy="520"/>
          </a:xfrm>
        </p:grpSpPr>
        <p:sp>
          <p:nvSpPr>
            <p:cNvPr id="21533" name="Line 33"/>
            <p:cNvSpPr>
              <a:spLocks noChangeShapeType="1"/>
            </p:cNvSpPr>
            <p:nvPr/>
          </p:nvSpPr>
          <p:spPr bwMode="auto">
            <a:xfrm flipV="1">
              <a:off x="1263" y="1679"/>
              <a:ext cx="286" cy="62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4" name="Rectangle 34"/>
            <p:cNvSpPr>
              <a:spLocks noChangeArrowheads="1"/>
            </p:cNvSpPr>
            <p:nvPr/>
          </p:nvSpPr>
          <p:spPr bwMode="auto">
            <a:xfrm>
              <a:off x="1519" y="1530"/>
              <a:ext cx="1410" cy="520"/>
            </a:xfrm>
            <a:prstGeom prst="rect">
              <a:avLst/>
            </a:prstGeom>
            <a:solidFill>
              <a:srgbClr val="E1E5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1535" name="Rectangle 35"/>
            <p:cNvSpPr>
              <a:spLocks noChangeArrowheads="1"/>
            </p:cNvSpPr>
            <p:nvPr/>
          </p:nvSpPr>
          <p:spPr bwMode="auto">
            <a:xfrm>
              <a:off x="1568" y="1556"/>
              <a:ext cx="87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700">
                  <a:solidFill>
                    <a:srgbClr val="000000"/>
                  </a:solidFill>
                  <a:latin typeface="Arial" charset="0"/>
                </a:rPr>
                <a:t>1. At any price</a:t>
              </a:r>
              <a:endParaRPr lang="en-US" altLang="en-US" sz="2400"/>
            </a:p>
          </p:txBody>
        </p:sp>
        <p:sp>
          <p:nvSpPr>
            <p:cNvPr id="21536" name="Rectangle 36"/>
            <p:cNvSpPr>
              <a:spLocks noChangeArrowheads="1"/>
            </p:cNvSpPr>
            <p:nvPr/>
          </p:nvSpPr>
          <p:spPr bwMode="auto">
            <a:xfrm>
              <a:off x="1568" y="1720"/>
              <a:ext cx="111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700">
                  <a:solidFill>
                    <a:srgbClr val="000000"/>
                  </a:solidFill>
                  <a:latin typeface="Arial" charset="0"/>
                </a:rPr>
                <a:t>above $4, quantity</a:t>
              </a:r>
              <a:endParaRPr lang="en-US" altLang="en-US" sz="2400"/>
            </a:p>
          </p:txBody>
        </p:sp>
        <p:sp>
          <p:nvSpPr>
            <p:cNvPr id="21537" name="Rectangle 37"/>
            <p:cNvSpPr>
              <a:spLocks noChangeArrowheads="1"/>
            </p:cNvSpPr>
            <p:nvPr/>
          </p:nvSpPr>
          <p:spPr bwMode="auto">
            <a:xfrm>
              <a:off x="1568" y="1884"/>
              <a:ext cx="112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700">
                  <a:solidFill>
                    <a:srgbClr val="000000"/>
                  </a:solidFill>
                  <a:latin typeface="Arial" charset="0"/>
                </a:rPr>
                <a:t>demanded is zero.</a:t>
              </a:r>
              <a:endParaRPr lang="en-US" altLang="en-US" sz="2400"/>
            </a:p>
          </p:txBody>
        </p:sp>
      </p:grpSp>
      <p:grpSp>
        <p:nvGrpSpPr>
          <p:cNvPr id="85030" name="Group 38"/>
          <p:cNvGrpSpPr>
            <a:grpSpLocks/>
          </p:cNvGrpSpPr>
          <p:nvPr/>
        </p:nvGrpSpPr>
        <p:grpSpPr bwMode="auto">
          <a:xfrm>
            <a:off x="481013" y="4276725"/>
            <a:ext cx="3478212" cy="1924050"/>
            <a:chOff x="303" y="2694"/>
            <a:chExt cx="2191" cy="1212"/>
          </a:xfrm>
        </p:grpSpPr>
        <p:sp>
          <p:nvSpPr>
            <p:cNvPr id="21529" name="Line 39"/>
            <p:cNvSpPr>
              <a:spLocks noChangeShapeType="1"/>
            </p:cNvSpPr>
            <p:nvPr/>
          </p:nvSpPr>
          <p:spPr bwMode="auto">
            <a:xfrm flipV="1">
              <a:off x="468" y="2694"/>
              <a:ext cx="690" cy="878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0" name="Rectangle 40"/>
            <p:cNvSpPr>
              <a:spLocks noChangeArrowheads="1"/>
            </p:cNvSpPr>
            <p:nvPr/>
          </p:nvSpPr>
          <p:spPr bwMode="auto">
            <a:xfrm>
              <a:off x="303" y="3548"/>
              <a:ext cx="2191" cy="358"/>
            </a:xfrm>
            <a:prstGeom prst="rect">
              <a:avLst/>
            </a:prstGeom>
            <a:solidFill>
              <a:srgbClr val="E1E5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1531" name="Rectangle 41"/>
            <p:cNvSpPr>
              <a:spLocks noChangeArrowheads="1"/>
            </p:cNvSpPr>
            <p:nvPr/>
          </p:nvSpPr>
          <p:spPr bwMode="auto">
            <a:xfrm>
              <a:off x="360" y="3570"/>
              <a:ext cx="1350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700">
                  <a:solidFill>
                    <a:srgbClr val="000000"/>
                  </a:solidFill>
                  <a:latin typeface="Arial" charset="0"/>
                </a:rPr>
                <a:t>3. At a price below $4,</a:t>
              </a:r>
              <a:endParaRPr lang="en-US" altLang="en-US" sz="2400"/>
            </a:p>
          </p:txBody>
        </p:sp>
        <p:sp>
          <p:nvSpPr>
            <p:cNvPr id="21532" name="Rectangle 42"/>
            <p:cNvSpPr>
              <a:spLocks noChangeArrowheads="1"/>
            </p:cNvSpPr>
            <p:nvPr/>
          </p:nvSpPr>
          <p:spPr bwMode="auto">
            <a:xfrm>
              <a:off x="360" y="3734"/>
              <a:ext cx="1767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700">
                  <a:solidFill>
                    <a:srgbClr val="000000"/>
                  </a:solidFill>
                  <a:latin typeface="Arial" charset="0"/>
                </a:rPr>
                <a:t>quantity demanded is infinite.</a:t>
              </a:r>
              <a:endParaRPr lang="en-US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5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5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5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Elasticity 	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/>
              <a:t>The focus of this lecture is the elasticity. Students will learn about the price elasticity of demand, price elasticity of supply, cross elasticity, income elasticity and its application. </a:t>
            </a:r>
          </a:p>
          <a:p>
            <a:r>
              <a:rPr lang="en-US" altLang="en-US" sz="2800" dirty="0"/>
              <a:t>It allows us to analyze supply and demand with greater precision. </a:t>
            </a:r>
          </a:p>
          <a:p>
            <a:r>
              <a:rPr lang="en-US" altLang="en-US" sz="2800" dirty="0"/>
              <a:t>Example: Rice farmer, IIT Hyderabad researchers have devised a new hybrid </a:t>
            </a:r>
            <a:r>
              <a:rPr lang="en-US" altLang="en-US" sz="2800"/>
              <a:t>of rice. </a:t>
            </a:r>
            <a:endParaRPr lang="en-US" altLang="en-US" sz="2800" dirty="0"/>
          </a:p>
          <a:p>
            <a:pPr>
              <a:buFont typeface="Wingdings" pitchFamily="2" charset="2"/>
              <a:buChar char="§"/>
            </a:pPr>
            <a:r>
              <a:rPr lang="en-US" altLang="en-US" sz="2800" dirty="0"/>
              <a:t>Elasticity is a measure of how much buyers and sellers respond to changes in market conditions  </a:t>
            </a:r>
            <a:br>
              <a:rPr lang="en-US" altLang="en-US" dirty="0"/>
            </a:br>
            <a:endParaRPr lang="en-US" altLang="en-US" dirty="0"/>
          </a:p>
        </p:txBody>
      </p:sp>
    </p:spTree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3200">
                <a:solidFill>
                  <a:schemeClr val="bg1"/>
                </a:solidFill>
              </a:rPr>
              <a:t>Relation betweenTotal Revenue and the Price Elasticity of Demand</a:t>
            </a:r>
            <a:endParaRPr lang="en-US" alt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altLang="en-US" b="1" i="1">
                <a:solidFill>
                  <a:srgbClr val="FF0000"/>
                </a:solidFill>
              </a:rPr>
              <a:t>Total revenue</a:t>
            </a:r>
            <a:r>
              <a:rPr lang="en-US" altLang="en-US" b="1">
                <a:solidFill>
                  <a:srgbClr val="FF0000"/>
                </a:solidFill>
              </a:rPr>
              <a:t> </a:t>
            </a:r>
            <a:r>
              <a:rPr lang="en-US" altLang="en-US"/>
              <a:t>is the amount paid by buyers and received by sellers of a good.</a:t>
            </a:r>
          </a:p>
          <a:p>
            <a:r>
              <a:rPr lang="en-US" altLang="en-US"/>
              <a:t>Computed as the price of the good times the quantity sold.</a:t>
            </a:r>
            <a:br>
              <a:rPr lang="en-US" altLang="en-US"/>
            </a:br>
            <a:endParaRPr lang="en-US" altLang="en-US"/>
          </a:p>
          <a:p>
            <a:pPr algn="ctr">
              <a:buFontTx/>
              <a:buNone/>
            </a:pPr>
            <a:r>
              <a:rPr lang="en-US" altLang="en-US"/>
              <a:t>TR = P x Q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E:\Mankiw\Mankiw PPT\narrow aqua button bckg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8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50800"/>
            <a:ext cx="8229600" cy="685800"/>
          </a:xfrm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en-US" altLang="en-US" sz="2400">
                <a:solidFill>
                  <a:schemeClr val="bg1"/>
                </a:solidFill>
              </a:rPr>
              <a:t>Figure 2 Total Revenue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6564313" y="6680200"/>
            <a:ext cx="26416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b="1">
                <a:solidFill>
                  <a:schemeClr val="bg1"/>
                </a:solidFill>
                <a:latin typeface="Arial" charset="0"/>
              </a:rPr>
              <a:t>Copyright©2003  Southwestern/Thomson Learning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1082675" y="1193800"/>
            <a:ext cx="7429500" cy="4803775"/>
          </a:xfrm>
          <a:prstGeom prst="rect">
            <a:avLst/>
          </a:prstGeom>
          <a:solidFill>
            <a:srgbClr val="F3F6F9"/>
          </a:solidFill>
          <a:ln w="219075">
            <a:solidFill>
              <a:srgbClr val="F3F6F9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1082675" y="1193800"/>
            <a:ext cx="7429500" cy="4803775"/>
          </a:xfrm>
          <a:prstGeom prst="rect">
            <a:avLst/>
          </a:prstGeom>
          <a:solidFill>
            <a:srgbClr val="F2F4F8"/>
          </a:solidFill>
          <a:ln w="198438">
            <a:solidFill>
              <a:srgbClr val="F2F4F8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1082675" y="1193800"/>
            <a:ext cx="7429500" cy="4803775"/>
          </a:xfrm>
          <a:prstGeom prst="rect">
            <a:avLst/>
          </a:prstGeom>
          <a:solidFill>
            <a:srgbClr val="F1F4F7"/>
          </a:solidFill>
          <a:ln w="179388">
            <a:solidFill>
              <a:srgbClr val="F1F4F7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1082675" y="1193800"/>
            <a:ext cx="7429500" cy="4803775"/>
          </a:xfrm>
          <a:prstGeom prst="rect">
            <a:avLst/>
          </a:prstGeom>
          <a:solidFill>
            <a:srgbClr val="F0F2F5"/>
          </a:solidFill>
          <a:ln w="158750">
            <a:solidFill>
              <a:srgbClr val="F0F2F5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1082675" y="1193800"/>
            <a:ext cx="7429500" cy="4803775"/>
          </a:xfrm>
          <a:prstGeom prst="rect">
            <a:avLst/>
          </a:prstGeom>
          <a:solidFill>
            <a:srgbClr val="EEF1F4"/>
          </a:solidFill>
          <a:ln w="139700">
            <a:solidFill>
              <a:srgbClr val="EEF1F4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1082675" y="1193800"/>
            <a:ext cx="7429500" cy="4803775"/>
          </a:xfrm>
          <a:prstGeom prst="rect">
            <a:avLst/>
          </a:prstGeom>
          <a:solidFill>
            <a:srgbClr val="EDEFF3"/>
          </a:solidFill>
          <a:ln w="119063">
            <a:solidFill>
              <a:srgbClr val="EDEFF3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1082675" y="1193800"/>
            <a:ext cx="7429500" cy="4803775"/>
          </a:xfrm>
          <a:prstGeom prst="rect">
            <a:avLst/>
          </a:prstGeom>
          <a:solidFill>
            <a:srgbClr val="EBEEF2"/>
          </a:solidFill>
          <a:ln w="100013">
            <a:solidFill>
              <a:srgbClr val="EBEEF2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1082675" y="1193800"/>
            <a:ext cx="7429500" cy="4803775"/>
          </a:xfrm>
          <a:prstGeom prst="rect">
            <a:avLst/>
          </a:prstGeom>
          <a:solidFill>
            <a:srgbClr val="EAECF1"/>
          </a:solidFill>
          <a:ln w="79375">
            <a:solidFill>
              <a:srgbClr val="EAECF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1082675" y="1193800"/>
            <a:ext cx="7429500" cy="4803775"/>
          </a:xfrm>
          <a:prstGeom prst="rect">
            <a:avLst/>
          </a:prstGeom>
          <a:solidFill>
            <a:srgbClr val="E9EBF0"/>
          </a:solidFill>
          <a:ln w="60325">
            <a:solidFill>
              <a:srgbClr val="E9EBF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1082675" y="1193800"/>
            <a:ext cx="7429500" cy="4803775"/>
          </a:xfrm>
          <a:prstGeom prst="rect">
            <a:avLst/>
          </a:prstGeom>
          <a:solidFill>
            <a:srgbClr val="E7EAEF"/>
          </a:solidFill>
          <a:ln w="39688">
            <a:solidFill>
              <a:srgbClr val="E7EAEF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3567" name="Rectangle 15"/>
          <p:cNvSpPr>
            <a:spLocks noChangeArrowheads="1"/>
          </p:cNvSpPr>
          <p:nvPr/>
        </p:nvSpPr>
        <p:spPr bwMode="auto">
          <a:xfrm>
            <a:off x="1082675" y="1193800"/>
            <a:ext cx="7429500" cy="4803775"/>
          </a:xfrm>
          <a:prstGeom prst="rect">
            <a:avLst/>
          </a:prstGeom>
          <a:solidFill>
            <a:srgbClr val="E6E9EF"/>
          </a:solidFill>
          <a:ln w="20638">
            <a:solidFill>
              <a:srgbClr val="E6E9EF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982663" y="1111250"/>
            <a:ext cx="7429500" cy="47831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3569" name="Freeform 17"/>
          <p:cNvSpPr>
            <a:spLocks/>
          </p:cNvSpPr>
          <p:nvPr/>
        </p:nvSpPr>
        <p:spPr bwMode="auto">
          <a:xfrm>
            <a:off x="982663" y="1111250"/>
            <a:ext cx="7429500" cy="4783138"/>
          </a:xfrm>
          <a:custGeom>
            <a:avLst/>
            <a:gdLst>
              <a:gd name="T0" fmla="*/ 0 w 4680"/>
              <a:gd name="T1" fmla="*/ 0 h 3013"/>
              <a:gd name="T2" fmla="*/ 0 w 4680"/>
              <a:gd name="T3" fmla="*/ 2147483647 h 3013"/>
              <a:gd name="T4" fmla="*/ 2147483647 w 4680"/>
              <a:gd name="T5" fmla="*/ 2147483647 h 301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680" h="3013">
                <a:moveTo>
                  <a:pt x="0" y="0"/>
                </a:moveTo>
                <a:lnTo>
                  <a:pt x="0" y="3013"/>
                </a:lnTo>
                <a:lnTo>
                  <a:pt x="4680" y="3013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3986" name="Group 18"/>
          <p:cNvGrpSpPr>
            <a:grpSpLocks/>
          </p:cNvGrpSpPr>
          <p:nvPr/>
        </p:nvGrpSpPr>
        <p:grpSpPr bwMode="auto">
          <a:xfrm>
            <a:off x="2974975" y="2492375"/>
            <a:ext cx="4462463" cy="2524125"/>
            <a:chOff x="1874" y="1570"/>
            <a:chExt cx="2811" cy="1590"/>
          </a:xfrm>
        </p:grpSpPr>
        <p:sp>
          <p:nvSpPr>
            <p:cNvPr id="23590" name="Line 19"/>
            <p:cNvSpPr>
              <a:spLocks noChangeShapeType="1"/>
            </p:cNvSpPr>
            <p:nvPr/>
          </p:nvSpPr>
          <p:spPr bwMode="auto">
            <a:xfrm>
              <a:off x="1874" y="1570"/>
              <a:ext cx="2195" cy="1468"/>
            </a:xfrm>
            <a:prstGeom prst="line">
              <a:avLst/>
            </a:prstGeom>
            <a:noFill/>
            <a:ln w="60325">
              <a:solidFill>
                <a:srgbClr val="004C9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1" name="Rectangle 20"/>
            <p:cNvSpPr>
              <a:spLocks noChangeArrowheads="1"/>
            </p:cNvSpPr>
            <p:nvPr/>
          </p:nvSpPr>
          <p:spPr bwMode="auto">
            <a:xfrm>
              <a:off x="4105" y="2963"/>
              <a:ext cx="580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700">
                  <a:solidFill>
                    <a:srgbClr val="000000"/>
                  </a:solidFill>
                  <a:latin typeface="Arial" charset="0"/>
                </a:rPr>
                <a:t>Demand</a:t>
              </a:r>
              <a:endParaRPr lang="en-US" altLang="en-US" sz="2400"/>
            </a:p>
          </p:txBody>
        </p:sp>
      </p:grpSp>
      <p:sp>
        <p:nvSpPr>
          <p:cNvPr id="23571" name="Rectangle 21"/>
          <p:cNvSpPr>
            <a:spLocks noChangeArrowheads="1"/>
          </p:cNvSpPr>
          <p:nvPr/>
        </p:nvSpPr>
        <p:spPr bwMode="auto">
          <a:xfrm>
            <a:off x="7516813" y="5935663"/>
            <a:ext cx="10001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solidFill>
                  <a:srgbClr val="000000"/>
                </a:solidFill>
                <a:latin typeface="Arial" charset="0"/>
              </a:rPr>
              <a:t>Quantity</a:t>
            </a:r>
            <a:endParaRPr lang="en-US" altLang="en-US" sz="2400"/>
          </a:p>
        </p:txBody>
      </p:sp>
      <p:grpSp>
        <p:nvGrpSpPr>
          <p:cNvPr id="83990" name="Group 22"/>
          <p:cNvGrpSpPr>
            <a:grpSpLocks/>
          </p:cNvGrpSpPr>
          <p:nvPr/>
        </p:nvGrpSpPr>
        <p:grpSpPr bwMode="auto">
          <a:xfrm>
            <a:off x="1023938" y="6265863"/>
            <a:ext cx="3444875" cy="457200"/>
            <a:chOff x="645" y="3947"/>
            <a:chExt cx="2170" cy="288"/>
          </a:xfrm>
        </p:grpSpPr>
        <p:sp>
          <p:nvSpPr>
            <p:cNvPr id="23588" name="Freeform 23"/>
            <p:cNvSpPr>
              <a:spLocks/>
            </p:cNvSpPr>
            <p:nvPr/>
          </p:nvSpPr>
          <p:spPr bwMode="auto">
            <a:xfrm>
              <a:off x="645" y="3947"/>
              <a:ext cx="2170" cy="104"/>
            </a:xfrm>
            <a:custGeom>
              <a:avLst/>
              <a:gdLst>
                <a:gd name="T0" fmla="*/ 0 w 173"/>
                <a:gd name="T1" fmla="*/ 0 h 8"/>
                <a:gd name="T2" fmla="*/ 11803 w 173"/>
                <a:gd name="T3" fmla="*/ 8788 h 8"/>
                <a:gd name="T4" fmla="*/ 163791 w 173"/>
                <a:gd name="T5" fmla="*/ 8788 h 8"/>
                <a:gd name="T6" fmla="*/ 171656 w 173"/>
                <a:gd name="T7" fmla="*/ 17576 h 8"/>
                <a:gd name="T8" fmla="*/ 179520 w 173"/>
                <a:gd name="T9" fmla="*/ 8788 h 8"/>
                <a:gd name="T10" fmla="*/ 329614 w 173"/>
                <a:gd name="T11" fmla="*/ 8788 h 8"/>
                <a:gd name="T12" fmla="*/ 341418 w 173"/>
                <a:gd name="T13" fmla="*/ 0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3" h="8">
                  <a:moveTo>
                    <a:pt x="0" y="0"/>
                  </a:moveTo>
                  <a:cubicBezTo>
                    <a:pt x="0" y="2"/>
                    <a:pt x="3" y="4"/>
                    <a:pt x="6" y="4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5" y="4"/>
                    <a:pt x="87" y="5"/>
                    <a:pt x="87" y="8"/>
                  </a:cubicBezTo>
                  <a:cubicBezTo>
                    <a:pt x="87" y="5"/>
                    <a:pt x="88" y="4"/>
                    <a:pt x="91" y="4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4"/>
                    <a:pt x="173" y="2"/>
                    <a:pt x="173" y="0"/>
                  </a:cubicBez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9" name="Rectangle 24"/>
            <p:cNvSpPr>
              <a:spLocks noChangeArrowheads="1"/>
            </p:cNvSpPr>
            <p:nvPr/>
          </p:nvSpPr>
          <p:spPr bwMode="auto">
            <a:xfrm>
              <a:off x="1676" y="4034"/>
              <a:ext cx="170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700" i="1">
                  <a:solidFill>
                    <a:srgbClr val="000000"/>
                  </a:solidFill>
                  <a:latin typeface="Arial" charset="0"/>
                </a:rPr>
                <a:t>Q</a:t>
              </a:r>
              <a:endParaRPr lang="en-US" altLang="en-US" sz="2400"/>
            </a:p>
          </p:txBody>
        </p:sp>
      </p:grpSp>
      <p:grpSp>
        <p:nvGrpSpPr>
          <p:cNvPr id="83993" name="Group 25"/>
          <p:cNvGrpSpPr>
            <a:grpSpLocks/>
          </p:cNvGrpSpPr>
          <p:nvPr/>
        </p:nvGrpSpPr>
        <p:grpSpPr bwMode="auto">
          <a:xfrm>
            <a:off x="587375" y="3524250"/>
            <a:ext cx="336550" cy="2370138"/>
            <a:chOff x="370" y="2220"/>
            <a:chExt cx="212" cy="1493"/>
          </a:xfrm>
        </p:grpSpPr>
        <p:sp>
          <p:nvSpPr>
            <p:cNvPr id="23586" name="Freeform 26"/>
            <p:cNvSpPr>
              <a:spLocks/>
            </p:cNvSpPr>
            <p:nvPr/>
          </p:nvSpPr>
          <p:spPr bwMode="auto">
            <a:xfrm>
              <a:off x="481" y="2220"/>
              <a:ext cx="101" cy="1493"/>
            </a:xfrm>
            <a:custGeom>
              <a:avLst/>
              <a:gdLst>
                <a:gd name="T0" fmla="*/ 16097 w 8"/>
                <a:gd name="T1" fmla="*/ 0 h 115"/>
                <a:gd name="T2" fmla="*/ 8131 w 8"/>
                <a:gd name="T3" fmla="*/ 10957 h 115"/>
                <a:gd name="T4" fmla="*/ 8131 w 8"/>
                <a:gd name="T5" fmla="*/ 115961 h 115"/>
                <a:gd name="T6" fmla="*/ 0 w 8"/>
                <a:gd name="T7" fmla="*/ 124724 h 115"/>
                <a:gd name="T8" fmla="*/ 8131 w 8"/>
                <a:gd name="T9" fmla="*/ 133487 h 115"/>
                <a:gd name="T10" fmla="*/ 8131 w 8"/>
                <a:gd name="T11" fmla="*/ 238491 h 115"/>
                <a:gd name="T12" fmla="*/ 16097 w 8"/>
                <a:gd name="T13" fmla="*/ 251642 h 11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" h="115">
                  <a:moveTo>
                    <a:pt x="8" y="0"/>
                  </a:moveTo>
                  <a:cubicBezTo>
                    <a:pt x="6" y="0"/>
                    <a:pt x="4" y="3"/>
                    <a:pt x="4" y="5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4" y="56"/>
                    <a:pt x="3" y="57"/>
                    <a:pt x="0" y="57"/>
                  </a:cubicBezTo>
                  <a:cubicBezTo>
                    <a:pt x="3" y="57"/>
                    <a:pt x="4" y="59"/>
                    <a:pt x="4" y="61"/>
                  </a:cubicBezTo>
                  <a:cubicBezTo>
                    <a:pt x="4" y="109"/>
                    <a:pt x="4" y="109"/>
                    <a:pt x="4" y="109"/>
                  </a:cubicBezTo>
                  <a:cubicBezTo>
                    <a:pt x="4" y="112"/>
                    <a:pt x="6" y="115"/>
                    <a:pt x="8" y="115"/>
                  </a:cubicBez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7" name="Rectangle 27"/>
            <p:cNvSpPr>
              <a:spLocks noChangeArrowheads="1"/>
            </p:cNvSpPr>
            <p:nvPr/>
          </p:nvSpPr>
          <p:spPr bwMode="auto">
            <a:xfrm>
              <a:off x="370" y="2869"/>
              <a:ext cx="158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700" i="1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 altLang="en-US" sz="2400"/>
            </a:p>
          </p:txBody>
        </p:sp>
      </p:grpSp>
      <p:sp>
        <p:nvSpPr>
          <p:cNvPr id="23574" name="Rectangle 28"/>
          <p:cNvSpPr>
            <a:spLocks noChangeArrowheads="1"/>
          </p:cNvSpPr>
          <p:nvPr/>
        </p:nvSpPr>
        <p:spPr bwMode="auto">
          <a:xfrm>
            <a:off x="792163" y="5942013"/>
            <a:ext cx="223837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700">
                <a:solidFill>
                  <a:srgbClr val="000000"/>
                </a:solidFill>
                <a:latin typeface="Arial" charset="0"/>
              </a:rPr>
              <a:t>0</a:t>
            </a:r>
            <a:endParaRPr lang="en-US" altLang="en-US" sz="2400"/>
          </a:p>
        </p:txBody>
      </p:sp>
      <p:sp>
        <p:nvSpPr>
          <p:cNvPr id="23575" name="Rectangle 29"/>
          <p:cNvSpPr>
            <a:spLocks noChangeArrowheads="1"/>
          </p:cNvSpPr>
          <p:nvPr/>
        </p:nvSpPr>
        <p:spPr bwMode="auto">
          <a:xfrm>
            <a:off x="396875" y="1087438"/>
            <a:ext cx="658813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solidFill>
                  <a:srgbClr val="000000"/>
                </a:solidFill>
                <a:latin typeface="Arial" charset="0"/>
              </a:rPr>
              <a:t>Price</a:t>
            </a:r>
            <a:endParaRPr lang="en-US" altLang="en-US" sz="2400"/>
          </a:p>
        </p:txBody>
      </p:sp>
      <p:grpSp>
        <p:nvGrpSpPr>
          <p:cNvPr id="83998" name="Group 30"/>
          <p:cNvGrpSpPr>
            <a:grpSpLocks/>
          </p:cNvGrpSpPr>
          <p:nvPr/>
        </p:nvGrpSpPr>
        <p:grpSpPr bwMode="auto">
          <a:xfrm>
            <a:off x="982663" y="3524250"/>
            <a:ext cx="3525837" cy="2370138"/>
            <a:chOff x="619" y="2220"/>
            <a:chExt cx="2221" cy="1493"/>
          </a:xfrm>
        </p:grpSpPr>
        <p:sp>
          <p:nvSpPr>
            <p:cNvPr id="23583" name="Rectangle 31"/>
            <p:cNvSpPr>
              <a:spLocks noChangeArrowheads="1"/>
            </p:cNvSpPr>
            <p:nvPr/>
          </p:nvSpPr>
          <p:spPr bwMode="auto">
            <a:xfrm>
              <a:off x="619" y="2220"/>
              <a:ext cx="2221" cy="1493"/>
            </a:xfrm>
            <a:prstGeom prst="rect">
              <a:avLst/>
            </a:prstGeom>
            <a:solidFill>
              <a:srgbClr val="EFE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3584" name="Rectangle 32"/>
            <p:cNvSpPr>
              <a:spLocks noChangeArrowheads="1"/>
            </p:cNvSpPr>
            <p:nvPr/>
          </p:nvSpPr>
          <p:spPr bwMode="auto">
            <a:xfrm>
              <a:off x="1331" y="2775"/>
              <a:ext cx="849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1700">
                  <a:solidFill>
                    <a:srgbClr val="000000"/>
                  </a:solidFill>
                  <a:latin typeface="Arial" charset="0"/>
                </a:rPr>
                <a:t> </a:t>
              </a:r>
              <a:r>
                <a:rPr lang="en-US" altLang="en-US" sz="1700" i="1">
                  <a:solidFill>
                    <a:srgbClr val="000000"/>
                  </a:solidFill>
                  <a:latin typeface="Arial" charset="0"/>
                </a:rPr>
                <a:t>P</a:t>
              </a:r>
              <a:r>
                <a:rPr lang="en-US" altLang="en-US" sz="1700">
                  <a:solidFill>
                    <a:srgbClr val="000000"/>
                  </a:solidFill>
                  <a:latin typeface="Arial" charset="0"/>
                </a:rPr>
                <a:t> × </a:t>
              </a:r>
              <a:r>
                <a:rPr lang="en-US" altLang="en-US" sz="1700" i="1">
                  <a:solidFill>
                    <a:srgbClr val="000000"/>
                  </a:solidFill>
                  <a:latin typeface="Arial" charset="0"/>
                </a:rPr>
                <a:t>Q</a:t>
              </a:r>
              <a:r>
                <a:rPr lang="en-US" altLang="en-US" sz="1700">
                  <a:solidFill>
                    <a:srgbClr val="000000"/>
                  </a:solidFill>
                  <a:latin typeface="Arial" charset="0"/>
                </a:rPr>
                <a:t> = $400</a:t>
              </a:r>
              <a:endParaRPr lang="en-US" altLang="en-US" sz="2400"/>
            </a:p>
          </p:txBody>
        </p:sp>
        <p:sp>
          <p:nvSpPr>
            <p:cNvPr id="23585" name="Rectangle 33"/>
            <p:cNvSpPr>
              <a:spLocks noChangeArrowheads="1"/>
            </p:cNvSpPr>
            <p:nvPr/>
          </p:nvSpPr>
          <p:spPr bwMode="auto">
            <a:xfrm>
              <a:off x="1456" y="2946"/>
              <a:ext cx="651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700">
                  <a:solidFill>
                    <a:srgbClr val="000000"/>
                  </a:solidFill>
                  <a:latin typeface="Arial" charset="0"/>
                </a:rPr>
                <a:t>(revenue)</a:t>
              </a:r>
              <a:endParaRPr lang="en-US" altLang="en-US" sz="2400"/>
            </a:p>
          </p:txBody>
        </p:sp>
      </p:grpSp>
      <p:grpSp>
        <p:nvGrpSpPr>
          <p:cNvPr id="84002" name="Group 34"/>
          <p:cNvGrpSpPr>
            <a:grpSpLocks/>
          </p:cNvGrpSpPr>
          <p:nvPr/>
        </p:nvGrpSpPr>
        <p:grpSpPr bwMode="auto">
          <a:xfrm>
            <a:off x="620713" y="3392488"/>
            <a:ext cx="4171950" cy="2862262"/>
            <a:chOff x="391" y="2137"/>
            <a:chExt cx="2628" cy="1803"/>
          </a:xfrm>
        </p:grpSpPr>
        <p:sp>
          <p:nvSpPr>
            <p:cNvPr id="23578" name="Rectangle 35"/>
            <p:cNvSpPr>
              <a:spLocks noChangeArrowheads="1"/>
            </p:cNvSpPr>
            <p:nvPr/>
          </p:nvSpPr>
          <p:spPr bwMode="auto">
            <a:xfrm>
              <a:off x="391" y="2137"/>
              <a:ext cx="220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700">
                  <a:solidFill>
                    <a:srgbClr val="000000"/>
                  </a:solidFill>
                  <a:latin typeface="Arial" charset="0"/>
                </a:rPr>
                <a:t>$4</a:t>
              </a:r>
              <a:endParaRPr lang="en-US" altLang="en-US" sz="2400"/>
            </a:p>
          </p:txBody>
        </p:sp>
        <p:sp>
          <p:nvSpPr>
            <p:cNvPr id="23579" name="Rectangle 36"/>
            <p:cNvSpPr>
              <a:spLocks noChangeArrowheads="1"/>
            </p:cNvSpPr>
            <p:nvPr/>
          </p:nvSpPr>
          <p:spPr bwMode="auto">
            <a:xfrm>
              <a:off x="2721" y="3743"/>
              <a:ext cx="298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700">
                  <a:solidFill>
                    <a:srgbClr val="000000"/>
                  </a:solidFill>
                  <a:latin typeface="Arial" charset="0"/>
                </a:rPr>
                <a:t>100</a:t>
              </a:r>
              <a:endParaRPr lang="en-US" altLang="en-US" sz="2400"/>
            </a:p>
          </p:txBody>
        </p:sp>
        <p:grpSp>
          <p:nvGrpSpPr>
            <p:cNvPr id="23580" name="Group 37"/>
            <p:cNvGrpSpPr>
              <a:grpSpLocks/>
            </p:cNvGrpSpPr>
            <p:nvPr/>
          </p:nvGrpSpPr>
          <p:grpSpPr bwMode="auto">
            <a:xfrm>
              <a:off x="619" y="2181"/>
              <a:ext cx="2271" cy="1532"/>
              <a:chOff x="619" y="2181"/>
              <a:chExt cx="2271" cy="1532"/>
            </a:xfrm>
          </p:grpSpPr>
          <p:sp>
            <p:nvSpPr>
              <p:cNvPr id="23581" name="Freeform 38"/>
              <p:cNvSpPr>
                <a:spLocks/>
              </p:cNvSpPr>
              <p:nvPr/>
            </p:nvSpPr>
            <p:spPr bwMode="auto">
              <a:xfrm>
                <a:off x="619" y="2220"/>
                <a:ext cx="2221" cy="1493"/>
              </a:xfrm>
              <a:custGeom>
                <a:avLst/>
                <a:gdLst>
                  <a:gd name="T0" fmla="*/ 2221 w 2221"/>
                  <a:gd name="T1" fmla="*/ 1493 h 1493"/>
                  <a:gd name="T2" fmla="*/ 2221 w 2221"/>
                  <a:gd name="T3" fmla="*/ 0 h 1493"/>
                  <a:gd name="T4" fmla="*/ 0 w 2221"/>
                  <a:gd name="T5" fmla="*/ 0 h 149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21" h="1493">
                    <a:moveTo>
                      <a:pt x="2221" y="1493"/>
                    </a:moveTo>
                    <a:lnTo>
                      <a:pt x="2221" y="0"/>
                    </a:lnTo>
                    <a:lnTo>
                      <a:pt x="0" y="0"/>
                    </a:lnTo>
                  </a:path>
                </a:pathLst>
              </a:custGeom>
              <a:noFill/>
              <a:ln w="20638" cap="flat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82" name="Oval 39"/>
              <p:cNvSpPr>
                <a:spLocks noChangeArrowheads="1"/>
              </p:cNvSpPr>
              <p:nvPr/>
            </p:nvSpPr>
            <p:spPr bwMode="auto">
              <a:xfrm>
                <a:off x="2802" y="2181"/>
                <a:ext cx="88" cy="86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3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84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83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3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3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3200">
                <a:solidFill>
                  <a:schemeClr val="bg1"/>
                </a:solidFill>
              </a:rPr>
              <a:t>Elasticity and Total Revenue along a Linear Demand Curve</a:t>
            </a:r>
            <a:endParaRPr lang="en-US" alt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With an </a:t>
            </a:r>
            <a:r>
              <a:rPr lang="en-US" altLang="en-US" b="1">
                <a:solidFill>
                  <a:srgbClr val="7030A0"/>
                </a:solidFill>
              </a:rPr>
              <a:t>inelastic demand </a:t>
            </a:r>
            <a:r>
              <a:rPr lang="en-US" altLang="en-US"/>
              <a:t>curve, an increase in price leads to a decrease in quantity that is proportionately smaller. Thus, </a:t>
            </a:r>
            <a:r>
              <a:rPr lang="en-US" altLang="en-US" i="1"/>
              <a:t>total revenue increases.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E:\Mankiw\Mankiw PPT\narrow aqua button bckg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8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50800"/>
            <a:ext cx="8229600" cy="685800"/>
          </a:xfrm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en-US" altLang="en-US" sz="2400">
                <a:solidFill>
                  <a:schemeClr val="bg1"/>
                </a:solidFill>
              </a:rPr>
              <a:t>Figure 3 How Total Revenue Changes When Price Changes: Inelastic Demand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6564313" y="6680200"/>
            <a:ext cx="26416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b="1">
                <a:solidFill>
                  <a:schemeClr val="bg1"/>
                </a:solidFill>
                <a:latin typeface="Arial" charset="0"/>
              </a:rPr>
              <a:t>Copyright©2003  Southwestern/Thomson Learning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561975" y="1865313"/>
            <a:ext cx="3738563" cy="3421062"/>
          </a:xfrm>
          <a:prstGeom prst="rect">
            <a:avLst/>
          </a:prstGeom>
          <a:solidFill>
            <a:srgbClr val="F3F6F9"/>
          </a:solidFill>
          <a:ln w="161925">
            <a:solidFill>
              <a:srgbClr val="F3F6F9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5165725" y="1865313"/>
            <a:ext cx="3738563" cy="3421062"/>
          </a:xfrm>
          <a:prstGeom prst="rect">
            <a:avLst/>
          </a:prstGeom>
          <a:solidFill>
            <a:srgbClr val="F3F6F9"/>
          </a:solidFill>
          <a:ln w="161925">
            <a:solidFill>
              <a:srgbClr val="F3F6F9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561975" y="1865313"/>
            <a:ext cx="3738563" cy="3421062"/>
          </a:xfrm>
          <a:prstGeom prst="rect">
            <a:avLst/>
          </a:prstGeom>
          <a:solidFill>
            <a:srgbClr val="F2F4F8"/>
          </a:solidFill>
          <a:ln w="146050">
            <a:solidFill>
              <a:srgbClr val="F2F4F8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5165725" y="1865313"/>
            <a:ext cx="3738563" cy="3421062"/>
          </a:xfrm>
          <a:prstGeom prst="rect">
            <a:avLst/>
          </a:prstGeom>
          <a:solidFill>
            <a:srgbClr val="F2F4F8"/>
          </a:solidFill>
          <a:ln w="146050">
            <a:solidFill>
              <a:srgbClr val="F2F4F8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561975" y="1865313"/>
            <a:ext cx="3738563" cy="3421062"/>
          </a:xfrm>
          <a:prstGeom prst="rect">
            <a:avLst/>
          </a:prstGeom>
          <a:solidFill>
            <a:srgbClr val="F1F4F7"/>
          </a:solidFill>
          <a:ln w="131763">
            <a:solidFill>
              <a:srgbClr val="F1F4F7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5165725" y="1865313"/>
            <a:ext cx="3738563" cy="3421062"/>
          </a:xfrm>
          <a:prstGeom prst="rect">
            <a:avLst/>
          </a:prstGeom>
          <a:solidFill>
            <a:srgbClr val="F1F4F7"/>
          </a:solidFill>
          <a:ln w="131763">
            <a:solidFill>
              <a:srgbClr val="F1F4F7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561975" y="1865313"/>
            <a:ext cx="3738563" cy="3421062"/>
          </a:xfrm>
          <a:prstGeom prst="rect">
            <a:avLst/>
          </a:prstGeom>
          <a:solidFill>
            <a:srgbClr val="F0F2F5"/>
          </a:solidFill>
          <a:ln w="117475">
            <a:solidFill>
              <a:srgbClr val="F0F2F5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5165725" y="1865313"/>
            <a:ext cx="3738563" cy="3421062"/>
          </a:xfrm>
          <a:prstGeom prst="rect">
            <a:avLst/>
          </a:prstGeom>
          <a:solidFill>
            <a:srgbClr val="F0F2F5"/>
          </a:solidFill>
          <a:ln w="117475">
            <a:solidFill>
              <a:srgbClr val="F0F2F5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561975" y="1865313"/>
            <a:ext cx="3738563" cy="3421062"/>
          </a:xfrm>
          <a:prstGeom prst="rect">
            <a:avLst/>
          </a:prstGeom>
          <a:solidFill>
            <a:srgbClr val="EEF1F4"/>
          </a:solidFill>
          <a:ln w="103188">
            <a:solidFill>
              <a:srgbClr val="EEF1F4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5614" name="Rectangle 14"/>
          <p:cNvSpPr>
            <a:spLocks noChangeArrowheads="1"/>
          </p:cNvSpPr>
          <p:nvPr/>
        </p:nvSpPr>
        <p:spPr bwMode="auto">
          <a:xfrm>
            <a:off x="5165725" y="1865313"/>
            <a:ext cx="3738563" cy="3421062"/>
          </a:xfrm>
          <a:prstGeom prst="rect">
            <a:avLst/>
          </a:prstGeom>
          <a:solidFill>
            <a:srgbClr val="EEF1F4"/>
          </a:solidFill>
          <a:ln w="103188">
            <a:solidFill>
              <a:srgbClr val="EEF1F4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561975" y="1865313"/>
            <a:ext cx="3738563" cy="3421062"/>
          </a:xfrm>
          <a:prstGeom prst="rect">
            <a:avLst/>
          </a:prstGeom>
          <a:solidFill>
            <a:srgbClr val="EDEFF3"/>
          </a:solidFill>
          <a:ln w="87313">
            <a:solidFill>
              <a:srgbClr val="EDEFF3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5616" name="Rectangle 16"/>
          <p:cNvSpPr>
            <a:spLocks noChangeArrowheads="1"/>
          </p:cNvSpPr>
          <p:nvPr/>
        </p:nvSpPr>
        <p:spPr bwMode="auto">
          <a:xfrm>
            <a:off x="5165725" y="1865313"/>
            <a:ext cx="3738563" cy="3421062"/>
          </a:xfrm>
          <a:prstGeom prst="rect">
            <a:avLst/>
          </a:prstGeom>
          <a:solidFill>
            <a:srgbClr val="EDEFF3"/>
          </a:solidFill>
          <a:ln w="87313">
            <a:solidFill>
              <a:srgbClr val="EDEFF3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5617" name="Rectangle 17"/>
          <p:cNvSpPr>
            <a:spLocks noChangeArrowheads="1"/>
          </p:cNvSpPr>
          <p:nvPr/>
        </p:nvSpPr>
        <p:spPr bwMode="auto">
          <a:xfrm>
            <a:off x="561975" y="1865313"/>
            <a:ext cx="3738563" cy="3421062"/>
          </a:xfrm>
          <a:prstGeom prst="rect">
            <a:avLst/>
          </a:prstGeom>
          <a:solidFill>
            <a:srgbClr val="EBEEF2"/>
          </a:solidFill>
          <a:ln w="73025">
            <a:solidFill>
              <a:srgbClr val="EBEEF2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5618" name="Rectangle 18"/>
          <p:cNvSpPr>
            <a:spLocks noChangeArrowheads="1"/>
          </p:cNvSpPr>
          <p:nvPr/>
        </p:nvSpPr>
        <p:spPr bwMode="auto">
          <a:xfrm>
            <a:off x="5165725" y="1865313"/>
            <a:ext cx="3738563" cy="3421062"/>
          </a:xfrm>
          <a:prstGeom prst="rect">
            <a:avLst/>
          </a:prstGeom>
          <a:solidFill>
            <a:srgbClr val="EBEEF2"/>
          </a:solidFill>
          <a:ln w="73025">
            <a:solidFill>
              <a:srgbClr val="EBEEF2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5619" name="Rectangle 19"/>
          <p:cNvSpPr>
            <a:spLocks noChangeArrowheads="1"/>
          </p:cNvSpPr>
          <p:nvPr/>
        </p:nvSpPr>
        <p:spPr bwMode="auto">
          <a:xfrm>
            <a:off x="561975" y="1865313"/>
            <a:ext cx="3738563" cy="3421062"/>
          </a:xfrm>
          <a:prstGeom prst="rect">
            <a:avLst/>
          </a:prstGeom>
          <a:solidFill>
            <a:srgbClr val="EAECF1"/>
          </a:solidFill>
          <a:ln w="58738">
            <a:solidFill>
              <a:srgbClr val="EAECF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5620" name="Rectangle 20"/>
          <p:cNvSpPr>
            <a:spLocks noChangeArrowheads="1"/>
          </p:cNvSpPr>
          <p:nvPr/>
        </p:nvSpPr>
        <p:spPr bwMode="auto">
          <a:xfrm>
            <a:off x="5165725" y="1865313"/>
            <a:ext cx="3738563" cy="3421062"/>
          </a:xfrm>
          <a:prstGeom prst="rect">
            <a:avLst/>
          </a:prstGeom>
          <a:solidFill>
            <a:srgbClr val="EAECF1"/>
          </a:solidFill>
          <a:ln w="58738">
            <a:solidFill>
              <a:srgbClr val="EAECF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5621" name="Rectangle 21"/>
          <p:cNvSpPr>
            <a:spLocks noChangeArrowheads="1"/>
          </p:cNvSpPr>
          <p:nvPr/>
        </p:nvSpPr>
        <p:spPr bwMode="auto">
          <a:xfrm>
            <a:off x="561975" y="1865313"/>
            <a:ext cx="3738563" cy="3421062"/>
          </a:xfrm>
          <a:prstGeom prst="rect">
            <a:avLst/>
          </a:prstGeom>
          <a:solidFill>
            <a:srgbClr val="E9EBF0"/>
          </a:solidFill>
          <a:ln w="44450">
            <a:solidFill>
              <a:srgbClr val="E9EBF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5622" name="Rectangle 22"/>
          <p:cNvSpPr>
            <a:spLocks noChangeArrowheads="1"/>
          </p:cNvSpPr>
          <p:nvPr/>
        </p:nvSpPr>
        <p:spPr bwMode="auto">
          <a:xfrm>
            <a:off x="5165725" y="1865313"/>
            <a:ext cx="3738563" cy="3421062"/>
          </a:xfrm>
          <a:prstGeom prst="rect">
            <a:avLst/>
          </a:prstGeom>
          <a:solidFill>
            <a:srgbClr val="E9EBF0"/>
          </a:solidFill>
          <a:ln w="44450">
            <a:solidFill>
              <a:srgbClr val="E9EBF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5623" name="Rectangle 23"/>
          <p:cNvSpPr>
            <a:spLocks noChangeArrowheads="1"/>
          </p:cNvSpPr>
          <p:nvPr/>
        </p:nvSpPr>
        <p:spPr bwMode="auto">
          <a:xfrm>
            <a:off x="561975" y="1865313"/>
            <a:ext cx="3738563" cy="3421062"/>
          </a:xfrm>
          <a:prstGeom prst="rect">
            <a:avLst/>
          </a:prstGeom>
          <a:solidFill>
            <a:srgbClr val="E7EAEF"/>
          </a:solidFill>
          <a:ln w="28575">
            <a:solidFill>
              <a:srgbClr val="E7EAEF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5624" name="Rectangle 24"/>
          <p:cNvSpPr>
            <a:spLocks noChangeArrowheads="1"/>
          </p:cNvSpPr>
          <p:nvPr/>
        </p:nvSpPr>
        <p:spPr bwMode="auto">
          <a:xfrm>
            <a:off x="5165725" y="1865313"/>
            <a:ext cx="3738563" cy="3421062"/>
          </a:xfrm>
          <a:prstGeom prst="rect">
            <a:avLst/>
          </a:prstGeom>
          <a:solidFill>
            <a:srgbClr val="E7EAEF"/>
          </a:solidFill>
          <a:ln w="28575">
            <a:solidFill>
              <a:srgbClr val="E7EAEF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5625" name="Rectangle 25"/>
          <p:cNvSpPr>
            <a:spLocks noChangeArrowheads="1"/>
          </p:cNvSpPr>
          <p:nvPr/>
        </p:nvSpPr>
        <p:spPr bwMode="auto">
          <a:xfrm>
            <a:off x="561975" y="1865313"/>
            <a:ext cx="3738563" cy="3421062"/>
          </a:xfrm>
          <a:prstGeom prst="rect">
            <a:avLst/>
          </a:prstGeom>
          <a:solidFill>
            <a:srgbClr val="E6E9EF"/>
          </a:solidFill>
          <a:ln w="14288">
            <a:solidFill>
              <a:srgbClr val="E6E9EF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5626" name="Rectangle 26"/>
          <p:cNvSpPr>
            <a:spLocks noChangeArrowheads="1"/>
          </p:cNvSpPr>
          <p:nvPr/>
        </p:nvSpPr>
        <p:spPr bwMode="auto">
          <a:xfrm>
            <a:off x="5165725" y="1865313"/>
            <a:ext cx="3738563" cy="3421062"/>
          </a:xfrm>
          <a:prstGeom prst="rect">
            <a:avLst/>
          </a:prstGeom>
          <a:solidFill>
            <a:srgbClr val="E6E9EF"/>
          </a:solidFill>
          <a:ln w="14288">
            <a:solidFill>
              <a:srgbClr val="E6E9EF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5627" name="Rectangle 27"/>
          <p:cNvSpPr>
            <a:spLocks noChangeArrowheads="1"/>
          </p:cNvSpPr>
          <p:nvPr/>
        </p:nvSpPr>
        <p:spPr bwMode="auto">
          <a:xfrm>
            <a:off x="487363" y="1806575"/>
            <a:ext cx="3754437" cy="34051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5628" name="Rectangle 28"/>
          <p:cNvSpPr>
            <a:spLocks noChangeArrowheads="1"/>
          </p:cNvSpPr>
          <p:nvPr/>
        </p:nvSpPr>
        <p:spPr bwMode="auto">
          <a:xfrm>
            <a:off x="5106988" y="1806575"/>
            <a:ext cx="3738562" cy="34051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82973" name="Group 29"/>
          <p:cNvGrpSpPr>
            <a:grpSpLocks/>
          </p:cNvGrpSpPr>
          <p:nvPr/>
        </p:nvGrpSpPr>
        <p:grpSpPr bwMode="auto">
          <a:xfrm>
            <a:off x="2320925" y="2306638"/>
            <a:ext cx="1616075" cy="2905125"/>
            <a:chOff x="1462" y="1453"/>
            <a:chExt cx="1018" cy="1830"/>
          </a:xfrm>
        </p:grpSpPr>
        <p:sp>
          <p:nvSpPr>
            <p:cNvPr id="25661" name="Line 30"/>
            <p:cNvSpPr>
              <a:spLocks noChangeShapeType="1"/>
            </p:cNvSpPr>
            <p:nvPr/>
          </p:nvSpPr>
          <p:spPr bwMode="auto">
            <a:xfrm>
              <a:off x="1462" y="1453"/>
              <a:ext cx="564" cy="1830"/>
            </a:xfrm>
            <a:prstGeom prst="line">
              <a:avLst/>
            </a:prstGeom>
            <a:noFill/>
            <a:ln w="44450">
              <a:solidFill>
                <a:srgbClr val="004C9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62" name="Rectangle 31"/>
            <p:cNvSpPr>
              <a:spLocks noChangeArrowheads="1"/>
            </p:cNvSpPr>
            <p:nvPr/>
          </p:nvSpPr>
          <p:spPr bwMode="auto">
            <a:xfrm>
              <a:off x="2050" y="3044"/>
              <a:ext cx="430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Demand</a:t>
              </a:r>
              <a:endParaRPr lang="en-US" altLang="en-US" sz="2400"/>
            </a:p>
          </p:txBody>
        </p:sp>
      </p:grpSp>
      <p:sp>
        <p:nvSpPr>
          <p:cNvPr id="25630" name="Rectangle 32"/>
          <p:cNvSpPr>
            <a:spLocks noChangeArrowheads="1"/>
          </p:cNvSpPr>
          <p:nvPr/>
        </p:nvSpPr>
        <p:spPr bwMode="auto">
          <a:xfrm>
            <a:off x="3635375" y="5248275"/>
            <a:ext cx="739775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Arial" charset="0"/>
              </a:rPr>
              <a:t>Quantity</a:t>
            </a:r>
            <a:endParaRPr lang="en-US" altLang="en-US" sz="2400"/>
          </a:p>
        </p:txBody>
      </p:sp>
      <p:sp>
        <p:nvSpPr>
          <p:cNvPr id="25631" name="Rectangle 33"/>
          <p:cNvSpPr>
            <a:spLocks noChangeArrowheads="1"/>
          </p:cNvSpPr>
          <p:nvPr/>
        </p:nvSpPr>
        <p:spPr bwMode="auto">
          <a:xfrm>
            <a:off x="381000" y="5253038"/>
            <a:ext cx="165100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charset="0"/>
              </a:rPr>
              <a:t>0</a:t>
            </a:r>
            <a:endParaRPr lang="en-US" altLang="en-US" sz="2400"/>
          </a:p>
        </p:txBody>
      </p:sp>
      <p:sp>
        <p:nvSpPr>
          <p:cNvPr id="25632" name="Rectangle 34"/>
          <p:cNvSpPr>
            <a:spLocks noChangeArrowheads="1"/>
          </p:cNvSpPr>
          <p:nvPr/>
        </p:nvSpPr>
        <p:spPr bwMode="auto">
          <a:xfrm>
            <a:off x="88900" y="1771650"/>
            <a:ext cx="487363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Arial" charset="0"/>
              </a:rPr>
              <a:t>Price</a:t>
            </a:r>
            <a:endParaRPr lang="en-US" altLang="en-US" sz="2400"/>
          </a:p>
        </p:txBody>
      </p:sp>
      <p:grpSp>
        <p:nvGrpSpPr>
          <p:cNvPr id="82979" name="Group 35"/>
          <p:cNvGrpSpPr>
            <a:grpSpLocks/>
          </p:cNvGrpSpPr>
          <p:nvPr/>
        </p:nvGrpSpPr>
        <p:grpSpPr bwMode="auto">
          <a:xfrm>
            <a:off x="487363" y="4802188"/>
            <a:ext cx="2611437" cy="409575"/>
            <a:chOff x="307" y="3025"/>
            <a:chExt cx="1645" cy="258"/>
          </a:xfrm>
        </p:grpSpPr>
        <p:sp>
          <p:nvSpPr>
            <p:cNvPr id="25659" name="Rectangle 36"/>
            <p:cNvSpPr>
              <a:spLocks noChangeArrowheads="1"/>
            </p:cNvSpPr>
            <p:nvPr/>
          </p:nvSpPr>
          <p:spPr bwMode="auto">
            <a:xfrm>
              <a:off x="307" y="3025"/>
              <a:ext cx="1645" cy="258"/>
            </a:xfrm>
            <a:prstGeom prst="rect">
              <a:avLst/>
            </a:prstGeom>
            <a:solidFill>
              <a:srgbClr val="EFE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5660" name="Rectangle 37"/>
            <p:cNvSpPr>
              <a:spLocks noChangeArrowheads="1"/>
            </p:cNvSpPr>
            <p:nvPr/>
          </p:nvSpPr>
          <p:spPr bwMode="auto">
            <a:xfrm>
              <a:off x="780" y="3084"/>
              <a:ext cx="7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Revenue =  $100 </a:t>
              </a:r>
            </a:p>
          </p:txBody>
        </p:sp>
      </p:grpSp>
      <p:sp>
        <p:nvSpPr>
          <p:cNvPr id="25634" name="Rectangle 38"/>
          <p:cNvSpPr>
            <a:spLocks noChangeArrowheads="1"/>
          </p:cNvSpPr>
          <p:nvPr/>
        </p:nvSpPr>
        <p:spPr bwMode="auto">
          <a:xfrm>
            <a:off x="8218488" y="5248275"/>
            <a:ext cx="739775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Arial" charset="0"/>
              </a:rPr>
              <a:t>Quantity</a:t>
            </a:r>
            <a:endParaRPr lang="en-US" altLang="en-US" sz="2400"/>
          </a:p>
        </p:txBody>
      </p:sp>
      <p:sp>
        <p:nvSpPr>
          <p:cNvPr id="25635" name="Rectangle 39"/>
          <p:cNvSpPr>
            <a:spLocks noChangeArrowheads="1"/>
          </p:cNvSpPr>
          <p:nvPr/>
        </p:nvSpPr>
        <p:spPr bwMode="auto">
          <a:xfrm>
            <a:off x="4970463" y="5253038"/>
            <a:ext cx="165100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charset="0"/>
              </a:rPr>
              <a:t>0</a:t>
            </a:r>
            <a:endParaRPr lang="en-US" altLang="en-US" sz="2400"/>
          </a:p>
        </p:txBody>
      </p:sp>
      <p:sp>
        <p:nvSpPr>
          <p:cNvPr id="25636" name="Rectangle 40"/>
          <p:cNvSpPr>
            <a:spLocks noChangeArrowheads="1"/>
          </p:cNvSpPr>
          <p:nvPr/>
        </p:nvSpPr>
        <p:spPr bwMode="auto">
          <a:xfrm>
            <a:off x="4676775" y="1771650"/>
            <a:ext cx="487363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Arial" charset="0"/>
              </a:rPr>
              <a:t>Price</a:t>
            </a:r>
            <a:endParaRPr lang="en-US" altLang="en-US" sz="2400"/>
          </a:p>
        </p:txBody>
      </p:sp>
      <p:grpSp>
        <p:nvGrpSpPr>
          <p:cNvPr id="82985" name="Group 41"/>
          <p:cNvGrpSpPr>
            <a:grpSpLocks/>
          </p:cNvGrpSpPr>
          <p:nvPr/>
        </p:nvGrpSpPr>
        <p:grpSpPr bwMode="auto">
          <a:xfrm>
            <a:off x="5106988" y="3949700"/>
            <a:ext cx="2066925" cy="1262063"/>
            <a:chOff x="3217" y="2488"/>
            <a:chExt cx="1302" cy="795"/>
          </a:xfrm>
        </p:grpSpPr>
        <p:sp>
          <p:nvSpPr>
            <p:cNvPr id="25657" name="Rectangle 42"/>
            <p:cNvSpPr>
              <a:spLocks noChangeArrowheads="1"/>
            </p:cNvSpPr>
            <p:nvPr/>
          </p:nvSpPr>
          <p:spPr bwMode="auto">
            <a:xfrm>
              <a:off x="3217" y="2488"/>
              <a:ext cx="1302" cy="795"/>
            </a:xfrm>
            <a:prstGeom prst="rect">
              <a:avLst/>
            </a:prstGeom>
            <a:solidFill>
              <a:srgbClr val="EFE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5658" name="Rectangle 43"/>
            <p:cNvSpPr>
              <a:spLocks noChangeArrowheads="1"/>
            </p:cNvSpPr>
            <p:nvPr/>
          </p:nvSpPr>
          <p:spPr bwMode="auto">
            <a:xfrm>
              <a:off x="3508" y="2796"/>
              <a:ext cx="73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Revenue = $240 </a:t>
              </a:r>
              <a:endParaRPr lang="en-US" altLang="en-US" sz="2400"/>
            </a:p>
          </p:txBody>
        </p:sp>
      </p:grpSp>
      <p:grpSp>
        <p:nvGrpSpPr>
          <p:cNvPr id="82988" name="Group 44"/>
          <p:cNvGrpSpPr>
            <a:grpSpLocks/>
          </p:cNvGrpSpPr>
          <p:nvPr/>
        </p:nvGrpSpPr>
        <p:grpSpPr bwMode="auto">
          <a:xfrm>
            <a:off x="6646863" y="2276475"/>
            <a:ext cx="1635125" cy="2935288"/>
            <a:chOff x="4187" y="1434"/>
            <a:chExt cx="1030" cy="1849"/>
          </a:xfrm>
        </p:grpSpPr>
        <p:sp>
          <p:nvSpPr>
            <p:cNvPr id="25655" name="Line 45"/>
            <p:cNvSpPr>
              <a:spLocks noChangeShapeType="1"/>
            </p:cNvSpPr>
            <p:nvPr/>
          </p:nvSpPr>
          <p:spPr bwMode="auto">
            <a:xfrm>
              <a:off x="4187" y="1434"/>
              <a:ext cx="582" cy="1849"/>
            </a:xfrm>
            <a:prstGeom prst="line">
              <a:avLst/>
            </a:prstGeom>
            <a:noFill/>
            <a:ln w="44450">
              <a:solidFill>
                <a:srgbClr val="004C9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6" name="Rectangle 46"/>
            <p:cNvSpPr>
              <a:spLocks noChangeArrowheads="1"/>
            </p:cNvSpPr>
            <p:nvPr/>
          </p:nvSpPr>
          <p:spPr bwMode="auto">
            <a:xfrm>
              <a:off x="4787" y="3044"/>
              <a:ext cx="430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Demand</a:t>
              </a:r>
              <a:endParaRPr lang="en-US" altLang="en-US" sz="2400"/>
            </a:p>
          </p:txBody>
        </p:sp>
      </p:grpSp>
      <p:grpSp>
        <p:nvGrpSpPr>
          <p:cNvPr id="82991" name="Group 47"/>
          <p:cNvGrpSpPr>
            <a:grpSpLocks/>
          </p:cNvGrpSpPr>
          <p:nvPr/>
        </p:nvGrpSpPr>
        <p:grpSpPr bwMode="auto">
          <a:xfrm>
            <a:off x="293688" y="4686300"/>
            <a:ext cx="2925762" cy="749300"/>
            <a:chOff x="185" y="2952"/>
            <a:chExt cx="1843" cy="472"/>
          </a:xfrm>
        </p:grpSpPr>
        <p:sp>
          <p:nvSpPr>
            <p:cNvPr id="25650" name="Rectangle 48"/>
            <p:cNvSpPr>
              <a:spLocks noChangeArrowheads="1"/>
            </p:cNvSpPr>
            <p:nvPr/>
          </p:nvSpPr>
          <p:spPr bwMode="auto">
            <a:xfrm>
              <a:off x="185" y="2952"/>
              <a:ext cx="163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$1</a:t>
              </a:r>
              <a:endParaRPr lang="en-US" altLang="en-US" sz="2400"/>
            </a:p>
          </p:txBody>
        </p:sp>
        <p:sp>
          <p:nvSpPr>
            <p:cNvPr id="25651" name="Rectangle 49"/>
            <p:cNvSpPr>
              <a:spLocks noChangeArrowheads="1"/>
            </p:cNvSpPr>
            <p:nvPr/>
          </p:nvSpPr>
          <p:spPr bwMode="auto">
            <a:xfrm>
              <a:off x="1869" y="3309"/>
              <a:ext cx="1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100</a:t>
              </a:r>
              <a:endParaRPr lang="en-US" altLang="en-US" sz="2400"/>
            </a:p>
          </p:txBody>
        </p:sp>
        <p:grpSp>
          <p:nvGrpSpPr>
            <p:cNvPr id="25652" name="Group 50"/>
            <p:cNvGrpSpPr>
              <a:grpSpLocks/>
            </p:cNvGrpSpPr>
            <p:nvPr/>
          </p:nvGrpSpPr>
          <p:grpSpPr bwMode="auto">
            <a:xfrm>
              <a:off x="307" y="2988"/>
              <a:ext cx="1672" cy="295"/>
              <a:chOff x="307" y="2988"/>
              <a:chExt cx="1672" cy="295"/>
            </a:xfrm>
          </p:grpSpPr>
          <p:sp>
            <p:nvSpPr>
              <p:cNvPr id="25653" name="Freeform 51"/>
              <p:cNvSpPr>
                <a:spLocks/>
              </p:cNvSpPr>
              <p:nvPr/>
            </p:nvSpPr>
            <p:spPr bwMode="auto">
              <a:xfrm>
                <a:off x="307" y="3025"/>
                <a:ext cx="1645" cy="258"/>
              </a:xfrm>
              <a:custGeom>
                <a:avLst/>
                <a:gdLst>
                  <a:gd name="T0" fmla="*/ 1645 w 1645"/>
                  <a:gd name="T1" fmla="*/ 258 h 258"/>
                  <a:gd name="T2" fmla="*/ 1645 w 1645"/>
                  <a:gd name="T3" fmla="*/ 0 h 258"/>
                  <a:gd name="T4" fmla="*/ 0 w 1645"/>
                  <a:gd name="T5" fmla="*/ 0 h 25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645" h="258">
                    <a:moveTo>
                      <a:pt x="1645" y="258"/>
                    </a:moveTo>
                    <a:lnTo>
                      <a:pt x="1645" y="0"/>
                    </a:lnTo>
                    <a:lnTo>
                      <a:pt x="0" y="0"/>
                    </a:lnTo>
                  </a:path>
                </a:pathLst>
              </a:custGeom>
              <a:noFill/>
              <a:ln w="14288" cap="flat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54" name="Oval 52"/>
              <p:cNvSpPr>
                <a:spLocks noChangeArrowheads="1"/>
              </p:cNvSpPr>
              <p:nvPr/>
            </p:nvSpPr>
            <p:spPr bwMode="auto">
              <a:xfrm>
                <a:off x="1915" y="2988"/>
                <a:ext cx="64" cy="64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</p:grpSp>
      </p:grpSp>
      <p:grpSp>
        <p:nvGrpSpPr>
          <p:cNvPr id="82997" name="Group 53"/>
          <p:cNvGrpSpPr>
            <a:grpSpLocks/>
          </p:cNvGrpSpPr>
          <p:nvPr/>
        </p:nvGrpSpPr>
        <p:grpSpPr bwMode="auto">
          <a:xfrm>
            <a:off x="4886325" y="3843338"/>
            <a:ext cx="2481263" cy="1633537"/>
            <a:chOff x="3078" y="2421"/>
            <a:chExt cx="1563" cy="1029"/>
          </a:xfrm>
        </p:grpSpPr>
        <p:sp>
          <p:nvSpPr>
            <p:cNvPr id="25645" name="Rectangle 54"/>
            <p:cNvSpPr>
              <a:spLocks noChangeArrowheads="1"/>
            </p:cNvSpPr>
            <p:nvPr/>
          </p:nvSpPr>
          <p:spPr bwMode="auto">
            <a:xfrm>
              <a:off x="3078" y="2421"/>
              <a:ext cx="163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$3</a:t>
              </a:r>
              <a:endParaRPr lang="en-US" altLang="en-US" sz="2400"/>
            </a:p>
          </p:txBody>
        </p:sp>
        <p:sp>
          <p:nvSpPr>
            <p:cNvPr id="25646" name="Rectangle 55"/>
            <p:cNvSpPr>
              <a:spLocks noChangeArrowheads="1"/>
            </p:cNvSpPr>
            <p:nvPr/>
          </p:nvSpPr>
          <p:spPr bwMode="auto">
            <a:xfrm>
              <a:off x="4478" y="3309"/>
              <a:ext cx="163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80</a:t>
              </a:r>
              <a:endParaRPr lang="en-US" altLang="en-US" sz="2400"/>
            </a:p>
          </p:txBody>
        </p:sp>
        <p:grpSp>
          <p:nvGrpSpPr>
            <p:cNvPr id="25647" name="Group 56"/>
            <p:cNvGrpSpPr>
              <a:grpSpLocks/>
            </p:cNvGrpSpPr>
            <p:nvPr/>
          </p:nvGrpSpPr>
          <p:grpSpPr bwMode="auto">
            <a:xfrm>
              <a:off x="3217" y="2460"/>
              <a:ext cx="1339" cy="823"/>
              <a:chOff x="3217" y="2460"/>
              <a:chExt cx="1339" cy="823"/>
            </a:xfrm>
          </p:grpSpPr>
          <p:sp>
            <p:nvSpPr>
              <p:cNvPr id="25648" name="Freeform 57"/>
              <p:cNvSpPr>
                <a:spLocks/>
              </p:cNvSpPr>
              <p:nvPr/>
            </p:nvSpPr>
            <p:spPr bwMode="auto">
              <a:xfrm>
                <a:off x="3217" y="2488"/>
                <a:ext cx="1302" cy="795"/>
              </a:xfrm>
              <a:custGeom>
                <a:avLst/>
                <a:gdLst>
                  <a:gd name="T0" fmla="*/ 1302 w 1302"/>
                  <a:gd name="T1" fmla="*/ 795 h 795"/>
                  <a:gd name="T2" fmla="*/ 1302 w 1302"/>
                  <a:gd name="T3" fmla="*/ 0 h 795"/>
                  <a:gd name="T4" fmla="*/ 0 w 1302"/>
                  <a:gd name="T5" fmla="*/ 0 h 79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302" h="795">
                    <a:moveTo>
                      <a:pt x="1302" y="795"/>
                    </a:moveTo>
                    <a:lnTo>
                      <a:pt x="1302" y="0"/>
                    </a:lnTo>
                    <a:lnTo>
                      <a:pt x="0" y="0"/>
                    </a:lnTo>
                  </a:path>
                </a:pathLst>
              </a:custGeom>
              <a:noFill/>
              <a:ln w="14288" cap="flat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49" name="Oval 58"/>
              <p:cNvSpPr>
                <a:spLocks noChangeArrowheads="1"/>
              </p:cNvSpPr>
              <p:nvPr/>
            </p:nvSpPr>
            <p:spPr bwMode="auto">
              <a:xfrm>
                <a:off x="4492" y="2460"/>
                <a:ext cx="64" cy="56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</p:grpSp>
      </p:grpSp>
      <p:sp>
        <p:nvSpPr>
          <p:cNvPr id="25641" name="Freeform 59"/>
          <p:cNvSpPr>
            <a:spLocks/>
          </p:cNvSpPr>
          <p:nvPr/>
        </p:nvSpPr>
        <p:spPr bwMode="auto">
          <a:xfrm>
            <a:off x="487363" y="1806575"/>
            <a:ext cx="3754437" cy="3405188"/>
          </a:xfrm>
          <a:custGeom>
            <a:avLst/>
            <a:gdLst>
              <a:gd name="T0" fmla="*/ 0 w 2365"/>
              <a:gd name="T1" fmla="*/ 0 h 2145"/>
              <a:gd name="T2" fmla="*/ 0 w 2365"/>
              <a:gd name="T3" fmla="*/ 2147483647 h 2145"/>
              <a:gd name="T4" fmla="*/ 2147483647 w 2365"/>
              <a:gd name="T5" fmla="*/ 2147483647 h 214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365" h="2145">
                <a:moveTo>
                  <a:pt x="0" y="0"/>
                </a:moveTo>
                <a:lnTo>
                  <a:pt x="0" y="2145"/>
                </a:lnTo>
                <a:lnTo>
                  <a:pt x="2365" y="2145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2" name="Freeform 60"/>
          <p:cNvSpPr>
            <a:spLocks/>
          </p:cNvSpPr>
          <p:nvPr/>
        </p:nvSpPr>
        <p:spPr bwMode="auto">
          <a:xfrm>
            <a:off x="5106988" y="1806575"/>
            <a:ext cx="3738562" cy="3405188"/>
          </a:xfrm>
          <a:custGeom>
            <a:avLst/>
            <a:gdLst>
              <a:gd name="T0" fmla="*/ 0 w 2355"/>
              <a:gd name="T1" fmla="*/ 0 h 2145"/>
              <a:gd name="T2" fmla="*/ 0 w 2355"/>
              <a:gd name="T3" fmla="*/ 2147483647 h 2145"/>
              <a:gd name="T4" fmla="*/ 2147483647 w 2355"/>
              <a:gd name="T5" fmla="*/ 2147483647 h 214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355" h="2145">
                <a:moveTo>
                  <a:pt x="0" y="0"/>
                </a:moveTo>
                <a:lnTo>
                  <a:pt x="0" y="2145"/>
                </a:lnTo>
                <a:lnTo>
                  <a:pt x="2355" y="2145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005" name="Rectangle 61"/>
          <p:cNvSpPr>
            <a:spLocks noChangeArrowheads="1"/>
          </p:cNvSpPr>
          <p:nvPr/>
        </p:nvSpPr>
        <p:spPr bwMode="auto">
          <a:xfrm>
            <a:off x="1323975" y="2047875"/>
            <a:ext cx="2073275" cy="3746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Arial" charset="0"/>
              </a:rPr>
              <a:t>An Increase in price from $1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Arial" charset="0"/>
              </a:rPr>
              <a:t> to $3 …</a:t>
            </a:r>
            <a:endParaRPr lang="en-US" altLang="en-US" sz="2400"/>
          </a:p>
        </p:txBody>
      </p:sp>
      <p:sp>
        <p:nvSpPr>
          <p:cNvPr id="83006" name="Rectangle 62"/>
          <p:cNvSpPr>
            <a:spLocks noChangeArrowheads="1"/>
          </p:cNvSpPr>
          <p:nvPr/>
        </p:nvSpPr>
        <p:spPr bwMode="auto">
          <a:xfrm>
            <a:off x="5829300" y="2047875"/>
            <a:ext cx="2073275" cy="5572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Arial" charset="0"/>
              </a:rPr>
              <a:t>… leads to an Increase in total revenue from $100 to $240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2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82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2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2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82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2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3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3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005" grpId="0" animBg="1" autoUpdateAnimBg="0"/>
      <p:bldP spid="83006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With an </a:t>
            </a:r>
            <a:r>
              <a:rPr lang="en-US" altLang="en-US" b="1">
                <a:solidFill>
                  <a:srgbClr val="7030A0"/>
                </a:solidFill>
              </a:rPr>
              <a:t>elastic demand curve</a:t>
            </a:r>
            <a:r>
              <a:rPr lang="en-US" altLang="en-US"/>
              <a:t>, an increase in the price leads to a decrease in quantity demanded that is proportionately larger. Thus, </a:t>
            </a:r>
            <a:r>
              <a:rPr lang="en-US" altLang="en-US" i="1"/>
              <a:t>total revenue decreases.</a:t>
            </a:r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E:\Mankiw\Mankiw PPT\narrow aqua button bckg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8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50800"/>
            <a:ext cx="8229600" cy="685800"/>
          </a:xfrm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en-US" altLang="en-US" sz="2400">
                <a:solidFill>
                  <a:schemeClr val="bg1"/>
                </a:solidFill>
              </a:rPr>
              <a:t>Figure 4 How Total Revenue Changes When Price Changes: Elastic Demand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6564313" y="6680200"/>
            <a:ext cx="26416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b="1">
                <a:solidFill>
                  <a:schemeClr val="bg1"/>
                </a:solidFill>
                <a:latin typeface="Arial" charset="0"/>
              </a:rPr>
              <a:t>Copyright©2003  Southwestern/Thomson Learning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596900" y="1790700"/>
            <a:ext cx="3824288" cy="3725863"/>
          </a:xfrm>
          <a:prstGeom prst="rect">
            <a:avLst/>
          </a:prstGeom>
          <a:solidFill>
            <a:srgbClr val="F3F6F9"/>
          </a:solidFill>
          <a:ln w="165100">
            <a:solidFill>
              <a:srgbClr val="F3F6F9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5170488" y="1790700"/>
            <a:ext cx="3825875" cy="3725863"/>
          </a:xfrm>
          <a:prstGeom prst="rect">
            <a:avLst/>
          </a:prstGeom>
          <a:solidFill>
            <a:srgbClr val="F3F6F9"/>
          </a:solidFill>
          <a:ln w="165100">
            <a:solidFill>
              <a:srgbClr val="F3F6F9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596900" y="1790700"/>
            <a:ext cx="3824288" cy="3725863"/>
          </a:xfrm>
          <a:prstGeom prst="rect">
            <a:avLst/>
          </a:prstGeom>
          <a:solidFill>
            <a:srgbClr val="F2F4F8"/>
          </a:solidFill>
          <a:ln w="149225">
            <a:solidFill>
              <a:srgbClr val="F2F4F8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5170488" y="1790700"/>
            <a:ext cx="3825875" cy="3725863"/>
          </a:xfrm>
          <a:prstGeom prst="rect">
            <a:avLst/>
          </a:prstGeom>
          <a:solidFill>
            <a:srgbClr val="F2F4F8"/>
          </a:solidFill>
          <a:ln w="149225">
            <a:solidFill>
              <a:srgbClr val="F2F4F8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596900" y="1790700"/>
            <a:ext cx="3824288" cy="3725863"/>
          </a:xfrm>
          <a:prstGeom prst="rect">
            <a:avLst/>
          </a:prstGeom>
          <a:solidFill>
            <a:srgbClr val="F1F4F7"/>
          </a:solidFill>
          <a:ln w="134938">
            <a:solidFill>
              <a:srgbClr val="F1F4F7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5170488" y="1790700"/>
            <a:ext cx="3825875" cy="3725863"/>
          </a:xfrm>
          <a:prstGeom prst="rect">
            <a:avLst/>
          </a:prstGeom>
          <a:solidFill>
            <a:srgbClr val="F1F4F7"/>
          </a:solidFill>
          <a:ln w="134938">
            <a:solidFill>
              <a:srgbClr val="F1F4F7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596900" y="1790700"/>
            <a:ext cx="3824288" cy="3725863"/>
          </a:xfrm>
          <a:prstGeom prst="rect">
            <a:avLst/>
          </a:prstGeom>
          <a:solidFill>
            <a:srgbClr val="F0F2F5"/>
          </a:solidFill>
          <a:ln w="120650">
            <a:solidFill>
              <a:srgbClr val="F0F2F5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5170488" y="1790700"/>
            <a:ext cx="3825875" cy="3725863"/>
          </a:xfrm>
          <a:prstGeom prst="rect">
            <a:avLst/>
          </a:prstGeom>
          <a:solidFill>
            <a:srgbClr val="F0F2F5"/>
          </a:solidFill>
          <a:ln w="120650">
            <a:solidFill>
              <a:srgbClr val="F0F2F5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596900" y="1790700"/>
            <a:ext cx="3824288" cy="3725863"/>
          </a:xfrm>
          <a:prstGeom prst="rect">
            <a:avLst/>
          </a:prstGeom>
          <a:solidFill>
            <a:srgbClr val="EEF1F4"/>
          </a:solidFill>
          <a:ln w="104775">
            <a:solidFill>
              <a:srgbClr val="EEF1F4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7662" name="Rectangle 14"/>
          <p:cNvSpPr>
            <a:spLocks noChangeArrowheads="1"/>
          </p:cNvSpPr>
          <p:nvPr/>
        </p:nvSpPr>
        <p:spPr bwMode="auto">
          <a:xfrm>
            <a:off x="5170488" y="1790700"/>
            <a:ext cx="3825875" cy="3725863"/>
          </a:xfrm>
          <a:prstGeom prst="rect">
            <a:avLst/>
          </a:prstGeom>
          <a:solidFill>
            <a:srgbClr val="EEF1F4"/>
          </a:solidFill>
          <a:ln w="104775">
            <a:solidFill>
              <a:srgbClr val="EEF1F4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596900" y="1790700"/>
            <a:ext cx="3824288" cy="3725863"/>
          </a:xfrm>
          <a:prstGeom prst="rect">
            <a:avLst/>
          </a:prstGeom>
          <a:solidFill>
            <a:srgbClr val="EDEFF3"/>
          </a:solidFill>
          <a:ln w="90488">
            <a:solidFill>
              <a:srgbClr val="EDEFF3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7664" name="Rectangle 16"/>
          <p:cNvSpPr>
            <a:spLocks noChangeArrowheads="1"/>
          </p:cNvSpPr>
          <p:nvPr/>
        </p:nvSpPr>
        <p:spPr bwMode="auto">
          <a:xfrm>
            <a:off x="5170488" y="1790700"/>
            <a:ext cx="3825875" cy="3725863"/>
          </a:xfrm>
          <a:prstGeom prst="rect">
            <a:avLst/>
          </a:prstGeom>
          <a:solidFill>
            <a:srgbClr val="EDEFF3"/>
          </a:solidFill>
          <a:ln w="90488">
            <a:solidFill>
              <a:srgbClr val="EDEFF3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7665" name="Rectangle 17"/>
          <p:cNvSpPr>
            <a:spLocks noChangeArrowheads="1"/>
          </p:cNvSpPr>
          <p:nvPr/>
        </p:nvSpPr>
        <p:spPr bwMode="auto">
          <a:xfrm>
            <a:off x="596900" y="1790700"/>
            <a:ext cx="3824288" cy="3725863"/>
          </a:xfrm>
          <a:prstGeom prst="rect">
            <a:avLst/>
          </a:prstGeom>
          <a:solidFill>
            <a:srgbClr val="EBEEF2"/>
          </a:solidFill>
          <a:ln w="74613">
            <a:solidFill>
              <a:srgbClr val="EBEEF2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7666" name="Rectangle 18"/>
          <p:cNvSpPr>
            <a:spLocks noChangeArrowheads="1"/>
          </p:cNvSpPr>
          <p:nvPr/>
        </p:nvSpPr>
        <p:spPr bwMode="auto">
          <a:xfrm>
            <a:off x="5170488" y="1790700"/>
            <a:ext cx="3825875" cy="3725863"/>
          </a:xfrm>
          <a:prstGeom prst="rect">
            <a:avLst/>
          </a:prstGeom>
          <a:solidFill>
            <a:srgbClr val="EBEEF2"/>
          </a:solidFill>
          <a:ln w="74613">
            <a:solidFill>
              <a:srgbClr val="EBEEF2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7667" name="Rectangle 19"/>
          <p:cNvSpPr>
            <a:spLocks noChangeArrowheads="1"/>
          </p:cNvSpPr>
          <p:nvPr/>
        </p:nvSpPr>
        <p:spPr bwMode="auto">
          <a:xfrm>
            <a:off x="596900" y="1790700"/>
            <a:ext cx="3824288" cy="3725863"/>
          </a:xfrm>
          <a:prstGeom prst="rect">
            <a:avLst/>
          </a:prstGeom>
          <a:solidFill>
            <a:srgbClr val="EAECF1"/>
          </a:solidFill>
          <a:ln w="60325">
            <a:solidFill>
              <a:srgbClr val="EAECF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7668" name="Rectangle 20"/>
          <p:cNvSpPr>
            <a:spLocks noChangeArrowheads="1"/>
          </p:cNvSpPr>
          <p:nvPr/>
        </p:nvSpPr>
        <p:spPr bwMode="auto">
          <a:xfrm>
            <a:off x="5170488" y="1790700"/>
            <a:ext cx="3825875" cy="3725863"/>
          </a:xfrm>
          <a:prstGeom prst="rect">
            <a:avLst/>
          </a:prstGeom>
          <a:solidFill>
            <a:srgbClr val="EAECF1"/>
          </a:solidFill>
          <a:ln w="60325">
            <a:solidFill>
              <a:srgbClr val="EAECF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7669" name="Rectangle 21"/>
          <p:cNvSpPr>
            <a:spLocks noChangeArrowheads="1"/>
          </p:cNvSpPr>
          <p:nvPr/>
        </p:nvSpPr>
        <p:spPr bwMode="auto">
          <a:xfrm>
            <a:off x="596900" y="1790700"/>
            <a:ext cx="3824288" cy="3725863"/>
          </a:xfrm>
          <a:prstGeom prst="rect">
            <a:avLst/>
          </a:prstGeom>
          <a:solidFill>
            <a:srgbClr val="E9EBF0"/>
          </a:solidFill>
          <a:ln w="44450">
            <a:solidFill>
              <a:srgbClr val="E9EBF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7670" name="Rectangle 22"/>
          <p:cNvSpPr>
            <a:spLocks noChangeArrowheads="1"/>
          </p:cNvSpPr>
          <p:nvPr/>
        </p:nvSpPr>
        <p:spPr bwMode="auto">
          <a:xfrm>
            <a:off x="5170488" y="1790700"/>
            <a:ext cx="3825875" cy="3725863"/>
          </a:xfrm>
          <a:prstGeom prst="rect">
            <a:avLst/>
          </a:prstGeom>
          <a:solidFill>
            <a:srgbClr val="E9EBF0"/>
          </a:solidFill>
          <a:ln w="44450">
            <a:solidFill>
              <a:srgbClr val="E9EBF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7671" name="Rectangle 23"/>
          <p:cNvSpPr>
            <a:spLocks noChangeArrowheads="1"/>
          </p:cNvSpPr>
          <p:nvPr/>
        </p:nvSpPr>
        <p:spPr bwMode="auto">
          <a:xfrm>
            <a:off x="596900" y="1790700"/>
            <a:ext cx="3824288" cy="3725863"/>
          </a:xfrm>
          <a:prstGeom prst="rect">
            <a:avLst/>
          </a:prstGeom>
          <a:solidFill>
            <a:srgbClr val="E7EAEF"/>
          </a:solidFill>
          <a:ln w="30163">
            <a:solidFill>
              <a:srgbClr val="E7EAEF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7672" name="Rectangle 24"/>
          <p:cNvSpPr>
            <a:spLocks noChangeArrowheads="1"/>
          </p:cNvSpPr>
          <p:nvPr/>
        </p:nvSpPr>
        <p:spPr bwMode="auto">
          <a:xfrm>
            <a:off x="5170488" y="1790700"/>
            <a:ext cx="3825875" cy="3725863"/>
          </a:xfrm>
          <a:prstGeom prst="rect">
            <a:avLst/>
          </a:prstGeom>
          <a:solidFill>
            <a:srgbClr val="E7EAEF"/>
          </a:solidFill>
          <a:ln w="30163">
            <a:solidFill>
              <a:srgbClr val="E7EAEF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7673" name="Rectangle 25"/>
          <p:cNvSpPr>
            <a:spLocks noChangeArrowheads="1"/>
          </p:cNvSpPr>
          <p:nvPr/>
        </p:nvSpPr>
        <p:spPr bwMode="auto">
          <a:xfrm>
            <a:off x="596900" y="1790700"/>
            <a:ext cx="3824288" cy="3725863"/>
          </a:xfrm>
          <a:prstGeom prst="rect">
            <a:avLst/>
          </a:prstGeom>
          <a:solidFill>
            <a:srgbClr val="E6E9EF"/>
          </a:solidFill>
          <a:ln w="14288">
            <a:solidFill>
              <a:srgbClr val="E6E9EF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7674" name="Rectangle 26"/>
          <p:cNvSpPr>
            <a:spLocks noChangeArrowheads="1"/>
          </p:cNvSpPr>
          <p:nvPr/>
        </p:nvSpPr>
        <p:spPr bwMode="auto">
          <a:xfrm>
            <a:off x="5170488" y="1790700"/>
            <a:ext cx="3825875" cy="3725863"/>
          </a:xfrm>
          <a:prstGeom prst="rect">
            <a:avLst/>
          </a:prstGeom>
          <a:solidFill>
            <a:srgbClr val="E6E9EF"/>
          </a:solidFill>
          <a:ln w="14288">
            <a:solidFill>
              <a:srgbClr val="E6E9EF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7675" name="Rectangle 27"/>
          <p:cNvSpPr>
            <a:spLocks noChangeArrowheads="1"/>
          </p:cNvSpPr>
          <p:nvPr/>
        </p:nvSpPr>
        <p:spPr bwMode="auto">
          <a:xfrm>
            <a:off x="522288" y="1727200"/>
            <a:ext cx="3838575" cy="37099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7676" name="Freeform 28"/>
          <p:cNvSpPr>
            <a:spLocks/>
          </p:cNvSpPr>
          <p:nvPr/>
        </p:nvSpPr>
        <p:spPr bwMode="auto">
          <a:xfrm>
            <a:off x="522288" y="1727200"/>
            <a:ext cx="3838575" cy="3709988"/>
          </a:xfrm>
          <a:custGeom>
            <a:avLst/>
            <a:gdLst>
              <a:gd name="T0" fmla="*/ 0 w 2418"/>
              <a:gd name="T1" fmla="*/ 0 h 2337"/>
              <a:gd name="T2" fmla="*/ 0 w 2418"/>
              <a:gd name="T3" fmla="*/ 2147483647 h 2337"/>
              <a:gd name="T4" fmla="*/ 2147483647 w 2418"/>
              <a:gd name="T5" fmla="*/ 2147483647 h 233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18" h="2337">
                <a:moveTo>
                  <a:pt x="0" y="0"/>
                </a:moveTo>
                <a:lnTo>
                  <a:pt x="0" y="2337"/>
                </a:lnTo>
                <a:lnTo>
                  <a:pt x="2418" y="2337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7" name="Rectangle 29"/>
          <p:cNvSpPr>
            <a:spLocks noChangeArrowheads="1"/>
          </p:cNvSpPr>
          <p:nvPr/>
        </p:nvSpPr>
        <p:spPr bwMode="auto">
          <a:xfrm>
            <a:off x="5095875" y="1727200"/>
            <a:ext cx="3824288" cy="37099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7678" name="Freeform 30"/>
          <p:cNvSpPr>
            <a:spLocks/>
          </p:cNvSpPr>
          <p:nvPr/>
        </p:nvSpPr>
        <p:spPr bwMode="auto">
          <a:xfrm>
            <a:off x="5095875" y="1727200"/>
            <a:ext cx="3824288" cy="3709988"/>
          </a:xfrm>
          <a:custGeom>
            <a:avLst/>
            <a:gdLst>
              <a:gd name="T0" fmla="*/ 0 w 2409"/>
              <a:gd name="T1" fmla="*/ 0 h 2337"/>
              <a:gd name="T2" fmla="*/ 0 w 2409"/>
              <a:gd name="T3" fmla="*/ 2147483647 h 2337"/>
              <a:gd name="T4" fmla="*/ 2147483647 w 2409"/>
              <a:gd name="T5" fmla="*/ 2147483647 h 233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09" h="2337">
                <a:moveTo>
                  <a:pt x="0" y="0"/>
                </a:moveTo>
                <a:lnTo>
                  <a:pt x="0" y="2337"/>
                </a:lnTo>
                <a:lnTo>
                  <a:pt x="2409" y="2337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1951" name="Group 31"/>
          <p:cNvGrpSpPr>
            <a:grpSpLocks/>
          </p:cNvGrpSpPr>
          <p:nvPr/>
        </p:nvGrpSpPr>
        <p:grpSpPr bwMode="auto">
          <a:xfrm>
            <a:off x="627063" y="3117850"/>
            <a:ext cx="3235325" cy="1127125"/>
            <a:chOff x="395" y="1964"/>
            <a:chExt cx="2038" cy="710"/>
          </a:xfrm>
        </p:grpSpPr>
        <p:sp>
          <p:nvSpPr>
            <p:cNvPr id="27709" name="Line 32"/>
            <p:cNvSpPr>
              <a:spLocks noChangeShapeType="1"/>
            </p:cNvSpPr>
            <p:nvPr/>
          </p:nvSpPr>
          <p:spPr bwMode="auto">
            <a:xfrm>
              <a:off x="395" y="1964"/>
              <a:ext cx="1568" cy="614"/>
            </a:xfrm>
            <a:prstGeom prst="line">
              <a:avLst/>
            </a:prstGeom>
            <a:noFill/>
            <a:ln w="44450">
              <a:solidFill>
                <a:srgbClr val="004C9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10" name="Rectangle 33"/>
            <p:cNvSpPr>
              <a:spLocks noChangeArrowheads="1"/>
            </p:cNvSpPr>
            <p:nvPr/>
          </p:nvSpPr>
          <p:spPr bwMode="auto">
            <a:xfrm>
              <a:off x="1995" y="2520"/>
              <a:ext cx="43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300">
                  <a:solidFill>
                    <a:srgbClr val="000000"/>
                  </a:solidFill>
                  <a:latin typeface="Arial" charset="0"/>
                </a:rPr>
                <a:t>Demand</a:t>
              </a:r>
              <a:endParaRPr lang="en-US" altLang="en-US" sz="2400"/>
            </a:p>
          </p:txBody>
        </p:sp>
      </p:grpSp>
      <p:sp>
        <p:nvSpPr>
          <p:cNvPr id="27680" name="Rectangle 34"/>
          <p:cNvSpPr>
            <a:spLocks noChangeArrowheads="1"/>
          </p:cNvSpPr>
          <p:nvPr/>
        </p:nvSpPr>
        <p:spPr bwMode="auto">
          <a:xfrm>
            <a:off x="3703638" y="5470525"/>
            <a:ext cx="75565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300" b="1">
                <a:solidFill>
                  <a:srgbClr val="000000"/>
                </a:solidFill>
                <a:latin typeface="Arial" charset="0"/>
              </a:rPr>
              <a:t>Quantity</a:t>
            </a:r>
            <a:endParaRPr lang="en-US" altLang="en-US" sz="2400"/>
          </a:p>
        </p:txBody>
      </p:sp>
      <p:sp>
        <p:nvSpPr>
          <p:cNvPr id="27681" name="Rectangle 35"/>
          <p:cNvSpPr>
            <a:spLocks noChangeArrowheads="1"/>
          </p:cNvSpPr>
          <p:nvPr/>
        </p:nvSpPr>
        <p:spPr bwMode="auto">
          <a:xfrm>
            <a:off x="382588" y="5475288"/>
            <a:ext cx="168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Arial" charset="0"/>
              </a:rPr>
              <a:t>0</a:t>
            </a:r>
            <a:endParaRPr lang="en-US" altLang="en-US" sz="2400"/>
          </a:p>
        </p:txBody>
      </p:sp>
      <p:sp>
        <p:nvSpPr>
          <p:cNvPr id="27682" name="Rectangle 36"/>
          <p:cNvSpPr>
            <a:spLocks noChangeArrowheads="1"/>
          </p:cNvSpPr>
          <p:nvPr/>
        </p:nvSpPr>
        <p:spPr bwMode="auto">
          <a:xfrm>
            <a:off x="84138" y="1689100"/>
            <a:ext cx="496887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300" b="1">
                <a:solidFill>
                  <a:srgbClr val="000000"/>
                </a:solidFill>
                <a:latin typeface="Arial" charset="0"/>
              </a:rPr>
              <a:t>Price</a:t>
            </a:r>
            <a:endParaRPr lang="en-US" altLang="en-US" sz="2400"/>
          </a:p>
        </p:txBody>
      </p:sp>
      <p:grpSp>
        <p:nvGrpSpPr>
          <p:cNvPr id="81957" name="Group 37"/>
          <p:cNvGrpSpPr>
            <a:grpSpLocks/>
          </p:cNvGrpSpPr>
          <p:nvPr/>
        </p:nvGrpSpPr>
        <p:grpSpPr bwMode="auto">
          <a:xfrm>
            <a:off x="522288" y="3597275"/>
            <a:ext cx="1333500" cy="1839913"/>
            <a:chOff x="329" y="2266"/>
            <a:chExt cx="840" cy="1159"/>
          </a:xfrm>
        </p:grpSpPr>
        <p:sp>
          <p:nvSpPr>
            <p:cNvPr id="27707" name="Rectangle 38"/>
            <p:cNvSpPr>
              <a:spLocks noChangeArrowheads="1"/>
            </p:cNvSpPr>
            <p:nvPr/>
          </p:nvSpPr>
          <p:spPr bwMode="auto">
            <a:xfrm>
              <a:off x="329" y="2266"/>
              <a:ext cx="840" cy="1159"/>
            </a:xfrm>
            <a:prstGeom prst="rect">
              <a:avLst/>
            </a:prstGeom>
            <a:solidFill>
              <a:srgbClr val="EFE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7708" name="Rectangle 39"/>
            <p:cNvSpPr>
              <a:spLocks noChangeArrowheads="1"/>
            </p:cNvSpPr>
            <p:nvPr/>
          </p:nvSpPr>
          <p:spPr bwMode="auto">
            <a:xfrm>
              <a:off x="352" y="2744"/>
              <a:ext cx="79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300">
                  <a:solidFill>
                    <a:srgbClr val="000000"/>
                  </a:solidFill>
                  <a:latin typeface="Arial" charset="0"/>
                </a:rPr>
                <a:t>Revenue = $200 </a:t>
              </a:r>
            </a:p>
          </p:txBody>
        </p:sp>
      </p:grpSp>
      <p:grpSp>
        <p:nvGrpSpPr>
          <p:cNvPr id="81960" name="Group 40"/>
          <p:cNvGrpSpPr>
            <a:grpSpLocks/>
          </p:cNvGrpSpPr>
          <p:nvPr/>
        </p:nvGrpSpPr>
        <p:grpSpPr bwMode="auto">
          <a:xfrm>
            <a:off x="293688" y="3486150"/>
            <a:ext cx="1739900" cy="2233613"/>
            <a:chOff x="185" y="2196"/>
            <a:chExt cx="1096" cy="1407"/>
          </a:xfrm>
        </p:grpSpPr>
        <p:sp>
          <p:nvSpPr>
            <p:cNvPr id="27703" name="Freeform 41"/>
            <p:cNvSpPr>
              <a:spLocks/>
            </p:cNvSpPr>
            <p:nvPr/>
          </p:nvSpPr>
          <p:spPr bwMode="auto">
            <a:xfrm>
              <a:off x="329" y="2266"/>
              <a:ext cx="840" cy="1159"/>
            </a:xfrm>
            <a:custGeom>
              <a:avLst/>
              <a:gdLst>
                <a:gd name="T0" fmla="*/ 840 w 840"/>
                <a:gd name="T1" fmla="*/ 1159 h 1159"/>
                <a:gd name="T2" fmla="*/ 840 w 840"/>
                <a:gd name="T3" fmla="*/ 0 h 1159"/>
                <a:gd name="T4" fmla="*/ 0 w 840"/>
                <a:gd name="T5" fmla="*/ 0 h 115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40" h="1159">
                  <a:moveTo>
                    <a:pt x="840" y="1159"/>
                  </a:moveTo>
                  <a:lnTo>
                    <a:pt x="840" y="0"/>
                  </a:lnTo>
                  <a:lnTo>
                    <a:pt x="0" y="0"/>
                  </a:lnTo>
                </a:path>
              </a:pathLst>
            </a:custGeom>
            <a:noFill/>
            <a:ln w="14288" cap="flat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4" name="Oval 42"/>
            <p:cNvSpPr>
              <a:spLocks noChangeArrowheads="1"/>
            </p:cNvSpPr>
            <p:nvPr/>
          </p:nvSpPr>
          <p:spPr bwMode="auto">
            <a:xfrm>
              <a:off x="1133" y="2232"/>
              <a:ext cx="69" cy="7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7705" name="Rectangle 43"/>
            <p:cNvSpPr>
              <a:spLocks noChangeArrowheads="1"/>
            </p:cNvSpPr>
            <p:nvPr/>
          </p:nvSpPr>
          <p:spPr bwMode="auto">
            <a:xfrm>
              <a:off x="185" y="2196"/>
              <a:ext cx="16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300">
                  <a:solidFill>
                    <a:srgbClr val="000000"/>
                  </a:solidFill>
                  <a:latin typeface="Arial" charset="0"/>
                </a:rPr>
                <a:t>$4</a:t>
              </a:r>
              <a:endParaRPr lang="en-US" altLang="en-US" sz="2400"/>
            </a:p>
          </p:txBody>
        </p:sp>
        <p:sp>
          <p:nvSpPr>
            <p:cNvPr id="27706" name="Rectangle 44"/>
            <p:cNvSpPr>
              <a:spLocks noChangeArrowheads="1"/>
            </p:cNvSpPr>
            <p:nvPr/>
          </p:nvSpPr>
          <p:spPr bwMode="auto">
            <a:xfrm>
              <a:off x="1115" y="3449"/>
              <a:ext cx="16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300">
                  <a:solidFill>
                    <a:srgbClr val="000000"/>
                  </a:solidFill>
                  <a:latin typeface="Arial" charset="0"/>
                </a:rPr>
                <a:t>50</a:t>
              </a:r>
              <a:endParaRPr lang="en-US" altLang="en-US" sz="2400"/>
            </a:p>
          </p:txBody>
        </p:sp>
      </p:grpSp>
      <p:grpSp>
        <p:nvGrpSpPr>
          <p:cNvPr id="81965" name="Group 45"/>
          <p:cNvGrpSpPr>
            <a:grpSpLocks/>
          </p:cNvGrpSpPr>
          <p:nvPr/>
        </p:nvGrpSpPr>
        <p:grpSpPr bwMode="auto">
          <a:xfrm>
            <a:off x="5246688" y="2989263"/>
            <a:ext cx="3208337" cy="1133475"/>
            <a:chOff x="3305" y="1883"/>
            <a:chExt cx="2021" cy="714"/>
          </a:xfrm>
        </p:grpSpPr>
        <p:sp>
          <p:nvSpPr>
            <p:cNvPr id="27701" name="Line 46"/>
            <p:cNvSpPr>
              <a:spLocks noChangeShapeType="1"/>
            </p:cNvSpPr>
            <p:nvPr/>
          </p:nvSpPr>
          <p:spPr bwMode="auto">
            <a:xfrm>
              <a:off x="3305" y="1883"/>
              <a:ext cx="1568" cy="625"/>
            </a:xfrm>
            <a:prstGeom prst="line">
              <a:avLst/>
            </a:prstGeom>
            <a:noFill/>
            <a:ln w="44450">
              <a:solidFill>
                <a:srgbClr val="004C9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2" name="Rectangle 47"/>
            <p:cNvSpPr>
              <a:spLocks noChangeArrowheads="1"/>
            </p:cNvSpPr>
            <p:nvPr/>
          </p:nvSpPr>
          <p:spPr bwMode="auto">
            <a:xfrm>
              <a:off x="4888" y="2443"/>
              <a:ext cx="43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300">
                  <a:solidFill>
                    <a:srgbClr val="000000"/>
                  </a:solidFill>
                  <a:latin typeface="Arial" charset="0"/>
                </a:rPr>
                <a:t>Demand</a:t>
              </a:r>
              <a:endParaRPr lang="en-US" altLang="en-US" sz="2400"/>
            </a:p>
          </p:txBody>
        </p:sp>
      </p:grpSp>
      <p:sp>
        <p:nvSpPr>
          <p:cNvPr id="27686" name="Rectangle 48"/>
          <p:cNvSpPr>
            <a:spLocks noChangeArrowheads="1"/>
          </p:cNvSpPr>
          <p:nvPr/>
        </p:nvSpPr>
        <p:spPr bwMode="auto">
          <a:xfrm>
            <a:off x="8247063" y="5470525"/>
            <a:ext cx="75565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300" b="1">
                <a:solidFill>
                  <a:srgbClr val="000000"/>
                </a:solidFill>
                <a:latin typeface="Arial" charset="0"/>
              </a:rPr>
              <a:t>Quantity</a:t>
            </a:r>
            <a:endParaRPr lang="en-US" altLang="en-US" sz="2400"/>
          </a:p>
        </p:txBody>
      </p:sp>
      <p:sp>
        <p:nvSpPr>
          <p:cNvPr id="27687" name="Rectangle 49"/>
          <p:cNvSpPr>
            <a:spLocks noChangeArrowheads="1"/>
          </p:cNvSpPr>
          <p:nvPr/>
        </p:nvSpPr>
        <p:spPr bwMode="auto">
          <a:xfrm>
            <a:off x="4926013" y="5475288"/>
            <a:ext cx="168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Arial" charset="0"/>
              </a:rPr>
              <a:t>0</a:t>
            </a:r>
            <a:endParaRPr lang="en-US" altLang="en-US" sz="2400"/>
          </a:p>
        </p:txBody>
      </p:sp>
      <p:sp>
        <p:nvSpPr>
          <p:cNvPr id="27688" name="Rectangle 50"/>
          <p:cNvSpPr>
            <a:spLocks noChangeArrowheads="1"/>
          </p:cNvSpPr>
          <p:nvPr/>
        </p:nvSpPr>
        <p:spPr bwMode="auto">
          <a:xfrm>
            <a:off x="4622800" y="1689100"/>
            <a:ext cx="496888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300" b="1">
                <a:solidFill>
                  <a:srgbClr val="000000"/>
                </a:solidFill>
                <a:latin typeface="Arial" charset="0"/>
              </a:rPr>
              <a:t>Price</a:t>
            </a:r>
            <a:endParaRPr lang="en-US" altLang="en-US" sz="2400"/>
          </a:p>
        </p:txBody>
      </p:sp>
      <p:grpSp>
        <p:nvGrpSpPr>
          <p:cNvPr id="81971" name="Group 51"/>
          <p:cNvGrpSpPr>
            <a:grpSpLocks/>
          </p:cNvGrpSpPr>
          <p:nvPr/>
        </p:nvGrpSpPr>
        <p:grpSpPr bwMode="auto">
          <a:xfrm>
            <a:off x="5095875" y="3133725"/>
            <a:ext cx="2070100" cy="2303463"/>
            <a:chOff x="3210" y="1974"/>
            <a:chExt cx="1304" cy="1451"/>
          </a:xfrm>
        </p:grpSpPr>
        <p:sp>
          <p:nvSpPr>
            <p:cNvPr id="27697" name="Rectangle 52"/>
            <p:cNvSpPr>
              <a:spLocks noChangeArrowheads="1"/>
            </p:cNvSpPr>
            <p:nvPr/>
          </p:nvSpPr>
          <p:spPr bwMode="auto">
            <a:xfrm>
              <a:off x="3210" y="1974"/>
              <a:ext cx="331" cy="1451"/>
            </a:xfrm>
            <a:prstGeom prst="rect">
              <a:avLst/>
            </a:prstGeom>
            <a:solidFill>
              <a:srgbClr val="EFE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grpSp>
          <p:nvGrpSpPr>
            <p:cNvPr id="27698" name="Group 53"/>
            <p:cNvGrpSpPr>
              <a:grpSpLocks/>
            </p:cNvGrpSpPr>
            <p:nvPr/>
          </p:nvGrpSpPr>
          <p:grpSpPr bwMode="auto">
            <a:xfrm>
              <a:off x="3456" y="2763"/>
              <a:ext cx="1058" cy="125"/>
              <a:chOff x="3456" y="2763"/>
              <a:chExt cx="1058" cy="125"/>
            </a:xfrm>
          </p:grpSpPr>
          <p:sp>
            <p:nvSpPr>
              <p:cNvPr id="27699" name="Line 54"/>
              <p:cNvSpPr>
                <a:spLocks noChangeShapeType="1"/>
              </p:cNvSpPr>
              <p:nvPr/>
            </p:nvSpPr>
            <p:spPr bwMode="auto">
              <a:xfrm>
                <a:off x="3456" y="2830"/>
                <a:ext cx="236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0" name="Rectangle 55"/>
              <p:cNvSpPr>
                <a:spLocks noChangeArrowheads="1"/>
              </p:cNvSpPr>
              <p:nvPr/>
            </p:nvSpPr>
            <p:spPr bwMode="auto">
              <a:xfrm>
                <a:off x="3717" y="2763"/>
                <a:ext cx="797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300">
                    <a:solidFill>
                      <a:srgbClr val="000000"/>
                    </a:solidFill>
                    <a:latin typeface="Arial" charset="0"/>
                  </a:rPr>
                  <a:t>Revenue = $100 </a:t>
                </a:r>
              </a:p>
            </p:txBody>
          </p:sp>
        </p:grpSp>
      </p:grpSp>
      <p:grpSp>
        <p:nvGrpSpPr>
          <p:cNvPr id="81976" name="Group 56"/>
          <p:cNvGrpSpPr>
            <a:grpSpLocks/>
          </p:cNvGrpSpPr>
          <p:nvPr/>
        </p:nvGrpSpPr>
        <p:grpSpPr bwMode="auto">
          <a:xfrm>
            <a:off x="4837113" y="3035300"/>
            <a:ext cx="944562" cy="2684463"/>
            <a:chOff x="3047" y="1912"/>
            <a:chExt cx="595" cy="1691"/>
          </a:xfrm>
        </p:grpSpPr>
        <p:sp>
          <p:nvSpPr>
            <p:cNvPr id="27693" name="Freeform 57"/>
            <p:cNvSpPr>
              <a:spLocks/>
            </p:cNvSpPr>
            <p:nvPr/>
          </p:nvSpPr>
          <p:spPr bwMode="auto">
            <a:xfrm>
              <a:off x="3210" y="1974"/>
              <a:ext cx="331" cy="1451"/>
            </a:xfrm>
            <a:custGeom>
              <a:avLst/>
              <a:gdLst>
                <a:gd name="T0" fmla="*/ 331 w 331"/>
                <a:gd name="T1" fmla="*/ 1451 h 1451"/>
                <a:gd name="T2" fmla="*/ 331 w 331"/>
                <a:gd name="T3" fmla="*/ 0 h 1451"/>
                <a:gd name="T4" fmla="*/ 0 w 331"/>
                <a:gd name="T5" fmla="*/ 0 h 14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31" h="1451">
                  <a:moveTo>
                    <a:pt x="331" y="1451"/>
                  </a:moveTo>
                  <a:lnTo>
                    <a:pt x="331" y="0"/>
                  </a:lnTo>
                  <a:lnTo>
                    <a:pt x="0" y="0"/>
                  </a:lnTo>
                </a:path>
              </a:pathLst>
            </a:custGeom>
            <a:noFill/>
            <a:ln w="14288" cap="flat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94" name="Oval 58"/>
            <p:cNvSpPr>
              <a:spLocks noChangeArrowheads="1"/>
            </p:cNvSpPr>
            <p:nvPr/>
          </p:nvSpPr>
          <p:spPr bwMode="auto">
            <a:xfrm>
              <a:off x="3512" y="1944"/>
              <a:ext cx="67" cy="7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7695" name="Rectangle 59"/>
            <p:cNvSpPr>
              <a:spLocks noChangeArrowheads="1"/>
            </p:cNvSpPr>
            <p:nvPr/>
          </p:nvSpPr>
          <p:spPr bwMode="auto">
            <a:xfrm>
              <a:off x="3047" y="1912"/>
              <a:ext cx="16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300">
                  <a:solidFill>
                    <a:srgbClr val="000000"/>
                  </a:solidFill>
                  <a:latin typeface="Arial" charset="0"/>
                </a:rPr>
                <a:t>$5</a:t>
              </a:r>
              <a:endParaRPr lang="en-US" altLang="en-US" sz="2400"/>
            </a:p>
          </p:txBody>
        </p:sp>
        <p:sp>
          <p:nvSpPr>
            <p:cNvPr id="27696" name="Rectangle 60"/>
            <p:cNvSpPr>
              <a:spLocks noChangeArrowheads="1"/>
            </p:cNvSpPr>
            <p:nvPr/>
          </p:nvSpPr>
          <p:spPr bwMode="auto">
            <a:xfrm>
              <a:off x="3476" y="3449"/>
              <a:ext cx="16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300">
                  <a:solidFill>
                    <a:srgbClr val="000000"/>
                  </a:solidFill>
                  <a:latin typeface="Arial" charset="0"/>
                </a:rPr>
                <a:t>20</a:t>
              </a:r>
              <a:endParaRPr lang="en-US" altLang="en-US" sz="2400"/>
            </a:p>
          </p:txBody>
        </p:sp>
      </p:grpSp>
      <p:sp>
        <p:nvSpPr>
          <p:cNvPr id="81981" name="Rectangle 61"/>
          <p:cNvSpPr>
            <a:spLocks noChangeArrowheads="1"/>
          </p:cNvSpPr>
          <p:nvPr/>
        </p:nvSpPr>
        <p:spPr bwMode="auto">
          <a:xfrm>
            <a:off x="1323975" y="2047875"/>
            <a:ext cx="2073275" cy="3746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Arial" charset="0"/>
              </a:rPr>
              <a:t>An Increase in price from $4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Arial" charset="0"/>
              </a:rPr>
              <a:t> to $5 …</a:t>
            </a:r>
            <a:endParaRPr lang="en-US" altLang="en-US" sz="2400"/>
          </a:p>
        </p:txBody>
      </p:sp>
      <p:sp>
        <p:nvSpPr>
          <p:cNvPr id="81982" name="Rectangle 62"/>
          <p:cNvSpPr>
            <a:spLocks noChangeArrowheads="1"/>
          </p:cNvSpPr>
          <p:nvPr/>
        </p:nvSpPr>
        <p:spPr bwMode="auto">
          <a:xfrm>
            <a:off x="5829300" y="2047875"/>
            <a:ext cx="2073275" cy="5572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Arial" charset="0"/>
              </a:rPr>
              <a:t>… leads to an decrease in total revenue from $200 to $100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81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1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81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1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1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1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1" grpId="0" animBg="1" autoUpdateAnimBg="0"/>
      <p:bldP spid="81982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altLang="en-US"/>
              <a:t>TR Test Example</a:t>
            </a:r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457200" y="1066800"/>
            <a:ext cx="6324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1800" dirty="0">
                <a:latin typeface="+mn-lt"/>
              </a:rPr>
              <a:t>DEMAND FUNCTION FOR PRODUCT X: P = 2.5-0.01Q </a:t>
            </a:r>
          </a:p>
          <a:p>
            <a:pPr eaLnBrk="1" hangingPunct="1">
              <a:defRPr/>
            </a:pPr>
            <a:endParaRPr lang="en-US" altLang="en-US" sz="1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1800" dirty="0">
                <a:latin typeface="+mn-lt"/>
              </a:rPr>
              <a:t>P = PRICE; Q = QUANTITY, TR = TOTAL REVENUE</a:t>
            </a:r>
          </a:p>
          <a:p>
            <a:pPr eaLnBrk="1" hangingPunct="1">
              <a:defRPr/>
            </a:pPr>
            <a:r>
              <a:rPr lang="en-US" altLang="en-US" sz="1800" dirty="0">
                <a:latin typeface="+mn-lt"/>
              </a:rPr>
              <a:t>Ed = PRICE ELASTICITY OF DEMAND</a:t>
            </a:r>
          </a:p>
          <a:p>
            <a:pPr eaLnBrk="1" hangingPunct="1">
              <a:defRPr/>
            </a:pPr>
            <a:endParaRPr lang="en-US" altLang="en-US" sz="1800" dirty="0">
              <a:latin typeface="+mn-lt"/>
            </a:endParaRPr>
          </a:p>
          <a:p>
            <a:pPr eaLnBrk="1" hangingPunct="1">
              <a:defRPr/>
            </a:pPr>
            <a:endParaRPr lang="en-US" altLang="en-US" sz="1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1800" dirty="0">
                <a:latin typeface="+mn-lt"/>
              </a:rPr>
              <a:t>        </a:t>
            </a:r>
            <a:r>
              <a:rPr lang="en-US" altLang="en-US" sz="1600" dirty="0">
                <a:latin typeface="+mn-lt"/>
              </a:rPr>
              <a:t>  A      B          C         D      E      F        G        H    I       </a:t>
            </a:r>
          </a:p>
          <a:p>
            <a:pPr eaLnBrk="1" hangingPunct="1">
              <a:defRPr/>
            </a:pPr>
            <a:r>
              <a:rPr lang="en-US" altLang="en-US" sz="1600" dirty="0">
                <a:latin typeface="+mn-lt"/>
              </a:rPr>
              <a:t>Q:       0     50      100      150     200    250    300   350   400    </a:t>
            </a:r>
          </a:p>
          <a:p>
            <a:pPr eaLnBrk="1" hangingPunct="1">
              <a:defRPr/>
            </a:pPr>
            <a:r>
              <a:rPr lang="en-US" altLang="en-US" sz="1600" dirty="0">
                <a:latin typeface="+mn-lt"/>
              </a:rPr>
              <a:t>P:       4.5    4       3.5       3          2.5       2     1.5      1      0.5      </a:t>
            </a:r>
          </a:p>
          <a:p>
            <a:pPr eaLnBrk="1" hangingPunct="1">
              <a:defRPr/>
            </a:pPr>
            <a:r>
              <a:rPr lang="en-US" altLang="en-US" sz="1600" dirty="0">
                <a:latin typeface="+mn-lt"/>
              </a:rPr>
              <a:t>TR:      0    200    350      450      500    500    450   350    200     </a:t>
            </a:r>
          </a:p>
          <a:p>
            <a:pPr eaLnBrk="1" hangingPunct="1">
              <a:defRPr/>
            </a:pPr>
            <a:r>
              <a:rPr lang="en-US" altLang="en-US" sz="1600" dirty="0">
                <a:latin typeface="+mn-lt"/>
              </a:rPr>
              <a:t>Ed:      17      5      2.6      1.57       1     0.64    0.38    0.2    0.06   </a:t>
            </a:r>
          </a:p>
          <a:p>
            <a:pPr eaLnBrk="1" hangingPunct="1"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defRPr/>
            </a:pPr>
            <a:endParaRPr lang="en-US" altLang="en-US" sz="1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1800" dirty="0">
                <a:latin typeface="+mn-lt"/>
              </a:rPr>
              <a:t>ELASTICITY OF DEMAND; </a:t>
            </a:r>
          </a:p>
          <a:p>
            <a:pPr eaLnBrk="1" hangingPunct="1">
              <a:defRPr/>
            </a:pPr>
            <a:r>
              <a:rPr lang="en-US" altLang="en-US" sz="1800" dirty="0">
                <a:latin typeface="+mn-lt"/>
              </a:rPr>
              <a:t>FROM A TO E Ed &gt;1     TR increases</a:t>
            </a:r>
          </a:p>
          <a:p>
            <a:pPr eaLnBrk="1" hangingPunct="1">
              <a:defRPr/>
            </a:pPr>
            <a:r>
              <a:rPr lang="en-US" altLang="en-US" sz="1800" dirty="0">
                <a:latin typeface="+mn-lt"/>
              </a:rPr>
              <a:t>FROM E TO F Ed =1      TR remains same.</a:t>
            </a:r>
          </a:p>
          <a:p>
            <a:pPr eaLnBrk="1" hangingPunct="1">
              <a:defRPr/>
            </a:pPr>
            <a:r>
              <a:rPr lang="en-US" altLang="en-US" sz="1800" dirty="0">
                <a:latin typeface="+mn-lt"/>
              </a:rPr>
              <a:t>FROM F TO I Ed &lt;1       TR decreases.</a:t>
            </a:r>
          </a:p>
        </p:txBody>
      </p:sp>
      <p:pic>
        <p:nvPicPr>
          <p:cNvPr id="28676" name="Picture 2" descr="Demand Cur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905000"/>
            <a:ext cx="32004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3200">
                <a:solidFill>
                  <a:schemeClr val="bg1"/>
                </a:solidFill>
              </a:rPr>
              <a:t>Income Elasticity of Demand</a:t>
            </a:r>
            <a:endParaRPr lang="en-US" alt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altLang="en-US" i="1">
                <a:solidFill>
                  <a:srgbClr val="25A9A6"/>
                </a:solidFill>
              </a:rPr>
              <a:t>Income elasticity of demand</a:t>
            </a:r>
            <a:r>
              <a:rPr lang="en-US" altLang="en-US"/>
              <a:t> measures how much the quantity demanded of a good responds to a change in consumers’ income. </a:t>
            </a:r>
          </a:p>
          <a:p>
            <a:r>
              <a:rPr lang="en-US" altLang="en-US"/>
              <a:t>It is computed as the percentage change in the quantity demanded divided by the percentage change in income.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/>
              <a:t> </a:t>
            </a:r>
            <a:r>
              <a:rPr lang="en-US" altLang="en-US" sz="3200">
                <a:solidFill>
                  <a:schemeClr val="bg1"/>
                </a:solidFill>
              </a:rPr>
              <a:t>Computing Income Elasticity</a:t>
            </a:r>
            <a:endParaRPr lang="en-US" altLang="en-US"/>
          </a:p>
        </p:txBody>
      </p:sp>
      <p:graphicFrame>
        <p:nvGraphicFramePr>
          <p:cNvPr id="30723" name="Object 4"/>
          <p:cNvGraphicFramePr>
            <a:graphicFrameLocks noChangeAspect="1"/>
          </p:cNvGraphicFramePr>
          <p:nvPr/>
        </p:nvGraphicFramePr>
        <p:xfrm>
          <a:off x="762000" y="2438400"/>
          <a:ext cx="7772400" cy="178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3" name="Equation" r:id="rId3" imgW="4876800" imgH="1117600" progId="Equation.COEE2">
                  <p:embed/>
                </p:oleObj>
              </mc:Choice>
              <mc:Fallback>
                <p:oleObj name="Equation" r:id="rId3" imgW="4876800" imgH="1117600" progId="Equation.COEE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438400"/>
                        <a:ext cx="7772400" cy="178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3200">
                <a:solidFill>
                  <a:schemeClr val="bg1"/>
                </a:solidFill>
              </a:rPr>
              <a:t>Income Elasticity</a:t>
            </a:r>
            <a:endParaRPr lang="en-US" alt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Types of Goods</a:t>
            </a:r>
          </a:p>
          <a:p>
            <a:pPr lvl="1"/>
            <a:r>
              <a:rPr lang="en-US" altLang="en-US">
                <a:solidFill>
                  <a:srgbClr val="FF0000"/>
                </a:solidFill>
              </a:rPr>
              <a:t>Normal Goods</a:t>
            </a:r>
          </a:p>
          <a:p>
            <a:pPr lvl="1"/>
            <a:r>
              <a:rPr lang="en-US" altLang="en-US">
                <a:solidFill>
                  <a:srgbClr val="FF0000"/>
                </a:solidFill>
              </a:rPr>
              <a:t>Inferior Goods</a:t>
            </a:r>
          </a:p>
          <a:p>
            <a:r>
              <a:rPr lang="en-US" altLang="en-US"/>
              <a:t>Higher income raises the quantity demanded for normal goods but lowers the quantity demanded for inferior goods.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ELASTICITY OF DEMAND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altLang="en-US" b="1" i="1">
                <a:solidFill>
                  <a:srgbClr val="FF0000"/>
                </a:solidFill>
              </a:rPr>
              <a:t>Price elasticity of demand</a:t>
            </a:r>
            <a:r>
              <a:rPr lang="en-US" altLang="en-US" b="1">
                <a:solidFill>
                  <a:srgbClr val="FF0000"/>
                </a:solidFill>
              </a:rPr>
              <a:t> </a:t>
            </a:r>
            <a:r>
              <a:rPr lang="en-US" altLang="en-US"/>
              <a:t>is a measure of how much the quantity demanded of a good responds to a change in the price of that good.</a:t>
            </a:r>
          </a:p>
          <a:p>
            <a:endParaRPr lang="en-US" altLang="en-US"/>
          </a:p>
          <a:p>
            <a:r>
              <a:rPr lang="en-US" altLang="en-US"/>
              <a:t>Price elasticity of demand is the percentage change in quantity demanded given a percent change in the price. </a:t>
            </a:r>
            <a:br>
              <a:rPr lang="en-US" altLang="en-US"/>
            </a:br>
            <a:endParaRPr lang="en-US" altLang="en-US"/>
          </a:p>
        </p:txBody>
      </p:sp>
    </p:spTree>
  </p:cSld>
  <p:clrMapOvr>
    <a:masterClrMapping/>
  </p:clrMapOvr>
  <p:transition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3200">
                <a:solidFill>
                  <a:schemeClr val="bg1"/>
                </a:solidFill>
              </a:rPr>
              <a:t>Income Elasticity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Goods consumers regard as necessities tend to be income inelastic</a:t>
            </a:r>
          </a:p>
          <a:p>
            <a:pPr lvl="1"/>
            <a:r>
              <a:rPr lang="en-US" altLang="en-US"/>
              <a:t>Examples include food, fuel, clothing, utilities, and medical services.</a:t>
            </a:r>
          </a:p>
          <a:p>
            <a:r>
              <a:rPr lang="en-US" altLang="en-US"/>
              <a:t>Goods consumers regard as luxuries tend to be income elastic.</a:t>
            </a:r>
          </a:p>
          <a:p>
            <a:pPr lvl="1"/>
            <a:r>
              <a:rPr lang="en-US" altLang="en-US"/>
              <a:t>Examples include sports cars, furs, and expensive foods.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ELASTICITY OF SUPPLY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altLang="en-US" i="1">
                <a:solidFill>
                  <a:srgbClr val="25A9A6"/>
                </a:solidFill>
              </a:rPr>
              <a:t>Price elasticity of supply</a:t>
            </a:r>
            <a:r>
              <a:rPr lang="en-US" altLang="en-US"/>
              <a:t> is a measure of how much the quantity supplied of a good responds to a change in the price of that good.</a:t>
            </a:r>
          </a:p>
          <a:p>
            <a:r>
              <a:rPr lang="en-US" altLang="en-US"/>
              <a:t>Price elasticity of supply is the percentage change in quantity supplied resulting from a percent change in price.</a:t>
            </a:r>
          </a:p>
          <a:p>
            <a:endParaRPr lang="en-US" altLang="en-US"/>
          </a:p>
        </p:txBody>
      </p:sp>
    </p:spTree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E:\Mankiw\Mankiw PPT\narrow aqua button bckg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8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50800"/>
            <a:ext cx="8229600" cy="685800"/>
          </a:xfrm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en-US" altLang="en-US" sz="2400">
                <a:solidFill>
                  <a:schemeClr val="bg1"/>
                </a:solidFill>
              </a:rPr>
              <a:t>Figure 6 The Price Elasticity of Supply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6564313" y="6680200"/>
            <a:ext cx="26416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b="1">
                <a:solidFill>
                  <a:schemeClr val="bg1"/>
                </a:solidFill>
                <a:latin typeface="Arial" charset="0"/>
              </a:rPr>
              <a:t>Copyright©2003  Southwestern/Thomson Learning</a:t>
            </a: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2043113" y="1911350"/>
            <a:ext cx="5322887" cy="3335338"/>
          </a:xfrm>
          <a:prstGeom prst="rect">
            <a:avLst/>
          </a:prstGeom>
          <a:solidFill>
            <a:srgbClr val="F3F6F9"/>
          </a:solidFill>
          <a:ln w="238125">
            <a:solidFill>
              <a:srgbClr val="F3F6F9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2043113" y="1911350"/>
            <a:ext cx="5322887" cy="3335338"/>
          </a:xfrm>
          <a:prstGeom prst="rect">
            <a:avLst/>
          </a:prstGeom>
          <a:solidFill>
            <a:srgbClr val="F2F4F8"/>
          </a:solidFill>
          <a:ln w="215900">
            <a:solidFill>
              <a:srgbClr val="F2F4F8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2043113" y="1911350"/>
            <a:ext cx="5322887" cy="3335338"/>
          </a:xfrm>
          <a:prstGeom prst="rect">
            <a:avLst/>
          </a:prstGeom>
          <a:solidFill>
            <a:srgbClr val="F1F4F7"/>
          </a:solidFill>
          <a:ln w="195263">
            <a:solidFill>
              <a:srgbClr val="F1F4F7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2043113" y="1911350"/>
            <a:ext cx="5322887" cy="3335338"/>
          </a:xfrm>
          <a:prstGeom prst="rect">
            <a:avLst/>
          </a:prstGeom>
          <a:solidFill>
            <a:srgbClr val="F0F2F5"/>
          </a:solidFill>
          <a:ln w="173038">
            <a:solidFill>
              <a:srgbClr val="F0F2F5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2043113" y="1911350"/>
            <a:ext cx="5322887" cy="3335338"/>
          </a:xfrm>
          <a:prstGeom prst="rect">
            <a:avLst/>
          </a:prstGeom>
          <a:solidFill>
            <a:srgbClr val="EEF1F4"/>
          </a:solidFill>
          <a:ln w="150813">
            <a:solidFill>
              <a:srgbClr val="EEF1F4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2043113" y="1911350"/>
            <a:ext cx="5322887" cy="3335338"/>
          </a:xfrm>
          <a:prstGeom prst="rect">
            <a:avLst/>
          </a:prstGeom>
          <a:solidFill>
            <a:srgbClr val="EDEFF3"/>
          </a:solidFill>
          <a:ln w="130175">
            <a:solidFill>
              <a:srgbClr val="EDEFF3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2043113" y="1911350"/>
            <a:ext cx="5322887" cy="3335338"/>
          </a:xfrm>
          <a:prstGeom prst="rect">
            <a:avLst/>
          </a:prstGeom>
          <a:solidFill>
            <a:srgbClr val="EBEEF2"/>
          </a:solidFill>
          <a:ln w="107950">
            <a:solidFill>
              <a:srgbClr val="EBEEF2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2043113" y="1911350"/>
            <a:ext cx="5322887" cy="3335338"/>
          </a:xfrm>
          <a:prstGeom prst="rect">
            <a:avLst/>
          </a:prstGeom>
          <a:solidFill>
            <a:srgbClr val="EAECF1"/>
          </a:solidFill>
          <a:ln w="87313">
            <a:solidFill>
              <a:srgbClr val="EAECF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4829" name="Rectangle 13"/>
          <p:cNvSpPr>
            <a:spLocks noChangeArrowheads="1"/>
          </p:cNvSpPr>
          <p:nvPr/>
        </p:nvSpPr>
        <p:spPr bwMode="auto">
          <a:xfrm>
            <a:off x="2043113" y="1911350"/>
            <a:ext cx="5322887" cy="3335338"/>
          </a:xfrm>
          <a:prstGeom prst="rect">
            <a:avLst/>
          </a:prstGeom>
          <a:solidFill>
            <a:srgbClr val="E9EBF0"/>
          </a:solidFill>
          <a:ln w="65088">
            <a:solidFill>
              <a:srgbClr val="E9EBF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4830" name="Rectangle 14"/>
          <p:cNvSpPr>
            <a:spLocks noChangeArrowheads="1"/>
          </p:cNvSpPr>
          <p:nvPr/>
        </p:nvSpPr>
        <p:spPr bwMode="auto">
          <a:xfrm>
            <a:off x="2043113" y="1911350"/>
            <a:ext cx="5322887" cy="3335338"/>
          </a:xfrm>
          <a:prstGeom prst="rect">
            <a:avLst/>
          </a:prstGeom>
          <a:solidFill>
            <a:srgbClr val="E7EAEF"/>
          </a:solidFill>
          <a:ln w="42863">
            <a:solidFill>
              <a:srgbClr val="E7EAEF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4831" name="Rectangle 15"/>
          <p:cNvSpPr>
            <a:spLocks noChangeArrowheads="1"/>
          </p:cNvSpPr>
          <p:nvPr/>
        </p:nvSpPr>
        <p:spPr bwMode="auto">
          <a:xfrm>
            <a:off x="2043113" y="1911350"/>
            <a:ext cx="5322887" cy="3335338"/>
          </a:xfrm>
          <a:prstGeom prst="rect">
            <a:avLst/>
          </a:prstGeom>
          <a:solidFill>
            <a:srgbClr val="E6E9EF"/>
          </a:solidFill>
          <a:ln w="22225">
            <a:solidFill>
              <a:srgbClr val="E6E9EF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4832" name="Rectangle 16"/>
          <p:cNvSpPr>
            <a:spLocks noChangeArrowheads="1"/>
          </p:cNvSpPr>
          <p:nvPr/>
        </p:nvSpPr>
        <p:spPr bwMode="auto">
          <a:xfrm>
            <a:off x="1935163" y="1831975"/>
            <a:ext cx="5322887" cy="33162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4833" name="Freeform 17"/>
          <p:cNvSpPr>
            <a:spLocks/>
          </p:cNvSpPr>
          <p:nvPr/>
        </p:nvSpPr>
        <p:spPr bwMode="auto">
          <a:xfrm>
            <a:off x="1935163" y="1831975"/>
            <a:ext cx="5322887" cy="3316288"/>
          </a:xfrm>
          <a:custGeom>
            <a:avLst/>
            <a:gdLst>
              <a:gd name="T0" fmla="*/ 0 w 3353"/>
              <a:gd name="T1" fmla="*/ 0 h 2089"/>
              <a:gd name="T2" fmla="*/ 0 w 3353"/>
              <a:gd name="T3" fmla="*/ 2147483647 h 2089"/>
              <a:gd name="T4" fmla="*/ 2147483647 w 3353"/>
              <a:gd name="T5" fmla="*/ 2147483647 h 208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353" h="2089">
                <a:moveTo>
                  <a:pt x="0" y="0"/>
                </a:moveTo>
                <a:lnTo>
                  <a:pt x="0" y="2089"/>
                </a:lnTo>
                <a:lnTo>
                  <a:pt x="3353" y="2089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14" name="Line 18"/>
          <p:cNvSpPr>
            <a:spLocks noChangeShapeType="1"/>
          </p:cNvSpPr>
          <p:nvPr/>
        </p:nvSpPr>
        <p:spPr bwMode="auto">
          <a:xfrm>
            <a:off x="1781175" y="3003550"/>
            <a:ext cx="4763" cy="315913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5" name="Rectangle 19"/>
          <p:cNvSpPr>
            <a:spLocks noChangeArrowheads="1"/>
          </p:cNvSpPr>
          <p:nvPr/>
        </p:nvSpPr>
        <p:spPr bwMode="auto">
          <a:xfrm>
            <a:off x="2198688" y="1365250"/>
            <a:ext cx="497998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solidFill>
                  <a:srgbClr val="000000"/>
                </a:solidFill>
                <a:latin typeface="Arial" charset="0"/>
              </a:rPr>
              <a:t>(a) Perfectly Inelastic Supply: Elasticity Equals 0</a:t>
            </a:r>
            <a:endParaRPr lang="en-US" altLang="en-US" sz="2400"/>
          </a:p>
        </p:txBody>
      </p:sp>
      <p:grpSp>
        <p:nvGrpSpPr>
          <p:cNvPr id="80916" name="Group 20"/>
          <p:cNvGrpSpPr>
            <a:grpSpLocks/>
          </p:cNvGrpSpPr>
          <p:nvPr/>
        </p:nvGrpSpPr>
        <p:grpSpPr bwMode="auto">
          <a:xfrm>
            <a:off x="1609725" y="2760663"/>
            <a:ext cx="3354388" cy="258762"/>
            <a:chOff x="1014" y="1739"/>
            <a:chExt cx="2113" cy="163"/>
          </a:xfrm>
        </p:grpSpPr>
        <p:sp>
          <p:nvSpPr>
            <p:cNvPr id="34859" name="Line 21"/>
            <p:cNvSpPr>
              <a:spLocks noChangeShapeType="1"/>
            </p:cNvSpPr>
            <p:nvPr/>
          </p:nvSpPr>
          <p:spPr bwMode="auto">
            <a:xfrm flipH="1">
              <a:off x="1219" y="1829"/>
              <a:ext cx="1908" cy="1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60" name="Rectangle 22"/>
            <p:cNvSpPr>
              <a:spLocks noChangeArrowheads="1"/>
            </p:cNvSpPr>
            <p:nvPr/>
          </p:nvSpPr>
          <p:spPr bwMode="auto">
            <a:xfrm>
              <a:off x="1014" y="1739"/>
              <a:ext cx="15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700">
                  <a:solidFill>
                    <a:srgbClr val="000000"/>
                  </a:solidFill>
                  <a:latin typeface="Arial" charset="0"/>
                </a:rPr>
                <a:t>$5</a:t>
              </a:r>
              <a:endParaRPr lang="en-US" altLang="en-US" sz="2400"/>
            </a:p>
          </p:txBody>
        </p:sp>
      </p:grpSp>
      <p:grpSp>
        <p:nvGrpSpPr>
          <p:cNvPr id="80919" name="Group 23"/>
          <p:cNvGrpSpPr>
            <a:grpSpLocks/>
          </p:cNvGrpSpPr>
          <p:nvPr/>
        </p:nvGrpSpPr>
        <p:grpSpPr bwMode="auto">
          <a:xfrm>
            <a:off x="1730375" y="3294063"/>
            <a:ext cx="3233738" cy="258762"/>
            <a:chOff x="1090" y="2075"/>
            <a:chExt cx="2037" cy="163"/>
          </a:xfrm>
        </p:grpSpPr>
        <p:sp>
          <p:nvSpPr>
            <p:cNvPr id="34857" name="Line 24"/>
            <p:cNvSpPr>
              <a:spLocks noChangeShapeType="1"/>
            </p:cNvSpPr>
            <p:nvPr/>
          </p:nvSpPr>
          <p:spPr bwMode="auto">
            <a:xfrm flipH="1">
              <a:off x="1219" y="2104"/>
              <a:ext cx="1908" cy="1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8" name="Rectangle 25"/>
            <p:cNvSpPr>
              <a:spLocks noChangeArrowheads="1"/>
            </p:cNvSpPr>
            <p:nvPr/>
          </p:nvSpPr>
          <p:spPr bwMode="auto">
            <a:xfrm>
              <a:off x="1090" y="2075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7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altLang="en-US" sz="2400"/>
            </a:p>
          </p:txBody>
        </p:sp>
      </p:grpSp>
      <p:grpSp>
        <p:nvGrpSpPr>
          <p:cNvPr id="80922" name="Group 26"/>
          <p:cNvGrpSpPr>
            <a:grpSpLocks/>
          </p:cNvGrpSpPr>
          <p:nvPr/>
        </p:nvGrpSpPr>
        <p:grpSpPr bwMode="auto">
          <a:xfrm>
            <a:off x="4964113" y="2097088"/>
            <a:ext cx="909637" cy="3051175"/>
            <a:chOff x="3127" y="1321"/>
            <a:chExt cx="573" cy="1922"/>
          </a:xfrm>
        </p:grpSpPr>
        <p:sp>
          <p:nvSpPr>
            <p:cNvPr id="34855" name="Line 27"/>
            <p:cNvSpPr>
              <a:spLocks noChangeShapeType="1"/>
            </p:cNvSpPr>
            <p:nvPr/>
          </p:nvSpPr>
          <p:spPr bwMode="auto">
            <a:xfrm flipV="1">
              <a:off x="3127" y="1354"/>
              <a:ext cx="1" cy="1889"/>
            </a:xfrm>
            <a:prstGeom prst="line">
              <a:avLst/>
            </a:prstGeom>
            <a:noFill/>
            <a:ln w="65088">
              <a:solidFill>
                <a:srgbClr val="004C9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6" name="Rectangle 28"/>
            <p:cNvSpPr>
              <a:spLocks noChangeArrowheads="1"/>
            </p:cNvSpPr>
            <p:nvPr/>
          </p:nvSpPr>
          <p:spPr bwMode="auto">
            <a:xfrm>
              <a:off x="3187" y="1321"/>
              <a:ext cx="513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700">
                  <a:solidFill>
                    <a:srgbClr val="000000"/>
                  </a:solidFill>
                  <a:latin typeface="Arial" charset="0"/>
                </a:rPr>
                <a:t>Supply</a:t>
              </a:r>
              <a:endParaRPr lang="en-US" altLang="en-US" sz="2400"/>
            </a:p>
          </p:txBody>
        </p:sp>
      </p:grpSp>
      <p:sp>
        <p:nvSpPr>
          <p:cNvPr id="34839" name="Rectangle 29"/>
          <p:cNvSpPr>
            <a:spLocks noChangeArrowheads="1"/>
          </p:cNvSpPr>
          <p:nvPr/>
        </p:nvSpPr>
        <p:spPr bwMode="auto">
          <a:xfrm>
            <a:off x="6340475" y="5230813"/>
            <a:ext cx="87630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solidFill>
                  <a:srgbClr val="000000"/>
                </a:solidFill>
                <a:latin typeface="Arial" charset="0"/>
              </a:rPr>
              <a:t>Quantity</a:t>
            </a:r>
            <a:endParaRPr lang="en-US" altLang="en-US" sz="2400"/>
          </a:p>
        </p:txBody>
      </p:sp>
      <p:sp>
        <p:nvSpPr>
          <p:cNvPr id="34840" name="Rectangle 30"/>
          <p:cNvSpPr>
            <a:spLocks noChangeArrowheads="1"/>
          </p:cNvSpPr>
          <p:nvPr/>
        </p:nvSpPr>
        <p:spPr bwMode="auto">
          <a:xfrm>
            <a:off x="4770438" y="5230813"/>
            <a:ext cx="3619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700">
                <a:solidFill>
                  <a:srgbClr val="000000"/>
                </a:solidFill>
                <a:latin typeface="Arial" charset="0"/>
              </a:rPr>
              <a:t>100</a:t>
            </a:r>
            <a:endParaRPr lang="en-US" altLang="en-US" sz="2400"/>
          </a:p>
        </p:txBody>
      </p:sp>
      <p:sp>
        <p:nvSpPr>
          <p:cNvPr id="34841" name="Rectangle 31"/>
          <p:cNvSpPr>
            <a:spLocks noChangeArrowheads="1"/>
          </p:cNvSpPr>
          <p:nvPr/>
        </p:nvSpPr>
        <p:spPr bwMode="auto">
          <a:xfrm>
            <a:off x="1714500" y="5275263"/>
            <a:ext cx="238125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700">
                <a:solidFill>
                  <a:srgbClr val="000000"/>
                </a:solidFill>
                <a:latin typeface="Arial" charset="0"/>
              </a:rPr>
              <a:t>0</a:t>
            </a:r>
            <a:endParaRPr lang="en-US" altLang="en-US" sz="2400"/>
          </a:p>
        </p:txBody>
      </p:sp>
      <p:grpSp>
        <p:nvGrpSpPr>
          <p:cNvPr id="80928" name="Group 32"/>
          <p:cNvGrpSpPr>
            <a:grpSpLocks/>
          </p:cNvGrpSpPr>
          <p:nvPr/>
        </p:nvGrpSpPr>
        <p:grpSpPr bwMode="auto">
          <a:xfrm>
            <a:off x="571500" y="3201988"/>
            <a:ext cx="1233488" cy="1230312"/>
            <a:chOff x="360" y="2017"/>
            <a:chExt cx="777" cy="775"/>
          </a:xfrm>
        </p:grpSpPr>
        <p:sp>
          <p:nvSpPr>
            <p:cNvPr id="34849" name="Line 33"/>
            <p:cNvSpPr>
              <a:spLocks noChangeShapeType="1"/>
            </p:cNvSpPr>
            <p:nvPr/>
          </p:nvSpPr>
          <p:spPr bwMode="auto">
            <a:xfrm flipV="1">
              <a:off x="796" y="2017"/>
              <a:ext cx="273" cy="30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4850" name="Group 34"/>
            <p:cNvGrpSpPr>
              <a:grpSpLocks/>
            </p:cNvGrpSpPr>
            <p:nvPr/>
          </p:nvGrpSpPr>
          <p:grpSpPr bwMode="auto">
            <a:xfrm>
              <a:off x="360" y="2267"/>
              <a:ext cx="777" cy="525"/>
              <a:chOff x="360" y="2267"/>
              <a:chExt cx="777" cy="525"/>
            </a:xfrm>
          </p:grpSpPr>
          <p:sp>
            <p:nvSpPr>
              <p:cNvPr id="34851" name="Rectangle 35"/>
              <p:cNvSpPr>
                <a:spLocks noChangeArrowheads="1"/>
              </p:cNvSpPr>
              <p:nvPr/>
            </p:nvSpPr>
            <p:spPr bwMode="auto">
              <a:xfrm>
                <a:off x="360" y="2267"/>
                <a:ext cx="777" cy="525"/>
              </a:xfrm>
              <a:prstGeom prst="rect">
                <a:avLst/>
              </a:prstGeom>
              <a:solidFill>
                <a:srgbClr val="E1E5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34852" name="Rectangle 36"/>
              <p:cNvSpPr>
                <a:spLocks noChangeArrowheads="1"/>
              </p:cNvSpPr>
              <p:nvPr/>
            </p:nvSpPr>
            <p:spPr bwMode="auto">
              <a:xfrm>
                <a:off x="404" y="2276"/>
                <a:ext cx="319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700">
                    <a:solidFill>
                      <a:srgbClr val="000000"/>
                    </a:solidFill>
                    <a:latin typeface="Arial" charset="0"/>
                  </a:rPr>
                  <a:t>1. An</a:t>
                </a:r>
                <a:endParaRPr lang="en-US" altLang="en-US" sz="2400"/>
              </a:p>
            </p:txBody>
          </p:sp>
          <p:sp>
            <p:nvSpPr>
              <p:cNvPr id="34853" name="Rectangle 37"/>
              <p:cNvSpPr>
                <a:spLocks noChangeArrowheads="1"/>
              </p:cNvSpPr>
              <p:nvPr/>
            </p:nvSpPr>
            <p:spPr bwMode="auto">
              <a:xfrm>
                <a:off x="404" y="2443"/>
                <a:ext cx="51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700">
                    <a:solidFill>
                      <a:srgbClr val="000000"/>
                    </a:solidFill>
                    <a:latin typeface="Arial" charset="0"/>
                  </a:rPr>
                  <a:t>increase</a:t>
                </a:r>
                <a:endParaRPr lang="en-US" altLang="en-US" sz="2400"/>
              </a:p>
            </p:txBody>
          </p:sp>
          <p:sp>
            <p:nvSpPr>
              <p:cNvPr id="34854" name="Rectangle 38"/>
              <p:cNvSpPr>
                <a:spLocks noChangeArrowheads="1"/>
              </p:cNvSpPr>
              <p:nvPr/>
            </p:nvSpPr>
            <p:spPr bwMode="auto">
              <a:xfrm>
                <a:off x="404" y="2609"/>
                <a:ext cx="667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700">
                    <a:solidFill>
                      <a:srgbClr val="000000"/>
                    </a:solidFill>
                    <a:latin typeface="Arial" charset="0"/>
                  </a:rPr>
                  <a:t>in price . . .</a:t>
                </a:r>
                <a:endParaRPr lang="en-US" altLang="en-US" sz="2400"/>
              </a:p>
            </p:txBody>
          </p:sp>
        </p:grpSp>
      </p:grpSp>
      <p:grpSp>
        <p:nvGrpSpPr>
          <p:cNvPr id="80935" name="Group 39"/>
          <p:cNvGrpSpPr>
            <a:grpSpLocks/>
          </p:cNvGrpSpPr>
          <p:nvPr/>
        </p:nvGrpSpPr>
        <p:grpSpPr bwMode="auto">
          <a:xfrm>
            <a:off x="2519363" y="5510213"/>
            <a:ext cx="4802187" cy="515937"/>
            <a:chOff x="1587" y="3431"/>
            <a:chExt cx="3025" cy="325"/>
          </a:xfrm>
        </p:grpSpPr>
        <p:sp>
          <p:nvSpPr>
            <p:cNvPr id="34845" name="Line 40"/>
            <p:cNvSpPr>
              <a:spLocks noChangeShapeType="1"/>
            </p:cNvSpPr>
            <p:nvPr/>
          </p:nvSpPr>
          <p:spPr bwMode="auto">
            <a:xfrm flipH="1">
              <a:off x="3086" y="3431"/>
              <a:ext cx="68" cy="17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4846" name="Group 41"/>
            <p:cNvGrpSpPr>
              <a:grpSpLocks/>
            </p:cNvGrpSpPr>
            <p:nvPr/>
          </p:nvGrpSpPr>
          <p:grpSpPr bwMode="auto">
            <a:xfrm>
              <a:off x="1587" y="3556"/>
              <a:ext cx="3025" cy="200"/>
              <a:chOff x="1587" y="3556"/>
              <a:chExt cx="3025" cy="200"/>
            </a:xfrm>
          </p:grpSpPr>
          <p:sp>
            <p:nvSpPr>
              <p:cNvPr id="34847" name="Rectangle 42"/>
              <p:cNvSpPr>
                <a:spLocks noChangeArrowheads="1"/>
              </p:cNvSpPr>
              <p:nvPr/>
            </p:nvSpPr>
            <p:spPr bwMode="auto">
              <a:xfrm>
                <a:off x="1587" y="3556"/>
                <a:ext cx="3025" cy="200"/>
              </a:xfrm>
              <a:prstGeom prst="rect">
                <a:avLst/>
              </a:prstGeom>
              <a:solidFill>
                <a:srgbClr val="E1E5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34848" name="Rectangle 43"/>
              <p:cNvSpPr>
                <a:spLocks noChangeArrowheads="1"/>
              </p:cNvSpPr>
              <p:nvPr/>
            </p:nvSpPr>
            <p:spPr bwMode="auto">
              <a:xfrm>
                <a:off x="1618" y="3571"/>
                <a:ext cx="2816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700">
                    <a:solidFill>
                      <a:srgbClr val="000000"/>
                    </a:solidFill>
                    <a:latin typeface="Arial" charset="0"/>
                  </a:rPr>
                  <a:t>2. . . . leaves the quantity supplied unchanged.</a:t>
                </a:r>
                <a:endParaRPr lang="en-US" altLang="en-US" sz="2400"/>
              </a:p>
            </p:txBody>
          </p:sp>
        </p:grpSp>
      </p:grpSp>
      <p:sp>
        <p:nvSpPr>
          <p:cNvPr id="34844" name="Rectangle 44"/>
          <p:cNvSpPr>
            <a:spLocks noChangeArrowheads="1"/>
          </p:cNvSpPr>
          <p:nvPr/>
        </p:nvSpPr>
        <p:spPr bwMode="auto">
          <a:xfrm>
            <a:off x="1320800" y="1833563"/>
            <a:ext cx="5302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solidFill>
                  <a:srgbClr val="000000"/>
                </a:solidFill>
                <a:latin typeface="Arial" charset="0"/>
              </a:rPr>
              <a:t>Price</a:t>
            </a: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0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09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09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0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0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0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E:\Mankiw\Mankiw PPT\narrow aqua button bckg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8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50800"/>
            <a:ext cx="8229600" cy="685800"/>
          </a:xfrm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en-US" altLang="en-US" sz="2400">
                <a:solidFill>
                  <a:schemeClr val="bg1"/>
                </a:solidFill>
              </a:rPr>
              <a:t>Figure 6 The Price Elasticity of Supply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6564313" y="6680200"/>
            <a:ext cx="26416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b="1">
                <a:solidFill>
                  <a:schemeClr val="bg1"/>
                </a:solidFill>
                <a:latin typeface="Arial" charset="0"/>
              </a:rPr>
              <a:t>Copyright©2003  Southwestern/Thomson Learning</a:t>
            </a: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2266950" y="1911350"/>
            <a:ext cx="5322888" cy="3335338"/>
          </a:xfrm>
          <a:prstGeom prst="rect">
            <a:avLst/>
          </a:prstGeom>
          <a:solidFill>
            <a:srgbClr val="F3F6F9"/>
          </a:solidFill>
          <a:ln w="238125">
            <a:solidFill>
              <a:srgbClr val="F3F6F9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2266950" y="1911350"/>
            <a:ext cx="5322888" cy="3335338"/>
          </a:xfrm>
          <a:prstGeom prst="rect">
            <a:avLst/>
          </a:prstGeom>
          <a:solidFill>
            <a:srgbClr val="F2F4F8"/>
          </a:solidFill>
          <a:ln w="215900">
            <a:solidFill>
              <a:srgbClr val="F2F4F8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2266950" y="1911350"/>
            <a:ext cx="5322888" cy="3335338"/>
          </a:xfrm>
          <a:prstGeom prst="rect">
            <a:avLst/>
          </a:prstGeom>
          <a:solidFill>
            <a:srgbClr val="F1F4F7"/>
          </a:solidFill>
          <a:ln w="195263">
            <a:solidFill>
              <a:srgbClr val="F1F4F7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2266950" y="1911350"/>
            <a:ext cx="5322888" cy="3335338"/>
          </a:xfrm>
          <a:prstGeom prst="rect">
            <a:avLst/>
          </a:prstGeom>
          <a:solidFill>
            <a:srgbClr val="F0F2F5"/>
          </a:solidFill>
          <a:ln w="173038">
            <a:solidFill>
              <a:srgbClr val="F0F2F5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2266950" y="1911350"/>
            <a:ext cx="5322888" cy="3335338"/>
          </a:xfrm>
          <a:prstGeom prst="rect">
            <a:avLst/>
          </a:prstGeom>
          <a:solidFill>
            <a:srgbClr val="EEF1F4"/>
          </a:solidFill>
          <a:ln w="150813">
            <a:solidFill>
              <a:srgbClr val="EEF1F4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2266950" y="1911350"/>
            <a:ext cx="5322888" cy="3335338"/>
          </a:xfrm>
          <a:prstGeom prst="rect">
            <a:avLst/>
          </a:prstGeom>
          <a:solidFill>
            <a:srgbClr val="EDEFF3"/>
          </a:solidFill>
          <a:ln w="130175">
            <a:solidFill>
              <a:srgbClr val="EDEFF3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2266950" y="1911350"/>
            <a:ext cx="5322888" cy="3335338"/>
          </a:xfrm>
          <a:prstGeom prst="rect">
            <a:avLst/>
          </a:prstGeom>
          <a:solidFill>
            <a:srgbClr val="EBEEF2"/>
          </a:solidFill>
          <a:ln w="107950">
            <a:solidFill>
              <a:srgbClr val="EBEEF2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5852" name="Rectangle 12"/>
          <p:cNvSpPr>
            <a:spLocks noChangeArrowheads="1"/>
          </p:cNvSpPr>
          <p:nvPr/>
        </p:nvSpPr>
        <p:spPr bwMode="auto">
          <a:xfrm>
            <a:off x="2266950" y="1911350"/>
            <a:ext cx="5322888" cy="3335338"/>
          </a:xfrm>
          <a:prstGeom prst="rect">
            <a:avLst/>
          </a:prstGeom>
          <a:solidFill>
            <a:srgbClr val="EAECF1"/>
          </a:solidFill>
          <a:ln w="87313">
            <a:solidFill>
              <a:srgbClr val="EAECF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5853" name="Rectangle 13"/>
          <p:cNvSpPr>
            <a:spLocks noChangeArrowheads="1"/>
          </p:cNvSpPr>
          <p:nvPr/>
        </p:nvSpPr>
        <p:spPr bwMode="auto">
          <a:xfrm>
            <a:off x="2266950" y="1911350"/>
            <a:ext cx="5322888" cy="3335338"/>
          </a:xfrm>
          <a:prstGeom prst="rect">
            <a:avLst/>
          </a:prstGeom>
          <a:solidFill>
            <a:srgbClr val="E9EBF0"/>
          </a:solidFill>
          <a:ln w="65088">
            <a:solidFill>
              <a:srgbClr val="E9EBF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5854" name="Rectangle 14"/>
          <p:cNvSpPr>
            <a:spLocks noChangeArrowheads="1"/>
          </p:cNvSpPr>
          <p:nvPr/>
        </p:nvSpPr>
        <p:spPr bwMode="auto">
          <a:xfrm>
            <a:off x="2266950" y="1911350"/>
            <a:ext cx="5322888" cy="3335338"/>
          </a:xfrm>
          <a:prstGeom prst="rect">
            <a:avLst/>
          </a:prstGeom>
          <a:solidFill>
            <a:srgbClr val="E7EAEF"/>
          </a:solidFill>
          <a:ln w="42863">
            <a:solidFill>
              <a:srgbClr val="E7EAEF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2266950" y="1911350"/>
            <a:ext cx="5322888" cy="3335338"/>
          </a:xfrm>
          <a:prstGeom prst="rect">
            <a:avLst/>
          </a:prstGeom>
          <a:solidFill>
            <a:srgbClr val="E6E9EF"/>
          </a:solidFill>
          <a:ln w="22225">
            <a:solidFill>
              <a:srgbClr val="E6E9EF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9888" name="Line 16"/>
          <p:cNvSpPr>
            <a:spLocks noChangeShapeType="1"/>
          </p:cNvSpPr>
          <p:nvPr/>
        </p:nvSpPr>
        <p:spPr bwMode="auto">
          <a:xfrm flipH="1">
            <a:off x="5233988" y="5345113"/>
            <a:ext cx="252412" cy="31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7" name="Rectangle 17"/>
          <p:cNvSpPr>
            <a:spLocks noChangeArrowheads="1"/>
          </p:cNvSpPr>
          <p:nvPr/>
        </p:nvSpPr>
        <p:spPr bwMode="auto">
          <a:xfrm>
            <a:off x="2179638" y="1811338"/>
            <a:ext cx="5322887" cy="33369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9890" name="Line 18"/>
          <p:cNvSpPr>
            <a:spLocks noChangeShapeType="1"/>
          </p:cNvSpPr>
          <p:nvPr/>
        </p:nvSpPr>
        <p:spPr bwMode="auto">
          <a:xfrm>
            <a:off x="2006600" y="3052763"/>
            <a:ext cx="1588" cy="255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9" name="Freeform 19"/>
          <p:cNvSpPr>
            <a:spLocks/>
          </p:cNvSpPr>
          <p:nvPr/>
        </p:nvSpPr>
        <p:spPr bwMode="auto">
          <a:xfrm>
            <a:off x="2160588" y="1811338"/>
            <a:ext cx="5322887" cy="3336925"/>
          </a:xfrm>
          <a:custGeom>
            <a:avLst/>
            <a:gdLst>
              <a:gd name="T0" fmla="*/ 0 w 3353"/>
              <a:gd name="T1" fmla="*/ 0 h 2102"/>
              <a:gd name="T2" fmla="*/ 0 w 3353"/>
              <a:gd name="T3" fmla="*/ 2147483647 h 2102"/>
              <a:gd name="T4" fmla="*/ 2147483647 w 3353"/>
              <a:gd name="T5" fmla="*/ 2147483647 h 210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353" h="2102">
                <a:moveTo>
                  <a:pt x="0" y="0"/>
                </a:moveTo>
                <a:lnTo>
                  <a:pt x="0" y="2102"/>
                </a:lnTo>
                <a:lnTo>
                  <a:pt x="3353" y="2102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0" name="Rectangle 20"/>
          <p:cNvSpPr>
            <a:spLocks noChangeArrowheads="1"/>
          </p:cNvSpPr>
          <p:nvPr/>
        </p:nvSpPr>
        <p:spPr bwMode="auto">
          <a:xfrm>
            <a:off x="2505075" y="1365250"/>
            <a:ext cx="4618038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solidFill>
                  <a:srgbClr val="000000"/>
                </a:solidFill>
                <a:latin typeface="Arial" charset="0"/>
              </a:rPr>
              <a:t>(b) Inelastic Supply: Elasticity Is Less Than 1</a:t>
            </a:r>
            <a:endParaRPr lang="en-US" altLang="en-US" sz="2400"/>
          </a:p>
        </p:txBody>
      </p:sp>
      <p:grpSp>
        <p:nvGrpSpPr>
          <p:cNvPr id="79893" name="Group 21"/>
          <p:cNvGrpSpPr>
            <a:grpSpLocks/>
          </p:cNvGrpSpPr>
          <p:nvPr/>
        </p:nvGrpSpPr>
        <p:grpSpPr bwMode="auto">
          <a:xfrm>
            <a:off x="1811338" y="2760663"/>
            <a:ext cx="4065587" cy="2735262"/>
            <a:chOff x="1141" y="1739"/>
            <a:chExt cx="2561" cy="1723"/>
          </a:xfrm>
        </p:grpSpPr>
        <p:sp>
          <p:nvSpPr>
            <p:cNvPr id="35884" name="Freeform 22"/>
            <p:cNvSpPr>
              <a:spLocks/>
            </p:cNvSpPr>
            <p:nvPr/>
          </p:nvSpPr>
          <p:spPr bwMode="auto">
            <a:xfrm>
              <a:off x="1373" y="1817"/>
              <a:ext cx="2086" cy="1426"/>
            </a:xfrm>
            <a:custGeom>
              <a:avLst/>
              <a:gdLst>
                <a:gd name="T0" fmla="*/ 2086 w 2086"/>
                <a:gd name="T1" fmla="*/ 1426 h 1426"/>
                <a:gd name="T2" fmla="*/ 2086 w 2086"/>
                <a:gd name="T3" fmla="*/ 0 h 1426"/>
                <a:gd name="T4" fmla="*/ 0 w 2086"/>
                <a:gd name="T5" fmla="*/ 0 h 14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86" h="1426">
                  <a:moveTo>
                    <a:pt x="2086" y="1426"/>
                  </a:moveTo>
                  <a:lnTo>
                    <a:pt x="2086" y="0"/>
                  </a:lnTo>
                  <a:lnTo>
                    <a:pt x="0" y="0"/>
                  </a:lnTo>
                </a:path>
              </a:pathLst>
            </a:custGeom>
            <a:noFill/>
            <a:ln w="22225" cap="flat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5" name="Rectangle 23"/>
            <p:cNvSpPr>
              <a:spLocks noChangeArrowheads="1"/>
            </p:cNvSpPr>
            <p:nvPr/>
          </p:nvSpPr>
          <p:spPr bwMode="auto">
            <a:xfrm>
              <a:off x="3474" y="3299"/>
              <a:ext cx="22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700">
                  <a:solidFill>
                    <a:srgbClr val="000000"/>
                  </a:solidFill>
                  <a:latin typeface="Arial" charset="0"/>
                </a:rPr>
                <a:t>110</a:t>
              </a:r>
              <a:endParaRPr lang="en-US" altLang="en-US" sz="2400"/>
            </a:p>
          </p:txBody>
        </p:sp>
        <p:sp>
          <p:nvSpPr>
            <p:cNvPr id="35886" name="Rectangle 24"/>
            <p:cNvSpPr>
              <a:spLocks noChangeArrowheads="1"/>
            </p:cNvSpPr>
            <p:nvPr/>
          </p:nvSpPr>
          <p:spPr bwMode="auto">
            <a:xfrm>
              <a:off x="1141" y="1739"/>
              <a:ext cx="15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700">
                  <a:solidFill>
                    <a:srgbClr val="000000"/>
                  </a:solidFill>
                  <a:latin typeface="Arial" charset="0"/>
                </a:rPr>
                <a:t>$5</a:t>
              </a:r>
              <a:endParaRPr lang="en-US" altLang="en-US" sz="2400"/>
            </a:p>
          </p:txBody>
        </p:sp>
      </p:grpSp>
      <p:grpSp>
        <p:nvGrpSpPr>
          <p:cNvPr id="79897" name="Group 25"/>
          <p:cNvGrpSpPr>
            <a:grpSpLocks/>
          </p:cNvGrpSpPr>
          <p:nvPr/>
        </p:nvGrpSpPr>
        <p:grpSpPr bwMode="auto">
          <a:xfrm>
            <a:off x="1939925" y="3287713"/>
            <a:ext cx="3268663" cy="2208212"/>
            <a:chOff x="1222" y="2071"/>
            <a:chExt cx="2059" cy="1391"/>
          </a:xfrm>
        </p:grpSpPr>
        <p:sp>
          <p:nvSpPr>
            <p:cNvPr id="35881" name="Freeform 26"/>
            <p:cNvSpPr>
              <a:spLocks/>
            </p:cNvSpPr>
            <p:nvPr/>
          </p:nvSpPr>
          <p:spPr bwMode="auto">
            <a:xfrm>
              <a:off x="1373" y="2104"/>
              <a:ext cx="1908" cy="1139"/>
            </a:xfrm>
            <a:custGeom>
              <a:avLst/>
              <a:gdLst>
                <a:gd name="T0" fmla="*/ 1908 w 1908"/>
                <a:gd name="T1" fmla="*/ 1139 h 1139"/>
                <a:gd name="T2" fmla="*/ 1908 w 1908"/>
                <a:gd name="T3" fmla="*/ 0 h 1139"/>
                <a:gd name="T4" fmla="*/ 0 w 1908"/>
                <a:gd name="T5" fmla="*/ 0 h 113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08" h="1139">
                  <a:moveTo>
                    <a:pt x="1908" y="1139"/>
                  </a:moveTo>
                  <a:lnTo>
                    <a:pt x="1908" y="0"/>
                  </a:lnTo>
                  <a:lnTo>
                    <a:pt x="0" y="0"/>
                  </a:lnTo>
                </a:path>
              </a:pathLst>
            </a:custGeom>
            <a:noFill/>
            <a:ln w="22225" cap="flat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2" name="Rectangle 27"/>
            <p:cNvSpPr>
              <a:spLocks noChangeArrowheads="1"/>
            </p:cNvSpPr>
            <p:nvPr/>
          </p:nvSpPr>
          <p:spPr bwMode="auto">
            <a:xfrm>
              <a:off x="3015" y="3299"/>
              <a:ext cx="22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700">
                  <a:solidFill>
                    <a:srgbClr val="000000"/>
                  </a:solidFill>
                  <a:latin typeface="Arial" charset="0"/>
                </a:rPr>
                <a:t>100</a:t>
              </a:r>
              <a:endParaRPr lang="en-US" altLang="en-US" sz="2400"/>
            </a:p>
          </p:txBody>
        </p:sp>
        <p:sp>
          <p:nvSpPr>
            <p:cNvPr id="35883" name="Rectangle 28"/>
            <p:cNvSpPr>
              <a:spLocks noChangeArrowheads="1"/>
            </p:cNvSpPr>
            <p:nvPr/>
          </p:nvSpPr>
          <p:spPr bwMode="auto">
            <a:xfrm>
              <a:off x="1222" y="2071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7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altLang="en-US" sz="2400"/>
            </a:p>
          </p:txBody>
        </p:sp>
      </p:grpSp>
      <p:sp>
        <p:nvSpPr>
          <p:cNvPr id="35863" name="Rectangle 29"/>
          <p:cNvSpPr>
            <a:spLocks noChangeArrowheads="1"/>
          </p:cNvSpPr>
          <p:nvPr/>
        </p:nvSpPr>
        <p:spPr bwMode="auto">
          <a:xfrm>
            <a:off x="6559550" y="5230813"/>
            <a:ext cx="87630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solidFill>
                  <a:srgbClr val="000000"/>
                </a:solidFill>
                <a:latin typeface="Arial" charset="0"/>
              </a:rPr>
              <a:t>Quantity</a:t>
            </a:r>
            <a:endParaRPr lang="en-US" altLang="en-US" sz="2400"/>
          </a:p>
        </p:txBody>
      </p:sp>
      <p:sp>
        <p:nvSpPr>
          <p:cNvPr id="35864" name="Rectangle 30"/>
          <p:cNvSpPr>
            <a:spLocks noChangeArrowheads="1"/>
          </p:cNvSpPr>
          <p:nvPr/>
        </p:nvSpPr>
        <p:spPr bwMode="auto">
          <a:xfrm>
            <a:off x="1947863" y="5268913"/>
            <a:ext cx="120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700">
                <a:solidFill>
                  <a:srgbClr val="000000"/>
                </a:solidFill>
                <a:latin typeface="Arial" charset="0"/>
              </a:rPr>
              <a:t>0</a:t>
            </a:r>
            <a:endParaRPr lang="en-US" altLang="en-US" sz="2400"/>
          </a:p>
        </p:txBody>
      </p:sp>
      <p:grpSp>
        <p:nvGrpSpPr>
          <p:cNvPr id="79903" name="Group 31"/>
          <p:cNvGrpSpPr>
            <a:grpSpLocks/>
          </p:cNvGrpSpPr>
          <p:nvPr/>
        </p:nvGrpSpPr>
        <p:grpSpPr bwMode="auto">
          <a:xfrm>
            <a:off x="750888" y="3181350"/>
            <a:ext cx="1298575" cy="1250950"/>
            <a:chOff x="473" y="2004"/>
            <a:chExt cx="818" cy="788"/>
          </a:xfrm>
        </p:grpSpPr>
        <p:sp>
          <p:nvSpPr>
            <p:cNvPr id="35875" name="Line 32"/>
            <p:cNvSpPr>
              <a:spLocks noChangeShapeType="1"/>
            </p:cNvSpPr>
            <p:nvPr/>
          </p:nvSpPr>
          <p:spPr bwMode="auto">
            <a:xfrm flipV="1">
              <a:off x="882" y="2004"/>
              <a:ext cx="328" cy="276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5876" name="Group 33"/>
            <p:cNvGrpSpPr>
              <a:grpSpLocks/>
            </p:cNvGrpSpPr>
            <p:nvPr/>
          </p:nvGrpSpPr>
          <p:grpSpPr bwMode="auto">
            <a:xfrm>
              <a:off x="473" y="2267"/>
              <a:ext cx="818" cy="525"/>
              <a:chOff x="473" y="2267"/>
              <a:chExt cx="818" cy="525"/>
            </a:xfrm>
          </p:grpSpPr>
          <p:sp>
            <p:nvSpPr>
              <p:cNvPr id="35877" name="Rectangle 34"/>
              <p:cNvSpPr>
                <a:spLocks noChangeArrowheads="1"/>
              </p:cNvSpPr>
              <p:nvPr/>
            </p:nvSpPr>
            <p:spPr bwMode="auto">
              <a:xfrm>
                <a:off x="473" y="2267"/>
                <a:ext cx="818" cy="525"/>
              </a:xfrm>
              <a:prstGeom prst="rect">
                <a:avLst/>
              </a:prstGeom>
              <a:solidFill>
                <a:srgbClr val="E1E5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35878" name="Rectangle 35"/>
              <p:cNvSpPr>
                <a:spLocks noChangeArrowheads="1"/>
              </p:cNvSpPr>
              <p:nvPr/>
            </p:nvSpPr>
            <p:spPr bwMode="auto">
              <a:xfrm>
                <a:off x="528" y="2284"/>
                <a:ext cx="554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700">
                    <a:solidFill>
                      <a:srgbClr val="000000"/>
                    </a:solidFill>
                    <a:latin typeface="Arial" charset="0"/>
                  </a:rPr>
                  <a:t>1. A 22%</a:t>
                </a:r>
                <a:endParaRPr lang="en-US" altLang="en-US" sz="2400"/>
              </a:p>
            </p:txBody>
          </p:sp>
          <p:sp>
            <p:nvSpPr>
              <p:cNvPr id="35879" name="Rectangle 36"/>
              <p:cNvSpPr>
                <a:spLocks noChangeArrowheads="1"/>
              </p:cNvSpPr>
              <p:nvPr/>
            </p:nvSpPr>
            <p:spPr bwMode="auto">
              <a:xfrm>
                <a:off x="528" y="2451"/>
                <a:ext cx="51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700">
                    <a:solidFill>
                      <a:srgbClr val="000000"/>
                    </a:solidFill>
                    <a:latin typeface="Arial" charset="0"/>
                  </a:rPr>
                  <a:t>increase</a:t>
                </a:r>
                <a:endParaRPr lang="en-US" altLang="en-US" sz="2400"/>
              </a:p>
            </p:txBody>
          </p:sp>
          <p:sp>
            <p:nvSpPr>
              <p:cNvPr id="35880" name="Rectangle 37"/>
              <p:cNvSpPr>
                <a:spLocks noChangeArrowheads="1"/>
              </p:cNvSpPr>
              <p:nvPr/>
            </p:nvSpPr>
            <p:spPr bwMode="auto">
              <a:xfrm>
                <a:off x="528" y="2617"/>
                <a:ext cx="667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700">
                    <a:solidFill>
                      <a:srgbClr val="000000"/>
                    </a:solidFill>
                    <a:latin typeface="Arial" charset="0"/>
                  </a:rPr>
                  <a:t>in price . . .</a:t>
                </a:r>
                <a:endParaRPr lang="en-US" altLang="en-US" sz="2400"/>
              </a:p>
            </p:txBody>
          </p:sp>
        </p:grpSp>
      </p:grpSp>
      <p:sp>
        <p:nvSpPr>
          <p:cNvPr id="35866" name="Rectangle 38"/>
          <p:cNvSpPr>
            <a:spLocks noChangeArrowheads="1"/>
          </p:cNvSpPr>
          <p:nvPr/>
        </p:nvSpPr>
        <p:spPr bwMode="auto">
          <a:xfrm>
            <a:off x="1500188" y="1833563"/>
            <a:ext cx="5302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solidFill>
                  <a:srgbClr val="000000"/>
                </a:solidFill>
                <a:latin typeface="Arial" charset="0"/>
              </a:rPr>
              <a:t>Price</a:t>
            </a:r>
            <a:endParaRPr lang="en-US" altLang="en-US" sz="2400"/>
          </a:p>
        </p:txBody>
      </p:sp>
      <p:grpSp>
        <p:nvGrpSpPr>
          <p:cNvPr id="79911" name="Group 39"/>
          <p:cNvGrpSpPr>
            <a:grpSpLocks/>
          </p:cNvGrpSpPr>
          <p:nvPr/>
        </p:nvGrpSpPr>
        <p:grpSpPr bwMode="auto">
          <a:xfrm>
            <a:off x="2309813" y="5426075"/>
            <a:ext cx="5040312" cy="536575"/>
            <a:chOff x="1455" y="3418"/>
            <a:chExt cx="3175" cy="338"/>
          </a:xfrm>
        </p:grpSpPr>
        <p:sp>
          <p:nvSpPr>
            <p:cNvPr id="35871" name="Line 40"/>
            <p:cNvSpPr>
              <a:spLocks noChangeShapeType="1"/>
            </p:cNvSpPr>
            <p:nvPr/>
          </p:nvSpPr>
          <p:spPr bwMode="auto">
            <a:xfrm flipH="1">
              <a:off x="3213" y="3418"/>
              <a:ext cx="123" cy="1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5872" name="Group 41"/>
            <p:cNvGrpSpPr>
              <a:grpSpLocks/>
            </p:cNvGrpSpPr>
            <p:nvPr/>
          </p:nvGrpSpPr>
          <p:grpSpPr bwMode="auto">
            <a:xfrm>
              <a:off x="1455" y="3556"/>
              <a:ext cx="3175" cy="200"/>
              <a:chOff x="1455" y="3556"/>
              <a:chExt cx="3175" cy="200"/>
            </a:xfrm>
          </p:grpSpPr>
          <p:sp>
            <p:nvSpPr>
              <p:cNvPr id="35873" name="Rectangle 42"/>
              <p:cNvSpPr>
                <a:spLocks noChangeArrowheads="1"/>
              </p:cNvSpPr>
              <p:nvPr/>
            </p:nvSpPr>
            <p:spPr bwMode="auto">
              <a:xfrm>
                <a:off x="1455" y="3556"/>
                <a:ext cx="3175" cy="200"/>
              </a:xfrm>
              <a:prstGeom prst="rect">
                <a:avLst/>
              </a:prstGeom>
              <a:solidFill>
                <a:srgbClr val="E1E5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35874" name="Rectangle 43"/>
              <p:cNvSpPr>
                <a:spLocks noChangeArrowheads="1"/>
              </p:cNvSpPr>
              <p:nvPr/>
            </p:nvSpPr>
            <p:spPr bwMode="auto">
              <a:xfrm>
                <a:off x="1490" y="3579"/>
                <a:ext cx="3080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700">
                    <a:solidFill>
                      <a:srgbClr val="000000"/>
                    </a:solidFill>
                    <a:latin typeface="Arial" charset="0"/>
                  </a:rPr>
                  <a:t>2. . . . leads to a 10% increase in quantity supplied.</a:t>
                </a:r>
                <a:endParaRPr lang="en-US" altLang="en-US" sz="2400"/>
              </a:p>
            </p:txBody>
          </p:sp>
        </p:grpSp>
      </p:grpSp>
      <p:grpSp>
        <p:nvGrpSpPr>
          <p:cNvPr id="79916" name="Group 44"/>
          <p:cNvGrpSpPr>
            <a:grpSpLocks/>
          </p:cNvGrpSpPr>
          <p:nvPr/>
        </p:nvGrpSpPr>
        <p:grpSpPr bwMode="auto">
          <a:xfrm>
            <a:off x="4516438" y="2366963"/>
            <a:ext cx="2027237" cy="2006600"/>
            <a:chOff x="2845" y="1491"/>
            <a:chExt cx="1277" cy="1264"/>
          </a:xfrm>
        </p:grpSpPr>
        <p:sp>
          <p:nvSpPr>
            <p:cNvPr id="35869" name="Line 45"/>
            <p:cNvSpPr>
              <a:spLocks noChangeShapeType="1"/>
            </p:cNvSpPr>
            <p:nvPr/>
          </p:nvSpPr>
          <p:spPr bwMode="auto">
            <a:xfrm flipH="1">
              <a:off x="2845" y="1491"/>
              <a:ext cx="832" cy="1264"/>
            </a:xfrm>
            <a:prstGeom prst="line">
              <a:avLst/>
            </a:prstGeom>
            <a:noFill/>
            <a:ln w="65088">
              <a:solidFill>
                <a:srgbClr val="004C9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0" name="Rectangle 46"/>
            <p:cNvSpPr>
              <a:spLocks noChangeArrowheads="1"/>
            </p:cNvSpPr>
            <p:nvPr/>
          </p:nvSpPr>
          <p:spPr bwMode="auto">
            <a:xfrm>
              <a:off x="3705" y="1496"/>
              <a:ext cx="417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700">
                  <a:solidFill>
                    <a:srgbClr val="000000"/>
                  </a:solidFill>
                  <a:latin typeface="Arial" charset="0"/>
                </a:rPr>
                <a:t>Supply</a:t>
              </a:r>
              <a:endParaRPr lang="en-US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79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79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98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98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500"/>
                                        <p:tgtEl>
                                          <p:spTgt spid="79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9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98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98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79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88" grpId="0" animBg="1"/>
      <p:bldP spid="7989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E:\Mankiw\Mankiw PPT\narrow aqua button bckg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8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50800"/>
            <a:ext cx="8229600" cy="685800"/>
          </a:xfrm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en-US" altLang="en-US" sz="2400">
                <a:solidFill>
                  <a:schemeClr val="bg1"/>
                </a:solidFill>
              </a:rPr>
              <a:t>Figure 6 The Price Elasticity of Supply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6564313" y="6680200"/>
            <a:ext cx="26416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b="1">
                <a:solidFill>
                  <a:schemeClr val="bg1"/>
                </a:solidFill>
                <a:latin typeface="Arial" charset="0"/>
              </a:rPr>
              <a:t>Copyright©2003  Southwestern/Thomson Learning</a:t>
            </a: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2311400" y="1865313"/>
            <a:ext cx="5322888" cy="3336925"/>
          </a:xfrm>
          <a:prstGeom prst="rect">
            <a:avLst/>
          </a:prstGeom>
          <a:solidFill>
            <a:srgbClr val="F3F6F9"/>
          </a:solidFill>
          <a:ln w="238125">
            <a:solidFill>
              <a:srgbClr val="F3F6F9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2311400" y="1865313"/>
            <a:ext cx="5322888" cy="3336925"/>
          </a:xfrm>
          <a:prstGeom prst="rect">
            <a:avLst/>
          </a:prstGeom>
          <a:solidFill>
            <a:srgbClr val="F2F4F8"/>
          </a:solidFill>
          <a:ln w="215900">
            <a:solidFill>
              <a:srgbClr val="F2F4F8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2311400" y="1865313"/>
            <a:ext cx="5322888" cy="3336925"/>
          </a:xfrm>
          <a:prstGeom prst="rect">
            <a:avLst/>
          </a:prstGeom>
          <a:solidFill>
            <a:srgbClr val="F1F4F7"/>
          </a:solidFill>
          <a:ln w="195263">
            <a:solidFill>
              <a:srgbClr val="F1F4F7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2311400" y="1865313"/>
            <a:ext cx="5322888" cy="3336925"/>
          </a:xfrm>
          <a:prstGeom prst="rect">
            <a:avLst/>
          </a:prstGeom>
          <a:solidFill>
            <a:srgbClr val="F0F2F5"/>
          </a:solidFill>
          <a:ln w="173038">
            <a:solidFill>
              <a:srgbClr val="F0F2F5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2311400" y="1865313"/>
            <a:ext cx="5322888" cy="3336925"/>
          </a:xfrm>
          <a:prstGeom prst="rect">
            <a:avLst/>
          </a:prstGeom>
          <a:solidFill>
            <a:srgbClr val="EEF1F4"/>
          </a:solidFill>
          <a:ln w="150813">
            <a:solidFill>
              <a:srgbClr val="EEF1F4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2311400" y="1865313"/>
            <a:ext cx="5322888" cy="3336925"/>
          </a:xfrm>
          <a:prstGeom prst="rect">
            <a:avLst/>
          </a:prstGeom>
          <a:solidFill>
            <a:srgbClr val="EDEFF3"/>
          </a:solidFill>
          <a:ln w="130175">
            <a:solidFill>
              <a:srgbClr val="EDEFF3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6875" name="Rectangle 11"/>
          <p:cNvSpPr>
            <a:spLocks noChangeArrowheads="1"/>
          </p:cNvSpPr>
          <p:nvPr/>
        </p:nvSpPr>
        <p:spPr bwMode="auto">
          <a:xfrm>
            <a:off x="2311400" y="1865313"/>
            <a:ext cx="5322888" cy="3336925"/>
          </a:xfrm>
          <a:prstGeom prst="rect">
            <a:avLst/>
          </a:prstGeom>
          <a:solidFill>
            <a:srgbClr val="EBEEF2"/>
          </a:solidFill>
          <a:ln w="107950">
            <a:solidFill>
              <a:srgbClr val="EBEEF2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2311400" y="1865313"/>
            <a:ext cx="5322888" cy="3336925"/>
          </a:xfrm>
          <a:prstGeom prst="rect">
            <a:avLst/>
          </a:prstGeom>
          <a:solidFill>
            <a:srgbClr val="EAECF1"/>
          </a:solidFill>
          <a:ln w="87313">
            <a:solidFill>
              <a:srgbClr val="EAECF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6877" name="Rectangle 13"/>
          <p:cNvSpPr>
            <a:spLocks noChangeArrowheads="1"/>
          </p:cNvSpPr>
          <p:nvPr/>
        </p:nvSpPr>
        <p:spPr bwMode="auto">
          <a:xfrm>
            <a:off x="2311400" y="1865313"/>
            <a:ext cx="5322888" cy="3336925"/>
          </a:xfrm>
          <a:prstGeom prst="rect">
            <a:avLst/>
          </a:prstGeom>
          <a:solidFill>
            <a:srgbClr val="E9EBF0"/>
          </a:solidFill>
          <a:ln w="65088">
            <a:solidFill>
              <a:srgbClr val="E9EBF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6878" name="Rectangle 14"/>
          <p:cNvSpPr>
            <a:spLocks noChangeArrowheads="1"/>
          </p:cNvSpPr>
          <p:nvPr/>
        </p:nvSpPr>
        <p:spPr bwMode="auto">
          <a:xfrm>
            <a:off x="2311400" y="1865313"/>
            <a:ext cx="5322888" cy="3336925"/>
          </a:xfrm>
          <a:prstGeom prst="rect">
            <a:avLst/>
          </a:prstGeom>
          <a:solidFill>
            <a:srgbClr val="E7EAEF"/>
          </a:solidFill>
          <a:ln w="42863">
            <a:solidFill>
              <a:srgbClr val="E7EAEF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6879" name="Rectangle 15"/>
          <p:cNvSpPr>
            <a:spLocks noChangeArrowheads="1"/>
          </p:cNvSpPr>
          <p:nvPr/>
        </p:nvSpPr>
        <p:spPr bwMode="auto">
          <a:xfrm>
            <a:off x="2311400" y="1865313"/>
            <a:ext cx="5322888" cy="3336925"/>
          </a:xfrm>
          <a:prstGeom prst="rect">
            <a:avLst/>
          </a:prstGeom>
          <a:solidFill>
            <a:srgbClr val="E6E9EF"/>
          </a:solidFill>
          <a:ln w="22225">
            <a:solidFill>
              <a:srgbClr val="E6E9EF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8864" name="Line 16"/>
          <p:cNvSpPr>
            <a:spLocks noChangeShapeType="1"/>
          </p:cNvSpPr>
          <p:nvPr/>
        </p:nvSpPr>
        <p:spPr bwMode="auto">
          <a:xfrm flipH="1">
            <a:off x="5448300" y="5299075"/>
            <a:ext cx="346075" cy="31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1" name="Rectangle 17"/>
          <p:cNvSpPr>
            <a:spLocks noChangeArrowheads="1"/>
          </p:cNvSpPr>
          <p:nvPr/>
        </p:nvSpPr>
        <p:spPr bwMode="auto">
          <a:xfrm>
            <a:off x="2203450" y="1785938"/>
            <a:ext cx="5322888" cy="33162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8866" name="Line 18"/>
          <p:cNvSpPr>
            <a:spLocks noChangeShapeType="1"/>
          </p:cNvSpPr>
          <p:nvPr/>
        </p:nvSpPr>
        <p:spPr bwMode="auto">
          <a:xfrm>
            <a:off x="2030413" y="3006725"/>
            <a:ext cx="1587" cy="25082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Freeform 19"/>
          <p:cNvSpPr>
            <a:spLocks/>
          </p:cNvSpPr>
          <p:nvPr/>
        </p:nvSpPr>
        <p:spPr bwMode="auto">
          <a:xfrm>
            <a:off x="2203450" y="1785938"/>
            <a:ext cx="5322888" cy="3316287"/>
          </a:xfrm>
          <a:custGeom>
            <a:avLst/>
            <a:gdLst>
              <a:gd name="T0" fmla="*/ 0 w 3353"/>
              <a:gd name="T1" fmla="*/ 0 h 2089"/>
              <a:gd name="T2" fmla="*/ 0 w 3353"/>
              <a:gd name="T3" fmla="*/ 2147483647 h 2089"/>
              <a:gd name="T4" fmla="*/ 2147483647 w 3353"/>
              <a:gd name="T5" fmla="*/ 2147483647 h 208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353" h="2089">
                <a:moveTo>
                  <a:pt x="0" y="0"/>
                </a:moveTo>
                <a:lnTo>
                  <a:pt x="0" y="2089"/>
                </a:lnTo>
                <a:lnTo>
                  <a:pt x="3353" y="2089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4" name="Rectangle 20"/>
          <p:cNvSpPr>
            <a:spLocks noChangeArrowheads="1"/>
          </p:cNvSpPr>
          <p:nvPr/>
        </p:nvSpPr>
        <p:spPr bwMode="auto">
          <a:xfrm>
            <a:off x="2557463" y="1374775"/>
            <a:ext cx="4316412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solidFill>
                  <a:srgbClr val="000000"/>
                </a:solidFill>
                <a:latin typeface="Arial" charset="0"/>
              </a:rPr>
              <a:t>(c) Unit Elastic Supply: Elasticity Equals 1</a:t>
            </a:r>
            <a:endParaRPr lang="en-US" altLang="en-US" sz="2400"/>
          </a:p>
        </p:txBody>
      </p:sp>
      <p:grpSp>
        <p:nvGrpSpPr>
          <p:cNvPr id="78869" name="Group 21"/>
          <p:cNvGrpSpPr>
            <a:grpSpLocks/>
          </p:cNvGrpSpPr>
          <p:nvPr/>
        </p:nvGrpSpPr>
        <p:grpSpPr bwMode="auto">
          <a:xfrm>
            <a:off x="1836738" y="2768600"/>
            <a:ext cx="4368800" cy="2703513"/>
            <a:chOff x="1157" y="1744"/>
            <a:chExt cx="2752" cy="1703"/>
          </a:xfrm>
        </p:grpSpPr>
        <p:sp>
          <p:nvSpPr>
            <p:cNvPr id="36908" name="Freeform 22"/>
            <p:cNvSpPr>
              <a:spLocks/>
            </p:cNvSpPr>
            <p:nvPr/>
          </p:nvSpPr>
          <p:spPr bwMode="auto">
            <a:xfrm>
              <a:off x="1388" y="1800"/>
              <a:ext cx="2371" cy="1414"/>
            </a:xfrm>
            <a:custGeom>
              <a:avLst/>
              <a:gdLst>
                <a:gd name="T0" fmla="*/ 2371 w 2371"/>
                <a:gd name="T1" fmla="*/ 1414 h 1414"/>
                <a:gd name="T2" fmla="*/ 2371 w 2371"/>
                <a:gd name="T3" fmla="*/ 0 h 1414"/>
                <a:gd name="T4" fmla="*/ 0 w 2371"/>
                <a:gd name="T5" fmla="*/ 0 h 141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71" h="1414">
                  <a:moveTo>
                    <a:pt x="2371" y="1414"/>
                  </a:moveTo>
                  <a:lnTo>
                    <a:pt x="2371" y="0"/>
                  </a:lnTo>
                  <a:lnTo>
                    <a:pt x="0" y="0"/>
                  </a:lnTo>
                </a:path>
              </a:pathLst>
            </a:custGeom>
            <a:noFill/>
            <a:ln w="22225" cap="flat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9" name="Rectangle 23"/>
            <p:cNvSpPr>
              <a:spLocks noChangeArrowheads="1"/>
            </p:cNvSpPr>
            <p:nvPr/>
          </p:nvSpPr>
          <p:spPr bwMode="auto">
            <a:xfrm>
              <a:off x="3681" y="3284"/>
              <a:ext cx="22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700">
                  <a:solidFill>
                    <a:srgbClr val="000000"/>
                  </a:solidFill>
                  <a:latin typeface="Arial" charset="0"/>
                </a:rPr>
                <a:t>125</a:t>
              </a:r>
              <a:endParaRPr lang="en-US" altLang="en-US" sz="2400"/>
            </a:p>
          </p:txBody>
        </p:sp>
        <p:sp>
          <p:nvSpPr>
            <p:cNvPr id="36910" name="Rectangle 24"/>
            <p:cNvSpPr>
              <a:spLocks noChangeArrowheads="1"/>
            </p:cNvSpPr>
            <p:nvPr/>
          </p:nvSpPr>
          <p:spPr bwMode="auto">
            <a:xfrm>
              <a:off x="1157" y="1744"/>
              <a:ext cx="15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700">
                  <a:solidFill>
                    <a:srgbClr val="000000"/>
                  </a:solidFill>
                  <a:latin typeface="Arial" charset="0"/>
                </a:rPr>
                <a:t>$5</a:t>
              </a:r>
              <a:endParaRPr lang="en-US" altLang="en-US" sz="2400"/>
            </a:p>
          </p:txBody>
        </p:sp>
      </p:grpSp>
      <p:grpSp>
        <p:nvGrpSpPr>
          <p:cNvPr id="78873" name="Group 25"/>
          <p:cNvGrpSpPr>
            <a:grpSpLocks/>
          </p:cNvGrpSpPr>
          <p:nvPr/>
        </p:nvGrpSpPr>
        <p:grpSpPr bwMode="auto">
          <a:xfrm>
            <a:off x="1966913" y="3238500"/>
            <a:ext cx="3373437" cy="2233613"/>
            <a:chOff x="1239" y="2040"/>
            <a:chExt cx="2125" cy="1407"/>
          </a:xfrm>
        </p:grpSpPr>
        <p:sp>
          <p:nvSpPr>
            <p:cNvPr id="36905" name="Freeform 26"/>
            <p:cNvSpPr>
              <a:spLocks/>
            </p:cNvSpPr>
            <p:nvPr/>
          </p:nvSpPr>
          <p:spPr bwMode="auto">
            <a:xfrm>
              <a:off x="1388" y="2076"/>
              <a:ext cx="1908" cy="1138"/>
            </a:xfrm>
            <a:custGeom>
              <a:avLst/>
              <a:gdLst>
                <a:gd name="T0" fmla="*/ 1908 w 1908"/>
                <a:gd name="T1" fmla="*/ 1138 h 1138"/>
                <a:gd name="T2" fmla="*/ 1908 w 1908"/>
                <a:gd name="T3" fmla="*/ 0 h 1138"/>
                <a:gd name="T4" fmla="*/ 0 w 1908"/>
                <a:gd name="T5" fmla="*/ 0 h 113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08" h="1138">
                  <a:moveTo>
                    <a:pt x="1908" y="1138"/>
                  </a:moveTo>
                  <a:lnTo>
                    <a:pt x="1908" y="0"/>
                  </a:lnTo>
                  <a:lnTo>
                    <a:pt x="0" y="0"/>
                  </a:lnTo>
                </a:path>
              </a:pathLst>
            </a:custGeom>
            <a:noFill/>
            <a:ln w="22225" cap="flat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6" name="Rectangle 27"/>
            <p:cNvSpPr>
              <a:spLocks noChangeArrowheads="1"/>
            </p:cNvSpPr>
            <p:nvPr/>
          </p:nvSpPr>
          <p:spPr bwMode="auto">
            <a:xfrm>
              <a:off x="3136" y="3284"/>
              <a:ext cx="22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700">
                  <a:solidFill>
                    <a:srgbClr val="000000"/>
                  </a:solidFill>
                  <a:latin typeface="Arial" charset="0"/>
                </a:rPr>
                <a:t>100</a:t>
              </a:r>
              <a:endParaRPr lang="en-US" altLang="en-US" sz="2400"/>
            </a:p>
          </p:txBody>
        </p:sp>
        <p:sp>
          <p:nvSpPr>
            <p:cNvPr id="36907" name="Rectangle 28"/>
            <p:cNvSpPr>
              <a:spLocks noChangeArrowheads="1"/>
            </p:cNvSpPr>
            <p:nvPr/>
          </p:nvSpPr>
          <p:spPr bwMode="auto">
            <a:xfrm>
              <a:off x="1239" y="2040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7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altLang="en-US" sz="2400"/>
            </a:p>
          </p:txBody>
        </p:sp>
      </p:grpSp>
      <p:sp>
        <p:nvSpPr>
          <p:cNvPr id="36887" name="Rectangle 29"/>
          <p:cNvSpPr>
            <a:spLocks noChangeArrowheads="1"/>
          </p:cNvSpPr>
          <p:nvPr/>
        </p:nvSpPr>
        <p:spPr bwMode="auto">
          <a:xfrm>
            <a:off x="6586538" y="5207000"/>
            <a:ext cx="87630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solidFill>
                  <a:srgbClr val="000000"/>
                </a:solidFill>
                <a:latin typeface="Arial" charset="0"/>
              </a:rPr>
              <a:t>Quantity</a:t>
            </a:r>
            <a:endParaRPr lang="en-US" altLang="en-US" sz="2400"/>
          </a:p>
        </p:txBody>
      </p:sp>
      <p:sp>
        <p:nvSpPr>
          <p:cNvPr id="36888" name="Rectangle 30"/>
          <p:cNvSpPr>
            <a:spLocks noChangeArrowheads="1"/>
          </p:cNvSpPr>
          <p:nvPr/>
        </p:nvSpPr>
        <p:spPr bwMode="auto">
          <a:xfrm>
            <a:off x="1981200" y="5213350"/>
            <a:ext cx="1206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700">
                <a:solidFill>
                  <a:srgbClr val="000000"/>
                </a:solidFill>
                <a:latin typeface="Arial" charset="0"/>
              </a:rPr>
              <a:t>0</a:t>
            </a:r>
            <a:endParaRPr lang="en-US" altLang="en-US" sz="2400"/>
          </a:p>
        </p:txBody>
      </p:sp>
      <p:sp>
        <p:nvSpPr>
          <p:cNvPr id="36889" name="Rectangle 31"/>
          <p:cNvSpPr>
            <a:spLocks noChangeArrowheads="1"/>
          </p:cNvSpPr>
          <p:nvPr/>
        </p:nvSpPr>
        <p:spPr bwMode="auto">
          <a:xfrm>
            <a:off x="1535113" y="1758950"/>
            <a:ext cx="53022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solidFill>
                  <a:srgbClr val="000000"/>
                </a:solidFill>
                <a:latin typeface="Arial" charset="0"/>
              </a:rPr>
              <a:t>Price</a:t>
            </a:r>
            <a:endParaRPr lang="en-US" altLang="en-US" sz="2400"/>
          </a:p>
        </p:txBody>
      </p:sp>
      <p:grpSp>
        <p:nvGrpSpPr>
          <p:cNvPr id="78880" name="Group 32"/>
          <p:cNvGrpSpPr>
            <a:grpSpLocks/>
          </p:cNvGrpSpPr>
          <p:nvPr/>
        </p:nvGrpSpPr>
        <p:grpSpPr bwMode="auto">
          <a:xfrm>
            <a:off x="2030413" y="5360988"/>
            <a:ext cx="5151437" cy="555625"/>
            <a:chOff x="1279" y="3377"/>
            <a:chExt cx="3245" cy="350"/>
          </a:xfrm>
        </p:grpSpPr>
        <p:sp>
          <p:nvSpPr>
            <p:cNvPr id="36901" name="Line 33"/>
            <p:cNvSpPr>
              <a:spLocks noChangeShapeType="1"/>
            </p:cNvSpPr>
            <p:nvPr/>
          </p:nvSpPr>
          <p:spPr bwMode="auto">
            <a:xfrm flipH="1">
              <a:off x="2942" y="3377"/>
              <a:ext cx="163" cy="18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902" name="Group 34"/>
            <p:cNvGrpSpPr>
              <a:grpSpLocks/>
            </p:cNvGrpSpPr>
            <p:nvPr/>
          </p:nvGrpSpPr>
          <p:grpSpPr bwMode="auto">
            <a:xfrm>
              <a:off x="1279" y="3527"/>
              <a:ext cx="3245" cy="200"/>
              <a:chOff x="1279" y="3527"/>
              <a:chExt cx="3245" cy="200"/>
            </a:xfrm>
          </p:grpSpPr>
          <p:sp>
            <p:nvSpPr>
              <p:cNvPr id="36903" name="Rectangle 35"/>
              <p:cNvSpPr>
                <a:spLocks noChangeArrowheads="1"/>
              </p:cNvSpPr>
              <p:nvPr/>
            </p:nvSpPr>
            <p:spPr bwMode="auto">
              <a:xfrm>
                <a:off x="1279" y="3527"/>
                <a:ext cx="3245" cy="200"/>
              </a:xfrm>
              <a:prstGeom prst="rect">
                <a:avLst/>
              </a:prstGeom>
              <a:solidFill>
                <a:srgbClr val="E1E5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36904" name="Rectangle 36"/>
              <p:cNvSpPr>
                <a:spLocks noChangeArrowheads="1"/>
              </p:cNvSpPr>
              <p:nvPr/>
            </p:nvSpPr>
            <p:spPr bwMode="auto">
              <a:xfrm>
                <a:off x="1343" y="3548"/>
                <a:ext cx="3118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700">
                    <a:solidFill>
                      <a:srgbClr val="000000"/>
                    </a:solidFill>
                    <a:latin typeface="Arial" charset="0"/>
                  </a:rPr>
                  <a:t>2.  . . . leads to a 22% increase in quantity supplied.</a:t>
                </a:r>
                <a:endParaRPr lang="en-US" altLang="en-US" sz="2400"/>
              </a:p>
            </p:txBody>
          </p:sp>
        </p:grpSp>
      </p:grpSp>
      <p:grpSp>
        <p:nvGrpSpPr>
          <p:cNvPr id="78885" name="Group 37"/>
          <p:cNvGrpSpPr>
            <a:grpSpLocks/>
          </p:cNvGrpSpPr>
          <p:nvPr/>
        </p:nvGrpSpPr>
        <p:grpSpPr bwMode="auto">
          <a:xfrm>
            <a:off x="754063" y="3136900"/>
            <a:ext cx="1276350" cy="1250950"/>
            <a:chOff x="475" y="1976"/>
            <a:chExt cx="804" cy="788"/>
          </a:xfrm>
        </p:grpSpPr>
        <p:sp>
          <p:nvSpPr>
            <p:cNvPr id="36895" name="Line 38"/>
            <p:cNvSpPr>
              <a:spLocks noChangeShapeType="1"/>
            </p:cNvSpPr>
            <p:nvPr/>
          </p:nvSpPr>
          <p:spPr bwMode="auto">
            <a:xfrm flipV="1">
              <a:off x="911" y="1976"/>
              <a:ext cx="327" cy="30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896" name="Group 39"/>
            <p:cNvGrpSpPr>
              <a:grpSpLocks/>
            </p:cNvGrpSpPr>
            <p:nvPr/>
          </p:nvGrpSpPr>
          <p:grpSpPr bwMode="auto">
            <a:xfrm>
              <a:off x="475" y="2226"/>
              <a:ext cx="804" cy="538"/>
              <a:chOff x="475" y="2226"/>
              <a:chExt cx="804" cy="538"/>
            </a:xfrm>
          </p:grpSpPr>
          <p:sp>
            <p:nvSpPr>
              <p:cNvPr id="36897" name="Rectangle 40"/>
              <p:cNvSpPr>
                <a:spLocks noChangeArrowheads="1"/>
              </p:cNvSpPr>
              <p:nvPr/>
            </p:nvSpPr>
            <p:spPr bwMode="auto">
              <a:xfrm>
                <a:off x="475" y="2226"/>
                <a:ext cx="804" cy="538"/>
              </a:xfrm>
              <a:prstGeom prst="rect">
                <a:avLst/>
              </a:prstGeom>
              <a:solidFill>
                <a:srgbClr val="E1E5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36898" name="Rectangle 41"/>
              <p:cNvSpPr>
                <a:spLocks noChangeArrowheads="1"/>
              </p:cNvSpPr>
              <p:nvPr/>
            </p:nvSpPr>
            <p:spPr bwMode="auto">
              <a:xfrm>
                <a:off x="526" y="2253"/>
                <a:ext cx="554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700">
                    <a:solidFill>
                      <a:srgbClr val="000000"/>
                    </a:solidFill>
                    <a:latin typeface="Arial" charset="0"/>
                  </a:rPr>
                  <a:t>1. A 22%</a:t>
                </a:r>
                <a:endParaRPr lang="en-US" altLang="en-US" sz="2400"/>
              </a:p>
            </p:txBody>
          </p:sp>
          <p:sp>
            <p:nvSpPr>
              <p:cNvPr id="36899" name="Rectangle 42"/>
              <p:cNvSpPr>
                <a:spLocks noChangeArrowheads="1"/>
              </p:cNvSpPr>
              <p:nvPr/>
            </p:nvSpPr>
            <p:spPr bwMode="auto">
              <a:xfrm>
                <a:off x="526" y="2420"/>
                <a:ext cx="51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700">
                    <a:solidFill>
                      <a:srgbClr val="000000"/>
                    </a:solidFill>
                    <a:latin typeface="Arial" charset="0"/>
                  </a:rPr>
                  <a:t>increase</a:t>
                </a:r>
                <a:endParaRPr lang="en-US" altLang="en-US" sz="2400"/>
              </a:p>
            </p:txBody>
          </p:sp>
          <p:sp>
            <p:nvSpPr>
              <p:cNvPr id="36900" name="Rectangle 43"/>
              <p:cNvSpPr>
                <a:spLocks noChangeArrowheads="1"/>
              </p:cNvSpPr>
              <p:nvPr/>
            </p:nvSpPr>
            <p:spPr bwMode="auto">
              <a:xfrm>
                <a:off x="526" y="2586"/>
                <a:ext cx="667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700">
                    <a:solidFill>
                      <a:srgbClr val="000000"/>
                    </a:solidFill>
                    <a:latin typeface="Arial" charset="0"/>
                  </a:rPr>
                  <a:t>in price . . .</a:t>
                </a:r>
                <a:endParaRPr lang="en-US" altLang="en-US" sz="2400"/>
              </a:p>
            </p:txBody>
          </p:sp>
        </p:grpSp>
      </p:grpSp>
      <p:grpSp>
        <p:nvGrpSpPr>
          <p:cNvPr id="78892" name="Group 44"/>
          <p:cNvGrpSpPr>
            <a:grpSpLocks/>
          </p:cNvGrpSpPr>
          <p:nvPr/>
        </p:nvGrpSpPr>
        <p:grpSpPr bwMode="auto">
          <a:xfrm>
            <a:off x="2203450" y="2438400"/>
            <a:ext cx="5008563" cy="2663825"/>
            <a:chOff x="1388" y="1536"/>
            <a:chExt cx="3155" cy="1678"/>
          </a:xfrm>
        </p:grpSpPr>
        <p:sp>
          <p:nvSpPr>
            <p:cNvPr id="36893" name="Line 45"/>
            <p:cNvSpPr>
              <a:spLocks noChangeShapeType="1"/>
            </p:cNvSpPr>
            <p:nvPr/>
          </p:nvSpPr>
          <p:spPr bwMode="auto">
            <a:xfrm flipH="1">
              <a:off x="1388" y="1600"/>
              <a:ext cx="2699" cy="1614"/>
            </a:xfrm>
            <a:prstGeom prst="line">
              <a:avLst/>
            </a:prstGeom>
            <a:noFill/>
            <a:ln w="65088">
              <a:solidFill>
                <a:srgbClr val="004C9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4" name="Rectangle 46"/>
            <p:cNvSpPr>
              <a:spLocks noChangeArrowheads="1"/>
            </p:cNvSpPr>
            <p:nvPr/>
          </p:nvSpPr>
          <p:spPr bwMode="auto">
            <a:xfrm>
              <a:off x="4126" y="1536"/>
              <a:ext cx="417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700">
                  <a:solidFill>
                    <a:srgbClr val="000000"/>
                  </a:solidFill>
                  <a:latin typeface="Arial" charset="0"/>
                </a:rPr>
                <a:t>Supply</a:t>
              </a:r>
              <a:endParaRPr lang="en-US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78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78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8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88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500"/>
                                        <p:tgtEl>
                                          <p:spTgt spid="78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8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8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8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64" grpId="0" animBg="1"/>
      <p:bldP spid="7886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E:\Mankiw\Mankiw PPT\narrow aqua button bckg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8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50800"/>
            <a:ext cx="8229600" cy="685800"/>
          </a:xfrm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en-US" altLang="en-US" sz="2400">
                <a:solidFill>
                  <a:schemeClr val="bg1"/>
                </a:solidFill>
              </a:rPr>
              <a:t>Figure 6 The Price Elasticity of Supply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6564313" y="6680200"/>
            <a:ext cx="26416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b="1">
                <a:solidFill>
                  <a:schemeClr val="bg1"/>
                </a:solidFill>
                <a:latin typeface="Arial" charset="0"/>
              </a:rPr>
              <a:t>Copyright©2003  Southwestern/Thomson Learning</a:t>
            </a: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2443163" y="2047875"/>
            <a:ext cx="5322887" cy="3336925"/>
          </a:xfrm>
          <a:prstGeom prst="rect">
            <a:avLst/>
          </a:prstGeom>
          <a:solidFill>
            <a:srgbClr val="F3F6F9"/>
          </a:solidFill>
          <a:ln w="238125">
            <a:solidFill>
              <a:srgbClr val="F3F6F9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2443163" y="2047875"/>
            <a:ext cx="5322887" cy="3336925"/>
          </a:xfrm>
          <a:prstGeom prst="rect">
            <a:avLst/>
          </a:prstGeom>
          <a:solidFill>
            <a:srgbClr val="F2F4F8"/>
          </a:solidFill>
          <a:ln w="215900">
            <a:solidFill>
              <a:srgbClr val="F2F4F8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2443163" y="2047875"/>
            <a:ext cx="5322887" cy="3336925"/>
          </a:xfrm>
          <a:prstGeom prst="rect">
            <a:avLst/>
          </a:prstGeom>
          <a:solidFill>
            <a:srgbClr val="F1F4F7"/>
          </a:solidFill>
          <a:ln w="195263">
            <a:solidFill>
              <a:srgbClr val="F1F4F7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2443163" y="2047875"/>
            <a:ext cx="5322887" cy="3336925"/>
          </a:xfrm>
          <a:prstGeom prst="rect">
            <a:avLst/>
          </a:prstGeom>
          <a:solidFill>
            <a:srgbClr val="F0F2F5"/>
          </a:solidFill>
          <a:ln w="173038">
            <a:solidFill>
              <a:srgbClr val="F0F2F5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2443163" y="2047875"/>
            <a:ext cx="5322887" cy="3336925"/>
          </a:xfrm>
          <a:prstGeom prst="rect">
            <a:avLst/>
          </a:prstGeom>
          <a:solidFill>
            <a:srgbClr val="EEF1F4"/>
          </a:solidFill>
          <a:ln w="150813">
            <a:solidFill>
              <a:srgbClr val="EEF1F4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2443163" y="2047875"/>
            <a:ext cx="5322887" cy="3336925"/>
          </a:xfrm>
          <a:prstGeom prst="rect">
            <a:avLst/>
          </a:prstGeom>
          <a:solidFill>
            <a:srgbClr val="EDEFF3"/>
          </a:solidFill>
          <a:ln w="130175">
            <a:solidFill>
              <a:srgbClr val="EDEFF3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7899" name="Rectangle 11"/>
          <p:cNvSpPr>
            <a:spLocks noChangeArrowheads="1"/>
          </p:cNvSpPr>
          <p:nvPr/>
        </p:nvSpPr>
        <p:spPr bwMode="auto">
          <a:xfrm>
            <a:off x="2443163" y="2047875"/>
            <a:ext cx="5322887" cy="3336925"/>
          </a:xfrm>
          <a:prstGeom prst="rect">
            <a:avLst/>
          </a:prstGeom>
          <a:solidFill>
            <a:srgbClr val="EBEEF2"/>
          </a:solidFill>
          <a:ln w="107950">
            <a:solidFill>
              <a:srgbClr val="EBEEF2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2443163" y="2047875"/>
            <a:ext cx="5322887" cy="3336925"/>
          </a:xfrm>
          <a:prstGeom prst="rect">
            <a:avLst/>
          </a:prstGeom>
          <a:solidFill>
            <a:srgbClr val="EAECF1"/>
          </a:solidFill>
          <a:ln w="87313">
            <a:solidFill>
              <a:srgbClr val="EAECF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2443163" y="2047875"/>
            <a:ext cx="5322887" cy="3336925"/>
          </a:xfrm>
          <a:prstGeom prst="rect">
            <a:avLst/>
          </a:prstGeom>
          <a:solidFill>
            <a:srgbClr val="E9EBF0"/>
          </a:solidFill>
          <a:ln w="65088">
            <a:solidFill>
              <a:srgbClr val="E9EBF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7902" name="Rectangle 14"/>
          <p:cNvSpPr>
            <a:spLocks noChangeArrowheads="1"/>
          </p:cNvSpPr>
          <p:nvPr/>
        </p:nvSpPr>
        <p:spPr bwMode="auto">
          <a:xfrm>
            <a:off x="2443163" y="2047875"/>
            <a:ext cx="5322887" cy="3336925"/>
          </a:xfrm>
          <a:prstGeom prst="rect">
            <a:avLst/>
          </a:prstGeom>
          <a:solidFill>
            <a:srgbClr val="E7EAEF"/>
          </a:solidFill>
          <a:ln w="42863">
            <a:solidFill>
              <a:srgbClr val="E7EAEF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2443163" y="2047875"/>
            <a:ext cx="5322887" cy="3336925"/>
          </a:xfrm>
          <a:prstGeom prst="rect">
            <a:avLst/>
          </a:prstGeom>
          <a:solidFill>
            <a:srgbClr val="E6E9EF"/>
          </a:solidFill>
          <a:ln w="22225">
            <a:solidFill>
              <a:srgbClr val="E6E9EF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7904" name="Rectangle 16"/>
          <p:cNvSpPr>
            <a:spLocks noChangeArrowheads="1"/>
          </p:cNvSpPr>
          <p:nvPr/>
        </p:nvSpPr>
        <p:spPr bwMode="auto">
          <a:xfrm>
            <a:off x="2335213" y="1949450"/>
            <a:ext cx="5322887" cy="33353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7905" name="Freeform 17"/>
          <p:cNvSpPr>
            <a:spLocks/>
          </p:cNvSpPr>
          <p:nvPr/>
        </p:nvSpPr>
        <p:spPr bwMode="auto">
          <a:xfrm>
            <a:off x="2335213" y="1949450"/>
            <a:ext cx="5322887" cy="3335338"/>
          </a:xfrm>
          <a:custGeom>
            <a:avLst/>
            <a:gdLst>
              <a:gd name="T0" fmla="*/ 0 w 3353"/>
              <a:gd name="T1" fmla="*/ 0 h 2101"/>
              <a:gd name="T2" fmla="*/ 0 w 3353"/>
              <a:gd name="T3" fmla="*/ 2147483647 h 2101"/>
              <a:gd name="T4" fmla="*/ 2147483647 w 3353"/>
              <a:gd name="T5" fmla="*/ 2147483647 h 210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353" h="2101">
                <a:moveTo>
                  <a:pt x="0" y="0"/>
                </a:moveTo>
                <a:lnTo>
                  <a:pt x="0" y="2101"/>
                </a:lnTo>
                <a:lnTo>
                  <a:pt x="3353" y="2101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42" name="Line 18"/>
          <p:cNvSpPr>
            <a:spLocks noChangeShapeType="1"/>
          </p:cNvSpPr>
          <p:nvPr/>
        </p:nvSpPr>
        <p:spPr bwMode="auto">
          <a:xfrm>
            <a:off x="2182813" y="3189288"/>
            <a:ext cx="3175" cy="2222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43" name="Line 19"/>
          <p:cNvSpPr>
            <a:spLocks noChangeShapeType="1"/>
          </p:cNvSpPr>
          <p:nvPr/>
        </p:nvSpPr>
        <p:spPr bwMode="auto">
          <a:xfrm flipH="1">
            <a:off x="4130675" y="5445125"/>
            <a:ext cx="908050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8" name="Rectangle 20"/>
          <p:cNvSpPr>
            <a:spLocks noChangeArrowheads="1"/>
          </p:cNvSpPr>
          <p:nvPr/>
        </p:nvSpPr>
        <p:spPr bwMode="auto">
          <a:xfrm>
            <a:off x="2474913" y="1547813"/>
            <a:ext cx="4725987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solidFill>
                  <a:srgbClr val="000000"/>
                </a:solidFill>
                <a:latin typeface="Arial" charset="0"/>
              </a:rPr>
              <a:t>(d) Elastic Supply: Elasticity Is Greater Than 1</a:t>
            </a:r>
            <a:endParaRPr lang="en-US" altLang="en-US" sz="2400"/>
          </a:p>
        </p:txBody>
      </p:sp>
      <p:sp>
        <p:nvSpPr>
          <p:cNvPr id="37909" name="Rectangle 21"/>
          <p:cNvSpPr>
            <a:spLocks noChangeArrowheads="1"/>
          </p:cNvSpPr>
          <p:nvPr/>
        </p:nvSpPr>
        <p:spPr bwMode="auto">
          <a:xfrm>
            <a:off x="6727825" y="5297488"/>
            <a:ext cx="87630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solidFill>
                  <a:srgbClr val="000000"/>
                </a:solidFill>
                <a:latin typeface="Arial" charset="0"/>
              </a:rPr>
              <a:t>Quantity</a:t>
            </a:r>
            <a:endParaRPr lang="en-US" altLang="en-US" sz="2400"/>
          </a:p>
        </p:txBody>
      </p:sp>
      <p:sp>
        <p:nvSpPr>
          <p:cNvPr id="37910" name="Rectangle 22"/>
          <p:cNvSpPr>
            <a:spLocks noChangeArrowheads="1"/>
          </p:cNvSpPr>
          <p:nvPr/>
        </p:nvSpPr>
        <p:spPr bwMode="auto">
          <a:xfrm>
            <a:off x="2114550" y="5386388"/>
            <a:ext cx="120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700">
                <a:solidFill>
                  <a:srgbClr val="000000"/>
                </a:solidFill>
                <a:latin typeface="Arial" charset="0"/>
              </a:rPr>
              <a:t>0</a:t>
            </a:r>
            <a:endParaRPr lang="en-US" altLang="en-US" sz="2400"/>
          </a:p>
        </p:txBody>
      </p:sp>
      <p:sp>
        <p:nvSpPr>
          <p:cNvPr id="37911" name="Rectangle 23"/>
          <p:cNvSpPr>
            <a:spLocks noChangeArrowheads="1"/>
          </p:cNvSpPr>
          <p:nvPr/>
        </p:nvSpPr>
        <p:spPr bwMode="auto">
          <a:xfrm>
            <a:off x="1668463" y="1924050"/>
            <a:ext cx="53022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solidFill>
                  <a:srgbClr val="000000"/>
                </a:solidFill>
                <a:latin typeface="Arial" charset="0"/>
              </a:rPr>
              <a:t>Price</a:t>
            </a:r>
            <a:endParaRPr lang="en-US" altLang="en-US" sz="2400"/>
          </a:p>
        </p:txBody>
      </p:sp>
      <p:grpSp>
        <p:nvGrpSpPr>
          <p:cNvPr id="77848" name="Group 24"/>
          <p:cNvGrpSpPr>
            <a:grpSpLocks/>
          </p:cNvGrpSpPr>
          <p:nvPr/>
        </p:nvGrpSpPr>
        <p:grpSpPr bwMode="auto">
          <a:xfrm>
            <a:off x="884238" y="3298825"/>
            <a:ext cx="1255712" cy="1271588"/>
            <a:chOff x="557" y="2078"/>
            <a:chExt cx="791" cy="801"/>
          </a:xfrm>
        </p:grpSpPr>
        <p:sp>
          <p:nvSpPr>
            <p:cNvPr id="37929" name="Line 25"/>
            <p:cNvSpPr>
              <a:spLocks noChangeShapeType="1"/>
            </p:cNvSpPr>
            <p:nvPr/>
          </p:nvSpPr>
          <p:spPr bwMode="auto">
            <a:xfrm flipV="1">
              <a:off x="993" y="2078"/>
              <a:ext cx="328" cy="31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7930" name="Group 26"/>
            <p:cNvGrpSpPr>
              <a:grpSpLocks/>
            </p:cNvGrpSpPr>
            <p:nvPr/>
          </p:nvGrpSpPr>
          <p:grpSpPr bwMode="auto">
            <a:xfrm>
              <a:off x="557" y="2341"/>
              <a:ext cx="791" cy="538"/>
              <a:chOff x="557" y="2341"/>
              <a:chExt cx="791" cy="538"/>
            </a:xfrm>
          </p:grpSpPr>
          <p:sp>
            <p:nvSpPr>
              <p:cNvPr id="37931" name="Rectangle 27"/>
              <p:cNvSpPr>
                <a:spLocks noChangeArrowheads="1"/>
              </p:cNvSpPr>
              <p:nvPr/>
            </p:nvSpPr>
            <p:spPr bwMode="auto">
              <a:xfrm>
                <a:off x="557" y="2341"/>
                <a:ext cx="791" cy="538"/>
              </a:xfrm>
              <a:prstGeom prst="rect">
                <a:avLst/>
              </a:prstGeom>
              <a:solidFill>
                <a:srgbClr val="E1E5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37932" name="Rectangle 28"/>
              <p:cNvSpPr>
                <a:spLocks noChangeArrowheads="1"/>
              </p:cNvSpPr>
              <p:nvPr/>
            </p:nvSpPr>
            <p:spPr bwMode="auto">
              <a:xfrm>
                <a:off x="606" y="2366"/>
                <a:ext cx="554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700">
                    <a:solidFill>
                      <a:srgbClr val="000000"/>
                    </a:solidFill>
                    <a:latin typeface="Arial" charset="0"/>
                  </a:rPr>
                  <a:t>1. A 22%</a:t>
                </a:r>
                <a:endParaRPr lang="en-US" altLang="en-US" sz="2400"/>
              </a:p>
            </p:txBody>
          </p:sp>
          <p:sp>
            <p:nvSpPr>
              <p:cNvPr id="37933" name="Rectangle 29"/>
              <p:cNvSpPr>
                <a:spLocks noChangeArrowheads="1"/>
              </p:cNvSpPr>
              <p:nvPr/>
            </p:nvSpPr>
            <p:spPr bwMode="auto">
              <a:xfrm>
                <a:off x="606" y="2533"/>
                <a:ext cx="51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700">
                    <a:solidFill>
                      <a:srgbClr val="000000"/>
                    </a:solidFill>
                    <a:latin typeface="Arial" charset="0"/>
                  </a:rPr>
                  <a:t>increase</a:t>
                </a:r>
                <a:endParaRPr lang="en-US" altLang="en-US" sz="2400"/>
              </a:p>
            </p:txBody>
          </p:sp>
          <p:sp>
            <p:nvSpPr>
              <p:cNvPr id="37934" name="Rectangle 30"/>
              <p:cNvSpPr>
                <a:spLocks noChangeArrowheads="1"/>
              </p:cNvSpPr>
              <p:nvPr/>
            </p:nvSpPr>
            <p:spPr bwMode="auto">
              <a:xfrm>
                <a:off x="606" y="2699"/>
                <a:ext cx="667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700">
                    <a:solidFill>
                      <a:srgbClr val="000000"/>
                    </a:solidFill>
                    <a:latin typeface="Arial" charset="0"/>
                  </a:rPr>
                  <a:t>in price . . .</a:t>
                </a:r>
                <a:endParaRPr lang="en-US" altLang="en-US" sz="2400"/>
              </a:p>
            </p:txBody>
          </p:sp>
        </p:grpSp>
      </p:grpSp>
      <p:grpSp>
        <p:nvGrpSpPr>
          <p:cNvPr id="77855" name="Group 31"/>
          <p:cNvGrpSpPr>
            <a:grpSpLocks/>
          </p:cNvGrpSpPr>
          <p:nvPr/>
        </p:nvGrpSpPr>
        <p:grpSpPr bwMode="auto">
          <a:xfrm>
            <a:off x="2290763" y="5524500"/>
            <a:ext cx="5018087" cy="574675"/>
            <a:chOff x="1443" y="3480"/>
            <a:chExt cx="3161" cy="362"/>
          </a:xfrm>
        </p:grpSpPr>
        <p:sp>
          <p:nvSpPr>
            <p:cNvPr id="37925" name="Line 32"/>
            <p:cNvSpPr>
              <a:spLocks noChangeShapeType="1"/>
            </p:cNvSpPr>
            <p:nvPr/>
          </p:nvSpPr>
          <p:spPr bwMode="auto">
            <a:xfrm>
              <a:off x="2929" y="3480"/>
              <a:ext cx="150" cy="17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7926" name="Group 33"/>
            <p:cNvGrpSpPr>
              <a:grpSpLocks/>
            </p:cNvGrpSpPr>
            <p:nvPr/>
          </p:nvGrpSpPr>
          <p:grpSpPr bwMode="auto">
            <a:xfrm>
              <a:off x="1443" y="3642"/>
              <a:ext cx="3161" cy="200"/>
              <a:chOff x="1443" y="3642"/>
              <a:chExt cx="3161" cy="200"/>
            </a:xfrm>
          </p:grpSpPr>
          <p:sp>
            <p:nvSpPr>
              <p:cNvPr id="37927" name="Rectangle 34"/>
              <p:cNvSpPr>
                <a:spLocks noChangeArrowheads="1"/>
              </p:cNvSpPr>
              <p:nvPr/>
            </p:nvSpPr>
            <p:spPr bwMode="auto">
              <a:xfrm>
                <a:off x="1443" y="3642"/>
                <a:ext cx="3161" cy="200"/>
              </a:xfrm>
              <a:prstGeom prst="rect">
                <a:avLst/>
              </a:prstGeom>
              <a:solidFill>
                <a:srgbClr val="E1E5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37928" name="Rectangle 35"/>
              <p:cNvSpPr>
                <a:spLocks noChangeArrowheads="1"/>
              </p:cNvSpPr>
              <p:nvPr/>
            </p:nvSpPr>
            <p:spPr bwMode="auto">
              <a:xfrm>
                <a:off x="1473" y="3661"/>
                <a:ext cx="3080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700">
                    <a:solidFill>
                      <a:srgbClr val="000000"/>
                    </a:solidFill>
                    <a:latin typeface="Arial" charset="0"/>
                  </a:rPr>
                  <a:t>2. . . . leads to a 67% increase in quantity supplied.</a:t>
                </a:r>
                <a:endParaRPr lang="en-US" altLang="en-US" sz="2400"/>
              </a:p>
            </p:txBody>
          </p:sp>
        </p:grpSp>
      </p:grpSp>
      <p:grpSp>
        <p:nvGrpSpPr>
          <p:cNvPr id="77860" name="Group 36"/>
          <p:cNvGrpSpPr>
            <a:grpSpLocks/>
          </p:cNvGrpSpPr>
          <p:nvPr/>
        </p:nvGrpSpPr>
        <p:grpSpPr bwMode="auto">
          <a:xfrm>
            <a:off x="2108200" y="3384550"/>
            <a:ext cx="1911350" cy="2178050"/>
            <a:chOff x="1328" y="2132"/>
            <a:chExt cx="1204" cy="1372"/>
          </a:xfrm>
        </p:grpSpPr>
        <p:sp>
          <p:nvSpPr>
            <p:cNvPr id="37922" name="Freeform 37"/>
            <p:cNvSpPr>
              <a:spLocks/>
            </p:cNvSpPr>
            <p:nvPr/>
          </p:nvSpPr>
          <p:spPr bwMode="auto">
            <a:xfrm>
              <a:off x="1471" y="2191"/>
              <a:ext cx="954" cy="1138"/>
            </a:xfrm>
            <a:custGeom>
              <a:avLst/>
              <a:gdLst>
                <a:gd name="T0" fmla="*/ 954 w 954"/>
                <a:gd name="T1" fmla="*/ 1138 h 1138"/>
                <a:gd name="T2" fmla="*/ 954 w 954"/>
                <a:gd name="T3" fmla="*/ 0 h 1138"/>
                <a:gd name="T4" fmla="*/ 0 w 954"/>
                <a:gd name="T5" fmla="*/ 0 h 113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54" h="1138">
                  <a:moveTo>
                    <a:pt x="954" y="1138"/>
                  </a:move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noFill/>
            <a:ln w="22225" cap="flat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23" name="Rectangle 38"/>
            <p:cNvSpPr>
              <a:spLocks noChangeArrowheads="1"/>
            </p:cNvSpPr>
            <p:nvPr/>
          </p:nvSpPr>
          <p:spPr bwMode="auto">
            <a:xfrm>
              <a:off x="1328" y="2132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7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altLang="en-US" sz="2400"/>
            </a:p>
          </p:txBody>
        </p:sp>
        <p:sp>
          <p:nvSpPr>
            <p:cNvPr id="37924" name="Rectangle 39"/>
            <p:cNvSpPr>
              <a:spLocks noChangeArrowheads="1"/>
            </p:cNvSpPr>
            <p:nvPr/>
          </p:nvSpPr>
          <p:spPr bwMode="auto">
            <a:xfrm>
              <a:off x="2304" y="3341"/>
              <a:ext cx="22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700">
                  <a:solidFill>
                    <a:srgbClr val="000000"/>
                  </a:solidFill>
                  <a:latin typeface="Arial" charset="0"/>
                </a:rPr>
                <a:t>100</a:t>
              </a:r>
              <a:endParaRPr lang="en-US" altLang="en-US" sz="2400"/>
            </a:p>
          </p:txBody>
        </p:sp>
      </p:grpSp>
      <p:grpSp>
        <p:nvGrpSpPr>
          <p:cNvPr id="77864" name="Group 40"/>
          <p:cNvGrpSpPr>
            <a:grpSpLocks/>
          </p:cNvGrpSpPr>
          <p:nvPr/>
        </p:nvGrpSpPr>
        <p:grpSpPr bwMode="auto">
          <a:xfrm>
            <a:off x="1978025" y="2941638"/>
            <a:ext cx="3554413" cy="2620962"/>
            <a:chOff x="1246" y="1853"/>
            <a:chExt cx="2239" cy="1651"/>
          </a:xfrm>
        </p:grpSpPr>
        <p:sp>
          <p:nvSpPr>
            <p:cNvPr id="37919" name="Freeform 41"/>
            <p:cNvSpPr>
              <a:spLocks/>
            </p:cNvSpPr>
            <p:nvPr/>
          </p:nvSpPr>
          <p:spPr bwMode="auto">
            <a:xfrm>
              <a:off x="1471" y="1916"/>
              <a:ext cx="1908" cy="1413"/>
            </a:xfrm>
            <a:custGeom>
              <a:avLst/>
              <a:gdLst>
                <a:gd name="T0" fmla="*/ 1908 w 1908"/>
                <a:gd name="T1" fmla="*/ 1413 h 1413"/>
                <a:gd name="T2" fmla="*/ 1908 w 1908"/>
                <a:gd name="T3" fmla="*/ 0 h 1413"/>
                <a:gd name="T4" fmla="*/ 0 w 1908"/>
                <a:gd name="T5" fmla="*/ 0 h 141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08" h="1413">
                  <a:moveTo>
                    <a:pt x="1908" y="1413"/>
                  </a:moveTo>
                  <a:lnTo>
                    <a:pt x="1908" y="0"/>
                  </a:lnTo>
                  <a:lnTo>
                    <a:pt x="0" y="0"/>
                  </a:lnTo>
                </a:path>
              </a:pathLst>
            </a:custGeom>
            <a:noFill/>
            <a:ln w="22225" cap="flat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20" name="Rectangle 42"/>
            <p:cNvSpPr>
              <a:spLocks noChangeArrowheads="1"/>
            </p:cNvSpPr>
            <p:nvPr/>
          </p:nvSpPr>
          <p:spPr bwMode="auto">
            <a:xfrm>
              <a:off x="1246" y="1853"/>
              <a:ext cx="15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700">
                  <a:solidFill>
                    <a:srgbClr val="000000"/>
                  </a:solidFill>
                  <a:latin typeface="Arial" charset="0"/>
                </a:rPr>
                <a:t>$5</a:t>
              </a:r>
              <a:endParaRPr lang="en-US" altLang="en-US" sz="2400"/>
            </a:p>
          </p:txBody>
        </p:sp>
        <p:sp>
          <p:nvSpPr>
            <p:cNvPr id="37921" name="Rectangle 43"/>
            <p:cNvSpPr>
              <a:spLocks noChangeArrowheads="1"/>
            </p:cNvSpPr>
            <p:nvPr/>
          </p:nvSpPr>
          <p:spPr bwMode="auto">
            <a:xfrm>
              <a:off x="3257" y="3341"/>
              <a:ext cx="22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700">
                  <a:solidFill>
                    <a:srgbClr val="000000"/>
                  </a:solidFill>
                  <a:latin typeface="Arial" charset="0"/>
                </a:rPr>
                <a:t>200</a:t>
              </a:r>
              <a:endParaRPr lang="en-US" altLang="en-US" sz="2400"/>
            </a:p>
          </p:txBody>
        </p:sp>
      </p:grpSp>
      <p:grpSp>
        <p:nvGrpSpPr>
          <p:cNvPr id="77868" name="Group 44"/>
          <p:cNvGrpSpPr>
            <a:grpSpLocks/>
          </p:cNvGrpSpPr>
          <p:nvPr/>
        </p:nvGrpSpPr>
        <p:grpSpPr bwMode="auto">
          <a:xfrm>
            <a:off x="2551113" y="2479675"/>
            <a:ext cx="5011737" cy="1395413"/>
            <a:chOff x="1607" y="1562"/>
            <a:chExt cx="3157" cy="879"/>
          </a:xfrm>
        </p:grpSpPr>
        <p:sp>
          <p:nvSpPr>
            <p:cNvPr id="37917" name="Line 45"/>
            <p:cNvSpPr>
              <a:spLocks noChangeShapeType="1"/>
            </p:cNvSpPr>
            <p:nvPr/>
          </p:nvSpPr>
          <p:spPr bwMode="auto">
            <a:xfrm flipH="1">
              <a:off x="1607" y="1640"/>
              <a:ext cx="2699" cy="801"/>
            </a:xfrm>
            <a:prstGeom prst="line">
              <a:avLst/>
            </a:prstGeom>
            <a:noFill/>
            <a:ln w="65088">
              <a:solidFill>
                <a:srgbClr val="004C9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8" name="Rectangle 46"/>
            <p:cNvSpPr>
              <a:spLocks noChangeArrowheads="1"/>
            </p:cNvSpPr>
            <p:nvPr/>
          </p:nvSpPr>
          <p:spPr bwMode="auto">
            <a:xfrm>
              <a:off x="4347" y="1562"/>
              <a:ext cx="417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700">
                  <a:solidFill>
                    <a:srgbClr val="000000"/>
                  </a:solidFill>
                  <a:latin typeface="Arial" charset="0"/>
                </a:rPr>
                <a:t>Supply</a:t>
              </a:r>
              <a:endParaRPr lang="en-US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77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77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78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78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500"/>
                                        <p:tgtEl>
                                          <p:spTgt spid="77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7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7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7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42" grpId="0" animBg="1"/>
      <p:bldP spid="7784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E:\Mankiw\Mankiw PPT\narrow aqua button bckg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8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50800"/>
            <a:ext cx="8229600" cy="685800"/>
          </a:xfrm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en-US" altLang="en-US" sz="2400">
                <a:solidFill>
                  <a:schemeClr val="bg1"/>
                </a:solidFill>
              </a:rPr>
              <a:t>Figure 6 The Price Elasticity of Supply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6564313" y="6680200"/>
            <a:ext cx="26416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b="1">
                <a:solidFill>
                  <a:schemeClr val="bg1"/>
                </a:solidFill>
                <a:latin typeface="Arial" charset="0"/>
              </a:rPr>
              <a:t>Copyright©2003  Southwestern/Thomson Learning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2057400" y="2124075"/>
            <a:ext cx="5322888" cy="3336925"/>
          </a:xfrm>
          <a:prstGeom prst="rect">
            <a:avLst/>
          </a:prstGeom>
          <a:solidFill>
            <a:srgbClr val="F3F6F9"/>
          </a:solidFill>
          <a:ln w="238125">
            <a:solidFill>
              <a:srgbClr val="F3F6F9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2057400" y="2124075"/>
            <a:ext cx="5322888" cy="3336925"/>
          </a:xfrm>
          <a:prstGeom prst="rect">
            <a:avLst/>
          </a:prstGeom>
          <a:solidFill>
            <a:srgbClr val="F2F4F8"/>
          </a:solidFill>
          <a:ln w="215900">
            <a:solidFill>
              <a:srgbClr val="F2F4F8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2057400" y="2124075"/>
            <a:ext cx="5322888" cy="3336925"/>
          </a:xfrm>
          <a:prstGeom prst="rect">
            <a:avLst/>
          </a:prstGeom>
          <a:solidFill>
            <a:srgbClr val="F1F4F7"/>
          </a:solidFill>
          <a:ln w="195263">
            <a:solidFill>
              <a:srgbClr val="F1F4F7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2057400" y="2124075"/>
            <a:ext cx="5322888" cy="3336925"/>
          </a:xfrm>
          <a:prstGeom prst="rect">
            <a:avLst/>
          </a:prstGeom>
          <a:solidFill>
            <a:srgbClr val="F0F2F5"/>
          </a:solidFill>
          <a:ln w="173038">
            <a:solidFill>
              <a:srgbClr val="F0F2F5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2057400" y="2124075"/>
            <a:ext cx="5322888" cy="3336925"/>
          </a:xfrm>
          <a:prstGeom prst="rect">
            <a:avLst/>
          </a:prstGeom>
          <a:solidFill>
            <a:srgbClr val="EEF1F4"/>
          </a:solidFill>
          <a:ln w="150813">
            <a:solidFill>
              <a:srgbClr val="EEF1F4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8922" name="Rectangle 10"/>
          <p:cNvSpPr>
            <a:spLocks noChangeArrowheads="1"/>
          </p:cNvSpPr>
          <p:nvPr/>
        </p:nvSpPr>
        <p:spPr bwMode="auto">
          <a:xfrm>
            <a:off x="2057400" y="2124075"/>
            <a:ext cx="5322888" cy="3336925"/>
          </a:xfrm>
          <a:prstGeom prst="rect">
            <a:avLst/>
          </a:prstGeom>
          <a:solidFill>
            <a:srgbClr val="EDEFF3"/>
          </a:solidFill>
          <a:ln w="130175">
            <a:solidFill>
              <a:srgbClr val="EDEFF3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2057400" y="2124075"/>
            <a:ext cx="5322888" cy="3336925"/>
          </a:xfrm>
          <a:prstGeom prst="rect">
            <a:avLst/>
          </a:prstGeom>
          <a:solidFill>
            <a:srgbClr val="EBEEF2"/>
          </a:solidFill>
          <a:ln w="107950">
            <a:solidFill>
              <a:srgbClr val="EBEEF2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8924" name="Rectangle 12"/>
          <p:cNvSpPr>
            <a:spLocks noChangeArrowheads="1"/>
          </p:cNvSpPr>
          <p:nvPr/>
        </p:nvSpPr>
        <p:spPr bwMode="auto">
          <a:xfrm>
            <a:off x="2057400" y="2124075"/>
            <a:ext cx="5322888" cy="3336925"/>
          </a:xfrm>
          <a:prstGeom prst="rect">
            <a:avLst/>
          </a:prstGeom>
          <a:solidFill>
            <a:srgbClr val="EAECF1"/>
          </a:solidFill>
          <a:ln w="87313">
            <a:solidFill>
              <a:srgbClr val="EAECF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8925" name="Rectangle 13"/>
          <p:cNvSpPr>
            <a:spLocks noChangeArrowheads="1"/>
          </p:cNvSpPr>
          <p:nvPr/>
        </p:nvSpPr>
        <p:spPr bwMode="auto">
          <a:xfrm>
            <a:off x="2057400" y="2124075"/>
            <a:ext cx="5322888" cy="3336925"/>
          </a:xfrm>
          <a:prstGeom prst="rect">
            <a:avLst/>
          </a:prstGeom>
          <a:solidFill>
            <a:srgbClr val="E9EBF0"/>
          </a:solidFill>
          <a:ln w="65088">
            <a:solidFill>
              <a:srgbClr val="E9EBF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8926" name="Rectangle 14"/>
          <p:cNvSpPr>
            <a:spLocks noChangeArrowheads="1"/>
          </p:cNvSpPr>
          <p:nvPr/>
        </p:nvSpPr>
        <p:spPr bwMode="auto">
          <a:xfrm>
            <a:off x="2057400" y="2124075"/>
            <a:ext cx="5322888" cy="3336925"/>
          </a:xfrm>
          <a:prstGeom prst="rect">
            <a:avLst/>
          </a:prstGeom>
          <a:solidFill>
            <a:srgbClr val="E7EAEF"/>
          </a:solidFill>
          <a:ln w="42863">
            <a:solidFill>
              <a:srgbClr val="E7EAEF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8927" name="Rectangle 15"/>
          <p:cNvSpPr>
            <a:spLocks noChangeArrowheads="1"/>
          </p:cNvSpPr>
          <p:nvPr/>
        </p:nvSpPr>
        <p:spPr bwMode="auto">
          <a:xfrm>
            <a:off x="2057400" y="2124075"/>
            <a:ext cx="5322888" cy="3336925"/>
          </a:xfrm>
          <a:prstGeom prst="rect">
            <a:avLst/>
          </a:prstGeom>
          <a:solidFill>
            <a:srgbClr val="E6E9EF"/>
          </a:solidFill>
          <a:ln w="22225">
            <a:solidFill>
              <a:srgbClr val="E6E9EF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8928" name="Rectangle 16"/>
          <p:cNvSpPr>
            <a:spLocks noChangeArrowheads="1"/>
          </p:cNvSpPr>
          <p:nvPr/>
        </p:nvSpPr>
        <p:spPr bwMode="auto">
          <a:xfrm>
            <a:off x="1970088" y="2025650"/>
            <a:ext cx="5322887" cy="33353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8929" name="Freeform 17"/>
          <p:cNvSpPr>
            <a:spLocks/>
          </p:cNvSpPr>
          <p:nvPr/>
        </p:nvSpPr>
        <p:spPr bwMode="auto">
          <a:xfrm>
            <a:off x="1957388" y="2025650"/>
            <a:ext cx="5322887" cy="3335338"/>
          </a:xfrm>
          <a:custGeom>
            <a:avLst/>
            <a:gdLst>
              <a:gd name="T0" fmla="*/ 0 w 3353"/>
              <a:gd name="T1" fmla="*/ 0 h 2101"/>
              <a:gd name="T2" fmla="*/ 0 w 3353"/>
              <a:gd name="T3" fmla="*/ 2147483647 h 2101"/>
              <a:gd name="T4" fmla="*/ 2147483647 w 3353"/>
              <a:gd name="T5" fmla="*/ 2147483647 h 210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353" h="2101">
                <a:moveTo>
                  <a:pt x="0" y="0"/>
                </a:moveTo>
                <a:lnTo>
                  <a:pt x="0" y="2101"/>
                </a:lnTo>
                <a:lnTo>
                  <a:pt x="3353" y="2101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0" name="Rectangle 18"/>
          <p:cNvSpPr>
            <a:spLocks noChangeArrowheads="1"/>
          </p:cNvSpPr>
          <p:nvPr/>
        </p:nvSpPr>
        <p:spPr bwMode="auto">
          <a:xfrm>
            <a:off x="1744663" y="1624013"/>
            <a:ext cx="5399087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solidFill>
                  <a:srgbClr val="000000"/>
                </a:solidFill>
                <a:latin typeface="Arial" charset="0"/>
              </a:rPr>
              <a:t>(e) Perfectly Elastic Supply: Elasticity Equals Infinity</a:t>
            </a:r>
            <a:endParaRPr lang="en-US" altLang="en-US" sz="2400"/>
          </a:p>
        </p:txBody>
      </p:sp>
      <p:sp>
        <p:nvSpPr>
          <p:cNvPr id="38931" name="Rectangle 19"/>
          <p:cNvSpPr>
            <a:spLocks noChangeArrowheads="1"/>
          </p:cNvSpPr>
          <p:nvPr/>
        </p:nvSpPr>
        <p:spPr bwMode="auto">
          <a:xfrm>
            <a:off x="6350000" y="5456238"/>
            <a:ext cx="87630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solidFill>
                  <a:srgbClr val="000000"/>
                </a:solidFill>
                <a:latin typeface="Arial" charset="0"/>
              </a:rPr>
              <a:t>Quantity</a:t>
            </a:r>
            <a:endParaRPr lang="en-US" altLang="en-US" sz="2400"/>
          </a:p>
        </p:txBody>
      </p:sp>
      <p:sp>
        <p:nvSpPr>
          <p:cNvPr id="38932" name="Rectangle 20"/>
          <p:cNvSpPr>
            <a:spLocks noChangeArrowheads="1"/>
          </p:cNvSpPr>
          <p:nvPr/>
        </p:nvSpPr>
        <p:spPr bwMode="auto">
          <a:xfrm>
            <a:off x="1766888" y="5462588"/>
            <a:ext cx="120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700">
                <a:solidFill>
                  <a:srgbClr val="000000"/>
                </a:solidFill>
                <a:latin typeface="Arial" charset="0"/>
              </a:rPr>
              <a:t>0</a:t>
            </a:r>
            <a:endParaRPr lang="en-US" altLang="en-US" sz="2400"/>
          </a:p>
        </p:txBody>
      </p:sp>
      <p:sp>
        <p:nvSpPr>
          <p:cNvPr id="38933" name="Rectangle 21"/>
          <p:cNvSpPr>
            <a:spLocks noChangeArrowheads="1"/>
          </p:cNvSpPr>
          <p:nvPr/>
        </p:nvSpPr>
        <p:spPr bwMode="auto">
          <a:xfrm>
            <a:off x="1319213" y="2000250"/>
            <a:ext cx="53022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solidFill>
                  <a:srgbClr val="000000"/>
                </a:solidFill>
                <a:latin typeface="Arial" charset="0"/>
              </a:rPr>
              <a:t>Price</a:t>
            </a:r>
            <a:endParaRPr lang="en-US" altLang="en-US" sz="2400"/>
          </a:p>
        </p:txBody>
      </p:sp>
      <p:grpSp>
        <p:nvGrpSpPr>
          <p:cNvPr id="76822" name="Group 22"/>
          <p:cNvGrpSpPr>
            <a:grpSpLocks/>
          </p:cNvGrpSpPr>
          <p:nvPr/>
        </p:nvGrpSpPr>
        <p:grpSpPr bwMode="auto">
          <a:xfrm>
            <a:off x="1630363" y="3460750"/>
            <a:ext cx="5086350" cy="265113"/>
            <a:chOff x="1027" y="2180"/>
            <a:chExt cx="3204" cy="167"/>
          </a:xfrm>
        </p:grpSpPr>
        <p:sp>
          <p:nvSpPr>
            <p:cNvPr id="38955" name="Rectangle 23"/>
            <p:cNvSpPr>
              <a:spLocks noChangeArrowheads="1"/>
            </p:cNvSpPr>
            <p:nvPr/>
          </p:nvSpPr>
          <p:spPr bwMode="auto">
            <a:xfrm>
              <a:off x="1027" y="2180"/>
              <a:ext cx="15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700">
                  <a:solidFill>
                    <a:srgbClr val="000000"/>
                  </a:solidFill>
                  <a:latin typeface="Arial" charset="0"/>
                </a:rPr>
                <a:t>$4</a:t>
              </a:r>
              <a:endParaRPr lang="en-US" altLang="en-US" sz="2400"/>
            </a:p>
          </p:txBody>
        </p:sp>
        <p:grpSp>
          <p:nvGrpSpPr>
            <p:cNvPr id="38956" name="Group 24"/>
            <p:cNvGrpSpPr>
              <a:grpSpLocks/>
            </p:cNvGrpSpPr>
            <p:nvPr/>
          </p:nvGrpSpPr>
          <p:grpSpPr bwMode="auto">
            <a:xfrm>
              <a:off x="1241" y="2184"/>
              <a:ext cx="2990" cy="163"/>
              <a:chOff x="1241" y="2184"/>
              <a:chExt cx="2990" cy="163"/>
            </a:xfrm>
          </p:grpSpPr>
          <p:sp>
            <p:nvSpPr>
              <p:cNvPr id="38957" name="Line 25"/>
              <p:cNvSpPr>
                <a:spLocks noChangeShapeType="1"/>
              </p:cNvSpPr>
              <p:nvPr/>
            </p:nvSpPr>
            <p:spPr bwMode="auto">
              <a:xfrm flipH="1">
                <a:off x="1241" y="2239"/>
                <a:ext cx="2467" cy="1"/>
              </a:xfrm>
              <a:prstGeom prst="line">
                <a:avLst/>
              </a:prstGeom>
              <a:noFill/>
              <a:ln w="65088">
                <a:solidFill>
                  <a:srgbClr val="004C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58" name="Rectangle 26"/>
              <p:cNvSpPr>
                <a:spLocks noChangeArrowheads="1"/>
              </p:cNvSpPr>
              <p:nvPr/>
            </p:nvSpPr>
            <p:spPr bwMode="auto">
              <a:xfrm>
                <a:off x="3814" y="2184"/>
                <a:ext cx="417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700">
                    <a:solidFill>
                      <a:srgbClr val="000000"/>
                    </a:solidFill>
                    <a:latin typeface="Arial" charset="0"/>
                  </a:rPr>
                  <a:t>Supply</a:t>
                </a:r>
                <a:endParaRPr lang="en-US" altLang="en-US" sz="2400"/>
              </a:p>
            </p:txBody>
          </p:sp>
        </p:grpSp>
      </p:grpSp>
      <p:grpSp>
        <p:nvGrpSpPr>
          <p:cNvPr id="76827" name="Group 27"/>
          <p:cNvGrpSpPr>
            <a:grpSpLocks/>
          </p:cNvGrpSpPr>
          <p:nvPr/>
        </p:nvGrpSpPr>
        <p:grpSpPr bwMode="auto">
          <a:xfrm>
            <a:off x="650875" y="4308475"/>
            <a:ext cx="2876550" cy="1966913"/>
            <a:chOff x="410" y="2714"/>
            <a:chExt cx="1812" cy="1239"/>
          </a:xfrm>
        </p:grpSpPr>
        <p:sp>
          <p:nvSpPr>
            <p:cNvPr id="38950" name="Line 28"/>
            <p:cNvSpPr>
              <a:spLocks noChangeShapeType="1"/>
            </p:cNvSpPr>
            <p:nvPr/>
          </p:nvSpPr>
          <p:spPr bwMode="auto">
            <a:xfrm flipV="1">
              <a:off x="560" y="2714"/>
              <a:ext cx="627" cy="889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951" name="Group 29"/>
            <p:cNvGrpSpPr>
              <a:grpSpLocks/>
            </p:cNvGrpSpPr>
            <p:nvPr/>
          </p:nvGrpSpPr>
          <p:grpSpPr bwMode="auto">
            <a:xfrm>
              <a:off x="410" y="3578"/>
              <a:ext cx="1812" cy="375"/>
              <a:chOff x="410" y="3578"/>
              <a:chExt cx="1812" cy="375"/>
            </a:xfrm>
          </p:grpSpPr>
          <p:sp>
            <p:nvSpPr>
              <p:cNvPr id="38952" name="Rectangle 30"/>
              <p:cNvSpPr>
                <a:spLocks noChangeArrowheads="1"/>
              </p:cNvSpPr>
              <p:nvPr/>
            </p:nvSpPr>
            <p:spPr bwMode="auto">
              <a:xfrm>
                <a:off x="410" y="3578"/>
                <a:ext cx="1812" cy="375"/>
              </a:xfrm>
              <a:prstGeom prst="rect">
                <a:avLst/>
              </a:prstGeom>
              <a:solidFill>
                <a:srgbClr val="E1E5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38953" name="Rectangle 31"/>
              <p:cNvSpPr>
                <a:spLocks noChangeArrowheads="1"/>
              </p:cNvSpPr>
              <p:nvPr/>
            </p:nvSpPr>
            <p:spPr bwMode="auto">
              <a:xfrm>
                <a:off x="464" y="3596"/>
                <a:ext cx="1350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700">
                    <a:solidFill>
                      <a:srgbClr val="000000"/>
                    </a:solidFill>
                    <a:latin typeface="Arial" charset="0"/>
                  </a:rPr>
                  <a:t>3. At a price below $4,</a:t>
                </a:r>
                <a:endParaRPr lang="en-US" altLang="en-US" sz="2400"/>
              </a:p>
            </p:txBody>
          </p:sp>
          <p:sp>
            <p:nvSpPr>
              <p:cNvPr id="38954" name="Rectangle 32"/>
              <p:cNvSpPr>
                <a:spLocks noChangeArrowheads="1"/>
              </p:cNvSpPr>
              <p:nvPr/>
            </p:nvSpPr>
            <p:spPr bwMode="auto">
              <a:xfrm>
                <a:off x="464" y="3763"/>
                <a:ext cx="1501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700">
                    <a:solidFill>
                      <a:srgbClr val="000000"/>
                    </a:solidFill>
                    <a:latin typeface="Arial" charset="0"/>
                  </a:rPr>
                  <a:t>quantity supplied is zero.</a:t>
                </a:r>
                <a:endParaRPr lang="en-US" altLang="en-US" sz="2400"/>
              </a:p>
            </p:txBody>
          </p:sp>
        </p:grpSp>
      </p:grpSp>
      <p:grpSp>
        <p:nvGrpSpPr>
          <p:cNvPr id="76833" name="Group 33"/>
          <p:cNvGrpSpPr>
            <a:grpSpLocks/>
          </p:cNvGrpSpPr>
          <p:nvPr/>
        </p:nvGrpSpPr>
        <p:grpSpPr bwMode="auto">
          <a:xfrm>
            <a:off x="3895725" y="3633788"/>
            <a:ext cx="2143125" cy="1171575"/>
            <a:chOff x="2454" y="2289"/>
            <a:chExt cx="1350" cy="738"/>
          </a:xfrm>
        </p:grpSpPr>
        <p:sp>
          <p:nvSpPr>
            <p:cNvPr id="38944" name="Line 34"/>
            <p:cNvSpPr>
              <a:spLocks noChangeShapeType="1"/>
            </p:cNvSpPr>
            <p:nvPr/>
          </p:nvSpPr>
          <p:spPr bwMode="auto">
            <a:xfrm>
              <a:off x="2877" y="2289"/>
              <a:ext cx="163" cy="25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945" name="Group 35"/>
            <p:cNvGrpSpPr>
              <a:grpSpLocks/>
            </p:cNvGrpSpPr>
            <p:nvPr/>
          </p:nvGrpSpPr>
          <p:grpSpPr bwMode="auto">
            <a:xfrm>
              <a:off x="2454" y="2489"/>
              <a:ext cx="1350" cy="538"/>
              <a:chOff x="2454" y="2489"/>
              <a:chExt cx="1350" cy="538"/>
            </a:xfrm>
          </p:grpSpPr>
          <p:sp>
            <p:nvSpPr>
              <p:cNvPr id="38946" name="Rectangle 36"/>
              <p:cNvSpPr>
                <a:spLocks noChangeArrowheads="1"/>
              </p:cNvSpPr>
              <p:nvPr/>
            </p:nvSpPr>
            <p:spPr bwMode="auto">
              <a:xfrm>
                <a:off x="2454" y="2489"/>
                <a:ext cx="1350" cy="538"/>
              </a:xfrm>
              <a:prstGeom prst="rect">
                <a:avLst/>
              </a:prstGeom>
              <a:solidFill>
                <a:srgbClr val="E1E5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38947" name="Rectangle 37"/>
              <p:cNvSpPr>
                <a:spLocks noChangeArrowheads="1"/>
              </p:cNvSpPr>
              <p:nvPr/>
            </p:nvSpPr>
            <p:spPr bwMode="auto">
              <a:xfrm>
                <a:off x="2493" y="2514"/>
                <a:ext cx="971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700">
                    <a:solidFill>
                      <a:srgbClr val="000000"/>
                    </a:solidFill>
                    <a:latin typeface="Arial" charset="0"/>
                  </a:rPr>
                  <a:t>2. At exactly $4,</a:t>
                </a:r>
                <a:endParaRPr lang="en-US" altLang="en-US" sz="2400"/>
              </a:p>
            </p:txBody>
          </p:sp>
          <p:sp>
            <p:nvSpPr>
              <p:cNvPr id="38948" name="Rectangle 38"/>
              <p:cNvSpPr>
                <a:spLocks noChangeArrowheads="1"/>
              </p:cNvSpPr>
              <p:nvPr/>
            </p:nvSpPr>
            <p:spPr bwMode="auto">
              <a:xfrm>
                <a:off x="2493" y="2680"/>
                <a:ext cx="832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700">
                    <a:solidFill>
                      <a:srgbClr val="000000"/>
                    </a:solidFill>
                    <a:latin typeface="Arial" charset="0"/>
                  </a:rPr>
                  <a:t>producers will</a:t>
                </a:r>
                <a:endParaRPr lang="en-US" altLang="en-US" sz="2400"/>
              </a:p>
            </p:txBody>
          </p:sp>
          <p:sp>
            <p:nvSpPr>
              <p:cNvPr id="38949" name="Rectangle 39"/>
              <p:cNvSpPr>
                <a:spLocks noChangeArrowheads="1"/>
              </p:cNvSpPr>
              <p:nvPr/>
            </p:nvSpPr>
            <p:spPr bwMode="auto">
              <a:xfrm>
                <a:off x="2493" y="2847"/>
                <a:ext cx="1206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700">
                    <a:solidFill>
                      <a:srgbClr val="000000"/>
                    </a:solidFill>
                    <a:latin typeface="Arial" charset="0"/>
                  </a:rPr>
                  <a:t>supply any quantity.</a:t>
                </a:r>
                <a:endParaRPr lang="en-US" altLang="en-US" sz="2400"/>
              </a:p>
            </p:txBody>
          </p:sp>
        </p:grpSp>
      </p:grpSp>
      <p:grpSp>
        <p:nvGrpSpPr>
          <p:cNvPr id="76840" name="Group 40"/>
          <p:cNvGrpSpPr>
            <a:grpSpLocks/>
          </p:cNvGrpSpPr>
          <p:nvPr/>
        </p:nvGrpSpPr>
        <p:grpSpPr bwMode="auto">
          <a:xfrm>
            <a:off x="2035175" y="2441575"/>
            <a:ext cx="2444750" cy="854075"/>
            <a:chOff x="1282" y="1538"/>
            <a:chExt cx="1540" cy="538"/>
          </a:xfrm>
        </p:grpSpPr>
        <p:sp>
          <p:nvSpPr>
            <p:cNvPr id="38938" name="Line 41"/>
            <p:cNvSpPr>
              <a:spLocks noChangeShapeType="1"/>
            </p:cNvSpPr>
            <p:nvPr/>
          </p:nvSpPr>
          <p:spPr bwMode="auto">
            <a:xfrm flipV="1">
              <a:off x="1282" y="1688"/>
              <a:ext cx="259" cy="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939" name="Group 42"/>
            <p:cNvGrpSpPr>
              <a:grpSpLocks/>
            </p:cNvGrpSpPr>
            <p:nvPr/>
          </p:nvGrpSpPr>
          <p:grpSpPr bwMode="auto">
            <a:xfrm>
              <a:off x="1514" y="1538"/>
              <a:ext cx="1308" cy="538"/>
              <a:chOff x="1514" y="1538"/>
              <a:chExt cx="1308" cy="538"/>
            </a:xfrm>
          </p:grpSpPr>
          <p:sp>
            <p:nvSpPr>
              <p:cNvPr id="38940" name="Rectangle 43"/>
              <p:cNvSpPr>
                <a:spLocks noChangeArrowheads="1"/>
              </p:cNvSpPr>
              <p:nvPr/>
            </p:nvSpPr>
            <p:spPr bwMode="auto">
              <a:xfrm>
                <a:off x="1514" y="1538"/>
                <a:ext cx="1308" cy="538"/>
              </a:xfrm>
              <a:prstGeom prst="rect">
                <a:avLst/>
              </a:prstGeom>
              <a:solidFill>
                <a:srgbClr val="E1E5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38941" name="Rectangle 44"/>
              <p:cNvSpPr>
                <a:spLocks noChangeArrowheads="1"/>
              </p:cNvSpPr>
              <p:nvPr/>
            </p:nvSpPr>
            <p:spPr bwMode="auto">
              <a:xfrm>
                <a:off x="1562" y="1569"/>
                <a:ext cx="872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700">
                    <a:solidFill>
                      <a:srgbClr val="000000"/>
                    </a:solidFill>
                    <a:latin typeface="Arial" charset="0"/>
                  </a:rPr>
                  <a:t>1. At any price</a:t>
                </a:r>
                <a:endParaRPr lang="en-US" altLang="en-US" sz="2400"/>
              </a:p>
            </p:txBody>
          </p:sp>
          <p:sp>
            <p:nvSpPr>
              <p:cNvPr id="38942" name="Rectangle 45"/>
              <p:cNvSpPr>
                <a:spLocks noChangeArrowheads="1"/>
              </p:cNvSpPr>
              <p:nvPr/>
            </p:nvSpPr>
            <p:spPr bwMode="auto">
              <a:xfrm>
                <a:off x="1562" y="1736"/>
                <a:ext cx="1116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700">
                    <a:solidFill>
                      <a:srgbClr val="000000"/>
                    </a:solidFill>
                    <a:latin typeface="Arial" charset="0"/>
                  </a:rPr>
                  <a:t>above $4, quantity</a:t>
                </a:r>
                <a:endParaRPr lang="en-US" altLang="en-US" sz="2400"/>
              </a:p>
            </p:txBody>
          </p:sp>
          <p:sp>
            <p:nvSpPr>
              <p:cNvPr id="38943" name="Rectangle 46"/>
              <p:cNvSpPr>
                <a:spLocks noChangeArrowheads="1"/>
              </p:cNvSpPr>
              <p:nvPr/>
            </p:nvSpPr>
            <p:spPr bwMode="auto">
              <a:xfrm>
                <a:off x="1562" y="1902"/>
                <a:ext cx="1114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700">
                    <a:solidFill>
                      <a:srgbClr val="000000"/>
                    </a:solidFill>
                    <a:latin typeface="Arial" charset="0"/>
                  </a:rPr>
                  <a:t>supplied is infinite.</a:t>
                </a:r>
                <a:endParaRPr lang="en-US" altLang="en-US" sz="240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6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6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6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APPLICATIONS OF SUPPLY, DEMAND, AND ELASTICITY</a:t>
            </a:r>
            <a:endParaRPr lang="en-US" alt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Can good news for farming be bad news for farmers?</a:t>
            </a:r>
          </a:p>
          <a:p>
            <a:r>
              <a:rPr lang="en-US" altLang="en-US" dirty="0"/>
              <a:t>What happens to wheat farmers and the market for wheat when university agronomists discover a new wheat hybrid that is more productive than existing varieties?</a:t>
            </a:r>
          </a:p>
        </p:txBody>
      </p:sp>
    </p:spTree>
  </p:cSld>
  <p:clrMapOvr>
    <a:masterClrMapping/>
  </p:clrMapOvr>
  <p:transition>
    <p:zo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E:\Mankiw\Mankiw PPT\narrow aqua button bckg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8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50800"/>
            <a:ext cx="8229600" cy="685800"/>
          </a:xfrm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en-US" altLang="en-US" sz="2400">
                <a:solidFill>
                  <a:schemeClr val="bg1"/>
                </a:solidFill>
              </a:rPr>
              <a:t>Figure 8 An Increase in Supply in the Market for Wheat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6564313" y="6680200"/>
            <a:ext cx="26416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 b="1">
                <a:solidFill>
                  <a:schemeClr val="bg1"/>
                </a:solidFill>
                <a:latin typeface="Arial" charset="0"/>
              </a:rPr>
              <a:t>Copyright©2003  Southwestern/Thomson Learning</a:t>
            </a: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3109913" y="1274763"/>
            <a:ext cx="4576762" cy="3894137"/>
          </a:xfrm>
          <a:prstGeom prst="rect">
            <a:avLst/>
          </a:prstGeom>
          <a:solidFill>
            <a:srgbClr val="F3F6F9"/>
          </a:solidFill>
          <a:ln w="230188">
            <a:solidFill>
              <a:srgbClr val="F3F6F9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3109913" y="1274763"/>
            <a:ext cx="4576762" cy="3894137"/>
          </a:xfrm>
          <a:prstGeom prst="rect">
            <a:avLst/>
          </a:prstGeom>
          <a:solidFill>
            <a:srgbClr val="F2F4F8"/>
          </a:solidFill>
          <a:ln w="209550">
            <a:solidFill>
              <a:srgbClr val="F2F4F8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3109913" y="1274763"/>
            <a:ext cx="4576762" cy="3894137"/>
          </a:xfrm>
          <a:prstGeom prst="rect">
            <a:avLst/>
          </a:prstGeom>
          <a:solidFill>
            <a:srgbClr val="F1F4F7"/>
          </a:solidFill>
          <a:ln w="188913">
            <a:solidFill>
              <a:srgbClr val="F1F4F7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3109913" y="1274763"/>
            <a:ext cx="4576762" cy="3894137"/>
          </a:xfrm>
          <a:prstGeom prst="rect">
            <a:avLst/>
          </a:prstGeom>
          <a:solidFill>
            <a:srgbClr val="F0F2F5"/>
          </a:solidFill>
          <a:ln w="168275">
            <a:solidFill>
              <a:srgbClr val="F0F2F5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3017" name="Rectangle 9"/>
          <p:cNvSpPr>
            <a:spLocks noChangeArrowheads="1"/>
          </p:cNvSpPr>
          <p:nvPr/>
        </p:nvSpPr>
        <p:spPr bwMode="auto">
          <a:xfrm>
            <a:off x="3109913" y="1274763"/>
            <a:ext cx="4576762" cy="3894137"/>
          </a:xfrm>
          <a:prstGeom prst="rect">
            <a:avLst/>
          </a:prstGeom>
          <a:solidFill>
            <a:srgbClr val="EEF1F4"/>
          </a:solidFill>
          <a:ln w="147638">
            <a:solidFill>
              <a:srgbClr val="EEF1F4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3018" name="Rectangle 10"/>
          <p:cNvSpPr>
            <a:spLocks noChangeArrowheads="1"/>
          </p:cNvSpPr>
          <p:nvPr/>
        </p:nvSpPr>
        <p:spPr bwMode="auto">
          <a:xfrm>
            <a:off x="3109913" y="1274763"/>
            <a:ext cx="4576762" cy="3894137"/>
          </a:xfrm>
          <a:prstGeom prst="rect">
            <a:avLst/>
          </a:prstGeom>
          <a:solidFill>
            <a:srgbClr val="EDEFF3"/>
          </a:solidFill>
          <a:ln w="125413">
            <a:solidFill>
              <a:srgbClr val="EDEFF3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3019" name="Rectangle 11"/>
          <p:cNvSpPr>
            <a:spLocks noChangeArrowheads="1"/>
          </p:cNvSpPr>
          <p:nvPr/>
        </p:nvSpPr>
        <p:spPr bwMode="auto">
          <a:xfrm>
            <a:off x="3109913" y="1274763"/>
            <a:ext cx="4576762" cy="3894137"/>
          </a:xfrm>
          <a:prstGeom prst="rect">
            <a:avLst/>
          </a:prstGeom>
          <a:solidFill>
            <a:srgbClr val="EBEEF2"/>
          </a:solidFill>
          <a:ln w="104775">
            <a:solidFill>
              <a:srgbClr val="EBEEF2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3020" name="Rectangle 12"/>
          <p:cNvSpPr>
            <a:spLocks noChangeArrowheads="1"/>
          </p:cNvSpPr>
          <p:nvPr/>
        </p:nvSpPr>
        <p:spPr bwMode="auto">
          <a:xfrm>
            <a:off x="3109913" y="1274763"/>
            <a:ext cx="4576762" cy="3894137"/>
          </a:xfrm>
          <a:prstGeom prst="rect">
            <a:avLst/>
          </a:prstGeom>
          <a:solidFill>
            <a:srgbClr val="EAECF1"/>
          </a:solidFill>
          <a:ln w="84138">
            <a:solidFill>
              <a:srgbClr val="EAECF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3021" name="Rectangle 13"/>
          <p:cNvSpPr>
            <a:spLocks noChangeArrowheads="1"/>
          </p:cNvSpPr>
          <p:nvPr/>
        </p:nvSpPr>
        <p:spPr bwMode="auto">
          <a:xfrm>
            <a:off x="3109913" y="1274763"/>
            <a:ext cx="4576762" cy="3894137"/>
          </a:xfrm>
          <a:prstGeom prst="rect">
            <a:avLst/>
          </a:prstGeom>
          <a:solidFill>
            <a:srgbClr val="E9EBF0"/>
          </a:solidFill>
          <a:ln w="63500">
            <a:solidFill>
              <a:srgbClr val="E9EBF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3022" name="Rectangle 14"/>
          <p:cNvSpPr>
            <a:spLocks noChangeArrowheads="1"/>
          </p:cNvSpPr>
          <p:nvPr/>
        </p:nvSpPr>
        <p:spPr bwMode="auto">
          <a:xfrm>
            <a:off x="3109913" y="1274763"/>
            <a:ext cx="4576762" cy="3894137"/>
          </a:xfrm>
          <a:prstGeom prst="rect">
            <a:avLst/>
          </a:prstGeom>
          <a:solidFill>
            <a:srgbClr val="E7EAEF"/>
          </a:solidFill>
          <a:ln w="41275">
            <a:solidFill>
              <a:srgbClr val="E7EAEF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3023" name="Rectangle 15"/>
          <p:cNvSpPr>
            <a:spLocks noChangeArrowheads="1"/>
          </p:cNvSpPr>
          <p:nvPr/>
        </p:nvSpPr>
        <p:spPr bwMode="auto">
          <a:xfrm>
            <a:off x="3109913" y="1274763"/>
            <a:ext cx="4576762" cy="3894137"/>
          </a:xfrm>
          <a:prstGeom prst="rect">
            <a:avLst/>
          </a:prstGeom>
          <a:solidFill>
            <a:srgbClr val="E6E9EF"/>
          </a:solidFill>
          <a:ln w="20638">
            <a:solidFill>
              <a:srgbClr val="E6E9EF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3024" name="Rectangle 16"/>
          <p:cNvSpPr>
            <a:spLocks noChangeArrowheads="1"/>
          </p:cNvSpPr>
          <p:nvPr/>
        </p:nvSpPr>
        <p:spPr bwMode="auto">
          <a:xfrm>
            <a:off x="3005138" y="1169988"/>
            <a:ext cx="4598987" cy="38941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3025" name="Freeform 17"/>
          <p:cNvSpPr>
            <a:spLocks/>
          </p:cNvSpPr>
          <p:nvPr/>
        </p:nvSpPr>
        <p:spPr bwMode="auto">
          <a:xfrm>
            <a:off x="3005138" y="1169988"/>
            <a:ext cx="4598987" cy="3894137"/>
          </a:xfrm>
          <a:custGeom>
            <a:avLst/>
            <a:gdLst>
              <a:gd name="T0" fmla="*/ 0 w 2897"/>
              <a:gd name="T1" fmla="*/ 0 h 2453"/>
              <a:gd name="T2" fmla="*/ 0 w 2897"/>
              <a:gd name="T3" fmla="*/ 2147483647 h 2453"/>
              <a:gd name="T4" fmla="*/ 2147483647 w 2897"/>
              <a:gd name="T5" fmla="*/ 2147483647 h 245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97" h="2453">
                <a:moveTo>
                  <a:pt x="0" y="0"/>
                </a:moveTo>
                <a:lnTo>
                  <a:pt x="0" y="2453"/>
                </a:lnTo>
                <a:lnTo>
                  <a:pt x="2897" y="2453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4" name="Line 18"/>
          <p:cNvSpPr>
            <a:spLocks noChangeShapeType="1"/>
          </p:cNvSpPr>
          <p:nvPr/>
        </p:nvSpPr>
        <p:spPr bwMode="auto">
          <a:xfrm flipV="1">
            <a:off x="2879725" y="2990850"/>
            <a:ext cx="1588" cy="4222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5" name="Line 19"/>
          <p:cNvSpPr>
            <a:spLocks noChangeShapeType="1"/>
          </p:cNvSpPr>
          <p:nvPr/>
        </p:nvSpPr>
        <p:spPr bwMode="auto">
          <a:xfrm flipH="1">
            <a:off x="5354638" y="5230813"/>
            <a:ext cx="214312" cy="31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6" name="Line 20"/>
          <p:cNvSpPr>
            <a:spLocks noChangeShapeType="1"/>
          </p:cNvSpPr>
          <p:nvPr/>
        </p:nvSpPr>
        <p:spPr bwMode="auto">
          <a:xfrm rot="10800000">
            <a:off x="5503863" y="2635250"/>
            <a:ext cx="334962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9" name="Rectangle 21"/>
          <p:cNvSpPr>
            <a:spLocks noChangeArrowheads="1"/>
          </p:cNvSpPr>
          <p:nvPr/>
        </p:nvSpPr>
        <p:spPr bwMode="auto">
          <a:xfrm>
            <a:off x="6391275" y="5076825"/>
            <a:ext cx="1306513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solidFill>
                  <a:srgbClr val="000000"/>
                </a:solidFill>
                <a:latin typeface="Arial" charset="0"/>
              </a:rPr>
              <a:t>Quantity of</a:t>
            </a:r>
            <a:endParaRPr lang="en-US" altLang="en-US" sz="2400"/>
          </a:p>
        </p:txBody>
      </p:sp>
      <p:sp>
        <p:nvSpPr>
          <p:cNvPr id="43030" name="Rectangle 22"/>
          <p:cNvSpPr>
            <a:spLocks noChangeArrowheads="1"/>
          </p:cNvSpPr>
          <p:nvPr/>
        </p:nvSpPr>
        <p:spPr bwMode="auto">
          <a:xfrm>
            <a:off x="6896100" y="5353050"/>
            <a:ext cx="788988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solidFill>
                  <a:srgbClr val="000000"/>
                </a:solidFill>
                <a:latin typeface="Arial" charset="0"/>
              </a:rPr>
              <a:t>Wheat</a:t>
            </a:r>
            <a:endParaRPr lang="en-US" altLang="en-US" sz="2400"/>
          </a:p>
        </p:txBody>
      </p:sp>
      <p:sp>
        <p:nvSpPr>
          <p:cNvPr id="43031" name="Rectangle 23"/>
          <p:cNvSpPr>
            <a:spLocks noChangeArrowheads="1"/>
          </p:cNvSpPr>
          <p:nvPr/>
        </p:nvSpPr>
        <p:spPr bwMode="auto">
          <a:xfrm>
            <a:off x="2836863" y="5084763"/>
            <a:ext cx="22860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700">
                <a:solidFill>
                  <a:srgbClr val="000000"/>
                </a:solidFill>
                <a:latin typeface="Arial" charset="0"/>
              </a:rPr>
              <a:t>0</a:t>
            </a:r>
            <a:endParaRPr lang="en-US" altLang="en-US" sz="2400"/>
          </a:p>
        </p:txBody>
      </p:sp>
      <p:sp>
        <p:nvSpPr>
          <p:cNvPr id="43032" name="Rectangle 24"/>
          <p:cNvSpPr>
            <a:spLocks noChangeArrowheads="1"/>
          </p:cNvSpPr>
          <p:nvPr/>
        </p:nvSpPr>
        <p:spPr bwMode="auto">
          <a:xfrm>
            <a:off x="2138363" y="1131888"/>
            <a:ext cx="93345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solidFill>
                  <a:srgbClr val="000000"/>
                </a:solidFill>
                <a:latin typeface="Arial" charset="0"/>
              </a:rPr>
              <a:t>Price of</a:t>
            </a:r>
            <a:endParaRPr lang="en-US" altLang="en-US" sz="2400"/>
          </a:p>
        </p:txBody>
      </p:sp>
      <p:sp>
        <p:nvSpPr>
          <p:cNvPr id="43033" name="Rectangle 25"/>
          <p:cNvSpPr>
            <a:spLocks noChangeArrowheads="1"/>
          </p:cNvSpPr>
          <p:nvPr/>
        </p:nvSpPr>
        <p:spPr bwMode="auto">
          <a:xfrm>
            <a:off x="2282825" y="1409700"/>
            <a:ext cx="788988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solidFill>
                  <a:srgbClr val="000000"/>
                </a:solidFill>
                <a:latin typeface="Arial" charset="0"/>
              </a:rPr>
              <a:t>Wheat</a:t>
            </a:r>
            <a:endParaRPr lang="en-US" altLang="en-US" sz="2400"/>
          </a:p>
        </p:txBody>
      </p:sp>
      <p:grpSp>
        <p:nvGrpSpPr>
          <p:cNvPr id="75802" name="Group 26"/>
          <p:cNvGrpSpPr>
            <a:grpSpLocks/>
          </p:cNvGrpSpPr>
          <p:nvPr/>
        </p:nvGrpSpPr>
        <p:grpSpPr bwMode="auto">
          <a:xfrm>
            <a:off x="3382963" y="5294313"/>
            <a:ext cx="3948112" cy="1277937"/>
            <a:chOff x="2131" y="3335"/>
            <a:chExt cx="2487" cy="805"/>
          </a:xfrm>
        </p:grpSpPr>
        <p:sp>
          <p:nvSpPr>
            <p:cNvPr id="43071" name="Line 27"/>
            <p:cNvSpPr>
              <a:spLocks noChangeShapeType="1"/>
            </p:cNvSpPr>
            <p:nvPr/>
          </p:nvSpPr>
          <p:spPr bwMode="auto">
            <a:xfrm flipH="1">
              <a:off x="3229" y="3335"/>
              <a:ext cx="158" cy="25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3072" name="Group 28"/>
            <p:cNvGrpSpPr>
              <a:grpSpLocks/>
            </p:cNvGrpSpPr>
            <p:nvPr/>
          </p:nvGrpSpPr>
          <p:grpSpPr bwMode="auto">
            <a:xfrm>
              <a:off x="2131" y="3546"/>
              <a:ext cx="2487" cy="594"/>
              <a:chOff x="2131" y="3546"/>
              <a:chExt cx="2487" cy="594"/>
            </a:xfrm>
          </p:grpSpPr>
          <p:sp>
            <p:nvSpPr>
              <p:cNvPr id="43073" name="Rectangle 29"/>
              <p:cNvSpPr>
                <a:spLocks noChangeArrowheads="1"/>
              </p:cNvSpPr>
              <p:nvPr/>
            </p:nvSpPr>
            <p:spPr bwMode="auto">
              <a:xfrm>
                <a:off x="2131" y="3546"/>
                <a:ext cx="2487" cy="594"/>
              </a:xfrm>
              <a:prstGeom prst="rect">
                <a:avLst/>
              </a:prstGeom>
              <a:solidFill>
                <a:srgbClr val="E1E5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3074" name="Rectangle 30"/>
              <p:cNvSpPr>
                <a:spLocks noChangeArrowheads="1"/>
              </p:cNvSpPr>
              <p:nvPr/>
            </p:nvSpPr>
            <p:spPr bwMode="auto">
              <a:xfrm>
                <a:off x="2236" y="3578"/>
                <a:ext cx="2274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700">
                    <a:solidFill>
                      <a:srgbClr val="000000"/>
                    </a:solidFill>
                    <a:latin typeface="Arial" charset="0"/>
                  </a:rPr>
                  <a:t>3.  . . . and a proportionately smaller</a:t>
                </a:r>
                <a:endParaRPr lang="en-US" altLang="en-US" sz="2400"/>
              </a:p>
            </p:txBody>
          </p:sp>
          <p:sp>
            <p:nvSpPr>
              <p:cNvPr id="43075" name="Rectangle 31"/>
              <p:cNvSpPr>
                <a:spLocks noChangeArrowheads="1"/>
              </p:cNvSpPr>
              <p:nvPr/>
            </p:nvSpPr>
            <p:spPr bwMode="auto">
              <a:xfrm>
                <a:off x="2236" y="3752"/>
                <a:ext cx="2343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700">
                    <a:solidFill>
                      <a:srgbClr val="000000"/>
                    </a:solidFill>
                    <a:latin typeface="Arial" charset="0"/>
                  </a:rPr>
                  <a:t>increase in quantity sold. As a result,</a:t>
                </a:r>
                <a:endParaRPr lang="en-US" altLang="en-US" sz="2400"/>
              </a:p>
            </p:txBody>
          </p:sp>
          <p:sp>
            <p:nvSpPr>
              <p:cNvPr id="43076" name="Rectangle 32"/>
              <p:cNvSpPr>
                <a:spLocks noChangeArrowheads="1"/>
              </p:cNvSpPr>
              <p:nvPr/>
            </p:nvSpPr>
            <p:spPr bwMode="auto">
              <a:xfrm>
                <a:off x="2236" y="3926"/>
                <a:ext cx="2147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700">
                    <a:solidFill>
                      <a:srgbClr val="000000"/>
                    </a:solidFill>
                    <a:latin typeface="Arial" charset="0"/>
                  </a:rPr>
                  <a:t>revenue falls from $300 to $220.  </a:t>
                </a:r>
                <a:endParaRPr lang="en-US" altLang="en-US" sz="2400"/>
              </a:p>
            </p:txBody>
          </p:sp>
        </p:grpSp>
      </p:grpSp>
      <p:grpSp>
        <p:nvGrpSpPr>
          <p:cNvPr id="75809" name="Group 33"/>
          <p:cNvGrpSpPr>
            <a:grpSpLocks/>
          </p:cNvGrpSpPr>
          <p:nvPr/>
        </p:nvGrpSpPr>
        <p:grpSpPr bwMode="auto">
          <a:xfrm>
            <a:off x="5146675" y="2362200"/>
            <a:ext cx="1949450" cy="2508250"/>
            <a:chOff x="3242" y="1488"/>
            <a:chExt cx="1228" cy="1580"/>
          </a:xfrm>
        </p:grpSpPr>
        <p:sp>
          <p:nvSpPr>
            <p:cNvPr id="43069" name="Line 34"/>
            <p:cNvSpPr>
              <a:spLocks noChangeShapeType="1"/>
            </p:cNvSpPr>
            <p:nvPr/>
          </p:nvSpPr>
          <p:spPr bwMode="auto">
            <a:xfrm>
              <a:off x="3242" y="1488"/>
              <a:ext cx="595" cy="1517"/>
            </a:xfrm>
            <a:prstGeom prst="line">
              <a:avLst/>
            </a:prstGeom>
            <a:noFill/>
            <a:ln w="63500">
              <a:solidFill>
                <a:srgbClr val="004C9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70" name="Rectangle 35"/>
            <p:cNvSpPr>
              <a:spLocks noChangeArrowheads="1"/>
            </p:cNvSpPr>
            <p:nvPr/>
          </p:nvSpPr>
          <p:spPr bwMode="auto">
            <a:xfrm>
              <a:off x="3878" y="2872"/>
              <a:ext cx="592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700">
                  <a:solidFill>
                    <a:srgbClr val="000000"/>
                  </a:solidFill>
                  <a:latin typeface="Arial" charset="0"/>
                </a:rPr>
                <a:t>Demand</a:t>
              </a:r>
              <a:endParaRPr lang="en-US" altLang="en-US" sz="2400"/>
            </a:p>
          </p:txBody>
        </p:sp>
      </p:grpSp>
      <p:grpSp>
        <p:nvGrpSpPr>
          <p:cNvPr id="75812" name="Group 36"/>
          <p:cNvGrpSpPr>
            <a:grpSpLocks/>
          </p:cNvGrpSpPr>
          <p:nvPr/>
        </p:nvGrpSpPr>
        <p:grpSpPr bwMode="auto">
          <a:xfrm>
            <a:off x="4643438" y="2109788"/>
            <a:ext cx="1081087" cy="2514600"/>
            <a:chOff x="2925" y="1329"/>
            <a:chExt cx="681" cy="1584"/>
          </a:xfrm>
        </p:grpSpPr>
        <p:sp>
          <p:nvSpPr>
            <p:cNvPr id="43067" name="Line 37"/>
            <p:cNvSpPr>
              <a:spLocks noChangeShapeType="1"/>
            </p:cNvSpPr>
            <p:nvPr/>
          </p:nvSpPr>
          <p:spPr bwMode="auto">
            <a:xfrm flipH="1">
              <a:off x="2925" y="1475"/>
              <a:ext cx="555" cy="1438"/>
            </a:xfrm>
            <a:prstGeom prst="line">
              <a:avLst/>
            </a:prstGeom>
            <a:noFill/>
            <a:ln w="63500">
              <a:solidFill>
                <a:srgbClr val="004C9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68" name="Rectangle 38"/>
            <p:cNvSpPr>
              <a:spLocks noChangeArrowheads="1"/>
            </p:cNvSpPr>
            <p:nvPr/>
          </p:nvSpPr>
          <p:spPr bwMode="auto">
            <a:xfrm>
              <a:off x="3466" y="1329"/>
              <a:ext cx="140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700" i="1">
                  <a:solidFill>
                    <a:srgbClr val="000000"/>
                  </a:solidFill>
                  <a:latin typeface="Arial" charset="0"/>
                </a:rPr>
                <a:t>S</a:t>
              </a:r>
              <a:r>
                <a:rPr lang="en-US" altLang="en-US" sz="1700" baseline="-250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altLang="en-US" sz="2400"/>
            </a:p>
          </p:txBody>
        </p:sp>
      </p:grpSp>
      <p:grpSp>
        <p:nvGrpSpPr>
          <p:cNvPr id="75815" name="Group 39"/>
          <p:cNvGrpSpPr>
            <a:grpSpLocks/>
          </p:cNvGrpSpPr>
          <p:nvPr/>
        </p:nvGrpSpPr>
        <p:grpSpPr bwMode="auto">
          <a:xfrm>
            <a:off x="5167313" y="2262188"/>
            <a:ext cx="1074737" cy="2508250"/>
            <a:chOff x="3255" y="1425"/>
            <a:chExt cx="677" cy="1580"/>
          </a:xfrm>
        </p:grpSpPr>
        <p:sp>
          <p:nvSpPr>
            <p:cNvPr id="43065" name="Line 40"/>
            <p:cNvSpPr>
              <a:spLocks noChangeShapeType="1"/>
            </p:cNvSpPr>
            <p:nvPr/>
          </p:nvSpPr>
          <p:spPr bwMode="auto">
            <a:xfrm flipH="1">
              <a:off x="3255" y="1581"/>
              <a:ext cx="556" cy="1424"/>
            </a:xfrm>
            <a:prstGeom prst="line">
              <a:avLst/>
            </a:prstGeom>
            <a:noFill/>
            <a:ln w="63500">
              <a:solidFill>
                <a:srgbClr val="5F16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66" name="Rectangle 41"/>
            <p:cNvSpPr>
              <a:spLocks noChangeArrowheads="1"/>
            </p:cNvSpPr>
            <p:nvPr/>
          </p:nvSpPr>
          <p:spPr bwMode="auto">
            <a:xfrm>
              <a:off x="3792" y="1425"/>
              <a:ext cx="140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700" i="1">
                  <a:solidFill>
                    <a:srgbClr val="000000"/>
                  </a:solidFill>
                  <a:latin typeface="Arial" charset="0"/>
                </a:rPr>
                <a:t>S</a:t>
              </a:r>
              <a:r>
                <a:rPr lang="en-US" altLang="en-US" sz="1700" baseline="-250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altLang="en-US" sz="2400"/>
            </a:p>
          </p:txBody>
        </p:sp>
      </p:grpSp>
      <p:grpSp>
        <p:nvGrpSpPr>
          <p:cNvPr id="75818" name="Group 42"/>
          <p:cNvGrpSpPr>
            <a:grpSpLocks/>
          </p:cNvGrpSpPr>
          <p:nvPr/>
        </p:nvGrpSpPr>
        <p:grpSpPr bwMode="auto">
          <a:xfrm>
            <a:off x="1387475" y="1714500"/>
            <a:ext cx="1512888" cy="1465263"/>
            <a:chOff x="874" y="1080"/>
            <a:chExt cx="953" cy="923"/>
          </a:xfrm>
        </p:grpSpPr>
        <p:sp>
          <p:nvSpPr>
            <p:cNvPr id="43059" name="Line 43"/>
            <p:cNvSpPr>
              <a:spLocks noChangeShapeType="1"/>
            </p:cNvSpPr>
            <p:nvPr/>
          </p:nvSpPr>
          <p:spPr bwMode="auto">
            <a:xfrm>
              <a:off x="1443" y="1528"/>
              <a:ext cx="304" cy="475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3060" name="Group 44"/>
            <p:cNvGrpSpPr>
              <a:grpSpLocks/>
            </p:cNvGrpSpPr>
            <p:nvPr/>
          </p:nvGrpSpPr>
          <p:grpSpPr bwMode="auto">
            <a:xfrm>
              <a:off x="874" y="1080"/>
              <a:ext cx="953" cy="606"/>
              <a:chOff x="874" y="1080"/>
              <a:chExt cx="953" cy="606"/>
            </a:xfrm>
          </p:grpSpPr>
          <p:sp>
            <p:nvSpPr>
              <p:cNvPr id="43061" name="Rectangle 45"/>
              <p:cNvSpPr>
                <a:spLocks noChangeArrowheads="1"/>
              </p:cNvSpPr>
              <p:nvPr/>
            </p:nvSpPr>
            <p:spPr bwMode="auto">
              <a:xfrm>
                <a:off x="874" y="1080"/>
                <a:ext cx="953" cy="606"/>
              </a:xfrm>
              <a:prstGeom prst="rect">
                <a:avLst/>
              </a:prstGeom>
              <a:solidFill>
                <a:srgbClr val="E1E5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3062" name="Rectangle 46"/>
              <p:cNvSpPr>
                <a:spLocks noChangeArrowheads="1"/>
              </p:cNvSpPr>
              <p:nvPr/>
            </p:nvSpPr>
            <p:spPr bwMode="auto">
              <a:xfrm>
                <a:off x="968" y="1124"/>
                <a:ext cx="788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700">
                    <a:solidFill>
                      <a:srgbClr val="000000"/>
                    </a:solidFill>
                    <a:latin typeface="Arial" charset="0"/>
                  </a:rPr>
                  <a:t>2. . . . leads</a:t>
                </a:r>
                <a:endParaRPr lang="en-US" altLang="en-US" sz="2400"/>
              </a:p>
            </p:txBody>
          </p:sp>
          <p:sp>
            <p:nvSpPr>
              <p:cNvPr id="43063" name="Rectangle 47"/>
              <p:cNvSpPr>
                <a:spLocks noChangeArrowheads="1"/>
              </p:cNvSpPr>
              <p:nvPr/>
            </p:nvSpPr>
            <p:spPr bwMode="auto">
              <a:xfrm>
                <a:off x="968" y="1298"/>
                <a:ext cx="854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700">
                    <a:solidFill>
                      <a:srgbClr val="000000"/>
                    </a:solidFill>
                    <a:latin typeface="Arial" charset="0"/>
                  </a:rPr>
                  <a:t>to a large fall</a:t>
                </a:r>
                <a:endParaRPr lang="en-US" altLang="en-US" sz="2400"/>
              </a:p>
            </p:txBody>
          </p:sp>
          <p:sp>
            <p:nvSpPr>
              <p:cNvPr id="43064" name="Rectangle 48"/>
              <p:cNvSpPr>
                <a:spLocks noChangeArrowheads="1"/>
              </p:cNvSpPr>
              <p:nvPr/>
            </p:nvSpPr>
            <p:spPr bwMode="auto">
              <a:xfrm>
                <a:off x="968" y="1472"/>
                <a:ext cx="754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700">
                    <a:solidFill>
                      <a:srgbClr val="000000"/>
                    </a:solidFill>
                    <a:latin typeface="Arial" charset="0"/>
                  </a:rPr>
                  <a:t>in price . . .</a:t>
                </a:r>
                <a:endParaRPr lang="en-US" altLang="en-US" sz="2400"/>
              </a:p>
            </p:txBody>
          </p:sp>
        </p:grpSp>
      </p:grpSp>
      <p:sp>
        <p:nvSpPr>
          <p:cNvPr id="43039" name="Rectangle 49"/>
          <p:cNvSpPr>
            <a:spLocks noChangeArrowheads="1"/>
          </p:cNvSpPr>
          <p:nvPr/>
        </p:nvSpPr>
        <p:spPr bwMode="auto">
          <a:xfrm>
            <a:off x="6577013" y="1722438"/>
            <a:ext cx="166687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700">
                <a:solidFill>
                  <a:srgbClr val="000000"/>
                </a:solidFill>
                <a:latin typeface="Arial" charset="0"/>
              </a:rPr>
              <a:t> </a:t>
            </a:r>
            <a:endParaRPr lang="en-US" altLang="en-US" sz="2400"/>
          </a:p>
        </p:txBody>
      </p:sp>
      <p:grpSp>
        <p:nvGrpSpPr>
          <p:cNvPr id="75826" name="Group 50"/>
          <p:cNvGrpSpPr>
            <a:grpSpLocks/>
          </p:cNvGrpSpPr>
          <p:nvPr/>
        </p:nvGrpSpPr>
        <p:grpSpPr bwMode="auto">
          <a:xfrm>
            <a:off x="4432300" y="1357313"/>
            <a:ext cx="3038475" cy="1214437"/>
            <a:chOff x="2792" y="855"/>
            <a:chExt cx="1914" cy="765"/>
          </a:xfrm>
        </p:grpSpPr>
        <p:grpSp>
          <p:nvGrpSpPr>
            <p:cNvPr id="43052" name="Group 51"/>
            <p:cNvGrpSpPr>
              <a:grpSpLocks/>
            </p:cNvGrpSpPr>
            <p:nvPr/>
          </p:nvGrpSpPr>
          <p:grpSpPr bwMode="auto">
            <a:xfrm>
              <a:off x="2792" y="855"/>
              <a:ext cx="1914" cy="765"/>
              <a:chOff x="2792" y="855"/>
              <a:chExt cx="1914" cy="765"/>
            </a:xfrm>
          </p:grpSpPr>
          <p:sp>
            <p:nvSpPr>
              <p:cNvPr id="43054" name="Line 52"/>
              <p:cNvSpPr>
                <a:spLocks noChangeShapeType="1"/>
              </p:cNvSpPr>
              <p:nvPr/>
            </p:nvSpPr>
            <p:spPr bwMode="auto">
              <a:xfrm flipV="1">
                <a:off x="3599" y="1211"/>
                <a:ext cx="66" cy="409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3055" name="Group 53"/>
              <p:cNvGrpSpPr>
                <a:grpSpLocks/>
              </p:cNvGrpSpPr>
              <p:nvPr/>
            </p:nvGrpSpPr>
            <p:grpSpPr bwMode="auto">
              <a:xfrm>
                <a:off x="2792" y="855"/>
                <a:ext cx="1914" cy="436"/>
                <a:chOff x="2792" y="855"/>
                <a:chExt cx="1914" cy="436"/>
              </a:xfrm>
            </p:grpSpPr>
            <p:sp>
              <p:nvSpPr>
                <p:cNvPr id="43056" name="Rectangle 54"/>
                <p:cNvSpPr>
                  <a:spLocks noChangeArrowheads="1"/>
                </p:cNvSpPr>
                <p:nvPr/>
              </p:nvSpPr>
              <p:spPr bwMode="auto">
                <a:xfrm>
                  <a:off x="2792" y="855"/>
                  <a:ext cx="1905" cy="436"/>
                </a:xfrm>
                <a:prstGeom prst="rect">
                  <a:avLst/>
                </a:prstGeom>
                <a:solidFill>
                  <a:srgbClr val="E1E5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16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16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16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16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43057" name="Rectangle 55"/>
                <p:cNvSpPr>
                  <a:spLocks noChangeArrowheads="1"/>
                </p:cNvSpPr>
                <p:nvPr/>
              </p:nvSpPr>
              <p:spPr bwMode="auto">
                <a:xfrm>
                  <a:off x="2837" y="910"/>
                  <a:ext cx="1869" cy="1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16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16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16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16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700">
                      <a:solidFill>
                        <a:srgbClr val="000000"/>
                      </a:solidFill>
                      <a:latin typeface="Arial" charset="0"/>
                    </a:rPr>
                    <a:t>1. When demand is inelastic,</a:t>
                  </a:r>
                  <a:endParaRPr lang="en-US" altLang="en-US" sz="2400"/>
                </a:p>
              </p:txBody>
            </p:sp>
            <p:sp>
              <p:nvSpPr>
                <p:cNvPr id="43058" name="Rectangle 56"/>
                <p:cNvSpPr>
                  <a:spLocks noChangeArrowheads="1"/>
                </p:cNvSpPr>
                <p:nvPr/>
              </p:nvSpPr>
              <p:spPr bwMode="auto">
                <a:xfrm>
                  <a:off x="2837" y="1085"/>
                  <a:ext cx="1376" cy="1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16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16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16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16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700">
                      <a:solidFill>
                        <a:srgbClr val="000000"/>
                      </a:solidFill>
                      <a:latin typeface="Arial" charset="0"/>
                    </a:rPr>
                    <a:t>an increase in supply</a:t>
                  </a:r>
                  <a:endParaRPr lang="en-US" altLang="en-US" sz="2400"/>
                </a:p>
              </p:txBody>
            </p:sp>
          </p:grpSp>
        </p:grpSp>
        <p:sp>
          <p:nvSpPr>
            <p:cNvPr id="43053" name="Rectangle 57"/>
            <p:cNvSpPr>
              <a:spLocks noChangeArrowheads="1"/>
            </p:cNvSpPr>
            <p:nvPr/>
          </p:nvSpPr>
          <p:spPr bwMode="auto">
            <a:xfrm>
              <a:off x="4191" y="1085"/>
              <a:ext cx="261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700">
                  <a:solidFill>
                    <a:srgbClr val="000000"/>
                  </a:solidFill>
                  <a:latin typeface="Arial" charset="0"/>
                </a:rPr>
                <a:t>. . .</a:t>
              </a:r>
              <a:endParaRPr lang="en-US" altLang="en-US" sz="2400"/>
            </a:p>
          </p:txBody>
        </p:sp>
      </p:grpSp>
      <p:grpSp>
        <p:nvGrpSpPr>
          <p:cNvPr id="75834" name="Group 58"/>
          <p:cNvGrpSpPr>
            <a:grpSpLocks/>
          </p:cNvGrpSpPr>
          <p:nvPr/>
        </p:nvGrpSpPr>
        <p:grpSpPr bwMode="auto">
          <a:xfrm>
            <a:off x="2822575" y="3459163"/>
            <a:ext cx="3278188" cy="1936750"/>
            <a:chOff x="1778" y="2179"/>
            <a:chExt cx="2065" cy="1220"/>
          </a:xfrm>
        </p:grpSpPr>
        <p:sp>
          <p:nvSpPr>
            <p:cNvPr id="43048" name="Freeform 59"/>
            <p:cNvSpPr>
              <a:spLocks/>
            </p:cNvSpPr>
            <p:nvPr/>
          </p:nvSpPr>
          <p:spPr bwMode="auto">
            <a:xfrm>
              <a:off x="1893" y="2254"/>
              <a:ext cx="1653" cy="936"/>
            </a:xfrm>
            <a:custGeom>
              <a:avLst/>
              <a:gdLst>
                <a:gd name="T0" fmla="*/ 1653 w 1653"/>
                <a:gd name="T1" fmla="*/ 936 h 936"/>
                <a:gd name="T2" fmla="*/ 1653 w 1653"/>
                <a:gd name="T3" fmla="*/ 0 h 936"/>
                <a:gd name="T4" fmla="*/ 0 w 1653"/>
                <a:gd name="T5" fmla="*/ 0 h 9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53" h="936">
                  <a:moveTo>
                    <a:pt x="1653" y="936"/>
                  </a:moveTo>
                  <a:lnTo>
                    <a:pt x="1653" y="0"/>
                  </a:lnTo>
                  <a:lnTo>
                    <a:pt x="0" y="0"/>
                  </a:lnTo>
                </a:path>
              </a:pathLst>
            </a:custGeom>
            <a:noFill/>
            <a:ln w="20638" cap="flat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9" name="Rectangle 60"/>
            <p:cNvSpPr>
              <a:spLocks noChangeArrowheads="1"/>
            </p:cNvSpPr>
            <p:nvPr/>
          </p:nvSpPr>
          <p:spPr bwMode="auto">
            <a:xfrm>
              <a:off x="1778" y="2179"/>
              <a:ext cx="144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7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altLang="en-US" sz="2400"/>
            </a:p>
          </p:txBody>
        </p:sp>
        <p:sp>
          <p:nvSpPr>
            <p:cNvPr id="43050" name="Rectangle 61"/>
            <p:cNvSpPr>
              <a:spLocks noChangeArrowheads="1"/>
            </p:cNvSpPr>
            <p:nvPr/>
          </p:nvSpPr>
          <p:spPr bwMode="auto">
            <a:xfrm>
              <a:off x="3542" y="3203"/>
              <a:ext cx="301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700">
                  <a:solidFill>
                    <a:srgbClr val="000000"/>
                  </a:solidFill>
                  <a:latin typeface="Arial" charset="0"/>
                </a:rPr>
                <a:t>110</a:t>
              </a:r>
              <a:endParaRPr lang="en-US" altLang="en-US" sz="2400"/>
            </a:p>
          </p:txBody>
        </p:sp>
        <p:sp>
          <p:nvSpPr>
            <p:cNvPr id="43051" name="Oval 62"/>
            <p:cNvSpPr>
              <a:spLocks noChangeArrowheads="1"/>
            </p:cNvSpPr>
            <p:nvPr/>
          </p:nvSpPr>
          <p:spPr bwMode="auto">
            <a:xfrm>
              <a:off x="3507" y="2227"/>
              <a:ext cx="79" cy="6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75839" name="Group 63"/>
          <p:cNvGrpSpPr>
            <a:grpSpLocks/>
          </p:cNvGrpSpPr>
          <p:nvPr/>
        </p:nvGrpSpPr>
        <p:grpSpPr bwMode="auto">
          <a:xfrm>
            <a:off x="2698750" y="2732088"/>
            <a:ext cx="2711450" cy="2663825"/>
            <a:chOff x="1700" y="1721"/>
            <a:chExt cx="1708" cy="1678"/>
          </a:xfrm>
        </p:grpSpPr>
        <p:sp>
          <p:nvSpPr>
            <p:cNvPr id="43043" name="Rectangle 64"/>
            <p:cNvSpPr>
              <a:spLocks noChangeArrowheads="1"/>
            </p:cNvSpPr>
            <p:nvPr/>
          </p:nvSpPr>
          <p:spPr bwMode="auto">
            <a:xfrm>
              <a:off x="1700" y="1721"/>
              <a:ext cx="222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700">
                  <a:solidFill>
                    <a:srgbClr val="000000"/>
                  </a:solidFill>
                  <a:latin typeface="Arial" charset="0"/>
                </a:rPr>
                <a:t>$3</a:t>
              </a:r>
              <a:endParaRPr lang="en-US" altLang="en-US" sz="2400"/>
            </a:p>
          </p:txBody>
        </p:sp>
        <p:sp>
          <p:nvSpPr>
            <p:cNvPr id="43044" name="Rectangle 65"/>
            <p:cNvSpPr>
              <a:spLocks noChangeArrowheads="1"/>
            </p:cNvSpPr>
            <p:nvPr/>
          </p:nvSpPr>
          <p:spPr bwMode="auto">
            <a:xfrm>
              <a:off x="3107" y="3203"/>
              <a:ext cx="301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700">
                  <a:solidFill>
                    <a:srgbClr val="000000"/>
                  </a:solidFill>
                  <a:latin typeface="Arial" charset="0"/>
                </a:rPr>
                <a:t>100</a:t>
              </a:r>
              <a:endParaRPr lang="en-US" altLang="en-US" sz="2400"/>
            </a:p>
          </p:txBody>
        </p:sp>
        <p:grpSp>
          <p:nvGrpSpPr>
            <p:cNvPr id="43045" name="Group 66"/>
            <p:cNvGrpSpPr>
              <a:grpSpLocks/>
            </p:cNvGrpSpPr>
            <p:nvPr/>
          </p:nvGrpSpPr>
          <p:grpSpPr bwMode="auto">
            <a:xfrm>
              <a:off x="1893" y="1752"/>
              <a:ext cx="1508" cy="1438"/>
              <a:chOff x="1893" y="1752"/>
              <a:chExt cx="1508" cy="1438"/>
            </a:xfrm>
          </p:grpSpPr>
          <p:sp>
            <p:nvSpPr>
              <p:cNvPr id="43046" name="Freeform 67"/>
              <p:cNvSpPr>
                <a:spLocks/>
              </p:cNvSpPr>
              <p:nvPr/>
            </p:nvSpPr>
            <p:spPr bwMode="auto">
              <a:xfrm>
                <a:off x="1893" y="1792"/>
                <a:ext cx="1468" cy="1398"/>
              </a:xfrm>
              <a:custGeom>
                <a:avLst/>
                <a:gdLst>
                  <a:gd name="T0" fmla="*/ 1468 w 1468"/>
                  <a:gd name="T1" fmla="*/ 1398 h 1398"/>
                  <a:gd name="T2" fmla="*/ 1468 w 1468"/>
                  <a:gd name="T3" fmla="*/ 0 h 1398"/>
                  <a:gd name="T4" fmla="*/ 0 w 1468"/>
                  <a:gd name="T5" fmla="*/ 0 h 139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468" h="1398">
                    <a:moveTo>
                      <a:pt x="1468" y="1398"/>
                    </a:moveTo>
                    <a:lnTo>
                      <a:pt x="1468" y="0"/>
                    </a:lnTo>
                    <a:lnTo>
                      <a:pt x="0" y="0"/>
                    </a:lnTo>
                  </a:path>
                </a:pathLst>
              </a:custGeom>
              <a:noFill/>
              <a:ln w="20638" cap="flat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47" name="Oval 68"/>
              <p:cNvSpPr>
                <a:spLocks noChangeArrowheads="1"/>
              </p:cNvSpPr>
              <p:nvPr/>
            </p:nvSpPr>
            <p:spPr bwMode="auto">
              <a:xfrm>
                <a:off x="3321" y="1752"/>
                <a:ext cx="80" cy="79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5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75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75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57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57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5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5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57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57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4" dur="500"/>
                                        <p:tgtEl>
                                          <p:spTgt spid="75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75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57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57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75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94" grpId="0" animBg="1"/>
      <p:bldP spid="75795" grpId="0" animBg="1"/>
      <p:bldP spid="7579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FF0000"/>
                </a:solidFill>
              </a:rPr>
              <a:t>Why did OPEC fail to keep the price of oil high? </a:t>
            </a:r>
          </a:p>
        </p:txBody>
      </p:sp>
    </p:spTree>
    <p:extLst>
      <p:ext uri="{BB962C8B-B14F-4D97-AF65-F5344CB8AC3E}">
        <p14:creationId xmlns:p14="http://schemas.microsoft.com/office/powerpoint/2010/main" val="2936991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3200">
                <a:solidFill>
                  <a:schemeClr val="bg1"/>
                </a:solidFill>
              </a:rPr>
              <a:t>The Price Elasticity of Demand and Its Determinants</a:t>
            </a:r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Demand tends to be more elastic :</a:t>
            </a:r>
          </a:p>
          <a:p>
            <a:pPr lvl="1"/>
            <a:r>
              <a:rPr lang="en-US" altLang="en-US"/>
              <a:t>the larger the number of close substitutes.</a:t>
            </a:r>
          </a:p>
          <a:p>
            <a:pPr lvl="1"/>
            <a:r>
              <a:rPr lang="en-US" altLang="en-US"/>
              <a:t>if the good is a luxury.</a:t>
            </a:r>
          </a:p>
          <a:p>
            <a:pPr lvl="1"/>
            <a:r>
              <a:rPr lang="en-US" altLang="en-US"/>
              <a:t>the more narrowly defined the market.</a:t>
            </a:r>
          </a:p>
          <a:p>
            <a:pPr lvl="1"/>
            <a:r>
              <a:rPr lang="en-US" altLang="en-US"/>
              <a:t>the longer the time period.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c:\windows\desktop\mankiw 3e ppt gifs\man68624_0509.eps.gi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23"/>
          <a:stretch>
            <a:fillRect/>
          </a:stretch>
        </p:blipFill>
        <p:spPr bwMode="auto">
          <a:xfrm>
            <a:off x="757238" y="1104900"/>
            <a:ext cx="6224587" cy="531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Figure 9a A Reduction in Supply in the World Market for Oil</a:t>
            </a:r>
          </a:p>
        </p:txBody>
      </p:sp>
    </p:spTree>
    <p:extLst>
      <p:ext uri="{BB962C8B-B14F-4D97-AF65-F5344CB8AC3E}">
        <p14:creationId xmlns:p14="http://schemas.microsoft.com/office/powerpoint/2010/main" val="3702256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c:\windows\desktop\mankiw 3e ppt gifs\man68624_0509.eps.gif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55"/>
          <a:stretch>
            <a:fillRect/>
          </a:stretch>
        </p:blipFill>
        <p:spPr bwMode="auto">
          <a:xfrm>
            <a:off x="1231900" y="908050"/>
            <a:ext cx="6381750" cy="551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Figure 9b A Reduction in Supply in the World Market for Oil</a:t>
            </a:r>
          </a:p>
        </p:txBody>
      </p:sp>
    </p:spTree>
    <p:extLst>
      <p:ext uri="{BB962C8B-B14F-4D97-AF65-F5344CB8AC3E}">
        <p14:creationId xmlns:p14="http://schemas.microsoft.com/office/powerpoint/2010/main" val="36285336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Does Drug Prohibition Increase or Decrease Drug-Related Crime?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990600" y="2057400"/>
            <a:ext cx="0" cy="220980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 bwMode="auto">
          <a:xfrm>
            <a:off x="990600" y="4267200"/>
            <a:ext cx="2590800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 bwMode="auto">
          <a:xfrm>
            <a:off x="1905000" y="2286000"/>
            <a:ext cx="1219200" cy="175260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 bwMode="auto">
          <a:xfrm flipV="1">
            <a:off x="1371600" y="2590800"/>
            <a:ext cx="1143000" cy="129540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auto">
          <a:xfrm flipV="1">
            <a:off x="1905000" y="2743200"/>
            <a:ext cx="1104900" cy="137160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4040" name="Straight Connector 14"/>
          <p:cNvCxnSpPr>
            <a:cxnSpLocks noChangeShapeType="1"/>
          </p:cNvCxnSpPr>
          <p:nvPr/>
        </p:nvCxnSpPr>
        <p:spPr bwMode="auto">
          <a:xfrm>
            <a:off x="2286000" y="2819400"/>
            <a:ext cx="0" cy="14478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41" name="Straight Connector 18"/>
          <p:cNvCxnSpPr>
            <a:cxnSpLocks noChangeShapeType="1"/>
          </p:cNvCxnSpPr>
          <p:nvPr/>
        </p:nvCxnSpPr>
        <p:spPr bwMode="auto">
          <a:xfrm flipH="1">
            <a:off x="990600" y="2819400"/>
            <a:ext cx="1295400" cy="762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42" name="Straight Connector 20"/>
          <p:cNvCxnSpPr>
            <a:cxnSpLocks noChangeShapeType="1"/>
          </p:cNvCxnSpPr>
          <p:nvPr/>
        </p:nvCxnSpPr>
        <p:spPr bwMode="auto">
          <a:xfrm>
            <a:off x="2590800" y="3238500"/>
            <a:ext cx="0" cy="10287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43" name="Straight Connector 24"/>
          <p:cNvCxnSpPr>
            <a:cxnSpLocks noChangeShapeType="1"/>
          </p:cNvCxnSpPr>
          <p:nvPr/>
        </p:nvCxnSpPr>
        <p:spPr bwMode="auto">
          <a:xfrm flipH="1">
            <a:off x="990600" y="3238500"/>
            <a:ext cx="1600200" cy="1143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044" name="TextBox 25"/>
          <p:cNvSpPr txBox="1">
            <a:spLocks noChangeArrowheads="1"/>
          </p:cNvSpPr>
          <p:nvPr/>
        </p:nvSpPr>
        <p:spPr bwMode="auto">
          <a:xfrm>
            <a:off x="3009900" y="2692400"/>
            <a:ext cx="76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S1</a:t>
            </a:r>
          </a:p>
        </p:txBody>
      </p:sp>
      <p:sp>
        <p:nvSpPr>
          <p:cNvPr id="44045" name="TextBox 26"/>
          <p:cNvSpPr txBox="1">
            <a:spLocks noChangeArrowheads="1"/>
          </p:cNvSpPr>
          <p:nvPr/>
        </p:nvSpPr>
        <p:spPr bwMode="auto">
          <a:xfrm>
            <a:off x="2447925" y="2432050"/>
            <a:ext cx="76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S2</a:t>
            </a:r>
          </a:p>
        </p:txBody>
      </p:sp>
      <p:cxnSp>
        <p:nvCxnSpPr>
          <p:cNvPr id="29" name="Straight Arrow Connector 28"/>
          <p:cNvCxnSpPr/>
          <p:nvPr/>
        </p:nvCxnSpPr>
        <p:spPr bwMode="auto">
          <a:xfrm flipH="1">
            <a:off x="2286000" y="4419600"/>
            <a:ext cx="381000" cy="0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 bwMode="auto">
          <a:xfrm flipV="1">
            <a:off x="914400" y="2895600"/>
            <a:ext cx="0" cy="457200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048" name="TextBox 31"/>
          <p:cNvSpPr txBox="1">
            <a:spLocks noChangeArrowheads="1"/>
          </p:cNvSpPr>
          <p:nvPr/>
        </p:nvSpPr>
        <p:spPr bwMode="auto">
          <a:xfrm>
            <a:off x="3209925" y="3576638"/>
            <a:ext cx="1600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Demand</a:t>
            </a:r>
          </a:p>
        </p:txBody>
      </p:sp>
      <p:sp>
        <p:nvSpPr>
          <p:cNvPr id="44049" name="TextBox 32"/>
          <p:cNvSpPr txBox="1">
            <a:spLocks noChangeArrowheads="1"/>
          </p:cNvSpPr>
          <p:nvPr/>
        </p:nvSpPr>
        <p:spPr bwMode="auto">
          <a:xfrm>
            <a:off x="3209925" y="4337050"/>
            <a:ext cx="2057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Quantity of Drugs</a:t>
            </a:r>
          </a:p>
        </p:txBody>
      </p:sp>
      <p:sp>
        <p:nvSpPr>
          <p:cNvPr id="44050" name="TextBox 33"/>
          <p:cNvSpPr txBox="1">
            <a:spLocks noChangeArrowheads="1"/>
          </p:cNvSpPr>
          <p:nvPr/>
        </p:nvSpPr>
        <p:spPr bwMode="auto">
          <a:xfrm>
            <a:off x="533400" y="1752600"/>
            <a:ext cx="152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Price of Drugs</a:t>
            </a:r>
          </a:p>
        </p:txBody>
      </p:sp>
      <p:sp>
        <p:nvSpPr>
          <p:cNvPr id="44051" name="TextBox 34"/>
          <p:cNvSpPr txBox="1">
            <a:spLocks noChangeArrowheads="1"/>
          </p:cNvSpPr>
          <p:nvPr/>
        </p:nvSpPr>
        <p:spPr bwMode="auto">
          <a:xfrm>
            <a:off x="496888" y="3243263"/>
            <a:ext cx="76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P1</a:t>
            </a:r>
          </a:p>
        </p:txBody>
      </p:sp>
      <p:sp>
        <p:nvSpPr>
          <p:cNvPr id="44052" name="TextBox 35"/>
          <p:cNvSpPr txBox="1">
            <a:spLocks noChangeArrowheads="1"/>
          </p:cNvSpPr>
          <p:nvPr/>
        </p:nvSpPr>
        <p:spPr bwMode="auto">
          <a:xfrm>
            <a:off x="457200" y="2632075"/>
            <a:ext cx="76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P2</a:t>
            </a:r>
          </a:p>
        </p:txBody>
      </p:sp>
      <p:sp>
        <p:nvSpPr>
          <p:cNvPr id="44053" name="TextBox 36"/>
          <p:cNvSpPr txBox="1">
            <a:spLocks noChangeArrowheads="1"/>
          </p:cNvSpPr>
          <p:nvPr/>
        </p:nvSpPr>
        <p:spPr bwMode="auto">
          <a:xfrm>
            <a:off x="2620963" y="4254500"/>
            <a:ext cx="76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Q1</a:t>
            </a:r>
          </a:p>
        </p:txBody>
      </p:sp>
      <p:sp>
        <p:nvSpPr>
          <p:cNvPr id="44054" name="TextBox 37"/>
          <p:cNvSpPr txBox="1">
            <a:spLocks noChangeArrowheads="1"/>
          </p:cNvSpPr>
          <p:nvPr/>
        </p:nvSpPr>
        <p:spPr bwMode="auto">
          <a:xfrm>
            <a:off x="1943100" y="4343400"/>
            <a:ext cx="53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Q2</a:t>
            </a:r>
          </a:p>
        </p:txBody>
      </p:sp>
      <p:sp>
        <p:nvSpPr>
          <p:cNvPr id="44055" name="TextBox 38"/>
          <p:cNvSpPr txBox="1">
            <a:spLocks noChangeArrowheads="1"/>
          </p:cNvSpPr>
          <p:nvPr/>
        </p:nvSpPr>
        <p:spPr bwMode="auto">
          <a:xfrm>
            <a:off x="825500" y="4953000"/>
            <a:ext cx="3594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(a) Drug Prohibition </a:t>
            </a:r>
          </a:p>
        </p:txBody>
      </p:sp>
      <p:cxnSp>
        <p:nvCxnSpPr>
          <p:cNvPr id="44056" name="Straight Connector 40"/>
          <p:cNvCxnSpPr>
            <a:cxnSpLocks noChangeShapeType="1"/>
          </p:cNvCxnSpPr>
          <p:nvPr/>
        </p:nvCxnSpPr>
        <p:spPr bwMode="auto">
          <a:xfrm>
            <a:off x="5410200" y="2286000"/>
            <a:ext cx="0" cy="1968500"/>
          </a:xfrm>
          <a:prstGeom prst="line">
            <a:avLst/>
          </a:prstGeom>
          <a:noFill/>
          <a:ln w="19050" algn="ctr">
            <a:solidFill>
              <a:srgbClr val="FF66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57" name="Straight Connector 42"/>
          <p:cNvCxnSpPr>
            <a:cxnSpLocks noChangeShapeType="1"/>
          </p:cNvCxnSpPr>
          <p:nvPr/>
        </p:nvCxnSpPr>
        <p:spPr bwMode="auto">
          <a:xfrm>
            <a:off x="5410200" y="4267200"/>
            <a:ext cx="2590800" cy="0"/>
          </a:xfrm>
          <a:prstGeom prst="line">
            <a:avLst/>
          </a:prstGeom>
          <a:noFill/>
          <a:ln w="19050" algn="ctr">
            <a:solidFill>
              <a:srgbClr val="FF66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Connector 44"/>
          <p:cNvCxnSpPr/>
          <p:nvPr/>
        </p:nvCxnSpPr>
        <p:spPr bwMode="auto">
          <a:xfrm flipV="1">
            <a:off x="5715000" y="2460625"/>
            <a:ext cx="1676400" cy="1577975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 bwMode="auto">
          <a:xfrm>
            <a:off x="6400800" y="2590800"/>
            <a:ext cx="1295400" cy="129540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 bwMode="auto">
          <a:xfrm>
            <a:off x="5867400" y="2971800"/>
            <a:ext cx="1295400" cy="114300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061" name="Straight Connector 52"/>
          <p:cNvCxnSpPr>
            <a:cxnSpLocks noChangeShapeType="1"/>
          </p:cNvCxnSpPr>
          <p:nvPr/>
        </p:nvCxnSpPr>
        <p:spPr bwMode="auto">
          <a:xfrm>
            <a:off x="6386513" y="3429000"/>
            <a:ext cx="0" cy="8382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62" name="Straight Connector 56"/>
          <p:cNvCxnSpPr>
            <a:cxnSpLocks noChangeShapeType="1"/>
          </p:cNvCxnSpPr>
          <p:nvPr/>
        </p:nvCxnSpPr>
        <p:spPr bwMode="auto">
          <a:xfrm>
            <a:off x="6819900" y="3032125"/>
            <a:ext cx="38100" cy="12223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63" name="Straight Connector 59"/>
          <p:cNvCxnSpPr>
            <a:cxnSpLocks noChangeShapeType="1"/>
          </p:cNvCxnSpPr>
          <p:nvPr/>
        </p:nvCxnSpPr>
        <p:spPr bwMode="auto">
          <a:xfrm flipH="1">
            <a:off x="5410200" y="3429000"/>
            <a:ext cx="976313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64" name="Straight Connector 61"/>
          <p:cNvCxnSpPr>
            <a:cxnSpLocks noChangeShapeType="1"/>
          </p:cNvCxnSpPr>
          <p:nvPr/>
        </p:nvCxnSpPr>
        <p:spPr bwMode="auto">
          <a:xfrm flipH="1">
            <a:off x="5410200" y="3032125"/>
            <a:ext cx="14097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065" name="TextBox 62"/>
          <p:cNvSpPr txBox="1">
            <a:spLocks noChangeArrowheads="1"/>
          </p:cNvSpPr>
          <p:nvPr/>
        </p:nvSpPr>
        <p:spPr bwMode="auto">
          <a:xfrm>
            <a:off x="7075488" y="2008188"/>
            <a:ext cx="1600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Supply</a:t>
            </a:r>
          </a:p>
        </p:txBody>
      </p:sp>
      <p:sp>
        <p:nvSpPr>
          <p:cNvPr id="44066" name="TextBox 63"/>
          <p:cNvSpPr txBox="1">
            <a:spLocks noChangeArrowheads="1"/>
          </p:cNvSpPr>
          <p:nvPr/>
        </p:nvSpPr>
        <p:spPr bwMode="auto">
          <a:xfrm>
            <a:off x="7620000" y="3648075"/>
            <a:ext cx="76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D1</a:t>
            </a:r>
          </a:p>
        </p:txBody>
      </p:sp>
      <p:cxnSp>
        <p:nvCxnSpPr>
          <p:cNvPr id="66" name="Straight Arrow Connector 65"/>
          <p:cNvCxnSpPr/>
          <p:nvPr/>
        </p:nvCxnSpPr>
        <p:spPr bwMode="auto">
          <a:xfrm flipH="1">
            <a:off x="6019800" y="2892425"/>
            <a:ext cx="495300" cy="0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4068" name="TextBox 66"/>
          <p:cNvSpPr txBox="1">
            <a:spLocks noChangeArrowheads="1"/>
          </p:cNvSpPr>
          <p:nvPr/>
        </p:nvSpPr>
        <p:spPr bwMode="auto">
          <a:xfrm>
            <a:off x="7162800" y="3937000"/>
            <a:ext cx="76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D2</a:t>
            </a:r>
          </a:p>
        </p:txBody>
      </p:sp>
      <p:sp>
        <p:nvSpPr>
          <p:cNvPr id="44069" name="TextBox 67"/>
          <p:cNvSpPr txBox="1">
            <a:spLocks noChangeArrowheads="1"/>
          </p:cNvSpPr>
          <p:nvPr/>
        </p:nvSpPr>
        <p:spPr bwMode="auto">
          <a:xfrm>
            <a:off x="4810125" y="2743200"/>
            <a:ext cx="606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P1</a:t>
            </a:r>
          </a:p>
        </p:txBody>
      </p:sp>
      <p:sp>
        <p:nvSpPr>
          <p:cNvPr id="44070" name="TextBox 68"/>
          <p:cNvSpPr txBox="1">
            <a:spLocks noChangeArrowheads="1"/>
          </p:cNvSpPr>
          <p:nvPr/>
        </p:nvSpPr>
        <p:spPr bwMode="auto">
          <a:xfrm>
            <a:off x="4846638" y="3527425"/>
            <a:ext cx="53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P2</a:t>
            </a:r>
          </a:p>
        </p:txBody>
      </p:sp>
      <p:cxnSp>
        <p:nvCxnSpPr>
          <p:cNvPr id="74" name="Straight Arrow Connector 73"/>
          <p:cNvCxnSpPr>
            <a:stCxn id="44069" idx="2"/>
            <a:endCxn id="44070" idx="0"/>
          </p:cNvCxnSpPr>
          <p:nvPr/>
        </p:nvCxnSpPr>
        <p:spPr bwMode="auto">
          <a:xfrm>
            <a:off x="5113338" y="3143250"/>
            <a:ext cx="0" cy="384175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4072" name="TextBox 74"/>
          <p:cNvSpPr txBox="1">
            <a:spLocks noChangeArrowheads="1"/>
          </p:cNvSpPr>
          <p:nvPr/>
        </p:nvSpPr>
        <p:spPr bwMode="auto">
          <a:xfrm>
            <a:off x="6667500" y="4270375"/>
            <a:ext cx="76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Q1</a:t>
            </a:r>
          </a:p>
        </p:txBody>
      </p:sp>
      <p:sp>
        <p:nvSpPr>
          <p:cNvPr id="44073" name="TextBox 75"/>
          <p:cNvSpPr txBox="1">
            <a:spLocks noChangeArrowheads="1"/>
          </p:cNvSpPr>
          <p:nvPr/>
        </p:nvSpPr>
        <p:spPr bwMode="auto">
          <a:xfrm>
            <a:off x="5981700" y="4291013"/>
            <a:ext cx="53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Q2</a:t>
            </a:r>
          </a:p>
        </p:txBody>
      </p:sp>
      <p:cxnSp>
        <p:nvCxnSpPr>
          <p:cNvPr id="78" name="Straight Arrow Connector 77"/>
          <p:cNvCxnSpPr/>
          <p:nvPr/>
        </p:nvCxnSpPr>
        <p:spPr bwMode="auto">
          <a:xfrm flipH="1">
            <a:off x="6362700" y="4454525"/>
            <a:ext cx="381000" cy="0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075" name="TextBox 78"/>
          <p:cNvSpPr txBox="1">
            <a:spLocks noChangeArrowheads="1"/>
          </p:cNvSpPr>
          <p:nvPr/>
        </p:nvSpPr>
        <p:spPr bwMode="auto">
          <a:xfrm>
            <a:off x="6705600" y="4652963"/>
            <a:ext cx="2057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Quantity of Drugs</a:t>
            </a:r>
          </a:p>
        </p:txBody>
      </p:sp>
      <p:sp>
        <p:nvSpPr>
          <p:cNvPr id="44076" name="TextBox 79"/>
          <p:cNvSpPr txBox="1">
            <a:spLocks noChangeArrowheads="1"/>
          </p:cNvSpPr>
          <p:nvPr/>
        </p:nvSpPr>
        <p:spPr bwMode="auto">
          <a:xfrm>
            <a:off x="4419600" y="1752600"/>
            <a:ext cx="1447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Price of Drugs</a:t>
            </a:r>
          </a:p>
        </p:txBody>
      </p:sp>
      <p:sp>
        <p:nvSpPr>
          <p:cNvPr id="44077" name="TextBox 80"/>
          <p:cNvSpPr txBox="1">
            <a:spLocks noChangeArrowheads="1"/>
          </p:cNvSpPr>
          <p:nvPr/>
        </p:nvSpPr>
        <p:spPr bwMode="auto">
          <a:xfrm>
            <a:off x="808038" y="4208463"/>
            <a:ext cx="4175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44078" name="TextBox 81"/>
          <p:cNvSpPr txBox="1">
            <a:spLocks noChangeArrowheads="1"/>
          </p:cNvSpPr>
          <p:nvPr/>
        </p:nvSpPr>
        <p:spPr bwMode="auto">
          <a:xfrm>
            <a:off x="5267325" y="4240213"/>
            <a:ext cx="4175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44079" name="TextBox 82"/>
          <p:cNvSpPr txBox="1">
            <a:spLocks noChangeArrowheads="1"/>
          </p:cNvSpPr>
          <p:nvPr/>
        </p:nvSpPr>
        <p:spPr bwMode="auto">
          <a:xfrm>
            <a:off x="4946650" y="5153025"/>
            <a:ext cx="3594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(b) Drug Education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39763"/>
          </a:xfrm>
        </p:spPr>
        <p:txBody>
          <a:bodyPr/>
          <a:lstStyle/>
          <a:p>
            <a:pPr eaLnBrk="1" hangingPunct="1"/>
            <a:r>
              <a:rPr lang="en-US" altLang="en-US" sz="2400" b="1"/>
              <a:t>Determinants of Price Elasticity of Demand</a:t>
            </a:r>
            <a:br>
              <a:rPr lang="en-US" altLang="en-US" sz="2400"/>
            </a:br>
            <a:endParaRPr lang="en-US" altLang="en-US" sz="2400"/>
          </a:p>
        </p:txBody>
      </p:sp>
      <p:sp>
        <p:nvSpPr>
          <p:cNvPr id="3" name="Rectangle 2"/>
          <p:cNvSpPr/>
          <p:nvPr/>
        </p:nvSpPr>
        <p:spPr>
          <a:xfrm>
            <a:off x="381000" y="762000"/>
            <a:ext cx="8153400" cy="563245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srgbClr val="FF0000"/>
                </a:solidFill>
                <a:latin typeface="+mn-lt"/>
              </a:rPr>
              <a:t>Various factors influence the price elasticity of demand. Here are some of them: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rgbClr val="FF0000"/>
              </a:solidFill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latin typeface="+mn-lt"/>
              </a:rPr>
              <a:t>1. </a:t>
            </a:r>
            <a:r>
              <a:rPr lang="en-US" sz="1800" dirty="0">
                <a:solidFill>
                  <a:srgbClr val="FF0000"/>
                </a:solidFill>
                <a:latin typeface="+mn-lt"/>
              </a:rPr>
              <a:t>Substitutes: </a:t>
            </a:r>
            <a:r>
              <a:rPr lang="en-US" sz="1800" dirty="0">
                <a:latin typeface="+mn-lt"/>
              </a:rPr>
              <a:t>If a product can be easily substituted, its demand is elastic, like Gap's jeans. If a product cannot be substituted easily, its demand is inelastic, like gasoline.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latin typeface="+mn-lt"/>
              </a:rPr>
              <a:t>2. </a:t>
            </a:r>
            <a:r>
              <a:rPr lang="en-US" sz="1800" dirty="0">
                <a:solidFill>
                  <a:srgbClr val="FF0000"/>
                </a:solidFill>
                <a:latin typeface="+mn-lt"/>
              </a:rPr>
              <a:t>Luxury Vs Necessity</a:t>
            </a:r>
            <a:r>
              <a:rPr lang="en-US" sz="1800" dirty="0">
                <a:latin typeface="+mn-lt"/>
              </a:rPr>
              <a:t>: Necessity's demand is usually inelastic because there are usually very few substitutes for necessities. Luxury product, such as leisure sail boats, are not needed in a daily bases. There are usually many substitutes for these products. So their demand is more elastic.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latin typeface="+mn-lt"/>
              </a:rPr>
              <a:t>3. </a:t>
            </a:r>
            <a:r>
              <a:rPr lang="en-US" sz="1800" i="1" dirty="0">
                <a:solidFill>
                  <a:srgbClr val="FF0000"/>
                </a:solidFill>
                <a:latin typeface="+mn-lt"/>
              </a:rPr>
              <a:t>Price/Income</a:t>
            </a:r>
            <a:r>
              <a:rPr lang="en-US" sz="1800" dirty="0">
                <a:solidFill>
                  <a:srgbClr val="FF0000"/>
                </a:solidFill>
                <a:latin typeface="+mn-lt"/>
              </a:rPr>
              <a:t> Ratio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: </a:t>
            </a:r>
            <a:r>
              <a:rPr lang="en-US" sz="1800" dirty="0">
                <a:latin typeface="+mn-lt"/>
              </a:rPr>
              <a:t>The larger the percentage of income spent on a good, the more elastic is its demand. A change in these products' price will be highly noticeable as  they affect consumers' budget with a bigger magnitude. Consumers will respond by cutting back more on these product when price increases. On the other hand, the smaller the percentage of income spent on a good, the less elastic is its demand.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latin typeface="+mn-lt"/>
              </a:rPr>
              <a:t>4. </a:t>
            </a:r>
            <a:r>
              <a:rPr lang="en-US" sz="1800" dirty="0">
                <a:solidFill>
                  <a:srgbClr val="FF0000"/>
                </a:solidFill>
                <a:latin typeface="+mn-lt"/>
              </a:rPr>
              <a:t>Time lag</a:t>
            </a:r>
            <a:r>
              <a:rPr lang="en-US" sz="1800" dirty="0">
                <a:latin typeface="+mn-lt"/>
              </a:rPr>
              <a:t>: The longer the time after the price change, the more elastic will be the demand. It is because consumers are given more time to carry out their actions. A 1-day sale usually generate less sales change per day as a sale lasted for 2 weeks.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3200">
                <a:solidFill>
                  <a:schemeClr val="bg1"/>
                </a:solidFill>
              </a:rPr>
              <a:t>Computing the Price Elasticity of Demand</a:t>
            </a:r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price elasticity of demand is computed as the percentage change in the quantity demanded divided by the percentage change in price.</a:t>
            </a:r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838200" y="3810000"/>
          <a:ext cx="7507288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Equation" r:id="rId3" imgW="6438900" imgH="596900" progId="Equation.COEE2">
                  <p:embed/>
                </p:oleObj>
              </mc:Choice>
              <mc:Fallback>
                <p:oleObj name="Equation" r:id="rId3" imgW="6438900" imgH="596900" progId="Equation.COEE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810000"/>
                        <a:ext cx="7507288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Example: If the price of an ice cream cone increases from $2.00 to $2.20 and the amount you buy falls from 10 to 8 cones, then your elasticity of demand would be calculated as: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3200">
                <a:solidFill>
                  <a:schemeClr val="bg1"/>
                </a:solidFill>
              </a:rPr>
              <a:t>Computing the Price Elasticity of Demand</a:t>
            </a:r>
            <a:endParaRPr lang="en-US" altLang="en-US">
              <a:solidFill>
                <a:schemeClr val="bg1"/>
              </a:solidFill>
            </a:endParaRPr>
          </a:p>
        </p:txBody>
      </p:sp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914400" y="1752600"/>
          <a:ext cx="7507288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name="Equation" r:id="rId3" imgW="6438900" imgH="596900" progId="Equation.COEE2">
                  <p:embed/>
                </p:oleObj>
              </mc:Choice>
              <mc:Fallback>
                <p:oleObj name="Equation" r:id="rId3" imgW="6438900" imgH="596900" progId="Equation.COEE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752600"/>
                        <a:ext cx="7507288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2819400" y="4648200"/>
          <a:ext cx="4191000" cy="162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name="Equation" r:id="rId5" imgW="2781300" imgH="1079500" progId="Equation.COEE2">
                  <p:embed/>
                </p:oleObj>
              </mc:Choice>
              <mc:Fallback>
                <p:oleObj name="Equation" r:id="rId5" imgW="2781300" imgH="1079500" progId="Equation.COEE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648200"/>
                        <a:ext cx="4191000" cy="162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3200">
                <a:solidFill>
                  <a:schemeClr val="bg1"/>
                </a:solidFill>
              </a:rPr>
              <a:t>The Midpoint Method</a:t>
            </a:r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A Better Way to Calculate Percentage Changes and Elasticities</a:t>
            </a:r>
          </a:p>
          <a:p>
            <a:r>
              <a:rPr lang="en-US" altLang="en-US"/>
              <a:t>The midpoint formula is preferable when calculating the price elasticity of demand because it gives the same answer regardless of the direction of the change.</a:t>
            </a: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609600" y="4876800"/>
          <a:ext cx="7924800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Equation" r:id="rId3" imgW="5130800" imgH="609600" progId="Equation.COEE2">
                  <p:embed/>
                </p:oleObj>
              </mc:Choice>
              <mc:Fallback>
                <p:oleObj name="Equation" r:id="rId3" imgW="5130800" imgH="609600" progId="Equation.COEE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876800"/>
                        <a:ext cx="7924800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midpoint method is better?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 A: Price = 4, Quantity = 120 </a:t>
            </a:r>
          </a:p>
          <a:p>
            <a:r>
              <a:rPr lang="en-US" dirty="0"/>
              <a:t>Pont B:   Price = 6, Quantity = 80 </a:t>
            </a:r>
          </a:p>
          <a:p>
            <a:r>
              <a:rPr lang="en-US" dirty="0"/>
              <a:t>E</a:t>
            </a:r>
            <a:r>
              <a:rPr lang="en-US" baseline="-25000" dirty="0"/>
              <a:t>A</a:t>
            </a:r>
            <a:r>
              <a:rPr lang="en-US" dirty="0"/>
              <a:t> = 33/50 = 0.66 (Quantity fall &amp; Price rise)</a:t>
            </a:r>
          </a:p>
          <a:p>
            <a:r>
              <a:rPr lang="en-US" dirty="0"/>
              <a:t>E</a:t>
            </a:r>
            <a:r>
              <a:rPr lang="en-US" baseline="-25000" dirty="0"/>
              <a:t>B</a:t>
            </a:r>
            <a:r>
              <a:rPr lang="en-US" dirty="0"/>
              <a:t> = 50 /33 = 1.5 (Price fall &amp; Quantity rise)</a:t>
            </a:r>
          </a:p>
          <a:p>
            <a:r>
              <a:rPr lang="en-US" dirty="0"/>
              <a:t>Different arises because of shift in base </a:t>
            </a:r>
          </a:p>
          <a:p>
            <a:r>
              <a:rPr lang="en-US" dirty="0"/>
              <a:t>To avoid this problem, one can use Midpoint method</a:t>
            </a:r>
          </a:p>
          <a:p>
            <a:r>
              <a:rPr lang="en-US" dirty="0"/>
              <a:t>Midpoint method gives the </a:t>
            </a:r>
            <a:r>
              <a:rPr lang="en-US" dirty="0">
                <a:solidFill>
                  <a:srgbClr val="FF0000"/>
                </a:solidFill>
              </a:rPr>
              <a:t>same answer </a:t>
            </a:r>
            <a:r>
              <a:rPr lang="en-US" dirty="0"/>
              <a:t>regardless of direction of change.  </a:t>
            </a:r>
          </a:p>
        </p:txBody>
      </p:sp>
    </p:spTree>
    <p:extLst>
      <p:ext uri="{BB962C8B-B14F-4D97-AF65-F5344CB8AC3E}">
        <p14:creationId xmlns:p14="http://schemas.microsoft.com/office/powerpoint/2010/main" val="1814448903"/>
      </p:ext>
    </p:extLst>
  </p:cSld>
  <p:clrMapOvr>
    <a:masterClrMapping/>
  </p:clrMapOvr>
</p:sld>
</file>

<file path=ppt/theme/theme1.xml><?xml version="1.0" encoding="utf-8"?>
<a:theme xmlns:a="http://schemas.openxmlformats.org/drawingml/2006/main" name="3etemplate">
  <a:themeElements>
    <a:clrScheme name="3e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etemplate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3e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e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e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e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e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e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e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F:\Mankiw Lecture PPT\approved new ppt\3etemplate.pot</Template>
  <TotalTime>607</TotalTime>
  <Words>2240</Words>
  <Application>Microsoft Office PowerPoint</Application>
  <PresentationFormat>On-screen Show (4:3)</PresentationFormat>
  <Paragraphs>378</Paragraphs>
  <Slides>42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Arial Narrow</vt:lpstr>
      <vt:lpstr>Times New Roman</vt:lpstr>
      <vt:lpstr>Wingdings</vt:lpstr>
      <vt:lpstr>3etemplate</vt:lpstr>
      <vt:lpstr>Office Theme</vt:lpstr>
      <vt:lpstr>Image</vt:lpstr>
      <vt:lpstr>Equation</vt:lpstr>
      <vt:lpstr>PowerPoint Presentation</vt:lpstr>
      <vt:lpstr>Elasticity  </vt:lpstr>
      <vt:lpstr>THE ELASTICITY OF DEMAND</vt:lpstr>
      <vt:lpstr>The Price Elasticity of Demand and Its Determinants</vt:lpstr>
      <vt:lpstr>Determinants of Price Elasticity of Demand </vt:lpstr>
      <vt:lpstr>Computing the Price Elasticity of Demand</vt:lpstr>
      <vt:lpstr>Computing the Price Elasticity of Demand</vt:lpstr>
      <vt:lpstr>The Midpoint Method</vt:lpstr>
      <vt:lpstr>Why midpoint method is better?</vt:lpstr>
      <vt:lpstr>The Midpoint Method…..</vt:lpstr>
      <vt:lpstr>The Variety of Demand Curves</vt:lpstr>
      <vt:lpstr>Computing the Price Elasticity of Demand</vt:lpstr>
      <vt:lpstr>The Variety of Demand Curves</vt:lpstr>
      <vt:lpstr>An Example</vt:lpstr>
      <vt:lpstr>Figure 1 The Price Elasticity of Demand</vt:lpstr>
      <vt:lpstr>Figure 1 The Price Elasticity of Demand</vt:lpstr>
      <vt:lpstr>Figure 1 The Price Elasticity of Demand</vt:lpstr>
      <vt:lpstr>Figure 1 The Price Elasticity of Demand</vt:lpstr>
      <vt:lpstr>Figure 1 The Price Elasticity of Demand</vt:lpstr>
      <vt:lpstr>Relation betweenTotal Revenue and the Price Elasticity of Demand</vt:lpstr>
      <vt:lpstr>Figure 2 Total Revenue</vt:lpstr>
      <vt:lpstr>Elasticity and Total Revenue along a Linear Demand Curve</vt:lpstr>
      <vt:lpstr>Figure 3 How Total Revenue Changes When Price Changes: Inelastic Demand</vt:lpstr>
      <vt:lpstr>PowerPoint Presentation</vt:lpstr>
      <vt:lpstr>Figure 4 How Total Revenue Changes When Price Changes: Elastic Demand</vt:lpstr>
      <vt:lpstr>TR Test Example</vt:lpstr>
      <vt:lpstr>Income Elasticity of Demand</vt:lpstr>
      <vt:lpstr> Computing Income Elasticity</vt:lpstr>
      <vt:lpstr>Income Elasticity</vt:lpstr>
      <vt:lpstr>Income Elasticity</vt:lpstr>
      <vt:lpstr>THE ELASTICITY OF SUPPLY</vt:lpstr>
      <vt:lpstr>Figure 6 The Price Elasticity of Supply</vt:lpstr>
      <vt:lpstr>Figure 6 The Price Elasticity of Supply</vt:lpstr>
      <vt:lpstr>Figure 6 The Price Elasticity of Supply</vt:lpstr>
      <vt:lpstr>Figure 6 The Price Elasticity of Supply</vt:lpstr>
      <vt:lpstr>Figure 6 The Price Elasticity of Supply</vt:lpstr>
      <vt:lpstr>APPLICATIONS OF SUPPLY, DEMAND, AND ELASTICITY</vt:lpstr>
      <vt:lpstr>Figure 8 An Increase in Supply in the Market for Wheat</vt:lpstr>
      <vt:lpstr>PowerPoint Presentation</vt:lpstr>
      <vt:lpstr>Figure 9a A Reduction in Supply in the World Market for Oil</vt:lpstr>
      <vt:lpstr>Figure 9b A Reduction in Supply in the World Market for Oil</vt:lpstr>
      <vt:lpstr>Does Drug Prohibition Increase or Decrease Drug-Related Crime?</vt:lpstr>
    </vt:vector>
  </TitlesOfParts>
  <Company>OffCenter Concepts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</dc:title>
  <dc:creator>Sheryl Nelson</dc:creator>
  <cp:lastModifiedBy>Badri</cp:lastModifiedBy>
  <cp:revision>37</cp:revision>
  <dcterms:created xsi:type="dcterms:W3CDTF">2003-01-30T20:36:43Z</dcterms:created>
  <dcterms:modified xsi:type="dcterms:W3CDTF">2021-11-17T08:02:22Z</dcterms:modified>
</cp:coreProperties>
</file>