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sldIdLst>
    <p:sldId id="256" r:id="rId2"/>
    <p:sldId id="257" r:id="rId3"/>
    <p:sldId id="258" r:id="rId4"/>
    <p:sldId id="259" r:id="rId5"/>
    <p:sldId id="260" r:id="rId6"/>
    <p:sldId id="261" r:id="rId7"/>
    <p:sldId id="264" r:id="rId8"/>
    <p:sldId id="269" r:id="rId9"/>
    <p:sldId id="305" r:id="rId10"/>
    <p:sldId id="306" r:id="rId11"/>
    <p:sldId id="307" r:id="rId12"/>
    <p:sldId id="311" r:id="rId13"/>
    <p:sldId id="312" r:id="rId14"/>
    <p:sldId id="313" r:id="rId15"/>
    <p:sldId id="314" r:id="rId16"/>
    <p:sldId id="316" r:id="rId17"/>
    <p:sldId id="317" r:id="rId18"/>
    <p:sldId id="318" r:id="rId19"/>
    <p:sldId id="319" r:id="rId20"/>
    <p:sldId id="279" r:id="rId21"/>
    <p:sldId id="300" r:id="rId22"/>
    <p:sldId id="302" r:id="rId23"/>
    <p:sldId id="303" r:id="rId24"/>
    <p:sldId id="284" r:id="rId25"/>
    <p:sldId id="285" r:id="rId26"/>
    <p:sldId id="286" r:id="rId27"/>
    <p:sldId id="304" r:id="rId28"/>
    <p:sldId id="289" r:id="rId29"/>
    <p:sldId id="290" r:id="rId30"/>
    <p:sldId id="291" r:id="rId3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8610600" y="0"/>
            <a:ext cx="533400" cy="6858000"/>
          </a:xfrm>
          <a:prstGeom prst="rect">
            <a:avLst/>
          </a:prstGeom>
          <a:solidFill>
            <a:srgbClr val="411D7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 name="Oval 3"/>
          <p:cNvSpPr>
            <a:spLocks noChangeArrowheads="1"/>
          </p:cNvSpPr>
          <p:nvPr/>
        </p:nvSpPr>
        <p:spPr bwMode="auto">
          <a:xfrm>
            <a:off x="7696200" y="2514600"/>
            <a:ext cx="1066800" cy="182880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 name="Text Box 5"/>
          <p:cNvSpPr txBox="1">
            <a:spLocks noChangeArrowheads="1"/>
          </p:cNvSpPr>
          <p:nvPr/>
        </p:nvSpPr>
        <p:spPr bwMode="auto">
          <a:xfrm>
            <a:off x="381000" y="6553200"/>
            <a:ext cx="1774825"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altLang="en-US" sz="800" b="1">
                <a:solidFill>
                  <a:srgbClr val="411D72"/>
                </a:solidFill>
                <a:latin typeface="Arial" charset="0"/>
              </a:rPr>
              <a:t>Copyright © 2004 South-Western</a:t>
            </a:r>
          </a:p>
        </p:txBody>
      </p:sp>
      <p:graphicFrame>
        <p:nvGraphicFramePr>
          <p:cNvPr id="7" name="Object 8"/>
          <p:cNvGraphicFramePr>
            <a:graphicFrameLocks noChangeAspect="1"/>
          </p:cNvGraphicFramePr>
          <p:nvPr/>
        </p:nvGraphicFramePr>
        <p:xfrm>
          <a:off x="381000" y="304800"/>
          <a:ext cx="5264150" cy="3124200"/>
        </p:xfrm>
        <a:graphic>
          <a:graphicData uri="http://schemas.openxmlformats.org/presentationml/2006/ole">
            <mc:AlternateContent xmlns:mc="http://schemas.openxmlformats.org/markup-compatibility/2006">
              <mc:Choice xmlns:v="urn:schemas-microsoft-com:vml" Requires="v">
                <p:oleObj spid="_x0000_s32788" name="Image" r:id="rId3" imgW="8336040" imgH="5489587" progId="Photoshop.Image.4">
                  <p:embed/>
                </p:oleObj>
              </mc:Choice>
              <mc:Fallback>
                <p:oleObj name="Image" r:id="rId3" imgW="8336040" imgH="5489587" progId="Photoshop.Image.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04800"/>
                        <a:ext cx="5264150" cy="3124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84" name="Rectangle 4"/>
          <p:cNvSpPr>
            <a:spLocks noGrp="1" noChangeArrowheads="1"/>
          </p:cNvSpPr>
          <p:nvPr>
            <p:ph type="ctrTitle"/>
          </p:nvPr>
        </p:nvSpPr>
        <p:spPr>
          <a:xfrm>
            <a:off x="5715000" y="2895600"/>
            <a:ext cx="3124200" cy="1143000"/>
          </a:xfrm>
          <a:extLst>
            <a:ext uri="{909E8E84-426E-40DD-AFC4-6F175D3DCCD1}">
              <a14:hiddenFill xmlns:a14="http://schemas.microsoft.com/office/drawing/2010/main">
                <a:solidFill>
                  <a:schemeClr val="accent1"/>
                </a:solidFill>
              </a14:hiddenFill>
            </a:ext>
          </a:extLst>
        </p:spPr>
        <p:txBody>
          <a:bodyPr anchorCtr="1"/>
          <a:lstStyle>
            <a:lvl1pPr>
              <a:defRPr sz="15000" b="1">
                <a:solidFill>
                  <a:schemeClr val="tx1"/>
                </a:solidFill>
                <a:effectLst>
                  <a:outerShdw blurRad="38100" dist="38100" dir="2700000" algn="tl">
                    <a:srgbClr val="C0C0C0"/>
                  </a:outerShdw>
                </a:effectLst>
              </a:defRPr>
            </a:lvl1pPr>
          </a:lstStyle>
          <a:p>
            <a:pPr lvl="0"/>
            <a:r>
              <a:rPr lang="en-US" altLang="en-US" noProof="0"/>
              <a:t>Click to editaster title style</a:t>
            </a:r>
          </a:p>
        </p:txBody>
      </p:sp>
      <p:sp>
        <p:nvSpPr>
          <p:cNvPr id="71686" name="Rectangle 6"/>
          <p:cNvSpPr>
            <a:spLocks noGrp="1" noChangeArrowheads="1"/>
          </p:cNvSpPr>
          <p:nvPr>
            <p:ph type="subTitle" idx="1"/>
          </p:nvPr>
        </p:nvSpPr>
        <p:spPr>
          <a:xfrm>
            <a:off x="381000" y="3810000"/>
            <a:ext cx="5334000" cy="2590800"/>
          </a:xfrm>
        </p:spPr>
        <p:txBody>
          <a:bodyPr/>
          <a:lstStyle>
            <a:lvl1pPr marL="0" indent="0" algn="ctr">
              <a:buFontTx/>
              <a:buNone/>
              <a:defRPr sz="4000" b="1">
                <a:solidFill>
                  <a:srgbClr val="0094B9"/>
                </a:solidFill>
                <a:latin typeface="Arial" charset="0"/>
              </a:defRPr>
            </a:lvl1pPr>
          </a:lstStyle>
          <a:p>
            <a:pPr lvl="0"/>
            <a:r>
              <a:rPr lang="en-US" altLang="en-US" noProof="0"/>
              <a:t>Click to edit Master subtitle style</a:t>
            </a:r>
          </a:p>
        </p:txBody>
      </p:sp>
    </p:spTree>
    <p:extLst>
      <p:ext uri="{BB962C8B-B14F-4D97-AF65-F5344CB8AC3E}">
        <p14:creationId xmlns:p14="http://schemas.microsoft.com/office/powerpoint/2010/main" val="1167355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5544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152400"/>
            <a:ext cx="2095500" cy="64897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2400"/>
            <a:ext cx="6134100" cy="6489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4919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1958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15714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47800"/>
            <a:ext cx="4114800" cy="5194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447800"/>
            <a:ext cx="4114800" cy="5194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1874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3520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35355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1809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64510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33302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C4C7C"/>
        </a:solidFill>
        <a:effectLst/>
      </p:bgPr>
    </p:bg>
    <p:spTree>
      <p:nvGrpSpPr>
        <p:cNvPr id="1" name=""/>
        <p:cNvGrpSpPr/>
        <p:nvPr/>
      </p:nvGrpSpPr>
      <p:grpSpPr>
        <a:xfrm>
          <a:off x="0" y="0"/>
          <a:ext cx="0" cy="0"/>
          <a:chOff x="0" y="0"/>
          <a:chExt cx="0" cy="0"/>
        </a:xfrm>
      </p:grpSpPr>
      <p:pic>
        <p:nvPicPr>
          <p:cNvPr id="1026" name="Picture 2" descr=" lttan.gif                                                      00000010 Galadrial                      ABA7815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5613" y="1455738"/>
            <a:ext cx="8389937" cy="519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152400"/>
            <a:ext cx="8382000" cy="121920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Box 4"/>
          <p:cNvSpPr txBox="1">
            <a:spLocks noChangeArrowheads="1"/>
          </p:cNvSpPr>
          <p:nvPr/>
        </p:nvSpPr>
        <p:spPr bwMode="auto">
          <a:xfrm>
            <a:off x="6407150" y="6675438"/>
            <a:ext cx="18034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altLang="en-US" sz="800" b="1">
                <a:solidFill>
                  <a:schemeClr val="bg1"/>
                </a:solidFill>
                <a:latin typeface="Arial" charset="0"/>
              </a:rPr>
              <a:t>Copyright © 2004  South-Western</a:t>
            </a:r>
          </a:p>
        </p:txBody>
      </p:sp>
      <p:sp>
        <p:nvSpPr>
          <p:cNvPr id="70661" name="Rectangle 5"/>
          <p:cNvSpPr>
            <a:spLocks noGrp="1" noChangeArrowheads="1"/>
          </p:cNvSpPr>
          <p:nvPr>
            <p:ph type="body" idx="1"/>
          </p:nvPr>
        </p:nvSpPr>
        <p:spPr bwMode="auto">
          <a:xfrm>
            <a:off x="457200" y="1447800"/>
            <a:ext cx="8382000" cy="5194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0661">
                                            <p:txEl>
                                              <p:pRg st="0" end="0"/>
                                            </p:txEl>
                                          </p:spTgt>
                                        </p:tgtEl>
                                        <p:attrNameLst>
                                          <p:attrName>style.visibility</p:attrName>
                                        </p:attrNameLst>
                                      </p:cBhvr>
                                      <p:to>
                                        <p:strVal val="visible"/>
                                      </p:to>
                                    </p:set>
                                    <p:animEffect transition="in" filter="wipe(up)">
                                      <p:cBhvr>
                                        <p:cTn id="7" dur="500"/>
                                        <p:tgtEl>
                                          <p:spTgt spid="7066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0661">
                                            <p:txEl>
                                              <p:pRg st="1" end="1"/>
                                            </p:txEl>
                                          </p:spTgt>
                                        </p:tgtEl>
                                        <p:attrNameLst>
                                          <p:attrName>style.visibility</p:attrName>
                                        </p:attrNameLst>
                                      </p:cBhvr>
                                      <p:to>
                                        <p:strVal val="visible"/>
                                      </p:to>
                                    </p:set>
                                    <p:animEffect transition="in" filter="wipe(up)">
                                      <p:cBhvr>
                                        <p:cTn id="12" dur="500"/>
                                        <p:tgtEl>
                                          <p:spTgt spid="70661">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70661">
                                            <p:txEl>
                                              <p:pRg st="2" end="2"/>
                                            </p:txEl>
                                          </p:spTgt>
                                        </p:tgtEl>
                                        <p:attrNameLst>
                                          <p:attrName>style.visibility</p:attrName>
                                        </p:attrNameLst>
                                      </p:cBhvr>
                                      <p:to>
                                        <p:strVal val="visible"/>
                                      </p:to>
                                    </p:set>
                                    <p:animEffect transition="in" filter="wipe(up)">
                                      <p:cBhvr>
                                        <p:cTn id="15" dur="500"/>
                                        <p:tgtEl>
                                          <p:spTgt spid="70661">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70661">
                                            <p:txEl>
                                              <p:pRg st="3" end="3"/>
                                            </p:txEl>
                                          </p:spTgt>
                                        </p:tgtEl>
                                        <p:attrNameLst>
                                          <p:attrName>style.visibility</p:attrName>
                                        </p:attrNameLst>
                                      </p:cBhvr>
                                      <p:to>
                                        <p:strVal val="visible"/>
                                      </p:to>
                                    </p:set>
                                    <p:animEffect transition="in" filter="wipe(up)">
                                      <p:cBhvr>
                                        <p:cTn id="18" dur="500"/>
                                        <p:tgtEl>
                                          <p:spTgt spid="70661">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70661">
                                            <p:txEl>
                                              <p:pRg st="4" end="4"/>
                                            </p:txEl>
                                          </p:spTgt>
                                        </p:tgtEl>
                                        <p:attrNameLst>
                                          <p:attrName>style.visibility</p:attrName>
                                        </p:attrNameLst>
                                      </p:cBhvr>
                                      <p:to>
                                        <p:strVal val="visible"/>
                                      </p:to>
                                    </p:set>
                                    <p:animEffect transition="in" filter="wipe(up)">
                                      <p:cBhvr>
                                        <p:cTn id="21" dur="500"/>
                                        <p:tgtEl>
                                          <p:spTgt spid="7066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build="p" bldLvl="2" autoUpdateAnimBg="0">
        <p:tmplLst>
          <p:tmpl lvl="1">
            <p:tnLst>
              <p:par>
                <p:cTn presetID="22" presetClass="entr" presetSubtype="1" fill="hold" nodeType="clickEffect">
                  <p:stCondLst>
                    <p:cond delay="0"/>
                  </p:stCondLst>
                  <p:childTnLst>
                    <p:set>
                      <p:cBhvr>
                        <p:cTn dur="1" fill="hold">
                          <p:stCondLst>
                            <p:cond delay="0"/>
                          </p:stCondLst>
                        </p:cTn>
                        <p:tgtEl>
                          <p:spTgt spid="70661"/>
                        </p:tgtEl>
                        <p:attrNameLst>
                          <p:attrName>style.visibility</p:attrName>
                        </p:attrNameLst>
                      </p:cBhvr>
                      <p:to>
                        <p:strVal val="visible"/>
                      </p:to>
                    </p:set>
                    <p:animEffect transition="in" filter="wipe(up)">
                      <p:cBhvr>
                        <p:cTn dur="500"/>
                        <p:tgtEl>
                          <p:spTgt spid="70661"/>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70661"/>
                        </p:tgtEl>
                        <p:attrNameLst>
                          <p:attrName>style.visibility</p:attrName>
                        </p:attrNameLst>
                      </p:cBhvr>
                      <p:to>
                        <p:strVal val="visible"/>
                      </p:to>
                    </p:set>
                    <p:animEffect transition="in" filter="wipe(up)">
                      <p:cBhvr>
                        <p:cTn dur="500"/>
                        <p:tgtEl>
                          <p:spTgt spid="70661"/>
                        </p:tgtEl>
                      </p:cBhvr>
                    </p:animEffect>
                  </p:childTnLst>
                </p:cTn>
              </p:par>
            </p:tnLst>
          </p:tmpl>
          <p:tmpl lvl="3">
            <p:tnLst>
              <p:par>
                <p:cTn presetID="22" presetClass="entr" presetSubtype="1" fill="hold" nodeType="withEffect">
                  <p:stCondLst>
                    <p:cond delay="0"/>
                  </p:stCondLst>
                  <p:childTnLst>
                    <p:set>
                      <p:cBhvr>
                        <p:cTn dur="1" fill="hold">
                          <p:stCondLst>
                            <p:cond delay="0"/>
                          </p:stCondLst>
                        </p:cTn>
                        <p:tgtEl>
                          <p:spTgt spid="70661"/>
                        </p:tgtEl>
                        <p:attrNameLst>
                          <p:attrName>style.visibility</p:attrName>
                        </p:attrNameLst>
                      </p:cBhvr>
                      <p:to>
                        <p:strVal val="visible"/>
                      </p:to>
                    </p:set>
                    <p:animEffect transition="in" filter="wipe(up)">
                      <p:cBhvr>
                        <p:cTn dur="500"/>
                        <p:tgtEl>
                          <p:spTgt spid="70661"/>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70661"/>
                        </p:tgtEl>
                        <p:attrNameLst>
                          <p:attrName>style.visibility</p:attrName>
                        </p:attrNameLst>
                      </p:cBhvr>
                      <p:to>
                        <p:strVal val="visible"/>
                      </p:to>
                    </p:set>
                    <p:animEffect transition="in" filter="wipe(up)">
                      <p:cBhvr>
                        <p:cTn dur="500"/>
                        <p:tgtEl>
                          <p:spTgt spid="70661"/>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70661"/>
                        </p:tgtEl>
                        <p:attrNameLst>
                          <p:attrName>style.visibility</p:attrName>
                        </p:attrNameLst>
                      </p:cBhvr>
                      <p:to>
                        <p:strVal val="visible"/>
                      </p:to>
                    </p:set>
                    <p:animEffect transition="in" filter="wipe(up)">
                      <p:cBhvr>
                        <p:cTn dur="500"/>
                        <p:tgtEl>
                          <p:spTgt spid="70661"/>
                        </p:tgtEl>
                      </p:cBhvr>
                    </p:animEffect>
                  </p:childTnLst>
                </p:cTn>
              </p:par>
            </p:tnLst>
          </p:tmpl>
        </p:tmplLst>
      </p:bldP>
    </p:bldLst>
  </p:timing>
  <p:txStyles>
    <p:titleStyle>
      <a:lvl1pPr algn="ctr" rtl="0" eaLnBrk="0" fontAlgn="base" hangingPunct="0">
        <a:lnSpc>
          <a:spcPct val="90000"/>
        </a:lnSpc>
        <a:spcBef>
          <a:spcPct val="0"/>
        </a:spcBef>
        <a:spcAft>
          <a:spcPct val="0"/>
        </a:spcAft>
        <a:defRPr sz="4000">
          <a:solidFill>
            <a:srgbClr val="FFFFCC"/>
          </a:solidFill>
          <a:latin typeface="+mj-lt"/>
          <a:ea typeface="+mj-ea"/>
          <a:cs typeface="+mj-cs"/>
        </a:defRPr>
      </a:lvl1pPr>
      <a:lvl2pPr algn="ctr" rtl="0" eaLnBrk="0" fontAlgn="base" hangingPunct="0">
        <a:lnSpc>
          <a:spcPct val="90000"/>
        </a:lnSpc>
        <a:spcBef>
          <a:spcPct val="0"/>
        </a:spcBef>
        <a:spcAft>
          <a:spcPct val="0"/>
        </a:spcAft>
        <a:defRPr sz="4000">
          <a:solidFill>
            <a:srgbClr val="FFFFCC"/>
          </a:solidFill>
          <a:latin typeface="Arial" charset="0"/>
        </a:defRPr>
      </a:lvl2pPr>
      <a:lvl3pPr algn="ctr" rtl="0" eaLnBrk="0" fontAlgn="base" hangingPunct="0">
        <a:lnSpc>
          <a:spcPct val="90000"/>
        </a:lnSpc>
        <a:spcBef>
          <a:spcPct val="0"/>
        </a:spcBef>
        <a:spcAft>
          <a:spcPct val="0"/>
        </a:spcAft>
        <a:defRPr sz="4000">
          <a:solidFill>
            <a:srgbClr val="FFFFCC"/>
          </a:solidFill>
          <a:latin typeface="Arial" charset="0"/>
        </a:defRPr>
      </a:lvl3pPr>
      <a:lvl4pPr algn="ctr" rtl="0" eaLnBrk="0" fontAlgn="base" hangingPunct="0">
        <a:lnSpc>
          <a:spcPct val="90000"/>
        </a:lnSpc>
        <a:spcBef>
          <a:spcPct val="0"/>
        </a:spcBef>
        <a:spcAft>
          <a:spcPct val="0"/>
        </a:spcAft>
        <a:defRPr sz="4000">
          <a:solidFill>
            <a:srgbClr val="FFFFCC"/>
          </a:solidFill>
          <a:latin typeface="Arial" charset="0"/>
        </a:defRPr>
      </a:lvl4pPr>
      <a:lvl5pPr algn="ctr" rtl="0" eaLnBrk="0" fontAlgn="base" hangingPunct="0">
        <a:lnSpc>
          <a:spcPct val="90000"/>
        </a:lnSpc>
        <a:spcBef>
          <a:spcPct val="0"/>
        </a:spcBef>
        <a:spcAft>
          <a:spcPct val="0"/>
        </a:spcAft>
        <a:defRPr sz="4000">
          <a:solidFill>
            <a:srgbClr val="FFFFCC"/>
          </a:solidFill>
          <a:latin typeface="Arial" charset="0"/>
        </a:defRPr>
      </a:lvl5pPr>
      <a:lvl6pPr marL="457200" algn="ctr" rtl="0" eaLnBrk="0" fontAlgn="base" hangingPunct="0">
        <a:lnSpc>
          <a:spcPct val="90000"/>
        </a:lnSpc>
        <a:spcBef>
          <a:spcPct val="0"/>
        </a:spcBef>
        <a:spcAft>
          <a:spcPct val="0"/>
        </a:spcAft>
        <a:defRPr sz="4000">
          <a:solidFill>
            <a:srgbClr val="FFFFCC"/>
          </a:solidFill>
          <a:latin typeface="Arial" charset="0"/>
        </a:defRPr>
      </a:lvl6pPr>
      <a:lvl7pPr marL="914400" algn="ctr" rtl="0" eaLnBrk="0" fontAlgn="base" hangingPunct="0">
        <a:lnSpc>
          <a:spcPct val="90000"/>
        </a:lnSpc>
        <a:spcBef>
          <a:spcPct val="0"/>
        </a:spcBef>
        <a:spcAft>
          <a:spcPct val="0"/>
        </a:spcAft>
        <a:defRPr sz="4000">
          <a:solidFill>
            <a:srgbClr val="FFFFCC"/>
          </a:solidFill>
          <a:latin typeface="Arial" charset="0"/>
        </a:defRPr>
      </a:lvl7pPr>
      <a:lvl8pPr marL="1371600" algn="ctr" rtl="0" eaLnBrk="0" fontAlgn="base" hangingPunct="0">
        <a:lnSpc>
          <a:spcPct val="90000"/>
        </a:lnSpc>
        <a:spcBef>
          <a:spcPct val="0"/>
        </a:spcBef>
        <a:spcAft>
          <a:spcPct val="0"/>
        </a:spcAft>
        <a:defRPr sz="4000">
          <a:solidFill>
            <a:srgbClr val="FFFFCC"/>
          </a:solidFill>
          <a:latin typeface="Arial" charset="0"/>
        </a:defRPr>
      </a:lvl8pPr>
      <a:lvl9pPr marL="1828800" algn="ctr" rtl="0" eaLnBrk="0" fontAlgn="base" hangingPunct="0">
        <a:lnSpc>
          <a:spcPct val="90000"/>
        </a:lnSpc>
        <a:spcBef>
          <a:spcPct val="0"/>
        </a:spcBef>
        <a:spcAft>
          <a:spcPct val="0"/>
        </a:spcAft>
        <a:defRPr sz="4000">
          <a:solidFill>
            <a:srgbClr val="FFFFCC"/>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085850" indent="-228600" algn="l" rtl="0" eaLnBrk="0" fontAlgn="base" hangingPunct="0">
        <a:spcBef>
          <a:spcPct val="20000"/>
        </a:spcBef>
        <a:spcAft>
          <a:spcPct val="0"/>
        </a:spcAft>
        <a:buChar char="•"/>
        <a:defRPr sz="2400">
          <a:solidFill>
            <a:schemeClr val="tx1"/>
          </a:solidFill>
          <a:latin typeface="+mn-lt"/>
        </a:defRPr>
      </a:lvl3pPr>
      <a:lvl4pPr marL="1428750" indent="-228600" algn="l" rtl="0" eaLnBrk="0" fontAlgn="base" hangingPunct="0">
        <a:spcBef>
          <a:spcPct val="20000"/>
        </a:spcBef>
        <a:spcAft>
          <a:spcPct val="0"/>
        </a:spcAft>
        <a:buChar char="•"/>
        <a:defRPr>
          <a:solidFill>
            <a:schemeClr val="tx1"/>
          </a:solidFill>
          <a:latin typeface="+mn-lt"/>
        </a:defRPr>
      </a:lvl4pPr>
      <a:lvl5pPr marL="1771650" indent="-228600" algn="l" rtl="0" eaLnBrk="0" fontAlgn="base" hangingPunct="0">
        <a:spcBef>
          <a:spcPct val="20000"/>
        </a:spcBef>
        <a:spcAft>
          <a:spcPct val="0"/>
        </a:spcAft>
        <a:buChar char="•"/>
        <a:defRPr sz="1600">
          <a:solidFill>
            <a:schemeClr val="tx1"/>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p:cNvSpPr>
            <a:spLocks noGrp="1" noChangeArrowheads="1"/>
          </p:cNvSpPr>
          <p:nvPr>
            <p:ph type="subTitle" idx="1"/>
          </p:nvPr>
        </p:nvSpPr>
        <p:spPr/>
        <p:txBody>
          <a:bodyPr/>
          <a:lstStyle/>
          <a:p>
            <a:r>
              <a:rPr lang="en-US" altLang="en-US" dirty="0">
                <a:solidFill>
                  <a:srgbClr val="7030A0"/>
                </a:solidFill>
              </a:rPr>
              <a:t>Measuring a Nation’s Income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t>Other Concepts</a:t>
            </a:r>
          </a:p>
        </p:txBody>
      </p:sp>
      <p:sp>
        <p:nvSpPr>
          <p:cNvPr id="12291" name="Content Placeholder 2"/>
          <p:cNvSpPr>
            <a:spLocks noGrp="1"/>
          </p:cNvSpPr>
          <p:nvPr>
            <p:ph idx="1"/>
          </p:nvPr>
        </p:nvSpPr>
        <p:spPr/>
        <p:txBody>
          <a:bodyPr/>
          <a:lstStyle/>
          <a:p>
            <a:r>
              <a:rPr lang="en-US" altLang="en-US" sz="2800">
                <a:solidFill>
                  <a:srgbClr val="FF0000"/>
                </a:solidFill>
              </a:rPr>
              <a:t>GDP Market Price vs. Factor Cost: </a:t>
            </a:r>
          </a:p>
          <a:p>
            <a:r>
              <a:rPr lang="en-US" altLang="en-US" sz="2400"/>
              <a:t>There is one important difference that arises when calculating the level of GDP from the spending side of the economy rather than summing the values added in production. This difference arises because the price paid by consumers for many goods and services is not the same as the sales revenue received by the producer. </a:t>
            </a:r>
            <a:br>
              <a:rPr lang="en-US" altLang="en-US" sz="2400"/>
            </a:br>
            <a:r>
              <a:rPr lang="en-US" altLang="en-US" sz="2400"/>
              <a:t>Taxes attached to the transactions are known as indirect taxes. Thus, if a consumer pays $100 for a meal in a restaurant the owner may receive only $85.10, the remaining $14.90 will go to the government in the form of VAT. </a:t>
            </a:r>
          </a:p>
          <a:p>
            <a:r>
              <a:rPr lang="en-US" altLang="en-US" sz="2400">
                <a:solidFill>
                  <a:srgbClr val="FF0000"/>
                </a:solidFill>
              </a:rPr>
              <a:t>GDP Market Price – Indirect Taxes+ Subsidies = GDP Factor Cost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a:t>Other Concepts…</a:t>
            </a:r>
          </a:p>
        </p:txBody>
      </p:sp>
      <p:sp>
        <p:nvSpPr>
          <p:cNvPr id="13315" name="Content Placeholder 2"/>
          <p:cNvSpPr>
            <a:spLocks noGrp="1"/>
          </p:cNvSpPr>
          <p:nvPr>
            <p:ph idx="1"/>
          </p:nvPr>
        </p:nvSpPr>
        <p:spPr/>
        <p:txBody>
          <a:bodyPr/>
          <a:lstStyle/>
          <a:p>
            <a:r>
              <a:rPr lang="en-US" altLang="en-US" sz="2800">
                <a:solidFill>
                  <a:srgbClr val="00B050"/>
                </a:solidFill>
              </a:rPr>
              <a:t>Net Domestic Product and Net National Product: </a:t>
            </a:r>
          </a:p>
          <a:p>
            <a:pPr>
              <a:buFont typeface="Wingdings" pitchFamily="2" charset="2"/>
              <a:buChar char="Ø"/>
            </a:pPr>
            <a:r>
              <a:rPr lang="en-US" altLang="en-US" sz="2000">
                <a:solidFill>
                  <a:srgbClr val="00B050"/>
                </a:solidFill>
              </a:rPr>
              <a:t>Part of a nation’s capital stock (plants and equipment, school buildings, rail stations and tracks, port, bridges, etc. ) wears out in the process of production. We called that factor is </a:t>
            </a:r>
            <a:r>
              <a:rPr lang="en-US" altLang="en-US" sz="2000" b="1">
                <a:solidFill>
                  <a:srgbClr val="7030A0"/>
                </a:solidFill>
              </a:rPr>
              <a:t>depreciation, </a:t>
            </a:r>
            <a:r>
              <a:rPr lang="en-US" altLang="en-US" sz="2000"/>
              <a:t>which need to be deducted from GDP and GNP in order to obtain NDP/NNP. </a:t>
            </a:r>
          </a:p>
          <a:p>
            <a:pPr>
              <a:buFont typeface="Wingdings" pitchFamily="2" charset="2"/>
              <a:buChar char="Ø"/>
            </a:pPr>
            <a:r>
              <a:rPr lang="en-US" altLang="en-US" sz="2000">
                <a:solidFill>
                  <a:srgbClr val="FF0000"/>
                </a:solidFill>
              </a:rPr>
              <a:t>Disposable Income (DI) or Personal Disposable Income (DPI): </a:t>
            </a:r>
          </a:p>
          <a:p>
            <a:pPr>
              <a:buFont typeface="Wingdings" pitchFamily="2" charset="2"/>
              <a:buChar char="ü"/>
            </a:pPr>
            <a:r>
              <a:rPr lang="en-US" altLang="en-US" sz="2000"/>
              <a:t>DI is the level of income available to the households for spending or saving. </a:t>
            </a:r>
          </a:p>
          <a:p>
            <a:pPr>
              <a:buFont typeface="Wingdings" pitchFamily="2" charset="2"/>
              <a:buChar char="ü"/>
            </a:pPr>
            <a:r>
              <a:rPr lang="en-US" altLang="en-US" sz="2000"/>
              <a:t>Out of GDP, personal taxes are collected by the government </a:t>
            </a:r>
          </a:p>
          <a:p>
            <a:pPr>
              <a:buFont typeface="Wingdings" pitchFamily="2" charset="2"/>
              <a:buChar char="ü"/>
            </a:pPr>
            <a:r>
              <a:rPr lang="en-US" altLang="en-US" sz="2000"/>
              <a:t>But govt. also make transfer of payments like pensions, and unemployment compensations which add to the household’s ability to spend or save. </a:t>
            </a:r>
          </a:p>
          <a:p>
            <a:pPr>
              <a:buFont typeface="Wingdings" pitchFamily="2" charset="2"/>
              <a:buChar char="ü"/>
            </a:pPr>
            <a:r>
              <a:rPr lang="en-US" altLang="en-US" sz="2000"/>
              <a:t>DI = GDP + net income from abroad + transfers – taxes </a:t>
            </a:r>
          </a:p>
          <a:p>
            <a:pPr>
              <a:buFont typeface="Wingdings" pitchFamily="2" charset="2"/>
              <a:buChar char="ü"/>
            </a:pPr>
            <a:r>
              <a:rPr lang="en-US" altLang="en-US" sz="2000"/>
              <a:t>DI = Consumption spending + personal saving  </a:t>
            </a:r>
          </a:p>
          <a:p>
            <a:pPr>
              <a:buFont typeface="Wingdings" pitchFamily="2" charset="2"/>
              <a:buChar char="ü"/>
            </a:pPr>
            <a:endParaRPr lang="en-US"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a:t>Three methods to measure GDP</a:t>
            </a:r>
          </a:p>
        </p:txBody>
      </p:sp>
      <p:sp>
        <p:nvSpPr>
          <p:cNvPr id="3" name="TextBox 2"/>
          <p:cNvSpPr txBox="1">
            <a:spLocks noChangeArrowheads="1"/>
          </p:cNvSpPr>
          <p:nvPr/>
        </p:nvSpPr>
        <p:spPr bwMode="auto">
          <a:xfrm>
            <a:off x="533400" y="1524000"/>
            <a:ext cx="79248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fontAlgn="auto">
              <a:spcBef>
                <a:spcPts val="0"/>
              </a:spcBef>
              <a:spcAft>
                <a:spcPts val="0"/>
              </a:spcAft>
              <a:defRPr/>
            </a:pPr>
            <a:r>
              <a:rPr lang="en-US" b="1" dirty="0">
                <a:solidFill>
                  <a:srgbClr val="FF0000"/>
                </a:solidFill>
              </a:rPr>
              <a:t>1</a:t>
            </a:r>
            <a:r>
              <a:rPr lang="en-US" b="1" dirty="0">
                <a:solidFill>
                  <a:srgbClr val="FF0000"/>
                </a:solidFill>
                <a:cs typeface="+mn-cs"/>
              </a:rPr>
              <a:t>. </a:t>
            </a:r>
            <a:r>
              <a:rPr lang="en-US" b="1" dirty="0">
                <a:solidFill>
                  <a:srgbClr val="FF0000"/>
                </a:solidFill>
              </a:rPr>
              <a:t>Consumption</a:t>
            </a:r>
            <a:r>
              <a:rPr lang="en-US" b="1" dirty="0">
                <a:solidFill>
                  <a:srgbClr val="FF0000"/>
                </a:solidFill>
                <a:cs typeface="+mn-cs"/>
              </a:rPr>
              <a:t> </a:t>
            </a:r>
            <a:r>
              <a:rPr lang="en-US" b="1" dirty="0">
                <a:solidFill>
                  <a:srgbClr val="FF0000"/>
                </a:solidFill>
              </a:rPr>
              <a:t>Method</a:t>
            </a:r>
            <a:endParaRPr lang="en-US" b="1" dirty="0">
              <a:solidFill>
                <a:srgbClr val="FF0000"/>
              </a:solidFill>
              <a:cs typeface="+mn-cs"/>
            </a:endParaRPr>
          </a:p>
          <a:p>
            <a:pPr fontAlgn="auto">
              <a:spcBef>
                <a:spcPts val="0"/>
              </a:spcBef>
              <a:spcAft>
                <a:spcPts val="0"/>
              </a:spcAft>
              <a:defRPr/>
            </a:pPr>
            <a:r>
              <a:rPr lang="en-US" b="1" dirty="0">
                <a:solidFill>
                  <a:srgbClr val="7030A0"/>
                </a:solidFill>
              </a:rPr>
              <a:t>2. Product Method</a:t>
            </a:r>
          </a:p>
          <a:p>
            <a:pPr fontAlgn="auto">
              <a:spcBef>
                <a:spcPts val="0"/>
              </a:spcBef>
              <a:spcAft>
                <a:spcPts val="0"/>
              </a:spcAft>
              <a:defRPr/>
            </a:pPr>
            <a:r>
              <a:rPr lang="en-US" b="1" dirty="0">
                <a:solidFill>
                  <a:srgbClr val="0070C0"/>
                </a:solidFill>
                <a:cs typeface="+mn-cs"/>
              </a:rPr>
              <a:t>3. Income </a:t>
            </a:r>
            <a:r>
              <a:rPr lang="en-US" b="1" dirty="0">
                <a:solidFill>
                  <a:srgbClr val="0070C0"/>
                </a:solidFill>
              </a:rPr>
              <a:t>Method </a:t>
            </a:r>
            <a:endParaRPr lang="en-US" b="1" dirty="0">
              <a:solidFill>
                <a:srgbClr val="0070C0"/>
              </a:solidFill>
              <a:cs typeface="+mn-cs"/>
            </a:endParaRPr>
          </a:p>
          <a:p>
            <a:pPr fontAlgn="auto">
              <a:spcBef>
                <a:spcPts val="0"/>
              </a:spcBef>
              <a:spcAft>
                <a:spcPts val="0"/>
              </a:spcAft>
              <a:defRPr/>
            </a:pPr>
            <a:endParaRPr lang="en-US" dirty="0">
              <a:cs typeface="+mn-cs"/>
            </a:endParaRPr>
          </a:p>
          <a:p>
            <a:pPr fontAlgn="auto">
              <a:spcBef>
                <a:spcPts val="0"/>
              </a:spcBef>
              <a:spcAft>
                <a:spcPts val="0"/>
              </a:spcAft>
              <a:defRPr/>
            </a:pPr>
            <a:r>
              <a:rPr lang="en-US" dirty="0">
                <a:cs typeface="+mn-cs"/>
              </a:rPr>
              <a:t>1. </a:t>
            </a:r>
            <a:r>
              <a:rPr lang="en-US" dirty="0"/>
              <a:t>T</a:t>
            </a:r>
            <a:r>
              <a:rPr lang="en-US" dirty="0">
                <a:cs typeface="+mn-cs"/>
              </a:rPr>
              <a:t>he amount of spending by the ultimate purchasers of output (the expenditure approach)</a:t>
            </a:r>
          </a:p>
          <a:p>
            <a:pPr fontAlgn="auto">
              <a:spcBef>
                <a:spcPts val="0"/>
              </a:spcBef>
              <a:spcAft>
                <a:spcPts val="0"/>
              </a:spcAft>
              <a:defRPr/>
            </a:pPr>
            <a:r>
              <a:rPr lang="en-US" dirty="0">
                <a:cs typeface="+mn-cs"/>
              </a:rPr>
              <a:t> 2. The amount of output produced, excluding output used up in intermediate stages of production (the product approach);</a:t>
            </a:r>
          </a:p>
          <a:p>
            <a:pPr fontAlgn="auto">
              <a:spcBef>
                <a:spcPts val="0"/>
              </a:spcBef>
              <a:spcAft>
                <a:spcPts val="0"/>
              </a:spcAft>
              <a:defRPr/>
            </a:pPr>
            <a:r>
              <a:rPr lang="en-US" dirty="0">
                <a:cs typeface="+mn-cs"/>
              </a:rPr>
              <a:t>3. </a:t>
            </a:r>
            <a:r>
              <a:rPr lang="en-US" dirty="0"/>
              <a:t>T</a:t>
            </a:r>
            <a:r>
              <a:rPr lang="en-US" dirty="0">
                <a:cs typeface="+mn-cs"/>
              </a:rPr>
              <a:t>he incomes received by the producers of output (the income approach)</a:t>
            </a:r>
          </a:p>
          <a:p>
            <a:pPr fontAlgn="auto">
              <a:spcBef>
                <a:spcPts val="0"/>
              </a:spcBef>
              <a:spcAft>
                <a:spcPts val="0"/>
              </a:spcAft>
              <a:defRPr/>
            </a:pPr>
            <a:endParaRPr lang="en-US" dirty="0">
              <a:cs typeface="+mn-cs"/>
            </a:endParaRPr>
          </a:p>
        </p:txBody>
      </p:sp>
    </p:spTree>
    <p:extLst>
      <p:ext uri="{BB962C8B-B14F-4D97-AF65-F5344CB8AC3E}">
        <p14:creationId xmlns:p14="http://schemas.microsoft.com/office/powerpoint/2010/main" val="1633163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t>Expenditure Approach</a:t>
            </a:r>
          </a:p>
        </p:txBody>
      </p:sp>
      <p:sp>
        <p:nvSpPr>
          <p:cNvPr id="3" name="Content Placeholder 2"/>
          <p:cNvSpPr>
            <a:spLocks noGrp="1"/>
          </p:cNvSpPr>
          <p:nvPr>
            <p:ph sz="quarter" idx="1"/>
          </p:nvPr>
        </p:nvSpPr>
        <p:spPr/>
        <p:txBody>
          <a:bodyPr>
            <a:normAutofit fontScale="92500" lnSpcReduction="20000"/>
          </a:bodyPr>
          <a:lstStyle/>
          <a:p>
            <a:pPr marL="274320" indent="-274320" fontAlgn="auto">
              <a:spcBef>
                <a:spcPts val="580"/>
              </a:spcBef>
              <a:spcAft>
                <a:spcPts val="0"/>
              </a:spcAft>
              <a:buFont typeface="Wingdings 2"/>
              <a:buChar char=""/>
              <a:defRPr/>
            </a:pPr>
            <a:r>
              <a:rPr lang="en-US" dirty="0"/>
              <a:t>Total Spending on Final Goods and Services</a:t>
            </a:r>
          </a:p>
          <a:p>
            <a:pPr marL="274320" indent="-274320" fontAlgn="auto">
              <a:spcBef>
                <a:spcPts val="580"/>
              </a:spcBef>
              <a:spcAft>
                <a:spcPts val="0"/>
              </a:spcAft>
              <a:buFont typeface="Wingdings 2"/>
              <a:buNone/>
              <a:defRPr/>
            </a:pPr>
            <a:r>
              <a:rPr lang="en-US" dirty="0"/>
              <a:t>Who spends?</a:t>
            </a:r>
          </a:p>
          <a:p>
            <a:pPr marL="274320" indent="-274320" algn="just" fontAlgn="auto">
              <a:spcBef>
                <a:spcPts val="580"/>
              </a:spcBef>
              <a:spcAft>
                <a:spcPts val="0"/>
              </a:spcAft>
              <a:buFont typeface="Wingdings 2"/>
              <a:buNone/>
              <a:defRPr/>
            </a:pPr>
            <a:r>
              <a:rPr lang="en-US" dirty="0"/>
              <a:t>Consumers, Investors, Government and exporters and importers.</a:t>
            </a:r>
          </a:p>
          <a:p>
            <a:pPr marL="274320" indent="-274320" algn="just" fontAlgn="auto">
              <a:spcBef>
                <a:spcPts val="580"/>
              </a:spcBef>
              <a:spcAft>
                <a:spcPts val="0"/>
              </a:spcAft>
              <a:buFont typeface="Wingdings 2"/>
              <a:buNone/>
              <a:defRPr/>
            </a:pPr>
            <a:r>
              <a:rPr lang="en-US" dirty="0"/>
              <a:t>So, GDP calculated by this method has four components</a:t>
            </a:r>
          </a:p>
          <a:p>
            <a:pPr marL="274320" indent="-274320" algn="just" fontAlgn="auto">
              <a:spcBef>
                <a:spcPts val="580"/>
              </a:spcBef>
              <a:spcAft>
                <a:spcPts val="0"/>
              </a:spcAft>
              <a:buFont typeface="Wingdings 2"/>
              <a:buNone/>
              <a:defRPr/>
            </a:pPr>
            <a:r>
              <a:rPr lang="en-US" dirty="0"/>
              <a:t>GDP (</a:t>
            </a:r>
            <a:r>
              <a:rPr lang="en-US" i="1" dirty="0"/>
              <a:t>Y</a:t>
            </a:r>
            <a:r>
              <a:rPr lang="en-US" dirty="0"/>
              <a:t>) is the sum of the following:</a:t>
            </a:r>
          </a:p>
          <a:p>
            <a:pPr marL="548640" lvl="1" fontAlgn="auto">
              <a:spcBef>
                <a:spcPts val="370"/>
              </a:spcBef>
              <a:spcAft>
                <a:spcPts val="0"/>
              </a:spcAft>
              <a:buFont typeface="Wingdings 2"/>
              <a:buChar char=""/>
              <a:defRPr/>
            </a:pPr>
            <a:r>
              <a:rPr lang="en-US" dirty="0"/>
              <a:t>Consumption </a:t>
            </a:r>
            <a:r>
              <a:rPr lang="en-US" i="1" dirty="0"/>
              <a:t>(C)</a:t>
            </a:r>
            <a:endParaRPr lang="en-US" dirty="0"/>
          </a:p>
          <a:p>
            <a:pPr marL="548640" lvl="1" fontAlgn="auto">
              <a:spcBef>
                <a:spcPts val="370"/>
              </a:spcBef>
              <a:spcAft>
                <a:spcPts val="0"/>
              </a:spcAft>
              <a:buFont typeface="Wingdings 2"/>
              <a:buChar char=""/>
              <a:defRPr/>
            </a:pPr>
            <a:r>
              <a:rPr lang="en-US" dirty="0"/>
              <a:t> Investment </a:t>
            </a:r>
            <a:r>
              <a:rPr lang="en-US" i="1" dirty="0"/>
              <a:t>(I)</a:t>
            </a:r>
            <a:endParaRPr lang="en-US" dirty="0"/>
          </a:p>
          <a:p>
            <a:pPr marL="548640" lvl="1" fontAlgn="auto">
              <a:spcBef>
                <a:spcPts val="370"/>
              </a:spcBef>
              <a:spcAft>
                <a:spcPts val="0"/>
              </a:spcAft>
              <a:buFont typeface="Wingdings 2"/>
              <a:buChar char=""/>
              <a:defRPr/>
            </a:pPr>
            <a:r>
              <a:rPr lang="en-US" dirty="0"/>
              <a:t> Government Purchases </a:t>
            </a:r>
            <a:r>
              <a:rPr lang="en-US" i="1" dirty="0"/>
              <a:t>(G)</a:t>
            </a:r>
            <a:endParaRPr lang="en-US" dirty="0"/>
          </a:p>
          <a:p>
            <a:pPr marL="548640" lvl="1" fontAlgn="auto">
              <a:spcBef>
                <a:spcPts val="370"/>
              </a:spcBef>
              <a:spcAft>
                <a:spcPts val="0"/>
              </a:spcAft>
              <a:buFont typeface="Wingdings 2"/>
              <a:buChar char=""/>
              <a:defRPr/>
            </a:pPr>
            <a:r>
              <a:rPr lang="en-US" dirty="0"/>
              <a:t> Net Exports </a:t>
            </a:r>
            <a:r>
              <a:rPr lang="en-US" i="1" dirty="0"/>
              <a:t>(NX)</a:t>
            </a:r>
            <a:endParaRPr lang="en-US" dirty="0"/>
          </a:p>
          <a:p>
            <a:pPr marL="274320" indent="-274320" algn="ctr" fontAlgn="auto">
              <a:spcBef>
                <a:spcPts val="580"/>
              </a:spcBef>
              <a:spcAft>
                <a:spcPts val="0"/>
              </a:spcAft>
              <a:buFontTx/>
              <a:buNone/>
              <a:defRPr/>
            </a:pPr>
            <a:r>
              <a:rPr lang="en-US" dirty="0"/>
              <a:t>Y = C + I + G + NX</a:t>
            </a:r>
          </a:p>
          <a:p>
            <a:pPr marL="274320" indent="-274320" algn="just" fontAlgn="auto">
              <a:spcBef>
                <a:spcPts val="580"/>
              </a:spcBef>
              <a:spcAft>
                <a:spcPts val="0"/>
              </a:spcAft>
              <a:buFont typeface="Wingdings 2"/>
              <a:buNone/>
              <a:defRPr/>
            </a:pPr>
            <a:endParaRPr lang="en-US" dirty="0"/>
          </a:p>
        </p:txBody>
      </p:sp>
    </p:spTree>
    <p:extLst>
      <p:ext uri="{BB962C8B-B14F-4D97-AF65-F5344CB8AC3E}">
        <p14:creationId xmlns:p14="http://schemas.microsoft.com/office/powerpoint/2010/main" val="1338200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THE COMPONENTS OF GDP</a:t>
            </a:r>
            <a:endParaRPr lang="en-US" altLang="en-US">
              <a:latin typeface="Tahoma" pitchFamily="34" charset="0"/>
            </a:endParaRPr>
          </a:p>
        </p:txBody>
      </p:sp>
      <p:sp>
        <p:nvSpPr>
          <p:cNvPr id="19459" name="Rectangle 3"/>
          <p:cNvSpPr>
            <a:spLocks noGrp="1" noChangeArrowheads="1"/>
          </p:cNvSpPr>
          <p:nvPr>
            <p:ph type="body" idx="1"/>
          </p:nvPr>
        </p:nvSpPr>
        <p:spPr/>
        <p:txBody>
          <a:bodyPr>
            <a:normAutofit/>
          </a:bodyPr>
          <a:lstStyle/>
          <a:p>
            <a:pPr marL="274320" indent="-274320" fontAlgn="auto">
              <a:spcBef>
                <a:spcPts val="580"/>
              </a:spcBef>
              <a:spcAft>
                <a:spcPts val="0"/>
              </a:spcAft>
              <a:buClr>
                <a:srgbClr val="000000"/>
              </a:buClr>
              <a:buFont typeface="Wingdings 2"/>
              <a:buChar char=""/>
              <a:defRPr/>
            </a:pPr>
            <a:r>
              <a:rPr lang="en-US" i="1" dirty="0">
                <a:solidFill>
                  <a:srgbClr val="25A9A6"/>
                </a:solidFill>
              </a:rPr>
              <a:t>Consumption </a:t>
            </a:r>
            <a:r>
              <a:rPr lang="en-US" i="1" dirty="0"/>
              <a:t>(C)</a:t>
            </a:r>
            <a:r>
              <a:rPr lang="en-US" dirty="0"/>
              <a:t>:</a:t>
            </a:r>
          </a:p>
          <a:p>
            <a:pPr marL="548640" lvl="1" fontAlgn="auto">
              <a:spcBef>
                <a:spcPts val="370"/>
              </a:spcBef>
              <a:spcAft>
                <a:spcPts val="0"/>
              </a:spcAft>
              <a:buFont typeface="Wingdings 2"/>
              <a:buChar char=""/>
              <a:defRPr/>
            </a:pPr>
            <a:r>
              <a:rPr lang="en-US" dirty="0"/>
              <a:t>The spending by households on goods(durable and non-durable goods) and services.</a:t>
            </a:r>
          </a:p>
          <a:p>
            <a:pPr marL="274320" indent="-274320" fontAlgn="auto">
              <a:spcBef>
                <a:spcPts val="580"/>
              </a:spcBef>
              <a:spcAft>
                <a:spcPts val="0"/>
              </a:spcAft>
              <a:buClr>
                <a:srgbClr val="000000"/>
              </a:buClr>
              <a:buFont typeface="Wingdings 2"/>
              <a:buChar char=""/>
              <a:defRPr/>
            </a:pPr>
            <a:r>
              <a:rPr lang="en-US" i="1" dirty="0">
                <a:solidFill>
                  <a:srgbClr val="25A9A6"/>
                </a:solidFill>
              </a:rPr>
              <a:t>Investment </a:t>
            </a:r>
            <a:r>
              <a:rPr lang="en-US" i="1" dirty="0"/>
              <a:t>(I)</a:t>
            </a:r>
            <a:r>
              <a:rPr lang="en-US" dirty="0"/>
              <a:t>:</a:t>
            </a:r>
          </a:p>
          <a:p>
            <a:pPr marL="548640" lvl="1" fontAlgn="auto">
              <a:spcBef>
                <a:spcPts val="370"/>
              </a:spcBef>
              <a:spcAft>
                <a:spcPts val="0"/>
              </a:spcAft>
              <a:buFont typeface="Wingdings 2"/>
              <a:buChar char=""/>
              <a:defRPr/>
            </a:pPr>
            <a:r>
              <a:rPr lang="en-US" dirty="0"/>
              <a:t>The spending on capital equipment, inventories, and structures, including new housing.</a:t>
            </a:r>
          </a:p>
          <a:p>
            <a:pPr marL="320040" lvl="1" indent="0" fontAlgn="auto">
              <a:spcBef>
                <a:spcPts val="370"/>
              </a:spcBef>
              <a:spcAft>
                <a:spcPts val="0"/>
              </a:spcAft>
              <a:buFont typeface="Wingdings 2"/>
              <a:buNone/>
              <a:defRPr/>
            </a:pPr>
            <a:r>
              <a:rPr lang="en-US" dirty="0"/>
              <a:t>-Business fixed investment and residential investments  </a:t>
            </a:r>
          </a:p>
          <a:p>
            <a:pPr marL="320040" lvl="1" indent="0" fontAlgn="auto">
              <a:spcBef>
                <a:spcPts val="370"/>
              </a:spcBef>
              <a:spcAft>
                <a:spcPts val="0"/>
              </a:spcAft>
              <a:buFont typeface="Wingdings 2"/>
              <a:buNone/>
              <a:defRPr/>
            </a:pPr>
            <a:r>
              <a:rPr lang="en-US" dirty="0"/>
              <a:t>-Increase in inventories are part of investment</a:t>
            </a:r>
          </a:p>
        </p:txBody>
      </p:sp>
    </p:spTree>
    <p:extLst>
      <p:ext uri="{BB962C8B-B14F-4D97-AF65-F5344CB8AC3E}">
        <p14:creationId xmlns:p14="http://schemas.microsoft.com/office/powerpoint/2010/main" val="2209491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THE COMPONENTS OF GDP</a:t>
            </a:r>
            <a:endParaRPr lang="en-US" altLang="en-US">
              <a:latin typeface="Tahoma" pitchFamily="34" charset="0"/>
            </a:endParaRPr>
          </a:p>
        </p:txBody>
      </p:sp>
      <p:sp>
        <p:nvSpPr>
          <p:cNvPr id="14339" name="Rectangle 3"/>
          <p:cNvSpPr>
            <a:spLocks noGrp="1" noChangeArrowheads="1"/>
          </p:cNvSpPr>
          <p:nvPr>
            <p:ph type="body" idx="1"/>
          </p:nvPr>
        </p:nvSpPr>
        <p:spPr/>
        <p:txBody>
          <a:bodyPr/>
          <a:lstStyle/>
          <a:p>
            <a:pPr>
              <a:buClr>
                <a:srgbClr val="000000"/>
              </a:buClr>
            </a:pPr>
            <a:r>
              <a:rPr lang="en-US" altLang="en-US" i="1" dirty="0">
                <a:solidFill>
                  <a:srgbClr val="25A9A6"/>
                </a:solidFill>
              </a:rPr>
              <a:t>Government Purchases </a:t>
            </a:r>
            <a:r>
              <a:rPr lang="en-US" altLang="en-US" i="1" dirty="0"/>
              <a:t>(G)</a:t>
            </a:r>
            <a:r>
              <a:rPr lang="en-US" altLang="en-US" dirty="0"/>
              <a:t>:</a:t>
            </a:r>
          </a:p>
          <a:p>
            <a:pPr lvl="1"/>
            <a:r>
              <a:rPr lang="en-US" altLang="en-US" dirty="0"/>
              <a:t>The spending on goods and services by local, state, and central governments.</a:t>
            </a:r>
          </a:p>
          <a:p>
            <a:pPr lvl="1"/>
            <a:r>
              <a:rPr lang="en-US" altLang="en-US" dirty="0"/>
              <a:t>Does </a:t>
            </a:r>
            <a:r>
              <a:rPr lang="en-US" altLang="en-US" i="1" dirty="0"/>
              <a:t>not</a:t>
            </a:r>
            <a:r>
              <a:rPr lang="en-US" altLang="en-US" dirty="0"/>
              <a:t> include transfer payments because they are not made in exchange for currently produced goods or services.</a:t>
            </a:r>
          </a:p>
          <a:p>
            <a:pPr>
              <a:buClr>
                <a:srgbClr val="000000"/>
              </a:buClr>
            </a:pPr>
            <a:r>
              <a:rPr lang="en-US" altLang="en-US" i="1" dirty="0">
                <a:solidFill>
                  <a:srgbClr val="25A9A6"/>
                </a:solidFill>
              </a:rPr>
              <a:t>Net Exports </a:t>
            </a:r>
            <a:r>
              <a:rPr lang="en-US" altLang="en-US" i="1" dirty="0"/>
              <a:t>(NX):</a:t>
            </a:r>
            <a:endParaRPr lang="en-US" altLang="en-US" dirty="0"/>
          </a:p>
          <a:p>
            <a:pPr lvl="1"/>
            <a:r>
              <a:rPr lang="en-US" altLang="en-US" dirty="0"/>
              <a:t>Exports minus imports.</a:t>
            </a:r>
          </a:p>
        </p:txBody>
      </p:sp>
    </p:spTree>
    <p:extLst>
      <p:ext uri="{BB962C8B-B14F-4D97-AF65-F5344CB8AC3E}">
        <p14:creationId xmlns:p14="http://schemas.microsoft.com/office/powerpoint/2010/main" val="2853465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a:t>Value Added Method </a:t>
            </a:r>
          </a:p>
        </p:txBody>
      </p:sp>
      <p:sp>
        <p:nvSpPr>
          <p:cNvPr id="3" name="Content Placeholder 2"/>
          <p:cNvSpPr>
            <a:spLocks noGrp="1"/>
          </p:cNvSpPr>
          <p:nvPr>
            <p:ph sz="quarter" idx="1"/>
          </p:nvPr>
        </p:nvSpPr>
        <p:spPr/>
        <p:txBody>
          <a:bodyPr>
            <a:normAutofit fontScale="92500"/>
          </a:bodyPr>
          <a:lstStyle/>
          <a:p>
            <a:pPr marL="274320" indent="-274320" algn="just" fontAlgn="auto">
              <a:spcBef>
                <a:spcPts val="580"/>
              </a:spcBef>
              <a:spcAft>
                <a:spcPts val="0"/>
              </a:spcAft>
              <a:buFont typeface="Wingdings 2"/>
              <a:buChar char=""/>
              <a:defRPr/>
            </a:pPr>
            <a:r>
              <a:rPr lang="en-US" dirty="0"/>
              <a:t>Market value of  final goods and services produced in a particular year.</a:t>
            </a:r>
          </a:p>
          <a:p>
            <a:pPr marL="274320" indent="-274320" algn="just" fontAlgn="auto">
              <a:spcBef>
                <a:spcPts val="580"/>
              </a:spcBef>
              <a:spcAft>
                <a:spcPts val="0"/>
              </a:spcAft>
              <a:buFont typeface="Wingdings 2"/>
              <a:buChar char=""/>
              <a:defRPr/>
            </a:pPr>
            <a:endParaRPr lang="en-US" dirty="0"/>
          </a:p>
          <a:p>
            <a:pPr marL="274320" indent="-274320" algn="just" fontAlgn="auto">
              <a:spcBef>
                <a:spcPts val="580"/>
              </a:spcBef>
              <a:spcAft>
                <a:spcPts val="0"/>
              </a:spcAft>
              <a:buFont typeface="Wingdings 2"/>
              <a:buChar char=""/>
              <a:defRPr/>
            </a:pPr>
            <a:r>
              <a:rPr lang="en-US" dirty="0"/>
              <a:t> One way to value all the economic activities in a country is calculate the value added at each stage.</a:t>
            </a:r>
          </a:p>
          <a:p>
            <a:pPr marL="274320" indent="-274320" algn="just" fontAlgn="auto">
              <a:spcBef>
                <a:spcPts val="580"/>
              </a:spcBef>
              <a:spcAft>
                <a:spcPts val="0"/>
              </a:spcAft>
              <a:buFont typeface="Wingdings 2"/>
              <a:buChar char=""/>
              <a:defRPr/>
            </a:pPr>
            <a:r>
              <a:rPr lang="en-US" dirty="0"/>
              <a:t>Value added =  market value of the good- value of intermediate consumption – Consumption of fixed capital – Net Indirect Taxes</a:t>
            </a:r>
          </a:p>
          <a:p>
            <a:pPr marL="274320" indent="-274320" algn="just" fontAlgn="auto">
              <a:spcBef>
                <a:spcPts val="580"/>
              </a:spcBef>
              <a:spcAft>
                <a:spcPts val="0"/>
              </a:spcAft>
              <a:buFont typeface="Wingdings 2"/>
              <a:buChar char=""/>
              <a:defRPr/>
            </a:pPr>
            <a:r>
              <a:rPr lang="en-US" dirty="0"/>
              <a:t>This value added method is adopted to avoid double counting.</a:t>
            </a:r>
          </a:p>
          <a:p>
            <a:pPr marL="0" indent="0" algn="just" fontAlgn="auto">
              <a:spcBef>
                <a:spcPts val="580"/>
              </a:spcBef>
              <a:spcAft>
                <a:spcPts val="0"/>
              </a:spcAft>
              <a:buFont typeface="Wingdings 2"/>
              <a:buNone/>
              <a:defRPr/>
            </a:pPr>
            <a:endParaRPr lang="en-US" dirty="0"/>
          </a:p>
        </p:txBody>
      </p:sp>
    </p:spTree>
    <p:extLst>
      <p:ext uri="{BB962C8B-B14F-4D97-AF65-F5344CB8AC3E}">
        <p14:creationId xmlns:p14="http://schemas.microsoft.com/office/powerpoint/2010/main" val="499513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4"/>
          <p:cNvSpPr>
            <a:spLocks noGrp="1"/>
          </p:cNvSpPr>
          <p:nvPr>
            <p:ph sz="quarter" idx="1"/>
          </p:nvPr>
        </p:nvSpPr>
        <p:spPr/>
        <p:txBody>
          <a:bodyPr/>
          <a:lstStyle/>
          <a:p>
            <a:endParaRPr lang="en-US" altLang="en-US"/>
          </a:p>
        </p:txBody>
      </p:sp>
      <p:graphicFrame>
        <p:nvGraphicFramePr>
          <p:cNvPr id="4" name="Table 3"/>
          <p:cNvGraphicFramePr>
            <a:graphicFrameLocks noGrp="1"/>
          </p:cNvGraphicFramePr>
          <p:nvPr>
            <p:extLst>
              <p:ext uri="{D42A27DB-BD31-4B8C-83A1-F6EECF244321}">
                <p14:modId xmlns:p14="http://schemas.microsoft.com/office/powerpoint/2010/main" val="2643274511"/>
              </p:ext>
            </p:extLst>
          </p:nvPr>
        </p:nvGraphicFramePr>
        <p:xfrm>
          <a:off x="533400" y="1524000"/>
          <a:ext cx="8229600" cy="5063467"/>
        </p:xfrm>
        <a:graphic>
          <a:graphicData uri="http://schemas.openxmlformats.org/drawingml/2006/table">
            <a:tbl>
              <a:tblPr firstRow="1" bandRow="1">
                <a:tableStyleId>{5C22544A-7EE6-4342-B048-85BDC9FD1C3A}</a:tableStyleId>
              </a:tblPr>
              <a:tblGrid>
                <a:gridCol w="3795204">
                  <a:extLst>
                    <a:ext uri="{9D8B030D-6E8A-4147-A177-3AD203B41FA5}">
                      <a16:colId xmlns:a16="http://schemas.microsoft.com/office/drawing/2014/main" val="20000"/>
                    </a:ext>
                  </a:extLst>
                </a:gridCol>
                <a:gridCol w="4434396">
                  <a:extLst>
                    <a:ext uri="{9D8B030D-6E8A-4147-A177-3AD203B41FA5}">
                      <a16:colId xmlns:a16="http://schemas.microsoft.com/office/drawing/2014/main" val="20001"/>
                    </a:ext>
                  </a:extLst>
                </a:gridCol>
              </a:tblGrid>
              <a:tr h="620891">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accent6"/>
                          </a:solidFill>
                        </a:rPr>
                        <a:t>Orange Inc Transactions </a:t>
                      </a:r>
                    </a:p>
                    <a:p>
                      <a:pPr algn="ctr"/>
                      <a:endParaRPr lang="en-US" sz="1800" dirty="0"/>
                    </a:p>
                  </a:txBody>
                  <a:tcPr marT="45724" marB="45724"/>
                </a:tc>
                <a:tc hMerge="1">
                  <a:txBody>
                    <a:bodyPr/>
                    <a:lstStyle/>
                    <a:p>
                      <a:endParaRPr lang="en-US" dirty="0"/>
                    </a:p>
                  </a:txBody>
                  <a:tcPr/>
                </a:tc>
                <a:extLst>
                  <a:ext uri="{0D108BD9-81ED-4DB2-BD59-A6C34878D82A}">
                    <a16:rowId xmlns:a16="http://schemas.microsoft.com/office/drawing/2014/main" val="10000"/>
                  </a:ext>
                </a:extLst>
              </a:tr>
              <a:tr h="582827">
                <a:tc>
                  <a:txBody>
                    <a:bodyPr/>
                    <a:lstStyle/>
                    <a:p>
                      <a:r>
                        <a:rPr lang="en-US" sz="1800" dirty="0"/>
                        <a:t>Wages paid to orange</a:t>
                      </a:r>
                      <a:r>
                        <a:rPr lang="en-US" sz="1800" baseline="0" dirty="0"/>
                        <a:t> employees</a:t>
                      </a:r>
                      <a:endParaRPr lang="en-US" sz="1800" dirty="0"/>
                    </a:p>
                  </a:txBody>
                  <a:tcPr marT="45724" marB="45724"/>
                </a:tc>
                <a:tc>
                  <a:txBody>
                    <a:bodyPr/>
                    <a:lstStyle/>
                    <a:p>
                      <a:r>
                        <a:rPr lang="en-US" sz="1800" dirty="0"/>
                        <a:t>Rs. 15,000</a:t>
                      </a:r>
                    </a:p>
                  </a:txBody>
                  <a:tcPr marT="45724" marB="45724"/>
                </a:tc>
                <a:extLst>
                  <a:ext uri="{0D108BD9-81ED-4DB2-BD59-A6C34878D82A}">
                    <a16:rowId xmlns:a16="http://schemas.microsoft.com/office/drawing/2014/main" val="10001"/>
                  </a:ext>
                </a:extLst>
              </a:tr>
              <a:tr h="354798">
                <a:tc>
                  <a:txBody>
                    <a:bodyPr/>
                    <a:lstStyle/>
                    <a:p>
                      <a:r>
                        <a:rPr lang="en-US" sz="1800" dirty="0"/>
                        <a:t>Taxes paid to the government</a:t>
                      </a:r>
                    </a:p>
                  </a:txBody>
                  <a:tcPr marT="45724" marB="45724"/>
                </a:tc>
                <a:tc>
                  <a:txBody>
                    <a:bodyPr/>
                    <a:lstStyle/>
                    <a:p>
                      <a:r>
                        <a:rPr lang="en-US" sz="1800" dirty="0"/>
                        <a:t>Rs. 5000</a:t>
                      </a:r>
                    </a:p>
                  </a:txBody>
                  <a:tcPr marT="45724" marB="45724"/>
                </a:tc>
                <a:extLst>
                  <a:ext uri="{0D108BD9-81ED-4DB2-BD59-A6C34878D82A}">
                    <a16:rowId xmlns:a16="http://schemas.microsoft.com/office/drawing/2014/main" val="10002"/>
                  </a:ext>
                </a:extLst>
              </a:tr>
              <a:tr h="620891">
                <a:tc>
                  <a:txBody>
                    <a:bodyPr/>
                    <a:lstStyle/>
                    <a:p>
                      <a:r>
                        <a:rPr lang="en-US" sz="1800" dirty="0"/>
                        <a:t>Revenue received from sales of oranges</a:t>
                      </a:r>
                    </a:p>
                  </a:txBody>
                  <a:tcPr marT="45724" marB="45724"/>
                </a:tc>
                <a:tc>
                  <a:txBody>
                    <a:bodyPr/>
                    <a:lstStyle/>
                    <a:p>
                      <a:r>
                        <a:rPr lang="en-US" sz="1800" dirty="0"/>
                        <a:t>Rs.35000</a:t>
                      </a:r>
                    </a:p>
                  </a:txBody>
                  <a:tcPr marT="45724" marB="45724"/>
                </a:tc>
                <a:extLst>
                  <a:ext uri="{0D108BD9-81ED-4DB2-BD59-A6C34878D82A}">
                    <a16:rowId xmlns:a16="http://schemas.microsoft.com/office/drawing/2014/main" val="10003"/>
                  </a:ext>
                </a:extLst>
              </a:tr>
              <a:tr h="354798">
                <a:tc>
                  <a:txBody>
                    <a:bodyPr/>
                    <a:lstStyle/>
                    <a:p>
                      <a:r>
                        <a:rPr lang="en-US" sz="1800" dirty="0"/>
                        <a:t>1)Oranges sold to Public</a:t>
                      </a:r>
                    </a:p>
                  </a:txBody>
                  <a:tcPr marT="45724" marB="45724"/>
                </a:tc>
                <a:tc>
                  <a:txBody>
                    <a:bodyPr/>
                    <a:lstStyle/>
                    <a:p>
                      <a:r>
                        <a:rPr lang="en-US" sz="1800" dirty="0"/>
                        <a:t>Rs.</a:t>
                      </a:r>
                      <a:r>
                        <a:rPr lang="en-US" sz="1800" baseline="0" dirty="0"/>
                        <a:t> 1</a:t>
                      </a:r>
                      <a:r>
                        <a:rPr lang="en-US" sz="1800" dirty="0"/>
                        <a:t>0,000</a:t>
                      </a:r>
                    </a:p>
                  </a:txBody>
                  <a:tcPr marT="45724" marB="45724"/>
                </a:tc>
                <a:extLst>
                  <a:ext uri="{0D108BD9-81ED-4DB2-BD59-A6C34878D82A}">
                    <a16:rowId xmlns:a16="http://schemas.microsoft.com/office/drawing/2014/main" val="10004"/>
                  </a:ext>
                </a:extLst>
              </a:tr>
              <a:tr h="354798">
                <a:tc>
                  <a:txBody>
                    <a:bodyPr/>
                    <a:lstStyle/>
                    <a:p>
                      <a:r>
                        <a:rPr lang="en-US" sz="1800" dirty="0"/>
                        <a:t>2)Oranges sold to Juice Inc</a:t>
                      </a:r>
                    </a:p>
                  </a:txBody>
                  <a:tcPr marT="45724" marB="45724"/>
                </a:tc>
                <a:tc>
                  <a:txBody>
                    <a:bodyPr/>
                    <a:lstStyle/>
                    <a:p>
                      <a:r>
                        <a:rPr lang="en-US" sz="1800" dirty="0"/>
                        <a:t>Rs. 25,000</a:t>
                      </a:r>
                    </a:p>
                  </a:txBody>
                  <a:tcPr marT="45724" marB="45724"/>
                </a:tc>
                <a:extLst>
                  <a:ext uri="{0D108BD9-81ED-4DB2-BD59-A6C34878D82A}">
                    <a16:rowId xmlns:a16="http://schemas.microsoft.com/office/drawing/2014/main" val="10005"/>
                  </a:ext>
                </a:extLst>
              </a:tr>
              <a:tr h="354798">
                <a:tc gridSpan="2">
                  <a:txBody>
                    <a:bodyPr/>
                    <a:lstStyle/>
                    <a:p>
                      <a:pPr algn="ctr"/>
                      <a:r>
                        <a:rPr lang="en-US" sz="1800" b="1" dirty="0">
                          <a:solidFill>
                            <a:srgbClr val="FFFF00"/>
                          </a:solidFill>
                        </a:rPr>
                        <a:t>Juice Inc Transactions </a:t>
                      </a:r>
                    </a:p>
                  </a:txBody>
                  <a:tcPr marT="45724" marB="45724">
                    <a:solidFill>
                      <a:schemeClr val="accent1">
                        <a:lumMod val="75000"/>
                      </a:schemeClr>
                    </a:solidFill>
                  </a:tcPr>
                </a:tc>
                <a:tc hMerge="1">
                  <a:txBody>
                    <a:bodyPr/>
                    <a:lstStyle/>
                    <a:p>
                      <a:endParaRPr lang="en-US" dirty="0"/>
                    </a:p>
                  </a:txBody>
                  <a:tcPr>
                    <a:solidFill>
                      <a:schemeClr val="accent1">
                        <a:lumMod val="75000"/>
                      </a:schemeClr>
                    </a:solidFill>
                  </a:tcPr>
                </a:tc>
                <a:extLst>
                  <a:ext uri="{0D108BD9-81ED-4DB2-BD59-A6C34878D82A}">
                    <a16:rowId xmlns:a16="http://schemas.microsoft.com/office/drawing/2014/main" val="10006"/>
                  </a:ext>
                </a:extLst>
              </a:tr>
              <a:tr h="3547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Wages paid to Juice</a:t>
                      </a:r>
                      <a:r>
                        <a:rPr lang="en-US" sz="1800" baseline="0" dirty="0"/>
                        <a:t> Inc employees</a:t>
                      </a:r>
                      <a:endParaRPr lang="en-US" sz="1800" dirty="0"/>
                    </a:p>
                  </a:txBody>
                  <a:tcPr marT="45724" marB="45724"/>
                </a:tc>
                <a:tc>
                  <a:txBody>
                    <a:bodyPr/>
                    <a:lstStyle/>
                    <a:p>
                      <a:r>
                        <a:rPr lang="en-US" sz="1800" dirty="0"/>
                        <a:t>Rs. 10,000</a:t>
                      </a:r>
                    </a:p>
                  </a:txBody>
                  <a:tcPr marT="45724" marB="45724"/>
                </a:tc>
                <a:extLst>
                  <a:ext uri="{0D108BD9-81ED-4DB2-BD59-A6C34878D82A}">
                    <a16:rowId xmlns:a16="http://schemas.microsoft.com/office/drawing/2014/main" val="10007"/>
                  </a:ext>
                </a:extLst>
              </a:tr>
              <a:tr h="3547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Taxes paid to the government</a:t>
                      </a:r>
                    </a:p>
                  </a:txBody>
                  <a:tcPr marT="45724" marB="45724"/>
                </a:tc>
                <a:tc>
                  <a:txBody>
                    <a:bodyPr/>
                    <a:lstStyle/>
                    <a:p>
                      <a:r>
                        <a:rPr lang="en-US" sz="1800" dirty="0"/>
                        <a:t>Rs. 2000</a:t>
                      </a:r>
                    </a:p>
                  </a:txBody>
                  <a:tcPr marT="45724" marB="45724"/>
                </a:tc>
                <a:extLst>
                  <a:ext uri="{0D108BD9-81ED-4DB2-BD59-A6C34878D82A}">
                    <a16:rowId xmlns:a16="http://schemas.microsoft.com/office/drawing/2014/main" val="10008"/>
                  </a:ext>
                </a:extLst>
              </a:tr>
              <a:tr h="354798">
                <a:tc>
                  <a:txBody>
                    <a:bodyPr/>
                    <a:lstStyle/>
                    <a:p>
                      <a:r>
                        <a:rPr lang="en-US" sz="1800" dirty="0"/>
                        <a:t>Oranges Purchased from Orange Inc</a:t>
                      </a:r>
                    </a:p>
                  </a:txBody>
                  <a:tcPr marT="45724" marB="45724"/>
                </a:tc>
                <a:tc>
                  <a:txBody>
                    <a:bodyPr/>
                    <a:lstStyle/>
                    <a:p>
                      <a:r>
                        <a:rPr lang="en-US" sz="1800" dirty="0"/>
                        <a:t>Rs.25000</a:t>
                      </a:r>
                    </a:p>
                  </a:txBody>
                  <a:tcPr marT="45724" marB="45724"/>
                </a:tc>
                <a:extLst>
                  <a:ext uri="{0D108BD9-81ED-4DB2-BD59-A6C34878D82A}">
                    <a16:rowId xmlns:a16="http://schemas.microsoft.com/office/drawing/2014/main" val="10009"/>
                  </a:ext>
                </a:extLst>
              </a:tr>
              <a:tr h="620891">
                <a:tc>
                  <a:txBody>
                    <a:bodyPr/>
                    <a:lstStyle/>
                    <a:p>
                      <a:r>
                        <a:rPr lang="en-US" sz="1800" dirty="0"/>
                        <a:t>Revenue received from the sale of orange</a:t>
                      </a:r>
                      <a:r>
                        <a:rPr lang="en-US" sz="1800" baseline="0" dirty="0"/>
                        <a:t> juice </a:t>
                      </a:r>
                    </a:p>
                  </a:txBody>
                  <a:tcPr marT="45724" marB="45724"/>
                </a:tc>
                <a:tc>
                  <a:txBody>
                    <a:bodyPr/>
                    <a:lstStyle/>
                    <a:p>
                      <a:r>
                        <a:rPr lang="en-US" sz="1800" dirty="0"/>
                        <a:t>Rs.40,000</a:t>
                      </a:r>
                    </a:p>
                  </a:txBody>
                  <a:tcPr marT="45724" marB="45724"/>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954221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dirty="0"/>
              <a:t>VA Method…</a:t>
            </a:r>
          </a:p>
        </p:txBody>
      </p:sp>
      <p:sp>
        <p:nvSpPr>
          <p:cNvPr id="3" name="Content Placeholder 2"/>
          <p:cNvSpPr>
            <a:spLocks noGrp="1"/>
          </p:cNvSpPr>
          <p:nvPr>
            <p:ph sz="quarter" idx="1"/>
          </p:nvPr>
        </p:nvSpPr>
        <p:spPr/>
        <p:txBody>
          <a:bodyPr>
            <a:normAutofit/>
          </a:bodyPr>
          <a:lstStyle/>
          <a:p>
            <a:pPr marL="274320" indent="-274320" fontAlgn="auto">
              <a:spcBef>
                <a:spcPts val="580"/>
              </a:spcBef>
              <a:spcAft>
                <a:spcPts val="0"/>
              </a:spcAft>
              <a:buFont typeface="Wingdings 2"/>
              <a:buChar char=""/>
              <a:defRPr/>
            </a:pPr>
            <a:r>
              <a:rPr lang="en-US" dirty="0"/>
              <a:t>Value added by orange Industry= 35000</a:t>
            </a:r>
          </a:p>
          <a:p>
            <a:pPr marL="274320" indent="-274320" fontAlgn="auto">
              <a:spcBef>
                <a:spcPts val="580"/>
              </a:spcBef>
              <a:spcAft>
                <a:spcPts val="0"/>
              </a:spcAft>
              <a:buFont typeface="Wingdings 2"/>
              <a:buChar char=""/>
              <a:defRPr/>
            </a:pPr>
            <a:r>
              <a:rPr lang="en-US" dirty="0"/>
              <a:t>Value added by Juice Industry=15000</a:t>
            </a:r>
          </a:p>
          <a:p>
            <a:pPr marL="274320" indent="-274320" fontAlgn="auto">
              <a:spcBef>
                <a:spcPts val="580"/>
              </a:spcBef>
              <a:spcAft>
                <a:spcPts val="0"/>
              </a:spcAft>
              <a:buFont typeface="Wingdings 2"/>
              <a:buChar char=""/>
              <a:defRPr/>
            </a:pPr>
            <a:r>
              <a:rPr lang="en-US" dirty="0"/>
              <a:t>So, total value added= 50,000</a:t>
            </a:r>
          </a:p>
          <a:p>
            <a:pPr marL="274320" indent="-274320" fontAlgn="auto">
              <a:spcBef>
                <a:spcPts val="580"/>
              </a:spcBef>
              <a:spcAft>
                <a:spcPts val="0"/>
              </a:spcAft>
              <a:buFont typeface="Wingdings 2"/>
              <a:buChar char=""/>
              <a:defRPr/>
            </a:pPr>
            <a:r>
              <a:rPr lang="en-US" dirty="0"/>
              <a:t>In India national income data is published for different major  sectors.</a:t>
            </a:r>
          </a:p>
          <a:p>
            <a:pPr marL="0" indent="0" fontAlgn="auto">
              <a:spcBef>
                <a:spcPts val="580"/>
              </a:spcBef>
              <a:spcAft>
                <a:spcPts val="0"/>
              </a:spcAft>
              <a:buFontTx/>
              <a:buChar char="-"/>
              <a:defRPr/>
            </a:pPr>
            <a:r>
              <a:rPr lang="en-US" dirty="0"/>
              <a:t>Find out the major sectors from national income statistics</a:t>
            </a:r>
          </a:p>
          <a:p>
            <a:pPr marL="0" indent="0" fontAlgn="auto">
              <a:spcBef>
                <a:spcPts val="580"/>
              </a:spcBef>
              <a:spcAft>
                <a:spcPts val="0"/>
              </a:spcAft>
              <a:buFont typeface="Wingdings 2"/>
              <a:buNone/>
              <a:defRPr/>
            </a:pPr>
            <a:endParaRPr lang="en-US" dirty="0"/>
          </a:p>
          <a:p>
            <a:pPr marL="274320" indent="-274320" fontAlgn="auto">
              <a:spcBef>
                <a:spcPts val="580"/>
              </a:spcBef>
              <a:spcAft>
                <a:spcPts val="0"/>
              </a:spcAft>
              <a:buFont typeface="Wingdings 2"/>
              <a:buChar char=""/>
              <a:defRPr/>
            </a:pPr>
            <a:endParaRPr lang="en-US" dirty="0"/>
          </a:p>
        </p:txBody>
      </p:sp>
    </p:spTree>
    <p:extLst>
      <p:ext uri="{BB962C8B-B14F-4D97-AF65-F5344CB8AC3E}">
        <p14:creationId xmlns:p14="http://schemas.microsoft.com/office/powerpoint/2010/main" val="696656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a:t>Income Method </a:t>
            </a:r>
          </a:p>
        </p:txBody>
      </p:sp>
      <p:sp>
        <p:nvSpPr>
          <p:cNvPr id="3" name="Content Placeholder 2"/>
          <p:cNvSpPr>
            <a:spLocks noGrp="1"/>
          </p:cNvSpPr>
          <p:nvPr>
            <p:ph sz="quarter" idx="1"/>
          </p:nvPr>
        </p:nvSpPr>
        <p:spPr/>
        <p:txBody>
          <a:bodyPr>
            <a:normAutofit fontScale="70000" lnSpcReduction="20000"/>
          </a:bodyPr>
          <a:lstStyle/>
          <a:p>
            <a:pPr marL="274320" indent="-274320" fontAlgn="auto">
              <a:spcBef>
                <a:spcPts val="580"/>
              </a:spcBef>
              <a:spcAft>
                <a:spcPts val="0"/>
              </a:spcAft>
              <a:buFont typeface="Wingdings 2"/>
              <a:buChar char=""/>
              <a:defRPr/>
            </a:pPr>
            <a:r>
              <a:rPr lang="en-US" dirty="0"/>
              <a:t> Compensation to employees;:Wages ,salaries, contribution of employers in pension funds,.</a:t>
            </a:r>
          </a:p>
          <a:p>
            <a:pPr marL="274320" indent="-274320" fontAlgn="auto">
              <a:spcBef>
                <a:spcPts val="580"/>
              </a:spcBef>
              <a:spcAft>
                <a:spcPts val="0"/>
              </a:spcAft>
              <a:buFont typeface="Wingdings 2"/>
              <a:buChar char=""/>
              <a:defRPr/>
            </a:pPr>
            <a:r>
              <a:rPr lang="en-US" dirty="0"/>
              <a:t>Proprietor's income: The income of the self employed</a:t>
            </a:r>
          </a:p>
          <a:p>
            <a:pPr marL="274320" indent="-274320" fontAlgn="auto">
              <a:spcBef>
                <a:spcPts val="580"/>
              </a:spcBef>
              <a:spcAft>
                <a:spcPts val="0"/>
              </a:spcAft>
              <a:buFont typeface="Wingdings 2"/>
              <a:buChar char=""/>
              <a:defRPr/>
            </a:pPr>
            <a:r>
              <a:rPr lang="en-US" dirty="0"/>
              <a:t>Rental income: Rent on land or structure, also includes royalty.</a:t>
            </a:r>
          </a:p>
          <a:p>
            <a:pPr marL="274320" indent="-274320" fontAlgn="auto">
              <a:spcBef>
                <a:spcPts val="580"/>
              </a:spcBef>
              <a:spcAft>
                <a:spcPts val="0"/>
              </a:spcAft>
              <a:buFont typeface="Wingdings 2"/>
              <a:buChar char=""/>
              <a:defRPr/>
            </a:pPr>
            <a:r>
              <a:rPr lang="en-US" dirty="0"/>
              <a:t> Corporate profit: Subtract wages , interest, rent  and other paid out costs. </a:t>
            </a:r>
          </a:p>
          <a:p>
            <a:pPr marL="0" indent="0" fontAlgn="auto">
              <a:spcBef>
                <a:spcPts val="580"/>
              </a:spcBef>
              <a:spcAft>
                <a:spcPts val="0"/>
              </a:spcAft>
              <a:buFont typeface="Wingdings 2"/>
              <a:buNone/>
              <a:defRPr/>
            </a:pPr>
            <a:r>
              <a:rPr lang="en-US" dirty="0"/>
              <a:t>Corporate profit=Dividends + income (corporate)taxes +retained  earning</a:t>
            </a:r>
          </a:p>
          <a:p>
            <a:pPr marL="274320" indent="-274320" fontAlgn="auto">
              <a:spcBef>
                <a:spcPts val="580"/>
              </a:spcBef>
              <a:spcAft>
                <a:spcPts val="0"/>
              </a:spcAft>
              <a:buFont typeface="Wingdings 2"/>
              <a:buChar char=""/>
              <a:defRPr/>
            </a:pPr>
            <a:r>
              <a:rPr lang="en-US" dirty="0"/>
              <a:t>Net interest: Interest earned by individuals- interest paid by them</a:t>
            </a:r>
          </a:p>
          <a:p>
            <a:pPr marL="274320" indent="-274320" fontAlgn="auto">
              <a:spcBef>
                <a:spcPts val="580"/>
              </a:spcBef>
              <a:spcAft>
                <a:spcPts val="0"/>
              </a:spcAft>
              <a:buFont typeface="Wingdings 2"/>
              <a:buChar char=""/>
              <a:defRPr/>
            </a:pPr>
            <a:r>
              <a:rPr lang="en-US" dirty="0"/>
              <a:t>Indirect business taxes: Income of the govt. Sales</a:t>
            </a:r>
          </a:p>
          <a:p>
            <a:pPr marL="274320" indent="-274320" fontAlgn="auto">
              <a:spcBef>
                <a:spcPts val="580"/>
              </a:spcBef>
              <a:spcAft>
                <a:spcPts val="0"/>
              </a:spcAft>
              <a:buFont typeface="Wingdings 2"/>
              <a:buChar char=""/>
              <a:defRPr/>
            </a:pPr>
            <a:r>
              <a:rPr lang="en-US" dirty="0"/>
              <a:t>Depreciation(also termed as consumption of fixed capital: Value of capital goods that wears out during the production process) </a:t>
            </a:r>
          </a:p>
          <a:p>
            <a:pPr marL="274320" indent="-274320" fontAlgn="auto">
              <a:spcBef>
                <a:spcPts val="580"/>
              </a:spcBef>
              <a:spcAft>
                <a:spcPts val="0"/>
              </a:spcAft>
              <a:buFont typeface="Wingdings 2"/>
              <a:buChar char=""/>
              <a:defRPr/>
            </a:pPr>
            <a:r>
              <a:rPr lang="en-US" dirty="0"/>
              <a:t>Net factor income from abroad</a:t>
            </a:r>
          </a:p>
        </p:txBody>
      </p:sp>
    </p:spTree>
    <p:extLst>
      <p:ext uri="{BB962C8B-B14F-4D97-AF65-F5344CB8AC3E}">
        <p14:creationId xmlns:p14="http://schemas.microsoft.com/office/powerpoint/2010/main" val="123650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a:t>Measuring a Nation’s Income</a:t>
            </a:r>
          </a:p>
        </p:txBody>
      </p:sp>
      <p:sp>
        <p:nvSpPr>
          <p:cNvPr id="4099" name="Rectangle 3"/>
          <p:cNvSpPr>
            <a:spLocks noGrp="1" noChangeArrowheads="1"/>
          </p:cNvSpPr>
          <p:nvPr>
            <p:ph type="body" idx="1"/>
          </p:nvPr>
        </p:nvSpPr>
        <p:spPr/>
        <p:txBody>
          <a:bodyPr/>
          <a:lstStyle/>
          <a:p>
            <a:pPr marL="0" indent="0">
              <a:buNone/>
            </a:pPr>
            <a:endParaRPr lang="en-US" altLang="en-US" dirty="0"/>
          </a:p>
          <a:p>
            <a:r>
              <a:rPr lang="en-US" altLang="en-US" dirty="0"/>
              <a:t>Macroeconomics</a:t>
            </a:r>
            <a:endParaRPr lang="en-US" altLang="en-US" dirty="0">
              <a:latin typeface="Tahoma" pitchFamily="34" charset="0"/>
            </a:endParaRPr>
          </a:p>
          <a:p>
            <a:pPr lvl="1">
              <a:buClr>
                <a:srgbClr val="000000"/>
              </a:buClr>
            </a:pPr>
            <a:r>
              <a:rPr lang="en-US" altLang="en-US" i="1" dirty="0">
                <a:solidFill>
                  <a:srgbClr val="25A9A6"/>
                </a:solidFill>
              </a:rPr>
              <a:t>Macroeconomics </a:t>
            </a:r>
            <a:r>
              <a:rPr lang="en-US" altLang="en-US" dirty="0"/>
              <a:t>is the study of the economy as a whole.</a:t>
            </a:r>
          </a:p>
          <a:p>
            <a:pPr lvl="1"/>
            <a:r>
              <a:rPr lang="en-US" altLang="en-US" dirty="0"/>
              <a:t>Its goal is to explain the economic changes that affect many households, firms, and markets at once.</a:t>
            </a:r>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REAL VERSUS NOMINAL GDP</a:t>
            </a:r>
            <a:endParaRPr lang="en-US" altLang="en-US">
              <a:latin typeface="Tahoma" pitchFamily="34" charset="0"/>
            </a:endParaRPr>
          </a:p>
        </p:txBody>
      </p:sp>
      <p:sp>
        <p:nvSpPr>
          <p:cNvPr id="19459" name="Rectangle 3"/>
          <p:cNvSpPr>
            <a:spLocks noGrp="1" noChangeArrowheads="1"/>
          </p:cNvSpPr>
          <p:nvPr>
            <p:ph type="body" idx="1"/>
          </p:nvPr>
        </p:nvSpPr>
        <p:spPr/>
        <p:txBody>
          <a:bodyPr/>
          <a:lstStyle/>
          <a:p>
            <a:pPr>
              <a:buClr>
                <a:srgbClr val="000000"/>
              </a:buClr>
            </a:pPr>
            <a:r>
              <a:rPr lang="en-US" altLang="en-US" i="1">
                <a:solidFill>
                  <a:srgbClr val="25A9A6"/>
                </a:solidFill>
              </a:rPr>
              <a:t>Nominal GDP </a:t>
            </a:r>
            <a:r>
              <a:rPr lang="en-US" altLang="en-US"/>
              <a:t>values the production of goods and services at </a:t>
            </a:r>
            <a:r>
              <a:rPr lang="en-US" altLang="en-US" i="1"/>
              <a:t>current prices</a:t>
            </a:r>
            <a:r>
              <a:rPr lang="en-US" altLang="en-US"/>
              <a:t>.</a:t>
            </a:r>
          </a:p>
          <a:p>
            <a:pPr>
              <a:buClr>
                <a:srgbClr val="000000"/>
              </a:buClr>
            </a:pPr>
            <a:r>
              <a:rPr lang="en-US" altLang="en-US" i="1">
                <a:solidFill>
                  <a:srgbClr val="25A9A6"/>
                </a:solidFill>
              </a:rPr>
              <a:t>Real GDP </a:t>
            </a:r>
            <a:r>
              <a:rPr lang="en-US" altLang="en-US"/>
              <a:t>values the production of goods and services at </a:t>
            </a:r>
            <a:r>
              <a:rPr lang="en-US" altLang="en-US" i="1"/>
              <a:t>constant prices</a:t>
            </a:r>
            <a:r>
              <a:rPr lang="en-US" altLang="en-US"/>
              <a:t>.</a:t>
            </a:r>
            <a:r>
              <a:rPr lang="en-US" altLang="en-US" i="1"/>
              <a:t> </a:t>
            </a:r>
          </a:p>
        </p:txBody>
      </p:sp>
    </p:spTree>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482" name="Picture 2" descr="G:\Mankiw\Mankiw PPT\PPT jpegs\purplebuttonmoreyell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684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3"/>
          <p:cNvSpPr>
            <a:spLocks noGrp="1" noChangeArrowheads="1"/>
          </p:cNvSpPr>
          <p:nvPr>
            <p:ph type="title"/>
          </p:nvPr>
        </p:nvSpPr>
        <p:spPr>
          <a:xfrm>
            <a:off x="457200" y="152400"/>
            <a:ext cx="8382000" cy="609600"/>
          </a:xfrm>
        </p:spPr>
        <p:txBody>
          <a:bodyPr/>
          <a:lstStyle/>
          <a:p>
            <a:r>
              <a:rPr lang="en-US" altLang="en-US" sz="2800"/>
              <a:t>Table 2 Real and Nominal GDP</a:t>
            </a:r>
          </a:p>
        </p:txBody>
      </p:sp>
      <p:sp>
        <p:nvSpPr>
          <p:cNvPr id="20484" name="Text Box 4"/>
          <p:cNvSpPr txBox="1">
            <a:spLocks noChangeArrowheads="1"/>
          </p:cNvSpPr>
          <p:nvPr/>
        </p:nvSpPr>
        <p:spPr bwMode="auto">
          <a:xfrm>
            <a:off x="6565900" y="6675438"/>
            <a:ext cx="174625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800" b="1">
                <a:solidFill>
                  <a:srgbClr val="411D72"/>
                </a:solidFill>
                <a:latin typeface="Arial" charset="0"/>
              </a:rPr>
              <a:t>Copyright©2004  South-Western</a:t>
            </a:r>
          </a:p>
        </p:txBody>
      </p:sp>
      <p:pic>
        <p:nvPicPr>
          <p:cNvPr id="20485" name="Picture 5"/>
          <p:cNvPicPr>
            <a:picLocks noChangeAspect="1" noChangeArrowheads="1"/>
          </p:cNvPicPr>
          <p:nvPr/>
        </p:nvPicPr>
        <p:blipFill>
          <a:blip r:embed="rId3">
            <a:extLst>
              <a:ext uri="{28A0092B-C50C-407E-A947-70E740481C1C}">
                <a14:useLocalDpi xmlns:a14="http://schemas.microsoft.com/office/drawing/2010/main" val="0"/>
              </a:ext>
            </a:extLst>
          </a:blip>
          <a:srcRect b="65802"/>
          <a:stretch>
            <a:fillRect/>
          </a:stretch>
        </p:blipFill>
        <p:spPr bwMode="auto">
          <a:xfrm>
            <a:off x="228600" y="1298575"/>
            <a:ext cx="8686800" cy="216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506" name="Picture 2" descr="G:\Mankiw\Mankiw PPT\PPT jpegs\purplebuttonmoreyell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684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3"/>
          <p:cNvSpPr>
            <a:spLocks noGrp="1" noChangeArrowheads="1"/>
          </p:cNvSpPr>
          <p:nvPr>
            <p:ph type="title"/>
          </p:nvPr>
        </p:nvSpPr>
        <p:spPr>
          <a:xfrm>
            <a:off x="457200" y="152400"/>
            <a:ext cx="8382000" cy="609600"/>
          </a:xfrm>
        </p:spPr>
        <p:txBody>
          <a:bodyPr/>
          <a:lstStyle/>
          <a:p>
            <a:r>
              <a:rPr lang="en-US" altLang="en-US" sz="2800"/>
              <a:t>Table 2 Real and Nominal GDP</a:t>
            </a:r>
          </a:p>
        </p:txBody>
      </p:sp>
      <p:sp>
        <p:nvSpPr>
          <p:cNvPr id="21508" name="Text Box 4"/>
          <p:cNvSpPr txBox="1">
            <a:spLocks noChangeArrowheads="1"/>
          </p:cNvSpPr>
          <p:nvPr/>
        </p:nvSpPr>
        <p:spPr bwMode="auto">
          <a:xfrm>
            <a:off x="6565900" y="6675438"/>
            <a:ext cx="174625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800" b="1">
                <a:solidFill>
                  <a:srgbClr val="411D72"/>
                </a:solidFill>
                <a:latin typeface="Arial" charset="0"/>
              </a:rPr>
              <a:t>Copyright©2004  South-Western</a:t>
            </a:r>
          </a:p>
        </p:txBody>
      </p:sp>
      <p:pic>
        <p:nvPicPr>
          <p:cNvPr id="21509" name="Picture 5"/>
          <p:cNvPicPr>
            <a:picLocks noChangeAspect="1" noChangeArrowheads="1"/>
          </p:cNvPicPr>
          <p:nvPr/>
        </p:nvPicPr>
        <p:blipFill>
          <a:blip r:embed="rId3">
            <a:extLst>
              <a:ext uri="{28A0092B-C50C-407E-A947-70E740481C1C}">
                <a14:useLocalDpi xmlns:a14="http://schemas.microsoft.com/office/drawing/2010/main" val="0"/>
              </a:ext>
            </a:extLst>
          </a:blip>
          <a:srcRect t="31461" b="43896"/>
          <a:stretch>
            <a:fillRect/>
          </a:stretch>
        </p:blipFill>
        <p:spPr bwMode="auto">
          <a:xfrm>
            <a:off x="152400" y="1676400"/>
            <a:ext cx="8763000" cy="157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30" name="Picture 2" descr="G:\Mankiw\Mankiw PPT\PPT jpegs\purplebuttonmoreyell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684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3"/>
          <p:cNvSpPr>
            <a:spLocks noGrp="1" noChangeArrowheads="1"/>
          </p:cNvSpPr>
          <p:nvPr>
            <p:ph type="title"/>
          </p:nvPr>
        </p:nvSpPr>
        <p:spPr>
          <a:xfrm>
            <a:off x="457200" y="152400"/>
            <a:ext cx="8382000" cy="609600"/>
          </a:xfrm>
        </p:spPr>
        <p:txBody>
          <a:bodyPr/>
          <a:lstStyle/>
          <a:p>
            <a:r>
              <a:rPr lang="en-US" altLang="en-US" sz="2800"/>
              <a:t>Table 2 Real and Nominal GDP</a:t>
            </a:r>
          </a:p>
        </p:txBody>
      </p:sp>
      <p:sp>
        <p:nvSpPr>
          <p:cNvPr id="22532" name="Text Box 4"/>
          <p:cNvSpPr txBox="1">
            <a:spLocks noChangeArrowheads="1"/>
          </p:cNvSpPr>
          <p:nvPr/>
        </p:nvSpPr>
        <p:spPr bwMode="auto">
          <a:xfrm>
            <a:off x="6565900" y="6675438"/>
            <a:ext cx="174625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800" b="1">
                <a:solidFill>
                  <a:srgbClr val="411D72"/>
                </a:solidFill>
                <a:latin typeface="Arial" charset="0"/>
              </a:rPr>
              <a:t>Copyright©2004  South-Western</a:t>
            </a:r>
          </a:p>
        </p:txBody>
      </p:sp>
      <p:pic>
        <p:nvPicPr>
          <p:cNvPr id="22533" name="Picture 5"/>
          <p:cNvPicPr>
            <a:picLocks noChangeAspect="1" noChangeArrowheads="1"/>
          </p:cNvPicPr>
          <p:nvPr/>
        </p:nvPicPr>
        <p:blipFill>
          <a:blip r:embed="rId3">
            <a:extLst>
              <a:ext uri="{28A0092B-C50C-407E-A947-70E740481C1C}">
                <a14:useLocalDpi xmlns:a14="http://schemas.microsoft.com/office/drawing/2010/main" val="0"/>
              </a:ext>
            </a:extLst>
          </a:blip>
          <a:srcRect t="54735" b="23360"/>
          <a:stretch>
            <a:fillRect/>
          </a:stretch>
        </p:blipFill>
        <p:spPr bwMode="auto">
          <a:xfrm>
            <a:off x="228600" y="1981200"/>
            <a:ext cx="8763000" cy="140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a:r>
              <a:rPr lang="en-US" altLang="en-US" sz="3200">
                <a:solidFill>
                  <a:srgbClr val="FFFFFF"/>
                </a:solidFill>
              </a:rPr>
              <a:t>The GDP Deflator</a:t>
            </a:r>
            <a:endParaRPr lang="en-US" altLang="en-US" sz="3200">
              <a:solidFill>
                <a:srgbClr val="FFFFFF"/>
              </a:solidFill>
              <a:latin typeface="Tahoma" pitchFamily="34" charset="0"/>
            </a:endParaRPr>
          </a:p>
        </p:txBody>
      </p:sp>
      <p:sp>
        <p:nvSpPr>
          <p:cNvPr id="23555" name="Rectangle 3"/>
          <p:cNvSpPr>
            <a:spLocks noGrp="1" noChangeArrowheads="1"/>
          </p:cNvSpPr>
          <p:nvPr>
            <p:ph type="body" idx="1"/>
          </p:nvPr>
        </p:nvSpPr>
        <p:spPr/>
        <p:txBody>
          <a:bodyPr/>
          <a:lstStyle/>
          <a:p>
            <a:pPr>
              <a:buClr>
                <a:srgbClr val="000000"/>
              </a:buClr>
            </a:pPr>
            <a:r>
              <a:rPr lang="en-US" altLang="en-US"/>
              <a:t>The </a:t>
            </a:r>
            <a:r>
              <a:rPr lang="en-US" altLang="en-US" i="1">
                <a:solidFill>
                  <a:srgbClr val="25A9A6"/>
                </a:solidFill>
              </a:rPr>
              <a:t>GDP deflator </a:t>
            </a:r>
            <a:r>
              <a:rPr lang="en-US" altLang="en-US"/>
              <a:t>is a measure of the price level calculated as the ratio of nominal GDP to real GDP times 100.</a:t>
            </a:r>
          </a:p>
          <a:p>
            <a:r>
              <a:rPr lang="en-US" altLang="en-US"/>
              <a:t>It tells us the rise in nominal GDP that is attributable to a rise in prices rather than a rise in the quantities produced.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a:r>
              <a:rPr lang="en-US" altLang="en-US" sz="3200">
                <a:solidFill>
                  <a:srgbClr val="FFFFFF"/>
                </a:solidFill>
              </a:rPr>
              <a:t>The GDP Deflator</a:t>
            </a:r>
            <a:endParaRPr lang="en-US" altLang="en-US" sz="3200">
              <a:solidFill>
                <a:srgbClr val="FFFFFF"/>
              </a:solidFill>
              <a:latin typeface="Tahoma" pitchFamily="34" charset="0"/>
            </a:endParaRPr>
          </a:p>
        </p:txBody>
      </p:sp>
      <p:sp>
        <p:nvSpPr>
          <p:cNvPr id="24579" name="Rectangle 3"/>
          <p:cNvSpPr>
            <a:spLocks noGrp="1" noChangeArrowheads="1"/>
          </p:cNvSpPr>
          <p:nvPr>
            <p:ph type="body" idx="1"/>
          </p:nvPr>
        </p:nvSpPr>
        <p:spPr/>
        <p:txBody>
          <a:bodyPr/>
          <a:lstStyle/>
          <a:p>
            <a:r>
              <a:rPr lang="en-US" altLang="en-US"/>
              <a:t>The GDP deflator is calculated as follows:</a:t>
            </a:r>
          </a:p>
        </p:txBody>
      </p:sp>
      <p:graphicFrame>
        <p:nvGraphicFramePr>
          <p:cNvPr id="24580" name="Object 4"/>
          <p:cNvGraphicFramePr>
            <a:graphicFrameLocks noChangeAspect="1"/>
          </p:cNvGraphicFramePr>
          <p:nvPr/>
        </p:nvGraphicFramePr>
        <p:xfrm>
          <a:off x="914400" y="2667000"/>
          <a:ext cx="7416800" cy="1195388"/>
        </p:xfrm>
        <a:graphic>
          <a:graphicData uri="http://schemas.openxmlformats.org/presentationml/2006/ole">
            <mc:AlternateContent xmlns:mc="http://schemas.openxmlformats.org/markup-compatibility/2006">
              <mc:Choice xmlns:v="urn:schemas-microsoft-com:vml" Requires="v">
                <p:oleObj spid="_x0000_s24599" name="Equation" r:id="rId3" imgW="3378200" imgH="546100" progId="Equation.COEE2">
                  <p:embed/>
                </p:oleObj>
              </mc:Choice>
              <mc:Fallback>
                <p:oleObj name="Equation" r:id="rId3" imgW="3378200" imgH="546100" progId="Equation.COEE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667000"/>
                        <a:ext cx="7416800" cy="1195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a:r>
              <a:rPr lang="en-US" altLang="en-US" sz="3200">
                <a:solidFill>
                  <a:srgbClr val="FFFFFF"/>
                </a:solidFill>
              </a:rPr>
              <a:t>The GDP Deflator</a:t>
            </a:r>
            <a:endParaRPr lang="en-US" altLang="en-US" sz="3200">
              <a:solidFill>
                <a:srgbClr val="FFFFFF"/>
              </a:solidFill>
              <a:latin typeface="Tahoma" pitchFamily="34" charset="0"/>
            </a:endParaRPr>
          </a:p>
        </p:txBody>
      </p:sp>
      <p:sp>
        <p:nvSpPr>
          <p:cNvPr id="25603" name="Rectangle 3"/>
          <p:cNvSpPr>
            <a:spLocks noGrp="1" noChangeArrowheads="1"/>
          </p:cNvSpPr>
          <p:nvPr>
            <p:ph type="body" idx="1"/>
          </p:nvPr>
        </p:nvSpPr>
        <p:spPr/>
        <p:txBody>
          <a:bodyPr/>
          <a:lstStyle/>
          <a:p>
            <a:r>
              <a:rPr lang="en-US" altLang="en-US"/>
              <a:t>Converting Nominal GDP to Real GDP</a:t>
            </a:r>
            <a:endParaRPr lang="en-US" altLang="en-US">
              <a:latin typeface="Tahoma" pitchFamily="34" charset="0"/>
            </a:endParaRPr>
          </a:p>
          <a:p>
            <a:pPr lvl="1"/>
            <a:r>
              <a:rPr lang="en-US" altLang="en-US"/>
              <a:t>Nominal GDP is converted to real GDP as follows:</a:t>
            </a:r>
          </a:p>
        </p:txBody>
      </p:sp>
      <p:graphicFrame>
        <p:nvGraphicFramePr>
          <p:cNvPr id="25604" name="Object 4"/>
          <p:cNvGraphicFramePr>
            <a:graphicFrameLocks noChangeAspect="1"/>
          </p:cNvGraphicFramePr>
          <p:nvPr/>
        </p:nvGraphicFramePr>
        <p:xfrm>
          <a:off x="1219200" y="2971800"/>
          <a:ext cx="7315200" cy="1162050"/>
        </p:xfrm>
        <a:graphic>
          <a:graphicData uri="http://schemas.openxmlformats.org/presentationml/2006/ole">
            <mc:AlternateContent xmlns:mc="http://schemas.openxmlformats.org/markup-compatibility/2006">
              <mc:Choice xmlns:v="urn:schemas-microsoft-com:vml" Requires="v">
                <p:oleObj spid="_x0000_s25623" name="Equation" r:id="rId3" imgW="3835400" imgH="609600" progId="Equation.COEE2">
                  <p:embed/>
                </p:oleObj>
              </mc:Choice>
              <mc:Fallback>
                <p:oleObj name="Equation" r:id="rId3" imgW="3835400" imgH="609600" progId="Equation.COEE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971800"/>
                        <a:ext cx="7315200" cy="116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6626" name="Picture 2" descr="G:\Mankiw\Mankiw PPT\PPT jpegs\purplebuttonmoreyell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684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3"/>
          <p:cNvSpPr>
            <a:spLocks noGrp="1" noChangeArrowheads="1"/>
          </p:cNvSpPr>
          <p:nvPr>
            <p:ph type="title"/>
          </p:nvPr>
        </p:nvSpPr>
        <p:spPr>
          <a:xfrm>
            <a:off x="457200" y="152400"/>
            <a:ext cx="8382000" cy="609600"/>
          </a:xfrm>
        </p:spPr>
        <p:txBody>
          <a:bodyPr/>
          <a:lstStyle/>
          <a:p>
            <a:r>
              <a:rPr lang="en-US" altLang="en-US" sz="2800"/>
              <a:t>Table 2 Real and Nominal GDP</a:t>
            </a:r>
          </a:p>
        </p:txBody>
      </p:sp>
      <p:sp>
        <p:nvSpPr>
          <p:cNvPr id="26628" name="Text Box 4"/>
          <p:cNvSpPr txBox="1">
            <a:spLocks noChangeArrowheads="1"/>
          </p:cNvSpPr>
          <p:nvPr/>
        </p:nvSpPr>
        <p:spPr bwMode="auto">
          <a:xfrm>
            <a:off x="6565900" y="6675438"/>
            <a:ext cx="174625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800" b="1">
                <a:solidFill>
                  <a:srgbClr val="411D72"/>
                </a:solidFill>
                <a:latin typeface="Arial" charset="0"/>
              </a:rPr>
              <a:t>Copyright©2004  South-Western</a:t>
            </a:r>
          </a:p>
        </p:txBody>
      </p:sp>
      <p:pic>
        <p:nvPicPr>
          <p:cNvPr id="26629" name="Picture 5"/>
          <p:cNvPicPr>
            <a:picLocks noChangeAspect="1" noChangeArrowheads="1"/>
          </p:cNvPicPr>
          <p:nvPr/>
        </p:nvPicPr>
        <p:blipFill>
          <a:blip r:embed="rId3">
            <a:extLst>
              <a:ext uri="{28A0092B-C50C-407E-A947-70E740481C1C}">
                <a14:useLocalDpi xmlns:a14="http://schemas.microsoft.com/office/drawing/2010/main" val="0"/>
              </a:ext>
            </a:extLst>
          </a:blip>
          <a:srcRect t="76640" r="28030"/>
          <a:stretch>
            <a:fillRect/>
          </a:stretch>
        </p:blipFill>
        <p:spPr bwMode="auto">
          <a:xfrm>
            <a:off x="381000" y="1524000"/>
            <a:ext cx="807720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GDP AND ECONOMIC WELL-BEING</a:t>
            </a:r>
            <a:endParaRPr lang="en-US" altLang="en-US">
              <a:latin typeface="Tahoma" pitchFamily="34" charset="0"/>
            </a:endParaRPr>
          </a:p>
        </p:txBody>
      </p:sp>
      <p:sp>
        <p:nvSpPr>
          <p:cNvPr id="27651" name="Rectangle 3"/>
          <p:cNvSpPr>
            <a:spLocks noGrp="1" noChangeArrowheads="1"/>
          </p:cNvSpPr>
          <p:nvPr>
            <p:ph type="body" idx="1"/>
          </p:nvPr>
        </p:nvSpPr>
        <p:spPr/>
        <p:txBody>
          <a:bodyPr/>
          <a:lstStyle/>
          <a:p>
            <a:r>
              <a:rPr lang="en-US" altLang="en-US"/>
              <a:t>GDP is the best single measure of the economic well-being of a society. </a:t>
            </a:r>
          </a:p>
          <a:p>
            <a:r>
              <a:rPr lang="en-US" altLang="en-US"/>
              <a:t>GDP per person</a:t>
            </a:r>
            <a:r>
              <a:rPr lang="en-US" altLang="en-US" i="1"/>
              <a:t> </a:t>
            </a:r>
            <a:r>
              <a:rPr lang="en-US" altLang="en-US"/>
              <a:t>tells us the income and expenditure of the average person in the economy.</a:t>
            </a:r>
          </a:p>
        </p:txBody>
      </p:sp>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GDP AND ECONOMIC WELL-BEING</a:t>
            </a:r>
            <a:endParaRPr lang="en-US" altLang="en-US">
              <a:latin typeface="Tahoma" pitchFamily="34" charset="0"/>
            </a:endParaRPr>
          </a:p>
        </p:txBody>
      </p:sp>
      <p:sp>
        <p:nvSpPr>
          <p:cNvPr id="28675" name="Rectangle 3"/>
          <p:cNvSpPr>
            <a:spLocks noGrp="1" noChangeArrowheads="1"/>
          </p:cNvSpPr>
          <p:nvPr>
            <p:ph type="body" idx="1"/>
          </p:nvPr>
        </p:nvSpPr>
        <p:spPr/>
        <p:txBody>
          <a:bodyPr/>
          <a:lstStyle/>
          <a:p>
            <a:r>
              <a:rPr lang="en-US" altLang="en-US"/>
              <a:t>Higher GDP per person indicates a higher standard of living.</a:t>
            </a:r>
          </a:p>
          <a:p>
            <a:r>
              <a:rPr lang="en-US" altLang="en-US"/>
              <a:t>GDP is not a perfect measure of the happiness or quality of life, however.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Measuring a Nation’s Income</a:t>
            </a:r>
            <a:endParaRPr lang="en-US" altLang="en-US">
              <a:latin typeface="Tahoma" pitchFamily="34" charset="0"/>
            </a:endParaRPr>
          </a:p>
        </p:txBody>
      </p:sp>
      <p:sp>
        <p:nvSpPr>
          <p:cNvPr id="5123" name="Rectangle 3"/>
          <p:cNvSpPr>
            <a:spLocks noGrp="1" noChangeArrowheads="1"/>
          </p:cNvSpPr>
          <p:nvPr>
            <p:ph type="body" idx="1"/>
          </p:nvPr>
        </p:nvSpPr>
        <p:spPr/>
        <p:txBody>
          <a:bodyPr/>
          <a:lstStyle/>
          <a:p>
            <a:r>
              <a:rPr lang="en-US" altLang="en-US"/>
              <a:t>Macroeconomics answers questions like the following:</a:t>
            </a:r>
          </a:p>
          <a:p>
            <a:pPr lvl="1"/>
            <a:r>
              <a:rPr lang="en-US" altLang="en-US"/>
              <a:t>Why is average income high in some countries and low in others? </a:t>
            </a:r>
          </a:p>
          <a:p>
            <a:pPr lvl="1"/>
            <a:r>
              <a:rPr lang="en-US" altLang="en-US"/>
              <a:t>Why do prices rise rapidly in some time periods while they are more stable in others? </a:t>
            </a:r>
          </a:p>
          <a:p>
            <a:pPr lvl="1"/>
            <a:r>
              <a:rPr lang="en-US" altLang="en-US"/>
              <a:t>Why do production and employment expand in some years and contract in others?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GDP AND ECONOMIC </a:t>
            </a:r>
            <a:br>
              <a:rPr lang="en-US" altLang="en-US"/>
            </a:br>
            <a:r>
              <a:rPr lang="en-US" altLang="en-US"/>
              <a:t>WELL-BEING</a:t>
            </a:r>
            <a:endParaRPr lang="en-US" altLang="en-US">
              <a:latin typeface="Tahoma" pitchFamily="34" charset="0"/>
            </a:endParaRPr>
          </a:p>
        </p:txBody>
      </p:sp>
      <p:sp>
        <p:nvSpPr>
          <p:cNvPr id="29699" name="Rectangle 3"/>
          <p:cNvSpPr>
            <a:spLocks noGrp="1" noChangeArrowheads="1"/>
          </p:cNvSpPr>
          <p:nvPr>
            <p:ph type="body" idx="1"/>
          </p:nvPr>
        </p:nvSpPr>
        <p:spPr/>
        <p:txBody>
          <a:bodyPr/>
          <a:lstStyle/>
          <a:p>
            <a:r>
              <a:rPr lang="en-US" altLang="en-US"/>
              <a:t>Some things that contribute to well-being are not included in GDP.</a:t>
            </a:r>
          </a:p>
          <a:p>
            <a:pPr lvl="1"/>
            <a:r>
              <a:rPr lang="en-US" altLang="en-US"/>
              <a:t>The value of leisure.</a:t>
            </a:r>
          </a:p>
          <a:p>
            <a:pPr lvl="1"/>
            <a:r>
              <a:rPr lang="en-US" altLang="en-US"/>
              <a:t>The value of a clean environment.</a:t>
            </a:r>
          </a:p>
          <a:p>
            <a:pPr lvl="1"/>
            <a:r>
              <a:rPr lang="en-US" altLang="en-US"/>
              <a:t>The value of almost all activity that takes place outside of markets, such as the value of the time parents spend with their children and the value of volunteer work.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THE ECONOMY’S INCOME</a:t>
            </a:r>
            <a:endParaRPr lang="en-US" altLang="en-US">
              <a:latin typeface="Tahoma" pitchFamily="34" charset="0"/>
            </a:endParaRPr>
          </a:p>
        </p:txBody>
      </p:sp>
      <p:sp>
        <p:nvSpPr>
          <p:cNvPr id="6147" name="Rectangle 3"/>
          <p:cNvSpPr>
            <a:spLocks noGrp="1" noChangeArrowheads="1"/>
          </p:cNvSpPr>
          <p:nvPr>
            <p:ph type="body" idx="1"/>
          </p:nvPr>
        </p:nvSpPr>
        <p:spPr/>
        <p:txBody>
          <a:bodyPr/>
          <a:lstStyle/>
          <a:p>
            <a:pPr algn="just"/>
            <a:r>
              <a:rPr lang="en-US" altLang="en-US" sz="2400" dirty="0"/>
              <a:t>When judging whether the economy is performing well or poorly, it is natural to look at the total income that everyone in the economy is earning.</a:t>
            </a:r>
          </a:p>
          <a:p>
            <a:pPr algn="just"/>
            <a:r>
              <a:rPr lang="en-US" altLang="en-US" sz="2400" dirty="0"/>
              <a:t>Method of national income accounting</a:t>
            </a:r>
          </a:p>
          <a:p>
            <a:pPr algn="just"/>
            <a:r>
              <a:rPr lang="en-US" altLang="en-US" sz="2400" dirty="0"/>
              <a:t>This is not an easy task</a:t>
            </a:r>
          </a:p>
          <a:p>
            <a:pPr algn="just"/>
            <a:r>
              <a:rPr lang="en-US" altLang="en-US" sz="2400" dirty="0"/>
              <a:t>Ministry of Statistics and </a:t>
            </a:r>
            <a:r>
              <a:rPr lang="en-US" altLang="en-US" sz="2400" dirty="0" err="1"/>
              <a:t>Programme</a:t>
            </a:r>
            <a:r>
              <a:rPr lang="en-US" altLang="en-US" sz="2400" dirty="0"/>
              <a:t> Implementation, Central Statistical Office (CSO) have made important contributions for measuring country’s income. </a:t>
            </a:r>
          </a:p>
          <a:p>
            <a:pPr algn="just"/>
            <a:r>
              <a:rPr lang="en-US" altLang="en-US" sz="2400" b="1" dirty="0" err="1"/>
              <a:t>Dadabhai</a:t>
            </a:r>
            <a:r>
              <a:rPr lang="en-US" altLang="en-US" sz="2400" b="1" dirty="0"/>
              <a:t> </a:t>
            </a:r>
            <a:r>
              <a:rPr lang="en-US" altLang="en-US" sz="2400" b="1" dirty="0" err="1"/>
              <a:t>Naoroji</a:t>
            </a:r>
            <a:r>
              <a:rPr lang="en-US" altLang="en-US" sz="2400" b="1" dirty="0"/>
              <a:t> </a:t>
            </a:r>
            <a:r>
              <a:rPr lang="en-US" altLang="en-US" sz="2400" dirty="0"/>
              <a:t>roughly calculated the National Income of India </a:t>
            </a:r>
            <a:r>
              <a:rPr lang="en-US" altLang="en-US" sz="2400"/>
              <a:t>in 1868. </a:t>
            </a:r>
            <a:endParaRPr lang="en-US" altLang="en-US" sz="2400" dirty="0"/>
          </a:p>
          <a:p>
            <a:pPr algn="just"/>
            <a:r>
              <a:rPr lang="en-US" altLang="en-US" sz="2400" b="1" dirty="0"/>
              <a:t>Dr. V.K.R.V. Rao </a:t>
            </a:r>
            <a:r>
              <a:rPr lang="en-US" altLang="en-US" sz="2400" dirty="0"/>
              <a:t>is the first person who scientifically estimated the national income of India in 1931. </a:t>
            </a:r>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National Income Accounting</a:t>
            </a:r>
            <a:endParaRPr lang="en-US" altLang="en-US">
              <a:latin typeface="Tahoma" pitchFamily="34" charset="0"/>
            </a:endParaRPr>
          </a:p>
        </p:txBody>
      </p:sp>
      <p:sp>
        <p:nvSpPr>
          <p:cNvPr id="8195" name="Rectangle 3"/>
          <p:cNvSpPr>
            <a:spLocks noGrp="1" noChangeArrowheads="1"/>
          </p:cNvSpPr>
          <p:nvPr>
            <p:ph type="body" idx="1"/>
          </p:nvPr>
        </p:nvSpPr>
        <p:spPr/>
        <p:txBody>
          <a:bodyPr/>
          <a:lstStyle/>
          <a:p>
            <a:pPr>
              <a:defRPr/>
            </a:pPr>
            <a:r>
              <a:rPr lang="en-US" sz="2800" dirty="0"/>
              <a:t>Gross Domestic Product (GDP) is the value at current market prices of all final goods and services produced within the economy in the accounting year (fiscal year). </a:t>
            </a:r>
          </a:p>
          <a:p>
            <a:pPr>
              <a:defRPr/>
            </a:pPr>
            <a:r>
              <a:rPr lang="en-US" sz="2800" dirty="0"/>
              <a:t>Goods are tangible while services are not. </a:t>
            </a:r>
          </a:p>
          <a:p>
            <a:pPr>
              <a:defRPr/>
            </a:pPr>
            <a:r>
              <a:rPr lang="en-US" sz="2800" dirty="0"/>
              <a:t>Haircuts, economic lectures, performance of actors and singers, doctors, lawyers, etc. are example of services. </a:t>
            </a:r>
          </a:p>
          <a:p>
            <a:pPr>
              <a:defRPr/>
            </a:pPr>
            <a:r>
              <a:rPr lang="en-US" sz="2800" dirty="0"/>
              <a:t>Only final goods and services, not intermediate products used are included while measuring the income </a:t>
            </a:r>
          </a:p>
          <a:p>
            <a:pPr marL="0" indent="0">
              <a:buFontTx/>
              <a:buNone/>
              <a:defRP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National Income Accounting</a:t>
            </a:r>
            <a:endParaRPr lang="en-US" altLang="en-US">
              <a:latin typeface="Tahoma" pitchFamily="34" charset="0"/>
            </a:endParaRPr>
          </a:p>
        </p:txBody>
      </p:sp>
      <p:sp>
        <p:nvSpPr>
          <p:cNvPr id="8195" name="Rectangle 3"/>
          <p:cNvSpPr>
            <a:spLocks noGrp="1" noChangeArrowheads="1"/>
          </p:cNvSpPr>
          <p:nvPr>
            <p:ph type="body" idx="1"/>
          </p:nvPr>
        </p:nvSpPr>
        <p:spPr/>
        <p:txBody>
          <a:bodyPr/>
          <a:lstStyle/>
          <a:p>
            <a:pPr>
              <a:buClr>
                <a:srgbClr val="000000"/>
              </a:buClr>
              <a:defRPr/>
            </a:pPr>
            <a:r>
              <a:rPr lang="en-US" sz="2800" dirty="0"/>
              <a:t>We exclude the intermediate good and services to avoid the double counting problem. </a:t>
            </a:r>
          </a:p>
          <a:p>
            <a:pPr marL="0" indent="0">
              <a:buClr>
                <a:srgbClr val="000000"/>
              </a:buClr>
              <a:buFontTx/>
              <a:buNone/>
              <a:defRPr/>
            </a:pPr>
            <a:r>
              <a:rPr lang="en-US" sz="2800" dirty="0">
                <a:solidFill>
                  <a:srgbClr val="FF0000"/>
                </a:solidFill>
              </a:rPr>
              <a:t>E.G: Values of steel, glass, or tyres that are used to manufacture a car are added to the value of car itself. </a:t>
            </a:r>
          </a:p>
          <a:p>
            <a:pPr>
              <a:buClr>
                <a:srgbClr val="000000"/>
              </a:buClr>
              <a:defRPr/>
            </a:pPr>
            <a:r>
              <a:rPr lang="en-US" sz="2800" dirty="0"/>
              <a:t>Double counting can be avoided by using the concept of </a:t>
            </a:r>
            <a:r>
              <a:rPr lang="en-US" sz="2800" dirty="0">
                <a:solidFill>
                  <a:srgbClr val="00B050"/>
                </a:solidFill>
              </a:rPr>
              <a:t>Value added: </a:t>
            </a:r>
          </a:p>
          <a:p>
            <a:pPr marL="0" indent="0">
              <a:buClr>
                <a:srgbClr val="000000"/>
              </a:buClr>
              <a:buFontTx/>
              <a:buNone/>
              <a:defRPr/>
            </a:pPr>
            <a:r>
              <a:rPr lang="en-US" sz="2800" dirty="0">
                <a:solidFill>
                  <a:srgbClr val="00B050"/>
                </a:solidFill>
              </a:rPr>
              <a:t>    VA = Value of output – cost of intermediate inputs (domestic +Imports).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p:txBody>
          <a:bodyPr/>
          <a:lstStyle/>
          <a:p>
            <a:r>
              <a:rPr lang="en-US" altLang="en-US" dirty="0"/>
              <a:t>Transactions of commodities not produced in current year are excluded. </a:t>
            </a:r>
          </a:p>
          <a:p>
            <a:r>
              <a:rPr lang="en-US" altLang="en-US" dirty="0"/>
              <a:t>e.g. Purchase or sales of existing houses, old-furniture, second hand books, CDs, etc. are not included to current GDP. </a:t>
            </a:r>
          </a:p>
          <a:p>
            <a:r>
              <a:rPr lang="en-US" altLang="en-US" dirty="0"/>
              <a:t>Similarly payment that are not backed by any current productive activity are called </a:t>
            </a:r>
            <a:r>
              <a:rPr lang="en-US" altLang="en-US" dirty="0">
                <a:solidFill>
                  <a:srgbClr val="00B050"/>
                </a:solidFill>
              </a:rPr>
              <a:t>transfer payments </a:t>
            </a:r>
            <a:r>
              <a:rPr lang="en-US" altLang="en-US" dirty="0">
                <a:solidFill>
                  <a:srgbClr val="FF0000"/>
                </a:solidFill>
              </a:rPr>
              <a:t>not included in GDP. E.g. Pension, unemployment compensation, etc. </a:t>
            </a:r>
            <a:r>
              <a:rPr lang="en-US" altLang="en-US" dirty="0">
                <a:solidFill>
                  <a:srgbClr val="00B050"/>
                </a:solidFill>
              </a:rPr>
              <a:t> </a:t>
            </a:r>
          </a:p>
        </p:txBody>
      </p:sp>
      <p:sp>
        <p:nvSpPr>
          <p:cNvPr id="9219" name="Rectangle 2"/>
          <p:cNvSpPr>
            <a:spLocks noGrp="1" noChangeArrowheads="1"/>
          </p:cNvSpPr>
          <p:nvPr>
            <p:ph type="title"/>
          </p:nvPr>
        </p:nvSpPr>
        <p:spPr/>
        <p:txBody>
          <a:bodyPr/>
          <a:lstStyle/>
          <a:p>
            <a:r>
              <a:rPr lang="en-US" altLang="en-US" dirty="0"/>
              <a:t>What Is Not Counted in GDP?</a:t>
            </a:r>
            <a:endParaRPr lang="en-US" altLang="en-US" dirty="0">
              <a:latin typeface="Tahoma"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What Is Not Counted in GDP?</a:t>
            </a:r>
            <a:endParaRPr lang="en-US" altLang="en-US">
              <a:latin typeface="Tahoma" pitchFamily="34" charset="0"/>
            </a:endParaRPr>
          </a:p>
        </p:txBody>
      </p:sp>
      <p:sp>
        <p:nvSpPr>
          <p:cNvPr id="10243" name="Rectangle 3"/>
          <p:cNvSpPr>
            <a:spLocks noGrp="1" noChangeArrowheads="1"/>
          </p:cNvSpPr>
          <p:nvPr>
            <p:ph type="body" idx="1"/>
          </p:nvPr>
        </p:nvSpPr>
        <p:spPr/>
        <p:txBody>
          <a:bodyPr/>
          <a:lstStyle/>
          <a:p>
            <a:r>
              <a:rPr lang="en-US" altLang="en-US"/>
              <a:t>What Is Not Counted in GDP?</a:t>
            </a:r>
            <a:endParaRPr lang="en-US" altLang="en-US">
              <a:latin typeface="Tahoma" pitchFamily="34" charset="0"/>
            </a:endParaRPr>
          </a:p>
          <a:p>
            <a:pPr lvl="1"/>
            <a:r>
              <a:rPr lang="en-US" altLang="en-US"/>
              <a:t>GDP excludes most items that are produced and consumed at home and that never enter the marketplace.</a:t>
            </a:r>
          </a:p>
          <a:p>
            <a:pPr lvl="1"/>
            <a:r>
              <a:rPr lang="en-US" altLang="en-US"/>
              <a:t>It excludes items produced and sold illicitly, such as illegal drugs.</a:t>
            </a:r>
          </a:p>
          <a:p>
            <a:pPr lvl="1"/>
            <a:r>
              <a:rPr lang="en-US" altLang="en-US"/>
              <a:t>Services provided by female members (mother takes care of child, cooking for entire family, etc.) not included because </a:t>
            </a:r>
            <a:r>
              <a:rPr lang="en-US" altLang="en-US" u="sng">
                <a:solidFill>
                  <a:srgbClr val="FF0000"/>
                </a:solidFill>
              </a:rPr>
              <a:t>difficult to quantify in money term.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a:t>Difference GDP and GNP </a:t>
            </a:r>
          </a:p>
        </p:txBody>
      </p:sp>
      <p:sp>
        <p:nvSpPr>
          <p:cNvPr id="11267" name="Content Placeholder 2"/>
          <p:cNvSpPr>
            <a:spLocks noGrp="1"/>
          </p:cNvSpPr>
          <p:nvPr>
            <p:ph idx="1"/>
          </p:nvPr>
        </p:nvSpPr>
        <p:spPr/>
        <p:txBody>
          <a:bodyPr/>
          <a:lstStyle/>
          <a:p>
            <a:r>
              <a:rPr lang="en-US" altLang="en-US" sz="2400" dirty="0"/>
              <a:t>Gross National Product (GNP) is the value of final goods and services produced in an accounting year by domestically-owned factors of production at home or abroad. </a:t>
            </a:r>
          </a:p>
          <a:p>
            <a:r>
              <a:rPr lang="en-US" altLang="en-US" sz="2400" dirty="0"/>
              <a:t>GNP = GDP+ Net Factor earning from abroad. </a:t>
            </a:r>
          </a:p>
          <a:p>
            <a:r>
              <a:rPr lang="en-US" altLang="en-US" sz="2400" dirty="0"/>
              <a:t>Salary of an American consultant in IBM’s office in Bengaluru belongs to GNP of the USA, but it is a part of India’s GDP. It can’t be included in the GNP of India. </a:t>
            </a:r>
          </a:p>
          <a:p>
            <a:r>
              <a:rPr lang="en-US" altLang="en-US" sz="2400" dirty="0"/>
              <a:t>Similarly earnings of an Indian national working in Microsoft head office Redmond, Seattle is USA’s GDP and whereas India’s GNP. </a:t>
            </a:r>
          </a:p>
          <a:p>
            <a:r>
              <a:rPr lang="en-US" altLang="en-US" sz="2400" dirty="0"/>
              <a:t>GDP as the index of the economy’s overall performance followed by majority of the countries in the world.   </a:t>
            </a:r>
          </a:p>
        </p:txBody>
      </p:sp>
    </p:spTree>
  </p:cSld>
  <p:clrMapOvr>
    <a:masterClrMapping/>
  </p:clrMapOvr>
</p:sld>
</file>

<file path=ppt/theme/theme1.xml><?xml version="1.0" encoding="utf-8"?>
<a:theme xmlns:a="http://schemas.openxmlformats.org/drawingml/2006/main" name="3etemplate">
  <a:themeElements>
    <a:clrScheme name="3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3etemplat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3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C:\WINDOWS\Desktop\approved new ppt\3etemplate.pot</Template>
  <TotalTime>318</TotalTime>
  <Words>1749</Words>
  <Application>Microsoft Office PowerPoint</Application>
  <PresentationFormat>On-screen Show (4:3)</PresentationFormat>
  <Paragraphs>160</Paragraphs>
  <Slides>30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8" baseType="lpstr">
      <vt:lpstr>Arial</vt:lpstr>
      <vt:lpstr>Tahoma</vt:lpstr>
      <vt:lpstr>Times New Roman</vt:lpstr>
      <vt:lpstr>Wingdings</vt:lpstr>
      <vt:lpstr>Wingdings 2</vt:lpstr>
      <vt:lpstr>3etemplate</vt:lpstr>
      <vt:lpstr>Image</vt:lpstr>
      <vt:lpstr>Equation</vt:lpstr>
      <vt:lpstr>PowerPoint Presentation</vt:lpstr>
      <vt:lpstr>Measuring a Nation’s Income</vt:lpstr>
      <vt:lpstr>Measuring a Nation’s Income</vt:lpstr>
      <vt:lpstr>THE ECONOMY’S INCOME</vt:lpstr>
      <vt:lpstr>National Income Accounting</vt:lpstr>
      <vt:lpstr>National Income Accounting</vt:lpstr>
      <vt:lpstr>What Is Not Counted in GDP?</vt:lpstr>
      <vt:lpstr>What Is Not Counted in GDP?</vt:lpstr>
      <vt:lpstr>Difference GDP and GNP </vt:lpstr>
      <vt:lpstr>Other Concepts</vt:lpstr>
      <vt:lpstr>Other Concepts…</vt:lpstr>
      <vt:lpstr>Three methods to measure GDP</vt:lpstr>
      <vt:lpstr>Expenditure Approach</vt:lpstr>
      <vt:lpstr>THE COMPONENTS OF GDP</vt:lpstr>
      <vt:lpstr>THE COMPONENTS OF GDP</vt:lpstr>
      <vt:lpstr>Value Added Method </vt:lpstr>
      <vt:lpstr>PowerPoint Presentation</vt:lpstr>
      <vt:lpstr>VA Method…</vt:lpstr>
      <vt:lpstr>Income Method </vt:lpstr>
      <vt:lpstr>REAL VERSUS NOMINAL GDP</vt:lpstr>
      <vt:lpstr>Table 2 Real and Nominal GDP</vt:lpstr>
      <vt:lpstr>Table 2 Real and Nominal GDP</vt:lpstr>
      <vt:lpstr>Table 2 Real and Nominal GDP</vt:lpstr>
      <vt:lpstr>The GDP Deflator</vt:lpstr>
      <vt:lpstr>The GDP Deflator</vt:lpstr>
      <vt:lpstr>The GDP Deflator</vt:lpstr>
      <vt:lpstr>Table 2 Real and Nominal GDP</vt:lpstr>
      <vt:lpstr>GDP AND ECONOMIC WELL-BEING</vt:lpstr>
      <vt:lpstr>GDP AND ECONOMIC WELL-BEING</vt:lpstr>
      <vt:lpstr>GDP AND ECONOMIC  WELL-BEING</vt:lpstr>
    </vt:vector>
  </TitlesOfParts>
  <Company>OffCenter Concepts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dc:title>
  <dc:creator>Sheryl Nelson</dc:creator>
  <cp:lastModifiedBy>Badri</cp:lastModifiedBy>
  <cp:revision>40</cp:revision>
  <dcterms:created xsi:type="dcterms:W3CDTF">2003-02-03T18:22:32Z</dcterms:created>
  <dcterms:modified xsi:type="dcterms:W3CDTF">2021-11-24T05:17:01Z</dcterms:modified>
</cp:coreProperties>
</file>