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6"/>
  </p:notesMasterIdLst>
  <p:handoutMasterIdLst>
    <p:handoutMasterId r:id="rId67"/>
  </p:handoutMasterIdLst>
  <p:sldIdLst>
    <p:sldId id="331" r:id="rId2"/>
    <p:sldId id="332" r:id="rId3"/>
    <p:sldId id="333" r:id="rId4"/>
    <p:sldId id="420" r:id="rId5"/>
    <p:sldId id="424" r:id="rId6"/>
    <p:sldId id="338" r:id="rId7"/>
    <p:sldId id="339" r:id="rId8"/>
    <p:sldId id="441"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49" r:id="rId28"/>
    <p:sldId id="348" r:id="rId29"/>
    <p:sldId id="349" r:id="rId30"/>
    <p:sldId id="465" r:id="rId31"/>
    <p:sldId id="466" r:id="rId32"/>
    <p:sldId id="468" r:id="rId33"/>
    <p:sldId id="469" r:id="rId34"/>
    <p:sldId id="470" r:id="rId35"/>
    <p:sldId id="434" r:id="rId36"/>
    <p:sldId id="435" r:id="rId37"/>
    <p:sldId id="450" r:id="rId38"/>
    <p:sldId id="432" r:id="rId39"/>
    <p:sldId id="352" r:id="rId40"/>
    <p:sldId id="451" r:id="rId41"/>
    <p:sldId id="472" r:id="rId42"/>
    <p:sldId id="354" r:id="rId43"/>
    <p:sldId id="355" r:id="rId44"/>
    <p:sldId id="452" r:id="rId45"/>
    <p:sldId id="356" r:id="rId46"/>
    <p:sldId id="418" r:id="rId47"/>
    <p:sldId id="369" r:id="rId48"/>
    <p:sldId id="370" r:id="rId49"/>
    <p:sldId id="371" r:id="rId50"/>
    <p:sldId id="372" r:id="rId51"/>
    <p:sldId id="373" r:id="rId52"/>
    <p:sldId id="377" r:id="rId53"/>
    <p:sldId id="378" r:id="rId54"/>
    <p:sldId id="379" r:id="rId55"/>
    <p:sldId id="380" r:id="rId56"/>
    <p:sldId id="419" r:id="rId57"/>
    <p:sldId id="381" r:id="rId58"/>
    <p:sldId id="475" r:id="rId59"/>
    <p:sldId id="438" r:id="rId60"/>
    <p:sldId id="437" r:id="rId61"/>
    <p:sldId id="439" r:id="rId62"/>
    <p:sldId id="404" r:id="rId63"/>
    <p:sldId id="440" r:id="rId64"/>
    <p:sldId id="474" r:id="rId6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60" d="100"/>
          <a:sy n="60" d="100"/>
        </p:scale>
        <p:origin x="1248" y="4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A87149DF-686D-445E-97F4-4CD904FBE7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29FBF5-A9C2-40BD-94E0-E52048AF826C}"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F31A20C2-5BF1-4E23-A70D-C7BC81FB360C}"/>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217267A0-FFF2-4749-9655-1C4F3F183A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62</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64</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6486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2144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turn = </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2331020"/>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I</a:t>
            </a: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pPr marL="0" indent="0">
              <a:buNone/>
            </a:pPr>
            <a:r>
              <a:rPr lang="en-US" altLang="en-US" dirty="0">
                <a:solidFill>
                  <a:srgbClr val="000000"/>
                </a:solidFill>
              </a:rPr>
              <a:t>             </a:t>
            </a:r>
            <a:r>
              <a:rPr lang="en-US" altLang="en-US" dirty="0" err="1">
                <a:solidFill>
                  <a:srgbClr val="000000"/>
                </a:solidFill>
              </a:rPr>
              <a:t>FOObar</a:t>
            </a:r>
            <a:endParaRPr lang="en-US" altLang="en-US" dirty="0">
              <a:solidFill>
                <a:srgbClr val="000000"/>
              </a:solidFill>
            </a:endParaRP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br>
              <a:rPr lang="en-US" altLang="en-US" dirty="0"/>
            </a:br>
            <a:br>
              <a:rPr lang="en-US" altLang="en-US" dirty="0"/>
            </a:b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br>
              <a:rPr lang="en-US" altLang="en-US" dirty="0"/>
            </a:br>
            <a:br>
              <a:rPr lang="en-US" altLang="en-US" dirty="0"/>
            </a:b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br>
              <a:rPr lang="en-US" altLang="en-US" dirty="0"/>
            </a:br>
            <a:r>
              <a:rPr lang="en-US" altLang="en-US" dirty="0">
                <a:solidFill>
                  <a:srgbClr val="CC6600"/>
                </a:solidFill>
              </a:rPr>
              <a:t>1.  </a:t>
            </a:r>
            <a:r>
              <a:rPr lang="en-US" altLang="en-US" dirty="0"/>
              <a:t>Hardware instructions</a:t>
            </a:r>
            <a:br>
              <a:rPr lang="en-US" altLang="en-US" dirty="0"/>
            </a:b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two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extLst>
      <p:ext uri="{BB962C8B-B14F-4D97-AF65-F5344CB8AC3E}">
        <p14:creationId xmlns:p14="http://schemas.microsoft.com/office/powerpoint/2010/main" val="37887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r>
              <a:rPr lang="en-US" altLang="en-US" dirty="0"/>
              <a:t>To ensure that Peterson’s solution will work correctly on modern computer architecture we must use </a:t>
            </a:r>
            <a:r>
              <a:rPr lang="en-US" altLang="en-US" b="1" dirty="0">
                <a:solidFill>
                  <a:srgbClr val="006699"/>
                </a:solidFill>
              </a:rPr>
              <a:t>Memory Barrier</a:t>
            </a:r>
            <a:r>
              <a:rPr lang="en-US" altLang="en-US" dirty="0"/>
              <a:t>.</a:t>
            </a:r>
            <a:br>
              <a:rPr lang="en-US" altLang="en-US" dirty="0"/>
            </a:br>
            <a:br>
              <a:rPr lang="en-US" altLang="en-US" dirty="0"/>
            </a:br>
            <a:br>
              <a:rPr lang="en-US" altLang="en-US" dirty="0"/>
            </a:br>
            <a:br>
              <a:rPr lang="en-US" altLang="en-US" dirty="0"/>
            </a:br>
            <a:br>
              <a:rPr lang="en-US" altLang="en-US" dirty="0"/>
            </a:br>
            <a:endParaRPr lang="en-US" altLang="en-US" dirty="0"/>
          </a:p>
        </p:txBody>
      </p:sp>
    </p:spTree>
    <p:extLst>
      <p:ext uri="{BB962C8B-B14F-4D97-AF65-F5344CB8AC3E}">
        <p14:creationId xmlns:p14="http://schemas.microsoft.com/office/powerpoint/2010/main" val="3005870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946242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3871587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3627532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br>
              <a:rPr lang="en-US" altLang="en-US" dirty="0"/>
            </a:b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br>
              <a:rPr lang="en-US" altLang="en-US" dirty="0"/>
            </a:b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3366FF"/>
                </a:solidFill>
              </a:rPr>
              <a:t>busy waiting</a:t>
            </a:r>
          </a:p>
          <a:p>
            <a:pPr lvl="1">
              <a:lnSpc>
                <a:spcPct val="90000"/>
              </a:lnSpc>
            </a:pPr>
            <a:r>
              <a:rPr lang="en-US" altLang="en-US" dirty="0"/>
              <a:t>This lock therefore called a </a:t>
            </a:r>
            <a:r>
              <a:rPr lang="en-US" altLang="en-US" b="1" dirty="0">
                <a:solidFill>
                  <a:srgbClr val="3366FF"/>
                </a:solidFill>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3366FF"/>
                </a:solidFill>
              </a:rPr>
              <a:t>Counting semaphore </a:t>
            </a:r>
            <a:r>
              <a:rPr lang="en-US" altLang="en-US" dirty="0"/>
              <a:t>– integer value can range over an unrestricted domain</a:t>
            </a:r>
          </a:p>
          <a:p>
            <a:pPr>
              <a:tabLst>
                <a:tab pos="2001838" algn="ctr"/>
                <a:tab pos="4513263" algn="ctr"/>
              </a:tabLst>
            </a:pPr>
            <a:r>
              <a:rPr lang="en-US" altLang="en-US" b="1" dirty="0">
                <a:solidFill>
                  <a:srgbClr val="3366FF"/>
                </a:solidFill>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3366FF"/>
                </a:solidFill>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3366FF"/>
                </a:solidFill>
              </a:rPr>
              <a:t>busy waiting</a:t>
            </a:r>
            <a:r>
              <a:rPr lang="en-US" altLang="en-US" dirty="0">
                <a:solidFill>
                  <a:srgbClr val="3366FF"/>
                </a:solidFill>
              </a:rPr>
              <a:t>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3366FF"/>
                </a:solidFill>
              </a:rPr>
              <a:t>block</a:t>
            </a:r>
            <a:r>
              <a:rPr lang="en-US" altLang="en-US" dirty="0">
                <a:solidFill>
                  <a:srgbClr val="3366FF"/>
                </a:solidFill>
              </a:rPr>
              <a:t> </a:t>
            </a:r>
            <a:r>
              <a:rPr lang="en-US" altLang="en-US" dirty="0"/>
              <a:t>– place the process invoking the operation on the appropriate waiting queue</a:t>
            </a:r>
          </a:p>
          <a:p>
            <a:pPr lvl="1"/>
            <a:r>
              <a:rPr lang="en-US" altLang="en-US" b="1" dirty="0">
                <a:solidFill>
                  <a:srgbClr val="3366FF"/>
                </a:solidFill>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a:extLst>
              <a:ext uri="{FF2B5EF4-FFF2-40B4-BE49-F238E27FC236}">
                <a16:creationId xmlns:a16="http://schemas.microsoft.com/office/drawing/2014/main" id="{1D1CC2A3-DB64-4C35-8827-E1A4D426D368}"/>
              </a:ext>
            </a:extLst>
          </p:cNvPr>
          <p:cNvSpPr>
            <a:spLocks noGrp="1" noChangeArrowheads="1"/>
          </p:cNvSpPr>
          <p:nvPr>
            <p:ph type="title"/>
          </p:nvPr>
        </p:nvSpPr>
        <p:spPr>
          <a:xfrm>
            <a:off x="1027113" y="214119"/>
            <a:ext cx="7659687" cy="576262"/>
          </a:xfrm>
        </p:spPr>
        <p:txBody>
          <a:bodyPr/>
          <a:lstStyle/>
          <a:p>
            <a:pPr eaLnBrk="1" hangingPunct="1"/>
            <a:r>
              <a:rPr lang="en-US" altLang="en-US" dirty="0"/>
              <a:t>Condition Variables Choices</a:t>
            </a:r>
          </a:p>
        </p:txBody>
      </p:sp>
      <p:sp>
        <p:nvSpPr>
          <p:cNvPr id="67586" name="Rectangle 5">
            <a:extLst>
              <a:ext uri="{FF2B5EF4-FFF2-40B4-BE49-F238E27FC236}">
                <a16:creationId xmlns:a16="http://schemas.microsoft.com/office/drawing/2014/main" id="{135A7B3E-AB00-4F45-B8DB-11B127E38177}"/>
              </a:ext>
            </a:extLst>
          </p:cNvPr>
          <p:cNvSpPr>
            <a:spLocks noGrp="1" noChangeArrowheads="1"/>
          </p:cNvSpPr>
          <p:nvPr>
            <p:ph idx="1"/>
          </p:nvPr>
        </p:nvSpPr>
        <p:spPr>
          <a:xfrm>
            <a:off x="869950" y="1179513"/>
            <a:ext cx="7659687" cy="4713287"/>
          </a:xfrm>
        </p:spPr>
        <p:txBody>
          <a:bodyPr/>
          <a:lstStyle/>
          <a:p>
            <a:r>
              <a:rPr lang="en-US" altLang="en-US" dirty="0"/>
              <a:t>If process P invokes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a:t>
            </a:r>
            <a:r>
              <a:rPr lang="en-US" altLang="en-US" sz="2000" dirty="0"/>
              <a:t> </a:t>
            </a:r>
            <a:r>
              <a:rPr lang="en-US" altLang="en-US" dirty="0"/>
              <a:t>and</a:t>
            </a:r>
            <a:r>
              <a:rPr lang="en-US" altLang="en-US" sz="2000" dirty="0"/>
              <a:t> </a:t>
            </a:r>
            <a:r>
              <a:rPr lang="en-US" altLang="en-US" dirty="0"/>
              <a:t>process Q is suspended in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dirty="0"/>
              <a:t>, what should happen next?</a:t>
            </a:r>
          </a:p>
          <a:p>
            <a:pPr lvl="1"/>
            <a:r>
              <a:rPr lang="en-US" altLang="en-US" dirty="0"/>
              <a:t>Both Q and P cannot execute in parallel. If Q is resumed, then P must wait</a:t>
            </a:r>
          </a:p>
          <a:p>
            <a:r>
              <a:rPr lang="en-US" altLang="en-US" dirty="0"/>
              <a:t>Options include</a:t>
            </a:r>
          </a:p>
          <a:p>
            <a:pPr lvl="1"/>
            <a:r>
              <a:rPr lang="en-US" altLang="en-US" b="1" dirty="0"/>
              <a:t>Signal and wait </a:t>
            </a:r>
            <a:r>
              <a:rPr lang="en-US" altLang="en-US" dirty="0"/>
              <a:t>– P waits until Q either leaves the monitor or it waits for another condition</a:t>
            </a:r>
          </a:p>
          <a:p>
            <a:pPr lvl="1"/>
            <a:r>
              <a:rPr lang="en-US" altLang="en-US" b="1" dirty="0"/>
              <a:t>Signal and continue </a:t>
            </a:r>
            <a:r>
              <a:rPr lang="en-US" altLang="en-US" dirty="0"/>
              <a:t>– Q waits until P either leaves the monitor or it  waits for another condition</a:t>
            </a:r>
          </a:p>
          <a:p>
            <a:pPr lvl="1"/>
            <a:r>
              <a:rPr lang="en-US" altLang="en-US" dirty="0"/>
              <a:t>Both have pros and cons – language implementer can decide</a:t>
            </a:r>
          </a:p>
          <a:p>
            <a:pPr lvl="1"/>
            <a:r>
              <a:rPr lang="en-US" altLang="en-US" dirty="0"/>
              <a:t>Monitors implemented in Concurrent Pascal compromise</a:t>
            </a:r>
          </a:p>
          <a:p>
            <a:pPr lvl="2"/>
            <a:r>
              <a:rPr lang="en-US" altLang="en-US" dirty="0"/>
              <a:t>P executing </a:t>
            </a:r>
            <a:r>
              <a:rPr lang="en-US" altLang="en-US" sz="2000" dirty="0"/>
              <a:t>signal</a:t>
            </a:r>
            <a:r>
              <a:rPr lang="en-US" altLang="en-US" dirty="0"/>
              <a:t> immediately leaves the monitor, Q is resumed</a:t>
            </a:r>
          </a:p>
          <a:p>
            <a:pPr lvl="1"/>
            <a:r>
              <a:rPr lang="en-US" altLang="en-US" dirty="0"/>
              <a:t>Implemented in other languages including Mesa, C#, Java</a:t>
            </a:r>
          </a:p>
          <a:p>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F</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F;</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04969" y="184184"/>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b="1" dirty="0">
                <a:solidFill>
                  <a:srgbClr val="0000FF"/>
                </a:solidFill>
              </a:rPr>
              <a:t>conditional-wait </a:t>
            </a:r>
            <a:r>
              <a:rPr lang="en-US" altLang="en-US" dirty="0"/>
              <a:t>construct of the form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lvl="1"/>
            <a:r>
              <a:rPr lang="en-US" altLang="en-US" dirty="0"/>
              <a:t>Where </a:t>
            </a:r>
            <a:r>
              <a:rPr lang="en-US" altLang="en-US" sz="2000" b="1" dirty="0">
                <a:latin typeface="Courier New" panose="02070309020205020404" pitchFamily="49" charset="0"/>
                <a:cs typeface="Courier New" panose="02070309020205020404" pitchFamily="49" charset="0"/>
              </a:rPr>
              <a:t>c</a:t>
            </a:r>
            <a:r>
              <a:rPr lang="en-US" altLang="en-US" dirty="0"/>
              <a:t> is </a:t>
            </a:r>
            <a:r>
              <a:rPr lang="en-US" altLang="en-US" b="1" dirty="0">
                <a:solidFill>
                  <a:srgbClr val="0000FF"/>
                </a:solidFill>
              </a:rPr>
              <a:t>priority number</a:t>
            </a:r>
          </a:p>
          <a:p>
            <a:pPr lvl="1"/>
            <a:r>
              <a:rPr lang="en-US" altLang="en-US" dirty="0"/>
              <a:t>Process with lowest number (highest priority) is scheduled next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specify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60567"/>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monitor ResourceAllocator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boolean busy;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x.wait(time);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x.signal();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a:t>
            </a:r>
            <a:r>
              <a:rPr lang="en-US" altLang="en-US" sz="1600" b="1"/>
              <a:t>	</a:t>
            </a:r>
            <a:r>
              <a:rPr lang="en-US" altLang="en-US" sz="1400" b="1"/>
              <a:t>	</a:t>
            </a:r>
            <a:r>
              <a:rPr lang="en-US" altLang="en-US" sz="140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229606"/>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725747" cy="4530725"/>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3366FF"/>
                </a:solidFill>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3366FF"/>
                </a:solidFill>
              </a:rPr>
              <a:t>entry section</a:t>
            </a:r>
            <a:r>
              <a:rPr lang="en-US" altLang="en-US" dirty="0"/>
              <a:t>, may follow critical section with </a:t>
            </a:r>
            <a:r>
              <a:rPr lang="en-US" altLang="en-US" b="1" dirty="0">
                <a:solidFill>
                  <a:srgbClr val="3366FF"/>
                </a:solidFill>
              </a:rPr>
              <a:t>exit section</a:t>
            </a:r>
            <a:r>
              <a:rPr lang="en-US" altLang="en-US" dirty="0"/>
              <a:t>, then </a:t>
            </a:r>
            <a:r>
              <a:rPr lang="en-US" altLang="en-US" b="1" dirty="0">
                <a:solidFill>
                  <a:srgbClr val="3366FF"/>
                </a:solidFill>
              </a:rPr>
              <a:t>remainder section</a:t>
            </a:r>
          </a:p>
          <a:p>
            <a:endParaRPr lang="en-US" altLang="en-US" b="1" dirty="0">
              <a:solidFill>
                <a:srgbClr val="3366FF"/>
              </a:solidFill>
            </a:endParaRPr>
          </a:p>
          <a:p>
            <a:pPr>
              <a:buFont typeface="Monotype Sorts" pitchFamily="-84" charset="2"/>
              <a:buNone/>
            </a:pPr>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a:solidFill>
                  <a:srgbClr val="3366FF"/>
                </a:solidFill>
              </a:rPr>
              <a:t>Deadlock </a:t>
            </a:r>
            <a:r>
              <a:rPr lang="en-US" altLang="en-US"/>
              <a:t>– two or more processes are waiting indefinitely for an event that can be caused by only one of the waiting processes</a:t>
            </a:r>
          </a:p>
          <a:p>
            <a:pPr>
              <a:lnSpc>
                <a:spcPct val="90000"/>
              </a:lnSpc>
              <a:tabLst>
                <a:tab pos="1882775" algn="ctr"/>
                <a:tab pos="4568825" algn="ctr"/>
              </a:tabLst>
            </a:pPr>
            <a:r>
              <a:rPr lang="en-US" altLang="en-US">
                <a:solidFill>
                  <a:srgbClr val="000000"/>
                </a:solidFill>
              </a:rPr>
              <a:t>Let </a:t>
            </a:r>
            <a:r>
              <a:rPr lang="en-US" altLang="en-US" sz="2000" b="1" i="1">
                <a:solidFill>
                  <a:srgbClr val="000000"/>
                </a:solidFill>
                <a:latin typeface="Courier New" panose="02070309020205020404" pitchFamily="49" charset="0"/>
              </a:rPr>
              <a:t>S</a:t>
            </a:r>
            <a:r>
              <a:rPr lang="en-US" altLang="en-US">
                <a:solidFill>
                  <a:srgbClr val="000000"/>
                </a:solidFill>
              </a:rPr>
              <a:t> and</a:t>
            </a:r>
            <a:r>
              <a:rPr lang="en-US" altLang="en-US" sz="1600" b="1">
                <a:solidFill>
                  <a:srgbClr val="000000"/>
                </a:solidFill>
                <a:latin typeface="Courier New" panose="02070309020205020404" pitchFamily="49" charset="0"/>
              </a:rPr>
              <a:t> </a:t>
            </a:r>
            <a:r>
              <a:rPr lang="en-US" altLang="en-US" sz="2000" b="1" i="1">
                <a:solidFill>
                  <a:srgbClr val="000000"/>
                </a:solidFill>
                <a:latin typeface="Courier New" panose="02070309020205020404" pitchFamily="49" charset="0"/>
              </a:rPr>
              <a:t>Q</a:t>
            </a:r>
            <a:r>
              <a:rPr lang="en-US" altLang="en-US" sz="1600" b="1">
                <a:solidFill>
                  <a:srgbClr val="000000"/>
                </a:solidFill>
                <a:latin typeface="Courier New" panose="02070309020205020404" pitchFamily="49" charset="0"/>
              </a:rPr>
              <a:t> </a:t>
            </a:r>
            <a:r>
              <a:rPr lang="en-US" altLang="en-US">
                <a:solidFill>
                  <a:srgbClr val="000000"/>
                </a:solidFill>
              </a:rPr>
              <a:t>be </a:t>
            </a:r>
            <a:r>
              <a:rPr lang="en-US" altLang="en-US"/>
              <a:t>two semaphores initialized to 1</a:t>
            </a:r>
          </a:p>
          <a:p>
            <a:pPr>
              <a:lnSpc>
                <a:spcPct val="90000"/>
              </a:lnSpc>
              <a:buFont typeface="Monotype Sorts" pitchFamily="-84" charset="2"/>
              <a:buNone/>
              <a:tabLst>
                <a:tab pos="1882775" algn="ctr"/>
                <a:tab pos="4568825" algn="ctr"/>
              </a:tabLst>
            </a:pPr>
            <a:r>
              <a:rPr lang="en-US" altLang="en-US" i="1">
                <a:solidFill>
                  <a:srgbClr val="000000"/>
                </a:solidFill>
              </a:rPr>
              <a:t>		        P</a:t>
            </a:r>
            <a:r>
              <a:rPr lang="en-US" altLang="en-US" baseline="-25000">
                <a:solidFill>
                  <a:srgbClr val="000000"/>
                </a:solidFill>
              </a:rPr>
              <a:t>0</a:t>
            </a:r>
            <a:r>
              <a:rPr lang="en-US" altLang="en-US">
                <a:solidFill>
                  <a:srgbClr val="000000"/>
                </a:solidFill>
              </a:rPr>
              <a:t>	                            </a:t>
            </a:r>
            <a:r>
              <a:rPr lang="en-US" altLang="en-US" i="1">
                <a:solidFill>
                  <a:srgbClr val="000000"/>
                </a:solidFill>
              </a:rPr>
              <a:t>P</a:t>
            </a:r>
            <a:r>
              <a:rPr lang="en-US" altLang="en-US" baseline="-25000">
                <a:solidFill>
                  <a:srgbClr val="000000"/>
                </a:solidFill>
              </a:rPr>
              <a:t>1</a:t>
            </a:r>
          </a:p>
          <a:p>
            <a:pPr>
              <a:lnSpc>
                <a:spcPct val="90000"/>
              </a:lnSpc>
              <a:buFont typeface="Monotype Sorts" pitchFamily="-84" charset="2"/>
              <a:buNone/>
              <a:tabLst>
                <a:tab pos="1882775" algn="ctr"/>
                <a:tab pos="4568825" algn="ctr"/>
              </a:tabLst>
            </a:pPr>
            <a:r>
              <a:rPr lang="en-US" altLang="en-US" b="1">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a:solidFill>
                <a:srgbClr val="000000"/>
              </a:solidFill>
              <a:latin typeface="Courier New" panose="02070309020205020404" pitchFamily="49" charset="0"/>
            </a:endParaRPr>
          </a:p>
          <a:p>
            <a:pPr>
              <a:lnSpc>
                <a:spcPct val="90000"/>
              </a:lnSpc>
              <a:tabLst>
                <a:tab pos="1882775" algn="ctr"/>
                <a:tab pos="4568825" algn="ctr"/>
              </a:tabLst>
            </a:pPr>
            <a:r>
              <a:rPr lang="en-US" altLang="en-US">
                <a:sym typeface="MT Extra" panose="05050102010205020202" pitchFamily="18" charset="2"/>
              </a:rPr>
              <a:t>Consider if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executes wait(S) and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wait(Q). When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executes wait(Q), it must wait until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executes signal(Q)</a:t>
            </a:r>
          </a:p>
          <a:p>
            <a:pPr>
              <a:lnSpc>
                <a:spcPct val="90000"/>
              </a:lnSpc>
              <a:tabLst>
                <a:tab pos="1882775" algn="ctr"/>
                <a:tab pos="4568825" algn="ctr"/>
              </a:tabLst>
            </a:pPr>
            <a:r>
              <a:rPr lang="en-US" altLang="en-US">
                <a:sym typeface="MT Extra" panose="05050102010205020202" pitchFamily="18" charset="2"/>
              </a:rPr>
              <a:t>However,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is waiting until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 signal(S).</a:t>
            </a:r>
          </a:p>
          <a:p>
            <a:pPr>
              <a:lnSpc>
                <a:spcPct val="90000"/>
              </a:lnSpc>
              <a:tabLst>
                <a:tab pos="1882775" algn="ctr"/>
                <a:tab pos="4568825" algn="ctr"/>
              </a:tabLst>
            </a:pPr>
            <a:r>
              <a:rPr lang="en-US" altLang="en-US">
                <a:sym typeface="MT Extra" panose="05050102010205020202" pitchFamily="18" charset="2"/>
              </a:rPr>
              <a:t>Since these signal() operations will never be executed, </a:t>
            </a:r>
            <a:r>
              <a:rPr lang="en-US" altLang="en-US" i="1">
                <a:solidFill>
                  <a:srgbClr val="000000"/>
                </a:solidFill>
              </a:rPr>
              <a:t>P</a:t>
            </a:r>
            <a:r>
              <a:rPr lang="en-US" altLang="en-US" baseline="-25000">
                <a:solidFill>
                  <a:srgbClr val="000000"/>
                </a:solidFill>
              </a:rPr>
              <a:t>0 </a:t>
            </a:r>
            <a:r>
              <a:rPr lang="en-US" altLang="en-US">
                <a:sym typeface="MT Extra" panose="05050102010205020202" pitchFamily="18" charset="2"/>
              </a:rPr>
              <a:t>and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are </a:t>
            </a:r>
            <a:r>
              <a:rPr lang="en-US" altLang="en-US" b="1">
                <a:sym typeface="MT Extra" panose="05050102010205020202" pitchFamily="18" charset="2"/>
              </a:rPr>
              <a:t>deadlocked</a:t>
            </a:r>
            <a:r>
              <a:rPr lang="en-US" altLang="en-US">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sz="1600"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a:tabLst>
                <a:tab pos="1882775" algn="ctr"/>
                <a:tab pos="4568825" algn="ctr"/>
              </a:tabLst>
            </a:pPr>
            <a:r>
              <a:rPr lang="en-US" altLang="en-US" sz="1600" dirty="0"/>
              <a:t>Solved via </a:t>
            </a:r>
            <a:r>
              <a:rPr lang="en-US" altLang="en-US" sz="1600" b="1" dirty="0"/>
              <a:t>priority-inheritance protocol</a:t>
            </a:r>
            <a:br>
              <a:rPr lang="en-US" altLang="en-US" sz="1600" b="1" dirty="0"/>
            </a:br>
            <a:br>
              <a:rPr lang="en-US" altLang="en-US" sz="1600" b="1" dirty="0"/>
            </a:br>
            <a:endParaRPr lang="en-US" altLang="en-US" sz="1600"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a resource </a:t>
            </a:r>
            <a:r>
              <a:rPr lang="en-US" altLang="en-US" b="1" dirty="0"/>
              <a:t>P3</a:t>
            </a:r>
            <a:r>
              <a:rPr lang="en-US" altLang="en-US" dirty="0"/>
              <a:t> is assigned a resource </a:t>
            </a:r>
            <a:r>
              <a:rPr lang="en-US" altLang="en-US" b="1" dirty="0"/>
              <a:t>R </a:t>
            </a:r>
            <a:r>
              <a:rPr lang="en-US" altLang="en-US" dirty="0"/>
              <a:t>that </a:t>
            </a:r>
            <a:r>
              <a:rPr lang="en-US" altLang="en-US" b="1" dirty="0"/>
              <a:t>P1</a:t>
            </a:r>
            <a:r>
              <a:rPr lang="en-US" altLang="en-US" dirty="0"/>
              <a:t> wants. </a:t>
            </a:r>
          </a:p>
          <a:p>
            <a:pPr lvl="1">
              <a:lnSpc>
                <a:spcPct val="90000"/>
              </a:lnSpc>
              <a:tabLst>
                <a:tab pos="1882775" algn="ctr"/>
                <a:tab pos="4568825" algn="ctr"/>
              </a:tabLst>
            </a:pPr>
            <a:r>
              <a:rPr lang="en-US" altLang="en-US" dirty="0"/>
              <a:t>Thus, </a:t>
            </a:r>
            <a:r>
              <a:rPr lang="en-US" altLang="en-US" b="1" dirty="0"/>
              <a:t>P1</a:t>
            </a:r>
            <a:r>
              <a:rPr lang="en-US" altLang="en-US" dirty="0"/>
              <a:t> must wait for </a:t>
            </a:r>
            <a:r>
              <a:rPr lang="en-US" altLang="en-US" b="1" dirty="0"/>
              <a:t>P3</a:t>
            </a:r>
            <a:r>
              <a:rPr lang="en-US" altLang="en-US" dirty="0"/>
              <a:t> to finish using the resource. However, </a:t>
            </a:r>
            <a:r>
              <a:rPr lang="en-US" altLang="en-US" b="1" dirty="0"/>
              <a:t>P2</a:t>
            </a:r>
            <a:r>
              <a:rPr lang="en-US" altLang="en-US" dirty="0"/>
              <a:t> becomes runnable and preempts </a:t>
            </a:r>
            <a:r>
              <a:rPr lang="en-US" altLang="en-US" b="1" dirty="0"/>
              <a:t>P3</a:t>
            </a:r>
            <a:r>
              <a:rPr lang="en-US" altLang="en-US" dirty="0"/>
              <a:t>. </a:t>
            </a:r>
          </a:p>
          <a:p>
            <a:pPr lvl="1">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a resource </a:t>
            </a:r>
            <a:r>
              <a:rPr lang="en-US" altLang="en-US" b="1" dirty="0"/>
              <a:t>P3</a:t>
            </a:r>
            <a:r>
              <a:rPr lang="en-US" altLang="en-US" dirty="0"/>
              <a:t> is assigned a resource </a:t>
            </a:r>
            <a:r>
              <a:rPr lang="en-US" altLang="en-US" b="1" dirty="0"/>
              <a:t>R </a:t>
            </a:r>
            <a:r>
              <a:rPr lang="en-US" altLang="en-US" dirty="0"/>
              <a:t>that </a:t>
            </a:r>
            <a:r>
              <a:rPr lang="en-US" altLang="en-US" b="1" dirty="0"/>
              <a:t>P1</a:t>
            </a:r>
            <a:r>
              <a:rPr lang="en-US" altLang="en-US" dirty="0"/>
              <a:t> wants. Thus, </a:t>
            </a:r>
            <a:r>
              <a:rPr lang="en-US" altLang="en-US" b="1" dirty="0"/>
              <a:t>P1</a:t>
            </a:r>
            <a:r>
              <a:rPr lang="en-US" altLang="en-US" dirty="0"/>
              <a:t> must wait for </a:t>
            </a:r>
            <a:r>
              <a:rPr lang="en-US" altLang="en-US" b="1" dirty="0"/>
              <a:t>P3</a:t>
            </a:r>
            <a:r>
              <a:rPr lang="en-US" altLang="en-US" dirty="0"/>
              <a:t> to finish using the resource. However, </a:t>
            </a:r>
            <a:r>
              <a:rPr lang="en-US" altLang="en-US" b="1" dirty="0"/>
              <a:t>P2</a:t>
            </a:r>
            <a:r>
              <a:rPr lang="en-US" altLang="en-US" dirty="0"/>
              <a:t> becomes runnable and preempts </a:t>
            </a:r>
            <a:r>
              <a:rPr lang="en-US" altLang="en-US" b="1" dirty="0"/>
              <a:t>P3</a:t>
            </a:r>
            <a:r>
              <a:rPr lang="en-US" altLang="en-US" dirty="0"/>
              <a:t>. 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br>
              <a:rPr lang="en-US" altLang="en-US" dirty="0"/>
            </a:br>
            <a:endParaRPr lang="en-US" altLang="en-US" dirty="0"/>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203087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a:buFont typeface="Monotype Sorts" pitchFamily="-84" charset="2"/>
              <a:buNone/>
            </a:pPr>
            <a:r>
              <a:rPr lang="en-US" altLang="en-US" dirty="0">
                <a:solidFill>
                  <a:srgbClr val="9933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buFont typeface="Monotype Sorts" pitchFamily="-84" charset="2"/>
              <a:buNone/>
            </a:pPr>
            <a:r>
              <a:rPr lang="en-US" altLang="en-US" dirty="0">
                <a:solidFill>
                  <a:srgbClr val="993300"/>
                </a:solidFill>
              </a:rPr>
              <a:t>2.   </a:t>
            </a:r>
            <a:r>
              <a:rPr lang="en-US" altLang="en-US" b="1" dirty="0">
                <a:solidFill>
                  <a:srgbClr val="3366FF"/>
                </a:solidFill>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a:buFont typeface="Monotype Sorts" pitchFamily="-84" charset="2"/>
              <a:buNone/>
            </a:pPr>
            <a:r>
              <a:rPr lang="en-US" altLang="en-US" dirty="0">
                <a:solidFill>
                  <a:srgbClr val="993300"/>
                </a:solidFill>
              </a:rPr>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3366FF"/>
                </a:solidFill>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55517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16236</TotalTime>
  <Words>4518</Words>
  <Application>Microsoft Office PowerPoint</Application>
  <PresentationFormat>On-screen Show (4:3)</PresentationFormat>
  <Paragraphs>583</Paragraphs>
  <Slides>64</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Courier New</vt:lpstr>
      <vt:lpstr>Helvetica</vt:lpstr>
      <vt:lpstr>Monotype Sorts</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Modern Architecture Example</vt:lpstr>
      <vt:lpstr>Modern Architecture Example (Cont.)</vt:lpstr>
      <vt:lpstr>Memory Barrier</vt:lpstr>
      <vt:lpstr>Memory Barrier Instructions</vt:lpstr>
      <vt:lpstr>Memory Barrier Example</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Condition Variables</vt:lpstr>
      <vt:lpstr> Monitor with Condition Variables</vt:lpstr>
      <vt:lpstr>Condition Variables Choices</vt:lpstr>
      <vt:lpstr>Monitor Implementation Using Semaphores</vt:lpstr>
      <vt:lpstr> Implementation – Condition Variables</vt:lpstr>
      <vt:lpstr>Implementation (Cont.)</vt:lpstr>
      <vt:lpstr>Resuming Processes within a Monitor</vt:lpstr>
      <vt:lpstr>PowerPoint Presentation</vt:lpstr>
      <vt:lpstr>A Monitor to Allocate Single Resource</vt:lpstr>
      <vt:lpstr>Single Resource Monitor (Cont.)</vt:lpstr>
      <vt:lpstr>Liveness</vt:lpstr>
      <vt:lpstr>Liveness</vt:lpstr>
      <vt:lpstr>Liveness</vt:lpstr>
      <vt:lpstr>End of Chapter 6</vt:lpstr>
      <vt:lpstr>Priority Inheritance Protocol</vt:lpstr>
      <vt:lpstr>Priority Inheritance Protocol</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338</cp:revision>
  <cp:lastPrinted>2013-09-18T17:45:18Z</cp:lastPrinted>
  <dcterms:created xsi:type="dcterms:W3CDTF">2011-01-13T23:43:38Z</dcterms:created>
  <dcterms:modified xsi:type="dcterms:W3CDTF">2020-02-10T23:47:44Z</dcterms:modified>
</cp:coreProperties>
</file>