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9"/>
  </p:notesMasterIdLst>
  <p:handoutMasterIdLst>
    <p:handoutMasterId r:id="rId50"/>
  </p:handoutMasterIdLst>
  <p:sldIdLst>
    <p:sldId id="331" r:id="rId2"/>
    <p:sldId id="332" r:id="rId3"/>
    <p:sldId id="333" r:id="rId4"/>
    <p:sldId id="334" r:id="rId5"/>
    <p:sldId id="418" r:id="rId6"/>
    <p:sldId id="335" r:id="rId7"/>
    <p:sldId id="337" r:id="rId8"/>
    <p:sldId id="381" r:id="rId9"/>
    <p:sldId id="340" r:id="rId10"/>
    <p:sldId id="341" r:id="rId11"/>
    <p:sldId id="342" r:id="rId12"/>
    <p:sldId id="343" r:id="rId13"/>
    <p:sldId id="344" r:id="rId14"/>
    <p:sldId id="345" r:id="rId15"/>
    <p:sldId id="383" r:id="rId16"/>
    <p:sldId id="348" r:id="rId17"/>
    <p:sldId id="349" r:id="rId18"/>
    <p:sldId id="350" r:id="rId19"/>
    <p:sldId id="351" r:id="rId20"/>
    <p:sldId id="352" r:id="rId21"/>
    <p:sldId id="419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420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422" r:id="rId46"/>
    <p:sldId id="421" r:id="rId47"/>
    <p:sldId id="353" r:id="rId48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 varScale="1">
        <p:scale>
          <a:sx n="66" d="100"/>
          <a:sy n="66" d="100"/>
        </p:scale>
        <p:origin x="1210" y="4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7T16:51:29.18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3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53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55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872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808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3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411" y="292068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5018254" cy="3992061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512973"/>
            <a:ext cx="7237084" cy="3822700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process requests a resource, it does not hold any other resources</a:t>
            </a:r>
          </a:p>
          <a:p>
            <a:pPr lvl="1"/>
            <a:r>
              <a:rPr lang="en-US" altLang="en-US" dirty="0"/>
              <a:t>Require process to request and be allocated all its resources before it begins execution, or allow process to request resources only when the process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1124542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process is waiting</a:t>
            </a:r>
          </a:p>
          <a:p>
            <a:pPr lvl="1"/>
            <a:r>
              <a:rPr lang="en-US" altLang="en-US" dirty="0"/>
              <a:t>Process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process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dirty="0"/>
              <a:t>Invalidating 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011363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3888" y="4160838"/>
            <a:ext cx="22145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6543461" cy="3671887"/>
          </a:xfrm>
        </p:spPr>
        <p:txBody>
          <a:bodyPr/>
          <a:lstStyle/>
          <a:p>
            <a:r>
              <a:rPr lang="en-US" altLang="en-US" dirty="0"/>
              <a:t>Simplest and most useful model requires that each process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10438" cy="4914562"/>
          </a:xfrm>
        </p:spPr>
        <p:txBody>
          <a:bodyPr/>
          <a:lstStyle/>
          <a:p>
            <a:r>
              <a:rPr lang="en-US" altLang="en-US" dirty="0"/>
              <a:t>When a process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P</a:t>
            </a:r>
            <a:r>
              <a:rPr lang="en-US" altLang="en-US" baseline="-25000" dirty="0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modified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6658" y="139506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Modified 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3989" y="1209508"/>
            <a:ext cx="7009816" cy="4438984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 </a:t>
            </a:r>
            <a:r>
              <a:rPr lang="en-US" altLang="en-US" dirty="0">
                <a:sym typeface="Symbol" panose="05050102010706020507" pitchFamily="18" charset="2"/>
              </a:rPr>
              <a:t>--&gt;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 indicates that process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</a:rPr>
              <a:t>Request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indicates that process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requests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b="1" dirty="0">
                <a:solidFill>
                  <a:srgbClr val="006699"/>
                </a:solidFill>
              </a:rPr>
              <a:t>Assignment  edge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 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 indicates that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was allocated to process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Request edge converts to an assignment edge when the  resource is allocated to the process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9839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7" y="142369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952" y="353656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438275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094" y="190548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dirty="0"/>
              <a:t>Suppose that process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6410063" cy="4357687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</a:p>
          <a:p>
            <a:r>
              <a:rPr lang="en-US" altLang="en-US" dirty="0"/>
              <a:t>Each process must a priori claim maximum use</a:t>
            </a:r>
          </a:p>
          <a:p>
            <a:r>
              <a:rPr lang="en-US" altLang="en-US" dirty="0"/>
              <a:t>When a process requests a resource it may have to wait  </a:t>
            </a:r>
          </a:p>
          <a:p>
            <a:r>
              <a:rPr lang="en-US" altLang="en-US" dirty="0"/>
              <a:t>When a process gets all its resources it must return them in a finite amount of time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3053" y="2904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20" y="2604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071122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processes </a:t>
            </a:r>
            <a:r>
              <a:rPr lang="en-US" altLang="en-US" i="1" dirty="0"/>
              <a:t>P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 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dirty="0"/>
              <a:t>Illustrate how deadlock can occur when mutex locks are used</a:t>
            </a:r>
          </a:p>
          <a:p>
            <a:r>
              <a:rPr lang="en-US" altLang="en-US" dirty="0"/>
              <a:t>Define the four necessary conditions that characterize deadlock</a:t>
            </a:r>
          </a:p>
          <a:p>
            <a:r>
              <a:rPr lang="en-US" altLang="en-US" dirty="0"/>
              <a:t>Identify a deadlock situation in a resource allocation graph</a:t>
            </a:r>
          </a:p>
          <a:p>
            <a:r>
              <a:rPr lang="en-US" altLang="en-US" dirty="0"/>
              <a:t>Evaluate the four different approaches for preventing deadlocks</a:t>
            </a:r>
          </a:p>
          <a:p>
            <a:r>
              <a:rPr lang="en-US" altLang="en-US" dirty="0"/>
              <a:t>Apply the banker’s algorithm for deadlock avoidance</a:t>
            </a:r>
          </a:p>
          <a:p>
            <a:r>
              <a:rPr lang="en-US" altLang="en-US" dirty="0"/>
              <a:t>Apply the deadlock detection algorithm</a:t>
            </a:r>
          </a:p>
          <a:p>
            <a:r>
              <a:rPr lang="en-US" altLang="en-US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3092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213" y="1059547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 marL="0" indent="0"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   </a:t>
            </a:r>
            <a:r>
              <a:rPr lang="en-US" altLang="en-US" i="1" u="sng" dirty="0"/>
              <a:t>Max</a:t>
            </a:r>
            <a:r>
              <a:rPr lang="en-US" altLang="en-US" i="1" dirty="0"/>
              <a:t>	      </a:t>
            </a:r>
            <a:r>
              <a:rPr lang="en-US" altLang="en-US" i="1" u="sng" dirty="0"/>
              <a:t>Available     Need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     A B C        A B C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     	3 3 2         7 4 3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      3 2 2                        1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      9 0 2                        6 0 0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      2 2 2                        0 1 1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                      4 3 1	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dirty="0"/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</a:p>
        </p:txBody>
      </p:sp>
    </p:spTree>
    <p:extLst>
      <p:ext uri="{BB962C8B-B14F-4D97-AF65-F5344CB8AC3E}">
        <p14:creationId xmlns:p14="http://schemas.microsoft.com/office/powerpoint/2010/main" val="2682841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8077" y="-124159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processes</a:t>
            </a:r>
          </a:p>
          <a:p>
            <a:pPr lvl="1"/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process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process.  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process</a:t>
            </a:r>
            <a:r>
              <a:rPr lang="en-US" altLang="en-US" i="1" dirty="0"/>
              <a:t>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dirty="0"/>
              <a:t>go to step 2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process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50" y="1122363"/>
            <a:ext cx="7070284" cy="4526083"/>
          </a:xfrm>
        </p:spPr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398" y="231907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dirty="0"/>
              <a:t>Abort all deadlocked processes</a:t>
            </a:r>
          </a:p>
          <a:p>
            <a:r>
              <a:rPr lang="en-US" altLang="en-US" dirty="0"/>
              <a:t>Abort one process at a time until the deadlock cycle is eliminated</a:t>
            </a:r>
          </a:p>
          <a:p>
            <a:r>
              <a:rPr lang="en-US" altLang="en-US" dirty="0"/>
              <a:t>In which order should we choose to abort?</a:t>
            </a:r>
          </a:p>
          <a:p>
            <a:pPr lvl="1"/>
            <a:r>
              <a:rPr lang="en-US" altLang="en-US" dirty="0"/>
              <a:t>Priority of the process</a:t>
            </a:r>
          </a:p>
          <a:p>
            <a:pPr lvl="1"/>
            <a:r>
              <a:rPr lang="en-US" altLang="en-US" dirty="0"/>
              <a:t>How long process has computed, and how much longer to completion</a:t>
            </a:r>
          </a:p>
          <a:p>
            <a:pPr lvl="1"/>
            <a:r>
              <a:rPr lang="en-US" altLang="en-US" dirty="0"/>
              <a:t>Resources the process has used</a:t>
            </a:r>
          </a:p>
          <a:p>
            <a:pPr lvl="1"/>
            <a:r>
              <a:rPr lang="en-US" altLang="en-US" dirty="0"/>
              <a:t>Resources process needs to complete</a:t>
            </a:r>
          </a:p>
          <a:p>
            <a:pPr lvl="1"/>
            <a:r>
              <a:rPr lang="en-US" altLang="en-US" dirty="0"/>
              <a:t>How many processes will need to be terminated</a:t>
            </a:r>
          </a:p>
          <a:p>
            <a:pPr lvl="1"/>
            <a:r>
              <a:rPr lang="en-US" altLang="en-US" dirty="0"/>
              <a:t>Is process interactive or batch?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7134" y="221570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9" y="1150938"/>
            <a:ext cx="6143846" cy="4370186"/>
          </a:xfrm>
        </p:spPr>
        <p:txBody>
          <a:bodyPr/>
          <a:lstStyle/>
          <a:p>
            <a:r>
              <a:rPr lang="en-US" altLang="en-US" b="1" dirty="0"/>
              <a:t>Selecting a victim </a:t>
            </a:r>
            <a:r>
              <a:rPr lang="en-US" altLang="en-US" dirty="0"/>
              <a:t>– minimize cost</a:t>
            </a:r>
          </a:p>
          <a:p>
            <a:r>
              <a:rPr lang="en-US" altLang="en-US" b="1" dirty="0"/>
              <a:t>Rollback</a:t>
            </a:r>
            <a:r>
              <a:rPr lang="en-US" altLang="en-US" dirty="0"/>
              <a:t> – return to some safe state, restart process for that state</a:t>
            </a:r>
          </a:p>
          <a:p>
            <a:r>
              <a:rPr lang="en-US" altLang="en-US" b="1" dirty="0"/>
              <a:t>Starvation</a:t>
            </a:r>
            <a:r>
              <a:rPr lang="en-US" altLang="en-US" dirty="0"/>
              <a:t> –  same process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56103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071122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processes </a:t>
            </a:r>
            <a:r>
              <a:rPr lang="en-US" altLang="en-US" i="1" dirty="0"/>
              <a:t>P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 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   </a:t>
            </a:r>
            <a:r>
              <a:rPr lang="en-US" altLang="en-US" i="1" u="sng" dirty="0"/>
              <a:t>Max</a:t>
            </a:r>
            <a:r>
              <a:rPr lang="en-US" altLang="en-US" i="1" dirty="0"/>
              <a:t>	      </a:t>
            </a:r>
            <a:r>
              <a:rPr lang="en-US" altLang="en-US" i="1" u="sng" dirty="0"/>
              <a:t>Available     Need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    A B C        A B C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     	3 3 2         7 4 3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      3 2 2                        1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      9 0 2                        6 0 0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      2 2 2                        0 1 1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                      4 3 1	</a:t>
            </a:r>
          </a:p>
        </p:txBody>
      </p:sp>
    </p:spTree>
    <p:extLst>
      <p:ext uri="{BB962C8B-B14F-4D97-AF65-F5344CB8AC3E}">
        <p14:creationId xmlns:p14="http://schemas.microsoft.com/office/powerpoint/2010/main" val="4159882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697333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 resource is allocated to the process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114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dirty="0"/>
              <a:t>Data: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Two processes P1 and P2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P1: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P2: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process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process holding at least one resource is waiting to acquire additional resources held by other processes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process holding it, after that process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waiting processes such that </a:t>
            </a:r>
            <a:r>
              <a:rPr lang="en-US" altLang="en-US" i="1" dirty="0"/>
              <a:t>P</a:t>
            </a:r>
            <a:r>
              <a:rPr lang="en-US" altLang="en-US" baseline="-25000" dirty="0"/>
              <a:t>0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, and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}, the set consisting of all the processes in the system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22" y="130074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R1</a:t>
            </a:r>
          </a:p>
          <a:p>
            <a:r>
              <a:rPr lang="en-US" altLang="en-US" dirty="0"/>
              <a:t>Two instances of R2</a:t>
            </a:r>
          </a:p>
          <a:p>
            <a:r>
              <a:rPr lang="en-US" altLang="en-US" dirty="0"/>
              <a:t>One instance of R3</a:t>
            </a:r>
          </a:p>
          <a:p>
            <a:r>
              <a:rPr lang="en-US" altLang="en-US" dirty="0"/>
              <a:t>Three instance of R4</a:t>
            </a:r>
          </a:p>
          <a:p>
            <a:r>
              <a:rPr lang="en-US" altLang="en-US" dirty="0"/>
              <a:t>T1 holds one instance of R2 and is waiting for an instance of R1</a:t>
            </a:r>
          </a:p>
          <a:p>
            <a:r>
              <a:rPr lang="en-US" altLang="en-US" dirty="0"/>
              <a:t>T2 holds one instance of R1, one instance of R2, and is waiting for an instance of R3</a:t>
            </a:r>
          </a:p>
          <a:p>
            <a:r>
              <a:rPr lang="en-US" altLang="en-US" dirty="0"/>
              <a:t>T3 is holds one instance of R3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8074" y="2216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11887</TotalTime>
  <Words>3307</Words>
  <Application>Microsoft Office PowerPoint</Application>
  <PresentationFormat>On-screen Show (4:3)</PresentationFormat>
  <Paragraphs>367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8:  Deadlocks</vt:lpstr>
      <vt:lpstr>Outline</vt:lpstr>
      <vt:lpstr>Chapter Objectives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Modified 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 (Cont.)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8</vt:lpstr>
      <vt:lpstr>Example (Cont.)</vt:lpstr>
      <vt:lpstr>Example of Banker’s Algorithm</vt:lpstr>
      <vt:lpstr>Resource-Allocation Graph Scheme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240</cp:revision>
  <cp:lastPrinted>2013-09-10T17:57:57Z</cp:lastPrinted>
  <dcterms:created xsi:type="dcterms:W3CDTF">2011-01-13T23:43:38Z</dcterms:created>
  <dcterms:modified xsi:type="dcterms:W3CDTF">2020-02-17T23:30:42Z</dcterms:modified>
</cp:coreProperties>
</file>