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474" r:id="rId2"/>
    <p:sldId id="497" r:id="rId3"/>
    <p:sldId id="498" r:id="rId4"/>
    <p:sldId id="285" r:id="rId5"/>
    <p:sldId id="287" r:id="rId6"/>
    <p:sldId id="288" r:id="rId7"/>
    <p:sldId id="465" r:id="rId8"/>
    <p:sldId id="509" r:id="rId9"/>
    <p:sldId id="490" r:id="rId10"/>
    <p:sldId id="495" r:id="rId11"/>
    <p:sldId id="485" r:id="rId12"/>
    <p:sldId id="494" r:id="rId13"/>
    <p:sldId id="510" r:id="rId14"/>
    <p:sldId id="499" r:id="rId15"/>
    <p:sldId id="511" r:id="rId16"/>
    <p:sldId id="512" r:id="rId17"/>
    <p:sldId id="483" r:id="rId18"/>
    <p:sldId id="481" r:id="rId19"/>
    <p:sldId id="486" r:id="rId20"/>
    <p:sldId id="507" r:id="rId21"/>
    <p:sldId id="482" r:id="rId22"/>
    <p:sldId id="298" r:id="rId23"/>
    <p:sldId id="514" r:id="rId24"/>
    <p:sldId id="500" r:id="rId25"/>
    <p:sldId id="502" r:id="rId26"/>
    <p:sldId id="506" r:id="rId27"/>
    <p:sldId id="503" r:id="rId28"/>
    <p:sldId id="504" r:id="rId29"/>
    <p:sldId id="489" r:id="rId30"/>
    <p:sldId id="501" r:id="rId31"/>
    <p:sldId id="296" r:id="rId32"/>
    <p:sldId id="516" r:id="rId33"/>
    <p:sldId id="515" r:id="rId34"/>
    <p:sldId id="50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9756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9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4270E-7825-5644-910C-CDF6556F6F95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BF363-BC8A-2344-999A-E0BC37BD9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82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>
            <a:extLst>
              <a:ext uri="{FF2B5EF4-FFF2-40B4-BE49-F238E27FC236}">
                <a16:creationId xmlns:a16="http://schemas.microsoft.com/office/drawing/2014/main" id="{824BC4D0-3B4B-B74D-94CE-C389CF6559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备注占位符 2">
            <a:extLst>
              <a:ext uri="{FF2B5EF4-FFF2-40B4-BE49-F238E27FC236}">
                <a16:creationId xmlns:a16="http://schemas.microsoft.com/office/drawing/2014/main" id="{112E1070-72E4-2C46-8F6C-6ED9D0E20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en-US">
              <a:latin typeface="Arial" panose="020B0604020202020204" pitchFamily="34" charset="0"/>
            </a:endParaRPr>
          </a:p>
        </p:txBody>
      </p:sp>
      <p:sp>
        <p:nvSpPr>
          <p:cNvPr id="91140" name="灯片编号占位符 3">
            <a:extLst>
              <a:ext uri="{FF2B5EF4-FFF2-40B4-BE49-F238E27FC236}">
                <a16:creationId xmlns:a16="http://schemas.microsoft.com/office/drawing/2014/main" id="{81B3CD1B-B7A4-F744-9626-7B49FCC940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E665A0-9624-BD41-B238-DB5817F12504}" type="slidenum">
              <a:rPr lang="zh-CN" altLang="en-US"/>
              <a:pPr eaLnBrk="1" hangingPunct="1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533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DB51-4979-3941-89F2-36F7DE506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33DDA-18A7-7544-99E3-1C7AA4B17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EB6F5-0083-354B-A231-7F26645D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B003-5ED5-6C44-8E95-91C9938AB335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440F4-5FF3-B645-B72C-E62CDD6B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3C6E2-378F-F246-B0E7-4BFCE400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081A-DC45-D04E-BE6A-4A753200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0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2424-B4B9-1942-9809-64FAC57C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E2F6A-C5E5-D743-A651-E8D7C4304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D2FAD-34CC-9146-B5BB-1F40627E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B003-5ED5-6C44-8E95-91C9938AB335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64187-3FF3-0F44-A0B5-04623099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000B-AAF0-1F45-A2F8-1AE21BCB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081A-DC45-D04E-BE6A-4A753200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2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93EE1F-1EF0-3C41-9ECD-7B1D8B6BA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AE2F2-99E8-0244-BF58-02C8BECCC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2D289-7E67-F247-B398-DB5F5E742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B003-5ED5-6C44-8E95-91C9938AB335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DB74C-F645-164B-9E03-A27AC558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4F7F1-46D7-8C4E-B81A-A13AA538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081A-DC45-D04E-BE6A-4A753200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8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052F3-880C-0643-9534-7BBDABE8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3E5D9-61F0-7A4F-8DA3-0A2235F69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3B62F-9603-6A4F-87FB-D1A9E379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B003-5ED5-6C44-8E95-91C9938AB335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89108-F37D-9248-A975-316375CB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8FEA8-6BF8-C642-99EC-C9CF7437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081A-DC45-D04E-BE6A-4A753200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2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61E4-2CCB-8B43-B8BD-4A5C1AA7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AF268-F299-1A40-80BD-55BD57CD0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79ADC-1F9A-C64A-A11C-DB944CFE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B003-5ED5-6C44-8E95-91C9938AB335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58A2F-22EA-EA4C-B4E9-C8EE662D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9E934-14DD-BB40-A10A-CD8277D4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081A-DC45-D04E-BE6A-4A753200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4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9185-FB7F-9248-8D7D-9C8C5FD6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9D4FB-9966-474E-A1BF-D2A51FFC2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AE546-1DCD-2E41-B239-7B2B5A990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705EF-9B8B-B84C-9403-0C95A3D5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B003-5ED5-6C44-8E95-91C9938AB335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513E5-D806-904E-97EC-5BCFEFB59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A2DFF-B745-5A42-9B54-7CA2F633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081A-DC45-D04E-BE6A-4A753200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1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5260-AE70-B24D-8331-628310AB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B1721-8FE4-314E-972F-E3E59950E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453F7-6AF1-4B4B-9237-01187194F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71D6F-9950-5B4F-8766-6C22761BF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E5766-8356-AF4F-9E5F-B6CCB460C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E9B8C-5C7E-1E48-964B-3DBCC775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B003-5ED5-6C44-8E95-91C9938AB335}" type="datetimeFigureOut">
              <a:rPr lang="en-US" smtClean="0"/>
              <a:t>4/16/20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B6C9C8-8F33-BD48-9490-0E000FF7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261A87-3A59-804F-878A-7D2838C1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081A-DC45-D04E-BE6A-4A753200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4378-1C23-0A4A-B3A1-A2F3150D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35FCA-BBB5-A948-9F4C-09A9375E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B003-5ED5-6C44-8E95-91C9938AB335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E63C3-2EA4-8D4C-AC49-44962776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AB5C7-73CF-BE4F-8BE7-5FFCC0DD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081A-DC45-D04E-BE6A-4A753200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2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99557B-AE90-F34F-BF28-FD4D3D9E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B003-5ED5-6C44-8E95-91C9938AB335}" type="datetimeFigureOut">
              <a:rPr lang="en-US" smtClean="0"/>
              <a:t>4/16/20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0917D-3758-1640-80AB-1281F495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D19D2-087D-F444-B2F8-5255D432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081A-DC45-D04E-BE6A-4A753200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1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6624-740B-7541-9C23-4737FB09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063F2-F29A-414F-86C5-5A8AB3990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5C5C2-6CA9-134C-A2A4-B4B89BF53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D91FD-BDE4-A941-BB44-5F3B1EED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B003-5ED5-6C44-8E95-91C9938AB335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93BD7-801B-AE45-89E6-867DA318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63ED9-F9B0-194A-B735-9C00A704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081A-DC45-D04E-BE6A-4A753200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9B4C-39B3-B04D-963E-AF1CFDE5D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DCD0F-EC3A-2246-8961-B8BD6949C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D54CC-E312-AD42-9B64-D87DCAAAC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2E8B6-4A09-1349-B681-6C898D8D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1B003-5ED5-6C44-8E95-91C9938AB335}" type="datetimeFigureOut">
              <a:rPr lang="en-US" smtClean="0"/>
              <a:t>4/16/20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39E0C-1371-2E40-8A52-249A6259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21877-3FA2-914E-8309-BD5CC1B5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081A-DC45-D04E-BE6A-4A753200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9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FF012-AED6-9246-98A6-A490974B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64E5E-E8FB-9B42-950A-B2E708BB5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97B60-48FE-3E48-AAA8-75743E137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1B003-5ED5-6C44-8E95-91C9938AB335}" type="datetimeFigureOut">
              <a:rPr lang="en-US" smtClean="0"/>
              <a:t>4/16/20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8C26A-C9B2-6049-B333-E9376A581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B3F72-3900-F542-9364-2646B7B1F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0081A-DC45-D04E-BE6A-4A753200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A60084C-B99A-CB4B-B379-BB4643A2BA4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BO101</a:t>
            </a:r>
            <a:r>
              <a:rPr lang="en-US" dirty="0"/>
              <a:t>			</a:t>
            </a:r>
            <a:r>
              <a:rPr lang="en-US"/>
              <a:t>LECTURE 5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A4FF4E-F119-2A4E-B073-47F5440995A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Decoding DNA: understanding genetic code</a:t>
            </a:r>
          </a:p>
        </p:txBody>
      </p:sp>
    </p:spTree>
    <p:extLst>
      <p:ext uri="{BB962C8B-B14F-4D97-AF65-F5344CB8AC3E}">
        <p14:creationId xmlns:p14="http://schemas.microsoft.com/office/powerpoint/2010/main" val="322438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81906DF-23FF-E340-B7E9-2BE078C86290}"/>
              </a:ext>
            </a:extLst>
          </p:cNvPr>
          <p:cNvSpPr txBox="1"/>
          <p:nvPr/>
        </p:nvSpPr>
        <p:spPr>
          <a:xfrm>
            <a:off x="8741525" y="3314890"/>
            <a:ext cx="3194621" cy="2677656"/>
          </a:xfrm>
          <a:prstGeom prst="rect">
            <a:avLst/>
          </a:prstGeom>
          <a:solidFill>
            <a:schemeClr val="bg2">
              <a:alpha val="3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Pyrimidines</a:t>
            </a:r>
            <a:endParaRPr lang="en-IN" sz="3600" dirty="0"/>
          </a:p>
          <a:p>
            <a:pPr algn="ctr"/>
            <a:endParaRPr lang="en-IN" sz="3600" dirty="0"/>
          </a:p>
          <a:p>
            <a:pPr algn="ctr"/>
            <a:endParaRPr lang="en-IN" sz="3600" dirty="0"/>
          </a:p>
          <a:p>
            <a:pPr algn="ctr"/>
            <a:endParaRPr lang="en-IN" sz="3600" dirty="0"/>
          </a:p>
          <a:p>
            <a:pPr algn="ctr"/>
            <a:endParaRPr lang="en-IN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400945-A2D4-BD4F-B8CB-549706BA42F3}"/>
              </a:ext>
            </a:extLst>
          </p:cNvPr>
          <p:cNvSpPr txBox="1"/>
          <p:nvPr/>
        </p:nvSpPr>
        <p:spPr>
          <a:xfrm>
            <a:off x="8689176" y="386785"/>
            <a:ext cx="3265532" cy="2677656"/>
          </a:xfrm>
          <a:prstGeom prst="rect">
            <a:avLst/>
          </a:prstGeom>
          <a:solidFill>
            <a:schemeClr val="bg2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Purines</a:t>
            </a:r>
          </a:p>
          <a:p>
            <a:pPr algn="ctr"/>
            <a:endParaRPr lang="en-IN" sz="3600" dirty="0"/>
          </a:p>
          <a:p>
            <a:pPr algn="ctr"/>
            <a:endParaRPr lang="en-IN" sz="3600" dirty="0"/>
          </a:p>
          <a:p>
            <a:pPr algn="ctr"/>
            <a:endParaRPr lang="en-IN" sz="3600" dirty="0"/>
          </a:p>
          <a:p>
            <a:pPr algn="ctr"/>
            <a:endParaRPr lang="en-IN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9F1E75-A22E-A946-B45D-3E89C157C8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70" r="22802"/>
          <a:stretch/>
        </p:blipFill>
        <p:spPr>
          <a:xfrm>
            <a:off x="5336872" y="359082"/>
            <a:ext cx="3363369" cy="62843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F2D2A-2876-564B-AA21-7190F872A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310" y="1325563"/>
            <a:ext cx="10515600" cy="4351338"/>
          </a:xfrm>
        </p:spPr>
        <p:txBody>
          <a:bodyPr>
            <a:noAutofit/>
          </a:bodyPr>
          <a:lstStyle/>
          <a:p>
            <a:pPr marL="0">
              <a:spcBef>
                <a:spcPts val="0"/>
              </a:spcBef>
            </a:pPr>
            <a:r>
              <a:rPr lang="en-US" b="1" dirty="0">
                <a:solidFill>
                  <a:srgbClr val="1009FA"/>
                </a:solidFill>
              </a:rPr>
              <a:t>Ribose</a:t>
            </a:r>
            <a:r>
              <a:rPr lang="en-US" b="1" dirty="0"/>
              <a:t> sugar</a:t>
            </a:r>
            <a:endParaRPr lang="en-US" dirty="0"/>
          </a:p>
          <a:p>
            <a:pPr marL="0">
              <a:spcBef>
                <a:spcPts val="0"/>
              </a:spcBef>
            </a:pPr>
            <a:r>
              <a:rPr lang="en-US" b="1" dirty="0"/>
              <a:t>Phosphate group</a:t>
            </a:r>
          </a:p>
          <a:p>
            <a:pPr marL="0">
              <a:spcBef>
                <a:spcPts val="0"/>
              </a:spcBef>
            </a:pPr>
            <a:r>
              <a:rPr lang="en-US" b="1" dirty="0"/>
              <a:t>One of 4 types of bases: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- Adenine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- </a:t>
            </a:r>
            <a:r>
              <a:rPr lang="en-US" dirty="0" err="1"/>
              <a:t>Uracyl</a:t>
            </a:r>
            <a:r>
              <a:rPr lang="en-US" dirty="0"/>
              <a:t> (only in RNA)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- Cytosine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- Guanine</a:t>
            </a:r>
          </a:p>
          <a:p>
            <a:pPr marL="0">
              <a:spcBef>
                <a:spcPts val="0"/>
              </a:spcBef>
            </a:pPr>
            <a:endParaRPr lang="en-US" dirty="0"/>
          </a:p>
          <a:p>
            <a:pPr marL="0">
              <a:spcBef>
                <a:spcPts val="0"/>
              </a:spcBef>
            </a:pP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C36C631-2151-E04E-A52D-CADAC643EE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66"/>
          <a:stretch/>
        </p:blipFill>
        <p:spPr>
          <a:xfrm>
            <a:off x="3096399" y="4524461"/>
            <a:ext cx="1975663" cy="1783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5ACEF6-3A7F-4B44-9C6F-4F41F349BA71}"/>
              </a:ext>
            </a:extLst>
          </p:cNvPr>
          <p:cNvSpPr txBox="1"/>
          <p:nvPr/>
        </p:nvSpPr>
        <p:spPr>
          <a:xfrm>
            <a:off x="-528637" y="5135769"/>
            <a:ext cx="5224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-OH at the #2 C </a:t>
            </a:r>
          </a:p>
          <a:p>
            <a:pPr algn="ctr"/>
            <a:r>
              <a:rPr lang="en-US" sz="2400" dirty="0"/>
              <a:t>on the ribose, </a:t>
            </a:r>
          </a:p>
          <a:p>
            <a:pPr algn="ctr"/>
            <a:r>
              <a:rPr lang="en-US" sz="2400" dirty="0"/>
              <a:t>vs. </a:t>
            </a:r>
            <a:r>
              <a:rPr lang="en-US" sz="2400" dirty="0">
                <a:solidFill>
                  <a:srgbClr val="FF0000"/>
                </a:solidFill>
              </a:rPr>
              <a:t>de</a:t>
            </a:r>
            <a:r>
              <a:rPr lang="en-US" sz="2400" dirty="0"/>
              <a:t>oxyribose in DNA</a:t>
            </a:r>
            <a:endParaRPr lang="en-US" sz="2400" b="1" dirty="0"/>
          </a:p>
          <a:p>
            <a:pPr algn="ctr"/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3A1E126-D529-0647-9872-ECE32614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2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RNA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697D9D-8477-E549-847C-265E0A42D8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826" t="-587" r="50282" b="587"/>
          <a:stretch/>
        </p:blipFill>
        <p:spPr>
          <a:xfrm>
            <a:off x="8653949" y="983609"/>
            <a:ext cx="3335985" cy="15975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09F481-1C77-6242-B729-CC981C9A3E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053" r="23110"/>
          <a:stretch/>
        </p:blipFill>
        <p:spPr>
          <a:xfrm>
            <a:off x="8741525" y="4195850"/>
            <a:ext cx="1463724" cy="16128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F713B7-3C32-6D49-A8FC-E3FB3E3F9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7327" y="4183145"/>
            <a:ext cx="856461" cy="11776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37CED3D-1BD0-6642-90CD-B0C89E0D469D}"/>
              </a:ext>
            </a:extLst>
          </p:cNvPr>
          <p:cNvSpPr txBox="1"/>
          <p:nvPr/>
        </p:nvSpPr>
        <p:spPr>
          <a:xfrm>
            <a:off x="10874910" y="524160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07DDF7-9FB8-7C44-9D20-AD846A52AFF1}"/>
              </a:ext>
            </a:extLst>
          </p:cNvPr>
          <p:cNvSpPr txBox="1"/>
          <p:nvPr/>
        </p:nvSpPr>
        <p:spPr>
          <a:xfrm>
            <a:off x="10934191" y="476129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BB5778-5134-3E41-82EB-15C1C8F4DEDF}"/>
              </a:ext>
            </a:extLst>
          </p:cNvPr>
          <p:cNvSpPr txBox="1"/>
          <p:nvPr/>
        </p:nvSpPr>
        <p:spPr>
          <a:xfrm>
            <a:off x="11070094" y="437227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05CDB9-F01E-8C43-B583-C94E6E416616}"/>
              </a:ext>
            </a:extLst>
          </p:cNvPr>
          <p:cNvSpPr txBox="1"/>
          <p:nvPr/>
        </p:nvSpPr>
        <p:spPr>
          <a:xfrm>
            <a:off x="10645013" y="433529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4209F5-C183-3A41-849F-192A1075E725}"/>
              </a:ext>
            </a:extLst>
          </p:cNvPr>
          <p:cNvSpPr txBox="1"/>
          <p:nvPr/>
        </p:nvSpPr>
        <p:spPr>
          <a:xfrm>
            <a:off x="10399755" y="449741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F8CF37-6BFD-9E4E-92A7-CDD5F3FB66AD}"/>
              </a:ext>
            </a:extLst>
          </p:cNvPr>
          <p:cNvSpPr txBox="1"/>
          <p:nvPr/>
        </p:nvSpPr>
        <p:spPr>
          <a:xfrm>
            <a:off x="10415966" y="484637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79D25C-ABF0-4144-8F62-E6699EFDC231}"/>
              </a:ext>
            </a:extLst>
          </p:cNvPr>
          <p:cNvSpPr txBox="1"/>
          <p:nvPr/>
        </p:nvSpPr>
        <p:spPr>
          <a:xfrm>
            <a:off x="10490959" y="5459715"/>
            <a:ext cx="1037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uracil (U)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000F973-2F67-894A-911C-8E3A18B2FA3D}"/>
              </a:ext>
            </a:extLst>
          </p:cNvPr>
          <p:cNvGrpSpPr/>
          <p:nvPr/>
        </p:nvGrpSpPr>
        <p:grpSpPr>
          <a:xfrm>
            <a:off x="10174969" y="4241976"/>
            <a:ext cx="530915" cy="439765"/>
            <a:chOff x="6683189" y="-67236"/>
            <a:chExt cx="530915" cy="4397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6AC264-92C3-5946-9202-A263FC2F2DC0}"/>
                </a:ext>
              </a:extLst>
            </p:cNvPr>
            <p:cNvSpPr txBox="1"/>
            <p:nvPr/>
          </p:nvSpPr>
          <p:spPr>
            <a:xfrm>
              <a:off x="6683189" y="-67236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CH</a:t>
              </a:r>
              <a:r>
                <a:rPr lang="en-US" baseline="-25000" dirty="0">
                  <a:solidFill>
                    <a:srgbClr val="FF0000"/>
                  </a:solidFill>
                </a:rPr>
                <a:t>3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E303C71-E554-6D48-8A4E-45A11741B78C}"/>
                </a:ext>
              </a:extLst>
            </p:cNvPr>
            <p:cNvCxnSpPr>
              <a:cxnSpLocks/>
            </p:cNvCxnSpPr>
            <p:nvPr/>
          </p:nvCxnSpPr>
          <p:spPr>
            <a:xfrm>
              <a:off x="6990349" y="238287"/>
              <a:ext cx="163487" cy="13424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55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108B-E5D4-6440-9078-179B4291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6" y="2994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Chemical nature of RNA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DC59A-C78E-CC47-AEFA-20B2DD4CF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2725"/>
            <a:ext cx="6684347" cy="4351338"/>
          </a:xfrm>
        </p:spPr>
        <p:txBody>
          <a:bodyPr>
            <a:normAutofit lnSpcReduction="10000"/>
          </a:bodyPr>
          <a:lstStyle/>
          <a:p>
            <a:r>
              <a:rPr lang="en-GB" altLang="en-US" dirty="0"/>
              <a:t>RNA is also polymer of nucleotides</a:t>
            </a:r>
          </a:p>
          <a:p>
            <a:r>
              <a:rPr lang="en-GB" altLang="en-US" u="sng" dirty="0"/>
              <a:t>RNA is different from DNA </a:t>
            </a:r>
          </a:p>
          <a:p>
            <a:pPr marL="514350" indent="-514350">
              <a:buFont typeface="+mj-lt"/>
              <a:buAutoNum type="arabicPeriod"/>
            </a:pPr>
            <a:r>
              <a:rPr lang="en-GB" altLang="en-US" dirty="0"/>
              <a:t>RNA has a different sugar: </a:t>
            </a:r>
            <a:r>
              <a:rPr lang="en-GB" altLang="en-US" b="1" dirty="0"/>
              <a:t>ribose</a:t>
            </a:r>
            <a:r>
              <a:rPr lang="en-GB" altLang="en-US" dirty="0"/>
              <a:t> instead of deoxyribose</a:t>
            </a:r>
          </a:p>
          <a:p>
            <a:pPr marL="514350" indent="-514350">
              <a:buFont typeface="+mj-lt"/>
              <a:buAutoNum type="arabicPeriod"/>
            </a:pPr>
            <a:r>
              <a:rPr lang="en-GB" altLang="en-US" dirty="0"/>
              <a:t>DNA has the nucleotide </a:t>
            </a:r>
            <a:r>
              <a:rPr lang="en-GB" altLang="en-US" b="1" dirty="0"/>
              <a:t>thymine</a:t>
            </a:r>
            <a:r>
              <a:rPr lang="en-GB" altLang="en-US" dirty="0"/>
              <a:t> (T), RNA has the nucleotide </a:t>
            </a:r>
            <a:r>
              <a:rPr lang="en-GB" altLang="en-US" b="1" dirty="0"/>
              <a:t>uracil </a:t>
            </a:r>
            <a:r>
              <a:rPr lang="en-GB" altLang="en-US" dirty="0"/>
              <a:t>(U).</a:t>
            </a:r>
          </a:p>
          <a:p>
            <a:pPr marL="514350" indent="-514350">
              <a:buFont typeface="+mj-lt"/>
              <a:buAutoNum type="arabicPeriod"/>
            </a:pPr>
            <a:r>
              <a:rPr lang="en-GB" altLang="en-US" dirty="0"/>
              <a:t>RNA is </a:t>
            </a:r>
            <a:r>
              <a:rPr lang="en-GB" altLang="en-US" b="1" dirty="0"/>
              <a:t>single stranded </a:t>
            </a:r>
            <a:r>
              <a:rPr lang="en-GB" altLang="en-US" dirty="0"/>
              <a:t>molecule whereas DNA is double stranded; although RNA can form </a:t>
            </a:r>
            <a:r>
              <a:rPr lang="en-GB" altLang="en-US" i="1" dirty="0"/>
              <a:t>local double-strand</a:t>
            </a:r>
          </a:p>
          <a:p>
            <a:r>
              <a:rPr lang="en-US" b="1" dirty="0"/>
              <a:t>RNA is much more abundant than DNA</a:t>
            </a:r>
          </a:p>
          <a:p>
            <a:endParaRPr lang="en-US" dirty="0"/>
          </a:p>
        </p:txBody>
      </p:sp>
      <p:pic>
        <p:nvPicPr>
          <p:cNvPr id="5" name="Picture 8" descr="RNA">
            <a:extLst>
              <a:ext uri="{FF2B5EF4-FFF2-40B4-BE49-F238E27FC236}">
                <a16:creationId xmlns:a16="http://schemas.microsoft.com/office/drawing/2014/main" id="{F7A96704-C582-3A40-9457-4BCC6D7DB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400" y="328618"/>
            <a:ext cx="2857500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65">
            <a:extLst>
              <a:ext uri="{FF2B5EF4-FFF2-40B4-BE49-F238E27FC236}">
                <a16:creationId xmlns:a16="http://schemas.microsoft.com/office/drawing/2014/main" id="{EA514245-4674-9246-826B-038E84F7E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573" y="4441320"/>
            <a:ext cx="15372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2400" b="1" dirty="0">
                <a:solidFill>
                  <a:srgbClr val="FF0000"/>
                </a:solidFill>
                <a:latin typeface="Helvetica" pitchFamily="34" charset="0"/>
              </a:rPr>
              <a:t>nucleotide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5EA748C-A400-4842-AC55-D38A693FD9DD}"/>
              </a:ext>
            </a:extLst>
          </p:cNvPr>
          <p:cNvSpPr/>
          <p:nvPr/>
        </p:nvSpPr>
        <p:spPr>
          <a:xfrm>
            <a:off x="9315451" y="4500563"/>
            <a:ext cx="2028825" cy="1571625"/>
          </a:xfrm>
          <a:custGeom>
            <a:avLst/>
            <a:gdLst>
              <a:gd name="connsiteX0" fmla="*/ 1671637 w 2028825"/>
              <a:gd name="connsiteY0" fmla="*/ 0 h 1471612"/>
              <a:gd name="connsiteX1" fmla="*/ 1042987 w 2028825"/>
              <a:gd name="connsiteY1" fmla="*/ 28575 h 1471612"/>
              <a:gd name="connsiteX2" fmla="*/ 928687 w 2028825"/>
              <a:gd name="connsiteY2" fmla="*/ 342900 h 1471612"/>
              <a:gd name="connsiteX3" fmla="*/ 0 w 2028825"/>
              <a:gd name="connsiteY3" fmla="*/ 342900 h 1471612"/>
              <a:gd name="connsiteX4" fmla="*/ 371475 w 2028825"/>
              <a:gd name="connsiteY4" fmla="*/ 1457325 h 1471612"/>
              <a:gd name="connsiteX5" fmla="*/ 1257300 w 2028825"/>
              <a:gd name="connsiteY5" fmla="*/ 1471612 h 1471612"/>
              <a:gd name="connsiteX6" fmla="*/ 2028825 w 2028825"/>
              <a:gd name="connsiteY6" fmla="*/ 814387 h 1471612"/>
              <a:gd name="connsiteX7" fmla="*/ 1671637 w 2028825"/>
              <a:gd name="connsiteY7" fmla="*/ 0 h 1471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28825" h="1471612">
                <a:moveTo>
                  <a:pt x="1671637" y="0"/>
                </a:moveTo>
                <a:lnTo>
                  <a:pt x="1042987" y="28575"/>
                </a:lnTo>
                <a:lnTo>
                  <a:pt x="928687" y="342900"/>
                </a:lnTo>
                <a:lnTo>
                  <a:pt x="0" y="342900"/>
                </a:lnTo>
                <a:lnTo>
                  <a:pt x="371475" y="1457325"/>
                </a:lnTo>
                <a:lnTo>
                  <a:pt x="1257300" y="1471612"/>
                </a:lnTo>
                <a:lnTo>
                  <a:pt x="2028825" y="814387"/>
                </a:lnTo>
                <a:lnTo>
                  <a:pt x="1671637" y="0"/>
                </a:ln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04">
            <a:extLst>
              <a:ext uri="{FF2B5EF4-FFF2-40B4-BE49-F238E27FC236}">
                <a16:creationId xmlns:a16="http://schemas.microsoft.com/office/drawing/2014/main" id="{904174E1-CDC9-394A-BBB9-39FFC4D3F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5408" y="5614000"/>
            <a:ext cx="42319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900" b="1" dirty="0">
                <a:solidFill>
                  <a:srgbClr val="FF0000"/>
                </a:solidFill>
                <a:latin typeface="Helvetica" pitchFamily="34" charset="0"/>
              </a:rPr>
              <a:t>Sugar </a:t>
            </a:r>
          </a:p>
          <a:p>
            <a:pPr algn="ctr"/>
            <a:r>
              <a:rPr lang="en-US" sz="900" b="1" dirty="0">
                <a:solidFill>
                  <a:srgbClr val="FF0000"/>
                </a:solidFill>
                <a:latin typeface="Helvetica" pitchFamily="34" charset="0"/>
              </a:rPr>
              <a:t>(ribose)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2" name="Group 402">
            <a:extLst>
              <a:ext uri="{FF2B5EF4-FFF2-40B4-BE49-F238E27FC236}">
                <a16:creationId xmlns:a16="http://schemas.microsoft.com/office/drawing/2014/main" id="{829D9B79-6D83-6E44-B74E-8AE3A182A5E6}"/>
              </a:ext>
            </a:extLst>
          </p:cNvPr>
          <p:cNvGrpSpPr>
            <a:grpSpLocks/>
          </p:cNvGrpSpPr>
          <p:nvPr/>
        </p:nvGrpSpPr>
        <p:grpSpPr bwMode="auto">
          <a:xfrm rot="1061803">
            <a:off x="8673758" y="4867216"/>
            <a:ext cx="585422" cy="1370007"/>
            <a:chOff x="4205647" y="5288234"/>
            <a:chExt cx="388578" cy="1010966"/>
          </a:xfrm>
        </p:grpSpPr>
        <p:sp>
          <p:nvSpPr>
            <p:cNvPr id="13" name="Line 142">
              <a:extLst>
                <a:ext uri="{FF2B5EF4-FFF2-40B4-BE49-F238E27FC236}">
                  <a16:creationId xmlns:a16="http://schemas.microsoft.com/office/drawing/2014/main" id="{AECA8A7E-2E40-D84C-9F5F-DB762980E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5647" y="5288234"/>
              <a:ext cx="347313" cy="899848"/>
            </a:xfrm>
            <a:prstGeom prst="line">
              <a:avLst/>
            </a:prstGeom>
            <a:noFill/>
            <a:ln w="12192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14" name="Freeform 144">
              <a:extLst>
                <a:ext uri="{FF2B5EF4-FFF2-40B4-BE49-F238E27FC236}">
                  <a16:creationId xmlns:a16="http://schemas.microsoft.com/office/drawing/2014/main" id="{658088A2-82F3-0847-B5A7-435DA24C1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5800" y="6140450"/>
              <a:ext cx="98425" cy="158750"/>
            </a:xfrm>
            <a:custGeom>
              <a:avLst/>
              <a:gdLst>
                <a:gd name="T0" fmla="*/ 2147483647 w 62"/>
                <a:gd name="T1" fmla="*/ 0 h 100"/>
                <a:gd name="T2" fmla="*/ 2147483647 w 62"/>
                <a:gd name="T3" fmla="*/ 2147483647 h 100"/>
                <a:gd name="T4" fmla="*/ 0 w 62"/>
                <a:gd name="T5" fmla="*/ 2147483647 h 100"/>
                <a:gd name="T6" fmla="*/ 2147483647 w 62"/>
                <a:gd name="T7" fmla="*/ 2147483647 h 100"/>
                <a:gd name="T8" fmla="*/ 2147483647 w 62"/>
                <a:gd name="T9" fmla="*/ 0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100"/>
                <a:gd name="T17" fmla="*/ 62 w 62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100">
                  <a:moveTo>
                    <a:pt x="54" y="0"/>
                  </a:moveTo>
                  <a:lnTo>
                    <a:pt x="32" y="20"/>
                  </a:lnTo>
                  <a:lnTo>
                    <a:pt x="0" y="20"/>
                  </a:lnTo>
                  <a:lnTo>
                    <a:pt x="62" y="10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</p:grpSp>
      <p:sp>
        <p:nvSpPr>
          <p:cNvPr id="15" name="Rectangle 432">
            <a:extLst>
              <a:ext uri="{FF2B5EF4-FFF2-40B4-BE49-F238E27FC236}">
                <a16:creationId xmlns:a16="http://schemas.microsoft.com/office/drawing/2014/main" id="{D8875D5F-CB2F-134D-9825-85C4CA672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183" y="6329799"/>
            <a:ext cx="274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Helvetica" pitchFamily="34" charset="0"/>
              </a:rPr>
              <a:t>3′</a:t>
            </a:r>
            <a:endParaRPr lang="en-US" sz="2400" b="1" dirty="0"/>
          </a:p>
        </p:txBody>
      </p:sp>
      <p:sp>
        <p:nvSpPr>
          <p:cNvPr id="16" name="Rectangle 434">
            <a:extLst>
              <a:ext uri="{FF2B5EF4-FFF2-40B4-BE49-F238E27FC236}">
                <a16:creationId xmlns:a16="http://schemas.microsoft.com/office/drawing/2014/main" id="{DCB0276A-E2E7-D34E-B89B-320F81CB2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1398" y="442199"/>
            <a:ext cx="274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Helvetica" pitchFamily="34" charset="0"/>
              </a:rPr>
              <a:t>5′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F81D0A-24E3-9C41-9E1D-D662AF305DF8}"/>
              </a:ext>
            </a:extLst>
          </p:cNvPr>
          <p:cNvSpPr txBox="1"/>
          <p:nvPr/>
        </p:nvSpPr>
        <p:spPr>
          <a:xfrm>
            <a:off x="10521798" y="580698"/>
            <a:ext cx="1356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Direction</a:t>
            </a:r>
          </a:p>
        </p:txBody>
      </p:sp>
      <p:sp>
        <p:nvSpPr>
          <p:cNvPr id="18" name="Line 142">
            <a:extLst>
              <a:ext uri="{FF2B5EF4-FFF2-40B4-BE49-F238E27FC236}">
                <a16:creationId xmlns:a16="http://schemas.microsoft.com/office/drawing/2014/main" id="{415249F7-683F-6B4B-8047-8E59D8FE9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40240" y="1042363"/>
            <a:ext cx="193748" cy="1476057"/>
          </a:xfrm>
          <a:prstGeom prst="line">
            <a:avLst/>
          </a:prstGeom>
          <a:noFill/>
          <a:ln w="12192">
            <a:solidFill>
              <a:srgbClr val="00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FF823A-567A-3D4C-BBE3-F55179E93FC3}"/>
              </a:ext>
            </a:extLst>
          </p:cNvPr>
          <p:cNvCxnSpPr/>
          <p:nvPr/>
        </p:nvCxnSpPr>
        <p:spPr>
          <a:xfrm flipH="1" flipV="1">
            <a:off x="8562648" y="1042363"/>
            <a:ext cx="290322" cy="33989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910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710DC-C25B-DC48-9EAA-A86C44112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76850" cy="4351338"/>
          </a:xfrm>
        </p:spPr>
        <p:txBody>
          <a:bodyPr/>
          <a:lstStyle/>
          <a:p>
            <a:r>
              <a:rPr lang="en-US" b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Two strand separate</a:t>
            </a:r>
          </a:p>
          <a:p>
            <a:r>
              <a:rPr lang="en-US" b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Nucleotides</a:t>
            </a:r>
            <a:r>
              <a:rPr lang="en-US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 match up with complementary bases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Nucleotides are </a:t>
            </a:r>
            <a:r>
              <a:rPr lang="en-US" dirty="0" err="1">
                <a:latin typeface="Calibri" pitchFamily="34" charset="0"/>
                <a:ea typeface="Times New Roman" pitchFamily="18" charset="0"/>
                <a:cs typeface="Arial" pitchFamily="34" charset="0"/>
              </a:rPr>
              <a:t>joied</a:t>
            </a:r>
            <a:r>
              <a:rPr lang="en-US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 by the enzyme, </a:t>
            </a:r>
            <a:r>
              <a:rPr lang="en-US" b="1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polymer</a:t>
            </a:r>
            <a:r>
              <a:rPr lang="en-US" b="1" u="sng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ase</a:t>
            </a:r>
          </a:p>
          <a:p>
            <a:r>
              <a:rPr lang="en-US" b="1" u="sng" dirty="0">
                <a:solidFill>
                  <a:srgbClr val="C00000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Mutations</a:t>
            </a:r>
            <a:r>
              <a:rPr lang="en-US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 occur when </a:t>
            </a:r>
            <a:r>
              <a:rPr lang="en-US" b="1" u="sng" dirty="0">
                <a:solidFill>
                  <a:srgbClr val="1009FA"/>
                </a:solidFill>
                <a:latin typeface="Calibri" pitchFamily="34" charset="0"/>
                <a:ea typeface="Times New Roman" pitchFamily="18" charset="0"/>
                <a:cs typeface="Arial" pitchFamily="34" charset="0"/>
              </a:rPr>
              <a:t>copying errors </a:t>
            </a:r>
            <a:r>
              <a:rPr lang="en-US" dirty="0">
                <a:latin typeface="Calibri" pitchFamily="34" charset="0"/>
                <a:ea typeface="Times New Roman" pitchFamily="18" charset="0"/>
                <a:cs typeface="Arial" pitchFamily="34" charset="0"/>
              </a:rPr>
              <a:t>cause a change in the sequence of DNA nucleotide bases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7" name="Picture 6" descr="dnareplication_large.jpg">
            <a:extLst>
              <a:ext uri="{FF2B5EF4-FFF2-40B4-BE49-F238E27FC236}">
                <a16:creationId xmlns:a16="http://schemas.microsoft.com/office/drawing/2014/main" id="{DFEB9378-CFA1-2649-984F-B2244415BDD2}"/>
              </a:ext>
            </a:extLst>
          </p:cNvPr>
          <p:cNvPicPr/>
          <p:nvPr/>
        </p:nvPicPr>
        <p:blipFill rotWithShape="1">
          <a:blip r:embed="rId2" cstate="print"/>
          <a:srcRect b="5208"/>
          <a:stretch/>
        </p:blipFill>
        <p:spPr>
          <a:xfrm>
            <a:off x="7931524" y="1237129"/>
            <a:ext cx="3686735" cy="544605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28A856C-6224-014A-84E2-55609315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DNA synthesis is known as Replication </a:t>
            </a:r>
          </a:p>
        </p:txBody>
      </p:sp>
    </p:spTree>
    <p:extLst>
      <p:ext uri="{BB962C8B-B14F-4D97-AF65-F5344CB8AC3E}">
        <p14:creationId xmlns:p14="http://schemas.microsoft.com/office/powerpoint/2010/main" val="2341430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FA1659FF-429E-A74A-83F2-A9D3AA80E89E}"/>
              </a:ext>
            </a:extLst>
          </p:cNvPr>
          <p:cNvGrpSpPr/>
          <p:nvPr/>
        </p:nvGrpSpPr>
        <p:grpSpPr>
          <a:xfrm>
            <a:off x="4521818" y="2989917"/>
            <a:ext cx="2093437" cy="1175589"/>
            <a:chOff x="5684756" y="4815990"/>
            <a:chExt cx="2093437" cy="117558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E112D26-44F6-4A41-9FA2-6F215A87E0F0}"/>
                </a:ext>
              </a:extLst>
            </p:cNvPr>
            <p:cNvSpPr txBox="1"/>
            <p:nvPr/>
          </p:nvSpPr>
          <p:spPr>
            <a:xfrm>
              <a:off x="6436159" y="4975916"/>
              <a:ext cx="134203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       O</a:t>
              </a:r>
            </a:p>
            <a:p>
              <a:r>
                <a:rPr lang="en-US" sz="2000" dirty="0">
                  <a:solidFill>
                    <a:srgbClr val="FF0000"/>
                  </a:solidFill>
                </a:rPr>
                <a:t>        P—OH</a:t>
              </a:r>
            </a:p>
            <a:p>
              <a:r>
                <a:rPr lang="en-US" sz="2000" dirty="0">
                  <a:solidFill>
                    <a:srgbClr val="FF0000"/>
                  </a:solidFill>
                </a:rPr>
                <a:t>        O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646974B-A462-9F42-BF68-890CA1330739}"/>
                </a:ext>
              </a:extLst>
            </p:cNvPr>
            <p:cNvSpPr txBox="1"/>
            <p:nvPr/>
          </p:nvSpPr>
          <p:spPr>
            <a:xfrm>
              <a:off x="6915104" y="4834115"/>
              <a:ext cx="31290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000" dirty="0"/>
            </a:p>
            <a:p>
              <a:r>
                <a:rPr lang="en-US" sz="2000" dirty="0"/>
                <a:t>II</a:t>
              </a:r>
            </a:p>
            <a:p>
              <a:r>
                <a:rPr lang="en-US" sz="2000" dirty="0"/>
                <a:t>I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3BE3CF-E43C-894A-AE34-1B1FE2E2CD0E}"/>
                </a:ext>
              </a:extLst>
            </p:cNvPr>
            <p:cNvSpPr txBox="1"/>
            <p:nvPr/>
          </p:nvSpPr>
          <p:spPr>
            <a:xfrm>
              <a:off x="5684756" y="4975915"/>
              <a:ext cx="140775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        O</a:t>
              </a:r>
            </a:p>
            <a:p>
              <a:r>
                <a:rPr lang="en-US" sz="2000" baseline="30000" dirty="0">
                  <a:solidFill>
                    <a:srgbClr val="FF0000"/>
                  </a:solidFill>
                </a:rPr>
                <a:t>-</a:t>
              </a:r>
              <a:r>
                <a:rPr lang="en-US" sz="2000" dirty="0">
                  <a:solidFill>
                    <a:srgbClr val="FF0000"/>
                  </a:solidFill>
                </a:rPr>
                <a:t>O—P—O—</a:t>
              </a:r>
            </a:p>
            <a:p>
              <a:r>
                <a:rPr lang="en-US" sz="2000" dirty="0">
                  <a:solidFill>
                    <a:srgbClr val="FF0000"/>
                  </a:solidFill>
                </a:rPr>
                <a:t>        O</a:t>
              </a:r>
              <a:r>
                <a:rPr lang="en-US" sz="2000" baseline="30000" dirty="0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7692079-D731-4541-AE26-82882310E74A}"/>
                </a:ext>
              </a:extLst>
            </p:cNvPr>
            <p:cNvSpPr txBox="1"/>
            <p:nvPr/>
          </p:nvSpPr>
          <p:spPr>
            <a:xfrm>
              <a:off x="6136301" y="4815990"/>
              <a:ext cx="31290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000" dirty="0"/>
            </a:p>
            <a:p>
              <a:r>
                <a:rPr lang="en-US" sz="2000" dirty="0"/>
                <a:t>II</a:t>
              </a:r>
            </a:p>
            <a:p>
              <a:r>
                <a:rPr lang="en-US" sz="2000" dirty="0"/>
                <a:t>I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8F0D3875-FDDB-E046-AF70-D53AF5B27D21}"/>
              </a:ext>
            </a:extLst>
          </p:cNvPr>
          <p:cNvSpPr txBox="1"/>
          <p:nvPr/>
        </p:nvSpPr>
        <p:spPr>
          <a:xfrm>
            <a:off x="6663558" y="3450057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H-</a:t>
            </a:r>
            <a:r>
              <a:rPr lang="en-US" sz="2000" dirty="0">
                <a:solidFill>
                  <a:srgbClr val="FF0000"/>
                </a:solidFill>
              </a:rPr>
              <a:t>O</a:t>
            </a:r>
            <a:r>
              <a:rPr lang="en-US" sz="2000" dirty="0"/>
              <a:t>-</a:t>
            </a:r>
            <a:r>
              <a:rPr lang="en-US" sz="2000" dirty="0">
                <a:solidFill>
                  <a:srgbClr val="FF0000"/>
                </a:solidFill>
              </a:rPr>
              <a:t>H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850C413-F267-5D49-83CE-6CCB8A90E93D}"/>
              </a:ext>
            </a:extLst>
          </p:cNvPr>
          <p:cNvGrpSpPr/>
          <p:nvPr/>
        </p:nvGrpSpPr>
        <p:grpSpPr>
          <a:xfrm>
            <a:off x="5955200" y="557421"/>
            <a:ext cx="1626163" cy="2679173"/>
            <a:chOff x="5955200" y="557421"/>
            <a:chExt cx="1626163" cy="2679173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2BB5387-BA90-064A-82C0-AFE46F242EA3}"/>
                </a:ext>
              </a:extLst>
            </p:cNvPr>
            <p:cNvGrpSpPr/>
            <p:nvPr/>
          </p:nvGrpSpPr>
          <p:grpSpPr>
            <a:xfrm>
              <a:off x="5955200" y="557421"/>
              <a:ext cx="1369527" cy="2679173"/>
              <a:chOff x="5955200" y="886037"/>
              <a:chExt cx="1369527" cy="2679173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DA15634-10C2-F640-8F97-E1F1E5350C29}"/>
                  </a:ext>
                </a:extLst>
              </p:cNvPr>
              <p:cNvGrpSpPr/>
              <p:nvPr/>
            </p:nvGrpSpPr>
            <p:grpSpPr>
              <a:xfrm>
                <a:off x="6299325" y="1822073"/>
                <a:ext cx="1025402" cy="1743137"/>
                <a:chOff x="4160961" y="3843278"/>
                <a:chExt cx="1025402" cy="1743137"/>
              </a:xfrm>
            </p:grpSpPr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A5988761-DEDE-5E49-AD8C-2485E8462C8B}"/>
                    </a:ext>
                  </a:extLst>
                </p:cNvPr>
                <p:cNvGrpSpPr/>
                <p:nvPr/>
              </p:nvGrpSpPr>
              <p:grpSpPr>
                <a:xfrm>
                  <a:off x="4160961" y="3843278"/>
                  <a:ext cx="1025402" cy="1200210"/>
                  <a:chOff x="4160961" y="3843278"/>
                  <a:chExt cx="1025402" cy="1200210"/>
                </a:xfrm>
              </p:grpSpPr>
              <p:sp>
                <p:nvSpPr>
                  <p:cNvPr id="28" name="Regular Pentagon 27">
                    <a:extLst>
                      <a:ext uri="{FF2B5EF4-FFF2-40B4-BE49-F238E27FC236}">
                        <a16:creationId xmlns:a16="http://schemas.microsoft.com/office/drawing/2014/main" id="{81078D45-D54A-3E41-8984-E5A79FC27C87}"/>
                      </a:ext>
                    </a:extLst>
                  </p:cNvPr>
                  <p:cNvSpPr/>
                  <p:nvPr/>
                </p:nvSpPr>
                <p:spPr>
                  <a:xfrm>
                    <a:off x="4329113" y="4243388"/>
                    <a:ext cx="857250" cy="800100"/>
                  </a:xfrm>
                  <a:prstGeom prst="pentagon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4E638FD7-12EC-1C4F-A253-BBD1C52E29F5}"/>
                      </a:ext>
                    </a:extLst>
                  </p:cNvPr>
                  <p:cNvCxnSpPr/>
                  <p:nvPr/>
                </p:nvCxnSpPr>
                <p:spPr>
                  <a:xfrm>
                    <a:off x="4329113" y="4143375"/>
                    <a:ext cx="0" cy="742950"/>
                  </a:xfrm>
                  <a:prstGeom prst="line">
                    <a:avLst/>
                  </a:prstGeom>
                  <a:ln w="222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ECEEDBED-F7C8-D243-AACD-B6038F2E16C0}"/>
                      </a:ext>
                    </a:extLst>
                  </p:cNvPr>
                  <p:cNvSpPr txBox="1"/>
                  <p:nvPr/>
                </p:nvSpPr>
                <p:spPr>
                  <a:xfrm>
                    <a:off x="4160961" y="3843278"/>
                    <a:ext cx="61106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CH2</a:t>
                    </a:r>
                  </a:p>
                </p:txBody>
              </p:sp>
            </p:grp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5D228D75-924E-A949-AACF-AA5192C5D0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99575" y="4786315"/>
                  <a:ext cx="0" cy="500062"/>
                </a:xfrm>
                <a:prstGeom prst="line">
                  <a:avLst/>
                </a:prstGeom>
                <a:ln w="222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43E1FDA-6229-2E42-A0E2-DE0FABB2D6CD}"/>
                    </a:ext>
                  </a:extLst>
                </p:cNvPr>
                <p:cNvSpPr txBox="1"/>
                <p:nvPr/>
              </p:nvSpPr>
              <p:spPr>
                <a:xfrm>
                  <a:off x="4329113" y="5186305"/>
                  <a:ext cx="51488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OH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BCE2757-2C8E-B143-9995-D83A0A338F91}"/>
                  </a:ext>
                </a:extLst>
              </p:cNvPr>
              <p:cNvGrpSpPr/>
              <p:nvPr/>
            </p:nvGrpSpPr>
            <p:grpSpPr>
              <a:xfrm>
                <a:off x="5955200" y="886037"/>
                <a:ext cx="1018227" cy="1157464"/>
                <a:chOff x="8753473" y="3335446"/>
                <a:chExt cx="1018227" cy="1157464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490FBB9-DD48-4A45-8455-BCD219CDA2CF}"/>
                    </a:ext>
                  </a:extLst>
                </p:cNvPr>
                <p:cNvSpPr txBox="1"/>
                <p:nvPr/>
              </p:nvSpPr>
              <p:spPr>
                <a:xfrm>
                  <a:off x="8753473" y="3335446"/>
                  <a:ext cx="1018227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</a:rPr>
                    <a:t>      O</a:t>
                  </a:r>
                </a:p>
                <a:p>
                  <a:r>
                    <a:rPr lang="en-US" sz="2000" dirty="0">
                      <a:solidFill>
                        <a:srgbClr val="FF0000"/>
                      </a:solidFill>
                    </a:rPr>
                    <a:t>O—P</a:t>
                  </a:r>
                  <a:r>
                    <a:rPr lang="en-US" sz="20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=</a:t>
                  </a:r>
                  <a:r>
                    <a:rPr lang="en-US" sz="2000" dirty="0">
                      <a:solidFill>
                        <a:srgbClr val="FF0000"/>
                      </a:solidFill>
                    </a:rPr>
                    <a:t>O</a:t>
                  </a:r>
                </a:p>
                <a:p>
                  <a:r>
                    <a:rPr lang="en-US" sz="2000" dirty="0">
                      <a:solidFill>
                        <a:srgbClr val="FF0000"/>
                      </a:solidFill>
                    </a:rPr>
                    <a:t>      O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8E7E661-C872-0645-8629-A7DE6B33E483}"/>
                    </a:ext>
                  </a:extLst>
                </p:cNvPr>
                <p:cNvSpPr txBox="1"/>
                <p:nvPr/>
              </p:nvSpPr>
              <p:spPr>
                <a:xfrm>
                  <a:off x="9158756" y="3477247"/>
                  <a:ext cx="24878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I</a:t>
                  </a:r>
                </a:p>
                <a:p>
                  <a:r>
                    <a:rPr lang="en-US" sz="2000" dirty="0"/>
                    <a:t>I</a:t>
                  </a:r>
                </a:p>
                <a:p>
                  <a:r>
                    <a:rPr lang="en-US" sz="2000" dirty="0"/>
                    <a:t>I</a:t>
                  </a:r>
                </a:p>
              </p:txBody>
            </p:sp>
          </p:grp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5684D84-08CD-9D41-8A39-2AEDF6E18F4C}"/>
                </a:ext>
              </a:extLst>
            </p:cNvPr>
            <p:cNvCxnSpPr/>
            <p:nvPr/>
          </p:nvCxnSpPr>
          <p:spPr>
            <a:xfrm rot="10800000">
              <a:off x="7338504" y="1893567"/>
              <a:ext cx="0" cy="742950"/>
            </a:xfrm>
            <a:prstGeom prst="line">
              <a:avLst/>
            </a:prstGeom>
            <a:ln w="222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E38389A-30C1-0149-BDBB-209F019935AA}"/>
                </a:ext>
              </a:extLst>
            </p:cNvPr>
            <p:cNvSpPr txBox="1"/>
            <p:nvPr/>
          </p:nvSpPr>
          <p:spPr>
            <a:xfrm>
              <a:off x="7116171" y="1237032"/>
              <a:ext cx="465192" cy="646331"/>
            </a:xfrm>
            <a:prstGeom prst="rect">
              <a:avLst/>
            </a:prstGeom>
            <a:noFill/>
            <a:ln w="22225">
              <a:solidFill>
                <a:srgbClr val="7030A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A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F650B2B-AB49-9F40-96EF-E24754546A51}"/>
              </a:ext>
            </a:extLst>
          </p:cNvPr>
          <p:cNvGrpSpPr/>
          <p:nvPr/>
        </p:nvGrpSpPr>
        <p:grpSpPr>
          <a:xfrm>
            <a:off x="1099748" y="3329682"/>
            <a:ext cx="3139502" cy="2850984"/>
            <a:chOff x="1115274" y="2860758"/>
            <a:chExt cx="3139502" cy="285098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CAA9366-F619-FB4B-900F-4681D89207A9}"/>
                </a:ext>
              </a:extLst>
            </p:cNvPr>
            <p:cNvGrpSpPr/>
            <p:nvPr/>
          </p:nvGrpSpPr>
          <p:grpSpPr>
            <a:xfrm>
              <a:off x="1115274" y="2860758"/>
              <a:ext cx="2928090" cy="2850984"/>
              <a:chOff x="826229" y="2780470"/>
              <a:chExt cx="2928090" cy="285098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AA38EA-C183-374D-AE38-C55963837D0F}"/>
                  </a:ext>
                </a:extLst>
              </p:cNvPr>
              <p:cNvSpPr txBox="1"/>
              <p:nvPr/>
            </p:nvSpPr>
            <p:spPr>
              <a:xfrm>
                <a:off x="2370598" y="2937634"/>
                <a:ext cx="101822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      OH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O—P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=</a:t>
                </a:r>
                <a:r>
                  <a:rPr lang="en-US" sz="2000" dirty="0">
                    <a:solidFill>
                      <a:srgbClr val="FF0000"/>
                    </a:solidFill>
                  </a:rPr>
                  <a:t>O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      O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B4BCBE-3177-2940-9EE0-CC8529FD5521}"/>
                  </a:ext>
                </a:extLst>
              </p:cNvPr>
              <p:cNvSpPr txBox="1"/>
              <p:nvPr/>
            </p:nvSpPr>
            <p:spPr>
              <a:xfrm>
                <a:off x="2761593" y="3079435"/>
                <a:ext cx="24878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</a:t>
                </a:r>
              </a:p>
              <a:p>
                <a:r>
                  <a:rPr lang="en-US" sz="2000" dirty="0"/>
                  <a:t>I</a:t>
                </a:r>
              </a:p>
              <a:p>
                <a:r>
                  <a:rPr lang="en-US" sz="2000" dirty="0"/>
                  <a:t>I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A9DE79-0E38-6546-B76B-47CA483E9F1F}"/>
                  </a:ext>
                </a:extLst>
              </p:cNvPr>
              <p:cNvSpPr txBox="1"/>
              <p:nvPr/>
            </p:nvSpPr>
            <p:spPr>
              <a:xfrm>
                <a:off x="1557531" y="2937634"/>
                <a:ext cx="103425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        O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        P—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        OH 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5E328-2D90-5443-9F55-AB6A82B28B27}"/>
                  </a:ext>
                </a:extLst>
              </p:cNvPr>
              <p:cNvSpPr txBox="1"/>
              <p:nvPr/>
            </p:nvSpPr>
            <p:spPr>
              <a:xfrm>
                <a:off x="2031452" y="2795833"/>
                <a:ext cx="31290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000" dirty="0"/>
              </a:p>
              <a:p>
                <a:r>
                  <a:rPr lang="en-US" sz="2000" dirty="0"/>
                  <a:t>II</a:t>
                </a:r>
              </a:p>
              <a:p>
                <a:r>
                  <a:rPr lang="en-US" sz="2000" dirty="0"/>
                  <a:t>I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9203D2-BE8B-F840-B109-3E691713A6BC}"/>
                  </a:ext>
                </a:extLst>
              </p:cNvPr>
              <p:cNvSpPr txBox="1"/>
              <p:nvPr/>
            </p:nvSpPr>
            <p:spPr>
              <a:xfrm>
                <a:off x="826229" y="2924389"/>
                <a:ext cx="140775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        O</a:t>
                </a:r>
              </a:p>
              <a:p>
                <a:r>
                  <a:rPr lang="en-US" sz="2000" baseline="30000" dirty="0">
                    <a:solidFill>
                      <a:srgbClr val="FF0000"/>
                    </a:solidFill>
                  </a:rPr>
                  <a:t>-</a:t>
                </a:r>
                <a:r>
                  <a:rPr lang="en-US" sz="2000" dirty="0">
                    <a:solidFill>
                      <a:srgbClr val="FF0000"/>
                    </a:solidFill>
                  </a:rPr>
                  <a:t>O—P—O—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        OH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B955E0-ED44-6342-A0A9-9967BAF00B23}"/>
                  </a:ext>
                </a:extLst>
              </p:cNvPr>
              <p:cNvSpPr txBox="1"/>
              <p:nvPr/>
            </p:nvSpPr>
            <p:spPr>
              <a:xfrm>
                <a:off x="1302857" y="2780470"/>
                <a:ext cx="31290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000" dirty="0"/>
              </a:p>
              <a:p>
                <a:r>
                  <a:rPr lang="en-US" sz="2000" dirty="0"/>
                  <a:t>II</a:t>
                </a:r>
              </a:p>
              <a:p>
                <a:r>
                  <a:rPr lang="en-US" sz="2000" dirty="0"/>
                  <a:t>I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46348E9-B97A-344B-AF00-8ED43540F98D}"/>
                  </a:ext>
                </a:extLst>
              </p:cNvPr>
              <p:cNvGrpSpPr/>
              <p:nvPr/>
            </p:nvGrpSpPr>
            <p:grpSpPr>
              <a:xfrm>
                <a:off x="2728917" y="3888317"/>
                <a:ext cx="1025402" cy="1743137"/>
                <a:chOff x="4160961" y="3843278"/>
                <a:chExt cx="1025402" cy="1743137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224AAF8A-BAE4-614F-AB3D-7CF978980BFA}"/>
                    </a:ext>
                  </a:extLst>
                </p:cNvPr>
                <p:cNvGrpSpPr/>
                <p:nvPr/>
              </p:nvGrpSpPr>
              <p:grpSpPr>
                <a:xfrm>
                  <a:off x="4160961" y="3843278"/>
                  <a:ext cx="1025402" cy="1200210"/>
                  <a:chOff x="4160961" y="3843278"/>
                  <a:chExt cx="1025402" cy="1200210"/>
                </a:xfrm>
              </p:grpSpPr>
              <p:sp>
                <p:nvSpPr>
                  <p:cNvPr id="4" name="Regular Pentagon 3">
                    <a:extLst>
                      <a:ext uri="{FF2B5EF4-FFF2-40B4-BE49-F238E27FC236}">
                        <a16:creationId xmlns:a16="http://schemas.microsoft.com/office/drawing/2014/main" id="{68A0E1B5-1449-9741-8608-4AAA015A319F}"/>
                      </a:ext>
                    </a:extLst>
                  </p:cNvPr>
                  <p:cNvSpPr/>
                  <p:nvPr/>
                </p:nvSpPr>
                <p:spPr>
                  <a:xfrm>
                    <a:off x="4329113" y="4243388"/>
                    <a:ext cx="857250" cy="800100"/>
                  </a:xfrm>
                  <a:prstGeom prst="pentagon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D70CCE68-F4B7-CA45-86D0-B3018A608179}"/>
                      </a:ext>
                    </a:extLst>
                  </p:cNvPr>
                  <p:cNvCxnSpPr/>
                  <p:nvPr/>
                </p:nvCxnSpPr>
                <p:spPr>
                  <a:xfrm>
                    <a:off x="4329113" y="4143375"/>
                    <a:ext cx="0" cy="742950"/>
                  </a:xfrm>
                  <a:prstGeom prst="line">
                    <a:avLst/>
                  </a:prstGeom>
                  <a:ln w="222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98FFFBC-12E8-9D42-ABDC-5205E431189D}"/>
                      </a:ext>
                    </a:extLst>
                  </p:cNvPr>
                  <p:cNvSpPr txBox="1"/>
                  <p:nvPr/>
                </p:nvSpPr>
                <p:spPr>
                  <a:xfrm>
                    <a:off x="4160961" y="3843278"/>
                    <a:ext cx="61106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CH2</a:t>
                    </a:r>
                  </a:p>
                </p:txBody>
              </p:sp>
            </p:grp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1FFC603-5260-8146-BADF-99C0F1324C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99575" y="4786315"/>
                  <a:ext cx="0" cy="500062"/>
                </a:xfrm>
                <a:prstGeom prst="line">
                  <a:avLst/>
                </a:prstGeom>
                <a:ln w="222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18E028E-0D57-E34F-A7C7-49FD67DFB053}"/>
                    </a:ext>
                  </a:extLst>
                </p:cNvPr>
                <p:cNvSpPr txBox="1"/>
                <p:nvPr/>
              </p:nvSpPr>
              <p:spPr>
                <a:xfrm>
                  <a:off x="4329113" y="5186305"/>
                  <a:ext cx="51488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OH</a:t>
                  </a:r>
                </a:p>
              </p:txBody>
            </p:sp>
          </p:grp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DB9FE3F-3DE8-2940-8992-2AA7649C5D2E}"/>
                </a:ext>
              </a:extLst>
            </p:cNvPr>
            <p:cNvCxnSpPr/>
            <p:nvPr/>
          </p:nvCxnSpPr>
          <p:spPr>
            <a:xfrm rot="10800000">
              <a:off x="4048787" y="4310641"/>
              <a:ext cx="0" cy="742950"/>
            </a:xfrm>
            <a:prstGeom prst="line">
              <a:avLst/>
            </a:prstGeom>
            <a:ln w="222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44A420E-69D4-044A-A8D0-B80A01F352CF}"/>
                </a:ext>
              </a:extLst>
            </p:cNvPr>
            <p:cNvSpPr txBox="1"/>
            <p:nvPr/>
          </p:nvSpPr>
          <p:spPr>
            <a:xfrm>
              <a:off x="3826454" y="3654106"/>
              <a:ext cx="428322" cy="646331"/>
            </a:xfrm>
            <a:prstGeom prst="rect">
              <a:avLst/>
            </a:prstGeom>
            <a:noFill/>
            <a:ln w="22225">
              <a:solidFill>
                <a:srgbClr val="7030A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C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99461D2-5B24-B14C-A5BF-D571F2BB63F9}"/>
              </a:ext>
            </a:extLst>
          </p:cNvPr>
          <p:cNvGrpSpPr/>
          <p:nvPr/>
        </p:nvGrpSpPr>
        <p:grpSpPr>
          <a:xfrm>
            <a:off x="5978233" y="3344897"/>
            <a:ext cx="1595550" cy="2835769"/>
            <a:chOff x="6112754" y="2715186"/>
            <a:chExt cx="1595550" cy="283576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E990926-D729-E243-A2D6-1457A2DE9D9B}"/>
                </a:ext>
              </a:extLst>
            </p:cNvPr>
            <p:cNvGrpSpPr/>
            <p:nvPr/>
          </p:nvGrpSpPr>
          <p:grpSpPr>
            <a:xfrm>
              <a:off x="6112754" y="2715186"/>
              <a:ext cx="1383721" cy="2835769"/>
              <a:chOff x="9398580" y="3423261"/>
              <a:chExt cx="1383721" cy="2835769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AB49BFE-4788-8D43-93D9-5FE539D367DB}"/>
                  </a:ext>
                </a:extLst>
              </p:cNvPr>
              <p:cNvSpPr txBox="1"/>
              <p:nvPr/>
            </p:nvSpPr>
            <p:spPr>
              <a:xfrm>
                <a:off x="9398580" y="3565210"/>
                <a:ext cx="109677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      </a:t>
                </a:r>
              </a:p>
              <a:p>
                <a:r>
                  <a:rPr lang="en-US" sz="2000" baseline="30000" dirty="0">
                    <a:solidFill>
                      <a:srgbClr val="FF0000"/>
                    </a:solidFill>
                  </a:rPr>
                  <a:t>-</a:t>
                </a:r>
                <a:r>
                  <a:rPr lang="en-US" sz="2000" dirty="0">
                    <a:solidFill>
                      <a:srgbClr val="FF0000"/>
                    </a:solidFill>
                  </a:rPr>
                  <a:t>O—P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=</a:t>
                </a:r>
                <a:r>
                  <a:rPr lang="en-US" sz="2000" dirty="0">
                    <a:solidFill>
                      <a:srgbClr val="FF0000"/>
                    </a:solidFill>
                  </a:rPr>
                  <a:t>O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      O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E5265F8-CA20-0D4C-A417-75759F89D850}"/>
                  </a:ext>
                </a:extLst>
              </p:cNvPr>
              <p:cNvSpPr txBox="1"/>
              <p:nvPr/>
            </p:nvSpPr>
            <p:spPr>
              <a:xfrm>
                <a:off x="9814946" y="3423261"/>
                <a:ext cx="24878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br>
                  <a:rPr lang="en-US" sz="2000" dirty="0"/>
                </a:br>
                <a:r>
                  <a:rPr lang="en-US" sz="2000" dirty="0"/>
                  <a:t>I</a:t>
                </a:r>
              </a:p>
              <a:p>
                <a:r>
                  <a:rPr lang="en-US" sz="2000" dirty="0"/>
                  <a:t>I</a:t>
                </a:r>
              </a:p>
              <a:p>
                <a:r>
                  <a:rPr lang="en-US" sz="2000" dirty="0"/>
                  <a:t>I</a:t>
                </a: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364163FE-B47C-8146-8932-7AAA8E31A191}"/>
                  </a:ext>
                </a:extLst>
              </p:cNvPr>
              <p:cNvGrpSpPr/>
              <p:nvPr/>
            </p:nvGrpSpPr>
            <p:grpSpPr>
              <a:xfrm>
                <a:off x="9756899" y="4515893"/>
                <a:ext cx="1025402" cy="1743137"/>
                <a:chOff x="4160961" y="3843278"/>
                <a:chExt cx="1025402" cy="1743137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E53BAF8C-8188-F445-A7B5-CAE618164A27}"/>
                    </a:ext>
                  </a:extLst>
                </p:cNvPr>
                <p:cNvGrpSpPr/>
                <p:nvPr/>
              </p:nvGrpSpPr>
              <p:grpSpPr>
                <a:xfrm>
                  <a:off x="4160961" y="3843278"/>
                  <a:ext cx="1025402" cy="1200210"/>
                  <a:chOff x="4160961" y="3843278"/>
                  <a:chExt cx="1025402" cy="1200210"/>
                </a:xfrm>
              </p:grpSpPr>
              <p:sp>
                <p:nvSpPr>
                  <p:cNvPr id="47" name="Regular Pentagon 46">
                    <a:extLst>
                      <a:ext uri="{FF2B5EF4-FFF2-40B4-BE49-F238E27FC236}">
                        <a16:creationId xmlns:a16="http://schemas.microsoft.com/office/drawing/2014/main" id="{6205FE4E-2EE4-3249-8804-063D5F8886BD}"/>
                      </a:ext>
                    </a:extLst>
                  </p:cNvPr>
                  <p:cNvSpPr/>
                  <p:nvPr/>
                </p:nvSpPr>
                <p:spPr>
                  <a:xfrm>
                    <a:off x="4329113" y="4243388"/>
                    <a:ext cx="857250" cy="800100"/>
                  </a:xfrm>
                  <a:prstGeom prst="pentagon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03A901D-6586-D845-B9B5-B27E5CA03E2D}"/>
                      </a:ext>
                    </a:extLst>
                  </p:cNvPr>
                  <p:cNvCxnSpPr/>
                  <p:nvPr/>
                </p:nvCxnSpPr>
                <p:spPr>
                  <a:xfrm>
                    <a:off x="4329113" y="4143375"/>
                    <a:ext cx="0" cy="742950"/>
                  </a:xfrm>
                  <a:prstGeom prst="line">
                    <a:avLst/>
                  </a:prstGeom>
                  <a:ln w="222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C58B096A-EEDA-1B42-83F6-C1E1110F39AB}"/>
                      </a:ext>
                    </a:extLst>
                  </p:cNvPr>
                  <p:cNvSpPr txBox="1"/>
                  <p:nvPr/>
                </p:nvSpPr>
                <p:spPr>
                  <a:xfrm>
                    <a:off x="4160961" y="3843278"/>
                    <a:ext cx="61106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CH2</a:t>
                    </a:r>
                  </a:p>
                </p:txBody>
              </p:sp>
            </p:grp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D23865EA-B6F7-3142-837A-0C1C80E49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99575" y="4786315"/>
                  <a:ext cx="0" cy="500062"/>
                </a:xfrm>
                <a:prstGeom prst="line">
                  <a:avLst/>
                </a:prstGeom>
                <a:ln w="222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24858AC-5A76-954E-B5E1-BB498AD5DAC5}"/>
                    </a:ext>
                  </a:extLst>
                </p:cNvPr>
                <p:cNvSpPr txBox="1"/>
                <p:nvPr/>
              </p:nvSpPr>
              <p:spPr>
                <a:xfrm>
                  <a:off x="4329113" y="5186305"/>
                  <a:ext cx="51488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OH</a:t>
                  </a:r>
                </a:p>
              </p:txBody>
            </p:sp>
          </p:grp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4FC464C-A5AB-D24B-BAE0-7E8A551D3BED}"/>
                </a:ext>
              </a:extLst>
            </p:cNvPr>
            <p:cNvCxnSpPr/>
            <p:nvPr/>
          </p:nvCxnSpPr>
          <p:spPr>
            <a:xfrm rot="10800000">
              <a:off x="7502315" y="4126457"/>
              <a:ext cx="0" cy="742950"/>
            </a:xfrm>
            <a:prstGeom prst="line">
              <a:avLst/>
            </a:prstGeom>
            <a:ln w="222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8550692-3613-5446-8B9F-36E59B07CCC2}"/>
                </a:ext>
              </a:extLst>
            </p:cNvPr>
            <p:cNvSpPr txBox="1"/>
            <p:nvPr/>
          </p:nvSpPr>
          <p:spPr>
            <a:xfrm>
              <a:off x="7279982" y="3469922"/>
              <a:ext cx="428322" cy="646331"/>
            </a:xfrm>
            <a:prstGeom prst="rect">
              <a:avLst/>
            </a:prstGeom>
            <a:noFill/>
            <a:ln w="22225">
              <a:solidFill>
                <a:srgbClr val="7030A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C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3CF7097-898E-384D-A401-1DC30B08402A}"/>
              </a:ext>
            </a:extLst>
          </p:cNvPr>
          <p:cNvGrpSpPr/>
          <p:nvPr/>
        </p:nvGrpSpPr>
        <p:grpSpPr>
          <a:xfrm>
            <a:off x="5953490" y="557421"/>
            <a:ext cx="1626163" cy="2679173"/>
            <a:chOff x="5955200" y="557421"/>
            <a:chExt cx="1626163" cy="2679173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2E46308-BB50-1F47-8918-54191F040F10}"/>
                </a:ext>
              </a:extLst>
            </p:cNvPr>
            <p:cNvGrpSpPr/>
            <p:nvPr/>
          </p:nvGrpSpPr>
          <p:grpSpPr>
            <a:xfrm>
              <a:off x="5955200" y="557421"/>
              <a:ext cx="1369527" cy="2679173"/>
              <a:chOff x="5955200" y="886037"/>
              <a:chExt cx="1369527" cy="2679173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DEE9D057-0297-9E45-970E-E7958645168E}"/>
                  </a:ext>
                </a:extLst>
              </p:cNvPr>
              <p:cNvGrpSpPr/>
              <p:nvPr/>
            </p:nvGrpSpPr>
            <p:grpSpPr>
              <a:xfrm>
                <a:off x="6299325" y="1822073"/>
                <a:ext cx="1025402" cy="1743137"/>
                <a:chOff x="4160961" y="3843278"/>
                <a:chExt cx="1025402" cy="1743137"/>
              </a:xfrm>
            </p:grpSpPr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AD4F1957-8727-8B4D-850E-9321744A9F13}"/>
                    </a:ext>
                  </a:extLst>
                </p:cNvPr>
                <p:cNvGrpSpPr/>
                <p:nvPr/>
              </p:nvGrpSpPr>
              <p:grpSpPr>
                <a:xfrm>
                  <a:off x="4160961" y="3843278"/>
                  <a:ext cx="1025402" cy="1200210"/>
                  <a:chOff x="4160961" y="3843278"/>
                  <a:chExt cx="1025402" cy="1200210"/>
                </a:xfrm>
              </p:grpSpPr>
              <p:sp>
                <p:nvSpPr>
                  <p:cNvPr id="97" name="Regular Pentagon 96">
                    <a:extLst>
                      <a:ext uri="{FF2B5EF4-FFF2-40B4-BE49-F238E27FC236}">
                        <a16:creationId xmlns:a16="http://schemas.microsoft.com/office/drawing/2014/main" id="{B318F114-4243-5246-AC21-A18E6D35E055}"/>
                      </a:ext>
                    </a:extLst>
                  </p:cNvPr>
                  <p:cNvSpPr/>
                  <p:nvPr/>
                </p:nvSpPr>
                <p:spPr>
                  <a:xfrm>
                    <a:off x="4329113" y="4243388"/>
                    <a:ext cx="857250" cy="800100"/>
                  </a:xfrm>
                  <a:prstGeom prst="pentagon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3A804A2A-7751-6E4B-B7A5-4D512D5C03E2}"/>
                      </a:ext>
                    </a:extLst>
                  </p:cNvPr>
                  <p:cNvCxnSpPr/>
                  <p:nvPr/>
                </p:nvCxnSpPr>
                <p:spPr>
                  <a:xfrm>
                    <a:off x="4329113" y="4143375"/>
                    <a:ext cx="0" cy="742950"/>
                  </a:xfrm>
                  <a:prstGeom prst="line">
                    <a:avLst/>
                  </a:prstGeom>
                  <a:ln w="222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D57471D9-F1C9-8B40-8666-78AD6E98A286}"/>
                      </a:ext>
                    </a:extLst>
                  </p:cNvPr>
                  <p:cNvSpPr txBox="1"/>
                  <p:nvPr/>
                </p:nvSpPr>
                <p:spPr>
                  <a:xfrm>
                    <a:off x="4160961" y="3843278"/>
                    <a:ext cx="61106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CH2</a:t>
                    </a:r>
                  </a:p>
                </p:txBody>
              </p:sp>
            </p:grp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89ABE521-CBCB-AB4B-A87B-BDBA3A4C35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99575" y="4786315"/>
                  <a:ext cx="0" cy="500062"/>
                </a:xfrm>
                <a:prstGeom prst="line">
                  <a:avLst/>
                </a:prstGeom>
                <a:ln w="222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EF2398D7-72D0-1044-8CE9-57E3519E6A08}"/>
                    </a:ext>
                  </a:extLst>
                </p:cNvPr>
                <p:cNvSpPr txBox="1"/>
                <p:nvPr/>
              </p:nvSpPr>
              <p:spPr>
                <a:xfrm>
                  <a:off x="4329113" y="5186305"/>
                  <a:ext cx="35458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O</a:t>
                  </a:r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5C4AC821-CB80-7F49-8F17-29E6878D2DA8}"/>
                  </a:ext>
                </a:extLst>
              </p:cNvPr>
              <p:cNvGrpSpPr/>
              <p:nvPr/>
            </p:nvGrpSpPr>
            <p:grpSpPr>
              <a:xfrm>
                <a:off x="5955200" y="886037"/>
                <a:ext cx="1018227" cy="1157464"/>
                <a:chOff x="8753473" y="3335446"/>
                <a:chExt cx="1018227" cy="1157464"/>
              </a:xfrm>
            </p:grpSpPr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0E894EC-A1F8-5944-A001-B61F23AE0B6A}"/>
                    </a:ext>
                  </a:extLst>
                </p:cNvPr>
                <p:cNvSpPr txBox="1"/>
                <p:nvPr/>
              </p:nvSpPr>
              <p:spPr>
                <a:xfrm>
                  <a:off x="8753473" y="3335446"/>
                  <a:ext cx="1018227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</a:rPr>
                    <a:t>      O</a:t>
                  </a:r>
                </a:p>
                <a:p>
                  <a:r>
                    <a:rPr lang="en-US" sz="2000" dirty="0">
                      <a:solidFill>
                        <a:srgbClr val="FF0000"/>
                      </a:solidFill>
                    </a:rPr>
                    <a:t>O—P</a:t>
                  </a:r>
                  <a:r>
                    <a:rPr lang="en-US" sz="20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=</a:t>
                  </a:r>
                  <a:r>
                    <a:rPr lang="en-US" sz="2000" dirty="0">
                      <a:solidFill>
                        <a:srgbClr val="FF0000"/>
                      </a:solidFill>
                    </a:rPr>
                    <a:t>O</a:t>
                  </a:r>
                </a:p>
                <a:p>
                  <a:r>
                    <a:rPr lang="en-US" sz="2000" dirty="0">
                      <a:solidFill>
                        <a:srgbClr val="FF0000"/>
                      </a:solidFill>
                    </a:rPr>
                    <a:t>      O</a:t>
                  </a: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9F27FED9-DC76-1C47-BC25-E3BC2A9892A8}"/>
                    </a:ext>
                  </a:extLst>
                </p:cNvPr>
                <p:cNvSpPr txBox="1"/>
                <p:nvPr/>
              </p:nvSpPr>
              <p:spPr>
                <a:xfrm>
                  <a:off x="9158756" y="3477247"/>
                  <a:ext cx="24878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I</a:t>
                  </a:r>
                </a:p>
                <a:p>
                  <a:r>
                    <a:rPr lang="en-US" sz="2000" dirty="0"/>
                    <a:t>I</a:t>
                  </a:r>
                </a:p>
                <a:p>
                  <a:r>
                    <a:rPr lang="en-US" sz="2000" dirty="0"/>
                    <a:t>I</a:t>
                  </a:r>
                </a:p>
              </p:txBody>
            </p:sp>
          </p:grp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14069EA-72AD-2641-9A5B-D24F40BBB071}"/>
                </a:ext>
              </a:extLst>
            </p:cNvPr>
            <p:cNvCxnSpPr/>
            <p:nvPr/>
          </p:nvCxnSpPr>
          <p:spPr>
            <a:xfrm rot="10800000">
              <a:off x="7338504" y="1893567"/>
              <a:ext cx="0" cy="742950"/>
            </a:xfrm>
            <a:prstGeom prst="line">
              <a:avLst/>
            </a:prstGeom>
            <a:ln w="222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170746B-C0E3-EC4D-8623-9D8970ED8179}"/>
                </a:ext>
              </a:extLst>
            </p:cNvPr>
            <p:cNvSpPr txBox="1"/>
            <p:nvPr/>
          </p:nvSpPr>
          <p:spPr>
            <a:xfrm>
              <a:off x="7116171" y="1237032"/>
              <a:ext cx="465192" cy="646331"/>
            </a:xfrm>
            <a:prstGeom prst="rect">
              <a:avLst/>
            </a:prstGeom>
            <a:noFill/>
            <a:ln w="22225">
              <a:solidFill>
                <a:srgbClr val="7030A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A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E094458-5FBF-1549-A4E3-D27ECD108EB3}"/>
              </a:ext>
            </a:extLst>
          </p:cNvPr>
          <p:cNvGrpSpPr/>
          <p:nvPr/>
        </p:nvGrpSpPr>
        <p:grpSpPr>
          <a:xfrm rot="10800000" flipH="1">
            <a:off x="8090166" y="-131477"/>
            <a:ext cx="1672893" cy="4900242"/>
            <a:chOff x="7761525" y="554233"/>
            <a:chExt cx="1672893" cy="490024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7BB0B39-AB78-1949-B26B-8B8917F5E585}"/>
                </a:ext>
              </a:extLst>
            </p:cNvPr>
            <p:cNvGrpSpPr/>
            <p:nvPr/>
          </p:nvGrpSpPr>
          <p:grpSpPr>
            <a:xfrm>
              <a:off x="7866753" y="554233"/>
              <a:ext cx="1567665" cy="2378629"/>
              <a:chOff x="8312582" y="981919"/>
              <a:chExt cx="1567665" cy="2378629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8BA869DA-D470-7E4F-AC2A-11E71829C104}"/>
                  </a:ext>
                </a:extLst>
              </p:cNvPr>
              <p:cNvGrpSpPr/>
              <p:nvPr/>
            </p:nvGrpSpPr>
            <p:grpSpPr>
              <a:xfrm>
                <a:off x="8567776" y="1907245"/>
                <a:ext cx="1312471" cy="1453303"/>
                <a:chOff x="4329113" y="3833074"/>
                <a:chExt cx="1312471" cy="1453303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E6FE7208-CB4F-6847-A187-257465342F11}"/>
                    </a:ext>
                  </a:extLst>
                </p:cNvPr>
                <p:cNvGrpSpPr/>
                <p:nvPr/>
              </p:nvGrpSpPr>
              <p:grpSpPr>
                <a:xfrm>
                  <a:off x="4329113" y="3833074"/>
                  <a:ext cx="1312471" cy="1210414"/>
                  <a:chOff x="4329113" y="3833074"/>
                  <a:chExt cx="1312471" cy="1210414"/>
                </a:xfrm>
              </p:grpSpPr>
              <p:sp>
                <p:nvSpPr>
                  <p:cNvPr id="101" name="Regular Pentagon 100">
                    <a:extLst>
                      <a:ext uri="{FF2B5EF4-FFF2-40B4-BE49-F238E27FC236}">
                        <a16:creationId xmlns:a16="http://schemas.microsoft.com/office/drawing/2014/main" id="{A148F36E-7BB0-604E-BBBA-ADAA4197E94B}"/>
                      </a:ext>
                    </a:extLst>
                  </p:cNvPr>
                  <p:cNvSpPr/>
                  <p:nvPr/>
                </p:nvSpPr>
                <p:spPr>
                  <a:xfrm>
                    <a:off x="4329113" y="4243388"/>
                    <a:ext cx="857250" cy="800100"/>
                  </a:xfrm>
                  <a:prstGeom prst="pentagon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EF41F531-9CB8-DE41-AF9E-B7AAE75A7CCD}"/>
                      </a:ext>
                    </a:extLst>
                  </p:cNvPr>
                  <p:cNvCxnSpPr/>
                  <p:nvPr/>
                </p:nvCxnSpPr>
                <p:spPr>
                  <a:xfrm>
                    <a:off x="5210527" y="4143378"/>
                    <a:ext cx="0" cy="742950"/>
                  </a:xfrm>
                  <a:prstGeom prst="line">
                    <a:avLst/>
                  </a:prstGeom>
                  <a:ln w="222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A48878EE-B489-A94F-A328-4F9C98361325}"/>
                      </a:ext>
                    </a:extLst>
                  </p:cNvPr>
                  <p:cNvSpPr txBox="1"/>
                  <p:nvPr/>
                </p:nvSpPr>
                <p:spPr>
                  <a:xfrm flipV="1">
                    <a:off x="5030519" y="3833074"/>
                    <a:ext cx="61106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CH2</a:t>
                    </a:r>
                  </a:p>
                </p:txBody>
              </p:sp>
            </p:grp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EE0EAE5F-F46D-C94C-8D7E-67235BE686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32305" y="4786315"/>
                  <a:ext cx="0" cy="500062"/>
                </a:xfrm>
                <a:prstGeom prst="line">
                  <a:avLst/>
                </a:prstGeom>
                <a:ln w="222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56627673-8EF3-084F-BEF8-44224C7FF267}"/>
                  </a:ext>
                </a:extLst>
              </p:cNvPr>
              <p:cNvGrpSpPr/>
              <p:nvPr/>
            </p:nvGrpSpPr>
            <p:grpSpPr>
              <a:xfrm>
                <a:off x="8858771" y="981919"/>
                <a:ext cx="1018227" cy="1157464"/>
                <a:chOff x="8710609" y="3335446"/>
                <a:chExt cx="1018227" cy="1157464"/>
              </a:xfrm>
            </p:grpSpPr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7C9F509-1537-CB43-B607-24C10CD47226}"/>
                    </a:ext>
                  </a:extLst>
                </p:cNvPr>
                <p:cNvSpPr txBox="1"/>
                <p:nvPr/>
              </p:nvSpPr>
              <p:spPr>
                <a:xfrm flipV="1">
                  <a:off x="8710609" y="3335446"/>
                  <a:ext cx="1018227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</a:rPr>
                    <a:t>       O</a:t>
                  </a:r>
                </a:p>
                <a:p>
                  <a:r>
                    <a:rPr lang="en-US" sz="2000" dirty="0">
                      <a:solidFill>
                        <a:srgbClr val="FF0000"/>
                      </a:solidFill>
                    </a:rPr>
                    <a:t>O—P</a:t>
                  </a:r>
                  <a:r>
                    <a:rPr lang="en-US" sz="20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=</a:t>
                  </a:r>
                  <a:r>
                    <a:rPr lang="en-US" sz="2000" dirty="0">
                      <a:solidFill>
                        <a:srgbClr val="FF0000"/>
                      </a:solidFill>
                    </a:rPr>
                    <a:t>O</a:t>
                  </a:r>
                </a:p>
                <a:p>
                  <a:r>
                    <a:rPr lang="en-US" sz="2000" dirty="0">
                      <a:solidFill>
                        <a:srgbClr val="FF0000"/>
                      </a:solidFill>
                    </a:rPr>
                    <a:t>       O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C7FCDFA7-C11B-4646-A23E-3E44BBEA61B5}"/>
                    </a:ext>
                  </a:extLst>
                </p:cNvPr>
                <p:cNvSpPr txBox="1"/>
                <p:nvPr/>
              </p:nvSpPr>
              <p:spPr>
                <a:xfrm>
                  <a:off x="9158756" y="3477247"/>
                  <a:ext cx="24878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I</a:t>
                  </a:r>
                </a:p>
                <a:p>
                  <a:r>
                    <a:rPr lang="en-US" sz="2000" dirty="0"/>
                    <a:t>I</a:t>
                  </a:r>
                </a:p>
                <a:p>
                  <a:r>
                    <a:rPr lang="en-US" sz="2000" dirty="0"/>
                    <a:t>I</a:t>
                  </a:r>
                </a:p>
              </p:txBody>
            </p:sp>
          </p:grp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7624CC7-8324-5242-AFA8-8767CC04537B}"/>
                  </a:ext>
                </a:extLst>
              </p:cNvPr>
              <p:cNvCxnSpPr/>
              <p:nvPr/>
            </p:nvCxnSpPr>
            <p:spPr>
              <a:xfrm rot="10800000">
                <a:off x="8567776" y="2317559"/>
                <a:ext cx="0" cy="742950"/>
              </a:xfrm>
              <a:prstGeom prst="line">
                <a:avLst/>
              </a:prstGeom>
              <a:ln w="222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19B766E-2864-C946-B3AB-1F11AED96A4B}"/>
                  </a:ext>
                </a:extLst>
              </p:cNvPr>
              <p:cNvSpPr txBox="1"/>
              <p:nvPr/>
            </p:nvSpPr>
            <p:spPr>
              <a:xfrm flipV="1">
                <a:off x="8312582" y="1661024"/>
                <a:ext cx="479618" cy="646331"/>
              </a:xfrm>
              <a:prstGeom prst="rect">
                <a:avLst/>
              </a:prstGeom>
              <a:noFill/>
              <a:ln w="22225"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/>
                  <a:t>G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864D9A5-4A72-2245-9CC1-1ADD9562767D}"/>
                </a:ext>
              </a:extLst>
            </p:cNvPr>
            <p:cNvGrpSpPr/>
            <p:nvPr/>
          </p:nvGrpSpPr>
          <p:grpSpPr>
            <a:xfrm>
              <a:off x="7761525" y="2775808"/>
              <a:ext cx="1534804" cy="2678667"/>
              <a:chOff x="8345443" y="981919"/>
              <a:chExt cx="1534804" cy="2678667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746A7C58-6B98-4A46-87E7-1B0762802250}"/>
                  </a:ext>
                </a:extLst>
              </p:cNvPr>
              <p:cNvGrpSpPr/>
              <p:nvPr/>
            </p:nvGrpSpPr>
            <p:grpSpPr>
              <a:xfrm>
                <a:off x="8567776" y="1907245"/>
                <a:ext cx="1312471" cy="1753341"/>
                <a:chOff x="4329113" y="3833074"/>
                <a:chExt cx="1312471" cy="1753341"/>
              </a:xfrm>
            </p:grpSpPr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11FADFC8-8C96-F440-8DDB-939552390230}"/>
                    </a:ext>
                  </a:extLst>
                </p:cNvPr>
                <p:cNvGrpSpPr/>
                <p:nvPr/>
              </p:nvGrpSpPr>
              <p:grpSpPr>
                <a:xfrm>
                  <a:off x="4329113" y="3833074"/>
                  <a:ext cx="1312471" cy="1210414"/>
                  <a:chOff x="4329113" y="3833074"/>
                  <a:chExt cx="1312471" cy="1210414"/>
                </a:xfrm>
              </p:grpSpPr>
              <p:sp>
                <p:nvSpPr>
                  <p:cNvPr id="114" name="Regular Pentagon 113">
                    <a:extLst>
                      <a:ext uri="{FF2B5EF4-FFF2-40B4-BE49-F238E27FC236}">
                        <a16:creationId xmlns:a16="http://schemas.microsoft.com/office/drawing/2014/main" id="{A663B81A-C153-2141-B1A2-DA935CF02E07}"/>
                      </a:ext>
                    </a:extLst>
                  </p:cNvPr>
                  <p:cNvSpPr/>
                  <p:nvPr/>
                </p:nvSpPr>
                <p:spPr>
                  <a:xfrm>
                    <a:off x="4329113" y="4243388"/>
                    <a:ext cx="857250" cy="800100"/>
                  </a:xfrm>
                  <a:prstGeom prst="pentagon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CBD2C2F9-983E-6347-BE22-DEDFF76A9ABA}"/>
                      </a:ext>
                    </a:extLst>
                  </p:cNvPr>
                  <p:cNvCxnSpPr/>
                  <p:nvPr/>
                </p:nvCxnSpPr>
                <p:spPr>
                  <a:xfrm>
                    <a:off x="5210527" y="4143378"/>
                    <a:ext cx="0" cy="742950"/>
                  </a:xfrm>
                  <a:prstGeom prst="line">
                    <a:avLst/>
                  </a:prstGeom>
                  <a:ln w="222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28E35062-7459-8949-BBAB-D63F0A6A8F2C}"/>
                      </a:ext>
                    </a:extLst>
                  </p:cNvPr>
                  <p:cNvSpPr txBox="1"/>
                  <p:nvPr/>
                </p:nvSpPr>
                <p:spPr>
                  <a:xfrm flipV="1">
                    <a:off x="5030519" y="3833074"/>
                    <a:ext cx="61106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CH2</a:t>
                    </a:r>
                  </a:p>
                </p:txBody>
              </p:sp>
            </p:grp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CE025EBB-C335-EE45-A759-28910314E5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32305" y="4786315"/>
                  <a:ext cx="0" cy="500062"/>
                </a:xfrm>
                <a:prstGeom prst="line">
                  <a:avLst/>
                </a:prstGeom>
                <a:ln w="222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84522F00-B531-3B45-8A4F-72FC0E20E2A1}"/>
                    </a:ext>
                  </a:extLst>
                </p:cNvPr>
                <p:cNvSpPr txBox="1"/>
                <p:nvPr/>
              </p:nvSpPr>
              <p:spPr>
                <a:xfrm>
                  <a:off x="4861843" y="5186305"/>
                  <a:ext cx="35458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O</a:t>
                  </a:r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ED1A2010-FD24-1A42-9312-8972910F5B58}"/>
                  </a:ext>
                </a:extLst>
              </p:cNvPr>
              <p:cNvGrpSpPr/>
              <p:nvPr/>
            </p:nvGrpSpPr>
            <p:grpSpPr>
              <a:xfrm>
                <a:off x="8858771" y="981919"/>
                <a:ext cx="1018227" cy="1157464"/>
                <a:chOff x="8710609" y="3335446"/>
                <a:chExt cx="1018227" cy="1157464"/>
              </a:xfrm>
            </p:grpSpPr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E96D9F73-D052-8248-9F59-491B072CF54A}"/>
                    </a:ext>
                  </a:extLst>
                </p:cNvPr>
                <p:cNvSpPr txBox="1"/>
                <p:nvPr/>
              </p:nvSpPr>
              <p:spPr>
                <a:xfrm flipV="1">
                  <a:off x="8710609" y="3335446"/>
                  <a:ext cx="1018227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</a:rPr>
                    <a:t>       O</a:t>
                  </a:r>
                </a:p>
                <a:p>
                  <a:r>
                    <a:rPr lang="en-US" sz="2000" dirty="0">
                      <a:solidFill>
                        <a:srgbClr val="FF0000"/>
                      </a:solidFill>
                    </a:rPr>
                    <a:t>O—P</a:t>
                  </a:r>
                  <a:r>
                    <a:rPr lang="en-US" sz="20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=</a:t>
                  </a:r>
                  <a:r>
                    <a:rPr lang="en-US" sz="2000" dirty="0">
                      <a:solidFill>
                        <a:srgbClr val="FF0000"/>
                      </a:solidFill>
                    </a:rPr>
                    <a:t>O</a:t>
                  </a:r>
                </a:p>
                <a:p>
                  <a:r>
                    <a:rPr lang="en-US" sz="2000" dirty="0">
                      <a:solidFill>
                        <a:srgbClr val="FF0000"/>
                      </a:solidFill>
                    </a:rPr>
                    <a:t>       O</a:t>
                  </a: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B3A5C9CA-851D-E946-A28B-F03330F1E776}"/>
                    </a:ext>
                  </a:extLst>
                </p:cNvPr>
                <p:cNvSpPr txBox="1"/>
                <p:nvPr/>
              </p:nvSpPr>
              <p:spPr>
                <a:xfrm>
                  <a:off x="9158756" y="3477247"/>
                  <a:ext cx="24878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I</a:t>
                  </a:r>
                </a:p>
                <a:p>
                  <a:r>
                    <a:rPr lang="en-US" sz="2000" dirty="0"/>
                    <a:t>I</a:t>
                  </a:r>
                </a:p>
                <a:p>
                  <a:r>
                    <a:rPr lang="en-US" sz="2000" dirty="0"/>
                    <a:t>I</a:t>
                  </a:r>
                </a:p>
              </p:txBody>
            </p:sp>
          </p:grp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AAA2D87-EB89-5149-9E81-310501797EE0}"/>
                  </a:ext>
                </a:extLst>
              </p:cNvPr>
              <p:cNvCxnSpPr/>
              <p:nvPr/>
            </p:nvCxnSpPr>
            <p:spPr>
              <a:xfrm rot="10800000">
                <a:off x="8567776" y="2317559"/>
                <a:ext cx="0" cy="742950"/>
              </a:xfrm>
              <a:prstGeom prst="line">
                <a:avLst/>
              </a:prstGeom>
              <a:ln w="222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E629CB2-5175-1845-ACEC-513484BCAD46}"/>
                  </a:ext>
                </a:extLst>
              </p:cNvPr>
              <p:cNvSpPr txBox="1"/>
              <p:nvPr/>
            </p:nvSpPr>
            <p:spPr>
              <a:xfrm flipV="1">
                <a:off x="8345443" y="1661024"/>
                <a:ext cx="413896" cy="646331"/>
              </a:xfrm>
              <a:prstGeom prst="rect">
                <a:avLst/>
              </a:prstGeom>
              <a:noFill/>
              <a:ln w="22225"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/>
                  <a:t>T</a:t>
                </a:r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B335B3D-6960-CC4A-BA31-FCA8EE7E779C}"/>
              </a:ext>
            </a:extLst>
          </p:cNvPr>
          <p:cNvGrpSpPr/>
          <p:nvPr/>
        </p:nvGrpSpPr>
        <p:grpSpPr>
          <a:xfrm rot="10800000" flipH="1">
            <a:off x="8355013" y="4664678"/>
            <a:ext cx="1574419" cy="2721637"/>
            <a:chOff x="7761525" y="2432800"/>
            <a:chExt cx="1574419" cy="2721637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4E6D5F3-5234-1E4F-A53A-0A109401FC85}"/>
                </a:ext>
              </a:extLst>
            </p:cNvPr>
            <p:cNvCxnSpPr>
              <a:cxnSpLocks/>
            </p:cNvCxnSpPr>
            <p:nvPr/>
          </p:nvCxnSpPr>
          <p:spPr>
            <a:xfrm>
              <a:off x="8825139" y="2432800"/>
              <a:ext cx="0" cy="500062"/>
            </a:xfrm>
            <a:prstGeom prst="line">
              <a:avLst/>
            </a:prstGeom>
            <a:ln w="222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D2428FF6-BF49-CF43-B46A-E7BD2E588148}"/>
                </a:ext>
              </a:extLst>
            </p:cNvPr>
            <p:cNvGrpSpPr/>
            <p:nvPr/>
          </p:nvGrpSpPr>
          <p:grpSpPr>
            <a:xfrm>
              <a:off x="7761525" y="2775808"/>
              <a:ext cx="1574419" cy="2378629"/>
              <a:chOff x="8345443" y="981919"/>
              <a:chExt cx="1574419" cy="2378629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16105AAA-33B1-2843-883A-44323658A16E}"/>
                  </a:ext>
                </a:extLst>
              </p:cNvPr>
              <p:cNvGrpSpPr/>
              <p:nvPr/>
            </p:nvGrpSpPr>
            <p:grpSpPr>
              <a:xfrm>
                <a:off x="8567776" y="1921533"/>
                <a:ext cx="1312471" cy="1439015"/>
                <a:chOff x="4329113" y="3847362"/>
                <a:chExt cx="1312471" cy="1439015"/>
              </a:xfrm>
            </p:grpSpPr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E90F58ED-E9B0-3C4E-935C-B86D24DE74A2}"/>
                    </a:ext>
                  </a:extLst>
                </p:cNvPr>
                <p:cNvGrpSpPr/>
                <p:nvPr/>
              </p:nvGrpSpPr>
              <p:grpSpPr>
                <a:xfrm>
                  <a:off x="4329113" y="3847362"/>
                  <a:ext cx="1312471" cy="1196126"/>
                  <a:chOff x="4329113" y="3847362"/>
                  <a:chExt cx="1312471" cy="1196126"/>
                </a:xfrm>
              </p:grpSpPr>
              <p:sp>
                <p:nvSpPr>
                  <p:cNvPr id="129" name="Regular Pentagon 128">
                    <a:extLst>
                      <a:ext uri="{FF2B5EF4-FFF2-40B4-BE49-F238E27FC236}">
                        <a16:creationId xmlns:a16="http://schemas.microsoft.com/office/drawing/2014/main" id="{BF239FB7-1705-1D41-9D04-557BF562F87D}"/>
                      </a:ext>
                    </a:extLst>
                  </p:cNvPr>
                  <p:cNvSpPr/>
                  <p:nvPr/>
                </p:nvSpPr>
                <p:spPr>
                  <a:xfrm>
                    <a:off x="4329113" y="4243388"/>
                    <a:ext cx="857250" cy="800100"/>
                  </a:xfrm>
                  <a:prstGeom prst="pentagon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BDE06044-1B87-6E4A-8CBD-48C13A223C5C}"/>
                      </a:ext>
                    </a:extLst>
                  </p:cNvPr>
                  <p:cNvCxnSpPr/>
                  <p:nvPr/>
                </p:nvCxnSpPr>
                <p:spPr>
                  <a:xfrm>
                    <a:off x="5210527" y="4143378"/>
                    <a:ext cx="0" cy="742950"/>
                  </a:xfrm>
                  <a:prstGeom prst="line">
                    <a:avLst/>
                  </a:prstGeom>
                  <a:ln w="22225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0F14F77C-78AE-334B-BBE3-DD76EF8851BC}"/>
                      </a:ext>
                    </a:extLst>
                  </p:cNvPr>
                  <p:cNvSpPr txBox="1"/>
                  <p:nvPr/>
                </p:nvSpPr>
                <p:spPr>
                  <a:xfrm flipV="1">
                    <a:off x="5030519" y="3847362"/>
                    <a:ext cx="611065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CH2</a:t>
                    </a:r>
                  </a:p>
                </p:txBody>
              </p:sp>
            </p:grp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C336E1BA-D2F5-D145-B66C-F2B8B6C6F6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32305" y="4786315"/>
                  <a:ext cx="0" cy="500062"/>
                </a:xfrm>
                <a:prstGeom prst="line">
                  <a:avLst/>
                </a:prstGeom>
                <a:ln w="22225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E7423C4C-8066-5147-961A-2A7D388390BD}"/>
                  </a:ext>
                </a:extLst>
              </p:cNvPr>
              <p:cNvGrpSpPr/>
              <p:nvPr/>
            </p:nvGrpSpPr>
            <p:grpSpPr>
              <a:xfrm>
                <a:off x="8901635" y="981919"/>
                <a:ext cx="1018227" cy="1157464"/>
                <a:chOff x="8753473" y="3335446"/>
                <a:chExt cx="1018227" cy="1157464"/>
              </a:xfrm>
            </p:grpSpPr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391F4895-A442-194B-8EF9-573EB8685BEC}"/>
                    </a:ext>
                  </a:extLst>
                </p:cNvPr>
                <p:cNvSpPr txBox="1"/>
                <p:nvPr/>
              </p:nvSpPr>
              <p:spPr>
                <a:xfrm flipV="1">
                  <a:off x="8753473" y="3335446"/>
                  <a:ext cx="1018227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</a:rPr>
                    <a:t>      O</a:t>
                  </a:r>
                </a:p>
                <a:p>
                  <a:r>
                    <a:rPr lang="en-US" sz="2000" dirty="0">
                      <a:solidFill>
                        <a:srgbClr val="FF0000"/>
                      </a:solidFill>
                    </a:rPr>
                    <a:t>O—P</a:t>
                  </a:r>
                  <a:r>
                    <a:rPr lang="en-US" sz="20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=</a:t>
                  </a:r>
                  <a:r>
                    <a:rPr lang="en-US" sz="2000" dirty="0">
                      <a:solidFill>
                        <a:srgbClr val="FF0000"/>
                      </a:solidFill>
                    </a:rPr>
                    <a:t>O</a:t>
                  </a:r>
                </a:p>
                <a:p>
                  <a:r>
                    <a:rPr lang="en-US" sz="2000" dirty="0">
                      <a:solidFill>
                        <a:srgbClr val="FF0000"/>
                      </a:solidFill>
                    </a:rPr>
                    <a:t>      O</a:t>
                  </a: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CD1168D7-E4ED-AB45-8570-58E08776C8FE}"/>
                    </a:ext>
                  </a:extLst>
                </p:cNvPr>
                <p:cNvSpPr txBox="1"/>
                <p:nvPr/>
              </p:nvSpPr>
              <p:spPr>
                <a:xfrm>
                  <a:off x="9158756" y="3477247"/>
                  <a:ext cx="24878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I</a:t>
                  </a:r>
                </a:p>
                <a:p>
                  <a:r>
                    <a:rPr lang="en-US" sz="2000" dirty="0"/>
                    <a:t>I</a:t>
                  </a:r>
                </a:p>
                <a:p>
                  <a:r>
                    <a:rPr lang="en-US" sz="2000" dirty="0"/>
                    <a:t>I</a:t>
                  </a:r>
                </a:p>
              </p:txBody>
            </p:sp>
          </p:grp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76CB61D-5C51-DC46-B585-0B59D3E6DD70}"/>
                  </a:ext>
                </a:extLst>
              </p:cNvPr>
              <p:cNvCxnSpPr/>
              <p:nvPr/>
            </p:nvCxnSpPr>
            <p:spPr>
              <a:xfrm rot="10800000">
                <a:off x="8567776" y="2317559"/>
                <a:ext cx="0" cy="742950"/>
              </a:xfrm>
              <a:prstGeom prst="line">
                <a:avLst/>
              </a:prstGeom>
              <a:ln w="2222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5253770-EC53-0C4A-AEF8-DFA48B667FF2}"/>
                  </a:ext>
                </a:extLst>
              </p:cNvPr>
              <p:cNvSpPr txBox="1"/>
              <p:nvPr/>
            </p:nvSpPr>
            <p:spPr>
              <a:xfrm flipV="1">
                <a:off x="8345443" y="1661024"/>
                <a:ext cx="413896" cy="646331"/>
              </a:xfrm>
              <a:prstGeom prst="rect">
                <a:avLst/>
              </a:prstGeom>
              <a:noFill/>
              <a:ln w="22225"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/>
                  <a:t>T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1741E86-0F11-6146-BB42-6FC14B963BFF}"/>
              </a:ext>
            </a:extLst>
          </p:cNvPr>
          <p:cNvGrpSpPr/>
          <p:nvPr/>
        </p:nvGrpSpPr>
        <p:grpSpPr>
          <a:xfrm>
            <a:off x="7573783" y="1311560"/>
            <a:ext cx="513134" cy="475620"/>
            <a:chOff x="10044113" y="3008042"/>
            <a:chExt cx="671512" cy="23145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8728E8-0406-0344-9104-CD864A947878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113" y="3008042"/>
              <a:ext cx="671512" cy="0"/>
            </a:xfrm>
            <a:prstGeom prst="line">
              <a:avLst/>
            </a:prstGeom>
            <a:ln w="3810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8F0EF14-E7FD-8E47-8FAD-E37F85158C16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113" y="3239498"/>
              <a:ext cx="671512" cy="0"/>
            </a:xfrm>
            <a:prstGeom prst="line">
              <a:avLst/>
            </a:prstGeom>
            <a:ln w="3810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3A4C395-1103-194D-873A-F66592EC283C}"/>
              </a:ext>
            </a:extLst>
          </p:cNvPr>
          <p:cNvGrpSpPr/>
          <p:nvPr/>
        </p:nvGrpSpPr>
        <p:grpSpPr>
          <a:xfrm>
            <a:off x="7696017" y="3513732"/>
            <a:ext cx="518914" cy="475620"/>
            <a:chOff x="10712489" y="2484085"/>
            <a:chExt cx="518914" cy="475620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CB4BD472-A585-7B4C-A7D9-E523845F66D7}"/>
                </a:ext>
              </a:extLst>
            </p:cNvPr>
            <p:cNvGrpSpPr/>
            <p:nvPr/>
          </p:nvGrpSpPr>
          <p:grpSpPr>
            <a:xfrm>
              <a:off x="10712489" y="2484085"/>
              <a:ext cx="513134" cy="475620"/>
              <a:chOff x="10044113" y="3008042"/>
              <a:chExt cx="671512" cy="231456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74A678AE-0E58-264C-B729-4FCDF10ED0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4113" y="3008042"/>
                <a:ext cx="671512" cy="0"/>
              </a:xfrm>
              <a:prstGeom prst="line">
                <a:avLst/>
              </a:prstGeom>
              <a:ln w="38100">
                <a:solidFill>
                  <a:srgbClr val="7030A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0931C097-49C4-D440-B19F-2078A92B6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4113" y="3239498"/>
                <a:ext cx="671512" cy="0"/>
              </a:xfrm>
              <a:prstGeom prst="line">
                <a:avLst/>
              </a:prstGeom>
              <a:ln w="38100">
                <a:solidFill>
                  <a:srgbClr val="7030A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D46814F-FC0A-1146-9DED-15D3B27FE92A}"/>
                </a:ext>
              </a:extLst>
            </p:cNvPr>
            <p:cNvCxnSpPr>
              <a:cxnSpLocks/>
            </p:cNvCxnSpPr>
            <p:nvPr/>
          </p:nvCxnSpPr>
          <p:spPr>
            <a:xfrm>
              <a:off x="10718269" y="2707955"/>
              <a:ext cx="513134" cy="0"/>
            </a:xfrm>
            <a:prstGeom prst="line">
              <a:avLst/>
            </a:prstGeom>
            <a:ln w="3810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558AC0A-050A-FB45-9A1B-528CCFDBEB49}"/>
              </a:ext>
            </a:extLst>
          </p:cNvPr>
          <p:cNvCxnSpPr>
            <a:cxnSpLocks/>
          </p:cNvCxnSpPr>
          <p:nvPr/>
        </p:nvCxnSpPr>
        <p:spPr>
          <a:xfrm>
            <a:off x="6416442" y="121043"/>
            <a:ext cx="0" cy="500062"/>
          </a:xfrm>
          <a:prstGeom prst="line">
            <a:avLst/>
          </a:prstGeom>
          <a:ln w="222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itle 1">
            <a:extLst>
              <a:ext uri="{FF2B5EF4-FFF2-40B4-BE49-F238E27FC236}">
                <a16:creationId xmlns:a16="http://schemas.microsoft.com/office/drawing/2014/main" id="{840A71DC-23E9-1E4C-BD89-CE8073A30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105" y="342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DNA synthesis 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CDAC1B2-1796-D54E-9E99-BD6E60447802}"/>
              </a:ext>
            </a:extLst>
          </p:cNvPr>
          <p:cNvSpPr/>
          <p:nvPr/>
        </p:nvSpPr>
        <p:spPr>
          <a:xfrm>
            <a:off x="326757" y="1225660"/>
            <a:ext cx="554616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/>
              <a:t>DNA synthesis requires: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/>
              <a:t>Deoxyribose nucleotide </a:t>
            </a:r>
            <a:r>
              <a:rPr lang="en-US" altLang="en-US" sz="2400" b="1" dirty="0">
                <a:solidFill>
                  <a:srgbClr val="1009FA"/>
                </a:solidFill>
              </a:rPr>
              <a:t>tri</a:t>
            </a:r>
            <a:r>
              <a:rPr lang="en-US" altLang="en-US" sz="2400" dirty="0"/>
              <a:t>phosphates</a:t>
            </a:r>
          </a:p>
          <a:p>
            <a:pPr lvl="1"/>
            <a:r>
              <a:rPr lang="en-US" altLang="en-US" sz="2400" dirty="0"/>
              <a:t>(ATP, GTP, CTP and TTP)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/>
              <a:t>Enzyme: DNA polymerase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400" dirty="0"/>
              <a:t>Template DNA strands</a:t>
            </a:r>
          </a:p>
        </p:txBody>
      </p:sp>
      <p:sp>
        <p:nvSpPr>
          <p:cNvPr id="168" name="Content Placeholder 2">
            <a:extLst>
              <a:ext uri="{FF2B5EF4-FFF2-40B4-BE49-F238E27FC236}">
                <a16:creationId xmlns:a16="http://schemas.microsoft.com/office/drawing/2014/main" id="{478037E6-9842-BA46-942A-8AB2F292207E}"/>
              </a:ext>
            </a:extLst>
          </p:cNvPr>
          <p:cNvSpPr txBox="1">
            <a:spLocks/>
          </p:cNvSpPr>
          <p:nvPr/>
        </p:nvSpPr>
        <p:spPr>
          <a:xfrm>
            <a:off x="284787" y="6151573"/>
            <a:ext cx="7745683" cy="850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b="1" dirty="0"/>
              <a:t>Nucleotides are joined by Phosphodiester bond</a:t>
            </a:r>
          </a:p>
        </p:txBody>
      </p:sp>
    </p:spTree>
    <p:extLst>
      <p:ext uri="{BB962C8B-B14F-4D97-AF65-F5344CB8AC3E}">
        <p14:creationId xmlns:p14="http://schemas.microsoft.com/office/powerpoint/2010/main" val="375336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93 0.00069 L 0.27826 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6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 -0.008 -0.018 -0.016 -0.023 -0.016 c -0.031 0 -0.063 0.125 -0.063 0.25 c 0 -0.063 -0.016 -0.125 -0.031 -0.125 c -0.016 0 -0.031 0.063 -0.031 0.125 c 0 -0.031 -0.008 -0.063 -0.016 -0.063 c -0.008 0 -0.016 0.031 -0.016 0.063 c 0 -0.016 -0.004 -0.031 -0.008 -0.031 c -0.004 0 -0.008 0.016 -0.008 0.031 c 0 -0.008 -0.002 -0.016 -0.004 -0.016 c -0.001 0 -0.004 0.008 -0.004 0.016 c 0 -0.004 -0.001 -0.008 -0.002 -0.008 c 0 -0.001 -0.002 0.004 -0.002 0.008 c 0 -0.002 0 -0.004 -0.001 -0.004 c 0 0.001 -0.001 0.002 -0.001 0.004 c 0 -0.001 0 -0.002 0 -0.003 c -0.001 0 -0.001 0.001 -0.001 0.002 c -0.001 0 -0.001 -0.001 -0.001 -0.002 c -0.001 0 -0.001 0.001 -0.001 0.002 E" pathEditMode="relative" ptsTypes="">
                                      <p:cBhvr>
                                        <p:cTn id="1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9 0.06042 L 0.01094 -0.09328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768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8" grpId="1"/>
      <p:bldP spid="1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43DC-29DC-AC4F-826B-26CCC1E0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RNA synthesis is known as Transcription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62C0-E0E8-9A4B-ADC6-AE0FFDA4D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898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/>
              <a:t>DNA </a:t>
            </a:r>
            <a:r>
              <a:rPr lang="en-US" altLang="en-US" sz="3200" b="1" dirty="0"/>
              <a:t>is copied or transcribed </a:t>
            </a:r>
            <a:r>
              <a:rPr lang="en-US" altLang="en-US" sz="3200" dirty="0"/>
              <a:t>into RNA</a:t>
            </a:r>
            <a:endParaRPr lang="en-US" altLang="en-US" sz="3200" b="1" u="sng" dirty="0"/>
          </a:p>
          <a:p>
            <a:pPr marL="0" indent="0">
              <a:buNone/>
            </a:pPr>
            <a:endParaRPr lang="en-US" altLang="en-US" sz="3200" b="1" u="sng" dirty="0"/>
          </a:p>
          <a:p>
            <a:pPr marL="0" indent="0">
              <a:buNone/>
            </a:pPr>
            <a:r>
              <a:rPr lang="en-US" altLang="en-US" sz="3200" b="1" u="sng" dirty="0"/>
              <a:t>Transcription requires: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3200" b="1" dirty="0"/>
              <a:t>Ribonucleotide </a:t>
            </a:r>
            <a:r>
              <a:rPr lang="en-US" altLang="en-US" sz="3200" b="1" u="sng" dirty="0"/>
              <a:t>tri</a:t>
            </a:r>
            <a:r>
              <a:rPr lang="en-US" altLang="en-US" sz="3200" b="1" dirty="0"/>
              <a:t>phosphates: </a:t>
            </a:r>
          </a:p>
          <a:p>
            <a:pPr marL="0" indent="0">
              <a:buNone/>
            </a:pPr>
            <a:r>
              <a:rPr lang="en-US" altLang="en-US" sz="3200" b="1" dirty="0"/>
              <a:t>      </a:t>
            </a:r>
            <a:r>
              <a:rPr lang="en-US" altLang="en-US" sz="3200" dirty="0"/>
              <a:t>(ATP, GTP, CTP and </a:t>
            </a:r>
            <a:r>
              <a:rPr lang="en-US" altLang="en-US" sz="3200" b="1" dirty="0"/>
              <a:t>UTP</a:t>
            </a:r>
            <a:r>
              <a:rPr lang="en-US" altLang="en-US" sz="3200" dirty="0"/>
              <a:t>), sugar is ribose (not deoxyribose)</a:t>
            </a:r>
          </a:p>
          <a:p>
            <a:pPr marL="0" indent="0">
              <a:buNone/>
            </a:pPr>
            <a:r>
              <a:rPr lang="en-US" altLang="en-US" sz="3200" b="1" dirty="0"/>
              <a:t>2.   Enzyme: </a:t>
            </a:r>
            <a:r>
              <a:rPr lang="en-US" altLang="en-US" sz="3200" dirty="0"/>
              <a:t>RNA polymerase</a:t>
            </a:r>
          </a:p>
          <a:p>
            <a:pPr marL="0" indent="0">
              <a:buNone/>
            </a:pPr>
            <a:r>
              <a:rPr lang="en-US" altLang="en-US" sz="3200" b="1" dirty="0"/>
              <a:t>3.   Template: </a:t>
            </a:r>
            <a:r>
              <a:rPr lang="en-US" altLang="en-US" sz="3200" dirty="0"/>
              <a:t>one of the DNA strands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2327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DAC2BF-8270-7644-A1EE-7550D5BBB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1" y="1352908"/>
            <a:ext cx="11312059" cy="539079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DNA sequence one strand	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(5’)-</a:t>
            </a:r>
            <a:r>
              <a:rPr lang="en-US" b="1" dirty="0">
                <a:solidFill>
                  <a:srgbClr val="1009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AGGTCGTAGTCAATTCC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-(3’)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baseline="30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COMPLEMENTARY strand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(3’)-TCCAGCATCAGTTAAGG-(5’)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Sequence  of the RNA will be.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(5’)-</a:t>
            </a:r>
            <a:r>
              <a:rPr lang="en-US" b="1" dirty="0">
                <a:solidFill>
                  <a:srgbClr val="1009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b="1" dirty="0">
                <a:solidFill>
                  <a:srgbClr val="1009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CG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b="1" dirty="0">
                <a:solidFill>
                  <a:srgbClr val="1009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b="1" dirty="0">
                <a:solidFill>
                  <a:srgbClr val="1009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CAA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UU</a:t>
            </a:r>
            <a:r>
              <a:rPr lang="en-US" b="1" dirty="0">
                <a:solidFill>
                  <a:srgbClr val="1009F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CC-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(3’)</a:t>
            </a:r>
            <a:endParaRPr lang="en-US" dirty="0"/>
          </a:p>
          <a:p>
            <a:pPr>
              <a:spcBef>
                <a:spcPts val="0"/>
              </a:spcBef>
            </a:pPr>
            <a:endParaRPr lang="en-US" sz="3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D3E83E9-A185-2848-A4C3-AB4FA72F05CD}"/>
              </a:ext>
            </a:extLst>
          </p:cNvPr>
          <p:cNvGrpSpPr/>
          <p:nvPr/>
        </p:nvGrpSpPr>
        <p:grpSpPr>
          <a:xfrm>
            <a:off x="6794293" y="2312894"/>
            <a:ext cx="3409949" cy="547953"/>
            <a:chOff x="6309360" y="3829050"/>
            <a:chExt cx="3409949" cy="138303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6563C0B-C490-B248-9215-F8076DFD8AF4}"/>
                </a:ext>
              </a:extLst>
            </p:cNvPr>
            <p:cNvCxnSpPr/>
            <p:nvPr/>
          </p:nvCxnSpPr>
          <p:spPr>
            <a:xfrm>
              <a:off x="6309360" y="3829050"/>
              <a:ext cx="0" cy="138303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186DC6A-84CE-6F40-9086-266D1D3DD601}"/>
                </a:ext>
              </a:extLst>
            </p:cNvPr>
            <p:cNvCxnSpPr/>
            <p:nvPr/>
          </p:nvCxnSpPr>
          <p:spPr>
            <a:xfrm>
              <a:off x="6518910" y="3829050"/>
              <a:ext cx="0" cy="138303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7CD65-4061-3941-B941-95E5064F87A0}"/>
                </a:ext>
              </a:extLst>
            </p:cNvPr>
            <p:cNvCxnSpPr/>
            <p:nvPr/>
          </p:nvCxnSpPr>
          <p:spPr>
            <a:xfrm>
              <a:off x="6733222" y="3829050"/>
              <a:ext cx="0" cy="138303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CECEEB2-505A-3448-A508-E2C9058A4BE3}"/>
                </a:ext>
              </a:extLst>
            </p:cNvPr>
            <p:cNvCxnSpPr/>
            <p:nvPr/>
          </p:nvCxnSpPr>
          <p:spPr>
            <a:xfrm>
              <a:off x="6942772" y="3829050"/>
              <a:ext cx="0" cy="138303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515F3B7-CF8C-A147-A978-0AE62D5C61E3}"/>
                </a:ext>
              </a:extLst>
            </p:cNvPr>
            <p:cNvCxnSpPr/>
            <p:nvPr/>
          </p:nvCxnSpPr>
          <p:spPr>
            <a:xfrm>
              <a:off x="7176136" y="3829050"/>
              <a:ext cx="0" cy="138303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A1DC2A-D20C-F747-B5E0-6E6D871C8C18}"/>
                </a:ext>
              </a:extLst>
            </p:cNvPr>
            <p:cNvCxnSpPr/>
            <p:nvPr/>
          </p:nvCxnSpPr>
          <p:spPr>
            <a:xfrm>
              <a:off x="7385686" y="3829050"/>
              <a:ext cx="0" cy="138303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E820C2D-44D6-8B4A-940A-A6EBA2920CE4}"/>
                </a:ext>
              </a:extLst>
            </p:cNvPr>
            <p:cNvCxnSpPr/>
            <p:nvPr/>
          </p:nvCxnSpPr>
          <p:spPr>
            <a:xfrm>
              <a:off x="7599998" y="3829050"/>
              <a:ext cx="0" cy="138303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6B70651-8964-C045-A882-3EDE6C1D8B0D}"/>
                </a:ext>
              </a:extLst>
            </p:cNvPr>
            <p:cNvCxnSpPr/>
            <p:nvPr/>
          </p:nvCxnSpPr>
          <p:spPr>
            <a:xfrm>
              <a:off x="7809548" y="3829050"/>
              <a:ext cx="0" cy="138303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3377BA-8A7E-6A44-8038-C6A997B30AFB}"/>
                </a:ext>
              </a:extLst>
            </p:cNvPr>
            <p:cNvCxnSpPr/>
            <p:nvPr/>
          </p:nvCxnSpPr>
          <p:spPr>
            <a:xfrm>
              <a:off x="8004810" y="3829050"/>
              <a:ext cx="0" cy="138303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3EDF970-0738-7742-8083-31B9B8F95F8A}"/>
                </a:ext>
              </a:extLst>
            </p:cNvPr>
            <p:cNvCxnSpPr/>
            <p:nvPr/>
          </p:nvCxnSpPr>
          <p:spPr>
            <a:xfrm>
              <a:off x="8214360" y="3829050"/>
              <a:ext cx="0" cy="138303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352CB62-8D47-AB4D-8E17-AAB030E68ECD}"/>
                </a:ext>
              </a:extLst>
            </p:cNvPr>
            <p:cNvCxnSpPr/>
            <p:nvPr/>
          </p:nvCxnSpPr>
          <p:spPr>
            <a:xfrm>
              <a:off x="8428672" y="3829050"/>
              <a:ext cx="0" cy="138303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286DC37-7A6C-1045-AED7-7438C2528BAD}"/>
                </a:ext>
              </a:extLst>
            </p:cNvPr>
            <p:cNvCxnSpPr/>
            <p:nvPr/>
          </p:nvCxnSpPr>
          <p:spPr>
            <a:xfrm>
              <a:off x="8638222" y="3829050"/>
              <a:ext cx="0" cy="138303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F5BC58B-43FF-3B46-8386-428B405F21E7}"/>
                </a:ext>
              </a:extLst>
            </p:cNvPr>
            <p:cNvCxnSpPr/>
            <p:nvPr/>
          </p:nvCxnSpPr>
          <p:spPr>
            <a:xfrm>
              <a:off x="8833485" y="3829050"/>
              <a:ext cx="0" cy="138303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2CD77B1-A66D-974E-AA89-99913E70EA4C}"/>
                </a:ext>
              </a:extLst>
            </p:cNvPr>
            <p:cNvCxnSpPr/>
            <p:nvPr/>
          </p:nvCxnSpPr>
          <p:spPr>
            <a:xfrm>
              <a:off x="9043035" y="3829050"/>
              <a:ext cx="0" cy="138303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16470D2-E7EE-EA4C-926C-543D5CAE67F9}"/>
                </a:ext>
              </a:extLst>
            </p:cNvPr>
            <p:cNvCxnSpPr/>
            <p:nvPr/>
          </p:nvCxnSpPr>
          <p:spPr>
            <a:xfrm>
              <a:off x="9257347" y="3829050"/>
              <a:ext cx="0" cy="138303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0573A-41E2-9F4C-8F35-DB4F338710A4}"/>
                </a:ext>
              </a:extLst>
            </p:cNvPr>
            <p:cNvCxnSpPr/>
            <p:nvPr/>
          </p:nvCxnSpPr>
          <p:spPr>
            <a:xfrm>
              <a:off x="9466897" y="3829050"/>
              <a:ext cx="0" cy="138303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AF7955-82C0-614B-BDF9-E8205B8F86D5}"/>
                </a:ext>
              </a:extLst>
            </p:cNvPr>
            <p:cNvCxnSpPr/>
            <p:nvPr/>
          </p:nvCxnSpPr>
          <p:spPr>
            <a:xfrm>
              <a:off x="9719309" y="3829050"/>
              <a:ext cx="0" cy="138303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286756-3F59-1442-A3EC-DCE7678AAB5A}"/>
              </a:ext>
            </a:extLst>
          </p:cNvPr>
          <p:cNvGrpSpPr/>
          <p:nvPr/>
        </p:nvGrpSpPr>
        <p:grpSpPr>
          <a:xfrm>
            <a:off x="6304527" y="3348318"/>
            <a:ext cx="2394766" cy="753035"/>
            <a:chOff x="6304527" y="3348318"/>
            <a:chExt cx="2394766" cy="753035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E3D1B0D-1541-AD4C-98ED-D3AB6D8EC94C}"/>
                </a:ext>
              </a:extLst>
            </p:cNvPr>
            <p:cNvCxnSpPr/>
            <p:nvPr/>
          </p:nvCxnSpPr>
          <p:spPr>
            <a:xfrm>
              <a:off x="8699293" y="3348318"/>
              <a:ext cx="0" cy="7530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2BACC43-511D-5942-ABA5-4467B9B46B5F}"/>
                </a:ext>
              </a:extLst>
            </p:cNvPr>
            <p:cNvSpPr txBox="1"/>
            <p:nvPr/>
          </p:nvSpPr>
          <p:spPr>
            <a:xfrm>
              <a:off x="6304527" y="3432447"/>
              <a:ext cx="23579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Transcription</a:t>
              </a:r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6D430CAF-6571-E246-817A-3E4EA880E38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0000"/>
                </a:solidFill>
              </a:rPr>
              <a:t>RNA synthesis is known as Transcription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81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287D-C822-E247-8915-6DA40BFCE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Why make RNA? To make protein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DFA3D-3507-214A-854F-274ACD8A5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DNA “stores” the genetic information</a:t>
            </a:r>
          </a:p>
          <a:p>
            <a:r>
              <a:rPr lang="en-US" sz="3600" dirty="0"/>
              <a:t>RNA “transmit” the genetic information</a:t>
            </a:r>
          </a:p>
          <a:p>
            <a:r>
              <a:rPr lang="en-US" sz="3600" dirty="0"/>
              <a:t>A large complex protein called </a:t>
            </a:r>
            <a:r>
              <a:rPr lang="en-US" sz="3600" b="1" dirty="0"/>
              <a:t>RIBOSOME</a:t>
            </a:r>
            <a:r>
              <a:rPr lang="en-US" sz="3600" dirty="0"/>
              <a:t> translate the genetic information from RNA to protein</a:t>
            </a:r>
          </a:p>
        </p:txBody>
      </p:sp>
      <p:pic>
        <p:nvPicPr>
          <p:cNvPr id="4" name="Picture 3" descr="17_UN01CentralDogma-U">
            <a:extLst>
              <a:ext uri="{FF2B5EF4-FFF2-40B4-BE49-F238E27FC236}">
                <a16:creationId xmlns:a16="http://schemas.microsoft.com/office/drawing/2014/main" id="{FCBA2CE9-D37B-4D40-BB72-51FC4F24A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78"/>
          <a:stretch/>
        </p:blipFill>
        <p:spPr bwMode="auto">
          <a:xfrm>
            <a:off x="1547440" y="4741863"/>
            <a:ext cx="8548687" cy="892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181E88FD-E6DB-E94E-86D9-C9A7D5CED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8627" y="5013325"/>
            <a:ext cx="669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9pPr>
          </a:lstStyle>
          <a:p>
            <a:r>
              <a:rPr lang="en-US" altLang="en-US" sz="2200" b="1" dirty="0"/>
              <a:t>DNA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1AA88DA2-14F8-934C-9CA4-745DE3591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6190" y="5006975"/>
            <a:ext cx="669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9pPr>
          </a:lstStyle>
          <a:p>
            <a:r>
              <a:rPr lang="en-US" altLang="en-US" sz="2200" b="1"/>
              <a:t>RNA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CDE6E5FE-5823-FC47-84F2-D2D92474A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7065" y="5021263"/>
            <a:ext cx="950912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</a:defRPr>
            </a:lvl9pPr>
          </a:lstStyle>
          <a:p>
            <a:r>
              <a:rPr lang="en-US" altLang="en-US" sz="2200" b="1"/>
              <a:t>Protein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CCC219-33F5-FA4B-A655-4BD59C847F48}"/>
              </a:ext>
            </a:extLst>
          </p:cNvPr>
          <p:cNvSpPr txBox="1"/>
          <p:nvPr/>
        </p:nvSpPr>
        <p:spPr>
          <a:xfrm>
            <a:off x="3341509" y="4218594"/>
            <a:ext cx="1661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RNA </a:t>
            </a:r>
          </a:p>
          <a:p>
            <a:pPr algn="ctr"/>
            <a:r>
              <a:rPr lang="en-US" sz="2400" b="1" dirty="0">
                <a:solidFill>
                  <a:srgbClr val="7030A0"/>
                </a:solidFill>
              </a:rPr>
              <a:t>polymerase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B4362B-5425-5749-A704-9BEB5B09768E}"/>
              </a:ext>
            </a:extLst>
          </p:cNvPr>
          <p:cNvSpPr txBox="1"/>
          <p:nvPr/>
        </p:nvSpPr>
        <p:spPr>
          <a:xfrm>
            <a:off x="6675679" y="4587926"/>
            <a:ext cx="1661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Ribosome	</a:t>
            </a:r>
          </a:p>
        </p:txBody>
      </p:sp>
    </p:spTree>
    <p:extLst>
      <p:ext uri="{BB962C8B-B14F-4D97-AF65-F5344CB8AC3E}">
        <p14:creationId xmlns:p14="http://schemas.microsoft.com/office/powerpoint/2010/main" val="2313876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F8981C4-81D7-1848-90A4-1B72885E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101" y="1494549"/>
            <a:ext cx="10515600" cy="4089841"/>
          </a:xfrm>
        </p:spPr>
        <p:txBody>
          <a:bodyPr>
            <a:normAutofit/>
          </a:bodyPr>
          <a:lstStyle/>
          <a:p>
            <a:r>
              <a:rPr lang="en-GB" altLang="en-US" sz="3200" b="1" dirty="0"/>
              <a:t>Genetic information present in the nucleotide sequence of the </a:t>
            </a:r>
            <a:r>
              <a:rPr lang="en-GB" altLang="en-US" sz="3200" dirty="0"/>
              <a:t>DNA</a:t>
            </a:r>
            <a:r>
              <a:rPr lang="en-GB" altLang="en-US" sz="3200" b="1" dirty="0"/>
              <a:t> is “</a:t>
            </a:r>
            <a:r>
              <a:rPr lang="en-GB" altLang="en-US" sz="3200" b="1" u="sng" dirty="0"/>
              <a:t>TRANSCRIBED</a:t>
            </a:r>
            <a:r>
              <a:rPr lang="en-GB" altLang="en-US" sz="3200" b="1" dirty="0"/>
              <a:t>” into nucleotide sequence of </a:t>
            </a:r>
            <a:r>
              <a:rPr lang="en-GB" altLang="en-US" sz="3200" b="1" dirty="0">
                <a:solidFill>
                  <a:srgbClr val="1009FA"/>
                </a:solidFill>
              </a:rPr>
              <a:t>RNA</a:t>
            </a:r>
          </a:p>
          <a:p>
            <a:r>
              <a:rPr lang="en-GB" altLang="en-US" sz="3200" b="1" dirty="0"/>
              <a:t>Genetic information present in the nucleotide sequence of the RNA is “</a:t>
            </a:r>
            <a:r>
              <a:rPr lang="en-GB" altLang="en-US" sz="3200" b="1" u="sng" dirty="0"/>
              <a:t>TRANSLATED</a:t>
            </a:r>
            <a:r>
              <a:rPr lang="en-GB" altLang="en-US" sz="3200" b="1" dirty="0"/>
              <a:t>” into </a:t>
            </a:r>
            <a:r>
              <a:rPr lang="en-GB" altLang="en-US" sz="3200" b="1" dirty="0">
                <a:solidFill>
                  <a:srgbClr val="1009FA"/>
                </a:solidFill>
              </a:rPr>
              <a:t>amino acid </a:t>
            </a:r>
            <a:r>
              <a:rPr lang="en-GB" altLang="en-US" sz="3200" b="1" dirty="0"/>
              <a:t>sequence of </a:t>
            </a:r>
            <a:r>
              <a:rPr lang="en-GB" altLang="en-US" sz="3200" b="1" dirty="0">
                <a:solidFill>
                  <a:srgbClr val="1009FA"/>
                </a:solidFill>
              </a:rPr>
              <a:t>Protein</a:t>
            </a:r>
          </a:p>
          <a:p>
            <a:r>
              <a:rPr lang="fi-FI" altLang="en-US" sz="3200" dirty="0" err="1"/>
              <a:t>Information</a:t>
            </a:r>
            <a:r>
              <a:rPr lang="fi-FI" altLang="en-US" sz="3200" dirty="0"/>
              <a:t> </a:t>
            </a:r>
            <a:r>
              <a:rPr lang="fi-FI" altLang="en-US" sz="3200" dirty="0" err="1"/>
              <a:t>transfer</a:t>
            </a:r>
            <a:r>
              <a:rPr lang="fi-FI" altLang="en-US" sz="3200" dirty="0"/>
              <a:t> </a:t>
            </a:r>
            <a:r>
              <a:rPr lang="fi-FI" altLang="en-US" sz="3200" dirty="0" err="1"/>
              <a:t>only</a:t>
            </a:r>
            <a:r>
              <a:rPr lang="fi-FI" altLang="en-US" sz="3200" dirty="0"/>
              <a:t> in </a:t>
            </a:r>
            <a:r>
              <a:rPr lang="fi-FI" altLang="en-US" sz="3200" b="1" u="sng" dirty="0" err="1"/>
              <a:t>one</a:t>
            </a:r>
            <a:r>
              <a:rPr lang="fi-FI" altLang="en-US" sz="3200" b="1" u="sng" dirty="0"/>
              <a:t> </a:t>
            </a:r>
            <a:r>
              <a:rPr lang="fi-FI" altLang="en-US" sz="3200" b="1" u="sng" dirty="0" err="1"/>
              <a:t>direction</a:t>
            </a:r>
            <a:r>
              <a:rPr lang="fi-FI" altLang="en-US" sz="3200" b="1" u="sng" dirty="0"/>
              <a:t> </a:t>
            </a:r>
            <a:endParaRPr lang="en-US" altLang="en-US" sz="3200" b="1" u="sng" dirty="0"/>
          </a:p>
          <a:p>
            <a:pPr marL="0" indent="0">
              <a:buNone/>
            </a:pPr>
            <a:endParaRPr lang="en-GB" altLang="en-US" sz="3200" b="1" dirty="0"/>
          </a:p>
          <a:p>
            <a:endParaRPr lang="en-GB" alt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4D768-153F-1B46-B0E6-822792F3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Central Dogma of Molecular Biology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BD6FF7-25C8-974B-86A1-FC792DCDED3E}"/>
              </a:ext>
            </a:extLst>
          </p:cNvPr>
          <p:cNvGrpSpPr/>
          <p:nvPr/>
        </p:nvGrpSpPr>
        <p:grpSpPr>
          <a:xfrm>
            <a:off x="3298115" y="5104360"/>
            <a:ext cx="6096000" cy="1569660"/>
            <a:chOff x="744101" y="4568332"/>
            <a:chExt cx="6096000" cy="15696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DEB001-EE68-0043-AA4D-F72446427675}"/>
                </a:ext>
              </a:extLst>
            </p:cNvPr>
            <p:cNvSpPr/>
            <p:nvPr/>
          </p:nvSpPr>
          <p:spPr>
            <a:xfrm>
              <a:off x="744101" y="4568332"/>
              <a:ext cx="6096000" cy="156966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GB" altLang="en-US" sz="3200" dirty="0"/>
                <a:t>   DNA              RNA             Protein</a:t>
              </a:r>
            </a:p>
            <a:p>
              <a:endParaRPr lang="en-GB" altLang="en-US" sz="3200" dirty="0">
                <a:solidFill>
                  <a:schemeClr val="accent1"/>
                </a:solidFill>
              </a:endParaRPr>
            </a:p>
            <a:p>
              <a:r>
                <a:rPr lang="en-GB" altLang="en-US" sz="3200" dirty="0">
                  <a:solidFill>
                    <a:srgbClr val="FF0000"/>
                  </a:solidFill>
                </a:rPr>
                <a:t>      Transcription	   Translation</a:t>
              </a:r>
            </a:p>
          </p:txBody>
        </p:sp>
        <p:sp>
          <p:nvSpPr>
            <p:cNvPr id="12" name="AutoShape 4">
              <a:extLst>
                <a:ext uri="{FF2B5EF4-FFF2-40B4-BE49-F238E27FC236}">
                  <a16:creationId xmlns:a16="http://schemas.microsoft.com/office/drawing/2014/main" id="{992BFB32-86BF-DB47-9A14-9B4B39515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26" y="4748212"/>
              <a:ext cx="914400" cy="228600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5">
              <a:extLst>
                <a:ext uri="{FF2B5EF4-FFF2-40B4-BE49-F238E27FC236}">
                  <a16:creationId xmlns:a16="http://schemas.microsoft.com/office/drawing/2014/main" id="{012EF442-8A7C-8542-912F-9406D0B1F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5884" y="4748212"/>
              <a:ext cx="914400" cy="228600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6">
              <a:extLst>
                <a:ext uri="{FF2B5EF4-FFF2-40B4-BE49-F238E27FC236}">
                  <a16:creationId xmlns:a16="http://schemas.microsoft.com/office/drawing/2014/main" id="{FADE7078-7467-AC41-A777-52AE884641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5062" y="4976812"/>
              <a:ext cx="0" cy="6096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Line 6">
              <a:extLst>
                <a:ext uri="{FF2B5EF4-FFF2-40B4-BE49-F238E27FC236}">
                  <a16:creationId xmlns:a16="http://schemas.microsoft.com/office/drawing/2014/main" id="{83C249E0-3B88-7E46-A977-EDC514FF5E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298" y="5048362"/>
              <a:ext cx="0" cy="6096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0299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9D63-65E9-A24B-900C-4E391DD0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C00000"/>
                </a:solidFill>
              </a:rPr>
              <a:t>Genetic code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611BF-A9E4-7746-978D-DC7FB16F6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26" y="1879909"/>
            <a:ext cx="587181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b="1" dirty="0"/>
              <a:t>Codon</a:t>
            </a:r>
            <a:r>
              <a:rPr lang="en-US" altLang="en-US" dirty="0"/>
              <a:t>: set of </a:t>
            </a:r>
            <a:r>
              <a:rPr lang="en-US" altLang="en-US" b="1" dirty="0"/>
              <a:t>3 nucleotides </a:t>
            </a:r>
            <a:r>
              <a:rPr lang="en-US" altLang="en-US" dirty="0"/>
              <a:t>that represents a particular </a:t>
            </a:r>
            <a:r>
              <a:rPr lang="en-US" altLang="en-US" b="1" dirty="0"/>
              <a:t>amino acid</a:t>
            </a:r>
          </a:p>
          <a:p>
            <a:endParaRPr lang="en-US" altLang="en-US" b="1" dirty="0"/>
          </a:p>
          <a:p>
            <a:r>
              <a:rPr lang="en-US" altLang="en-US" dirty="0">
                <a:solidFill>
                  <a:srgbClr val="1009FA"/>
                </a:solidFill>
              </a:rPr>
              <a:t>Each codon</a:t>
            </a:r>
            <a:r>
              <a:rPr lang="en-US" altLang="en-US" dirty="0"/>
              <a:t> codes for </a:t>
            </a:r>
            <a:r>
              <a:rPr lang="en-US" altLang="en-US" dirty="0">
                <a:solidFill>
                  <a:srgbClr val="1009FA"/>
                </a:solidFill>
              </a:rPr>
              <a:t>a specific amino acid</a:t>
            </a:r>
          </a:p>
          <a:p>
            <a:endParaRPr lang="en-US" altLang="en-US" dirty="0">
              <a:solidFill>
                <a:srgbClr val="1009FA"/>
              </a:solidFill>
            </a:endParaRPr>
          </a:p>
          <a:p>
            <a:r>
              <a:rPr lang="en-US" altLang="en-US" dirty="0">
                <a:solidFill>
                  <a:srgbClr val="1009FA"/>
                </a:solidFill>
              </a:rPr>
              <a:t>Total Codon = 64</a:t>
            </a:r>
          </a:p>
          <a:p>
            <a:r>
              <a:rPr lang="en-US" altLang="en-US" dirty="0">
                <a:solidFill>
                  <a:srgbClr val="1009FA"/>
                </a:solidFill>
              </a:rPr>
              <a:t>Stop codon = 3</a:t>
            </a:r>
          </a:p>
          <a:p>
            <a:r>
              <a:rPr lang="en-US" altLang="en-US" b="1" dirty="0"/>
              <a:t>61 codon for 20 amino acids</a:t>
            </a:r>
          </a:p>
          <a:p>
            <a:r>
              <a:rPr lang="en-US" altLang="en-US" b="1" dirty="0">
                <a:solidFill>
                  <a:srgbClr val="1009FA"/>
                </a:solidFill>
              </a:rPr>
              <a:t>START codon = </a:t>
            </a:r>
            <a:r>
              <a:rPr lang="en-US" altLang="en-US" dirty="0">
                <a:solidFill>
                  <a:srgbClr val="1009FA"/>
                </a:solidFill>
              </a:rPr>
              <a:t>1</a:t>
            </a:r>
            <a:r>
              <a:rPr lang="en-US" altLang="en-US" baseline="30000" dirty="0">
                <a:solidFill>
                  <a:srgbClr val="1009FA"/>
                </a:solidFill>
              </a:rPr>
              <a:t>st</a:t>
            </a:r>
            <a:r>
              <a:rPr lang="en-US" altLang="en-US" dirty="0">
                <a:solidFill>
                  <a:srgbClr val="1009FA"/>
                </a:solidFill>
              </a:rPr>
              <a:t> amino acid</a:t>
            </a:r>
          </a:p>
          <a:p>
            <a:r>
              <a:rPr lang="en-US" altLang="en-US" b="1" dirty="0">
                <a:solidFill>
                  <a:srgbClr val="1009FA"/>
                </a:solidFill>
              </a:rPr>
              <a:t>STOP codon = </a:t>
            </a:r>
            <a:r>
              <a:rPr lang="en-US" altLang="en-US" dirty="0">
                <a:solidFill>
                  <a:srgbClr val="1009FA"/>
                </a:solidFill>
              </a:rPr>
              <a:t>no amino acids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A70B6E-3586-784A-B8A7-3CD742CC87B4}"/>
              </a:ext>
            </a:extLst>
          </p:cNvPr>
          <p:cNvGrpSpPr/>
          <p:nvPr/>
        </p:nvGrpSpPr>
        <p:grpSpPr>
          <a:xfrm>
            <a:off x="6523796" y="1391763"/>
            <a:ext cx="5549776" cy="4658360"/>
            <a:chOff x="1846681" y="61278"/>
            <a:chExt cx="5549776" cy="4658360"/>
          </a:xfrm>
        </p:grpSpPr>
        <p:sp>
          <p:nvSpPr>
            <p:cNvPr id="6" name="Line 51">
              <a:extLst>
                <a:ext uri="{FF2B5EF4-FFF2-40B4-BE49-F238E27FC236}">
                  <a16:creationId xmlns:a16="http://schemas.microsoft.com/office/drawing/2014/main" id="{CB6D9CCA-0AA9-7A4C-AFFB-80D64AEB5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1663" y="484188"/>
              <a:ext cx="0" cy="42195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52">
              <a:extLst>
                <a:ext uri="{FF2B5EF4-FFF2-40B4-BE49-F238E27FC236}">
                  <a16:creationId xmlns:a16="http://schemas.microsoft.com/office/drawing/2014/main" id="{80796986-E5F2-4545-B296-47874E5D6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6638" y="414338"/>
              <a:ext cx="0" cy="42894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53">
              <a:extLst>
                <a:ext uri="{FF2B5EF4-FFF2-40B4-BE49-F238E27FC236}">
                  <a16:creationId xmlns:a16="http://schemas.microsoft.com/office/drawing/2014/main" id="{DA928A6B-945E-1B4E-BB9E-2BA5F5260E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6603" y="4701699"/>
              <a:ext cx="51181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54">
              <a:extLst>
                <a:ext uri="{FF2B5EF4-FFF2-40B4-BE49-F238E27FC236}">
                  <a16:creationId xmlns:a16="http://schemas.microsoft.com/office/drawing/2014/main" id="{01586942-14B2-4048-BC30-C362D661F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5175" y="830263"/>
              <a:ext cx="51181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55">
              <a:extLst>
                <a:ext uri="{FF2B5EF4-FFF2-40B4-BE49-F238E27FC236}">
                  <a16:creationId xmlns:a16="http://schemas.microsoft.com/office/drawing/2014/main" id="{1CF553DC-9A2C-634B-9186-3918387DB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5175" y="1798638"/>
              <a:ext cx="51181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56">
              <a:extLst>
                <a:ext uri="{FF2B5EF4-FFF2-40B4-BE49-F238E27FC236}">
                  <a16:creationId xmlns:a16="http://schemas.microsoft.com/office/drawing/2014/main" id="{469CDEC8-E166-8747-BB27-267CCD215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5175" y="2767013"/>
              <a:ext cx="51181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57">
              <a:extLst>
                <a:ext uri="{FF2B5EF4-FFF2-40B4-BE49-F238E27FC236}">
                  <a16:creationId xmlns:a16="http://schemas.microsoft.com/office/drawing/2014/main" id="{B675DDDF-8666-2945-8B93-71331EDEC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5175" y="3735388"/>
              <a:ext cx="51181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Text Box 58">
              <a:extLst>
                <a:ext uri="{FF2B5EF4-FFF2-40B4-BE49-F238E27FC236}">
                  <a16:creationId xmlns:a16="http://schemas.microsoft.com/office/drawing/2014/main" id="{87ED2E06-0CCF-E44A-AC66-CD672F3B5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1388" y="898525"/>
              <a:ext cx="67945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5400" b="1" dirty="0">
                  <a:solidFill>
                    <a:srgbClr val="000000"/>
                  </a:solidFill>
                </a:rPr>
                <a:t>U</a:t>
              </a:r>
            </a:p>
          </p:txBody>
        </p:sp>
        <p:sp>
          <p:nvSpPr>
            <p:cNvPr id="15" name="Text Box 59">
              <a:extLst>
                <a:ext uri="{FF2B5EF4-FFF2-40B4-BE49-F238E27FC236}">
                  <a16:creationId xmlns:a16="http://schemas.microsoft.com/office/drawing/2014/main" id="{6B542B0C-F06E-A343-98C5-901264018C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1388" y="1827213"/>
              <a:ext cx="67945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5400" b="1" dirty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16" name="Text Box 60">
              <a:extLst>
                <a:ext uri="{FF2B5EF4-FFF2-40B4-BE49-F238E27FC236}">
                  <a16:creationId xmlns:a16="http://schemas.microsoft.com/office/drawing/2014/main" id="{CE7E30FE-D5F2-E242-B48C-454DA7C8F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0438" y="2824163"/>
              <a:ext cx="67945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54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7" name="Text Box 61">
              <a:extLst>
                <a:ext uri="{FF2B5EF4-FFF2-40B4-BE49-F238E27FC236}">
                  <a16:creationId xmlns:a16="http://schemas.microsoft.com/office/drawing/2014/main" id="{2E1808E5-6E8D-0B4B-810B-05439908B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1388" y="3805238"/>
              <a:ext cx="71755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5400" b="1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18" name="Text Box 62">
              <a:extLst>
                <a:ext uri="{FF2B5EF4-FFF2-40B4-BE49-F238E27FC236}">
                  <a16:creationId xmlns:a16="http://schemas.microsoft.com/office/drawing/2014/main" id="{2254BAB6-5691-BB46-9253-003A32CC7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7225" y="857250"/>
              <a:ext cx="503238" cy="954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Phe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Phe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Leu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Leu</a:t>
              </a:r>
            </a:p>
          </p:txBody>
        </p:sp>
        <p:sp>
          <p:nvSpPr>
            <p:cNvPr id="19" name="Text Box 63">
              <a:extLst>
                <a:ext uri="{FF2B5EF4-FFF2-40B4-BE49-F238E27FC236}">
                  <a16:creationId xmlns:a16="http://schemas.microsoft.com/office/drawing/2014/main" id="{E5A67311-E780-004A-851F-C1573F292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2075" y="830263"/>
              <a:ext cx="482600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Ser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Ser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Ser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Ser</a:t>
              </a:r>
            </a:p>
          </p:txBody>
        </p:sp>
        <p:sp>
          <p:nvSpPr>
            <p:cNvPr id="20" name="Text Box 64">
              <a:extLst>
                <a:ext uri="{FF2B5EF4-FFF2-40B4-BE49-F238E27FC236}">
                  <a16:creationId xmlns:a16="http://schemas.microsoft.com/office/drawing/2014/main" id="{FC07DB40-F387-094E-BE07-ED676961D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9775" y="854075"/>
              <a:ext cx="668338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Tyr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Tyr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STOP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STOP</a:t>
              </a:r>
            </a:p>
          </p:txBody>
        </p:sp>
        <p:sp>
          <p:nvSpPr>
            <p:cNvPr id="21" name="Text Box 65">
              <a:extLst>
                <a:ext uri="{FF2B5EF4-FFF2-40B4-BE49-F238E27FC236}">
                  <a16:creationId xmlns:a16="http://schemas.microsoft.com/office/drawing/2014/main" id="{54F1B54F-7C77-2842-AB39-D7968C795E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6225" y="857250"/>
              <a:ext cx="668338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Cys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Cys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STOP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Trp</a:t>
              </a:r>
            </a:p>
          </p:txBody>
        </p:sp>
        <p:sp>
          <p:nvSpPr>
            <p:cNvPr id="22" name="Text Box 66">
              <a:extLst>
                <a:ext uri="{FF2B5EF4-FFF2-40B4-BE49-F238E27FC236}">
                  <a16:creationId xmlns:a16="http://schemas.microsoft.com/office/drawing/2014/main" id="{CC40DAD3-EE8A-9E43-A3C1-0F01FBD08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7863" y="1825625"/>
              <a:ext cx="481012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Leu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Leu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Leu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Leu</a:t>
              </a:r>
            </a:p>
          </p:txBody>
        </p:sp>
        <p:sp>
          <p:nvSpPr>
            <p:cNvPr id="23" name="Text Box 67">
              <a:extLst>
                <a:ext uri="{FF2B5EF4-FFF2-40B4-BE49-F238E27FC236}">
                  <a16:creationId xmlns:a16="http://schemas.microsoft.com/office/drawing/2014/main" id="{FFDA3FEA-317F-3D4E-9252-52C179FDA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488" y="1825625"/>
              <a:ext cx="460375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Pro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Pro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Pro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Pro</a:t>
              </a:r>
            </a:p>
          </p:txBody>
        </p:sp>
        <p:sp>
          <p:nvSpPr>
            <p:cNvPr id="24" name="Text Box 68">
              <a:extLst>
                <a:ext uri="{FF2B5EF4-FFF2-40B4-BE49-F238E27FC236}">
                  <a16:creationId xmlns:a16="http://schemas.microsoft.com/office/drawing/2014/main" id="{CEF571D9-8D71-B046-93AD-996F3B053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1063" y="1825625"/>
              <a:ext cx="460375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His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HIs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Gln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Gln</a:t>
              </a:r>
            </a:p>
          </p:txBody>
        </p:sp>
        <p:sp>
          <p:nvSpPr>
            <p:cNvPr id="25" name="Text Box 69">
              <a:extLst>
                <a:ext uri="{FF2B5EF4-FFF2-40B4-BE49-F238E27FC236}">
                  <a16:creationId xmlns:a16="http://schemas.microsoft.com/office/drawing/2014/main" id="{21375853-A660-6542-8718-19A1677A4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1475" y="1825625"/>
              <a:ext cx="460375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Arg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Arg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Arg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Arg</a:t>
              </a:r>
            </a:p>
          </p:txBody>
        </p:sp>
        <p:sp>
          <p:nvSpPr>
            <p:cNvPr id="26" name="Text Box 70">
              <a:extLst>
                <a:ext uri="{FF2B5EF4-FFF2-40B4-BE49-F238E27FC236}">
                  <a16:creationId xmlns:a16="http://schemas.microsoft.com/office/drawing/2014/main" id="{1518EB16-C59E-7546-8111-C557BD240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7863" y="2794000"/>
              <a:ext cx="481012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Ile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Ile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Ile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Met</a:t>
              </a:r>
            </a:p>
          </p:txBody>
        </p:sp>
        <p:sp>
          <p:nvSpPr>
            <p:cNvPr id="27" name="Text Box 71">
              <a:extLst>
                <a:ext uri="{FF2B5EF4-FFF2-40B4-BE49-F238E27FC236}">
                  <a16:creationId xmlns:a16="http://schemas.microsoft.com/office/drawing/2014/main" id="{C583186C-427C-3540-A1FE-EBBA59F9E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8900" y="2794000"/>
              <a:ext cx="450850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 err="1">
                  <a:solidFill>
                    <a:srgbClr val="000000"/>
                  </a:solidFill>
                </a:rPr>
                <a:t>Thr</a:t>
              </a:r>
              <a:endParaRPr lang="en-US" altLang="en-US" sz="1400" dirty="0">
                <a:solidFill>
                  <a:srgbClr val="000000"/>
                </a:solidFill>
              </a:endParaRPr>
            </a:p>
            <a:p>
              <a:pPr algn="ctr" eaLnBrk="1" hangingPunct="1"/>
              <a:r>
                <a:rPr lang="en-US" altLang="en-US" sz="1400" dirty="0" err="1">
                  <a:solidFill>
                    <a:srgbClr val="000000"/>
                  </a:solidFill>
                </a:rPr>
                <a:t>Thr</a:t>
              </a:r>
              <a:endParaRPr lang="en-US" altLang="en-US" sz="1400" dirty="0">
                <a:solidFill>
                  <a:srgbClr val="000000"/>
                </a:solidFill>
              </a:endParaRPr>
            </a:p>
            <a:p>
              <a:pPr algn="ctr" eaLnBrk="1" hangingPunct="1"/>
              <a:r>
                <a:rPr lang="en-US" altLang="en-US" sz="1400" dirty="0" err="1">
                  <a:solidFill>
                    <a:srgbClr val="000000"/>
                  </a:solidFill>
                </a:rPr>
                <a:t>Thr</a:t>
              </a:r>
              <a:endParaRPr lang="en-US" altLang="en-US" sz="1400" dirty="0">
                <a:solidFill>
                  <a:srgbClr val="000000"/>
                </a:solidFill>
              </a:endParaRPr>
            </a:p>
            <a:p>
              <a:pPr algn="ctr" eaLnBrk="1" hangingPunct="1"/>
              <a:r>
                <a:rPr lang="en-US" altLang="en-US" sz="1400" dirty="0" err="1">
                  <a:solidFill>
                    <a:srgbClr val="000000"/>
                  </a:solidFill>
                </a:rPr>
                <a:t>Thr</a:t>
              </a:r>
              <a:endParaRPr lang="en-US" alt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28" name="Text Box 72">
              <a:extLst>
                <a:ext uri="{FF2B5EF4-FFF2-40B4-BE49-F238E27FC236}">
                  <a16:creationId xmlns:a16="http://schemas.microsoft.com/office/drawing/2014/main" id="{5A941548-6181-7C46-ACC2-3528D3CAFB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2488" y="2794000"/>
              <a:ext cx="490537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Asn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Asn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Lys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Lys</a:t>
              </a:r>
            </a:p>
          </p:txBody>
        </p:sp>
        <p:sp>
          <p:nvSpPr>
            <p:cNvPr id="29" name="Text Box 73">
              <a:extLst>
                <a:ext uri="{FF2B5EF4-FFF2-40B4-BE49-F238E27FC236}">
                  <a16:creationId xmlns:a16="http://schemas.microsoft.com/office/drawing/2014/main" id="{95440A30-16C7-5B43-AA7A-4A4DF7F96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1475" y="2794000"/>
              <a:ext cx="460375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Ser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Ser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Arg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Arg</a:t>
              </a:r>
            </a:p>
          </p:txBody>
        </p:sp>
        <p:sp>
          <p:nvSpPr>
            <p:cNvPr id="30" name="Text Box 74">
              <a:extLst>
                <a:ext uri="{FF2B5EF4-FFF2-40B4-BE49-F238E27FC236}">
                  <a16:creationId xmlns:a16="http://schemas.microsoft.com/office/drawing/2014/main" id="{A6ECD59C-5BDC-E643-AC31-4F83DE226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5963" y="3762375"/>
              <a:ext cx="441325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Val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Val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Val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Val</a:t>
              </a:r>
            </a:p>
          </p:txBody>
        </p:sp>
        <p:sp>
          <p:nvSpPr>
            <p:cNvPr id="31" name="Text Box 75">
              <a:extLst>
                <a:ext uri="{FF2B5EF4-FFF2-40B4-BE49-F238E27FC236}">
                  <a16:creationId xmlns:a16="http://schemas.microsoft.com/office/drawing/2014/main" id="{419484DC-B1A3-9A48-BF34-BBB4E7FBC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8900" y="3762375"/>
              <a:ext cx="441325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Ala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Ala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Ala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Ala</a:t>
              </a:r>
            </a:p>
          </p:txBody>
        </p:sp>
        <p:sp>
          <p:nvSpPr>
            <p:cNvPr id="32" name="Text Box 76">
              <a:extLst>
                <a:ext uri="{FF2B5EF4-FFF2-40B4-BE49-F238E27FC236}">
                  <a16:creationId xmlns:a16="http://schemas.microsoft.com/office/drawing/2014/main" id="{10778E09-5C10-344B-8B96-10F2A5F325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2488" y="3762375"/>
              <a:ext cx="490537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Asp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Asp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Glu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Glu</a:t>
              </a:r>
            </a:p>
          </p:txBody>
        </p:sp>
        <p:sp>
          <p:nvSpPr>
            <p:cNvPr id="33" name="Text Box 77">
              <a:extLst>
                <a:ext uri="{FF2B5EF4-FFF2-40B4-BE49-F238E27FC236}">
                  <a16:creationId xmlns:a16="http://schemas.microsoft.com/office/drawing/2014/main" id="{BDE9EE12-81BA-4E4E-BC2B-FDF49C883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9575" y="3762375"/>
              <a:ext cx="450850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Gly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Gly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Gly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Gly</a:t>
              </a:r>
            </a:p>
          </p:txBody>
        </p:sp>
        <p:sp>
          <p:nvSpPr>
            <p:cNvPr id="34" name="Text Box 78">
              <a:extLst>
                <a:ext uri="{FF2B5EF4-FFF2-40B4-BE49-F238E27FC236}">
                  <a16:creationId xmlns:a16="http://schemas.microsoft.com/office/drawing/2014/main" id="{53C9E33B-057F-124C-8C0C-937E5C997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6681" y="175578"/>
              <a:ext cx="129234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solidFill>
                    <a:srgbClr val="000000"/>
                  </a:solidFill>
                </a:rPr>
                <a:t>1</a:t>
              </a:r>
              <a:r>
                <a:rPr lang="en-US" altLang="en-US" sz="1800" baseline="30000" dirty="0">
                  <a:solidFill>
                    <a:srgbClr val="000000"/>
                  </a:solidFill>
                </a:rPr>
                <a:t>st</a:t>
              </a:r>
              <a:r>
                <a:rPr lang="en-US" altLang="en-US" sz="1800" dirty="0">
                  <a:solidFill>
                    <a:srgbClr val="000000"/>
                  </a:solidFill>
                </a:rPr>
                <a:t> position</a:t>
              </a:r>
            </a:p>
            <a:p>
              <a:pPr algn="ctr" eaLnBrk="1" hangingPunct="1"/>
              <a:r>
                <a:rPr lang="en-US" altLang="en-US" sz="1800" dirty="0">
                  <a:solidFill>
                    <a:srgbClr val="000000"/>
                  </a:solidFill>
                </a:rPr>
                <a:t>(5’ end)</a:t>
              </a:r>
            </a:p>
          </p:txBody>
        </p:sp>
        <p:sp>
          <p:nvSpPr>
            <p:cNvPr id="36" name="Text Box 80">
              <a:extLst>
                <a:ext uri="{FF2B5EF4-FFF2-40B4-BE49-F238E27FC236}">
                  <a16:creationId xmlns:a16="http://schemas.microsoft.com/office/drawing/2014/main" id="{83ABAD2E-4F77-C742-A1BA-E6DFF8FC5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726" y="61278"/>
              <a:ext cx="13420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solidFill>
                    <a:srgbClr val="000000"/>
                  </a:solidFill>
                </a:rPr>
                <a:t>2</a:t>
              </a:r>
              <a:r>
                <a:rPr lang="en-US" altLang="en-US" sz="1800" baseline="30000" dirty="0">
                  <a:solidFill>
                    <a:srgbClr val="000000"/>
                  </a:solidFill>
                </a:rPr>
                <a:t>nd</a:t>
              </a:r>
              <a:r>
                <a:rPr lang="en-US" altLang="en-US" sz="1800" dirty="0">
                  <a:solidFill>
                    <a:srgbClr val="000000"/>
                  </a:solidFill>
                </a:rPr>
                <a:t> position</a:t>
              </a:r>
            </a:p>
          </p:txBody>
        </p:sp>
        <p:sp>
          <p:nvSpPr>
            <p:cNvPr id="37" name="Text Box 81">
              <a:extLst>
                <a:ext uri="{FF2B5EF4-FFF2-40B4-BE49-F238E27FC236}">
                  <a16:creationId xmlns:a16="http://schemas.microsoft.com/office/drawing/2014/main" id="{06132DF3-0DBB-8A4B-A0EE-62605E80B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8086" y="232728"/>
              <a:ext cx="130837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solidFill>
                    <a:srgbClr val="000000"/>
                  </a:solidFill>
                </a:rPr>
                <a:t>3</a:t>
              </a:r>
              <a:r>
                <a:rPr lang="en-US" altLang="en-US" sz="1800" baseline="30000" dirty="0">
                  <a:solidFill>
                    <a:srgbClr val="000000"/>
                  </a:solidFill>
                </a:rPr>
                <a:t>rd</a:t>
              </a:r>
              <a:r>
                <a:rPr lang="en-US" altLang="en-US" sz="1800" dirty="0">
                  <a:solidFill>
                    <a:srgbClr val="000000"/>
                  </a:solidFill>
                </a:rPr>
                <a:t> position</a:t>
              </a:r>
            </a:p>
            <a:p>
              <a:pPr algn="ctr" eaLnBrk="1" hangingPunct="1"/>
              <a:r>
                <a:rPr lang="en-US" altLang="en-US" sz="1800" dirty="0">
                  <a:solidFill>
                    <a:srgbClr val="000000"/>
                  </a:solidFill>
                </a:rPr>
                <a:t>(3’ end)</a:t>
              </a:r>
            </a:p>
          </p:txBody>
        </p:sp>
        <p:sp>
          <p:nvSpPr>
            <p:cNvPr id="38" name="Text Box 82">
              <a:extLst>
                <a:ext uri="{FF2B5EF4-FFF2-40B4-BE49-F238E27FC236}">
                  <a16:creationId xmlns:a16="http://schemas.microsoft.com/office/drawing/2014/main" id="{99CA24B9-905D-B645-A835-C6026628A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750" y="276225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800" b="1">
                  <a:solidFill>
                    <a:srgbClr val="000000"/>
                  </a:solidFill>
                </a:rPr>
                <a:t>U</a:t>
              </a:r>
            </a:p>
          </p:txBody>
        </p:sp>
        <p:sp>
          <p:nvSpPr>
            <p:cNvPr id="39" name="Text Box 83">
              <a:extLst>
                <a:ext uri="{FF2B5EF4-FFF2-40B4-BE49-F238E27FC236}">
                  <a16:creationId xmlns:a16="http://schemas.microsoft.com/office/drawing/2014/main" id="{DC69D742-C99A-0343-8193-1A5B0AD33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7000" y="276225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800" b="1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40" name="Text Box 84">
              <a:extLst>
                <a:ext uri="{FF2B5EF4-FFF2-40B4-BE49-F238E27FC236}">
                  <a16:creationId xmlns:a16="http://schemas.microsoft.com/office/drawing/2014/main" id="{EACA6959-5C3C-0C49-BF3E-6935DFB28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7413" y="276225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8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41" name="Text Box 85">
              <a:extLst>
                <a:ext uri="{FF2B5EF4-FFF2-40B4-BE49-F238E27FC236}">
                  <a16:creationId xmlns:a16="http://schemas.microsoft.com/office/drawing/2014/main" id="{6A8B3038-BCB0-954B-9D14-0F4B1E91C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3850" y="276225"/>
              <a:ext cx="4603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800" b="1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42" name="Text Box 86">
              <a:extLst>
                <a:ext uri="{FF2B5EF4-FFF2-40B4-BE49-F238E27FC236}">
                  <a16:creationId xmlns:a16="http://schemas.microsoft.com/office/drawing/2014/main" id="{AF78E6EE-ABC6-D74F-868F-1421CAC48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9538" y="857250"/>
              <a:ext cx="322262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U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C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A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43" name="Text Box 87">
              <a:extLst>
                <a:ext uri="{FF2B5EF4-FFF2-40B4-BE49-F238E27FC236}">
                  <a16:creationId xmlns:a16="http://schemas.microsoft.com/office/drawing/2014/main" id="{03969B83-D058-8547-9156-38545E161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0" y="1825625"/>
              <a:ext cx="322263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U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C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A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44" name="Text Box 88">
              <a:extLst>
                <a:ext uri="{FF2B5EF4-FFF2-40B4-BE49-F238E27FC236}">
                  <a16:creationId xmlns:a16="http://schemas.microsoft.com/office/drawing/2014/main" id="{DB60C72F-D344-C941-8588-5931602AC4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0" y="2790825"/>
              <a:ext cx="322263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U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C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A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45" name="Text Box 89">
              <a:extLst>
                <a:ext uri="{FF2B5EF4-FFF2-40B4-BE49-F238E27FC236}">
                  <a16:creationId xmlns:a16="http://schemas.microsoft.com/office/drawing/2014/main" id="{F0612AAA-1D6F-EF4C-9C24-B1721F7AB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0" y="3762375"/>
              <a:ext cx="322263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U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C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A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2103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B78B-7AE4-0F4C-BB8B-BAD266B5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C00000"/>
                </a:solidFill>
              </a:rPr>
              <a:t>Decoding genetic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2D03E-11CC-564A-9241-3BADBE60D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194" y="1571530"/>
            <a:ext cx="10993819" cy="4351338"/>
          </a:xfrm>
        </p:spPr>
        <p:txBody>
          <a:bodyPr>
            <a:noAutofit/>
          </a:bodyPr>
          <a:lstStyle/>
          <a:p>
            <a:r>
              <a:rPr lang="en-US" b="1" dirty="0"/>
              <a:t>The Genetic Code:  </a:t>
            </a:r>
            <a:r>
              <a:rPr lang="en-US" dirty="0"/>
              <a:t>the language in which instructions for proteins are written</a:t>
            </a:r>
          </a:p>
          <a:p>
            <a:r>
              <a:rPr lang="en-US" b="1" dirty="0"/>
              <a:t>Translation: </a:t>
            </a:r>
            <a:r>
              <a:rPr lang="en-US" dirty="0"/>
              <a:t>decoding the mRNA and assembling the protein</a:t>
            </a:r>
          </a:p>
          <a:p>
            <a:r>
              <a:rPr lang="en-US" b="1" dirty="0"/>
              <a:t>Codon: three nucleotide that “code” for 1 amino acid</a:t>
            </a:r>
          </a:p>
          <a:p>
            <a:r>
              <a:rPr lang="en-US" dirty="0"/>
              <a:t>Ex: Original coding strand of DNA (the actual gene): </a:t>
            </a:r>
          </a:p>
          <a:p>
            <a:pPr marL="0" indent="0">
              <a:buNone/>
            </a:pPr>
            <a:r>
              <a:rPr lang="en-US" dirty="0"/>
              <a:t>              5’ ATG    GTC   CCT   AAT  CCT 3’</a:t>
            </a:r>
          </a:p>
          <a:p>
            <a:r>
              <a:rPr lang="en-US" dirty="0"/>
              <a:t>Sequence of RNA (Transcript):    		    </a:t>
            </a:r>
          </a:p>
          <a:p>
            <a:pPr marL="0" indent="0">
              <a:buNone/>
            </a:pPr>
            <a:r>
              <a:rPr lang="en-US" dirty="0"/>
              <a:t>             5’ AUG   GUC  CCU  AAU   CCU 3’</a:t>
            </a:r>
          </a:p>
          <a:p>
            <a:r>
              <a:rPr lang="en-US" dirty="0"/>
              <a:t>Sequence of RNA (Transcript):    		    </a:t>
            </a:r>
          </a:p>
          <a:p>
            <a:pPr marL="0" indent="0">
              <a:buNone/>
            </a:pPr>
            <a:r>
              <a:rPr lang="en-US" dirty="0"/>
              <a:t>                  Met – Val – Pro – </a:t>
            </a:r>
            <a:r>
              <a:rPr lang="en-US" dirty="0" err="1"/>
              <a:t>Asn</a:t>
            </a:r>
            <a:r>
              <a:rPr lang="en-US" dirty="0"/>
              <a:t> – Pro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92FA-602B-A546-9BA1-0BBD7C3FD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Nucleic acids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EFB78-0583-8747-93D2-FE75A1B0E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Nucleic acids are biopolymers that participate in </a:t>
            </a:r>
            <a:r>
              <a:rPr lang="en-US" dirty="0">
                <a:solidFill>
                  <a:srgbClr val="1009FA"/>
                </a:solidFill>
              </a:rPr>
              <a:t>STORAGE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TRANSMISSION</a:t>
            </a:r>
            <a:r>
              <a:rPr lang="en-US" dirty="0"/>
              <a:t> &amp;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TRANSLATION</a:t>
            </a:r>
            <a:r>
              <a:rPr lang="en-US" dirty="0"/>
              <a:t> of </a:t>
            </a:r>
            <a:r>
              <a:rPr lang="en-US" b="1" dirty="0"/>
              <a:t>genetic information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There are 2 types of nucleic acids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Ribose Nucleic Acid (RNA)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/>
              <a:t>Deoxy</a:t>
            </a:r>
            <a:r>
              <a:rPr lang="en-US" b="1" dirty="0"/>
              <a:t>ribose Nucleic Acid (DNA)</a:t>
            </a:r>
          </a:p>
          <a:p>
            <a:endParaRPr lang="en-US" b="1" dirty="0"/>
          </a:p>
          <a:p>
            <a:r>
              <a:rPr lang="en-US" dirty="0"/>
              <a:t>Called Nucleic Acid because it was isolated from cell nucleus </a:t>
            </a:r>
          </a:p>
        </p:txBody>
      </p:sp>
    </p:spTree>
    <p:extLst>
      <p:ext uri="{BB962C8B-B14F-4D97-AF65-F5344CB8AC3E}">
        <p14:creationId xmlns:p14="http://schemas.microsoft.com/office/powerpoint/2010/main" val="3714528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2121-48D3-8C48-8C7C-0033EDE5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Genetic code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6E2DA-8F3E-7C47-9158-1621841E2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12" y="3283364"/>
            <a:ext cx="10436087" cy="3183697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000000"/>
                </a:solidFill>
              </a:rPr>
              <a:t>The code is linear 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The code is triplet 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The code is Universal 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The code is Non-overlapping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The code is Unpunctuated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The code is Degenerate </a:t>
            </a:r>
            <a:r>
              <a:rPr lang="en-US" altLang="en-US" dirty="0">
                <a:solidFill>
                  <a:srgbClr val="000000"/>
                </a:solidFill>
              </a:rPr>
              <a:t>(or redundant): </a:t>
            </a:r>
            <a:r>
              <a:rPr lang="en-US" altLang="en-US" b="1" dirty="0"/>
              <a:t>61 codon for 20 amino acids</a:t>
            </a:r>
          </a:p>
          <a:p>
            <a:endParaRPr lang="en-US" altLang="en-US" b="1" dirty="0">
              <a:solidFill>
                <a:srgbClr val="000000"/>
              </a:solidFill>
            </a:endParaRPr>
          </a:p>
          <a:p>
            <a:endParaRPr lang="en-US" altLang="en-US" b="1" dirty="0">
              <a:solidFill>
                <a:srgbClr val="000000"/>
              </a:solidFill>
            </a:endParaRPr>
          </a:p>
          <a:p>
            <a:endParaRPr lang="en-US" altLang="en-US" b="1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84611-64AF-CB40-91C4-960D74FC2A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78" r="8922" b="2548"/>
          <a:stretch/>
        </p:blipFill>
        <p:spPr>
          <a:xfrm>
            <a:off x="4492099" y="590413"/>
            <a:ext cx="7209571" cy="359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87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BC18-BD33-6042-B4AF-AA97217D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C00000"/>
                </a:solidFill>
              </a:rPr>
              <a:t>Decoding genetic code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913FC8-45CA-084D-A0C0-DA2EBEADD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7963" y="1343031"/>
            <a:ext cx="7123543" cy="5429444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86CBEB-A9CD-294B-8402-9451FB53E3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696"/>
          <a:stretch/>
        </p:blipFill>
        <p:spPr>
          <a:xfrm>
            <a:off x="766967" y="1810007"/>
            <a:ext cx="3859530" cy="1904744"/>
          </a:xfrm>
          <a:prstGeom prst="rect">
            <a:avLst/>
          </a:prstGeom>
        </p:spPr>
      </p:pic>
      <p:sp>
        <p:nvSpPr>
          <p:cNvPr id="16" name="TextBox 7">
            <a:extLst>
              <a:ext uri="{FF2B5EF4-FFF2-40B4-BE49-F238E27FC236}">
                <a16:creationId xmlns:a16="http://schemas.microsoft.com/office/drawing/2014/main" id="{F4FDDB2F-9DEA-E84D-AB91-88A522403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917" y="3834070"/>
            <a:ext cx="4470469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FF0000"/>
                </a:solidFill>
              </a:rPr>
              <a:t>Reading frame</a:t>
            </a:r>
            <a:r>
              <a:rPr lang="en-US" altLang="en-US" sz="2400" dirty="0"/>
              <a:t>: </a:t>
            </a:r>
          </a:p>
          <a:p>
            <a:pPr eaLnBrk="1" hangingPunct="1"/>
            <a:r>
              <a:rPr lang="en-US" altLang="en-US" sz="2400" b="1" dirty="0"/>
              <a:t>the series of nucleotides read in sets of 3 (codon)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b="1" dirty="0"/>
              <a:t>Codon = </a:t>
            </a:r>
            <a:r>
              <a:rPr lang="en-US" altLang="en-US" sz="2400" b="1" u="sng" dirty="0"/>
              <a:t>THREE nucleotides </a:t>
            </a:r>
          </a:p>
          <a:p>
            <a:pPr eaLnBrk="1" hangingPunct="1"/>
            <a:endParaRPr lang="en-US" altLang="en-US" sz="2400" b="1" dirty="0"/>
          </a:p>
          <a:p>
            <a:pPr eaLnBrk="1" hangingPunct="1"/>
            <a:r>
              <a:rPr lang="en-US" altLang="en-US" sz="2400" b="1" dirty="0"/>
              <a:t>One Codon = One </a:t>
            </a:r>
            <a:r>
              <a:rPr lang="en-US" altLang="en-US" sz="2400" b="1" dirty="0" err="1"/>
              <a:t>Aminoacid</a:t>
            </a:r>
            <a:endParaRPr lang="en-US" altLang="en-US" sz="2400" b="1" dirty="0"/>
          </a:p>
          <a:p>
            <a:pPr eaLnBrk="1" hangingPunct="1"/>
            <a:endParaRPr lang="en-US" altLang="en-US" sz="2400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7EE912CD-3F1B-C34D-993C-5EBDF8A2D465}"/>
              </a:ext>
            </a:extLst>
          </p:cNvPr>
          <p:cNvSpPr/>
          <p:nvPr/>
        </p:nvSpPr>
        <p:spPr>
          <a:xfrm>
            <a:off x="2668904" y="2108834"/>
            <a:ext cx="114300" cy="36576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513EBB7F-CC50-9F4D-A4E5-384912C1007B}"/>
              </a:ext>
            </a:extLst>
          </p:cNvPr>
          <p:cNvSpPr/>
          <p:nvPr/>
        </p:nvSpPr>
        <p:spPr>
          <a:xfrm>
            <a:off x="2583380" y="2517456"/>
            <a:ext cx="114300" cy="36576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5E8C0AD9-D729-804F-BB21-E595EEBA624C}"/>
              </a:ext>
            </a:extLst>
          </p:cNvPr>
          <p:cNvSpPr/>
          <p:nvPr/>
        </p:nvSpPr>
        <p:spPr>
          <a:xfrm>
            <a:off x="2424690" y="2865217"/>
            <a:ext cx="114300" cy="36576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83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024F1A-6017-DE44-860F-31FEA4E850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00" r="40581"/>
          <a:stretch/>
        </p:blipFill>
        <p:spPr>
          <a:xfrm rot="16200000">
            <a:off x="9413957" y="-203323"/>
            <a:ext cx="595283" cy="190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8F9F7D-4CD6-CA49-86C1-A61F53E4E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en-US" b="1" dirty="0">
                <a:solidFill>
                  <a:srgbClr val="990033"/>
                </a:solidFill>
              </a:rPr>
              <a:t>Genes encode proteins</a:t>
            </a:r>
            <a:endParaRPr lang="en-US" b="1" dirty="0"/>
          </a:p>
        </p:txBody>
      </p:sp>
      <p:pic>
        <p:nvPicPr>
          <p:cNvPr id="5" name="Picture 7" descr="6_9">
            <a:extLst>
              <a:ext uri="{FF2B5EF4-FFF2-40B4-BE49-F238E27FC236}">
                <a16:creationId xmlns:a16="http://schemas.microsoft.com/office/drawing/2014/main" id="{F18A3756-106B-4444-B164-9BE7A2A89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940" y="135125"/>
            <a:ext cx="1260083" cy="666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8CC3ED-7EFA-7B4F-8D56-B5217369E2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018"/>
          <a:stretch/>
        </p:blipFill>
        <p:spPr>
          <a:xfrm rot="16200000">
            <a:off x="9089590" y="4100245"/>
            <a:ext cx="1186397" cy="1905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CB7188-51D8-9E40-97DA-FB2672B190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4" r="30779" b="86538"/>
          <a:stretch/>
        </p:blipFill>
        <p:spPr>
          <a:xfrm rot="16200000">
            <a:off x="8390887" y="2716663"/>
            <a:ext cx="996760" cy="2564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A70CF-5479-6C4A-B6B7-822ACBFD4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59" r="33410" b="85664"/>
          <a:stretch/>
        </p:blipFill>
        <p:spPr>
          <a:xfrm rot="16200000">
            <a:off x="8560845" y="3551019"/>
            <a:ext cx="673482" cy="2730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B60E2-E011-FC41-A001-CB1B9AEC4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59" r="33410" b="85664"/>
          <a:stretch/>
        </p:blipFill>
        <p:spPr>
          <a:xfrm rot="16200000">
            <a:off x="8529916" y="5664848"/>
            <a:ext cx="673482" cy="2730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8C0744F-977F-BE4B-9ED9-9258E731F0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59" r="33410" b="85664"/>
          <a:stretch/>
        </p:blipFill>
        <p:spPr>
          <a:xfrm rot="16200000">
            <a:off x="8538017" y="4155447"/>
            <a:ext cx="673482" cy="2730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744509-CD0A-0B47-9046-97572DED13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43" t="1" r="44238" b="88952"/>
          <a:stretch/>
        </p:blipFill>
        <p:spPr>
          <a:xfrm rot="16200000">
            <a:off x="8668067" y="1243800"/>
            <a:ext cx="356316" cy="2104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722F0B-4C55-DC43-9780-E2B54C83DA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43" t="1" r="49156" b="90157"/>
          <a:stretch/>
        </p:blipFill>
        <p:spPr>
          <a:xfrm rot="16200000" flipV="1">
            <a:off x="8787087" y="1081130"/>
            <a:ext cx="276371" cy="201911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A68CD6A-3D96-D842-B1F5-B77FB5715145}"/>
              </a:ext>
            </a:extLst>
          </p:cNvPr>
          <p:cNvSpPr/>
          <p:nvPr/>
        </p:nvSpPr>
        <p:spPr>
          <a:xfrm>
            <a:off x="8778928" y="596068"/>
            <a:ext cx="201911" cy="413326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B7F7B47-E0D8-FA43-BA12-D0C76DC860F8}"/>
              </a:ext>
            </a:extLst>
          </p:cNvPr>
          <p:cNvSpPr/>
          <p:nvPr/>
        </p:nvSpPr>
        <p:spPr>
          <a:xfrm>
            <a:off x="8774627" y="1326813"/>
            <a:ext cx="201911" cy="790512"/>
          </a:xfrm>
          <a:prstGeom prst="roundRect">
            <a:avLst/>
          </a:prstGeom>
          <a:solidFill>
            <a:srgbClr val="FFFF00">
              <a:alpha val="3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477DCD5-E2F6-1B4C-8D01-C7ED57D8A994}"/>
              </a:ext>
            </a:extLst>
          </p:cNvPr>
          <p:cNvSpPr/>
          <p:nvPr/>
        </p:nvSpPr>
        <p:spPr>
          <a:xfrm>
            <a:off x="8748453" y="4771583"/>
            <a:ext cx="201911" cy="494252"/>
          </a:xfrm>
          <a:prstGeom prst="roundRect">
            <a:avLst/>
          </a:prstGeom>
          <a:solidFill>
            <a:srgbClr val="FFFF00">
              <a:alpha val="37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58CA7B-5B1A-C94E-B0EE-94BFB0E5D26D}"/>
              </a:ext>
            </a:extLst>
          </p:cNvPr>
          <p:cNvSpPr txBox="1"/>
          <p:nvPr/>
        </p:nvSpPr>
        <p:spPr>
          <a:xfrm>
            <a:off x="8614129" y="610693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DNA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752CA5-DFE8-574E-B65E-ADFD0F7D0FCC}"/>
              </a:ext>
            </a:extLst>
          </p:cNvPr>
          <p:cNvSpPr txBox="1"/>
          <p:nvPr/>
        </p:nvSpPr>
        <p:spPr>
          <a:xfrm>
            <a:off x="9379661" y="546465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RNA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5FCA95-B712-2C41-AC8A-82A25C9C138C}"/>
              </a:ext>
            </a:extLst>
          </p:cNvPr>
          <p:cNvSpPr txBox="1"/>
          <p:nvPr/>
        </p:nvSpPr>
        <p:spPr>
          <a:xfrm>
            <a:off x="10520452" y="483838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Protein C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C8FA43C-CAE4-984E-948A-9BFEC7AAD160}"/>
              </a:ext>
            </a:extLst>
          </p:cNvPr>
          <p:cNvGrpSpPr/>
          <p:nvPr/>
        </p:nvGrpSpPr>
        <p:grpSpPr>
          <a:xfrm>
            <a:off x="8765566" y="1384753"/>
            <a:ext cx="2892524" cy="988999"/>
            <a:chOff x="9464810" y="1438541"/>
            <a:chExt cx="2892524" cy="98899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F8094EA-8E7B-7D49-B156-D5D47D7D0A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368" r="33793"/>
            <a:stretch/>
          </p:blipFill>
          <p:spPr>
            <a:xfrm rot="16200000">
              <a:off x="9922810" y="980541"/>
              <a:ext cx="988999" cy="19050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B13061-2C14-4948-A9C4-0795816C7736}"/>
                </a:ext>
              </a:extLst>
            </p:cNvPr>
            <p:cNvSpPr txBox="1"/>
            <p:nvPr/>
          </p:nvSpPr>
          <p:spPr>
            <a:xfrm>
              <a:off x="9810913" y="1545598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RNA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91E9C6-D7E9-4B43-A2AD-E5B18953FF06}"/>
                </a:ext>
              </a:extLst>
            </p:cNvPr>
            <p:cNvSpPr txBox="1"/>
            <p:nvPr/>
          </p:nvSpPr>
          <p:spPr>
            <a:xfrm>
              <a:off x="11291850" y="1686069"/>
              <a:ext cx="1065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Protein B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EABC521-55A6-194E-9EEA-854AD18CA3CB}"/>
              </a:ext>
            </a:extLst>
          </p:cNvPr>
          <p:cNvSpPr txBox="1"/>
          <p:nvPr/>
        </p:nvSpPr>
        <p:spPr>
          <a:xfrm>
            <a:off x="9101111" y="34390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RNA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A1687E-0495-F24D-BB3B-92C8D4FCC3C6}"/>
              </a:ext>
            </a:extLst>
          </p:cNvPr>
          <p:cNvSpPr txBox="1"/>
          <p:nvPr/>
        </p:nvSpPr>
        <p:spPr>
          <a:xfrm>
            <a:off x="10587797" y="613137"/>
            <a:ext cx="107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Protein A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9CD23EA-9153-2E4B-987C-94D02E884E6C}"/>
              </a:ext>
            </a:extLst>
          </p:cNvPr>
          <p:cNvSpPr/>
          <p:nvPr/>
        </p:nvSpPr>
        <p:spPr>
          <a:xfrm>
            <a:off x="8771338" y="1320271"/>
            <a:ext cx="200274" cy="797054"/>
          </a:xfrm>
          <a:prstGeom prst="roundRect">
            <a:avLst/>
          </a:prstGeom>
          <a:solidFill>
            <a:srgbClr val="FFFF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B0D108-B797-D64F-956D-6C8B569F5265}"/>
              </a:ext>
            </a:extLst>
          </p:cNvPr>
          <p:cNvSpPr txBox="1"/>
          <p:nvPr/>
        </p:nvSpPr>
        <p:spPr>
          <a:xfrm>
            <a:off x="584726" y="1546689"/>
            <a:ext cx="5529662" cy="338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Human genome has 3.2 billion (3.2x10</a:t>
            </a:r>
            <a:r>
              <a:rPr lang="en-US" altLang="en-US" sz="2800" baseline="30000" dirty="0"/>
              <a:t>9</a:t>
            </a:r>
            <a:r>
              <a:rPr lang="en-US" altLang="en-US" sz="2800" dirty="0"/>
              <a:t>) base pairs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800" u="sng" dirty="0"/>
              <a:t>Only about 3% of DNA encode      </a:t>
            </a:r>
            <a:r>
              <a:rPr lang="en-US" altLang="en-US" sz="2800" dirty="0"/>
              <a:t>~ 30,000 genes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Is remaining DNA junk (?)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138F61-7157-4C4C-B60A-982851BD077E}"/>
              </a:ext>
            </a:extLst>
          </p:cNvPr>
          <p:cNvSpPr txBox="1"/>
          <p:nvPr/>
        </p:nvSpPr>
        <p:spPr>
          <a:xfrm>
            <a:off x="6453767" y="640062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Gene 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ECDEED-1F54-5946-9614-B874D4BBF0D1}"/>
              </a:ext>
            </a:extLst>
          </p:cNvPr>
          <p:cNvSpPr txBox="1"/>
          <p:nvPr/>
        </p:nvSpPr>
        <p:spPr>
          <a:xfrm>
            <a:off x="6486164" y="158132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Gene 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BCBD2F-3256-7546-AC27-3D8BD84A9DEC}"/>
              </a:ext>
            </a:extLst>
          </p:cNvPr>
          <p:cNvSpPr txBox="1"/>
          <p:nvPr/>
        </p:nvSpPr>
        <p:spPr>
          <a:xfrm>
            <a:off x="6605979" y="4897478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Gene 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D69ED6-B938-124B-8A2B-CD605426862E}"/>
              </a:ext>
            </a:extLst>
          </p:cNvPr>
          <p:cNvSpPr txBox="1"/>
          <p:nvPr/>
        </p:nvSpPr>
        <p:spPr>
          <a:xfrm>
            <a:off x="9109547" y="1041751"/>
            <a:ext cx="142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7030A0"/>
                </a:solidFill>
              </a:rPr>
              <a:t>AUGGTAGTTGATUCGTAAUGGTAGTTGATUCGTACCUUGAUGGTAGTTGATUCGTAAUGGTAGTTGATUCGTA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7293A2-0945-1F4D-9209-A4EDE38C8E36}"/>
              </a:ext>
            </a:extLst>
          </p:cNvPr>
          <p:cNvSpPr txBox="1"/>
          <p:nvPr/>
        </p:nvSpPr>
        <p:spPr>
          <a:xfrm>
            <a:off x="10564875" y="1032737"/>
            <a:ext cx="17322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M-D-G-R-R-H-D-K-K-D-E-L</a:t>
            </a:r>
          </a:p>
        </p:txBody>
      </p:sp>
    </p:spTree>
    <p:extLst>
      <p:ext uri="{BB962C8B-B14F-4D97-AF65-F5344CB8AC3E}">
        <p14:creationId xmlns:p14="http://schemas.microsoft.com/office/powerpoint/2010/main" val="295435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7AF9-C9F7-5B4D-9C25-0ABBC71E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Three Types of RNAs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1F7C4-07E0-2F44-98D4-C934062C1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Messenger RNA (mRNA): copy of genetic information from DNA</a:t>
            </a:r>
          </a:p>
          <a:p>
            <a:endParaRPr lang="en-US" sz="3200" dirty="0"/>
          </a:p>
          <a:p>
            <a:r>
              <a:rPr lang="en-US" sz="3200" dirty="0"/>
              <a:t>Ribosomal RNA (rRNA): structural component of Ribosome</a:t>
            </a:r>
          </a:p>
          <a:p>
            <a:endParaRPr lang="en-US" sz="3200" dirty="0"/>
          </a:p>
          <a:p>
            <a:r>
              <a:rPr lang="en-US" sz="3200" dirty="0"/>
              <a:t>Transfer RNA (</a:t>
            </a:r>
            <a:r>
              <a:rPr lang="en-US" sz="3200" dirty="0" err="1"/>
              <a:t>tRNA</a:t>
            </a:r>
            <a:r>
              <a:rPr lang="en-US" sz="3200" dirty="0"/>
              <a:t>): transport amino acids to proteins</a:t>
            </a:r>
          </a:p>
        </p:txBody>
      </p:sp>
    </p:spTree>
    <p:extLst>
      <p:ext uri="{BB962C8B-B14F-4D97-AF65-F5344CB8AC3E}">
        <p14:creationId xmlns:p14="http://schemas.microsoft.com/office/powerpoint/2010/main" val="3668516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ABFD-01D8-3A4D-A0BB-6A113449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How proteins are made 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C5D0B7B4-055A-C647-AC6A-F44042CB1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337118"/>
            <a:ext cx="849925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000000"/>
                </a:solidFill>
              </a:rPr>
              <a:t>1.  Ribosome (made of Ribosomal RNA (rRNA) &amp; Protein)</a:t>
            </a:r>
          </a:p>
          <a:p>
            <a:pPr eaLnBrk="1" hangingPunct="1"/>
            <a:endParaRPr lang="en-US" altLang="en-US" b="1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b="1" dirty="0">
                <a:solidFill>
                  <a:srgbClr val="000000"/>
                </a:solidFill>
              </a:rPr>
              <a:t>2.  Messenger RNA (mRNA)</a:t>
            </a:r>
          </a:p>
          <a:p>
            <a:pPr eaLnBrk="1" hangingPunct="1"/>
            <a:endParaRPr lang="en-US" altLang="en-US" b="1" dirty="0">
              <a:solidFill>
                <a:srgbClr val="000000"/>
              </a:solidFill>
            </a:endParaRPr>
          </a:p>
          <a:p>
            <a:pPr marL="457200" indent="-457200" eaLnBrk="1" hangingPunct="1">
              <a:buAutoNum type="arabicPeriod" startAt="3"/>
            </a:pPr>
            <a:r>
              <a:rPr lang="en-US" altLang="en-US" b="1" dirty="0">
                <a:solidFill>
                  <a:srgbClr val="000000"/>
                </a:solidFill>
              </a:rPr>
              <a:t>Transfer RNAs (</a:t>
            </a:r>
            <a:r>
              <a:rPr lang="en-US" altLang="en-US" b="1" dirty="0" err="1">
                <a:solidFill>
                  <a:srgbClr val="000000"/>
                </a:solidFill>
              </a:rPr>
              <a:t>tRNAs</a:t>
            </a:r>
            <a:r>
              <a:rPr lang="en-US" altLang="en-US" b="1" dirty="0">
                <a:solidFill>
                  <a:srgbClr val="000000"/>
                </a:solidFill>
              </a:rPr>
              <a:t>)</a:t>
            </a:r>
          </a:p>
          <a:p>
            <a:pPr marL="457200" indent="-457200" eaLnBrk="1" hangingPunct="1">
              <a:buAutoNum type="arabicPeriod" startAt="3"/>
            </a:pPr>
            <a:endParaRPr lang="en-US" altLang="en-US" b="1" dirty="0">
              <a:solidFill>
                <a:srgbClr val="000000"/>
              </a:solidFill>
            </a:endParaRPr>
          </a:p>
          <a:p>
            <a:pPr marL="457200" indent="-457200" eaLnBrk="1" hangingPunct="1">
              <a:buAutoNum type="arabicPeriod" startAt="3"/>
            </a:pPr>
            <a:r>
              <a:rPr lang="en-US" altLang="en-US" b="1" dirty="0">
                <a:solidFill>
                  <a:srgbClr val="000000"/>
                </a:solidFill>
              </a:rPr>
              <a:t>Amino Acids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E3456E-5699-7C41-A3DD-CD64F8775850}"/>
              </a:ext>
            </a:extLst>
          </p:cNvPr>
          <p:cNvSpPr txBox="1">
            <a:spLocks noChangeArrowheads="1"/>
          </p:cNvSpPr>
          <p:nvPr/>
        </p:nvSpPr>
        <p:spPr>
          <a:xfrm>
            <a:off x="849313" y="1569720"/>
            <a:ext cx="6324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b="1" dirty="0">
                <a:solidFill>
                  <a:srgbClr val="1009FA"/>
                </a:solidFill>
                <a:latin typeface="Arial" panose="020B0604020202020204" pitchFamily="34" charset="0"/>
              </a:rPr>
              <a:t>TRANSLATIONAL COMPONENTS</a:t>
            </a:r>
          </a:p>
        </p:txBody>
      </p:sp>
    </p:spTree>
    <p:extLst>
      <p:ext uri="{BB962C8B-B14F-4D97-AF65-F5344CB8AC3E}">
        <p14:creationId xmlns:p14="http://schemas.microsoft.com/office/powerpoint/2010/main" val="1468736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ord 20">
            <a:extLst>
              <a:ext uri="{FF2B5EF4-FFF2-40B4-BE49-F238E27FC236}">
                <a16:creationId xmlns:a16="http://schemas.microsoft.com/office/drawing/2014/main" id="{86D8FB1D-A71D-0140-A67B-74DEF7CCD9D0}"/>
              </a:ext>
            </a:extLst>
          </p:cNvPr>
          <p:cNvSpPr/>
          <p:nvPr/>
        </p:nvSpPr>
        <p:spPr>
          <a:xfrm rot="5400000">
            <a:off x="7866527" y="1200807"/>
            <a:ext cx="1530260" cy="2678452"/>
          </a:xfrm>
          <a:prstGeom prst="chord">
            <a:avLst>
              <a:gd name="adj1" fmla="val 4056307"/>
              <a:gd name="adj2" fmla="val 17732248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hord 41">
            <a:extLst>
              <a:ext uri="{FF2B5EF4-FFF2-40B4-BE49-F238E27FC236}">
                <a16:creationId xmlns:a16="http://schemas.microsoft.com/office/drawing/2014/main" id="{0928C4B9-FE9D-024B-9967-7379C79E2195}"/>
              </a:ext>
            </a:extLst>
          </p:cNvPr>
          <p:cNvSpPr/>
          <p:nvPr/>
        </p:nvSpPr>
        <p:spPr>
          <a:xfrm rot="5400000">
            <a:off x="3207286" y="987272"/>
            <a:ext cx="1530260" cy="2678452"/>
          </a:xfrm>
          <a:prstGeom prst="chord">
            <a:avLst>
              <a:gd name="adj1" fmla="val 4056307"/>
              <a:gd name="adj2" fmla="val 17732248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1ED5B10-4B24-B843-82E4-F63C45CB0D44}"/>
              </a:ext>
            </a:extLst>
          </p:cNvPr>
          <p:cNvSpPr/>
          <p:nvPr/>
        </p:nvSpPr>
        <p:spPr>
          <a:xfrm>
            <a:off x="2745590" y="3634780"/>
            <a:ext cx="2702456" cy="51631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BA42A-E36E-CE4E-B3E8-0466E406D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04948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Ribosome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2080B2A-7AC8-8242-8086-FE0C43FF2FDE}"/>
              </a:ext>
            </a:extLst>
          </p:cNvPr>
          <p:cNvSpPr/>
          <p:nvPr/>
        </p:nvSpPr>
        <p:spPr>
          <a:xfrm>
            <a:off x="905305" y="3634780"/>
            <a:ext cx="514988" cy="302505"/>
          </a:xfrm>
          <a:custGeom>
            <a:avLst/>
            <a:gdLst>
              <a:gd name="connsiteX0" fmla="*/ 148796 w 514988"/>
              <a:gd name="connsiteY0" fmla="*/ 308610 h 382081"/>
              <a:gd name="connsiteX1" fmla="*/ 217376 w 514988"/>
              <a:gd name="connsiteY1" fmla="*/ 331470 h 382081"/>
              <a:gd name="connsiteX2" fmla="*/ 365966 w 514988"/>
              <a:gd name="connsiteY2" fmla="*/ 262890 h 382081"/>
              <a:gd name="connsiteX3" fmla="*/ 274526 w 514988"/>
              <a:gd name="connsiteY3" fmla="*/ 194310 h 382081"/>
              <a:gd name="connsiteX4" fmla="*/ 91646 w 514988"/>
              <a:gd name="connsiteY4" fmla="*/ 171450 h 382081"/>
              <a:gd name="connsiteX5" fmla="*/ 206 w 514988"/>
              <a:gd name="connsiteY5" fmla="*/ 137160 h 382081"/>
              <a:gd name="connsiteX6" fmla="*/ 114506 w 514988"/>
              <a:gd name="connsiteY6" fmla="*/ 114300 h 382081"/>
              <a:gd name="connsiteX7" fmla="*/ 308816 w 514988"/>
              <a:gd name="connsiteY7" fmla="*/ 171450 h 382081"/>
              <a:gd name="connsiteX8" fmla="*/ 400256 w 514988"/>
              <a:gd name="connsiteY8" fmla="*/ 217170 h 382081"/>
              <a:gd name="connsiteX9" fmla="*/ 434546 w 514988"/>
              <a:gd name="connsiteY9" fmla="*/ 342900 h 382081"/>
              <a:gd name="connsiteX10" fmla="*/ 285956 w 514988"/>
              <a:gd name="connsiteY10" fmla="*/ 377190 h 382081"/>
              <a:gd name="connsiteX11" fmla="*/ 297386 w 514988"/>
              <a:gd name="connsiteY11" fmla="*/ 251460 h 382081"/>
              <a:gd name="connsiteX12" fmla="*/ 354536 w 514988"/>
              <a:gd name="connsiteY12" fmla="*/ 102870 h 382081"/>
              <a:gd name="connsiteX13" fmla="*/ 514556 w 514988"/>
              <a:gd name="connsiteY13" fmla="*/ 137160 h 382081"/>
              <a:gd name="connsiteX14" fmla="*/ 400256 w 514988"/>
              <a:gd name="connsiteY14" fmla="*/ 171450 h 382081"/>
              <a:gd name="connsiteX15" fmla="*/ 354536 w 514988"/>
              <a:gd name="connsiteY15" fmla="*/ 0 h 38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4988" h="382081">
                <a:moveTo>
                  <a:pt x="148796" y="308610"/>
                </a:moveTo>
                <a:cubicBezTo>
                  <a:pt x="164988" y="323850"/>
                  <a:pt x="181181" y="339090"/>
                  <a:pt x="217376" y="331470"/>
                </a:cubicBezTo>
                <a:cubicBezTo>
                  <a:pt x="253571" y="323850"/>
                  <a:pt x="356441" y="285750"/>
                  <a:pt x="365966" y="262890"/>
                </a:cubicBezTo>
                <a:cubicBezTo>
                  <a:pt x="375491" y="240030"/>
                  <a:pt x="320246" y="209550"/>
                  <a:pt x="274526" y="194310"/>
                </a:cubicBezTo>
                <a:cubicBezTo>
                  <a:pt x="228806" y="179070"/>
                  <a:pt x="137366" y="180975"/>
                  <a:pt x="91646" y="171450"/>
                </a:cubicBezTo>
                <a:cubicBezTo>
                  <a:pt x="45926" y="161925"/>
                  <a:pt x="-3604" y="146685"/>
                  <a:pt x="206" y="137160"/>
                </a:cubicBezTo>
                <a:cubicBezTo>
                  <a:pt x="4016" y="127635"/>
                  <a:pt x="63071" y="108585"/>
                  <a:pt x="114506" y="114300"/>
                </a:cubicBezTo>
                <a:cubicBezTo>
                  <a:pt x="165941" y="120015"/>
                  <a:pt x="261191" y="154305"/>
                  <a:pt x="308816" y="171450"/>
                </a:cubicBezTo>
                <a:cubicBezTo>
                  <a:pt x="356441" y="188595"/>
                  <a:pt x="379301" y="188595"/>
                  <a:pt x="400256" y="217170"/>
                </a:cubicBezTo>
                <a:cubicBezTo>
                  <a:pt x="421211" y="245745"/>
                  <a:pt x="453596" y="316230"/>
                  <a:pt x="434546" y="342900"/>
                </a:cubicBezTo>
                <a:cubicBezTo>
                  <a:pt x="415496" y="369570"/>
                  <a:pt x="308816" y="392430"/>
                  <a:pt x="285956" y="377190"/>
                </a:cubicBezTo>
                <a:cubicBezTo>
                  <a:pt x="263096" y="361950"/>
                  <a:pt x="285956" y="297180"/>
                  <a:pt x="297386" y="251460"/>
                </a:cubicBezTo>
                <a:cubicBezTo>
                  <a:pt x="308816" y="205740"/>
                  <a:pt x="318341" y="121920"/>
                  <a:pt x="354536" y="102870"/>
                </a:cubicBezTo>
                <a:cubicBezTo>
                  <a:pt x="390731" y="83820"/>
                  <a:pt x="506936" y="125730"/>
                  <a:pt x="514556" y="137160"/>
                </a:cubicBezTo>
                <a:cubicBezTo>
                  <a:pt x="522176" y="148590"/>
                  <a:pt x="426926" y="194310"/>
                  <a:pt x="400256" y="171450"/>
                </a:cubicBezTo>
                <a:cubicBezTo>
                  <a:pt x="373586" y="148590"/>
                  <a:pt x="364061" y="74295"/>
                  <a:pt x="354536" y="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B9F679-D7CC-F245-B1F8-42D7CDF67B7D}"/>
              </a:ext>
            </a:extLst>
          </p:cNvPr>
          <p:cNvGrpSpPr/>
          <p:nvPr/>
        </p:nvGrpSpPr>
        <p:grpSpPr>
          <a:xfrm>
            <a:off x="838201" y="2206462"/>
            <a:ext cx="593507" cy="438864"/>
            <a:chOff x="1986280" y="2948940"/>
            <a:chExt cx="593507" cy="554310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58AF528-4A08-B641-81F4-D0CF5A2020CC}"/>
                </a:ext>
              </a:extLst>
            </p:cNvPr>
            <p:cNvSpPr/>
            <p:nvPr/>
          </p:nvSpPr>
          <p:spPr>
            <a:xfrm>
              <a:off x="1986280" y="2948940"/>
              <a:ext cx="322580" cy="457200"/>
            </a:xfrm>
            <a:custGeom>
              <a:avLst/>
              <a:gdLst>
                <a:gd name="connsiteX0" fmla="*/ 139700 w 322580"/>
                <a:gd name="connsiteY0" fmla="*/ 457200 h 457200"/>
                <a:gd name="connsiteX1" fmla="*/ 93980 w 322580"/>
                <a:gd name="connsiteY1" fmla="*/ 274320 h 457200"/>
                <a:gd name="connsiteX2" fmla="*/ 254000 w 322580"/>
                <a:gd name="connsiteY2" fmla="*/ 240030 h 457200"/>
                <a:gd name="connsiteX3" fmla="*/ 48260 w 322580"/>
                <a:gd name="connsiteY3" fmla="*/ 331470 h 457200"/>
                <a:gd name="connsiteX4" fmla="*/ 2540 w 322580"/>
                <a:gd name="connsiteY4" fmla="*/ 411480 h 457200"/>
                <a:gd name="connsiteX5" fmla="*/ 25400 w 322580"/>
                <a:gd name="connsiteY5" fmla="*/ 217170 h 457200"/>
                <a:gd name="connsiteX6" fmla="*/ 185420 w 322580"/>
                <a:gd name="connsiteY6" fmla="*/ 251460 h 457200"/>
                <a:gd name="connsiteX7" fmla="*/ 162560 w 322580"/>
                <a:gd name="connsiteY7" fmla="*/ 388620 h 457200"/>
                <a:gd name="connsiteX8" fmla="*/ 25400 w 322580"/>
                <a:gd name="connsiteY8" fmla="*/ 320040 h 457200"/>
                <a:gd name="connsiteX9" fmla="*/ 196850 w 322580"/>
                <a:gd name="connsiteY9" fmla="*/ 102870 h 457200"/>
                <a:gd name="connsiteX10" fmla="*/ 139700 w 322580"/>
                <a:gd name="connsiteY10" fmla="*/ 0 h 457200"/>
                <a:gd name="connsiteX11" fmla="*/ 93980 w 322580"/>
                <a:gd name="connsiteY11" fmla="*/ 102870 h 457200"/>
                <a:gd name="connsiteX12" fmla="*/ 276860 w 322580"/>
                <a:gd name="connsiteY12" fmla="*/ 160020 h 457200"/>
                <a:gd name="connsiteX13" fmla="*/ 322580 w 322580"/>
                <a:gd name="connsiteY13" fmla="*/ 27432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2580" h="457200">
                  <a:moveTo>
                    <a:pt x="139700" y="457200"/>
                  </a:moveTo>
                  <a:cubicBezTo>
                    <a:pt x="107315" y="383857"/>
                    <a:pt x="74930" y="310515"/>
                    <a:pt x="93980" y="274320"/>
                  </a:cubicBezTo>
                  <a:cubicBezTo>
                    <a:pt x="113030" y="238125"/>
                    <a:pt x="261620" y="230505"/>
                    <a:pt x="254000" y="240030"/>
                  </a:cubicBezTo>
                  <a:cubicBezTo>
                    <a:pt x="246380" y="249555"/>
                    <a:pt x="90170" y="302895"/>
                    <a:pt x="48260" y="331470"/>
                  </a:cubicBezTo>
                  <a:cubicBezTo>
                    <a:pt x="6350" y="360045"/>
                    <a:pt x="6350" y="430530"/>
                    <a:pt x="2540" y="411480"/>
                  </a:cubicBezTo>
                  <a:cubicBezTo>
                    <a:pt x="-1270" y="392430"/>
                    <a:pt x="-5080" y="243840"/>
                    <a:pt x="25400" y="217170"/>
                  </a:cubicBezTo>
                  <a:cubicBezTo>
                    <a:pt x="55880" y="190500"/>
                    <a:pt x="162560" y="222885"/>
                    <a:pt x="185420" y="251460"/>
                  </a:cubicBezTo>
                  <a:cubicBezTo>
                    <a:pt x="208280" y="280035"/>
                    <a:pt x="189230" y="377190"/>
                    <a:pt x="162560" y="388620"/>
                  </a:cubicBezTo>
                  <a:cubicBezTo>
                    <a:pt x="135890" y="400050"/>
                    <a:pt x="19685" y="367665"/>
                    <a:pt x="25400" y="320040"/>
                  </a:cubicBezTo>
                  <a:cubicBezTo>
                    <a:pt x="31115" y="272415"/>
                    <a:pt x="177800" y="156210"/>
                    <a:pt x="196850" y="102870"/>
                  </a:cubicBezTo>
                  <a:cubicBezTo>
                    <a:pt x="215900" y="49530"/>
                    <a:pt x="156845" y="0"/>
                    <a:pt x="139700" y="0"/>
                  </a:cubicBezTo>
                  <a:cubicBezTo>
                    <a:pt x="122555" y="0"/>
                    <a:pt x="71120" y="76200"/>
                    <a:pt x="93980" y="102870"/>
                  </a:cubicBezTo>
                  <a:cubicBezTo>
                    <a:pt x="116840" y="129540"/>
                    <a:pt x="238760" y="131445"/>
                    <a:pt x="276860" y="160020"/>
                  </a:cubicBezTo>
                  <a:cubicBezTo>
                    <a:pt x="314960" y="188595"/>
                    <a:pt x="318770" y="231457"/>
                    <a:pt x="322580" y="27432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22F794E-A394-7F45-9A97-85D0E1B354D0}"/>
                </a:ext>
              </a:extLst>
            </p:cNvPr>
            <p:cNvSpPr/>
            <p:nvPr/>
          </p:nvSpPr>
          <p:spPr>
            <a:xfrm>
              <a:off x="2308860" y="3137400"/>
              <a:ext cx="270927" cy="365850"/>
            </a:xfrm>
            <a:custGeom>
              <a:avLst/>
              <a:gdLst>
                <a:gd name="connsiteX0" fmla="*/ 68580 w 270927"/>
                <a:gd name="connsiteY0" fmla="*/ 365850 h 365850"/>
                <a:gd name="connsiteX1" fmla="*/ 125730 w 270927"/>
                <a:gd name="connsiteY1" fmla="*/ 182970 h 365850"/>
                <a:gd name="connsiteX2" fmla="*/ 262890 w 270927"/>
                <a:gd name="connsiteY2" fmla="*/ 262980 h 365850"/>
                <a:gd name="connsiteX3" fmla="*/ 148590 w 270927"/>
                <a:gd name="connsiteY3" fmla="*/ 308700 h 365850"/>
                <a:gd name="connsiteX4" fmla="*/ 45720 w 270927"/>
                <a:gd name="connsiteY4" fmla="*/ 228690 h 365850"/>
                <a:gd name="connsiteX5" fmla="*/ 91440 w 270927"/>
                <a:gd name="connsiteY5" fmla="*/ 91530 h 365850"/>
                <a:gd name="connsiteX6" fmla="*/ 262890 w 270927"/>
                <a:gd name="connsiteY6" fmla="*/ 102960 h 365850"/>
                <a:gd name="connsiteX7" fmla="*/ 228600 w 270927"/>
                <a:gd name="connsiteY7" fmla="*/ 274410 h 365850"/>
                <a:gd name="connsiteX8" fmla="*/ 102870 w 270927"/>
                <a:gd name="connsiteY8" fmla="*/ 160110 h 365850"/>
                <a:gd name="connsiteX9" fmla="*/ 217170 w 270927"/>
                <a:gd name="connsiteY9" fmla="*/ 90 h 365850"/>
                <a:gd name="connsiteX10" fmla="*/ 205740 w 270927"/>
                <a:gd name="connsiteY10" fmla="*/ 182970 h 365850"/>
                <a:gd name="connsiteX11" fmla="*/ 0 w 270927"/>
                <a:gd name="connsiteY11" fmla="*/ 80100 h 36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0927" h="365850">
                  <a:moveTo>
                    <a:pt x="68580" y="365850"/>
                  </a:moveTo>
                  <a:cubicBezTo>
                    <a:pt x="80962" y="282982"/>
                    <a:pt x="93345" y="200115"/>
                    <a:pt x="125730" y="182970"/>
                  </a:cubicBezTo>
                  <a:cubicBezTo>
                    <a:pt x="158115" y="165825"/>
                    <a:pt x="259080" y="242025"/>
                    <a:pt x="262890" y="262980"/>
                  </a:cubicBezTo>
                  <a:cubicBezTo>
                    <a:pt x="266700" y="283935"/>
                    <a:pt x="184785" y="314415"/>
                    <a:pt x="148590" y="308700"/>
                  </a:cubicBezTo>
                  <a:cubicBezTo>
                    <a:pt x="112395" y="302985"/>
                    <a:pt x="55245" y="264885"/>
                    <a:pt x="45720" y="228690"/>
                  </a:cubicBezTo>
                  <a:cubicBezTo>
                    <a:pt x="36195" y="192495"/>
                    <a:pt x="55245" y="112485"/>
                    <a:pt x="91440" y="91530"/>
                  </a:cubicBezTo>
                  <a:cubicBezTo>
                    <a:pt x="127635" y="70575"/>
                    <a:pt x="240030" y="72480"/>
                    <a:pt x="262890" y="102960"/>
                  </a:cubicBezTo>
                  <a:cubicBezTo>
                    <a:pt x="285750" y="133440"/>
                    <a:pt x="255270" y="264885"/>
                    <a:pt x="228600" y="274410"/>
                  </a:cubicBezTo>
                  <a:cubicBezTo>
                    <a:pt x="201930" y="283935"/>
                    <a:pt x="104775" y="205830"/>
                    <a:pt x="102870" y="160110"/>
                  </a:cubicBezTo>
                  <a:cubicBezTo>
                    <a:pt x="100965" y="114390"/>
                    <a:pt x="200025" y="-3720"/>
                    <a:pt x="217170" y="90"/>
                  </a:cubicBezTo>
                  <a:cubicBezTo>
                    <a:pt x="234315" y="3900"/>
                    <a:pt x="241935" y="169635"/>
                    <a:pt x="205740" y="182970"/>
                  </a:cubicBezTo>
                  <a:cubicBezTo>
                    <a:pt x="169545" y="196305"/>
                    <a:pt x="84772" y="138202"/>
                    <a:pt x="0" y="8010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reeform 12">
            <a:extLst>
              <a:ext uri="{FF2B5EF4-FFF2-40B4-BE49-F238E27FC236}">
                <a16:creationId xmlns:a16="http://schemas.microsoft.com/office/drawing/2014/main" id="{1188EFE9-BB49-9047-962A-7A7D65E52F99}"/>
              </a:ext>
            </a:extLst>
          </p:cNvPr>
          <p:cNvSpPr/>
          <p:nvPr/>
        </p:nvSpPr>
        <p:spPr>
          <a:xfrm>
            <a:off x="1057705" y="3787180"/>
            <a:ext cx="514988" cy="302505"/>
          </a:xfrm>
          <a:custGeom>
            <a:avLst/>
            <a:gdLst>
              <a:gd name="connsiteX0" fmla="*/ 148796 w 514988"/>
              <a:gd name="connsiteY0" fmla="*/ 308610 h 382081"/>
              <a:gd name="connsiteX1" fmla="*/ 217376 w 514988"/>
              <a:gd name="connsiteY1" fmla="*/ 331470 h 382081"/>
              <a:gd name="connsiteX2" fmla="*/ 365966 w 514988"/>
              <a:gd name="connsiteY2" fmla="*/ 262890 h 382081"/>
              <a:gd name="connsiteX3" fmla="*/ 274526 w 514988"/>
              <a:gd name="connsiteY3" fmla="*/ 194310 h 382081"/>
              <a:gd name="connsiteX4" fmla="*/ 91646 w 514988"/>
              <a:gd name="connsiteY4" fmla="*/ 171450 h 382081"/>
              <a:gd name="connsiteX5" fmla="*/ 206 w 514988"/>
              <a:gd name="connsiteY5" fmla="*/ 137160 h 382081"/>
              <a:gd name="connsiteX6" fmla="*/ 114506 w 514988"/>
              <a:gd name="connsiteY6" fmla="*/ 114300 h 382081"/>
              <a:gd name="connsiteX7" fmla="*/ 308816 w 514988"/>
              <a:gd name="connsiteY7" fmla="*/ 171450 h 382081"/>
              <a:gd name="connsiteX8" fmla="*/ 400256 w 514988"/>
              <a:gd name="connsiteY8" fmla="*/ 217170 h 382081"/>
              <a:gd name="connsiteX9" fmla="*/ 434546 w 514988"/>
              <a:gd name="connsiteY9" fmla="*/ 342900 h 382081"/>
              <a:gd name="connsiteX10" fmla="*/ 285956 w 514988"/>
              <a:gd name="connsiteY10" fmla="*/ 377190 h 382081"/>
              <a:gd name="connsiteX11" fmla="*/ 297386 w 514988"/>
              <a:gd name="connsiteY11" fmla="*/ 251460 h 382081"/>
              <a:gd name="connsiteX12" fmla="*/ 354536 w 514988"/>
              <a:gd name="connsiteY12" fmla="*/ 102870 h 382081"/>
              <a:gd name="connsiteX13" fmla="*/ 514556 w 514988"/>
              <a:gd name="connsiteY13" fmla="*/ 137160 h 382081"/>
              <a:gd name="connsiteX14" fmla="*/ 400256 w 514988"/>
              <a:gd name="connsiteY14" fmla="*/ 171450 h 382081"/>
              <a:gd name="connsiteX15" fmla="*/ 354536 w 514988"/>
              <a:gd name="connsiteY15" fmla="*/ 0 h 38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4988" h="382081">
                <a:moveTo>
                  <a:pt x="148796" y="308610"/>
                </a:moveTo>
                <a:cubicBezTo>
                  <a:pt x="164988" y="323850"/>
                  <a:pt x="181181" y="339090"/>
                  <a:pt x="217376" y="331470"/>
                </a:cubicBezTo>
                <a:cubicBezTo>
                  <a:pt x="253571" y="323850"/>
                  <a:pt x="356441" y="285750"/>
                  <a:pt x="365966" y="262890"/>
                </a:cubicBezTo>
                <a:cubicBezTo>
                  <a:pt x="375491" y="240030"/>
                  <a:pt x="320246" y="209550"/>
                  <a:pt x="274526" y="194310"/>
                </a:cubicBezTo>
                <a:cubicBezTo>
                  <a:pt x="228806" y="179070"/>
                  <a:pt x="137366" y="180975"/>
                  <a:pt x="91646" y="171450"/>
                </a:cubicBezTo>
                <a:cubicBezTo>
                  <a:pt x="45926" y="161925"/>
                  <a:pt x="-3604" y="146685"/>
                  <a:pt x="206" y="137160"/>
                </a:cubicBezTo>
                <a:cubicBezTo>
                  <a:pt x="4016" y="127635"/>
                  <a:pt x="63071" y="108585"/>
                  <a:pt x="114506" y="114300"/>
                </a:cubicBezTo>
                <a:cubicBezTo>
                  <a:pt x="165941" y="120015"/>
                  <a:pt x="261191" y="154305"/>
                  <a:pt x="308816" y="171450"/>
                </a:cubicBezTo>
                <a:cubicBezTo>
                  <a:pt x="356441" y="188595"/>
                  <a:pt x="379301" y="188595"/>
                  <a:pt x="400256" y="217170"/>
                </a:cubicBezTo>
                <a:cubicBezTo>
                  <a:pt x="421211" y="245745"/>
                  <a:pt x="453596" y="316230"/>
                  <a:pt x="434546" y="342900"/>
                </a:cubicBezTo>
                <a:cubicBezTo>
                  <a:pt x="415496" y="369570"/>
                  <a:pt x="308816" y="392430"/>
                  <a:pt x="285956" y="377190"/>
                </a:cubicBezTo>
                <a:cubicBezTo>
                  <a:pt x="263096" y="361950"/>
                  <a:pt x="285956" y="297180"/>
                  <a:pt x="297386" y="251460"/>
                </a:cubicBezTo>
                <a:cubicBezTo>
                  <a:pt x="308816" y="205740"/>
                  <a:pt x="318341" y="121920"/>
                  <a:pt x="354536" y="102870"/>
                </a:cubicBezTo>
                <a:cubicBezTo>
                  <a:pt x="390731" y="83820"/>
                  <a:pt x="506936" y="125730"/>
                  <a:pt x="514556" y="137160"/>
                </a:cubicBezTo>
                <a:cubicBezTo>
                  <a:pt x="522176" y="148590"/>
                  <a:pt x="426926" y="194310"/>
                  <a:pt x="400256" y="171450"/>
                </a:cubicBezTo>
                <a:cubicBezTo>
                  <a:pt x="373586" y="148590"/>
                  <a:pt x="364061" y="74295"/>
                  <a:pt x="354536" y="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92A8D9-5ABE-1642-A3FC-338A0292BBD6}"/>
              </a:ext>
            </a:extLst>
          </p:cNvPr>
          <p:cNvGrpSpPr/>
          <p:nvPr/>
        </p:nvGrpSpPr>
        <p:grpSpPr>
          <a:xfrm>
            <a:off x="990601" y="2358862"/>
            <a:ext cx="864973" cy="427552"/>
            <a:chOff x="1986280" y="2948940"/>
            <a:chExt cx="864973" cy="540022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2F4ED80-21E0-8B4B-AAF1-A6632BD9F23F}"/>
                </a:ext>
              </a:extLst>
            </p:cNvPr>
            <p:cNvSpPr/>
            <p:nvPr/>
          </p:nvSpPr>
          <p:spPr>
            <a:xfrm>
              <a:off x="1986280" y="2948940"/>
              <a:ext cx="322580" cy="457200"/>
            </a:xfrm>
            <a:custGeom>
              <a:avLst/>
              <a:gdLst>
                <a:gd name="connsiteX0" fmla="*/ 139700 w 322580"/>
                <a:gd name="connsiteY0" fmla="*/ 457200 h 457200"/>
                <a:gd name="connsiteX1" fmla="*/ 93980 w 322580"/>
                <a:gd name="connsiteY1" fmla="*/ 274320 h 457200"/>
                <a:gd name="connsiteX2" fmla="*/ 254000 w 322580"/>
                <a:gd name="connsiteY2" fmla="*/ 240030 h 457200"/>
                <a:gd name="connsiteX3" fmla="*/ 48260 w 322580"/>
                <a:gd name="connsiteY3" fmla="*/ 331470 h 457200"/>
                <a:gd name="connsiteX4" fmla="*/ 2540 w 322580"/>
                <a:gd name="connsiteY4" fmla="*/ 411480 h 457200"/>
                <a:gd name="connsiteX5" fmla="*/ 25400 w 322580"/>
                <a:gd name="connsiteY5" fmla="*/ 217170 h 457200"/>
                <a:gd name="connsiteX6" fmla="*/ 185420 w 322580"/>
                <a:gd name="connsiteY6" fmla="*/ 251460 h 457200"/>
                <a:gd name="connsiteX7" fmla="*/ 162560 w 322580"/>
                <a:gd name="connsiteY7" fmla="*/ 388620 h 457200"/>
                <a:gd name="connsiteX8" fmla="*/ 25400 w 322580"/>
                <a:gd name="connsiteY8" fmla="*/ 320040 h 457200"/>
                <a:gd name="connsiteX9" fmla="*/ 196850 w 322580"/>
                <a:gd name="connsiteY9" fmla="*/ 102870 h 457200"/>
                <a:gd name="connsiteX10" fmla="*/ 139700 w 322580"/>
                <a:gd name="connsiteY10" fmla="*/ 0 h 457200"/>
                <a:gd name="connsiteX11" fmla="*/ 93980 w 322580"/>
                <a:gd name="connsiteY11" fmla="*/ 102870 h 457200"/>
                <a:gd name="connsiteX12" fmla="*/ 276860 w 322580"/>
                <a:gd name="connsiteY12" fmla="*/ 160020 h 457200"/>
                <a:gd name="connsiteX13" fmla="*/ 322580 w 322580"/>
                <a:gd name="connsiteY13" fmla="*/ 27432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2580" h="457200">
                  <a:moveTo>
                    <a:pt x="139700" y="457200"/>
                  </a:moveTo>
                  <a:cubicBezTo>
                    <a:pt x="107315" y="383857"/>
                    <a:pt x="74930" y="310515"/>
                    <a:pt x="93980" y="274320"/>
                  </a:cubicBezTo>
                  <a:cubicBezTo>
                    <a:pt x="113030" y="238125"/>
                    <a:pt x="261620" y="230505"/>
                    <a:pt x="254000" y="240030"/>
                  </a:cubicBezTo>
                  <a:cubicBezTo>
                    <a:pt x="246380" y="249555"/>
                    <a:pt x="90170" y="302895"/>
                    <a:pt x="48260" y="331470"/>
                  </a:cubicBezTo>
                  <a:cubicBezTo>
                    <a:pt x="6350" y="360045"/>
                    <a:pt x="6350" y="430530"/>
                    <a:pt x="2540" y="411480"/>
                  </a:cubicBezTo>
                  <a:cubicBezTo>
                    <a:pt x="-1270" y="392430"/>
                    <a:pt x="-5080" y="243840"/>
                    <a:pt x="25400" y="217170"/>
                  </a:cubicBezTo>
                  <a:cubicBezTo>
                    <a:pt x="55880" y="190500"/>
                    <a:pt x="162560" y="222885"/>
                    <a:pt x="185420" y="251460"/>
                  </a:cubicBezTo>
                  <a:cubicBezTo>
                    <a:pt x="208280" y="280035"/>
                    <a:pt x="189230" y="377190"/>
                    <a:pt x="162560" y="388620"/>
                  </a:cubicBezTo>
                  <a:cubicBezTo>
                    <a:pt x="135890" y="400050"/>
                    <a:pt x="19685" y="367665"/>
                    <a:pt x="25400" y="320040"/>
                  </a:cubicBezTo>
                  <a:cubicBezTo>
                    <a:pt x="31115" y="272415"/>
                    <a:pt x="177800" y="156210"/>
                    <a:pt x="196850" y="102870"/>
                  </a:cubicBezTo>
                  <a:cubicBezTo>
                    <a:pt x="215900" y="49530"/>
                    <a:pt x="156845" y="0"/>
                    <a:pt x="139700" y="0"/>
                  </a:cubicBezTo>
                  <a:cubicBezTo>
                    <a:pt x="122555" y="0"/>
                    <a:pt x="71120" y="76200"/>
                    <a:pt x="93980" y="102870"/>
                  </a:cubicBezTo>
                  <a:cubicBezTo>
                    <a:pt x="116840" y="129540"/>
                    <a:pt x="238760" y="131445"/>
                    <a:pt x="276860" y="160020"/>
                  </a:cubicBezTo>
                  <a:cubicBezTo>
                    <a:pt x="314960" y="188595"/>
                    <a:pt x="318770" y="231457"/>
                    <a:pt x="322580" y="27432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02017B5-DCD4-2948-9959-D55E33C86643}"/>
                </a:ext>
              </a:extLst>
            </p:cNvPr>
            <p:cNvSpPr/>
            <p:nvPr/>
          </p:nvSpPr>
          <p:spPr>
            <a:xfrm>
              <a:off x="2580326" y="3123112"/>
              <a:ext cx="270927" cy="365850"/>
            </a:xfrm>
            <a:custGeom>
              <a:avLst/>
              <a:gdLst>
                <a:gd name="connsiteX0" fmla="*/ 68580 w 270927"/>
                <a:gd name="connsiteY0" fmla="*/ 365850 h 365850"/>
                <a:gd name="connsiteX1" fmla="*/ 125730 w 270927"/>
                <a:gd name="connsiteY1" fmla="*/ 182970 h 365850"/>
                <a:gd name="connsiteX2" fmla="*/ 262890 w 270927"/>
                <a:gd name="connsiteY2" fmla="*/ 262980 h 365850"/>
                <a:gd name="connsiteX3" fmla="*/ 148590 w 270927"/>
                <a:gd name="connsiteY3" fmla="*/ 308700 h 365850"/>
                <a:gd name="connsiteX4" fmla="*/ 45720 w 270927"/>
                <a:gd name="connsiteY4" fmla="*/ 228690 h 365850"/>
                <a:gd name="connsiteX5" fmla="*/ 91440 w 270927"/>
                <a:gd name="connsiteY5" fmla="*/ 91530 h 365850"/>
                <a:gd name="connsiteX6" fmla="*/ 262890 w 270927"/>
                <a:gd name="connsiteY6" fmla="*/ 102960 h 365850"/>
                <a:gd name="connsiteX7" fmla="*/ 228600 w 270927"/>
                <a:gd name="connsiteY7" fmla="*/ 274410 h 365850"/>
                <a:gd name="connsiteX8" fmla="*/ 102870 w 270927"/>
                <a:gd name="connsiteY8" fmla="*/ 160110 h 365850"/>
                <a:gd name="connsiteX9" fmla="*/ 217170 w 270927"/>
                <a:gd name="connsiteY9" fmla="*/ 90 h 365850"/>
                <a:gd name="connsiteX10" fmla="*/ 205740 w 270927"/>
                <a:gd name="connsiteY10" fmla="*/ 182970 h 365850"/>
                <a:gd name="connsiteX11" fmla="*/ 0 w 270927"/>
                <a:gd name="connsiteY11" fmla="*/ 80100 h 36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0927" h="365850">
                  <a:moveTo>
                    <a:pt x="68580" y="365850"/>
                  </a:moveTo>
                  <a:cubicBezTo>
                    <a:pt x="80962" y="282982"/>
                    <a:pt x="93345" y="200115"/>
                    <a:pt x="125730" y="182970"/>
                  </a:cubicBezTo>
                  <a:cubicBezTo>
                    <a:pt x="158115" y="165825"/>
                    <a:pt x="259080" y="242025"/>
                    <a:pt x="262890" y="262980"/>
                  </a:cubicBezTo>
                  <a:cubicBezTo>
                    <a:pt x="266700" y="283935"/>
                    <a:pt x="184785" y="314415"/>
                    <a:pt x="148590" y="308700"/>
                  </a:cubicBezTo>
                  <a:cubicBezTo>
                    <a:pt x="112395" y="302985"/>
                    <a:pt x="55245" y="264885"/>
                    <a:pt x="45720" y="228690"/>
                  </a:cubicBezTo>
                  <a:cubicBezTo>
                    <a:pt x="36195" y="192495"/>
                    <a:pt x="55245" y="112485"/>
                    <a:pt x="91440" y="91530"/>
                  </a:cubicBezTo>
                  <a:cubicBezTo>
                    <a:pt x="127635" y="70575"/>
                    <a:pt x="240030" y="72480"/>
                    <a:pt x="262890" y="102960"/>
                  </a:cubicBezTo>
                  <a:cubicBezTo>
                    <a:pt x="285750" y="133440"/>
                    <a:pt x="255270" y="264885"/>
                    <a:pt x="228600" y="274410"/>
                  </a:cubicBezTo>
                  <a:cubicBezTo>
                    <a:pt x="201930" y="283935"/>
                    <a:pt x="104775" y="205830"/>
                    <a:pt x="102870" y="160110"/>
                  </a:cubicBezTo>
                  <a:cubicBezTo>
                    <a:pt x="100965" y="114390"/>
                    <a:pt x="200025" y="-3720"/>
                    <a:pt x="217170" y="90"/>
                  </a:cubicBezTo>
                  <a:cubicBezTo>
                    <a:pt x="234315" y="3900"/>
                    <a:pt x="241935" y="169635"/>
                    <a:pt x="205740" y="182970"/>
                  </a:cubicBezTo>
                  <a:cubicBezTo>
                    <a:pt x="169545" y="196305"/>
                    <a:pt x="84772" y="138202"/>
                    <a:pt x="0" y="80100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231F29A-F3AD-DB44-8179-6CE710FE4066}"/>
              </a:ext>
            </a:extLst>
          </p:cNvPr>
          <p:cNvSpPr/>
          <p:nvPr/>
        </p:nvSpPr>
        <p:spPr>
          <a:xfrm>
            <a:off x="7294455" y="3217384"/>
            <a:ext cx="2702456" cy="516315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5EF794-EA52-4E44-A85A-C18B13CE1921}"/>
              </a:ext>
            </a:extLst>
          </p:cNvPr>
          <p:cNvSpPr txBox="1"/>
          <p:nvPr/>
        </p:nvSpPr>
        <p:spPr>
          <a:xfrm>
            <a:off x="870968" y="4129419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rRNA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7AB44B-D73C-3E43-B5E2-608866AF617C}"/>
              </a:ext>
            </a:extLst>
          </p:cNvPr>
          <p:cNvSpPr txBox="1"/>
          <p:nvPr/>
        </p:nvSpPr>
        <p:spPr>
          <a:xfrm>
            <a:off x="3024995" y="4169261"/>
            <a:ext cx="2066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33 Proteins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07B5B9-1A6B-DD48-8C52-968C912ADD93}"/>
              </a:ext>
            </a:extLst>
          </p:cNvPr>
          <p:cNvSpPr txBox="1"/>
          <p:nvPr/>
        </p:nvSpPr>
        <p:spPr>
          <a:xfrm>
            <a:off x="2898377" y="2940140"/>
            <a:ext cx="2066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50 Proteins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9D7A5F-69A5-1549-B6B1-6B63FA2CBE11}"/>
              </a:ext>
            </a:extLst>
          </p:cNvPr>
          <p:cNvSpPr txBox="1"/>
          <p:nvPr/>
        </p:nvSpPr>
        <p:spPr>
          <a:xfrm>
            <a:off x="917108" y="2884478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rRNA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7B05AB-4C11-A541-9231-3CC6E4CC45D1}"/>
              </a:ext>
            </a:extLst>
          </p:cNvPr>
          <p:cNvSpPr txBox="1"/>
          <p:nvPr/>
        </p:nvSpPr>
        <p:spPr>
          <a:xfrm>
            <a:off x="2139179" y="2143047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BE0127-5C82-6E4D-98A8-1CEE072917CB}"/>
              </a:ext>
            </a:extLst>
          </p:cNvPr>
          <p:cNvSpPr txBox="1"/>
          <p:nvPr/>
        </p:nvSpPr>
        <p:spPr>
          <a:xfrm>
            <a:off x="2120577" y="3528278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+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26039CC-10C6-EF48-A910-3ED02203D371}"/>
              </a:ext>
            </a:extLst>
          </p:cNvPr>
          <p:cNvCxnSpPr>
            <a:cxnSpLocks/>
          </p:cNvCxnSpPr>
          <p:nvPr/>
        </p:nvCxnSpPr>
        <p:spPr>
          <a:xfrm>
            <a:off x="5421323" y="2559639"/>
            <a:ext cx="945831" cy="689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FA19B7A-DD9A-724B-ACCF-431940BC3A13}"/>
              </a:ext>
            </a:extLst>
          </p:cNvPr>
          <p:cNvCxnSpPr>
            <a:cxnSpLocks/>
          </p:cNvCxnSpPr>
          <p:nvPr/>
        </p:nvCxnSpPr>
        <p:spPr>
          <a:xfrm flipH="1">
            <a:off x="5531006" y="3245654"/>
            <a:ext cx="838173" cy="739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A58F23-334A-6244-BAF5-3A765D917757}"/>
              </a:ext>
            </a:extLst>
          </p:cNvPr>
          <p:cNvCxnSpPr>
            <a:cxnSpLocks/>
          </p:cNvCxnSpPr>
          <p:nvPr/>
        </p:nvCxnSpPr>
        <p:spPr>
          <a:xfrm>
            <a:off x="6352866" y="3245654"/>
            <a:ext cx="900111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5D6CC8F-3DB2-294D-B8DD-F1A2C2593377}"/>
              </a:ext>
            </a:extLst>
          </p:cNvPr>
          <p:cNvSpPr txBox="1"/>
          <p:nvPr/>
        </p:nvSpPr>
        <p:spPr>
          <a:xfrm>
            <a:off x="430810" y="4841518"/>
            <a:ext cx="1135381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Two subunits composed of protein and ribosomal RNA (rRNA)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The rRNA is a structural component of the ribosome subunits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err="1"/>
              <a:t>Venki</a:t>
            </a:r>
            <a:r>
              <a:rPr lang="en-IN" sz="2800" dirty="0"/>
              <a:t> Ramakrishnan got Chemistry Nobel prize 2009 for solving structure </a:t>
            </a:r>
          </a:p>
          <a:p>
            <a:r>
              <a:rPr lang="en-IN" sz="2800" dirty="0"/>
              <a:t>      of Ribosome</a:t>
            </a:r>
            <a:endParaRPr lang="en-US" altLang="en-US" sz="2800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40015ABE-BA0C-E643-AF76-9F50B9B1C5F0}"/>
              </a:ext>
            </a:extLst>
          </p:cNvPr>
          <p:cNvSpPr/>
          <p:nvPr/>
        </p:nvSpPr>
        <p:spPr>
          <a:xfrm>
            <a:off x="8098138" y="3245655"/>
            <a:ext cx="1216276" cy="392431"/>
          </a:xfrm>
          <a:custGeom>
            <a:avLst/>
            <a:gdLst>
              <a:gd name="connsiteX0" fmla="*/ 148796 w 514988"/>
              <a:gd name="connsiteY0" fmla="*/ 308610 h 382081"/>
              <a:gd name="connsiteX1" fmla="*/ 217376 w 514988"/>
              <a:gd name="connsiteY1" fmla="*/ 331470 h 382081"/>
              <a:gd name="connsiteX2" fmla="*/ 365966 w 514988"/>
              <a:gd name="connsiteY2" fmla="*/ 262890 h 382081"/>
              <a:gd name="connsiteX3" fmla="*/ 274526 w 514988"/>
              <a:gd name="connsiteY3" fmla="*/ 194310 h 382081"/>
              <a:gd name="connsiteX4" fmla="*/ 91646 w 514988"/>
              <a:gd name="connsiteY4" fmla="*/ 171450 h 382081"/>
              <a:gd name="connsiteX5" fmla="*/ 206 w 514988"/>
              <a:gd name="connsiteY5" fmla="*/ 137160 h 382081"/>
              <a:gd name="connsiteX6" fmla="*/ 114506 w 514988"/>
              <a:gd name="connsiteY6" fmla="*/ 114300 h 382081"/>
              <a:gd name="connsiteX7" fmla="*/ 308816 w 514988"/>
              <a:gd name="connsiteY7" fmla="*/ 171450 h 382081"/>
              <a:gd name="connsiteX8" fmla="*/ 400256 w 514988"/>
              <a:gd name="connsiteY8" fmla="*/ 217170 h 382081"/>
              <a:gd name="connsiteX9" fmla="*/ 434546 w 514988"/>
              <a:gd name="connsiteY9" fmla="*/ 342900 h 382081"/>
              <a:gd name="connsiteX10" fmla="*/ 285956 w 514988"/>
              <a:gd name="connsiteY10" fmla="*/ 377190 h 382081"/>
              <a:gd name="connsiteX11" fmla="*/ 297386 w 514988"/>
              <a:gd name="connsiteY11" fmla="*/ 251460 h 382081"/>
              <a:gd name="connsiteX12" fmla="*/ 354536 w 514988"/>
              <a:gd name="connsiteY12" fmla="*/ 102870 h 382081"/>
              <a:gd name="connsiteX13" fmla="*/ 514556 w 514988"/>
              <a:gd name="connsiteY13" fmla="*/ 137160 h 382081"/>
              <a:gd name="connsiteX14" fmla="*/ 400256 w 514988"/>
              <a:gd name="connsiteY14" fmla="*/ 171450 h 382081"/>
              <a:gd name="connsiteX15" fmla="*/ 354536 w 514988"/>
              <a:gd name="connsiteY15" fmla="*/ 0 h 38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4988" h="382081">
                <a:moveTo>
                  <a:pt x="148796" y="308610"/>
                </a:moveTo>
                <a:cubicBezTo>
                  <a:pt x="164988" y="323850"/>
                  <a:pt x="181181" y="339090"/>
                  <a:pt x="217376" y="331470"/>
                </a:cubicBezTo>
                <a:cubicBezTo>
                  <a:pt x="253571" y="323850"/>
                  <a:pt x="356441" y="285750"/>
                  <a:pt x="365966" y="262890"/>
                </a:cubicBezTo>
                <a:cubicBezTo>
                  <a:pt x="375491" y="240030"/>
                  <a:pt x="320246" y="209550"/>
                  <a:pt x="274526" y="194310"/>
                </a:cubicBezTo>
                <a:cubicBezTo>
                  <a:pt x="228806" y="179070"/>
                  <a:pt x="137366" y="180975"/>
                  <a:pt x="91646" y="171450"/>
                </a:cubicBezTo>
                <a:cubicBezTo>
                  <a:pt x="45926" y="161925"/>
                  <a:pt x="-3604" y="146685"/>
                  <a:pt x="206" y="137160"/>
                </a:cubicBezTo>
                <a:cubicBezTo>
                  <a:pt x="4016" y="127635"/>
                  <a:pt x="63071" y="108585"/>
                  <a:pt x="114506" y="114300"/>
                </a:cubicBezTo>
                <a:cubicBezTo>
                  <a:pt x="165941" y="120015"/>
                  <a:pt x="261191" y="154305"/>
                  <a:pt x="308816" y="171450"/>
                </a:cubicBezTo>
                <a:cubicBezTo>
                  <a:pt x="356441" y="188595"/>
                  <a:pt x="379301" y="188595"/>
                  <a:pt x="400256" y="217170"/>
                </a:cubicBezTo>
                <a:cubicBezTo>
                  <a:pt x="421211" y="245745"/>
                  <a:pt x="453596" y="316230"/>
                  <a:pt x="434546" y="342900"/>
                </a:cubicBezTo>
                <a:cubicBezTo>
                  <a:pt x="415496" y="369570"/>
                  <a:pt x="308816" y="392430"/>
                  <a:pt x="285956" y="377190"/>
                </a:cubicBezTo>
                <a:cubicBezTo>
                  <a:pt x="263096" y="361950"/>
                  <a:pt x="285956" y="297180"/>
                  <a:pt x="297386" y="251460"/>
                </a:cubicBezTo>
                <a:cubicBezTo>
                  <a:pt x="308816" y="205740"/>
                  <a:pt x="318341" y="121920"/>
                  <a:pt x="354536" y="102870"/>
                </a:cubicBezTo>
                <a:cubicBezTo>
                  <a:pt x="390731" y="83820"/>
                  <a:pt x="506936" y="125730"/>
                  <a:pt x="514556" y="137160"/>
                </a:cubicBezTo>
                <a:cubicBezTo>
                  <a:pt x="522176" y="148590"/>
                  <a:pt x="426926" y="194310"/>
                  <a:pt x="400256" y="171450"/>
                </a:cubicBezTo>
                <a:cubicBezTo>
                  <a:pt x="373586" y="148590"/>
                  <a:pt x="364061" y="74295"/>
                  <a:pt x="354536" y="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58D415A-1107-7441-94E5-1917F7E5A05F}"/>
              </a:ext>
            </a:extLst>
          </p:cNvPr>
          <p:cNvGrpSpPr/>
          <p:nvPr/>
        </p:nvGrpSpPr>
        <p:grpSpPr>
          <a:xfrm>
            <a:off x="7741588" y="2024555"/>
            <a:ext cx="1743075" cy="796818"/>
            <a:chOff x="1986280" y="2948940"/>
            <a:chExt cx="593507" cy="554310"/>
          </a:xfrm>
        </p:grpSpPr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4BF55BAC-9E33-A54D-9FE2-653A64E58473}"/>
                </a:ext>
              </a:extLst>
            </p:cNvPr>
            <p:cNvSpPr/>
            <p:nvPr/>
          </p:nvSpPr>
          <p:spPr>
            <a:xfrm>
              <a:off x="1986280" y="2948940"/>
              <a:ext cx="322580" cy="457200"/>
            </a:xfrm>
            <a:custGeom>
              <a:avLst/>
              <a:gdLst>
                <a:gd name="connsiteX0" fmla="*/ 139700 w 322580"/>
                <a:gd name="connsiteY0" fmla="*/ 457200 h 457200"/>
                <a:gd name="connsiteX1" fmla="*/ 93980 w 322580"/>
                <a:gd name="connsiteY1" fmla="*/ 274320 h 457200"/>
                <a:gd name="connsiteX2" fmla="*/ 254000 w 322580"/>
                <a:gd name="connsiteY2" fmla="*/ 240030 h 457200"/>
                <a:gd name="connsiteX3" fmla="*/ 48260 w 322580"/>
                <a:gd name="connsiteY3" fmla="*/ 331470 h 457200"/>
                <a:gd name="connsiteX4" fmla="*/ 2540 w 322580"/>
                <a:gd name="connsiteY4" fmla="*/ 411480 h 457200"/>
                <a:gd name="connsiteX5" fmla="*/ 25400 w 322580"/>
                <a:gd name="connsiteY5" fmla="*/ 217170 h 457200"/>
                <a:gd name="connsiteX6" fmla="*/ 185420 w 322580"/>
                <a:gd name="connsiteY6" fmla="*/ 251460 h 457200"/>
                <a:gd name="connsiteX7" fmla="*/ 162560 w 322580"/>
                <a:gd name="connsiteY7" fmla="*/ 388620 h 457200"/>
                <a:gd name="connsiteX8" fmla="*/ 25400 w 322580"/>
                <a:gd name="connsiteY8" fmla="*/ 320040 h 457200"/>
                <a:gd name="connsiteX9" fmla="*/ 196850 w 322580"/>
                <a:gd name="connsiteY9" fmla="*/ 102870 h 457200"/>
                <a:gd name="connsiteX10" fmla="*/ 139700 w 322580"/>
                <a:gd name="connsiteY10" fmla="*/ 0 h 457200"/>
                <a:gd name="connsiteX11" fmla="*/ 93980 w 322580"/>
                <a:gd name="connsiteY11" fmla="*/ 102870 h 457200"/>
                <a:gd name="connsiteX12" fmla="*/ 276860 w 322580"/>
                <a:gd name="connsiteY12" fmla="*/ 160020 h 457200"/>
                <a:gd name="connsiteX13" fmla="*/ 322580 w 322580"/>
                <a:gd name="connsiteY13" fmla="*/ 27432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2580" h="457200">
                  <a:moveTo>
                    <a:pt x="139700" y="457200"/>
                  </a:moveTo>
                  <a:cubicBezTo>
                    <a:pt x="107315" y="383857"/>
                    <a:pt x="74930" y="310515"/>
                    <a:pt x="93980" y="274320"/>
                  </a:cubicBezTo>
                  <a:cubicBezTo>
                    <a:pt x="113030" y="238125"/>
                    <a:pt x="261620" y="230505"/>
                    <a:pt x="254000" y="240030"/>
                  </a:cubicBezTo>
                  <a:cubicBezTo>
                    <a:pt x="246380" y="249555"/>
                    <a:pt x="90170" y="302895"/>
                    <a:pt x="48260" y="331470"/>
                  </a:cubicBezTo>
                  <a:cubicBezTo>
                    <a:pt x="6350" y="360045"/>
                    <a:pt x="6350" y="430530"/>
                    <a:pt x="2540" y="411480"/>
                  </a:cubicBezTo>
                  <a:cubicBezTo>
                    <a:pt x="-1270" y="392430"/>
                    <a:pt x="-5080" y="243840"/>
                    <a:pt x="25400" y="217170"/>
                  </a:cubicBezTo>
                  <a:cubicBezTo>
                    <a:pt x="55880" y="190500"/>
                    <a:pt x="162560" y="222885"/>
                    <a:pt x="185420" y="251460"/>
                  </a:cubicBezTo>
                  <a:cubicBezTo>
                    <a:pt x="208280" y="280035"/>
                    <a:pt x="189230" y="377190"/>
                    <a:pt x="162560" y="388620"/>
                  </a:cubicBezTo>
                  <a:cubicBezTo>
                    <a:pt x="135890" y="400050"/>
                    <a:pt x="19685" y="367665"/>
                    <a:pt x="25400" y="320040"/>
                  </a:cubicBezTo>
                  <a:cubicBezTo>
                    <a:pt x="31115" y="272415"/>
                    <a:pt x="177800" y="156210"/>
                    <a:pt x="196850" y="102870"/>
                  </a:cubicBezTo>
                  <a:cubicBezTo>
                    <a:pt x="215900" y="49530"/>
                    <a:pt x="156845" y="0"/>
                    <a:pt x="139700" y="0"/>
                  </a:cubicBezTo>
                  <a:cubicBezTo>
                    <a:pt x="122555" y="0"/>
                    <a:pt x="71120" y="76200"/>
                    <a:pt x="93980" y="102870"/>
                  </a:cubicBezTo>
                  <a:cubicBezTo>
                    <a:pt x="116840" y="129540"/>
                    <a:pt x="238760" y="131445"/>
                    <a:pt x="276860" y="160020"/>
                  </a:cubicBezTo>
                  <a:cubicBezTo>
                    <a:pt x="314960" y="188595"/>
                    <a:pt x="318770" y="231457"/>
                    <a:pt x="322580" y="27432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2814EDA7-D2B0-5A4C-8B9A-06686CC4CF3F}"/>
                </a:ext>
              </a:extLst>
            </p:cNvPr>
            <p:cNvSpPr/>
            <p:nvPr/>
          </p:nvSpPr>
          <p:spPr>
            <a:xfrm>
              <a:off x="2308860" y="3137400"/>
              <a:ext cx="270927" cy="365850"/>
            </a:xfrm>
            <a:custGeom>
              <a:avLst/>
              <a:gdLst>
                <a:gd name="connsiteX0" fmla="*/ 68580 w 270927"/>
                <a:gd name="connsiteY0" fmla="*/ 365850 h 365850"/>
                <a:gd name="connsiteX1" fmla="*/ 125730 w 270927"/>
                <a:gd name="connsiteY1" fmla="*/ 182970 h 365850"/>
                <a:gd name="connsiteX2" fmla="*/ 262890 w 270927"/>
                <a:gd name="connsiteY2" fmla="*/ 262980 h 365850"/>
                <a:gd name="connsiteX3" fmla="*/ 148590 w 270927"/>
                <a:gd name="connsiteY3" fmla="*/ 308700 h 365850"/>
                <a:gd name="connsiteX4" fmla="*/ 45720 w 270927"/>
                <a:gd name="connsiteY4" fmla="*/ 228690 h 365850"/>
                <a:gd name="connsiteX5" fmla="*/ 91440 w 270927"/>
                <a:gd name="connsiteY5" fmla="*/ 91530 h 365850"/>
                <a:gd name="connsiteX6" fmla="*/ 262890 w 270927"/>
                <a:gd name="connsiteY6" fmla="*/ 102960 h 365850"/>
                <a:gd name="connsiteX7" fmla="*/ 228600 w 270927"/>
                <a:gd name="connsiteY7" fmla="*/ 274410 h 365850"/>
                <a:gd name="connsiteX8" fmla="*/ 102870 w 270927"/>
                <a:gd name="connsiteY8" fmla="*/ 160110 h 365850"/>
                <a:gd name="connsiteX9" fmla="*/ 217170 w 270927"/>
                <a:gd name="connsiteY9" fmla="*/ 90 h 365850"/>
                <a:gd name="connsiteX10" fmla="*/ 205740 w 270927"/>
                <a:gd name="connsiteY10" fmla="*/ 182970 h 365850"/>
                <a:gd name="connsiteX11" fmla="*/ 0 w 270927"/>
                <a:gd name="connsiteY11" fmla="*/ 80100 h 36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0927" h="365850">
                  <a:moveTo>
                    <a:pt x="68580" y="365850"/>
                  </a:moveTo>
                  <a:cubicBezTo>
                    <a:pt x="80962" y="282982"/>
                    <a:pt x="93345" y="200115"/>
                    <a:pt x="125730" y="182970"/>
                  </a:cubicBezTo>
                  <a:cubicBezTo>
                    <a:pt x="158115" y="165825"/>
                    <a:pt x="259080" y="242025"/>
                    <a:pt x="262890" y="262980"/>
                  </a:cubicBezTo>
                  <a:cubicBezTo>
                    <a:pt x="266700" y="283935"/>
                    <a:pt x="184785" y="314415"/>
                    <a:pt x="148590" y="308700"/>
                  </a:cubicBezTo>
                  <a:cubicBezTo>
                    <a:pt x="112395" y="302985"/>
                    <a:pt x="55245" y="264885"/>
                    <a:pt x="45720" y="228690"/>
                  </a:cubicBezTo>
                  <a:cubicBezTo>
                    <a:pt x="36195" y="192495"/>
                    <a:pt x="55245" y="112485"/>
                    <a:pt x="91440" y="91530"/>
                  </a:cubicBezTo>
                  <a:cubicBezTo>
                    <a:pt x="127635" y="70575"/>
                    <a:pt x="240030" y="72480"/>
                    <a:pt x="262890" y="102960"/>
                  </a:cubicBezTo>
                  <a:cubicBezTo>
                    <a:pt x="285750" y="133440"/>
                    <a:pt x="255270" y="264885"/>
                    <a:pt x="228600" y="274410"/>
                  </a:cubicBezTo>
                  <a:cubicBezTo>
                    <a:pt x="201930" y="283935"/>
                    <a:pt x="104775" y="205830"/>
                    <a:pt x="102870" y="160110"/>
                  </a:cubicBezTo>
                  <a:cubicBezTo>
                    <a:pt x="100965" y="114390"/>
                    <a:pt x="200025" y="-3720"/>
                    <a:pt x="217170" y="90"/>
                  </a:cubicBezTo>
                  <a:cubicBezTo>
                    <a:pt x="234315" y="3900"/>
                    <a:pt x="241935" y="169635"/>
                    <a:pt x="205740" y="182970"/>
                  </a:cubicBezTo>
                  <a:cubicBezTo>
                    <a:pt x="169545" y="196305"/>
                    <a:pt x="84772" y="138202"/>
                    <a:pt x="0" y="8010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884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85DDED1C-B966-AB40-908D-A5CC30442FE0}"/>
              </a:ext>
            </a:extLst>
          </p:cNvPr>
          <p:cNvGrpSpPr/>
          <p:nvPr/>
        </p:nvGrpSpPr>
        <p:grpSpPr>
          <a:xfrm>
            <a:off x="7110031" y="4525715"/>
            <a:ext cx="4692823" cy="1162725"/>
            <a:chOff x="4123944" y="5497265"/>
            <a:chExt cx="4692823" cy="1162725"/>
          </a:xfrm>
        </p:grpSpPr>
        <p:sp>
          <p:nvSpPr>
            <p:cNvPr id="14" name="Text Box 88">
              <a:extLst>
                <a:ext uri="{FF2B5EF4-FFF2-40B4-BE49-F238E27FC236}">
                  <a16:creationId xmlns:a16="http://schemas.microsoft.com/office/drawing/2014/main" id="{9CD1BEC1-326D-BA44-A23D-8EBF35649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3944" y="5497265"/>
              <a:ext cx="469282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dirty="0">
                  <a:solidFill>
                    <a:srgbClr val="FF0000"/>
                  </a:solidFill>
                </a:rPr>
                <a:t>5’- UUC UUG AAG AAC AAA CCG - 3’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8F392D-895A-F44F-B796-23E00D9BEBC2}"/>
                </a:ext>
              </a:extLst>
            </p:cNvPr>
            <p:cNvSpPr txBox="1"/>
            <p:nvPr/>
          </p:nvSpPr>
          <p:spPr>
            <a:xfrm>
              <a:off x="6453128" y="6075215"/>
              <a:ext cx="14634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CODON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BCE5FEA-1D4F-5242-A1A7-623FA263328B}"/>
                </a:ext>
              </a:extLst>
            </p:cNvPr>
            <p:cNvCxnSpPr>
              <a:stCxn id="16" idx="1"/>
            </p:cNvCxnSpPr>
            <p:nvPr/>
          </p:nvCxnSpPr>
          <p:spPr>
            <a:xfrm flipH="1" flipV="1">
              <a:off x="5586413" y="5897375"/>
              <a:ext cx="866715" cy="4702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8993070-C7AD-2840-B813-77BF68084981}"/>
              </a:ext>
            </a:extLst>
          </p:cNvPr>
          <p:cNvGrpSpPr/>
          <p:nvPr/>
        </p:nvGrpSpPr>
        <p:grpSpPr>
          <a:xfrm>
            <a:off x="7886703" y="3629359"/>
            <a:ext cx="3822302" cy="915143"/>
            <a:chOff x="4900616" y="4600909"/>
            <a:chExt cx="3822302" cy="915143"/>
          </a:xfrm>
        </p:grpSpPr>
        <p:sp>
          <p:nvSpPr>
            <p:cNvPr id="9" name="Text Box 88">
              <a:extLst>
                <a:ext uri="{FF2B5EF4-FFF2-40B4-BE49-F238E27FC236}">
                  <a16:creationId xmlns:a16="http://schemas.microsoft.com/office/drawing/2014/main" id="{5F9D3B62-7FD7-B44F-8544-1D98F8D91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2696" y="5115942"/>
              <a:ext cx="755335" cy="400110"/>
            </a:xfrm>
            <a:prstGeom prst="rect">
              <a:avLst/>
            </a:prstGeom>
            <a:solidFill>
              <a:srgbClr val="FFFFFF">
                <a:alpha val="7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>
                  <a:solidFill>
                    <a:srgbClr val="1009FA"/>
                  </a:solidFill>
                </a:rPr>
                <a:t>AAG</a:t>
              </a:r>
            </a:p>
          </p:txBody>
        </p:sp>
        <p:sp>
          <p:nvSpPr>
            <p:cNvPr id="10" name="Text Box 117">
              <a:extLst>
                <a:ext uri="{FF2B5EF4-FFF2-40B4-BE49-F238E27FC236}">
                  <a16:creationId xmlns:a16="http://schemas.microsoft.com/office/drawing/2014/main" id="{D1064238-AD2A-A34B-8DEA-7674A17543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3088" y="4965102"/>
              <a:ext cx="39786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1009FA"/>
                  </a:solidFill>
                </a:rPr>
                <a:t>5’</a:t>
              </a:r>
            </a:p>
          </p:txBody>
        </p:sp>
        <p:sp>
          <p:nvSpPr>
            <p:cNvPr id="11" name="Text Box 119">
              <a:extLst>
                <a:ext uri="{FF2B5EF4-FFF2-40B4-BE49-F238E27FC236}">
                  <a16:creationId xmlns:a16="http://schemas.microsoft.com/office/drawing/2014/main" id="{D8E1C558-4076-B944-8DB6-1B8BBF321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0616" y="5015903"/>
              <a:ext cx="39786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1009FA"/>
                  </a:solidFill>
                </a:rPr>
                <a:t>3’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ED8D5D-1E26-E74D-91D7-2B368E279D08}"/>
                </a:ext>
              </a:extLst>
            </p:cNvPr>
            <p:cNvSpPr txBox="1"/>
            <p:nvPr/>
          </p:nvSpPr>
          <p:spPr>
            <a:xfrm>
              <a:off x="6453129" y="4600909"/>
              <a:ext cx="22697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1009FA"/>
                  </a:solidFill>
                </a:rPr>
                <a:t>ANTICODON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D956F92-36F8-9A49-819A-1B2A43C483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8031" y="4958116"/>
              <a:ext cx="680916" cy="4064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779C6777-A76B-2543-B5DA-A637E9B2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Transfer RNA (</a:t>
            </a:r>
            <a:r>
              <a:rPr lang="en-US" dirty="0" err="1">
                <a:solidFill>
                  <a:srgbClr val="FF0000"/>
                </a:solidFill>
              </a:rPr>
              <a:t>tRNA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E0B1A23-5E95-DA48-A6B9-71D9A3A99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967" y="1383254"/>
            <a:ext cx="5370661" cy="5172092"/>
          </a:xfrm>
        </p:spPr>
        <p:txBody>
          <a:bodyPr>
            <a:noAutofit/>
          </a:bodyPr>
          <a:lstStyle/>
          <a:p>
            <a:r>
              <a:rPr lang="en-US" altLang="en-US" dirty="0" err="1"/>
              <a:t>tRNAs</a:t>
            </a:r>
            <a:r>
              <a:rPr lang="en-US" altLang="en-US" dirty="0"/>
              <a:t> typically are 70-80 nucleotides in length </a:t>
            </a:r>
          </a:p>
          <a:p>
            <a:r>
              <a:rPr lang="en-US" altLang="en-US" dirty="0"/>
              <a:t>They all have a </a:t>
            </a:r>
            <a:r>
              <a:rPr lang="en-US" altLang="en-US" u="sng" dirty="0"/>
              <a:t>clover leaf (STEM-LOOP)</a:t>
            </a:r>
            <a:r>
              <a:rPr lang="en-US" altLang="en-US" dirty="0"/>
              <a:t> due to base pairing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b="1" dirty="0"/>
              <a:t>Anti-codon: </a:t>
            </a:r>
            <a:r>
              <a:rPr lang="en-US" altLang="en-US" dirty="0"/>
              <a:t>3 nucleotide sequence in </a:t>
            </a:r>
            <a:r>
              <a:rPr lang="en-US" altLang="en-US" dirty="0" err="1"/>
              <a:t>tRNA</a:t>
            </a:r>
            <a:r>
              <a:rPr lang="en-US" altLang="en-US" dirty="0"/>
              <a:t> that recognize and base-pair with 3 nucleotide codon in mRNA via H-bonding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endParaRPr lang="en-US" altLang="en-US" dirty="0"/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en-US" dirty="0" err="1"/>
              <a:t>Har</a:t>
            </a:r>
            <a:r>
              <a:rPr lang="en-US" altLang="en-US" dirty="0"/>
              <a:t> </a:t>
            </a:r>
            <a:r>
              <a:rPr lang="en-US" altLang="en-US" dirty="0" err="1"/>
              <a:t>Gobind</a:t>
            </a:r>
            <a:r>
              <a:rPr lang="en-US" altLang="en-US" dirty="0"/>
              <a:t> Khorana got </a:t>
            </a:r>
            <a:r>
              <a:rPr lang="en-IN" dirty="0"/>
              <a:t>Chemistry Nobel prize 1968 for solving structure of </a:t>
            </a:r>
            <a:r>
              <a:rPr lang="en-IN" dirty="0" err="1"/>
              <a:t>tRNA</a:t>
            </a:r>
            <a:endParaRPr lang="en-US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18EA87-9F9B-6749-9796-86519BECEB01}"/>
              </a:ext>
            </a:extLst>
          </p:cNvPr>
          <p:cNvSpPr txBox="1"/>
          <p:nvPr/>
        </p:nvSpPr>
        <p:spPr>
          <a:xfrm>
            <a:off x="9859447" y="1919458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/>
              <a:t>tRNA</a:t>
            </a:r>
            <a:endParaRPr lang="en-US" sz="3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254B63-568D-984D-9F98-1A9EC9081D68}"/>
              </a:ext>
            </a:extLst>
          </p:cNvPr>
          <p:cNvSpPr txBox="1"/>
          <p:nvPr/>
        </p:nvSpPr>
        <p:spPr>
          <a:xfrm>
            <a:off x="7407991" y="4856083"/>
            <a:ext cx="12682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mRNA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A19933-0CC1-D647-AC9C-C6E50C9D2D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87" t="15064" r="6100" b="4073"/>
          <a:stretch/>
        </p:blipFill>
        <p:spPr>
          <a:xfrm>
            <a:off x="6373293" y="154903"/>
            <a:ext cx="2199207" cy="14268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A79F77-17EE-7D48-B6D5-048BD33D7947}"/>
              </a:ext>
            </a:extLst>
          </p:cNvPr>
          <p:cNvSpPr txBox="1"/>
          <p:nvPr/>
        </p:nvSpPr>
        <p:spPr>
          <a:xfrm>
            <a:off x="8228735" y="154325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3’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00E80295-6DCE-7648-A3C4-1DDEBC1DAB6A}"/>
              </a:ext>
            </a:extLst>
          </p:cNvPr>
          <p:cNvSpPr/>
          <p:nvPr/>
        </p:nvSpPr>
        <p:spPr>
          <a:xfrm rot="833296">
            <a:off x="8416607" y="908229"/>
            <a:ext cx="80401" cy="705881"/>
          </a:xfrm>
          <a:custGeom>
            <a:avLst/>
            <a:gdLst>
              <a:gd name="connsiteX0" fmla="*/ 412124 w 641048"/>
              <a:gd name="connsiteY0" fmla="*/ 528034 h 528034"/>
              <a:gd name="connsiteX1" fmla="*/ 605307 w 641048"/>
              <a:gd name="connsiteY1" fmla="*/ 412124 h 528034"/>
              <a:gd name="connsiteX2" fmla="*/ 579549 w 641048"/>
              <a:gd name="connsiteY2" fmla="*/ 154546 h 528034"/>
              <a:gd name="connsiteX3" fmla="*/ 0 w 641048"/>
              <a:gd name="connsiteY3" fmla="*/ 0 h 52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1048" h="528034">
                <a:moveTo>
                  <a:pt x="412124" y="528034"/>
                </a:moveTo>
                <a:cubicBezTo>
                  <a:pt x="494763" y="501203"/>
                  <a:pt x="577403" y="474372"/>
                  <a:pt x="605307" y="412124"/>
                </a:cubicBezTo>
                <a:cubicBezTo>
                  <a:pt x="633211" y="349876"/>
                  <a:pt x="680434" y="223233"/>
                  <a:pt x="579549" y="154546"/>
                </a:cubicBezTo>
                <a:cubicBezTo>
                  <a:pt x="478665" y="85859"/>
                  <a:pt x="239332" y="42929"/>
                  <a:pt x="0" y="0"/>
                </a:cubicBezTo>
              </a:path>
            </a:pathLst>
          </a:custGeom>
          <a:noFill/>
          <a:ln w="222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B7167-F26A-0147-A951-B7EF989C6A09}"/>
              </a:ext>
            </a:extLst>
          </p:cNvPr>
          <p:cNvSpPr txBox="1"/>
          <p:nvPr/>
        </p:nvSpPr>
        <p:spPr>
          <a:xfrm>
            <a:off x="8746804" y="641860"/>
            <a:ext cx="260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Amino acid is joined here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FE11E-BBC6-764E-AD8E-FFF3CB1676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563"/>
          <a:stretch/>
        </p:blipFill>
        <p:spPr>
          <a:xfrm>
            <a:off x="7135789" y="1813496"/>
            <a:ext cx="2692400" cy="2400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F10CB7-211B-4C4E-ACDF-3AEAC3120E40}"/>
              </a:ext>
            </a:extLst>
          </p:cNvPr>
          <p:cNvSpPr txBox="1"/>
          <p:nvPr/>
        </p:nvSpPr>
        <p:spPr>
          <a:xfrm>
            <a:off x="8538692" y="158189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5’</a:t>
            </a:r>
          </a:p>
        </p:txBody>
      </p:sp>
    </p:spTree>
    <p:extLst>
      <p:ext uri="{BB962C8B-B14F-4D97-AF65-F5344CB8AC3E}">
        <p14:creationId xmlns:p14="http://schemas.microsoft.com/office/powerpoint/2010/main" val="3559250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Oval 152">
            <a:extLst>
              <a:ext uri="{FF2B5EF4-FFF2-40B4-BE49-F238E27FC236}">
                <a16:creationId xmlns:a16="http://schemas.microsoft.com/office/drawing/2014/main" id="{274A4226-7EAC-9347-B5C2-594235909D86}"/>
              </a:ext>
            </a:extLst>
          </p:cNvPr>
          <p:cNvSpPr/>
          <p:nvPr/>
        </p:nvSpPr>
        <p:spPr>
          <a:xfrm>
            <a:off x="7712072" y="2311400"/>
            <a:ext cx="885827" cy="8047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340205B6-71CF-A74A-A1C3-307698CF90B4}"/>
              </a:ext>
            </a:extLst>
          </p:cNvPr>
          <p:cNvSpPr/>
          <p:nvPr/>
        </p:nvSpPr>
        <p:spPr>
          <a:xfrm>
            <a:off x="3921369" y="2229072"/>
            <a:ext cx="994572" cy="921542"/>
          </a:xfrm>
          <a:prstGeom prst="ellipse">
            <a:avLst/>
          </a:prstGeom>
          <a:solidFill>
            <a:srgbClr val="1009FA"/>
          </a:solidFill>
          <a:ln>
            <a:solidFill>
              <a:srgbClr val="1009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1A678E-372D-9E4D-9522-9E12A03F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Transfer RNA (</a:t>
            </a:r>
            <a:r>
              <a:rPr lang="en-US" dirty="0" err="1">
                <a:solidFill>
                  <a:srgbClr val="FF0000"/>
                </a:solidFill>
              </a:rPr>
              <a:t>tRNA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05" name="Oval 37">
            <a:extLst>
              <a:ext uri="{FF2B5EF4-FFF2-40B4-BE49-F238E27FC236}">
                <a16:creationId xmlns:a16="http://schemas.microsoft.com/office/drawing/2014/main" id="{723D4595-68AA-4745-B0B3-EE1163965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964" y="4733038"/>
            <a:ext cx="539750" cy="493713"/>
          </a:xfrm>
          <a:prstGeom prst="ellipse">
            <a:avLst/>
          </a:prstGeom>
          <a:solidFill>
            <a:srgbClr val="CC3300"/>
          </a:solidFill>
          <a:ln w="76200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6" name="Rectangle 38">
            <a:extLst>
              <a:ext uri="{FF2B5EF4-FFF2-40B4-BE49-F238E27FC236}">
                <a16:creationId xmlns:a16="http://schemas.microsoft.com/office/drawing/2014/main" id="{EE289B14-40A6-0542-9EED-9507D4841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4" y="3328101"/>
            <a:ext cx="252413" cy="1497012"/>
          </a:xfrm>
          <a:prstGeom prst="rect">
            <a:avLst/>
          </a:prstGeom>
          <a:solidFill>
            <a:srgbClr val="CC3300"/>
          </a:solidFill>
          <a:ln w="57150">
            <a:solidFill>
              <a:srgbClr val="CC3300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7" name="Line 39">
            <a:extLst>
              <a:ext uri="{FF2B5EF4-FFF2-40B4-BE49-F238E27FC236}">
                <a16:creationId xmlns:a16="http://schemas.microsoft.com/office/drawing/2014/main" id="{02CD5A42-B609-3B4C-BA57-23400BC241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5952" y="4601276"/>
            <a:ext cx="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8" name="Line 40">
            <a:extLst>
              <a:ext uri="{FF2B5EF4-FFF2-40B4-BE49-F238E27FC236}">
                <a16:creationId xmlns:a16="http://schemas.microsoft.com/office/drawing/2014/main" id="{3424A7E9-30C3-3147-B780-1A4D9B15C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8014" y="3302701"/>
            <a:ext cx="0" cy="13462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" name="Line 41">
            <a:extLst>
              <a:ext uri="{FF2B5EF4-FFF2-40B4-BE49-F238E27FC236}">
                <a16:creationId xmlns:a16="http://schemas.microsoft.com/office/drawing/2014/main" id="{5E3B1878-3477-BC46-B256-730C46D5C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7664" y="3277301"/>
            <a:ext cx="0" cy="1349375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0" name="Line 42">
            <a:extLst>
              <a:ext uri="{FF2B5EF4-FFF2-40B4-BE49-F238E27FC236}">
                <a16:creationId xmlns:a16="http://schemas.microsoft.com/office/drawing/2014/main" id="{69F2CB58-8A3D-6C46-A3F1-33EE3C9002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75602" y="3302701"/>
            <a:ext cx="244475" cy="1587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1" name="Line 43">
            <a:extLst>
              <a:ext uri="{FF2B5EF4-FFF2-40B4-BE49-F238E27FC236}">
                <a16:creationId xmlns:a16="http://schemas.microsoft.com/office/drawing/2014/main" id="{C4A76C52-D3FD-8943-A3E9-763C7743C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7664" y="4617151"/>
            <a:ext cx="0" cy="1651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" name="Line 44">
            <a:extLst>
              <a:ext uri="{FF2B5EF4-FFF2-40B4-BE49-F238E27FC236}">
                <a16:creationId xmlns:a16="http://schemas.microsoft.com/office/drawing/2014/main" id="{C4FEB319-25D6-6644-A87D-02DC00A82D5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8014" y="4596513"/>
            <a:ext cx="0" cy="185738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" name="Oval 45">
            <a:extLst>
              <a:ext uri="{FF2B5EF4-FFF2-40B4-BE49-F238E27FC236}">
                <a16:creationId xmlns:a16="http://schemas.microsoft.com/office/drawing/2014/main" id="{C4F2A66F-D84C-1040-BB9D-B9A3D665A1D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193758" y="3992470"/>
            <a:ext cx="492125" cy="541337"/>
          </a:xfrm>
          <a:prstGeom prst="ellipse">
            <a:avLst/>
          </a:prstGeom>
          <a:solidFill>
            <a:srgbClr val="CC3300"/>
          </a:solidFill>
          <a:ln w="76200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4" name="Rectangle 46">
            <a:extLst>
              <a:ext uri="{FF2B5EF4-FFF2-40B4-BE49-F238E27FC236}">
                <a16:creationId xmlns:a16="http://schemas.microsoft.com/office/drawing/2014/main" id="{026D522B-92B6-DB43-BB11-C259CC9957F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723190" y="4029775"/>
            <a:ext cx="233362" cy="461963"/>
          </a:xfrm>
          <a:prstGeom prst="rect">
            <a:avLst/>
          </a:prstGeom>
          <a:solidFill>
            <a:srgbClr val="CC3300"/>
          </a:solidFill>
          <a:ln w="57150">
            <a:solidFill>
              <a:srgbClr val="CC3300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5" name="Line 47">
            <a:extLst>
              <a:ext uri="{FF2B5EF4-FFF2-40B4-BE49-F238E27FC236}">
                <a16:creationId xmlns:a16="http://schemas.microsoft.com/office/drawing/2014/main" id="{6C4D6B8F-0E0B-F943-A254-B0563EE1BC20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678739" y="4390138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6" name="Line 48">
            <a:extLst>
              <a:ext uri="{FF2B5EF4-FFF2-40B4-BE49-F238E27FC236}">
                <a16:creationId xmlns:a16="http://schemas.microsoft.com/office/drawing/2014/main" id="{313FE329-A83B-7647-B792-4A75C736B22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870033" y="4175032"/>
            <a:ext cx="0" cy="417512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7" name="Line 49">
            <a:extLst>
              <a:ext uri="{FF2B5EF4-FFF2-40B4-BE49-F238E27FC236}">
                <a16:creationId xmlns:a16="http://schemas.microsoft.com/office/drawing/2014/main" id="{7FB8912C-DE29-9842-9078-9388747C4F47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877971" y="3935319"/>
            <a:ext cx="0" cy="417513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8" name="Line 50">
            <a:extLst>
              <a:ext uri="{FF2B5EF4-FFF2-40B4-BE49-F238E27FC236}">
                <a16:creationId xmlns:a16="http://schemas.microsoft.com/office/drawing/2014/main" id="{21361B46-C1CB-E04C-AE5F-509EDA6F84F3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965283" y="4263932"/>
            <a:ext cx="227012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9" name="Oval 51">
            <a:extLst>
              <a:ext uri="{FF2B5EF4-FFF2-40B4-BE49-F238E27FC236}">
                <a16:creationId xmlns:a16="http://schemas.microsoft.com/office/drawing/2014/main" id="{64CD6F77-EFF7-9A4D-8C81-6F17064F9A6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516145" y="3992470"/>
            <a:ext cx="492125" cy="541338"/>
          </a:xfrm>
          <a:prstGeom prst="ellipse">
            <a:avLst/>
          </a:prstGeom>
          <a:solidFill>
            <a:srgbClr val="CC3300"/>
          </a:solidFill>
          <a:ln w="76200">
            <a:solidFill>
              <a:srgbClr val="000000"/>
            </a:solidFill>
            <a:round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0" name="Rectangle 52">
            <a:extLst>
              <a:ext uri="{FF2B5EF4-FFF2-40B4-BE49-F238E27FC236}">
                <a16:creationId xmlns:a16="http://schemas.microsoft.com/office/drawing/2014/main" id="{267DE626-0D3E-3B4E-9020-61669C5F975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246270" y="4036920"/>
            <a:ext cx="231775" cy="461962"/>
          </a:xfrm>
          <a:prstGeom prst="rect">
            <a:avLst/>
          </a:prstGeom>
          <a:solidFill>
            <a:srgbClr val="CC3300"/>
          </a:solidFill>
          <a:ln w="57150">
            <a:solidFill>
              <a:srgbClr val="CC3300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1" name="Line 53">
            <a:extLst>
              <a:ext uri="{FF2B5EF4-FFF2-40B4-BE49-F238E27FC236}">
                <a16:creationId xmlns:a16="http://schemas.microsoft.com/office/drawing/2014/main" id="{2A9676E6-1A4A-004A-943C-7D68680C9F04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523289" y="4139313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" name="Line 54">
            <a:extLst>
              <a:ext uri="{FF2B5EF4-FFF2-40B4-BE49-F238E27FC236}">
                <a16:creationId xmlns:a16="http://schemas.microsoft.com/office/drawing/2014/main" id="{424A5577-5C28-F149-B30D-9D32090C9A8C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331202" y="3937700"/>
            <a:ext cx="0" cy="415925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" name="Line 55">
            <a:extLst>
              <a:ext uri="{FF2B5EF4-FFF2-40B4-BE49-F238E27FC236}">
                <a16:creationId xmlns:a16="http://schemas.microsoft.com/office/drawing/2014/main" id="{A537D2B5-D1ED-AB48-A0E5-36CE7D2239F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323265" y="4175825"/>
            <a:ext cx="0" cy="415925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" name="Line 56">
            <a:extLst>
              <a:ext uri="{FF2B5EF4-FFF2-40B4-BE49-F238E27FC236}">
                <a16:creationId xmlns:a16="http://schemas.microsoft.com/office/drawing/2014/main" id="{FAFDE301-945B-4341-80AB-1F44CA84366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8009733" y="4263932"/>
            <a:ext cx="227012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5" name="Line 57">
            <a:extLst>
              <a:ext uri="{FF2B5EF4-FFF2-40B4-BE49-F238E27FC236}">
                <a16:creationId xmlns:a16="http://schemas.microsoft.com/office/drawing/2014/main" id="{637E2B98-915E-4C40-9FCE-B6E3563F83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4027" y="4134551"/>
            <a:ext cx="1587" cy="239712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6" name="Line 58">
            <a:extLst>
              <a:ext uri="{FF2B5EF4-FFF2-40B4-BE49-F238E27FC236}">
                <a16:creationId xmlns:a16="http://schemas.microsoft.com/office/drawing/2014/main" id="{2118D1D9-78BA-EC45-A140-7EB5D2B09F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34352" y="4134551"/>
            <a:ext cx="1587" cy="239712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7" name="Line 59">
            <a:extLst>
              <a:ext uri="{FF2B5EF4-FFF2-40B4-BE49-F238E27FC236}">
                <a16:creationId xmlns:a16="http://schemas.microsoft.com/office/drawing/2014/main" id="{57EBFA1C-3E76-BF42-920F-B0E6DF1703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97827" y="4140901"/>
            <a:ext cx="92075" cy="1587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8" name="Line 60">
            <a:extLst>
              <a:ext uri="{FF2B5EF4-FFF2-40B4-BE49-F238E27FC236}">
                <a16:creationId xmlns:a16="http://schemas.microsoft.com/office/drawing/2014/main" id="{7E40E763-B5BE-264F-B8C4-96D6E4C66E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13714" y="4140901"/>
            <a:ext cx="90488" cy="1587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9" name="Line 61">
            <a:extLst>
              <a:ext uri="{FF2B5EF4-FFF2-40B4-BE49-F238E27FC236}">
                <a16:creationId xmlns:a16="http://schemas.microsoft.com/office/drawing/2014/main" id="{F1BA219F-F072-684E-BE0B-FFDC8060C9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67677" y="4382201"/>
            <a:ext cx="152400" cy="1587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0" name="Line 62">
            <a:extLst>
              <a:ext uri="{FF2B5EF4-FFF2-40B4-BE49-F238E27FC236}">
                <a16:creationId xmlns:a16="http://schemas.microsoft.com/office/drawing/2014/main" id="{E6926CEA-C8EF-8943-A283-9BE75A8690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83539" y="4382201"/>
            <a:ext cx="90488" cy="1587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9" name="Text Box 89">
            <a:extLst>
              <a:ext uri="{FF2B5EF4-FFF2-40B4-BE49-F238E27FC236}">
                <a16:creationId xmlns:a16="http://schemas.microsoft.com/office/drawing/2014/main" id="{63E7BC5F-5140-A143-8FDF-7C4340D28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065" y="5156902"/>
            <a:ext cx="7425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1009FA"/>
                </a:solidFill>
              </a:rPr>
              <a:t>ACC</a:t>
            </a:r>
          </a:p>
        </p:txBody>
      </p:sp>
      <p:sp>
        <p:nvSpPr>
          <p:cNvPr id="141" name="Text Box 92">
            <a:extLst>
              <a:ext uri="{FF2B5EF4-FFF2-40B4-BE49-F238E27FC236}">
                <a16:creationId xmlns:a16="http://schemas.microsoft.com/office/drawing/2014/main" id="{62CA8848-8313-9246-82B5-8453E1F9A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012" y="2481967"/>
            <a:ext cx="6559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 err="1">
                <a:solidFill>
                  <a:schemeClr val="bg1"/>
                </a:solidFill>
              </a:rPr>
              <a:t>Phe</a:t>
            </a:r>
            <a:endParaRPr lang="en-US" altLang="en-US" sz="2000" b="1" dirty="0">
              <a:solidFill>
                <a:schemeClr val="bg1"/>
              </a:solidFill>
            </a:endParaRPr>
          </a:p>
        </p:txBody>
      </p:sp>
      <p:sp>
        <p:nvSpPr>
          <p:cNvPr id="142" name="Line 93">
            <a:extLst>
              <a:ext uri="{FF2B5EF4-FFF2-40B4-BE49-F238E27FC236}">
                <a16:creationId xmlns:a16="http://schemas.microsoft.com/office/drawing/2014/main" id="{7351D917-DE37-E745-98AE-2414A38CF3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2468" y="2971100"/>
            <a:ext cx="0" cy="360362"/>
          </a:xfrm>
          <a:prstGeom prst="line">
            <a:avLst/>
          </a:prstGeom>
          <a:noFill/>
          <a:ln w="57150">
            <a:solidFill>
              <a:srgbClr val="1009FA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4" name="Text Box 97">
            <a:extLst>
              <a:ext uri="{FF2B5EF4-FFF2-40B4-BE49-F238E27FC236}">
                <a16:creationId xmlns:a16="http://schemas.microsoft.com/office/drawing/2014/main" id="{6AE9F470-0C28-9B42-B049-968F7C5C0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3363" y="2475618"/>
            <a:ext cx="58407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 err="1">
                <a:solidFill>
                  <a:schemeClr val="bg1"/>
                </a:solidFill>
              </a:rPr>
              <a:t>Trp</a:t>
            </a:r>
            <a:endParaRPr lang="en-US" altLang="en-US" sz="2000" b="1" dirty="0">
              <a:solidFill>
                <a:schemeClr val="bg1"/>
              </a:solidFill>
            </a:endParaRPr>
          </a:p>
        </p:txBody>
      </p:sp>
      <p:sp>
        <p:nvSpPr>
          <p:cNvPr id="145" name="Line 98">
            <a:extLst>
              <a:ext uri="{FF2B5EF4-FFF2-40B4-BE49-F238E27FC236}">
                <a16:creationId xmlns:a16="http://schemas.microsoft.com/office/drawing/2014/main" id="{9027BA23-EA7C-DE40-8073-0913814E4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0422" y="2975683"/>
            <a:ext cx="0" cy="3603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7" name="Text Box 118">
            <a:extLst>
              <a:ext uri="{FF2B5EF4-FFF2-40B4-BE49-F238E27FC236}">
                <a16:creationId xmlns:a16="http://schemas.microsoft.com/office/drawing/2014/main" id="{DCE59FD5-D68D-0148-8E28-414254AA7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9140" y="4939414"/>
            <a:ext cx="395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1009FA"/>
                </a:solidFill>
              </a:rPr>
              <a:t>5’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4F3EE80C-B3C4-1848-B290-8F9E21F6D389}"/>
              </a:ext>
            </a:extLst>
          </p:cNvPr>
          <p:cNvGrpSpPr/>
          <p:nvPr/>
        </p:nvGrpSpPr>
        <p:grpSpPr>
          <a:xfrm>
            <a:off x="3376614" y="3277301"/>
            <a:ext cx="1863725" cy="2292411"/>
            <a:chOff x="3376614" y="3277301"/>
            <a:chExt cx="1863725" cy="2292411"/>
          </a:xfrm>
        </p:grpSpPr>
        <p:sp>
          <p:nvSpPr>
            <p:cNvPr id="79" name="Oval 3">
              <a:extLst>
                <a:ext uri="{FF2B5EF4-FFF2-40B4-BE49-F238E27FC236}">
                  <a16:creationId xmlns:a16="http://schemas.microsoft.com/office/drawing/2014/main" id="{3E431879-18B2-7542-8EF8-CDFD80C44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5427" y="4733038"/>
              <a:ext cx="539750" cy="493713"/>
            </a:xfrm>
            <a:prstGeom prst="ellipse">
              <a:avLst/>
            </a:prstGeom>
            <a:solidFill>
              <a:srgbClr val="1009FA"/>
            </a:solidFill>
            <a:ln w="762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0" name="Rectangle 4">
              <a:extLst>
                <a:ext uri="{FF2B5EF4-FFF2-40B4-BE49-F238E27FC236}">
                  <a16:creationId xmlns:a16="http://schemas.microsoft.com/office/drawing/2014/main" id="{ECBCB4B3-3803-2141-A7C9-56048DC02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127" y="3328101"/>
              <a:ext cx="252412" cy="1497012"/>
            </a:xfrm>
            <a:prstGeom prst="rect">
              <a:avLst/>
            </a:prstGeom>
            <a:solidFill>
              <a:srgbClr val="1009FA"/>
            </a:solidFill>
            <a:ln w="57150">
              <a:solidFill>
                <a:srgbClr val="1009FA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" name="Line 5">
              <a:extLst>
                <a:ext uri="{FF2B5EF4-FFF2-40B4-BE49-F238E27FC236}">
                  <a16:creationId xmlns:a16="http://schemas.microsoft.com/office/drawing/2014/main" id="{04463315-F918-AF4A-B5BF-330BE0C2E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3414" y="4601276"/>
              <a:ext cx="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" name="Line 6">
              <a:extLst>
                <a:ext uri="{FF2B5EF4-FFF2-40B4-BE49-F238E27FC236}">
                  <a16:creationId xmlns:a16="http://schemas.microsoft.com/office/drawing/2014/main" id="{CC0542E1-FF2A-9148-874B-020F9A0FA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5477" y="3302701"/>
              <a:ext cx="0" cy="13462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3" name="Line 7">
              <a:extLst>
                <a:ext uri="{FF2B5EF4-FFF2-40B4-BE49-F238E27FC236}">
                  <a16:creationId xmlns:a16="http://schemas.microsoft.com/office/drawing/2014/main" id="{25C07B12-C2F9-F647-A38F-CCB9CAC4D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5127" y="3277301"/>
              <a:ext cx="0" cy="1349375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Line 8">
              <a:extLst>
                <a:ext uri="{FF2B5EF4-FFF2-40B4-BE49-F238E27FC236}">
                  <a16:creationId xmlns:a16="http://schemas.microsoft.com/office/drawing/2014/main" id="{6B417B91-440E-7B4B-9B25-73BE984568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3064" y="3302701"/>
              <a:ext cx="244475" cy="1587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5" name="Line 10">
              <a:extLst>
                <a:ext uri="{FF2B5EF4-FFF2-40B4-BE49-F238E27FC236}">
                  <a16:creationId xmlns:a16="http://schemas.microsoft.com/office/drawing/2014/main" id="{B2A35D22-1807-A84B-A554-28C83FF76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5127" y="4617151"/>
              <a:ext cx="0" cy="1651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6" name="Line 11">
              <a:extLst>
                <a:ext uri="{FF2B5EF4-FFF2-40B4-BE49-F238E27FC236}">
                  <a16:creationId xmlns:a16="http://schemas.microsoft.com/office/drawing/2014/main" id="{195DE941-8CDC-AB42-8B05-1389734B3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5477" y="4596513"/>
              <a:ext cx="0" cy="185738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" name="Oval 14">
              <a:extLst>
                <a:ext uri="{FF2B5EF4-FFF2-40B4-BE49-F238E27FC236}">
                  <a16:creationId xmlns:a16="http://schemas.microsoft.com/office/drawing/2014/main" id="{1C1EFD46-36CD-CB44-A6AB-AA8B3CFCB7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401220" y="3992470"/>
              <a:ext cx="492125" cy="541338"/>
            </a:xfrm>
            <a:prstGeom prst="ellipse">
              <a:avLst/>
            </a:prstGeom>
            <a:solidFill>
              <a:srgbClr val="1009FA"/>
            </a:solidFill>
            <a:ln w="762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8" name="Rectangle 15">
              <a:extLst>
                <a:ext uri="{FF2B5EF4-FFF2-40B4-BE49-F238E27FC236}">
                  <a16:creationId xmlns:a16="http://schemas.microsoft.com/office/drawing/2014/main" id="{B113D5BE-C200-B347-8440-DB2CF0E423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930652" y="4029776"/>
              <a:ext cx="233362" cy="461962"/>
            </a:xfrm>
            <a:prstGeom prst="rect">
              <a:avLst/>
            </a:prstGeom>
            <a:solidFill>
              <a:srgbClr val="1009FA"/>
            </a:solidFill>
            <a:ln w="57150">
              <a:solidFill>
                <a:srgbClr val="1009FA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9" name="Line 16">
              <a:extLst>
                <a:ext uri="{FF2B5EF4-FFF2-40B4-BE49-F238E27FC236}">
                  <a16:creationId xmlns:a16="http://schemas.microsoft.com/office/drawing/2014/main" id="{AB1B69B9-A97F-E24F-AE93-CD18ADBE8F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886202" y="439013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Line 17">
              <a:extLst>
                <a:ext uri="{FF2B5EF4-FFF2-40B4-BE49-F238E27FC236}">
                  <a16:creationId xmlns:a16="http://schemas.microsoft.com/office/drawing/2014/main" id="{EC1E8B87-B361-E945-8EC4-ECC9E5C2C1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77496" y="4175031"/>
              <a:ext cx="0" cy="417513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Line 18">
              <a:extLst>
                <a:ext uri="{FF2B5EF4-FFF2-40B4-BE49-F238E27FC236}">
                  <a16:creationId xmlns:a16="http://schemas.microsoft.com/office/drawing/2014/main" id="{222A7999-4C4B-5246-8778-BABA623D9E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85433" y="3935320"/>
              <a:ext cx="0" cy="417512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" name="Line 19">
              <a:extLst>
                <a:ext uri="{FF2B5EF4-FFF2-40B4-BE49-F238E27FC236}">
                  <a16:creationId xmlns:a16="http://schemas.microsoft.com/office/drawing/2014/main" id="{A1D62CE2-F92C-E546-948D-F216C92A44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4172746" y="4263932"/>
              <a:ext cx="227012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" name="Oval 21">
              <a:extLst>
                <a:ext uri="{FF2B5EF4-FFF2-40B4-BE49-F238E27FC236}">
                  <a16:creationId xmlns:a16="http://schemas.microsoft.com/office/drawing/2014/main" id="{FE84C1B9-280A-764E-AAD2-4ADE455A0C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723608" y="3992470"/>
              <a:ext cx="492125" cy="541337"/>
            </a:xfrm>
            <a:prstGeom prst="ellipse">
              <a:avLst/>
            </a:prstGeom>
            <a:solidFill>
              <a:srgbClr val="1009FA"/>
            </a:solidFill>
            <a:ln w="76200">
              <a:solidFill>
                <a:srgbClr val="000000"/>
              </a:solidFill>
              <a:round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4" name="Rectangle 22">
              <a:extLst>
                <a:ext uri="{FF2B5EF4-FFF2-40B4-BE49-F238E27FC236}">
                  <a16:creationId xmlns:a16="http://schemas.microsoft.com/office/drawing/2014/main" id="{EADF3DDB-A117-C542-A954-888892B61F5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453733" y="4036919"/>
              <a:ext cx="231775" cy="461963"/>
            </a:xfrm>
            <a:prstGeom prst="rect">
              <a:avLst/>
            </a:prstGeom>
            <a:solidFill>
              <a:srgbClr val="1009FA"/>
            </a:solidFill>
            <a:ln w="57150">
              <a:solidFill>
                <a:srgbClr val="1009FA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5" name="Line 23">
              <a:extLst>
                <a:ext uri="{FF2B5EF4-FFF2-40B4-BE49-F238E27FC236}">
                  <a16:creationId xmlns:a16="http://schemas.microsoft.com/office/drawing/2014/main" id="{78BBEDFF-EBA4-5A41-9E8C-555AAF8263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4730752" y="4139313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24">
              <a:extLst>
                <a:ext uri="{FF2B5EF4-FFF2-40B4-BE49-F238E27FC236}">
                  <a16:creationId xmlns:a16="http://schemas.microsoft.com/office/drawing/2014/main" id="{581C92AA-2B1A-ED40-BC25-18B9A8BEF15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4538665" y="3937700"/>
              <a:ext cx="0" cy="415925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Line 25">
              <a:extLst>
                <a:ext uri="{FF2B5EF4-FFF2-40B4-BE49-F238E27FC236}">
                  <a16:creationId xmlns:a16="http://schemas.microsoft.com/office/drawing/2014/main" id="{1530D861-F3EF-1F44-BD4D-EAEC915A90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4530727" y="4175825"/>
              <a:ext cx="0" cy="415925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8" name="Line 26">
              <a:extLst>
                <a:ext uri="{FF2B5EF4-FFF2-40B4-BE49-F238E27FC236}">
                  <a16:creationId xmlns:a16="http://schemas.microsoft.com/office/drawing/2014/main" id="{878EC405-E224-964D-B899-F9E48612AB8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217196" y="4263932"/>
              <a:ext cx="227012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9" name="Line 28">
              <a:extLst>
                <a:ext uri="{FF2B5EF4-FFF2-40B4-BE49-F238E27FC236}">
                  <a16:creationId xmlns:a16="http://schemas.microsoft.com/office/drawing/2014/main" id="{2833BB95-B0B4-7B47-844B-8B5DAC4436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1489" y="4134551"/>
              <a:ext cx="1588" cy="239712"/>
            </a:xfrm>
            <a:prstGeom prst="line">
              <a:avLst/>
            </a:prstGeom>
            <a:noFill/>
            <a:ln w="57150">
              <a:solidFill>
                <a:srgbClr val="1009FA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" name="Line 29">
              <a:extLst>
                <a:ext uri="{FF2B5EF4-FFF2-40B4-BE49-F238E27FC236}">
                  <a16:creationId xmlns:a16="http://schemas.microsoft.com/office/drawing/2014/main" id="{6C114064-E7BA-E94A-A264-7E56BB1CA1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1814" y="4134551"/>
              <a:ext cx="1588" cy="239712"/>
            </a:xfrm>
            <a:prstGeom prst="line">
              <a:avLst/>
            </a:prstGeom>
            <a:noFill/>
            <a:ln w="57150">
              <a:solidFill>
                <a:srgbClr val="1009FA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1" name="Line 30">
              <a:extLst>
                <a:ext uri="{FF2B5EF4-FFF2-40B4-BE49-F238E27FC236}">
                  <a16:creationId xmlns:a16="http://schemas.microsoft.com/office/drawing/2014/main" id="{EBF6F86B-D366-484A-B6AF-D8F99C20C1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5289" y="4140901"/>
              <a:ext cx="92075" cy="1587"/>
            </a:xfrm>
            <a:prstGeom prst="line">
              <a:avLst/>
            </a:prstGeom>
            <a:noFill/>
            <a:ln w="57150">
              <a:solidFill>
                <a:srgbClr val="1009FA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31">
              <a:extLst>
                <a:ext uri="{FF2B5EF4-FFF2-40B4-BE49-F238E27FC236}">
                  <a16:creationId xmlns:a16="http://schemas.microsoft.com/office/drawing/2014/main" id="{6420A47A-8869-4740-B525-DB1FEC45C1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1177" y="4140901"/>
              <a:ext cx="90487" cy="1587"/>
            </a:xfrm>
            <a:prstGeom prst="line">
              <a:avLst/>
            </a:prstGeom>
            <a:noFill/>
            <a:ln w="57150">
              <a:solidFill>
                <a:srgbClr val="1009FA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Line 32">
              <a:extLst>
                <a:ext uri="{FF2B5EF4-FFF2-40B4-BE49-F238E27FC236}">
                  <a16:creationId xmlns:a16="http://schemas.microsoft.com/office/drawing/2014/main" id="{998C69F8-332A-2143-BC45-9D3156D478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5139" y="4382201"/>
              <a:ext cx="152400" cy="1587"/>
            </a:xfrm>
            <a:prstGeom prst="line">
              <a:avLst/>
            </a:prstGeom>
            <a:noFill/>
            <a:ln w="57150">
              <a:solidFill>
                <a:srgbClr val="1009FA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" name="Line 33">
              <a:extLst>
                <a:ext uri="{FF2B5EF4-FFF2-40B4-BE49-F238E27FC236}">
                  <a16:creationId xmlns:a16="http://schemas.microsoft.com/office/drawing/2014/main" id="{7C18E248-5A17-0C40-876B-F7CEBC6455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1002" y="4382201"/>
              <a:ext cx="90487" cy="1587"/>
            </a:xfrm>
            <a:prstGeom prst="line">
              <a:avLst/>
            </a:prstGeom>
            <a:noFill/>
            <a:ln w="57150">
              <a:solidFill>
                <a:srgbClr val="1009FA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8" name="Text Box 88">
              <a:extLst>
                <a:ext uri="{FF2B5EF4-FFF2-40B4-BE49-F238E27FC236}">
                  <a16:creationId xmlns:a16="http://schemas.microsoft.com/office/drawing/2014/main" id="{67831B10-E202-9041-9427-EDEAB7812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1290" y="5169602"/>
              <a:ext cx="75533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dirty="0">
                  <a:solidFill>
                    <a:srgbClr val="1009FA"/>
                  </a:solidFill>
                </a:rPr>
                <a:t>AAG</a:t>
              </a:r>
            </a:p>
          </p:txBody>
        </p:sp>
        <p:sp>
          <p:nvSpPr>
            <p:cNvPr id="146" name="Text Box 117">
              <a:extLst>
                <a:ext uri="{FF2B5EF4-FFF2-40B4-BE49-F238E27FC236}">
                  <a16:creationId xmlns:a16="http://schemas.microsoft.com/office/drawing/2014/main" id="{B205113C-8D36-E34B-BC9F-886BFE1CB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7240" y="4996564"/>
              <a:ext cx="39528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dirty="0">
                  <a:solidFill>
                    <a:srgbClr val="1009FA"/>
                  </a:solidFill>
                </a:rPr>
                <a:t>5’</a:t>
              </a:r>
            </a:p>
          </p:txBody>
        </p:sp>
        <p:sp>
          <p:nvSpPr>
            <p:cNvPr id="148" name="Text Box 119">
              <a:extLst>
                <a:ext uri="{FF2B5EF4-FFF2-40B4-BE49-F238E27FC236}">
                  <a16:creationId xmlns:a16="http://schemas.microsoft.com/office/drawing/2014/main" id="{58C7D429-3345-1B40-B633-24F488B78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9040" y="4990214"/>
              <a:ext cx="39528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 dirty="0">
                  <a:solidFill>
                    <a:srgbClr val="1009FA"/>
                  </a:solidFill>
                </a:rPr>
                <a:t>3’</a:t>
              </a:r>
            </a:p>
          </p:txBody>
        </p:sp>
      </p:grpSp>
      <p:sp>
        <p:nvSpPr>
          <p:cNvPr id="149" name="Text Box 120">
            <a:extLst>
              <a:ext uri="{FF2B5EF4-FFF2-40B4-BE49-F238E27FC236}">
                <a16:creationId xmlns:a16="http://schemas.microsoft.com/office/drawing/2014/main" id="{949268B4-A61F-2F41-8FCD-6209409AA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7290" y="4926714"/>
            <a:ext cx="395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1009FA"/>
                </a:solidFill>
              </a:rPr>
              <a:t>3’</a:t>
            </a:r>
          </a:p>
        </p:txBody>
      </p:sp>
      <p:sp>
        <p:nvSpPr>
          <p:cNvPr id="150" name="Text Box 123">
            <a:extLst>
              <a:ext uri="{FF2B5EF4-FFF2-40B4-BE49-F238E27FC236}">
                <a16:creationId xmlns:a16="http://schemas.microsoft.com/office/drawing/2014/main" id="{1174A354-EC02-094F-95B4-09E3EC457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464" y="3413826"/>
            <a:ext cx="16435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 err="1">
                <a:solidFill>
                  <a:srgbClr val="6FEA48"/>
                </a:solidFill>
              </a:rPr>
              <a:t>Phe</a:t>
            </a:r>
            <a:r>
              <a:rPr lang="en-US" altLang="en-US" sz="2000" b="1" dirty="0">
                <a:solidFill>
                  <a:srgbClr val="6FEA48"/>
                </a:solidFill>
              </a:rPr>
              <a:t> – </a:t>
            </a:r>
            <a:r>
              <a:rPr lang="en-US" altLang="en-US" sz="2000" b="1" dirty="0" err="1">
                <a:solidFill>
                  <a:srgbClr val="6FEA48"/>
                </a:solidFill>
              </a:rPr>
              <a:t>tRNA</a:t>
            </a:r>
            <a:r>
              <a:rPr lang="en-US" altLang="en-US" sz="2000" b="1" dirty="0">
                <a:solidFill>
                  <a:srgbClr val="6FEA48"/>
                </a:solidFill>
              </a:rPr>
              <a:t> </a:t>
            </a:r>
            <a:endParaRPr lang="en-US" altLang="en-US" sz="2000" b="1" baseline="-25000" dirty="0">
              <a:solidFill>
                <a:srgbClr val="6FEA48"/>
              </a:solidFill>
            </a:endParaRPr>
          </a:p>
        </p:txBody>
      </p:sp>
      <p:sp>
        <p:nvSpPr>
          <p:cNvPr id="151" name="Text Box 124">
            <a:extLst>
              <a:ext uri="{FF2B5EF4-FFF2-40B4-BE49-F238E27FC236}">
                <a16:creationId xmlns:a16="http://schemas.microsoft.com/office/drawing/2014/main" id="{A7322936-CD71-8F4D-957A-1A45138AB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314" y="3432876"/>
            <a:ext cx="1746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FF3300"/>
                </a:solidFill>
              </a:rPr>
              <a:t>Met – </a:t>
            </a:r>
            <a:r>
              <a:rPr lang="en-US" altLang="en-US" sz="2000" b="1" dirty="0" err="1">
                <a:solidFill>
                  <a:srgbClr val="FF3300"/>
                </a:solidFill>
              </a:rPr>
              <a:t>tRNA</a:t>
            </a:r>
            <a:r>
              <a:rPr lang="en-US" altLang="en-US" sz="2000" b="1" dirty="0">
                <a:solidFill>
                  <a:srgbClr val="FF3300"/>
                </a:solidFill>
              </a:rPr>
              <a:t> </a:t>
            </a:r>
            <a:r>
              <a:rPr lang="en-US" altLang="en-US" sz="2000" b="1" baseline="-25000" dirty="0">
                <a:solidFill>
                  <a:srgbClr val="FF3300"/>
                </a:solidFill>
              </a:rPr>
              <a:t>M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83FB1F3-27D6-3641-B1EF-B4950C668C69}"/>
              </a:ext>
            </a:extLst>
          </p:cNvPr>
          <p:cNvGrpSpPr/>
          <p:nvPr/>
        </p:nvGrpSpPr>
        <p:grpSpPr>
          <a:xfrm>
            <a:off x="176310" y="1696663"/>
            <a:ext cx="7911904" cy="4844953"/>
            <a:chOff x="590647" y="1651512"/>
            <a:chExt cx="7911904" cy="4844953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563FE7A-0AEB-2141-A8D3-431B1274BFC9}"/>
                </a:ext>
              </a:extLst>
            </p:cNvPr>
            <p:cNvSpPr txBox="1"/>
            <p:nvPr/>
          </p:nvSpPr>
          <p:spPr>
            <a:xfrm>
              <a:off x="751920" y="1957097"/>
              <a:ext cx="20521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Amino acid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7A446C00-74DB-9B43-839D-8325AC6DC817}"/>
                </a:ext>
              </a:extLst>
            </p:cNvPr>
            <p:cNvSpPr txBox="1"/>
            <p:nvPr/>
          </p:nvSpPr>
          <p:spPr>
            <a:xfrm>
              <a:off x="590647" y="5665468"/>
              <a:ext cx="282179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Anticodon</a:t>
              </a:r>
            </a:p>
            <a:p>
              <a:pPr algn="ctr"/>
              <a:r>
                <a:rPr lang="en-US" sz="2400" dirty="0"/>
                <a:t>Recognize </a:t>
              </a:r>
              <a:r>
                <a:rPr lang="en-US" sz="2400" b="1" dirty="0" err="1">
                  <a:solidFill>
                    <a:srgbClr val="FF0000"/>
                  </a:solidFill>
                </a:rPr>
                <a:t>Phe</a:t>
              </a:r>
              <a:r>
                <a:rPr lang="en-US" sz="2400" dirty="0"/>
                <a:t> codon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E795D7B-800D-5E40-8E3A-F424080620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2645" y="2359423"/>
              <a:ext cx="1500422" cy="3294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C5B0F207-7BBF-9748-A557-7EA1B94199B0}"/>
                </a:ext>
              </a:extLst>
            </p:cNvPr>
            <p:cNvSpPr/>
            <p:nvPr/>
          </p:nvSpPr>
          <p:spPr>
            <a:xfrm>
              <a:off x="2714625" y="5529263"/>
              <a:ext cx="2028825" cy="364379"/>
            </a:xfrm>
            <a:custGeom>
              <a:avLst/>
              <a:gdLst>
                <a:gd name="connsiteX0" fmla="*/ 0 w 2028825"/>
                <a:gd name="connsiteY0" fmla="*/ 342900 h 364379"/>
                <a:gd name="connsiteX1" fmla="*/ 1371600 w 2028825"/>
                <a:gd name="connsiteY1" fmla="*/ 357187 h 364379"/>
                <a:gd name="connsiteX2" fmla="*/ 1914525 w 2028825"/>
                <a:gd name="connsiteY2" fmla="*/ 242887 h 364379"/>
                <a:gd name="connsiteX3" fmla="*/ 2028825 w 2028825"/>
                <a:gd name="connsiteY3" fmla="*/ 0 h 364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5" h="364379">
                  <a:moveTo>
                    <a:pt x="0" y="342900"/>
                  </a:moveTo>
                  <a:cubicBezTo>
                    <a:pt x="526256" y="358378"/>
                    <a:pt x="1052513" y="373856"/>
                    <a:pt x="1371600" y="357187"/>
                  </a:cubicBezTo>
                  <a:cubicBezTo>
                    <a:pt x="1690688" y="340518"/>
                    <a:pt x="1804988" y="302418"/>
                    <a:pt x="1914525" y="242887"/>
                  </a:cubicBezTo>
                  <a:cubicBezTo>
                    <a:pt x="2024063" y="183356"/>
                    <a:pt x="2026444" y="91678"/>
                    <a:pt x="2028825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F41C7D51-4AE0-0A41-B4F6-C73DC1A07EDE}"/>
                </a:ext>
              </a:extLst>
            </p:cNvPr>
            <p:cNvSpPr/>
            <p:nvPr/>
          </p:nvSpPr>
          <p:spPr>
            <a:xfrm>
              <a:off x="7158037" y="5457827"/>
              <a:ext cx="1341438" cy="502488"/>
            </a:xfrm>
            <a:custGeom>
              <a:avLst/>
              <a:gdLst>
                <a:gd name="connsiteX0" fmla="*/ 0 w 2028825"/>
                <a:gd name="connsiteY0" fmla="*/ 342900 h 364379"/>
                <a:gd name="connsiteX1" fmla="*/ 1371600 w 2028825"/>
                <a:gd name="connsiteY1" fmla="*/ 357187 h 364379"/>
                <a:gd name="connsiteX2" fmla="*/ 1914525 w 2028825"/>
                <a:gd name="connsiteY2" fmla="*/ 242887 h 364379"/>
                <a:gd name="connsiteX3" fmla="*/ 2028825 w 2028825"/>
                <a:gd name="connsiteY3" fmla="*/ 0 h 364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5" h="364379">
                  <a:moveTo>
                    <a:pt x="0" y="342900"/>
                  </a:moveTo>
                  <a:cubicBezTo>
                    <a:pt x="526256" y="358378"/>
                    <a:pt x="1052513" y="373856"/>
                    <a:pt x="1371600" y="357187"/>
                  </a:cubicBezTo>
                  <a:cubicBezTo>
                    <a:pt x="1690688" y="340518"/>
                    <a:pt x="1804988" y="302418"/>
                    <a:pt x="1914525" y="242887"/>
                  </a:cubicBezTo>
                  <a:cubicBezTo>
                    <a:pt x="2024063" y="183356"/>
                    <a:pt x="2026444" y="91678"/>
                    <a:pt x="2028825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D2D0AA7A-488C-A84B-BECC-8990E87AA5A1}"/>
                </a:ext>
              </a:extLst>
            </p:cNvPr>
            <p:cNvSpPr/>
            <p:nvPr/>
          </p:nvSpPr>
          <p:spPr>
            <a:xfrm rot="21026456" flipV="1">
              <a:off x="2752205" y="1651512"/>
              <a:ext cx="5750346" cy="998229"/>
            </a:xfrm>
            <a:custGeom>
              <a:avLst/>
              <a:gdLst>
                <a:gd name="connsiteX0" fmla="*/ 0 w 2028825"/>
                <a:gd name="connsiteY0" fmla="*/ 342900 h 364379"/>
                <a:gd name="connsiteX1" fmla="*/ 1371600 w 2028825"/>
                <a:gd name="connsiteY1" fmla="*/ 357187 h 364379"/>
                <a:gd name="connsiteX2" fmla="*/ 1914525 w 2028825"/>
                <a:gd name="connsiteY2" fmla="*/ 242887 h 364379"/>
                <a:gd name="connsiteX3" fmla="*/ 2028825 w 2028825"/>
                <a:gd name="connsiteY3" fmla="*/ 0 h 364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5" h="364379">
                  <a:moveTo>
                    <a:pt x="0" y="342900"/>
                  </a:moveTo>
                  <a:cubicBezTo>
                    <a:pt x="526256" y="358378"/>
                    <a:pt x="1052513" y="373856"/>
                    <a:pt x="1371600" y="357187"/>
                  </a:cubicBezTo>
                  <a:cubicBezTo>
                    <a:pt x="1690688" y="340518"/>
                    <a:pt x="1804988" y="302418"/>
                    <a:pt x="1914525" y="242887"/>
                  </a:cubicBezTo>
                  <a:cubicBezTo>
                    <a:pt x="2024063" y="183356"/>
                    <a:pt x="2026444" y="91678"/>
                    <a:pt x="2028825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4" name="Picture 2">
            <a:extLst>
              <a:ext uri="{FF2B5EF4-FFF2-40B4-BE49-F238E27FC236}">
                <a16:creationId xmlns:a16="http://schemas.microsoft.com/office/drawing/2014/main" id="{A94CF536-D339-794F-A9E9-AE983BD39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2" y="1956501"/>
            <a:ext cx="2613025" cy="343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Line 6">
            <a:extLst>
              <a:ext uri="{FF2B5EF4-FFF2-40B4-BE49-F238E27FC236}">
                <a16:creationId xmlns:a16="http://schemas.microsoft.com/office/drawing/2014/main" id="{EBA7DA87-092D-014B-875D-D84ED44BB5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007727" y="2032701"/>
            <a:ext cx="304800" cy="762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Text Box 7">
            <a:extLst>
              <a:ext uri="{FF2B5EF4-FFF2-40B4-BE49-F238E27FC236}">
                <a16:creationId xmlns:a16="http://schemas.microsoft.com/office/drawing/2014/main" id="{8525810D-A73C-1D47-8D70-F67197122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527" y="1804101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CC0000"/>
                </a:solidFill>
              </a:rPr>
              <a:t>aa</a:t>
            </a:r>
            <a:endParaRPr lang="en-US" alt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743B781-17EB-1A4F-8153-4CECDED37E7D}"/>
              </a:ext>
            </a:extLst>
          </p:cNvPr>
          <p:cNvSpPr txBox="1"/>
          <p:nvPr/>
        </p:nvSpPr>
        <p:spPr>
          <a:xfrm>
            <a:off x="4681191" y="5725241"/>
            <a:ext cx="27481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Anticodon</a:t>
            </a:r>
          </a:p>
          <a:p>
            <a:pPr algn="ctr"/>
            <a:r>
              <a:rPr lang="en-US" sz="2400" dirty="0"/>
              <a:t>Recognize </a:t>
            </a:r>
            <a:r>
              <a:rPr lang="en-US" sz="2400" b="1" dirty="0" err="1">
                <a:solidFill>
                  <a:srgbClr val="FF0000"/>
                </a:solidFill>
              </a:rPr>
              <a:t>Trp</a:t>
            </a:r>
            <a:r>
              <a:rPr lang="en-US" sz="2400" dirty="0"/>
              <a:t> codon</a:t>
            </a:r>
          </a:p>
        </p:txBody>
      </p:sp>
    </p:spTree>
    <p:extLst>
      <p:ext uri="{BB962C8B-B14F-4D97-AF65-F5344CB8AC3E}">
        <p14:creationId xmlns:p14="http://schemas.microsoft.com/office/powerpoint/2010/main" val="6213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0AF87F3-64AF-8046-A6A9-51C8C9F1C6CF}"/>
              </a:ext>
            </a:extLst>
          </p:cNvPr>
          <p:cNvGrpSpPr/>
          <p:nvPr/>
        </p:nvGrpSpPr>
        <p:grpSpPr>
          <a:xfrm>
            <a:off x="1833527" y="4208198"/>
            <a:ext cx="2895633" cy="2337657"/>
            <a:chOff x="2019481" y="3517576"/>
            <a:chExt cx="2067616" cy="202597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C3776AC-8699-5948-AF51-2FCB2C250F38}"/>
                </a:ext>
              </a:extLst>
            </p:cNvPr>
            <p:cNvSpPr/>
            <p:nvPr/>
          </p:nvSpPr>
          <p:spPr>
            <a:xfrm>
              <a:off x="2048590" y="4891411"/>
              <a:ext cx="2038507" cy="652135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hord 3">
              <a:extLst>
                <a:ext uri="{FF2B5EF4-FFF2-40B4-BE49-F238E27FC236}">
                  <a16:creationId xmlns:a16="http://schemas.microsoft.com/office/drawing/2014/main" id="{D020961E-D212-D54C-A81D-A90544F42023}"/>
                </a:ext>
              </a:extLst>
            </p:cNvPr>
            <p:cNvSpPr/>
            <p:nvPr/>
          </p:nvSpPr>
          <p:spPr>
            <a:xfrm rot="5400000">
              <a:off x="2189716" y="3347341"/>
              <a:ext cx="1725930" cy="2066400"/>
            </a:xfrm>
            <a:prstGeom prst="chord">
              <a:avLst>
                <a:gd name="adj1" fmla="val 2700000"/>
                <a:gd name="adj2" fmla="val 18254942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C742F195-5EA8-5646-8559-F31C955AC084}"/>
              </a:ext>
            </a:extLst>
          </p:cNvPr>
          <p:cNvSpPr/>
          <p:nvPr/>
        </p:nvSpPr>
        <p:spPr>
          <a:xfrm>
            <a:off x="838200" y="5982964"/>
            <a:ext cx="9863138" cy="43793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85C5E-53E1-1E4A-AB01-135BA5E4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Translation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D263256-8727-494C-AC81-2744A6100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503" y="4751395"/>
            <a:ext cx="1148090" cy="1418229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49F99115-7553-054E-AD13-45FD34F83A66}"/>
              </a:ext>
            </a:extLst>
          </p:cNvPr>
          <p:cNvGrpSpPr/>
          <p:nvPr/>
        </p:nvGrpSpPr>
        <p:grpSpPr>
          <a:xfrm>
            <a:off x="3248488" y="3939916"/>
            <a:ext cx="1156953" cy="2242447"/>
            <a:chOff x="3205626" y="3061591"/>
            <a:chExt cx="1156953" cy="2242447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DA767C29-2871-2D4F-9C61-5FA53C7A1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5626" y="3873070"/>
              <a:ext cx="1156953" cy="1430968"/>
            </a:xfrm>
            <a:prstGeom prst="rect">
              <a:avLst/>
            </a:prstGeom>
          </p:spPr>
        </p:pic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F6775A7-5949-5B49-97F8-EE879EE5EF64}"/>
                </a:ext>
              </a:extLst>
            </p:cNvPr>
            <p:cNvGrpSpPr/>
            <p:nvPr/>
          </p:nvGrpSpPr>
          <p:grpSpPr>
            <a:xfrm>
              <a:off x="3348239" y="3061591"/>
              <a:ext cx="785813" cy="953036"/>
              <a:chOff x="3348239" y="3061591"/>
              <a:chExt cx="785813" cy="953036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2DE4635-3BAF-7947-AB61-39EB499D9392}"/>
                  </a:ext>
                </a:extLst>
              </p:cNvPr>
              <p:cNvSpPr/>
              <p:nvPr/>
            </p:nvSpPr>
            <p:spPr>
              <a:xfrm>
                <a:off x="3348239" y="3061591"/>
                <a:ext cx="785813" cy="737636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/>
                  <a:t>Trp</a:t>
                </a:r>
                <a:endParaRPr lang="en-US" b="1" dirty="0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9EDCCEE-77AD-2B4A-82C2-9783659E55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2186" y="3709668"/>
                <a:ext cx="73098" cy="30495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9492DDB-E1E3-A04A-810A-CB97F3A2133D}"/>
              </a:ext>
            </a:extLst>
          </p:cNvPr>
          <p:cNvSpPr txBox="1"/>
          <p:nvPr/>
        </p:nvSpPr>
        <p:spPr>
          <a:xfrm>
            <a:off x="2299097" y="6057854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UUC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08EACF-0064-5840-92F5-A127A84EB410}"/>
              </a:ext>
            </a:extLst>
          </p:cNvPr>
          <p:cNvSpPr txBox="1"/>
          <p:nvPr/>
        </p:nvSpPr>
        <p:spPr>
          <a:xfrm>
            <a:off x="3545476" y="6021733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UGG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5CDB9D-A15E-894C-B983-CC6ABF90B598}"/>
              </a:ext>
            </a:extLst>
          </p:cNvPr>
          <p:cNvGrpSpPr/>
          <p:nvPr/>
        </p:nvGrpSpPr>
        <p:grpSpPr>
          <a:xfrm>
            <a:off x="954410" y="2348473"/>
            <a:ext cx="1591448" cy="2416357"/>
            <a:chOff x="911548" y="1470148"/>
            <a:chExt cx="1591448" cy="2416357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57F6D8D-E55D-554D-959F-85BDFEA1EC65}"/>
                </a:ext>
              </a:extLst>
            </p:cNvPr>
            <p:cNvSpPr/>
            <p:nvPr/>
          </p:nvSpPr>
          <p:spPr>
            <a:xfrm>
              <a:off x="1678174" y="3080056"/>
              <a:ext cx="785813" cy="737636"/>
            </a:xfrm>
            <a:prstGeom prst="ellipse">
              <a:avLst/>
            </a:prstGeom>
            <a:solidFill>
              <a:srgbClr val="1009F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Phe</a:t>
              </a:r>
              <a:endParaRPr lang="en-US" b="1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192AA8-5982-594B-B972-E11CFBC8CB63}"/>
                </a:ext>
              </a:extLst>
            </p:cNvPr>
            <p:cNvCxnSpPr>
              <a:cxnSpLocks/>
              <a:stCxn id="39" idx="5"/>
            </p:cNvCxnSpPr>
            <p:nvPr/>
          </p:nvCxnSpPr>
          <p:spPr>
            <a:xfrm>
              <a:off x="2348907" y="3709668"/>
              <a:ext cx="154089" cy="176837"/>
            </a:xfrm>
            <a:prstGeom prst="line">
              <a:avLst/>
            </a:prstGeom>
            <a:ln w="28575">
              <a:solidFill>
                <a:srgbClr val="1009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9811081-0D93-3940-84CA-E06E49B55F93}"/>
                </a:ext>
              </a:extLst>
            </p:cNvPr>
            <p:cNvSpPr/>
            <p:nvPr/>
          </p:nvSpPr>
          <p:spPr>
            <a:xfrm>
              <a:off x="1299555" y="2232498"/>
              <a:ext cx="785813" cy="737636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Leu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3F65394-C609-284D-ACC5-FC66E61F5FB2}"/>
                </a:ext>
              </a:extLst>
            </p:cNvPr>
            <p:cNvCxnSpPr>
              <a:cxnSpLocks/>
            </p:cNvCxnSpPr>
            <p:nvPr/>
          </p:nvCxnSpPr>
          <p:spPr>
            <a:xfrm>
              <a:off x="1970288" y="2876398"/>
              <a:ext cx="100793" cy="2179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AC59091-F0F2-7B4A-A0A3-B3A734169330}"/>
                </a:ext>
              </a:extLst>
            </p:cNvPr>
            <p:cNvSpPr/>
            <p:nvPr/>
          </p:nvSpPr>
          <p:spPr>
            <a:xfrm>
              <a:off x="911548" y="1470148"/>
              <a:ext cx="785813" cy="73763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Ala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890EC03-2CA3-8442-B38E-5CF74F7ED3F6}"/>
                </a:ext>
              </a:extLst>
            </p:cNvPr>
            <p:cNvCxnSpPr>
              <a:cxnSpLocks/>
              <a:stCxn id="52" idx="5"/>
              <a:endCxn id="50" idx="0"/>
            </p:cNvCxnSpPr>
            <p:nvPr/>
          </p:nvCxnSpPr>
          <p:spPr>
            <a:xfrm>
              <a:off x="1582281" y="2099760"/>
              <a:ext cx="110181" cy="1327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A5923BE6-01D8-A948-8285-63132B7BA63B}"/>
              </a:ext>
            </a:extLst>
          </p:cNvPr>
          <p:cNvSpPr txBox="1"/>
          <p:nvPr/>
        </p:nvSpPr>
        <p:spPr>
          <a:xfrm>
            <a:off x="5101593" y="6041662"/>
            <a:ext cx="559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CUG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7A6056F-121E-D14B-82D6-6226A2F7A799}"/>
              </a:ext>
            </a:extLst>
          </p:cNvPr>
          <p:cNvGrpSpPr/>
          <p:nvPr/>
        </p:nvGrpSpPr>
        <p:grpSpPr>
          <a:xfrm>
            <a:off x="2055588" y="1608966"/>
            <a:ext cx="2350893" cy="4582044"/>
            <a:chOff x="7307382" y="-282185"/>
            <a:chExt cx="2350893" cy="4582044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71E3D39-AEBF-774A-9DF1-090A888A804E}"/>
                </a:ext>
              </a:extLst>
            </p:cNvPr>
            <p:cNvGrpSpPr/>
            <p:nvPr/>
          </p:nvGrpSpPr>
          <p:grpSpPr>
            <a:xfrm>
              <a:off x="8501322" y="2057412"/>
              <a:ext cx="1156953" cy="2242447"/>
              <a:chOff x="3205626" y="3061591"/>
              <a:chExt cx="1156953" cy="2242447"/>
            </a:xfrm>
          </p:grpSpPr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D85EB510-AC04-C24F-9FC1-4BE6B2022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5626" y="3873070"/>
                <a:ext cx="1156953" cy="1430968"/>
              </a:xfrm>
              <a:prstGeom prst="rect">
                <a:avLst/>
              </a:prstGeom>
            </p:spPr>
          </p:pic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1A5CAFB-A527-BA43-A15D-A6D674ACB873}"/>
                  </a:ext>
                </a:extLst>
              </p:cNvPr>
              <p:cNvGrpSpPr/>
              <p:nvPr/>
            </p:nvGrpSpPr>
            <p:grpSpPr>
              <a:xfrm>
                <a:off x="3348239" y="3061591"/>
                <a:ext cx="785813" cy="914399"/>
                <a:chOff x="3348239" y="3061591"/>
                <a:chExt cx="785813" cy="914399"/>
              </a:xfrm>
            </p:grpSpPr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FE4D7CDB-B24C-E44D-A22C-7B6E5E62BD71}"/>
                    </a:ext>
                  </a:extLst>
                </p:cNvPr>
                <p:cNvSpPr/>
                <p:nvPr/>
              </p:nvSpPr>
              <p:spPr>
                <a:xfrm>
                  <a:off x="3348239" y="3061591"/>
                  <a:ext cx="785813" cy="737636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err="1"/>
                    <a:t>Trp</a:t>
                  </a:r>
                  <a:endParaRPr lang="en-US" b="1" dirty="0"/>
                </a:p>
              </p:txBody>
            </p: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4CEAAA96-5911-C149-AD0A-8CF656D851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41146" y="3760590"/>
                  <a:ext cx="74138" cy="21540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5348114-A4DD-9B42-93B9-2463BF71C188}"/>
                </a:ext>
              </a:extLst>
            </p:cNvPr>
            <p:cNvGrpSpPr/>
            <p:nvPr/>
          </p:nvGrpSpPr>
          <p:grpSpPr>
            <a:xfrm>
              <a:off x="7307382" y="-282185"/>
              <a:ext cx="1591448" cy="2416357"/>
              <a:chOff x="911548" y="1470148"/>
              <a:chExt cx="1591448" cy="2416357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F54F7616-3482-C041-B3E6-93A9B9DF4B1D}"/>
                  </a:ext>
                </a:extLst>
              </p:cNvPr>
              <p:cNvSpPr/>
              <p:nvPr/>
            </p:nvSpPr>
            <p:spPr>
              <a:xfrm>
                <a:off x="1678174" y="3080056"/>
                <a:ext cx="785813" cy="737636"/>
              </a:xfrm>
              <a:prstGeom prst="ellipse">
                <a:avLst/>
              </a:prstGeom>
              <a:solidFill>
                <a:srgbClr val="1009F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/>
                  <a:t>Phe</a:t>
                </a:r>
                <a:endParaRPr lang="en-US" b="1" dirty="0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BCEA7B9-E3FC-8D43-9E3A-64DF28179BE2}"/>
                  </a:ext>
                </a:extLst>
              </p:cNvPr>
              <p:cNvCxnSpPr>
                <a:cxnSpLocks/>
                <a:stCxn id="77" idx="5"/>
              </p:cNvCxnSpPr>
              <p:nvPr/>
            </p:nvCxnSpPr>
            <p:spPr>
              <a:xfrm>
                <a:off x="2348907" y="3709668"/>
                <a:ext cx="154089" cy="176837"/>
              </a:xfrm>
              <a:prstGeom prst="line">
                <a:avLst/>
              </a:prstGeom>
              <a:ln w="28575">
                <a:solidFill>
                  <a:srgbClr val="1009F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0AC2DD7A-1765-CB4F-A364-5EE99860C5C7}"/>
                  </a:ext>
                </a:extLst>
              </p:cNvPr>
              <p:cNvSpPr/>
              <p:nvPr/>
            </p:nvSpPr>
            <p:spPr>
              <a:xfrm>
                <a:off x="1299555" y="2232498"/>
                <a:ext cx="785813" cy="737636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Leu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874B2D2-5971-104E-AA50-1BFC0FD014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0288" y="2876398"/>
                <a:ext cx="100793" cy="21794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48189430-2E3C-2241-A79F-5467D0860544}"/>
                  </a:ext>
                </a:extLst>
              </p:cNvPr>
              <p:cNvSpPr/>
              <p:nvPr/>
            </p:nvSpPr>
            <p:spPr>
              <a:xfrm>
                <a:off x="911548" y="1470148"/>
                <a:ext cx="785813" cy="73763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Ala</a:t>
                </a:r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5C1DF09-51A0-1B44-9307-CF86119A762F}"/>
                  </a:ext>
                </a:extLst>
              </p:cNvPr>
              <p:cNvCxnSpPr>
                <a:cxnSpLocks/>
                <a:stCxn id="81" idx="5"/>
                <a:endCxn id="79" idx="0"/>
              </p:cNvCxnSpPr>
              <p:nvPr/>
            </p:nvCxnSpPr>
            <p:spPr>
              <a:xfrm>
                <a:off x="1582281" y="2099760"/>
                <a:ext cx="110181" cy="13273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028ECE48-52F8-E044-ACAA-35A66FCE3C43}"/>
              </a:ext>
            </a:extLst>
          </p:cNvPr>
          <p:cNvGrpSpPr/>
          <p:nvPr/>
        </p:nvGrpSpPr>
        <p:grpSpPr>
          <a:xfrm>
            <a:off x="4556200" y="4076563"/>
            <a:ext cx="1367403" cy="2121636"/>
            <a:chOff x="7323819" y="2052824"/>
            <a:chExt cx="1367403" cy="2121636"/>
          </a:xfrm>
        </p:grpSpPr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439A404A-E429-5A47-A45A-CAA0920F1D3D}"/>
                </a:ext>
              </a:extLst>
            </p:cNvPr>
            <p:cNvGrpSpPr/>
            <p:nvPr/>
          </p:nvGrpSpPr>
          <p:grpSpPr>
            <a:xfrm>
              <a:off x="7323819" y="2052824"/>
              <a:ext cx="785813" cy="762350"/>
              <a:chOff x="6718982" y="1258439"/>
              <a:chExt cx="785813" cy="762350"/>
            </a:xfrm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9C581C6-CCC2-F84E-864F-7308F97180AD}"/>
                  </a:ext>
                </a:extLst>
              </p:cNvPr>
              <p:cNvSpPr/>
              <p:nvPr/>
            </p:nvSpPr>
            <p:spPr>
              <a:xfrm>
                <a:off x="6718982" y="1258439"/>
                <a:ext cx="785813" cy="73763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Ala</a:t>
                </a:r>
              </a:p>
            </p:txBody>
          </p: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DC2551C6-FB51-2846-8B4E-4EEB733E55F0}"/>
                  </a:ext>
                </a:extLst>
              </p:cNvPr>
              <p:cNvCxnSpPr>
                <a:cxnSpLocks/>
                <a:stCxn id="155" idx="5"/>
              </p:cNvCxnSpPr>
              <p:nvPr/>
            </p:nvCxnSpPr>
            <p:spPr>
              <a:xfrm>
                <a:off x="7389715" y="1888051"/>
                <a:ext cx="110181" cy="13273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CCA44BEE-4E53-3546-AEE0-E8FEFDA7F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67685" y="2784822"/>
              <a:ext cx="1123537" cy="1389638"/>
            </a:xfrm>
            <a:prstGeom prst="rect">
              <a:avLst/>
            </a:prstGeom>
          </p:spPr>
        </p:pic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4DD1DBF8-09D9-F04D-873D-A5769E49F8D1}"/>
              </a:ext>
            </a:extLst>
          </p:cNvPr>
          <p:cNvSpPr txBox="1"/>
          <p:nvPr/>
        </p:nvSpPr>
        <p:spPr>
          <a:xfrm>
            <a:off x="5226933" y="643693"/>
            <a:ext cx="59749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1009FA"/>
                </a:solidFill>
              </a:rPr>
              <a:t>tRNA</a:t>
            </a:r>
            <a:r>
              <a:rPr lang="en-US" sz="3200" dirty="0">
                <a:solidFill>
                  <a:srgbClr val="1009FA"/>
                </a:solidFill>
              </a:rPr>
              <a:t> “transport” amino acid to </a:t>
            </a:r>
          </a:p>
          <a:p>
            <a:r>
              <a:rPr lang="en-US" sz="3200" dirty="0">
                <a:solidFill>
                  <a:srgbClr val="1009FA"/>
                </a:solidFill>
              </a:rPr>
              <a:t>     ribosome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08C1220-73DB-EF4E-8C4B-0886C9B60889}"/>
              </a:ext>
            </a:extLst>
          </p:cNvPr>
          <p:cNvSpPr txBox="1"/>
          <p:nvPr/>
        </p:nvSpPr>
        <p:spPr>
          <a:xfrm>
            <a:off x="5226933" y="1667532"/>
            <a:ext cx="3936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009FA"/>
                </a:solidFill>
              </a:rPr>
              <a:t>Peptide bond forms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B886AB0-8F67-9F48-A1B7-3D6866A9922D}"/>
              </a:ext>
            </a:extLst>
          </p:cNvPr>
          <p:cNvSpPr txBox="1"/>
          <p:nvPr/>
        </p:nvSpPr>
        <p:spPr>
          <a:xfrm>
            <a:off x="5226933" y="2224739"/>
            <a:ext cx="4388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1009FA"/>
                </a:solidFill>
              </a:rPr>
              <a:t>tRNA</a:t>
            </a:r>
            <a:r>
              <a:rPr lang="en-US" sz="3200" dirty="0">
                <a:solidFill>
                  <a:srgbClr val="1009FA"/>
                </a:solidFill>
              </a:rPr>
              <a:t> leaves Ribosome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993D0BE-97C0-7D4C-9C6A-5FA19E49B75B}"/>
              </a:ext>
            </a:extLst>
          </p:cNvPr>
          <p:cNvSpPr txBox="1"/>
          <p:nvPr/>
        </p:nvSpPr>
        <p:spPr>
          <a:xfrm>
            <a:off x="5198357" y="3294768"/>
            <a:ext cx="61519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009FA"/>
                </a:solidFill>
              </a:rPr>
              <a:t>Another </a:t>
            </a:r>
            <a:r>
              <a:rPr lang="en-US" sz="3200" dirty="0" err="1">
                <a:solidFill>
                  <a:srgbClr val="1009FA"/>
                </a:solidFill>
              </a:rPr>
              <a:t>tRNA</a:t>
            </a:r>
            <a:r>
              <a:rPr lang="en-US" sz="3200" dirty="0">
                <a:solidFill>
                  <a:srgbClr val="1009FA"/>
                </a:solidFill>
              </a:rPr>
              <a:t> brings another amino acid to ribosome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DBAD13E-D76A-4E4E-9432-20B785D55573}"/>
              </a:ext>
            </a:extLst>
          </p:cNvPr>
          <p:cNvSpPr txBox="1"/>
          <p:nvPr/>
        </p:nvSpPr>
        <p:spPr>
          <a:xfrm>
            <a:off x="5198357" y="2790694"/>
            <a:ext cx="5882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009FA"/>
                </a:solidFill>
              </a:rPr>
              <a:t>Ribosome moves to next codon</a:t>
            </a:r>
          </a:p>
        </p:txBody>
      </p:sp>
    </p:spTree>
    <p:extLst>
      <p:ext uri="{BB962C8B-B14F-4D97-AF65-F5344CB8AC3E}">
        <p14:creationId xmlns:p14="http://schemas.microsoft.com/office/powerpoint/2010/main" val="38000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0.09128 -0.1097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-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22222E-6 L 0.10104 0.00324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16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  <p:bldP spid="193" grpId="0"/>
      <p:bldP spid="194" grpId="0"/>
      <p:bldP spid="195" grpId="0"/>
      <p:bldP spid="19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7EC5-C7FF-5C4E-8BA5-7CBBA3B1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FF62E-51EA-BA41-A0C3-95EC7DB7D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026535"/>
          </a:xfrm>
        </p:spPr>
        <p:txBody>
          <a:bodyPr>
            <a:normAutofit/>
          </a:bodyPr>
          <a:lstStyle/>
          <a:p>
            <a:r>
              <a:rPr lang="en-US" altLang="en-US" b="1" u="sng" dirty="0"/>
              <a:t>SUBSTITUTION</a:t>
            </a:r>
            <a:r>
              <a:rPr lang="en-US" altLang="en-US" b="1" dirty="0"/>
              <a:t> OF A SINGLE BASE: </a:t>
            </a:r>
            <a:r>
              <a:rPr lang="en-US" altLang="en-US" b="1" dirty="0">
                <a:sym typeface="Wingdings" pitchFamily="2" charset="2"/>
              </a:rPr>
              <a:t>ABNORMAL proteins </a:t>
            </a:r>
            <a:endParaRPr lang="en-US" altLang="en-US" b="1" dirty="0"/>
          </a:p>
          <a:p>
            <a:r>
              <a:rPr lang="en-IN" dirty="0"/>
              <a:t>Sickle </a:t>
            </a:r>
            <a:r>
              <a:rPr lang="en-IN" b="1" dirty="0"/>
              <a:t>haemoglobin</a:t>
            </a:r>
            <a:r>
              <a:rPr lang="en-IN" dirty="0"/>
              <a:t> (</a:t>
            </a:r>
            <a:r>
              <a:rPr lang="en-IN" dirty="0" err="1"/>
              <a:t>HbS</a:t>
            </a:r>
            <a:r>
              <a:rPr lang="en-IN" dirty="0"/>
              <a:t>) which is different from the normal </a:t>
            </a:r>
            <a:r>
              <a:rPr lang="en-IN" b="1" dirty="0"/>
              <a:t>haemoglobin</a:t>
            </a:r>
            <a:r>
              <a:rPr lang="en-IN" dirty="0"/>
              <a:t> (</a:t>
            </a:r>
            <a:r>
              <a:rPr lang="en-IN" dirty="0" err="1"/>
              <a:t>HbA</a:t>
            </a:r>
            <a:r>
              <a:rPr lang="en-IN" dirty="0"/>
              <a:t>) and arise due to substitution mutation</a:t>
            </a:r>
          </a:p>
          <a:p>
            <a:r>
              <a:rPr lang="en-US" altLang="en-US" b="1" dirty="0"/>
              <a:t>Tri-nucleotide REPEATS, e.g., CGG repeats many times in fragile X syndrome</a:t>
            </a:r>
          </a:p>
          <a:p>
            <a:endParaRPr lang="en-IN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b="1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4FF798-1393-7B4A-8FD8-5D337C5884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02" b="14769"/>
          <a:stretch/>
        </p:blipFill>
        <p:spPr>
          <a:xfrm>
            <a:off x="7292339" y="1825625"/>
            <a:ext cx="4647466" cy="3430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8266DB-868A-BC46-A7F6-4C1899B05D00}"/>
              </a:ext>
            </a:extLst>
          </p:cNvPr>
          <p:cNvSpPr txBox="1"/>
          <p:nvPr/>
        </p:nvSpPr>
        <p:spPr>
          <a:xfrm>
            <a:off x="7993102" y="5494232"/>
            <a:ext cx="3462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b="1" dirty="0"/>
              <a:t>POINT MUTATION within a coding </a:t>
            </a:r>
          </a:p>
          <a:p>
            <a:pPr algn="ctr"/>
            <a:r>
              <a:rPr lang="en-US" altLang="en-US" b="1" dirty="0"/>
              <a:t>sequence</a:t>
            </a:r>
            <a:r>
              <a:rPr lang="en-IN" dirty="0"/>
              <a:t> changes </a:t>
            </a:r>
            <a:r>
              <a:rPr lang="en-US" altLang="en-US" b="1" dirty="0" err="1"/>
              <a:t>Glu</a:t>
            </a:r>
            <a:r>
              <a:rPr lang="en-US" altLang="en-US" b="1" dirty="0"/>
              <a:t> to Val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1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2107-846F-6F42-AE84-8D3628B0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Nucleic acids: Two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9F472-A48F-5D4C-B03F-8D9ED9B0F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DNA: </a:t>
            </a:r>
            <a:r>
              <a:rPr lang="en-US" sz="3200" dirty="0"/>
              <a:t>Found </a:t>
            </a:r>
            <a:r>
              <a:rPr lang="en-US" sz="3200" u="sng" dirty="0"/>
              <a:t>ONLY inside </a:t>
            </a:r>
            <a:r>
              <a:rPr lang="en-US" sz="3200" dirty="0"/>
              <a:t>the nucleus and STORES genetic information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r>
              <a:rPr lang="en-US" sz="3200" b="1" dirty="0"/>
              <a:t>RNA:</a:t>
            </a:r>
            <a:r>
              <a:rPr lang="en-US" sz="3200" dirty="0"/>
              <a:t> Found </a:t>
            </a:r>
            <a:r>
              <a:rPr lang="en-US" sz="3200" u="sng" dirty="0"/>
              <a:t>inside and outside </a:t>
            </a:r>
            <a:r>
              <a:rPr lang="en-US" sz="3200" dirty="0"/>
              <a:t>the nucleus and involved in TRANSMISSION &amp; TRANSLATION of genetic information into Proteins</a:t>
            </a:r>
          </a:p>
        </p:txBody>
      </p:sp>
    </p:spTree>
    <p:extLst>
      <p:ext uri="{BB962C8B-B14F-4D97-AF65-F5344CB8AC3E}">
        <p14:creationId xmlns:p14="http://schemas.microsoft.com/office/powerpoint/2010/main" val="75671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17AF89C5-43A6-D24F-8E76-8C7BEED23F1B}"/>
              </a:ext>
            </a:extLst>
          </p:cNvPr>
          <p:cNvGrpSpPr/>
          <p:nvPr/>
        </p:nvGrpSpPr>
        <p:grpSpPr>
          <a:xfrm>
            <a:off x="6643687" y="3005933"/>
            <a:ext cx="4911725" cy="1919287"/>
            <a:chOff x="2532063" y="5007769"/>
            <a:chExt cx="4911725" cy="1919287"/>
          </a:xfrm>
        </p:grpSpPr>
        <p:sp>
          <p:nvSpPr>
            <p:cNvPr id="45" name="Text Box 101">
              <a:extLst>
                <a:ext uri="{FF2B5EF4-FFF2-40B4-BE49-F238E27FC236}">
                  <a16:creationId xmlns:a16="http://schemas.microsoft.com/office/drawing/2014/main" id="{97987876-591D-5844-B672-74B5C64DA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5985" y="5514151"/>
              <a:ext cx="101181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000000"/>
                  </a:solidFill>
                </a:rPr>
                <a:t>Normal</a:t>
              </a:r>
            </a:p>
          </p:txBody>
        </p:sp>
        <p:sp>
          <p:nvSpPr>
            <p:cNvPr id="47" name="Rectangle 103">
              <a:extLst>
                <a:ext uri="{FF2B5EF4-FFF2-40B4-BE49-F238E27FC236}">
                  <a16:creationId xmlns:a16="http://schemas.microsoft.com/office/drawing/2014/main" id="{C28D8FD2-1060-3449-9C12-2C37E69FD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688" y="5380831"/>
              <a:ext cx="4610100" cy="6667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8" name="Rectangle 104">
              <a:extLst>
                <a:ext uri="{FF2B5EF4-FFF2-40B4-BE49-F238E27FC236}">
                  <a16:creationId xmlns:a16="http://schemas.microsoft.com/office/drawing/2014/main" id="{AAF23346-152B-704A-99B4-22E2FD949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2738" y="6253956"/>
              <a:ext cx="4533900" cy="6667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9" name="Group 112">
              <a:extLst>
                <a:ext uri="{FF2B5EF4-FFF2-40B4-BE49-F238E27FC236}">
                  <a16:creationId xmlns:a16="http://schemas.microsoft.com/office/drawing/2014/main" id="{86758FF4-C1E8-0242-AD5C-857495FC7A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2063" y="5007769"/>
              <a:ext cx="3008313" cy="1919287"/>
              <a:chOff x="830" y="3115"/>
              <a:chExt cx="1895" cy="1209"/>
            </a:xfrm>
          </p:grpSpPr>
          <p:sp>
            <p:nvSpPr>
              <p:cNvPr id="50" name="Text Box 91">
                <a:extLst>
                  <a:ext uri="{FF2B5EF4-FFF2-40B4-BE49-F238E27FC236}">
                    <a16:creationId xmlns:a16="http://schemas.microsoft.com/office/drawing/2014/main" id="{5786A5CD-7E0C-1949-9536-8EF7D5D891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9" y="3357"/>
                <a:ext cx="463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000" b="1">
                    <a:solidFill>
                      <a:srgbClr val="000000"/>
                    </a:solidFill>
                  </a:rPr>
                  <a:t>CCU</a:t>
                </a:r>
              </a:p>
              <a:p>
                <a:pPr algn="ctr"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Pro</a:t>
                </a:r>
              </a:p>
            </p:txBody>
          </p:sp>
          <p:sp>
            <p:nvSpPr>
              <p:cNvPr id="51" name="Text Box 92">
                <a:extLst>
                  <a:ext uri="{FF2B5EF4-FFF2-40B4-BE49-F238E27FC236}">
                    <a16:creationId xmlns:a16="http://schemas.microsoft.com/office/drawing/2014/main" id="{5ADD86D5-5C46-1C4A-B95D-ADAE59196E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8" y="3357"/>
                <a:ext cx="48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000" b="1" dirty="0">
                    <a:solidFill>
                      <a:srgbClr val="000000"/>
                    </a:solidFill>
                  </a:rPr>
                  <a:t>G</a:t>
                </a:r>
                <a:r>
                  <a:rPr lang="en-US" altLang="en-US" sz="2000" b="1" dirty="0">
                    <a:solidFill>
                      <a:srgbClr val="00CC00"/>
                    </a:solidFill>
                  </a:rPr>
                  <a:t>A</a:t>
                </a:r>
                <a:r>
                  <a:rPr lang="en-US" altLang="en-US" sz="2000" b="1" dirty="0">
                    <a:solidFill>
                      <a:srgbClr val="000000"/>
                    </a:solidFill>
                  </a:rPr>
                  <a:t>G</a:t>
                </a:r>
              </a:p>
              <a:p>
                <a:pPr algn="ctr" eaLnBrk="1" hangingPunct="1"/>
                <a:r>
                  <a:rPr lang="en-US" altLang="en-US" sz="1800" b="1" u="sng" dirty="0" err="1">
                    <a:solidFill>
                      <a:srgbClr val="6FEA48"/>
                    </a:solidFill>
                  </a:rPr>
                  <a:t>Glu</a:t>
                </a:r>
                <a:endParaRPr lang="en-US" altLang="en-US" sz="1800" b="1" u="sng" dirty="0">
                  <a:solidFill>
                    <a:srgbClr val="6FEA48"/>
                  </a:solidFill>
                </a:endParaRPr>
              </a:p>
            </p:txBody>
          </p:sp>
          <p:sp>
            <p:nvSpPr>
              <p:cNvPr id="52" name="Text Box 93">
                <a:extLst>
                  <a:ext uri="{FF2B5EF4-FFF2-40B4-BE49-F238E27FC236}">
                    <a16:creationId xmlns:a16="http://schemas.microsoft.com/office/drawing/2014/main" id="{088F127A-3D74-C740-B062-A13FF95DF7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8" y="3357"/>
                <a:ext cx="48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000" b="1" dirty="0">
                    <a:solidFill>
                      <a:srgbClr val="000000"/>
                    </a:solidFill>
                  </a:rPr>
                  <a:t>GAG</a:t>
                </a:r>
              </a:p>
              <a:p>
                <a:pPr algn="ctr" eaLnBrk="1" hangingPunct="1"/>
                <a:r>
                  <a:rPr lang="en-US" altLang="en-US" sz="1800" dirty="0" err="1">
                    <a:solidFill>
                      <a:srgbClr val="000000"/>
                    </a:solidFill>
                  </a:rPr>
                  <a:t>Glu</a:t>
                </a:r>
                <a:endParaRPr lang="en-US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Text Box 94">
                <a:extLst>
                  <a:ext uri="{FF2B5EF4-FFF2-40B4-BE49-F238E27FC236}">
                    <a16:creationId xmlns:a16="http://schemas.microsoft.com/office/drawing/2014/main" id="{53066A44-D468-494C-81E5-A759C579E8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5" y="3897"/>
                <a:ext cx="463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000" b="1">
                    <a:solidFill>
                      <a:srgbClr val="000000"/>
                    </a:solidFill>
                  </a:rPr>
                  <a:t>CCU</a:t>
                </a:r>
              </a:p>
              <a:p>
                <a:pPr algn="ctr" eaLnBrk="1" hangingPunct="1"/>
                <a:r>
                  <a:rPr lang="en-US" altLang="en-US" sz="1800">
                    <a:solidFill>
                      <a:srgbClr val="000000"/>
                    </a:solidFill>
                  </a:rPr>
                  <a:t>Pro</a:t>
                </a:r>
              </a:p>
            </p:txBody>
          </p:sp>
          <p:sp>
            <p:nvSpPr>
              <p:cNvPr id="54" name="Text Box 96">
                <a:extLst>
                  <a:ext uri="{FF2B5EF4-FFF2-40B4-BE49-F238E27FC236}">
                    <a16:creationId xmlns:a16="http://schemas.microsoft.com/office/drawing/2014/main" id="{A7DA182D-DBFD-674F-AADD-2B1EA64AFA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1" y="3897"/>
                <a:ext cx="484" cy="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000" b="1" dirty="0">
                    <a:solidFill>
                      <a:srgbClr val="000000"/>
                    </a:solidFill>
                  </a:rPr>
                  <a:t>AGG</a:t>
                </a:r>
              </a:p>
              <a:p>
                <a:pPr algn="ctr" eaLnBrk="1" hangingPunct="1"/>
                <a:r>
                  <a:rPr lang="en-US" altLang="en-US" sz="1800" b="1" u="sng" dirty="0" err="1">
                    <a:solidFill>
                      <a:srgbClr val="FF0000"/>
                    </a:solidFill>
                  </a:rPr>
                  <a:t>Arg</a:t>
                </a:r>
                <a:endParaRPr lang="en-US" altLang="en-US" sz="1800" b="1" u="sng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5" name="Text Box 95">
                <a:extLst>
                  <a:ext uri="{FF2B5EF4-FFF2-40B4-BE49-F238E27FC236}">
                    <a16:creationId xmlns:a16="http://schemas.microsoft.com/office/drawing/2014/main" id="{6B279EF5-E354-D744-9403-B4E5AEFA39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1" y="3897"/>
                <a:ext cx="492" cy="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000" b="1" dirty="0">
                    <a:solidFill>
                      <a:srgbClr val="000000"/>
                    </a:solidFill>
                  </a:rPr>
                  <a:t>GGG</a:t>
                </a:r>
              </a:p>
              <a:p>
                <a:pPr algn="ctr" eaLnBrk="1" hangingPunct="1"/>
                <a:r>
                  <a:rPr lang="en-US" altLang="en-US" sz="1800" b="1" u="sng" dirty="0" err="1">
                    <a:solidFill>
                      <a:srgbClr val="FF3300"/>
                    </a:solidFill>
                  </a:rPr>
                  <a:t>Gly</a:t>
                </a:r>
                <a:endParaRPr lang="en-US" altLang="en-US" sz="1800" b="1" u="sng" dirty="0">
                  <a:solidFill>
                    <a:srgbClr val="FF3300"/>
                  </a:solidFill>
                </a:endParaRPr>
              </a:p>
            </p:txBody>
          </p:sp>
          <p:sp>
            <p:nvSpPr>
              <p:cNvPr id="56" name="Text Box 106">
                <a:extLst>
                  <a:ext uri="{FF2B5EF4-FFF2-40B4-BE49-F238E27FC236}">
                    <a16:creationId xmlns:a16="http://schemas.microsoft.com/office/drawing/2014/main" id="{5204D4B9-9D15-A74A-B64A-970756245F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3127"/>
                <a:ext cx="122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/>
                  <a:t>    </a:t>
                </a:r>
                <a:r>
                  <a:rPr lang="en-US" altLang="en-US" sz="2000">
                    <a:solidFill>
                      <a:srgbClr val="000000"/>
                    </a:solidFill>
                  </a:rPr>
                  <a:t>5	6        7</a:t>
                </a:r>
              </a:p>
            </p:txBody>
          </p:sp>
          <p:sp>
            <p:nvSpPr>
              <p:cNvPr id="57" name="Text Box 107">
                <a:extLst>
                  <a:ext uri="{FF2B5EF4-FFF2-40B4-BE49-F238E27FC236}">
                    <a16:creationId xmlns:a16="http://schemas.microsoft.com/office/drawing/2014/main" id="{92518219-E16E-A24C-A7FE-2A8A6DBCA7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0" y="3115"/>
                <a:ext cx="68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dirty="0">
                    <a:solidFill>
                      <a:srgbClr val="000000"/>
                    </a:solidFill>
                  </a:rPr>
                  <a:t>codon #</a:t>
                </a:r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4572335-B1C5-0140-8EA2-7D1DA21B0B42}"/>
              </a:ext>
            </a:extLst>
          </p:cNvPr>
          <p:cNvGrpSpPr/>
          <p:nvPr/>
        </p:nvGrpSpPr>
        <p:grpSpPr>
          <a:xfrm>
            <a:off x="980246" y="1763238"/>
            <a:ext cx="5549776" cy="4674268"/>
            <a:chOff x="1846681" y="61278"/>
            <a:chExt cx="5549776" cy="4674268"/>
          </a:xfrm>
        </p:grpSpPr>
        <p:sp>
          <p:nvSpPr>
            <p:cNvPr id="5" name="Line 51">
              <a:extLst>
                <a:ext uri="{FF2B5EF4-FFF2-40B4-BE49-F238E27FC236}">
                  <a16:creationId xmlns:a16="http://schemas.microsoft.com/office/drawing/2014/main" id="{42C0E2F9-FCCD-D24D-B652-C9D02B781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1663" y="484188"/>
              <a:ext cx="0" cy="42195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Line 52">
              <a:extLst>
                <a:ext uri="{FF2B5EF4-FFF2-40B4-BE49-F238E27FC236}">
                  <a16:creationId xmlns:a16="http://schemas.microsoft.com/office/drawing/2014/main" id="{40DF030F-01E8-F241-A4CF-E69B781E0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6638" y="414338"/>
              <a:ext cx="0" cy="42894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53">
              <a:extLst>
                <a:ext uri="{FF2B5EF4-FFF2-40B4-BE49-F238E27FC236}">
                  <a16:creationId xmlns:a16="http://schemas.microsoft.com/office/drawing/2014/main" id="{7FA57428-4CFB-8540-A62A-AA0D41463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6603" y="4701699"/>
              <a:ext cx="51181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54">
              <a:extLst>
                <a:ext uri="{FF2B5EF4-FFF2-40B4-BE49-F238E27FC236}">
                  <a16:creationId xmlns:a16="http://schemas.microsoft.com/office/drawing/2014/main" id="{7B7DDA43-7718-ED4A-A9AA-04F22DFD47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5175" y="830263"/>
              <a:ext cx="51181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55">
              <a:extLst>
                <a:ext uri="{FF2B5EF4-FFF2-40B4-BE49-F238E27FC236}">
                  <a16:creationId xmlns:a16="http://schemas.microsoft.com/office/drawing/2014/main" id="{20D50B30-2C66-634D-8AB6-DD330F564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5175" y="1798638"/>
              <a:ext cx="51181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56">
              <a:extLst>
                <a:ext uri="{FF2B5EF4-FFF2-40B4-BE49-F238E27FC236}">
                  <a16:creationId xmlns:a16="http://schemas.microsoft.com/office/drawing/2014/main" id="{A22B4DB9-B714-F943-95A7-527B869E5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5175" y="2767013"/>
              <a:ext cx="51181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57">
              <a:extLst>
                <a:ext uri="{FF2B5EF4-FFF2-40B4-BE49-F238E27FC236}">
                  <a16:creationId xmlns:a16="http://schemas.microsoft.com/office/drawing/2014/main" id="{1D596034-A270-E240-9103-B16891FE1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5175" y="3735388"/>
              <a:ext cx="51181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Text Box 58">
              <a:extLst>
                <a:ext uri="{FF2B5EF4-FFF2-40B4-BE49-F238E27FC236}">
                  <a16:creationId xmlns:a16="http://schemas.microsoft.com/office/drawing/2014/main" id="{E796F902-F10C-5045-9FAA-A8D5F2F60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1388" y="898525"/>
              <a:ext cx="67945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5400" b="1" dirty="0">
                  <a:solidFill>
                    <a:srgbClr val="000000"/>
                  </a:solidFill>
                </a:rPr>
                <a:t>U</a:t>
              </a:r>
            </a:p>
          </p:txBody>
        </p:sp>
        <p:sp>
          <p:nvSpPr>
            <p:cNvPr id="13" name="Text Box 59">
              <a:extLst>
                <a:ext uri="{FF2B5EF4-FFF2-40B4-BE49-F238E27FC236}">
                  <a16:creationId xmlns:a16="http://schemas.microsoft.com/office/drawing/2014/main" id="{1D827BE2-210A-9C4E-BD5F-07B6FBCDF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1388" y="1827213"/>
              <a:ext cx="67945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5400" b="1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14" name="Text Box 60">
              <a:extLst>
                <a:ext uri="{FF2B5EF4-FFF2-40B4-BE49-F238E27FC236}">
                  <a16:creationId xmlns:a16="http://schemas.microsoft.com/office/drawing/2014/main" id="{4FA7A051-DC16-A146-99AF-6FCEB4311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0438" y="2824163"/>
              <a:ext cx="67945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54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5" name="Text Box 61">
              <a:extLst>
                <a:ext uri="{FF2B5EF4-FFF2-40B4-BE49-F238E27FC236}">
                  <a16:creationId xmlns:a16="http://schemas.microsoft.com/office/drawing/2014/main" id="{59319059-0C9A-364A-8974-2FFECB563D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1388" y="3805238"/>
              <a:ext cx="71755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5400" b="1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16" name="Text Box 62">
              <a:extLst>
                <a:ext uri="{FF2B5EF4-FFF2-40B4-BE49-F238E27FC236}">
                  <a16:creationId xmlns:a16="http://schemas.microsoft.com/office/drawing/2014/main" id="{07310D67-E011-1143-A78D-5457D0AFD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7225" y="857250"/>
              <a:ext cx="503238" cy="954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Phe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Phe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Leu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Leu</a:t>
              </a:r>
            </a:p>
          </p:txBody>
        </p:sp>
        <p:sp>
          <p:nvSpPr>
            <p:cNvPr id="17" name="Text Box 63">
              <a:extLst>
                <a:ext uri="{FF2B5EF4-FFF2-40B4-BE49-F238E27FC236}">
                  <a16:creationId xmlns:a16="http://schemas.microsoft.com/office/drawing/2014/main" id="{6592BE0A-9F9F-4C4D-81E2-8B7060F3E1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2075" y="830263"/>
              <a:ext cx="482600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Ser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Ser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Ser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Ser</a:t>
              </a:r>
            </a:p>
          </p:txBody>
        </p:sp>
        <p:sp>
          <p:nvSpPr>
            <p:cNvPr id="18" name="Text Box 64">
              <a:extLst>
                <a:ext uri="{FF2B5EF4-FFF2-40B4-BE49-F238E27FC236}">
                  <a16:creationId xmlns:a16="http://schemas.microsoft.com/office/drawing/2014/main" id="{E207287C-B732-6542-A7D0-0C06C3884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9775" y="854075"/>
              <a:ext cx="668338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Tyr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Tyr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STOP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STOP</a:t>
              </a:r>
            </a:p>
          </p:txBody>
        </p:sp>
        <p:sp>
          <p:nvSpPr>
            <p:cNvPr id="19" name="Text Box 65">
              <a:extLst>
                <a:ext uri="{FF2B5EF4-FFF2-40B4-BE49-F238E27FC236}">
                  <a16:creationId xmlns:a16="http://schemas.microsoft.com/office/drawing/2014/main" id="{B5C90B63-710B-9D45-BC80-CAA6D5548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6225" y="857250"/>
              <a:ext cx="668338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Cys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Cys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STOP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Trp</a:t>
              </a:r>
            </a:p>
          </p:txBody>
        </p:sp>
        <p:sp>
          <p:nvSpPr>
            <p:cNvPr id="20" name="Text Box 66">
              <a:extLst>
                <a:ext uri="{FF2B5EF4-FFF2-40B4-BE49-F238E27FC236}">
                  <a16:creationId xmlns:a16="http://schemas.microsoft.com/office/drawing/2014/main" id="{1D95EBD0-B13D-A948-84F5-BFEA4C4EA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7863" y="1825625"/>
              <a:ext cx="481012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Leu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Leu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Leu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Leu</a:t>
              </a:r>
            </a:p>
          </p:txBody>
        </p:sp>
        <p:sp>
          <p:nvSpPr>
            <p:cNvPr id="21" name="Text Box 67">
              <a:extLst>
                <a:ext uri="{FF2B5EF4-FFF2-40B4-BE49-F238E27FC236}">
                  <a16:creationId xmlns:a16="http://schemas.microsoft.com/office/drawing/2014/main" id="{B31F26F1-EF14-EE47-98E0-92573420A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488" y="1825625"/>
              <a:ext cx="460375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Pro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Pro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Pro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Pro</a:t>
              </a:r>
            </a:p>
          </p:txBody>
        </p:sp>
        <p:sp>
          <p:nvSpPr>
            <p:cNvPr id="22" name="Text Box 68">
              <a:extLst>
                <a:ext uri="{FF2B5EF4-FFF2-40B4-BE49-F238E27FC236}">
                  <a16:creationId xmlns:a16="http://schemas.microsoft.com/office/drawing/2014/main" id="{C6C1E2E9-8525-2444-9F04-864FD2DD1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1063" y="1825625"/>
              <a:ext cx="460375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His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HIs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Gln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Gln</a:t>
              </a:r>
            </a:p>
          </p:txBody>
        </p:sp>
        <p:sp>
          <p:nvSpPr>
            <p:cNvPr id="23" name="Text Box 69">
              <a:extLst>
                <a:ext uri="{FF2B5EF4-FFF2-40B4-BE49-F238E27FC236}">
                  <a16:creationId xmlns:a16="http://schemas.microsoft.com/office/drawing/2014/main" id="{4E82819E-B444-AC4E-AE7C-223F24A5F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1475" y="1825625"/>
              <a:ext cx="460375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Arg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Arg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Arg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Arg</a:t>
              </a:r>
            </a:p>
          </p:txBody>
        </p:sp>
        <p:sp>
          <p:nvSpPr>
            <p:cNvPr id="24" name="Text Box 70">
              <a:extLst>
                <a:ext uri="{FF2B5EF4-FFF2-40B4-BE49-F238E27FC236}">
                  <a16:creationId xmlns:a16="http://schemas.microsoft.com/office/drawing/2014/main" id="{6C0D2CDC-B50B-F44B-873F-7DE0F4D34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7863" y="2794000"/>
              <a:ext cx="481012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Ile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Ile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Ile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Met</a:t>
              </a:r>
            </a:p>
          </p:txBody>
        </p:sp>
        <p:sp>
          <p:nvSpPr>
            <p:cNvPr id="25" name="Text Box 71">
              <a:extLst>
                <a:ext uri="{FF2B5EF4-FFF2-40B4-BE49-F238E27FC236}">
                  <a16:creationId xmlns:a16="http://schemas.microsoft.com/office/drawing/2014/main" id="{4F21AE4F-3340-0448-ADB8-E1086AD39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8900" y="2794000"/>
              <a:ext cx="450850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 err="1">
                  <a:solidFill>
                    <a:srgbClr val="000000"/>
                  </a:solidFill>
                </a:rPr>
                <a:t>Thr</a:t>
              </a:r>
              <a:endParaRPr lang="en-US" altLang="en-US" sz="1400" dirty="0">
                <a:solidFill>
                  <a:srgbClr val="000000"/>
                </a:solidFill>
              </a:endParaRPr>
            </a:p>
            <a:p>
              <a:pPr algn="ctr" eaLnBrk="1" hangingPunct="1"/>
              <a:r>
                <a:rPr lang="en-US" altLang="en-US" sz="1400" dirty="0" err="1">
                  <a:solidFill>
                    <a:srgbClr val="000000"/>
                  </a:solidFill>
                </a:rPr>
                <a:t>Thr</a:t>
              </a:r>
              <a:endParaRPr lang="en-US" altLang="en-US" sz="1400" dirty="0">
                <a:solidFill>
                  <a:srgbClr val="000000"/>
                </a:solidFill>
              </a:endParaRPr>
            </a:p>
            <a:p>
              <a:pPr algn="ctr" eaLnBrk="1" hangingPunct="1"/>
              <a:r>
                <a:rPr lang="en-US" altLang="en-US" sz="1400" dirty="0" err="1">
                  <a:solidFill>
                    <a:srgbClr val="000000"/>
                  </a:solidFill>
                </a:rPr>
                <a:t>Thr</a:t>
              </a:r>
              <a:endParaRPr lang="en-US" altLang="en-US" sz="1400" dirty="0">
                <a:solidFill>
                  <a:srgbClr val="000000"/>
                </a:solidFill>
              </a:endParaRPr>
            </a:p>
            <a:p>
              <a:pPr algn="ctr" eaLnBrk="1" hangingPunct="1"/>
              <a:r>
                <a:rPr lang="en-US" altLang="en-US" sz="1400" dirty="0" err="1">
                  <a:solidFill>
                    <a:srgbClr val="000000"/>
                  </a:solidFill>
                </a:rPr>
                <a:t>Thr</a:t>
              </a:r>
              <a:endParaRPr lang="en-US" alt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26" name="Text Box 72">
              <a:extLst>
                <a:ext uri="{FF2B5EF4-FFF2-40B4-BE49-F238E27FC236}">
                  <a16:creationId xmlns:a16="http://schemas.microsoft.com/office/drawing/2014/main" id="{F1C04540-7187-A140-B1A7-9895C00BA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2488" y="2794000"/>
              <a:ext cx="490537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Asn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Asn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Lys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Lys</a:t>
              </a:r>
            </a:p>
          </p:txBody>
        </p:sp>
        <p:sp>
          <p:nvSpPr>
            <p:cNvPr id="27" name="Text Box 73">
              <a:extLst>
                <a:ext uri="{FF2B5EF4-FFF2-40B4-BE49-F238E27FC236}">
                  <a16:creationId xmlns:a16="http://schemas.microsoft.com/office/drawing/2014/main" id="{636D041E-9FA1-5340-9D4E-9A315B6FC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1475" y="2794000"/>
              <a:ext cx="460375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Ser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Ser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Arg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Arg</a:t>
              </a:r>
            </a:p>
          </p:txBody>
        </p:sp>
        <p:sp>
          <p:nvSpPr>
            <p:cNvPr id="28" name="Text Box 74">
              <a:extLst>
                <a:ext uri="{FF2B5EF4-FFF2-40B4-BE49-F238E27FC236}">
                  <a16:creationId xmlns:a16="http://schemas.microsoft.com/office/drawing/2014/main" id="{FD64982B-1388-684D-9DD5-CC21A0860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5963" y="3762375"/>
              <a:ext cx="441325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Val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Val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Val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Val</a:t>
              </a:r>
            </a:p>
          </p:txBody>
        </p:sp>
        <p:sp>
          <p:nvSpPr>
            <p:cNvPr id="29" name="Text Box 75">
              <a:extLst>
                <a:ext uri="{FF2B5EF4-FFF2-40B4-BE49-F238E27FC236}">
                  <a16:creationId xmlns:a16="http://schemas.microsoft.com/office/drawing/2014/main" id="{E3DBB21C-7F4D-0B46-B00A-A6AEE48BB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8900" y="3762375"/>
              <a:ext cx="441325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Ala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Ala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Ala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Ala</a:t>
              </a:r>
            </a:p>
          </p:txBody>
        </p:sp>
        <p:sp>
          <p:nvSpPr>
            <p:cNvPr id="30" name="Text Box 76">
              <a:extLst>
                <a:ext uri="{FF2B5EF4-FFF2-40B4-BE49-F238E27FC236}">
                  <a16:creationId xmlns:a16="http://schemas.microsoft.com/office/drawing/2014/main" id="{73949F65-AEBC-C041-8D99-96591B462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2488" y="3762375"/>
              <a:ext cx="490537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Asp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Asp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Glu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Glu</a:t>
              </a:r>
            </a:p>
          </p:txBody>
        </p:sp>
        <p:sp>
          <p:nvSpPr>
            <p:cNvPr id="31" name="Text Box 77">
              <a:extLst>
                <a:ext uri="{FF2B5EF4-FFF2-40B4-BE49-F238E27FC236}">
                  <a16:creationId xmlns:a16="http://schemas.microsoft.com/office/drawing/2014/main" id="{246C216D-8657-C74B-9BE4-2C4ED1366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9575" y="3762375"/>
              <a:ext cx="450850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Gly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Gly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Gly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Gly</a:t>
              </a:r>
            </a:p>
          </p:txBody>
        </p:sp>
        <p:sp>
          <p:nvSpPr>
            <p:cNvPr id="32" name="Text Box 78">
              <a:extLst>
                <a:ext uri="{FF2B5EF4-FFF2-40B4-BE49-F238E27FC236}">
                  <a16:creationId xmlns:a16="http://schemas.microsoft.com/office/drawing/2014/main" id="{57CC041D-8D01-B44C-A172-58810197F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6681" y="175578"/>
              <a:ext cx="129234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solidFill>
                    <a:srgbClr val="000000"/>
                  </a:solidFill>
                </a:rPr>
                <a:t>1</a:t>
              </a:r>
              <a:r>
                <a:rPr lang="en-US" altLang="en-US" sz="1800" baseline="30000" dirty="0">
                  <a:solidFill>
                    <a:srgbClr val="000000"/>
                  </a:solidFill>
                </a:rPr>
                <a:t>st</a:t>
              </a:r>
              <a:r>
                <a:rPr lang="en-US" altLang="en-US" sz="1800" dirty="0">
                  <a:solidFill>
                    <a:srgbClr val="000000"/>
                  </a:solidFill>
                </a:rPr>
                <a:t> position</a:t>
              </a:r>
            </a:p>
            <a:p>
              <a:pPr algn="ctr" eaLnBrk="1" hangingPunct="1"/>
              <a:r>
                <a:rPr lang="en-US" altLang="en-US" sz="1800" dirty="0">
                  <a:solidFill>
                    <a:srgbClr val="000000"/>
                  </a:solidFill>
                </a:rPr>
                <a:t>(5’ end)</a:t>
              </a:r>
            </a:p>
          </p:txBody>
        </p:sp>
        <p:sp>
          <p:nvSpPr>
            <p:cNvPr id="33" name="Line 79">
              <a:extLst>
                <a:ext uri="{FF2B5EF4-FFF2-40B4-BE49-F238E27FC236}">
                  <a16:creationId xmlns:a16="http://schemas.microsoft.com/office/drawing/2014/main" id="{37467156-13F7-F746-A668-F5FB828D4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422" y="792798"/>
              <a:ext cx="953" cy="17087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80">
              <a:extLst>
                <a:ext uri="{FF2B5EF4-FFF2-40B4-BE49-F238E27FC236}">
                  <a16:creationId xmlns:a16="http://schemas.microsoft.com/office/drawing/2014/main" id="{6075E603-BF10-A64A-B005-D533C486A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726" y="61278"/>
              <a:ext cx="13420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solidFill>
                    <a:srgbClr val="000000"/>
                  </a:solidFill>
                </a:rPr>
                <a:t>2</a:t>
              </a:r>
              <a:r>
                <a:rPr lang="en-US" altLang="en-US" sz="1800" baseline="30000" dirty="0">
                  <a:solidFill>
                    <a:srgbClr val="000000"/>
                  </a:solidFill>
                </a:rPr>
                <a:t>nd</a:t>
              </a:r>
              <a:r>
                <a:rPr lang="en-US" altLang="en-US" sz="1800" dirty="0">
                  <a:solidFill>
                    <a:srgbClr val="000000"/>
                  </a:solidFill>
                </a:rPr>
                <a:t> position</a:t>
              </a:r>
            </a:p>
          </p:txBody>
        </p:sp>
        <p:sp>
          <p:nvSpPr>
            <p:cNvPr id="35" name="Text Box 81">
              <a:extLst>
                <a:ext uri="{FF2B5EF4-FFF2-40B4-BE49-F238E27FC236}">
                  <a16:creationId xmlns:a16="http://schemas.microsoft.com/office/drawing/2014/main" id="{8FD7C70B-B2D3-A74C-BFAE-CF151B172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8086" y="232728"/>
              <a:ext cx="130837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 dirty="0">
                  <a:solidFill>
                    <a:srgbClr val="000000"/>
                  </a:solidFill>
                </a:rPr>
                <a:t>3</a:t>
              </a:r>
              <a:r>
                <a:rPr lang="en-US" altLang="en-US" sz="1800" baseline="30000" dirty="0">
                  <a:solidFill>
                    <a:srgbClr val="000000"/>
                  </a:solidFill>
                </a:rPr>
                <a:t>rd</a:t>
              </a:r>
              <a:r>
                <a:rPr lang="en-US" altLang="en-US" sz="1800" dirty="0">
                  <a:solidFill>
                    <a:srgbClr val="000000"/>
                  </a:solidFill>
                </a:rPr>
                <a:t> position</a:t>
              </a:r>
            </a:p>
            <a:p>
              <a:pPr algn="ctr" eaLnBrk="1" hangingPunct="1"/>
              <a:r>
                <a:rPr lang="en-US" altLang="en-US" sz="1800" dirty="0">
                  <a:solidFill>
                    <a:srgbClr val="000000"/>
                  </a:solidFill>
                </a:rPr>
                <a:t>(3’ end)</a:t>
              </a:r>
            </a:p>
          </p:txBody>
        </p:sp>
        <p:sp>
          <p:nvSpPr>
            <p:cNvPr id="36" name="Text Box 82">
              <a:extLst>
                <a:ext uri="{FF2B5EF4-FFF2-40B4-BE49-F238E27FC236}">
                  <a16:creationId xmlns:a16="http://schemas.microsoft.com/office/drawing/2014/main" id="{98004265-3FA9-3140-AF36-1B5B8A375D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750" y="276225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800" b="1">
                  <a:solidFill>
                    <a:srgbClr val="000000"/>
                  </a:solidFill>
                </a:rPr>
                <a:t>U</a:t>
              </a:r>
            </a:p>
          </p:txBody>
        </p:sp>
        <p:sp>
          <p:nvSpPr>
            <p:cNvPr id="37" name="Text Box 83">
              <a:extLst>
                <a:ext uri="{FF2B5EF4-FFF2-40B4-BE49-F238E27FC236}">
                  <a16:creationId xmlns:a16="http://schemas.microsoft.com/office/drawing/2014/main" id="{BDF880BF-D225-324E-B2DC-FB4053C8C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7000" y="276225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800" b="1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38" name="Text Box 84">
              <a:extLst>
                <a:ext uri="{FF2B5EF4-FFF2-40B4-BE49-F238E27FC236}">
                  <a16:creationId xmlns:a16="http://schemas.microsoft.com/office/drawing/2014/main" id="{8636F2C9-BD2B-AD4F-AB95-5FA5CC121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7413" y="276225"/>
              <a:ext cx="4413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8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39" name="Text Box 85">
              <a:extLst>
                <a:ext uri="{FF2B5EF4-FFF2-40B4-BE49-F238E27FC236}">
                  <a16:creationId xmlns:a16="http://schemas.microsoft.com/office/drawing/2014/main" id="{D8F977F5-588D-B749-B39B-91AA665DE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3850" y="276225"/>
              <a:ext cx="4603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800" b="1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40" name="Text Box 86">
              <a:extLst>
                <a:ext uri="{FF2B5EF4-FFF2-40B4-BE49-F238E27FC236}">
                  <a16:creationId xmlns:a16="http://schemas.microsoft.com/office/drawing/2014/main" id="{7E3BC738-5732-014C-8B63-D7122C90E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9538" y="857250"/>
              <a:ext cx="322262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U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C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A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41" name="Text Box 87">
              <a:extLst>
                <a:ext uri="{FF2B5EF4-FFF2-40B4-BE49-F238E27FC236}">
                  <a16:creationId xmlns:a16="http://schemas.microsoft.com/office/drawing/2014/main" id="{4A09FA8B-0A1B-5A42-87AC-CD4D83D982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0" y="1825625"/>
              <a:ext cx="322263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U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C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A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42" name="Text Box 88">
              <a:extLst>
                <a:ext uri="{FF2B5EF4-FFF2-40B4-BE49-F238E27FC236}">
                  <a16:creationId xmlns:a16="http://schemas.microsoft.com/office/drawing/2014/main" id="{DD83B8AD-11C6-AB4C-9B0A-182D93125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0" y="2790825"/>
              <a:ext cx="322263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U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C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A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43" name="Text Box 89">
              <a:extLst>
                <a:ext uri="{FF2B5EF4-FFF2-40B4-BE49-F238E27FC236}">
                  <a16:creationId xmlns:a16="http://schemas.microsoft.com/office/drawing/2014/main" id="{3DDE4BEC-A2F8-0E44-B14A-B178A69DE3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0" y="3762375"/>
              <a:ext cx="322263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U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C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A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G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6F68D07-D03D-6F41-A15D-005AB5CE60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9450" y="4427569"/>
              <a:ext cx="1924050" cy="307977"/>
              <a:chOff x="2028" y="2789"/>
              <a:chExt cx="1212" cy="194"/>
            </a:xfrm>
          </p:grpSpPr>
          <p:sp>
            <p:nvSpPr>
              <p:cNvPr id="59" name="Oval 108">
                <a:extLst>
                  <a:ext uri="{FF2B5EF4-FFF2-40B4-BE49-F238E27FC236}">
                    <a16:creationId xmlns:a16="http://schemas.microsoft.com/office/drawing/2014/main" id="{7FD33787-6C8C-9844-BCF8-9C9AF72E6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2789"/>
                <a:ext cx="324" cy="194"/>
              </a:xfrm>
              <a:prstGeom prst="ellipse">
                <a:avLst/>
              </a:prstGeom>
              <a:noFill/>
              <a:ln w="38100">
                <a:solidFill>
                  <a:srgbClr val="6FEA48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0" name="Oval 109">
                <a:extLst>
                  <a:ext uri="{FF2B5EF4-FFF2-40B4-BE49-F238E27FC236}">
                    <a16:creationId xmlns:a16="http://schemas.microsoft.com/office/drawing/2014/main" id="{A1B67D18-8C80-B044-8CB1-F26A13F91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2789"/>
                <a:ext cx="324" cy="194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cxnSp>
            <p:nvCxnSpPr>
              <p:cNvPr id="61" name="AutoShape 110">
                <a:extLst>
                  <a:ext uri="{FF2B5EF4-FFF2-40B4-BE49-F238E27FC236}">
                    <a16:creationId xmlns:a16="http://schemas.microsoft.com/office/drawing/2014/main" id="{E330482B-E186-C646-B38F-88F39F8ACD08}"/>
                  </a:ext>
                </a:extLst>
              </p:cNvPr>
              <p:cNvCxnSpPr>
                <a:cxnSpLocks noChangeShapeType="1"/>
                <a:stCxn id="59" idx="3"/>
                <a:endCxn id="60" idx="5"/>
              </p:cNvCxnSpPr>
              <p:nvPr/>
            </p:nvCxnSpPr>
            <p:spPr bwMode="auto">
              <a:xfrm rot="5400000">
                <a:off x="2634" y="2625"/>
                <a:ext cx="8" cy="659"/>
              </a:xfrm>
              <a:prstGeom prst="curvedConnector3">
                <a:avLst>
                  <a:gd name="adj1" fmla="val 2155134"/>
                </a:avLst>
              </a:prstGeom>
              <a:noFill/>
              <a:ln w="12700">
                <a:solidFill>
                  <a:schemeClr val="accent2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67" name="Title 1">
            <a:extLst>
              <a:ext uri="{FF2B5EF4-FFF2-40B4-BE49-F238E27FC236}">
                <a16:creationId xmlns:a16="http://schemas.microsoft.com/office/drawing/2014/main" id="{23B1295F-6B5F-624D-BA48-3B91F6CFD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Mutation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F675FCC-57DD-0A42-8062-25AA2F52233B}"/>
              </a:ext>
            </a:extLst>
          </p:cNvPr>
          <p:cNvSpPr/>
          <p:nvPr/>
        </p:nvSpPr>
        <p:spPr>
          <a:xfrm>
            <a:off x="805910" y="1347124"/>
            <a:ext cx="65986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u="sng" dirty="0">
                <a:solidFill>
                  <a:srgbClr val="1009FA"/>
                </a:solidFill>
              </a:rPr>
              <a:t>DELETION</a:t>
            </a:r>
            <a:r>
              <a:rPr lang="en-US" altLang="en-US" sz="2400" b="1" dirty="0">
                <a:solidFill>
                  <a:srgbClr val="1009FA"/>
                </a:solidFill>
              </a:rPr>
              <a:t> OF A SINGLE BASE: Frameshift mutation</a:t>
            </a:r>
          </a:p>
        </p:txBody>
      </p:sp>
      <p:sp>
        <p:nvSpPr>
          <p:cNvPr id="72" name="Text Box 93">
            <a:extLst>
              <a:ext uri="{FF2B5EF4-FFF2-40B4-BE49-F238E27FC236}">
                <a16:creationId xmlns:a16="http://schemas.microsoft.com/office/drawing/2014/main" id="{DC9AADC4-71D5-1443-8ADC-23AB3E31E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6587" y="3393283"/>
            <a:ext cx="7620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solidFill>
                  <a:srgbClr val="000000"/>
                </a:solidFill>
              </a:rPr>
              <a:t>GAG</a:t>
            </a:r>
          </a:p>
          <a:p>
            <a:pPr algn="ctr" eaLnBrk="1" hangingPunct="1"/>
            <a:r>
              <a:rPr lang="en-US" altLang="en-US" sz="1800" dirty="0" err="1">
                <a:solidFill>
                  <a:srgbClr val="000000"/>
                </a:solidFill>
              </a:rPr>
              <a:t>Glu</a:t>
            </a:r>
            <a:endParaRPr lang="en-US" altLang="en-US" sz="1800" dirty="0">
              <a:solidFill>
                <a:srgbClr val="000000"/>
              </a:solidFill>
            </a:endParaRPr>
          </a:p>
        </p:txBody>
      </p:sp>
      <p:sp>
        <p:nvSpPr>
          <p:cNvPr id="73" name="Text Box 101">
            <a:extLst>
              <a:ext uri="{FF2B5EF4-FFF2-40B4-BE49-F238E27FC236}">
                <a16:creationId xmlns:a16="http://schemas.microsoft.com/office/drawing/2014/main" id="{24C81770-3479-4B43-8CF2-01CFFF669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8587" y="4326068"/>
            <a:ext cx="9669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0000"/>
                </a:solidFill>
              </a:rPr>
              <a:t>Mutant</a:t>
            </a:r>
          </a:p>
        </p:txBody>
      </p:sp>
    </p:spTree>
    <p:extLst>
      <p:ext uri="{BB962C8B-B14F-4D97-AF65-F5344CB8AC3E}">
        <p14:creationId xmlns:p14="http://schemas.microsoft.com/office/powerpoint/2010/main" val="2253183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0A9CC-DBA0-4B41-87AC-2619D9F8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Genome data and Bioinformatics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C5A88-A5A8-A644-9980-B72653A1E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 enormous amount of DNA sequence information is available from genome sequencing and sequencing of cloned genes. </a:t>
            </a:r>
          </a:p>
          <a:p>
            <a:r>
              <a:rPr lang="en-US" altLang="en-US" dirty="0"/>
              <a:t>This data is stored in data banks such as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u="sng" dirty="0"/>
              <a:t>GenBank</a:t>
            </a:r>
            <a:r>
              <a:rPr lang="en-US" altLang="en-US" dirty="0"/>
              <a:t> at National Institute of Health (NIH). Bethesda, USA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u="sng" dirty="0"/>
              <a:t>EMBL </a:t>
            </a:r>
            <a:r>
              <a:rPr lang="en-US" altLang="en-US" dirty="0"/>
              <a:t>Sequence Data Base at the European Molecular Biology Laboratory, Heidelberg, Germany.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u="sng" dirty="0"/>
              <a:t>Sanger Institute</a:t>
            </a:r>
            <a:r>
              <a:rPr lang="en-US" altLang="en-US" dirty="0"/>
              <a:t>, </a:t>
            </a:r>
            <a:r>
              <a:rPr lang="en-US" altLang="en-US" dirty="0" err="1"/>
              <a:t>Hinxton</a:t>
            </a:r>
            <a:r>
              <a:rPr lang="en-US" altLang="en-US" dirty="0"/>
              <a:t>, United Kingdom </a:t>
            </a:r>
          </a:p>
          <a:p>
            <a:r>
              <a:rPr lang="en-US" altLang="en-US" dirty="0"/>
              <a:t>Scientists working in the area of </a:t>
            </a:r>
            <a:r>
              <a:rPr lang="en-US" altLang="en-US" u="sng" dirty="0"/>
              <a:t>bioinformatics</a:t>
            </a:r>
            <a:r>
              <a:rPr lang="en-US" altLang="en-US" dirty="0"/>
              <a:t> use this data to find genes, analyze their properties</a:t>
            </a:r>
          </a:p>
        </p:txBody>
      </p:sp>
    </p:spTree>
    <p:extLst>
      <p:ext uri="{BB962C8B-B14F-4D97-AF65-F5344CB8AC3E}">
        <p14:creationId xmlns:p14="http://schemas.microsoft.com/office/powerpoint/2010/main" val="1868401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DFDC-7024-B14A-9715-37F5F71C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BDF9A-77CB-6540-8E2C-6DAE08B8E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1. Anti-codon is found in </a:t>
            </a:r>
            <a:endParaRPr lang="en-IN" dirty="0"/>
          </a:p>
          <a:p>
            <a:pPr marL="0" indent="0">
              <a:buNone/>
            </a:pPr>
            <a:r>
              <a:rPr lang="en-GB" dirty="0"/>
              <a:t>A.	mRNA</a:t>
            </a:r>
            <a:endParaRPr lang="en-IN" dirty="0"/>
          </a:p>
          <a:p>
            <a:pPr marL="0" indent="0">
              <a:buNone/>
            </a:pPr>
            <a:r>
              <a:rPr lang="en-GB" dirty="0"/>
              <a:t>B.	rRNA</a:t>
            </a:r>
            <a:endParaRPr lang="en-IN" dirty="0"/>
          </a:p>
          <a:p>
            <a:pPr marL="0" indent="0">
              <a:buNone/>
            </a:pPr>
            <a:r>
              <a:rPr lang="en-GB" dirty="0"/>
              <a:t>C.	</a:t>
            </a:r>
            <a:r>
              <a:rPr lang="en-GB" dirty="0" err="1"/>
              <a:t>tRNA</a:t>
            </a:r>
            <a:endParaRPr lang="en-IN" dirty="0"/>
          </a:p>
          <a:p>
            <a:pPr marL="0" indent="0">
              <a:buNone/>
            </a:pPr>
            <a:r>
              <a:rPr lang="en-GB" dirty="0"/>
              <a:t>D.	all of the above</a:t>
            </a:r>
            <a:endParaRPr lang="en-IN" dirty="0"/>
          </a:p>
          <a:p>
            <a:pPr marL="0" indent="0">
              <a:buNone/>
            </a:pPr>
            <a:r>
              <a:rPr lang="en-GB" dirty="0"/>
              <a:t> </a:t>
            </a:r>
          </a:p>
          <a:p>
            <a:pPr marL="0" indent="0">
              <a:buNone/>
            </a:pPr>
            <a:r>
              <a:rPr lang="en-GB" dirty="0"/>
              <a:t>2. Which is the right depiction of DNA?</a:t>
            </a:r>
            <a:endParaRPr lang="en-IN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GB" dirty="0"/>
              <a:t>3. Which of the following is correct statement about central dogma of molecular biology</a:t>
            </a:r>
            <a:endParaRPr lang="en-IN" dirty="0"/>
          </a:p>
          <a:p>
            <a:pPr marL="0" indent="0">
              <a:buNone/>
            </a:pPr>
            <a:r>
              <a:rPr lang="en-GB" dirty="0"/>
              <a:t>A.	DNA —&gt; RNA  —&gt; Protein</a:t>
            </a:r>
            <a:endParaRPr lang="en-IN" dirty="0"/>
          </a:p>
          <a:p>
            <a:pPr marL="0" indent="0">
              <a:buNone/>
            </a:pPr>
            <a:r>
              <a:rPr lang="en-GB" dirty="0"/>
              <a:t>B.	Protein —&gt; DNA  —&gt; RNA</a:t>
            </a:r>
            <a:endParaRPr lang="en-IN" dirty="0"/>
          </a:p>
          <a:p>
            <a:pPr marL="0" indent="0">
              <a:buNone/>
            </a:pPr>
            <a:r>
              <a:rPr lang="en-GB" dirty="0"/>
              <a:t>C.	RNA —&gt; Protein —&gt;DNA</a:t>
            </a:r>
            <a:endParaRPr lang="en-IN" dirty="0"/>
          </a:p>
          <a:p>
            <a:pPr marL="0" indent="0">
              <a:buNone/>
            </a:pPr>
            <a:r>
              <a:rPr lang="en-GB" dirty="0"/>
              <a:t>D.	DNA —&gt; RNA  —&gt; DNA</a:t>
            </a: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3EFFB5-142A-DB4A-97F3-8F4F438B9D67}"/>
              </a:ext>
            </a:extLst>
          </p:cNvPr>
          <p:cNvGrpSpPr/>
          <p:nvPr/>
        </p:nvGrpSpPr>
        <p:grpSpPr>
          <a:xfrm>
            <a:off x="769302" y="3757930"/>
            <a:ext cx="2446655" cy="1488758"/>
            <a:chOff x="4872672" y="2774950"/>
            <a:chExt cx="2446655" cy="148875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C74683E-F61C-774B-9E8B-EF723588B850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2672" y="2786380"/>
              <a:ext cx="2446655" cy="128524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07057D-E2F9-EE42-8399-6451E3461272}"/>
                </a:ext>
              </a:extLst>
            </p:cNvPr>
            <p:cNvSpPr txBox="1"/>
            <p:nvPr/>
          </p:nvSpPr>
          <p:spPr>
            <a:xfrm>
              <a:off x="5189220" y="2774950"/>
              <a:ext cx="63991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5’ 3’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3’  5’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9106C41-5420-2544-B8CC-DED702AEA5A1}"/>
                </a:ext>
              </a:extLst>
            </p:cNvPr>
            <p:cNvSpPr txBox="1"/>
            <p:nvPr/>
          </p:nvSpPr>
          <p:spPr>
            <a:xfrm>
              <a:off x="6484620" y="2786380"/>
              <a:ext cx="63991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5’ 5’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3’  3’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716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447E8-1D90-C24B-A353-C653D7EE0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40644-3F78-0645-8303-0E3E1C93D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1. What is the length of DNA if it has total of 10</a:t>
            </a:r>
            <a:r>
              <a:rPr lang="en-GB" baseline="30000" dirty="0"/>
              <a:t>8 </a:t>
            </a:r>
            <a:r>
              <a:rPr lang="en-GB" dirty="0"/>
              <a:t>Watson-Crick base pairs?</a:t>
            </a:r>
            <a:endParaRPr lang="en-IN" dirty="0"/>
          </a:p>
          <a:p>
            <a:pPr marL="0" indent="0">
              <a:buNone/>
            </a:pPr>
            <a:r>
              <a:rPr lang="en-GB" dirty="0"/>
              <a:t>A. 	34 cm</a:t>
            </a:r>
            <a:endParaRPr lang="en-IN" dirty="0"/>
          </a:p>
          <a:p>
            <a:pPr marL="0" indent="0">
              <a:buNone/>
            </a:pPr>
            <a:r>
              <a:rPr lang="en-GB" dirty="0"/>
              <a:t>B. 	34 mm</a:t>
            </a:r>
            <a:endParaRPr lang="en-IN" dirty="0"/>
          </a:p>
          <a:p>
            <a:pPr marL="0" indent="0">
              <a:buNone/>
            </a:pPr>
            <a:r>
              <a:rPr lang="en-GB" dirty="0"/>
              <a:t>C. 	34 m</a:t>
            </a:r>
            <a:endParaRPr lang="en-IN" dirty="0"/>
          </a:p>
          <a:p>
            <a:pPr marL="0" indent="0">
              <a:buNone/>
            </a:pPr>
            <a:r>
              <a:rPr lang="en-GB" dirty="0"/>
              <a:t>D. 	none of the above</a:t>
            </a:r>
            <a:endParaRPr lang="en-IN" dirty="0"/>
          </a:p>
          <a:p>
            <a:pPr marL="0" indent="0">
              <a:buNone/>
            </a:pPr>
            <a:r>
              <a:rPr lang="en-GB" dirty="0"/>
              <a:t>2. If a DNA has a sequence of 5'-AACCGATACA-3', what would be the complementary strand sequence in 5' to 3' direction?</a:t>
            </a:r>
            <a:endParaRPr lang="en-IN" dirty="0"/>
          </a:p>
          <a:p>
            <a:pPr marL="0" indent="0">
              <a:buNone/>
            </a:pPr>
            <a:r>
              <a:rPr lang="en-GB" dirty="0"/>
              <a:t>A.	ACATAGCCAA</a:t>
            </a:r>
            <a:endParaRPr lang="en-IN" dirty="0"/>
          </a:p>
          <a:p>
            <a:pPr marL="0" indent="0">
              <a:buNone/>
            </a:pPr>
            <a:r>
              <a:rPr lang="en-GB" dirty="0"/>
              <a:t>B.	TGTATCGGTT</a:t>
            </a:r>
            <a:endParaRPr lang="en-IN" dirty="0"/>
          </a:p>
          <a:p>
            <a:pPr marL="0" indent="0">
              <a:buNone/>
            </a:pPr>
            <a:r>
              <a:rPr lang="en-GB" dirty="0"/>
              <a:t>C.	TTGGCTATGT</a:t>
            </a:r>
            <a:endParaRPr lang="en-IN" dirty="0"/>
          </a:p>
          <a:p>
            <a:pPr marL="0" indent="0">
              <a:buNone/>
            </a:pPr>
            <a:r>
              <a:rPr lang="en-GB" dirty="0"/>
              <a:t>D.	AACCGATACA</a:t>
            </a:r>
            <a:endParaRPr lang="en-IN" dirty="0"/>
          </a:p>
          <a:p>
            <a:pPr marL="0" indent="0">
              <a:buNone/>
            </a:pPr>
            <a:r>
              <a:rPr lang="en-GB" dirty="0"/>
              <a:t>3. There are 64 codons and there are only 20 amino acids. How many codon(s) do not code any amino acids at all?</a:t>
            </a:r>
            <a:endParaRPr lang="en-IN" dirty="0"/>
          </a:p>
          <a:p>
            <a:pPr marL="0" indent="0">
              <a:buNone/>
            </a:pPr>
            <a:r>
              <a:rPr lang="en-GB" dirty="0"/>
              <a:t>A. 	44</a:t>
            </a:r>
            <a:endParaRPr lang="en-IN" dirty="0"/>
          </a:p>
          <a:p>
            <a:pPr marL="0" indent="0">
              <a:buNone/>
            </a:pPr>
            <a:r>
              <a:rPr lang="en-GB" dirty="0"/>
              <a:t>B. 	4</a:t>
            </a:r>
            <a:endParaRPr lang="en-IN" dirty="0"/>
          </a:p>
          <a:p>
            <a:pPr marL="0" indent="0">
              <a:buNone/>
            </a:pPr>
            <a:r>
              <a:rPr lang="en-GB" dirty="0"/>
              <a:t>C. 	3</a:t>
            </a:r>
            <a:endParaRPr lang="en-IN" dirty="0"/>
          </a:p>
          <a:p>
            <a:pPr marL="0" indent="0">
              <a:buNone/>
            </a:pPr>
            <a:r>
              <a:rPr lang="en-GB" dirty="0"/>
              <a:t>D. 	0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08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42E733-1CB0-9B4B-AE5D-5E64F0820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0" y="2113598"/>
            <a:ext cx="5638800" cy="5067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CB68D3-8337-4148-B25E-08ABB708E8A4}"/>
              </a:ext>
            </a:extLst>
          </p:cNvPr>
          <p:cNvSpPr txBox="1"/>
          <p:nvPr/>
        </p:nvSpPr>
        <p:spPr>
          <a:xfrm>
            <a:off x="712470" y="617220"/>
            <a:ext cx="92936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1009FA"/>
                </a:solidFill>
              </a:rPr>
              <a:t>The start of the human </a:t>
            </a:r>
            <a:r>
              <a:rPr lang="el-GR" sz="2800" dirty="0">
                <a:solidFill>
                  <a:srgbClr val="1009FA"/>
                </a:solidFill>
              </a:rPr>
              <a:t>β-</a:t>
            </a:r>
            <a:r>
              <a:rPr lang="en-IN" sz="2800" dirty="0">
                <a:solidFill>
                  <a:srgbClr val="1009FA"/>
                </a:solidFill>
              </a:rPr>
              <a:t>globin gene reads </a:t>
            </a:r>
            <a:r>
              <a:rPr lang="en-IN" sz="2800" b="1" dirty="0">
                <a:solidFill>
                  <a:srgbClr val="1009FA"/>
                </a:solidFill>
              </a:rPr>
              <a:t>5ʹ-ATGGTGCAC-3ʹ</a:t>
            </a:r>
            <a:r>
              <a:rPr lang="en-IN" sz="2800" dirty="0">
                <a:solidFill>
                  <a:srgbClr val="1009FA"/>
                </a:solidFill>
              </a:rPr>
              <a:t>. </a:t>
            </a:r>
          </a:p>
          <a:p>
            <a:r>
              <a:rPr lang="en-IN" sz="2800" dirty="0">
                <a:solidFill>
                  <a:srgbClr val="1009FA"/>
                </a:solidFill>
              </a:rPr>
              <a:t>What is the sequence of the mRNA for this segment of DNA?</a:t>
            </a:r>
          </a:p>
          <a:p>
            <a:r>
              <a:rPr lang="en-IN" sz="2800" dirty="0">
                <a:solidFill>
                  <a:srgbClr val="1009FA"/>
                </a:solidFill>
              </a:rPr>
              <a:t>What would be the Amino acids coded by this sequence?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6212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9593D52B-7D24-A74F-9547-AFAB209B59AD}"/>
              </a:ext>
            </a:extLst>
          </p:cNvPr>
          <p:cNvSpPr txBox="1"/>
          <p:nvPr/>
        </p:nvSpPr>
        <p:spPr>
          <a:xfrm>
            <a:off x="8146667" y="1145872"/>
            <a:ext cx="3949039" cy="2677656"/>
          </a:xfrm>
          <a:prstGeom prst="rect">
            <a:avLst/>
          </a:prstGeom>
          <a:solidFill>
            <a:schemeClr val="bg2">
              <a:alpha val="37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Pyrimidines</a:t>
            </a:r>
            <a:endParaRPr lang="en-IN" sz="3600" dirty="0"/>
          </a:p>
          <a:p>
            <a:pPr algn="ctr"/>
            <a:endParaRPr lang="en-IN" sz="3600" dirty="0"/>
          </a:p>
          <a:p>
            <a:pPr algn="ctr"/>
            <a:endParaRPr lang="en-IN" sz="3600" dirty="0"/>
          </a:p>
          <a:p>
            <a:pPr algn="ctr"/>
            <a:endParaRPr lang="en-IN" sz="3600" dirty="0"/>
          </a:p>
          <a:p>
            <a:pPr algn="ctr"/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F13AC9-72F4-FC48-A6D4-3F1DCB741328}"/>
              </a:ext>
            </a:extLst>
          </p:cNvPr>
          <p:cNvSpPr txBox="1"/>
          <p:nvPr/>
        </p:nvSpPr>
        <p:spPr>
          <a:xfrm>
            <a:off x="4065939" y="1138787"/>
            <a:ext cx="3949039" cy="2677656"/>
          </a:xfrm>
          <a:prstGeom prst="rect">
            <a:avLst/>
          </a:prstGeom>
          <a:solidFill>
            <a:schemeClr val="bg2">
              <a:alpha val="53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Purines</a:t>
            </a:r>
          </a:p>
          <a:p>
            <a:pPr algn="ctr"/>
            <a:endParaRPr lang="en-IN" sz="3600" dirty="0"/>
          </a:p>
          <a:p>
            <a:pPr algn="ctr"/>
            <a:endParaRPr lang="en-IN" sz="3600" dirty="0"/>
          </a:p>
          <a:p>
            <a:pPr algn="ctr"/>
            <a:endParaRPr lang="en-IN" sz="3600" dirty="0"/>
          </a:p>
          <a:p>
            <a:pPr algn="ctr"/>
            <a:endParaRPr lang="en-IN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DCEE2-9F97-C746-9C5B-F50F45CD4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868" y="69551"/>
            <a:ext cx="10515600" cy="1325563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DNA is polymer of nucleotides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EA1326-B76F-8E4A-8BE4-B816B2EBB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366"/>
          <a:stretch/>
        </p:blipFill>
        <p:spPr>
          <a:xfrm>
            <a:off x="9322504" y="4110950"/>
            <a:ext cx="2574964" cy="2324808"/>
          </a:xfr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908C1BBD-F47B-8842-B618-B20F0AD11612}"/>
              </a:ext>
            </a:extLst>
          </p:cNvPr>
          <p:cNvGrpSpPr/>
          <p:nvPr/>
        </p:nvGrpSpPr>
        <p:grpSpPr>
          <a:xfrm>
            <a:off x="4094824" y="4129321"/>
            <a:ext cx="3602971" cy="2494376"/>
            <a:chOff x="6912629" y="2901160"/>
            <a:chExt cx="3789363" cy="2666802"/>
          </a:xfrm>
        </p:grpSpPr>
        <p:pic>
          <p:nvPicPr>
            <p:cNvPr id="11" name="Picture 69" descr="bro25332_11_08 (2)a.jpg">
              <a:extLst>
                <a:ext uri="{FF2B5EF4-FFF2-40B4-BE49-F238E27FC236}">
                  <a16:creationId xmlns:a16="http://schemas.microsoft.com/office/drawing/2014/main" id="{D3E6FDF3-7071-454B-A86A-CD48B39A9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12629" y="2901160"/>
              <a:ext cx="3789363" cy="2055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8CB90884-1BC3-A44F-8F42-E39294AE1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7917" y="2939260"/>
              <a:ext cx="812800" cy="450850"/>
            </a:xfrm>
            <a:prstGeom prst="rect">
              <a:avLst/>
            </a:prstGeom>
            <a:solidFill>
              <a:srgbClr val="BCBEC0"/>
            </a:solidFill>
            <a:ln w="10">
              <a:solidFill>
                <a:srgbClr val="BCBE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3" name="Rectangle 24">
              <a:extLst>
                <a:ext uri="{FF2B5EF4-FFF2-40B4-BE49-F238E27FC236}">
                  <a16:creationId xmlns:a16="http://schemas.microsoft.com/office/drawing/2014/main" id="{C130DF9F-2220-0347-9755-A2355A43B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7917" y="2939260"/>
              <a:ext cx="812800" cy="450850"/>
            </a:xfrm>
            <a:prstGeom prst="rect">
              <a:avLst/>
            </a:prstGeom>
            <a:solidFill>
              <a:srgbClr val="BCBEC0"/>
            </a:solidFill>
            <a:ln w="14">
              <a:solidFill>
                <a:srgbClr val="BCBEC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4" name="Freeform 41">
              <a:extLst>
                <a:ext uri="{FF2B5EF4-FFF2-40B4-BE49-F238E27FC236}">
                  <a16:creationId xmlns:a16="http://schemas.microsoft.com/office/drawing/2014/main" id="{D5B8AB8A-18B0-C34A-8993-C70517FEDF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19117" y="3523460"/>
              <a:ext cx="177800" cy="190500"/>
            </a:xfrm>
            <a:custGeom>
              <a:avLst/>
              <a:gdLst>
                <a:gd name="T0" fmla="*/ 2147483647 w 112"/>
                <a:gd name="T1" fmla="*/ 2147483647 h 120"/>
                <a:gd name="T2" fmla="*/ 2147483647 w 112"/>
                <a:gd name="T3" fmla="*/ 2147483647 h 120"/>
                <a:gd name="T4" fmla="*/ 2147483647 w 112"/>
                <a:gd name="T5" fmla="*/ 2147483647 h 120"/>
                <a:gd name="T6" fmla="*/ 2147483647 w 112"/>
                <a:gd name="T7" fmla="*/ 2147483647 h 120"/>
                <a:gd name="T8" fmla="*/ 2147483647 w 112"/>
                <a:gd name="T9" fmla="*/ 2147483647 h 120"/>
                <a:gd name="T10" fmla="*/ 2147483647 w 112"/>
                <a:gd name="T11" fmla="*/ 2147483647 h 120"/>
                <a:gd name="T12" fmla="*/ 2147483647 w 112"/>
                <a:gd name="T13" fmla="*/ 2147483647 h 120"/>
                <a:gd name="T14" fmla="*/ 2147483647 w 112"/>
                <a:gd name="T15" fmla="*/ 2147483647 h 120"/>
                <a:gd name="T16" fmla="*/ 2147483647 w 112"/>
                <a:gd name="T17" fmla="*/ 2147483647 h 120"/>
                <a:gd name="T18" fmla="*/ 2147483647 w 112"/>
                <a:gd name="T19" fmla="*/ 2147483647 h 120"/>
                <a:gd name="T20" fmla="*/ 0 w 112"/>
                <a:gd name="T21" fmla="*/ 2147483647 h 120"/>
                <a:gd name="T22" fmla="*/ 0 w 112"/>
                <a:gd name="T23" fmla="*/ 2147483647 h 120"/>
                <a:gd name="T24" fmla="*/ 2147483647 w 112"/>
                <a:gd name="T25" fmla="*/ 2147483647 h 120"/>
                <a:gd name="T26" fmla="*/ 2147483647 w 112"/>
                <a:gd name="T27" fmla="*/ 2147483647 h 120"/>
                <a:gd name="T28" fmla="*/ 2147483647 w 112"/>
                <a:gd name="T29" fmla="*/ 2147483647 h 120"/>
                <a:gd name="T30" fmla="*/ 2147483647 w 112"/>
                <a:gd name="T31" fmla="*/ 2147483647 h 120"/>
                <a:gd name="T32" fmla="*/ 2147483647 w 112"/>
                <a:gd name="T33" fmla="*/ 0 h 120"/>
                <a:gd name="T34" fmla="*/ 2147483647 w 112"/>
                <a:gd name="T35" fmla="*/ 0 h 120"/>
                <a:gd name="T36" fmla="*/ 2147483647 w 112"/>
                <a:gd name="T37" fmla="*/ 2147483647 h 120"/>
                <a:gd name="T38" fmla="*/ 2147483647 w 112"/>
                <a:gd name="T39" fmla="*/ 2147483647 h 120"/>
                <a:gd name="T40" fmla="*/ 2147483647 w 112"/>
                <a:gd name="T41" fmla="*/ 2147483647 h 120"/>
                <a:gd name="T42" fmla="*/ 2147483647 w 112"/>
                <a:gd name="T43" fmla="*/ 2147483647 h 120"/>
                <a:gd name="T44" fmla="*/ 2147483647 w 112"/>
                <a:gd name="T45" fmla="*/ 2147483647 h 120"/>
                <a:gd name="T46" fmla="*/ 2147483647 w 112"/>
                <a:gd name="T47" fmla="*/ 2147483647 h 120"/>
                <a:gd name="T48" fmla="*/ 2147483647 w 112"/>
                <a:gd name="T49" fmla="*/ 2147483647 h 120"/>
                <a:gd name="T50" fmla="*/ 2147483647 w 112"/>
                <a:gd name="T51" fmla="*/ 2147483647 h 120"/>
                <a:gd name="T52" fmla="*/ 2147483647 w 112"/>
                <a:gd name="T53" fmla="*/ 2147483647 h 120"/>
                <a:gd name="T54" fmla="*/ 2147483647 w 112"/>
                <a:gd name="T55" fmla="*/ 2147483647 h 120"/>
                <a:gd name="T56" fmla="*/ 2147483647 w 112"/>
                <a:gd name="T57" fmla="*/ 2147483647 h 120"/>
                <a:gd name="T58" fmla="*/ 2147483647 w 112"/>
                <a:gd name="T59" fmla="*/ 2147483647 h 120"/>
                <a:gd name="T60" fmla="*/ 2147483647 w 112"/>
                <a:gd name="T61" fmla="*/ 2147483647 h 120"/>
                <a:gd name="T62" fmla="*/ 2147483647 w 112"/>
                <a:gd name="T63" fmla="*/ 2147483647 h 120"/>
                <a:gd name="T64" fmla="*/ 2147483647 w 112"/>
                <a:gd name="T65" fmla="*/ 2147483647 h 120"/>
                <a:gd name="T66" fmla="*/ 2147483647 w 112"/>
                <a:gd name="T67" fmla="*/ 2147483647 h 120"/>
                <a:gd name="T68" fmla="*/ 2147483647 w 112"/>
                <a:gd name="T69" fmla="*/ 2147483647 h 120"/>
                <a:gd name="T70" fmla="*/ 2147483647 w 112"/>
                <a:gd name="T71" fmla="*/ 2147483647 h 120"/>
                <a:gd name="T72" fmla="*/ 2147483647 w 112"/>
                <a:gd name="T73" fmla="*/ 2147483647 h 120"/>
                <a:gd name="T74" fmla="*/ 2147483647 w 112"/>
                <a:gd name="T75" fmla="*/ 2147483647 h 120"/>
                <a:gd name="T76" fmla="*/ 2147483647 w 112"/>
                <a:gd name="T77" fmla="*/ 2147483647 h 120"/>
                <a:gd name="T78" fmla="*/ 2147483647 w 112"/>
                <a:gd name="T79" fmla="*/ 2147483647 h 120"/>
                <a:gd name="T80" fmla="*/ 2147483647 w 112"/>
                <a:gd name="T81" fmla="*/ 2147483647 h 120"/>
                <a:gd name="T82" fmla="*/ 2147483647 w 112"/>
                <a:gd name="T83" fmla="*/ 2147483647 h 120"/>
                <a:gd name="T84" fmla="*/ 2147483647 w 112"/>
                <a:gd name="T85" fmla="*/ 2147483647 h 120"/>
                <a:gd name="T86" fmla="*/ 2147483647 w 112"/>
                <a:gd name="T87" fmla="*/ 2147483647 h 120"/>
                <a:gd name="T88" fmla="*/ 2147483647 w 112"/>
                <a:gd name="T89" fmla="*/ 2147483647 h 120"/>
                <a:gd name="T90" fmla="*/ 2147483647 w 112"/>
                <a:gd name="T91" fmla="*/ 2147483647 h 120"/>
                <a:gd name="T92" fmla="*/ 2147483647 w 112"/>
                <a:gd name="T93" fmla="*/ 2147483647 h 120"/>
                <a:gd name="T94" fmla="*/ 2147483647 w 112"/>
                <a:gd name="T95" fmla="*/ 2147483647 h 120"/>
                <a:gd name="T96" fmla="*/ 2147483647 w 112"/>
                <a:gd name="T97" fmla="*/ 2147483647 h 120"/>
                <a:gd name="T98" fmla="*/ 2147483647 w 112"/>
                <a:gd name="T99" fmla="*/ 2147483647 h 1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2"/>
                <a:gd name="T151" fmla="*/ 0 h 120"/>
                <a:gd name="T152" fmla="*/ 112 w 112"/>
                <a:gd name="T153" fmla="*/ 120 h 1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2" h="120">
                  <a:moveTo>
                    <a:pt x="108" y="84"/>
                  </a:moveTo>
                  <a:lnTo>
                    <a:pt x="108" y="84"/>
                  </a:lnTo>
                  <a:lnTo>
                    <a:pt x="104" y="94"/>
                  </a:lnTo>
                  <a:lnTo>
                    <a:pt x="96" y="104"/>
                  </a:lnTo>
                  <a:lnTo>
                    <a:pt x="88" y="110"/>
                  </a:lnTo>
                  <a:lnTo>
                    <a:pt x="78" y="116"/>
                  </a:lnTo>
                  <a:lnTo>
                    <a:pt x="68" y="118"/>
                  </a:lnTo>
                  <a:lnTo>
                    <a:pt x="56" y="120"/>
                  </a:lnTo>
                  <a:lnTo>
                    <a:pt x="44" y="118"/>
                  </a:lnTo>
                  <a:lnTo>
                    <a:pt x="32" y="116"/>
                  </a:lnTo>
                  <a:lnTo>
                    <a:pt x="24" y="110"/>
                  </a:lnTo>
                  <a:lnTo>
                    <a:pt x="16" y="104"/>
                  </a:lnTo>
                  <a:lnTo>
                    <a:pt x="8" y="94"/>
                  </a:lnTo>
                  <a:lnTo>
                    <a:pt x="4" y="84"/>
                  </a:lnTo>
                  <a:lnTo>
                    <a:pt x="0" y="72"/>
                  </a:lnTo>
                  <a:lnTo>
                    <a:pt x="0" y="60"/>
                  </a:lnTo>
                  <a:lnTo>
                    <a:pt x="0" y="46"/>
                  </a:lnTo>
                  <a:lnTo>
                    <a:pt x="4" y="34"/>
                  </a:lnTo>
                  <a:lnTo>
                    <a:pt x="8" y="24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32" y="4"/>
                  </a:lnTo>
                  <a:lnTo>
                    <a:pt x="44" y="0"/>
                  </a:lnTo>
                  <a:lnTo>
                    <a:pt x="56" y="0"/>
                  </a:lnTo>
                  <a:lnTo>
                    <a:pt x="66" y="0"/>
                  </a:lnTo>
                  <a:lnTo>
                    <a:pt x="76" y="2"/>
                  </a:lnTo>
                  <a:lnTo>
                    <a:pt x="86" y="6"/>
                  </a:lnTo>
                  <a:lnTo>
                    <a:pt x="94" y="12"/>
                  </a:lnTo>
                  <a:lnTo>
                    <a:pt x="100" y="22"/>
                  </a:lnTo>
                  <a:lnTo>
                    <a:pt x="106" y="32"/>
                  </a:lnTo>
                  <a:lnTo>
                    <a:pt x="110" y="46"/>
                  </a:lnTo>
                  <a:lnTo>
                    <a:pt x="112" y="58"/>
                  </a:lnTo>
                  <a:lnTo>
                    <a:pt x="110" y="72"/>
                  </a:lnTo>
                  <a:lnTo>
                    <a:pt x="108" y="84"/>
                  </a:lnTo>
                  <a:close/>
                  <a:moveTo>
                    <a:pt x="94" y="40"/>
                  </a:moveTo>
                  <a:lnTo>
                    <a:pt x="94" y="40"/>
                  </a:lnTo>
                  <a:lnTo>
                    <a:pt x="90" y="32"/>
                  </a:lnTo>
                  <a:lnTo>
                    <a:pt x="84" y="26"/>
                  </a:lnTo>
                  <a:lnTo>
                    <a:pt x="80" y="20"/>
                  </a:lnTo>
                  <a:lnTo>
                    <a:pt x="72" y="16"/>
                  </a:lnTo>
                  <a:lnTo>
                    <a:pt x="64" y="14"/>
                  </a:lnTo>
                  <a:lnTo>
                    <a:pt x="56" y="12"/>
                  </a:lnTo>
                  <a:lnTo>
                    <a:pt x="48" y="14"/>
                  </a:lnTo>
                  <a:lnTo>
                    <a:pt x="40" y="16"/>
                  </a:lnTo>
                  <a:lnTo>
                    <a:pt x="32" y="20"/>
                  </a:lnTo>
                  <a:lnTo>
                    <a:pt x="26" y="26"/>
                  </a:lnTo>
                  <a:lnTo>
                    <a:pt x="22" y="32"/>
                  </a:lnTo>
                  <a:lnTo>
                    <a:pt x="18" y="40"/>
                  </a:lnTo>
                  <a:lnTo>
                    <a:pt x="16" y="50"/>
                  </a:lnTo>
                  <a:lnTo>
                    <a:pt x="16" y="60"/>
                  </a:lnTo>
                  <a:lnTo>
                    <a:pt x="16" y="70"/>
                  </a:lnTo>
                  <a:lnTo>
                    <a:pt x="18" y="78"/>
                  </a:lnTo>
                  <a:lnTo>
                    <a:pt x="22" y="86"/>
                  </a:lnTo>
                  <a:lnTo>
                    <a:pt x="26" y="94"/>
                  </a:lnTo>
                  <a:lnTo>
                    <a:pt x="32" y="98"/>
                  </a:lnTo>
                  <a:lnTo>
                    <a:pt x="40" y="102"/>
                  </a:lnTo>
                  <a:lnTo>
                    <a:pt x="48" y="106"/>
                  </a:lnTo>
                  <a:lnTo>
                    <a:pt x="56" y="106"/>
                  </a:lnTo>
                  <a:lnTo>
                    <a:pt x="64" y="106"/>
                  </a:lnTo>
                  <a:lnTo>
                    <a:pt x="72" y="102"/>
                  </a:lnTo>
                  <a:lnTo>
                    <a:pt x="80" y="98"/>
                  </a:lnTo>
                  <a:lnTo>
                    <a:pt x="84" y="94"/>
                  </a:lnTo>
                  <a:lnTo>
                    <a:pt x="90" y="86"/>
                  </a:lnTo>
                  <a:lnTo>
                    <a:pt x="94" y="78"/>
                  </a:lnTo>
                  <a:lnTo>
                    <a:pt x="96" y="70"/>
                  </a:lnTo>
                  <a:lnTo>
                    <a:pt x="96" y="60"/>
                  </a:lnTo>
                  <a:lnTo>
                    <a:pt x="96" y="50"/>
                  </a:lnTo>
                  <a:lnTo>
                    <a:pt x="94" y="4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42">
              <a:extLst>
                <a:ext uri="{FF2B5EF4-FFF2-40B4-BE49-F238E27FC236}">
                  <a16:creationId xmlns:a16="http://schemas.microsoft.com/office/drawing/2014/main" id="{DEE3FC32-65F7-9349-AFE6-B2B24CA5AE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42867" y="4006060"/>
              <a:ext cx="177800" cy="193675"/>
            </a:xfrm>
            <a:custGeom>
              <a:avLst/>
              <a:gdLst>
                <a:gd name="T0" fmla="*/ 2147483647 w 112"/>
                <a:gd name="T1" fmla="*/ 2147483647 h 122"/>
                <a:gd name="T2" fmla="*/ 2147483647 w 112"/>
                <a:gd name="T3" fmla="*/ 2147483647 h 122"/>
                <a:gd name="T4" fmla="*/ 2147483647 w 112"/>
                <a:gd name="T5" fmla="*/ 2147483647 h 122"/>
                <a:gd name="T6" fmla="*/ 2147483647 w 112"/>
                <a:gd name="T7" fmla="*/ 2147483647 h 122"/>
                <a:gd name="T8" fmla="*/ 2147483647 w 112"/>
                <a:gd name="T9" fmla="*/ 2147483647 h 122"/>
                <a:gd name="T10" fmla="*/ 2147483647 w 112"/>
                <a:gd name="T11" fmla="*/ 2147483647 h 122"/>
                <a:gd name="T12" fmla="*/ 2147483647 w 112"/>
                <a:gd name="T13" fmla="*/ 2147483647 h 122"/>
                <a:gd name="T14" fmla="*/ 2147483647 w 112"/>
                <a:gd name="T15" fmla="*/ 2147483647 h 122"/>
                <a:gd name="T16" fmla="*/ 2147483647 w 112"/>
                <a:gd name="T17" fmla="*/ 2147483647 h 122"/>
                <a:gd name="T18" fmla="*/ 2147483647 w 112"/>
                <a:gd name="T19" fmla="*/ 2147483647 h 122"/>
                <a:gd name="T20" fmla="*/ 0 w 112"/>
                <a:gd name="T21" fmla="*/ 2147483647 h 122"/>
                <a:gd name="T22" fmla="*/ 0 w 112"/>
                <a:gd name="T23" fmla="*/ 2147483647 h 122"/>
                <a:gd name="T24" fmla="*/ 2147483647 w 112"/>
                <a:gd name="T25" fmla="*/ 2147483647 h 122"/>
                <a:gd name="T26" fmla="*/ 2147483647 w 112"/>
                <a:gd name="T27" fmla="*/ 2147483647 h 122"/>
                <a:gd name="T28" fmla="*/ 2147483647 w 112"/>
                <a:gd name="T29" fmla="*/ 2147483647 h 122"/>
                <a:gd name="T30" fmla="*/ 2147483647 w 112"/>
                <a:gd name="T31" fmla="*/ 2147483647 h 122"/>
                <a:gd name="T32" fmla="*/ 2147483647 w 112"/>
                <a:gd name="T33" fmla="*/ 0 h 122"/>
                <a:gd name="T34" fmla="*/ 2147483647 w 112"/>
                <a:gd name="T35" fmla="*/ 2147483647 h 122"/>
                <a:gd name="T36" fmla="*/ 2147483647 w 112"/>
                <a:gd name="T37" fmla="*/ 2147483647 h 122"/>
                <a:gd name="T38" fmla="*/ 2147483647 w 112"/>
                <a:gd name="T39" fmla="*/ 2147483647 h 122"/>
                <a:gd name="T40" fmla="*/ 2147483647 w 112"/>
                <a:gd name="T41" fmla="*/ 2147483647 h 122"/>
                <a:gd name="T42" fmla="*/ 2147483647 w 112"/>
                <a:gd name="T43" fmla="*/ 2147483647 h 122"/>
                <a:gd name="T44" fmla="*/ 2147483647 w 112"/>
                <a:gd name="T45" fmla="*/ 2147483647 h 122"/>
                <a:gd name="T46" fmla="*/ 2147483647 w 112"/>
                <a:gd name="T47" fmla="*/ 2147483647 h 122"/>
                <a:gd name="T48" fmla="*/ 2147483647 w 112"/>
                <a:gd name="T49" fmla="*/ 2147483647 h 122"/>
                <a:gd name="T50" fmla="*/ 2147483647 w 112"/>
                <a:gd name="T51" fmla="*/ 2147483647 h 122"/>
                <a:gd name="T52" fmla="*/ 2147483647 w 112"/>
                <a:gd name="T53" fmla="*/ 2147483647 h 122"/>
                <a:gd name="T54" fmla="*/ 2147483647 w 112"/>
                <a:gd name="T55" fmla="*/ 2147483647 h 122"/>
                <a:gd name="T56" fmla="*/ 2147483647 w 112"/>
                <a:gd name="T57" fmla="*/ 2147483647 h 122"/>
                <a:gd name="T58" fmla="*/ 2147483647 w 112"/>
                <a:gd name="T59" fmla="*/ 2147483647 h 122"/>
                <a:gd name="T60" fmla="*/ 2147483647 w 112"/>
                <a:gd name="T61" fmla="*/ 2147483647 h 122"/>
                <a:gd name="T62" fmla="*/ 2147483647 w 112"/>
                <a:gd name="T63" fmla="*/ 2147483647 h 122"/>
                <a:gd name="T64" fmla="*/ 2147483647 w 112"/>
                <a:gd name="T65" fmla="*/ 2147483647 h 122"/>
                <a:gd name="T66" fmla="*/ 2147483647 w 112"/>
                <a:gd name="T67" fmla="*/ 2147483647 h 122"/>
                <a:gd name="T68" fmla="*/ 2147483647 w 112"/>
                <a:gd name="T69" fmla="*/ 2147483647 h 122"/>
                <a:gd name="T70" fmla="*/ 2147483647 w 112"/>
                <a:gd name="T71" fmla="*/ 2147483647 h 122"/>
                <a:gd name="T72" fmla="*/ 2147483647 w 112"/>
                <a:gd name="T73" fmla="*/ 2147483647 h 122"/>
                <a:gd name="T74" fmla="*/ 2147483647 w 112"/>
                <a:gd name="T75" fmla="*/ 2147483647 h 122"/>
                <a:gd name="T76" fmla="*/ 2147483647 w 112"/>
                <a:gd name="T77" fmla="*/ 2147483647 h 122"/>
                <a:gd name="T78" fmla="*/ 2147483647 w 112"/>
                <a:gd name="T79" fmla="*/ 2147483647 h 122"/>
                <a:gd name="T80" fmla="*/ 2147483647 w 112"/>
                <a:gd name="T81" fmla="*/ 2147483647 h 122"/>
                <a:gd name="T82" fmla="*/ 2147483647 w 112"/>
                <a:gd name="T83" fmla="*/ 2147483647 h 122"/>
                <a:gd name="T84" fmla="*/ 2147483647 w 112"/>
                <a:gd name="T85" fmla="*/ 2147483647 h 122"/>
                <a:gd name="T86" fmla="*/ 2147483647 w 112"/>
                <a:gd name="T87" fmla="*/ 2147483647 h 122"/>
                <a:gd name="T88" fmla="*/ 2147483647 w 112"/>
                <a:gd name="T89" fmla="*/ 2147483647 h 122"/>
                <a:gd name="T90" fmla="*/ 2147483647 w 112"/>
                <a:gd name="T91" fmla="*/ 2147483647 h 122"/>
                <a:gd name="T92" fmla="*/ 2147483647 w 112"/>
                <a:gd name="T93" fmla="*/ 2147483647 h 122"/>
                <a:gd name="T94" fmla="*/ 2147483647 w 112"/>
                <a:gd name="T95" fmla="*/ 2147483647 h 122"/>
                <a:gd name="T96" fmla="*/ 2147483647 w 112"/>
                <a:gd name="T97" fmla="*/ 2147483647 h 122"/>
                <a:gd name="T98" fmla="*/ 2147483647 w 112"/>
                <a:gd name="T99" fmla="*/ 2147483647 h 12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2"/>
                <a:gd name="T151" fmla="*/ 0 h 122"/>
                <a:gd name="T152" fmla="*/ 112 w 112"/>
                <a:gd name="T153" fmla="*/ 122 h 12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2" h="122">
                  <a:moveTo>
                    <a:pt x="108" y="86"/>
                  </a:moveTo>
                  <a:lnTo>
                    <a:pt x="108" y="86"/>
                  </a:lnTo>
                  <a:lnTo>
                    <a:pt x="102" y="96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78" y="118"/>
                  </a:lnTo>
                  <a:lnTo>
                    <a:pt x="68" y="120"/>
                  </a:lnTo>
                  <a:lnTo>
                    <a:pt x="56" y="122"/>
                  </a:lnTo>
                  <a:lnTo>
                    <a:pt x="44" y="120"/>
                  </a:lnTo>
                  <a:lnTo>
                    <a:pt x="32" y="118"/>
                  </a:lnTo>
                  <a:lnTo>
                    <a:pt x="22" y="112"/>
                  </a:lnTo>
                  <a:lnTo>
                    <a:pt x="14" y="104"/>
                  </a:lnTo>
                  <a:lnTo>
                    <a:pt x="8" y="96"/>
                  </a:lnTo>
                  <a:lnTo>
                    <a:pt x="4" y="86"/>
                  </a:lnTo>
                  <a:lnTo>
                    <a:pt x="0" y="74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4" y="36"/>
                  </a:lnTo>
                  <a:lnTo>
                    <a:pt x="8" y="26"/>
                  </a:lnTo>
                  <a:lnTo>
                    <a:pt x="14" y="16"/>
                  </a:lnTo>
                  <a:lnTo>
                    <a:pt x="22" y="10"/>
                  </a:lnTo>
                  <a:lnTo>
                    <a:pt x="32" y="4"/>
                  </a:lnTo>
                  <a:lnTo>
                    <a:pt x="44" y="2"/>
                  </a:lnTo>
                  <a:lnTo>
                    <a:pt x="56" y="0"/>
                  </a:lnTo>
                  <a:lnTo>
                    <a:pt x="66" y="2"/>
                  </a:lnTo>
                  <a:lnTo>
                    <a:pt x="76" y="4"/>
                  </a:lnTo>
                  <a:lnTo>
                    <a:pt x="84" y="8"/>
                  </a:lnTo>
                  <a:lnTo>
                    <a:pt x="92" y="14"/>
                  </a:lnTo>
                  <a:lnTo>
                    <a:pt x="100" y="22"/>
                  </a:lnTo>
                  <a:lnTo>
                    <a:pt x="106" y="34"/>
                  </a:lnTo>
                  <a:lnTo>
                    <a:pt x="110" y="46"/>
                  </a:lnTo>
                  <a:lnTo>
                    <a:pt x="112" y="60"/>
                  </a:lnTo>
                  <a:lnTo>
                    <a:pt x="110" y="74"/>
                  </a:lnTo>
                  <a:lnTo>
                    <a:pt x="108" y="86"/>
                  </a:lnTo>
                  <a:close/>
                  <a:moveTo>
                    <a:pt x="92" y="42"/>
                  </a:moveTo>
                  <a:lnTo>
                    <a:pt x="92" y="42"/>
                  </a:lnTo>
                  <a:lnTo>
                    <a:pt x="88" y="34"/>
                  </a:lnTo>
                  <a:lnTo>
                    <a:pt x="84" y="28"/>
                  </a:lnTo>
                  <a:lnTo>
                    <a:pt x="78" y="22"/>
                  </a:lnTo>
                  <a:lnTo>
                    <a:pt x="72" y="18"/>
                  </a:lnTo>
                  <a:lnTo>
                    <a:pt x="64" y="14"/>
                  </a:lnTo>
                  <a:lnTo>
                    <a:pt x="56" y="14"/>
                  </a:lnTo>
                  <a:lnTo>
                    <a:pt x="46" y="14"/>
                  </a:lnTo>
                  <a:lnTo>
                    <a:pt x="38" y="18"/>
                  </a:lnTo>
                  <a:lnTo>
                    <a:pt x="32" y="22"/>
                  </a:lnTo>
                  <a:lnTo>
                    <a:pt x="26" y="26"/>
                  </a:lnTo>
                  <a:lnTo>
                    <a:pt x="22" y="34"/>
                  </a:lnTo>
                  <a:lnTo>
                    <a:pt x="18" y="42"/>
                  </a:lnTo>
                  <a:lnTo>
                    <a:pt x="16" y="50"/>
                  </a:lnTo>
                  <a:lnTo>
                    <a:pt x="16" y="60"/>
                  </a:lnTo>
                  <a:lnTo>
                    <a:pt x="16" y="70"/>
                  </a:lnTo>
                  <a:lnTo>
                    <a:pt x="18" y="80"/>
                  </a:lnTo>
                  <a:lnTo>
                    <a:pt x="22" y="88"/>
                  </a:lnTo>
                  <a:lnTo>
                    <a:pt x="26" y="94"/>
                  </a:lnTo>
                  <a:lnTo>
                    <a:pt x="32" y="100"/>
                  </a:lnTo>
                  <a:lnTo>
                    <a:pt x="38" y="104"/>
                  </a:lnTo>
                  <a:lnTo>
                    <a:pt x="46" y="106"/>
                  </a:lnTo>
                  <a:lnTo>
                    <a:pt x="56" y="108"/>
                  </a:lnTo>
                  <a:lnTo>
                    <a:pt x="64" y="106"/>
                  </a:lnTo>
                  <a:lnTo>
                    <a:pt x="72" y="104"/>
                  </a:lnTo>
                  <a:lnTo>
                    <a:pt x="78" y="100"/>
                  </a:lnTo>
                  <a:lnTo>
                    <a:pt x="84" y="94"/>
                  </a:lnTo>
                  <a:lnTo>
                    <a:pt x="88" y="88"/>
                  </a:lnTo>
                  <a:lnTo>
                    <a:pt x="92" y="80"/>
                  </a:lnTo>
                  <a:lnTo>
                    <a:pt x="94" y="72"/>
                  </a:lnTo>
                  <a:lnTo>
                    <a:pt x="96" y="62"/>
                  </a:lnTo>
                  <a:lnTo>
                    <a:pt x="94" y="50"/>
                  </a:lnTo>
                  <a:lnTo>
                    <a:pt x="92" y="4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43">
              <a:extLst>
                <a:ext uri="{FF2B5EF4-FFF2-40B4-BE49-F238E27FC236}">
                  <a16:creationId xmlns:a16="http://schemas.microsoft.com/office/drawing/2014/main" id="{C03AE368-F8F6-F540-914A-B6DB3620C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842" y="4021935"/>
              <a:ext cx="142875" cy="19050"/>
            </a:xfrm>
            <a:custGeom>
              <a:avLst/>
              <a:gdLst>
                <a:gd name="T0" fmla="*/ 2147483647 w 90"/>
                <a:gd name="T1" fmla="*/ 2147483647 h 12"/>
                <a:gd name="T2" fmla="*/ 0 w 90"/>
                <a:gd name="T3" fmla="*/ 2147483647 h 12"/>
                <a:gd name="T4" fmla="*/ 0 w 90"/>
                <a:gd name="T5" fmla="*/ 0 h 12"/>
                <a:gd name="T6" fmla="*/ 2147483647 w 90"/>
                <a:gd name="T7" fmla="*/ 0 h 12"/>
                <a:gd name="T8" fmla="*/ 2147483647 w 90"/>
                <a:gd name="T9" fmla="*/ 2147483647 h 12"/>
                <a:gd name="T10" fmla="*/ 2147483647 w 90"/>
                <a:gd name="T11" fmla="*/ 2147483647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"/>
                <a:gd name="T19" fmla="*/ 0 h 12"/>
                <a:gd name="T20" fmla="*/ 90 w 90"/>
                <a:gd name="T21" fmla="*/ 12 h 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" h="12">
                  <a:moveTo>
                    <a:pt x="90" y="1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1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44">
              <a:extLst>
                <a:ext uri="{FF2B5EF4-FFF2-40B4-BE49-F238E27FC236}">
                  <a16:creationId xmlns:a16="http://schemas.microsoft.com/office/drawing/2014/main" id="{0367FCCD-5084-6045-874F-7F35CDA173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42867" y="3044035"/>
              <a:ext cx="177800" cy="190500"/>
            </a:xfrm>
            <a:custGeom>
              <a:avLst/>
              <a:gdLst>
                <a:gd name="T0" fmla="*/ 2147483647 w 112"/>
                <a:gd name="T1" fmla="*/ 2147483647 h 120"/>
                <a:gd name="T2" fmla="*/ 2147483647 w 112"/>
                <a:gd name="T3" fmla="*/ 2147483647 h 120"/>
                <a:gd name="T4" fmla="*/ 2147483647 w 112"/>
                <a:gd name="T5" fmla="*/ 2147483647 h 120"/>
                <a:gd name="T6" fmla="*/ 2147483647 w 112"/>
                <a:gd name="T7" fmla="*/ 2147483647 h 120"/>
                <a:gd name="T8" fmla="*/ 2147483647 w 112"/>
                <a:gd name="T9" fmla="*/ 2147483647 h 120"/>
                <a:gd name="T10" fmla="*/ 2147483647 w 112"/>
                <a:gd name="T11" fmla="*/ 2147483647 h 120"/>
                <a:gd name="T12" fmla="*/ 2147483647 w 112"/>
                <a:gd name="T13" fmla="*/ 2147483647 h 120"/>
                <a:gd name="T14" fmla="*/ 2147483647 w 112"/>
                <a:gd name="T15" fmla="*/ 2147483647 h 120"/>
                <a:gd name="T16" fmla="*/ 2147483647 w 112"/>
                <a:gd name="T17" fmla="*/ 2147483647 h 120"/>
                <a:gd name="T18" fmla="*/ 2147483647 w 112"/>
                <a:gd name="T19" fmla="*/ 2147483647 h 120"/>
                <a:gd name="T20" fmla="*/ 0 w 112"/>
                <a:gd name="T21" fmla="*/ 2147483647 h 120"/>
                <a:gd name="T22" fmla="*/ 0 w 112"/>
                <a:gd name="T23" fmla="*/ 2147483647 h 120"/>
                <a:gd name="T24" fmla="*/ 2147483647 w 112"/>
                <a:gd name="T25" fmla="*/ 2147483647 h 120"/>
                <a:gd name="T26" fmla="*/ 2147483647 w 112"/>
                <a:gd name="T27" fmla="*/ 2147483647 h 120"/>
                <a:gd name="T28" fmla="*/ 2147483647 w 112"/>
                <a:gd name="T29" fmla="*/ 2147483647 h 120"/>
                <a:gd name="T30" fmla="*/ 2147483647 w 112"/>
                <a:gd name="T31" fmla="*/ 2147483647 h 120"/>
                <a:gd name="T32" fmla="*/ 2147483647 w 112"/>
                <a:gd name="T33" fmla="*/ 0 h 120"/>
                <a:gd name="T34" fmla="*/ 2147483647 w 112"/>
                <a:gd name="T35" fmla="*/ 0 h 120"/>
                <a:gd name="T36" fmla="*/ 2147483647 w 112"/>
                <a:gd name="T37" fmla="*/ 2147483647 h 120"/>
                <a:gd name="T38" fmla="*/ 2147483647 w 112"/>
                <a:gd name="T39" fmla="*/ 2147483647 h 120"/>
                <a:gd name="T40" fmla="*/ 2147483647 w 112"/>
                <a:gd name="T41" fmla="*/ 2147483647 h 120"/>
                <a:gd name="T42" fmla="*/ 2147483647 w 112"/>
                <a:gd name="T43" fmla="*/ 2147483647 h 120"/>
                <a:gd name="T44" fmla="*/ 2147483647 w 112"/>
                <a:gd name="T45" fmla="*/ 2147483647 h 120"/>
                <a:gd name="T46" fmla="*/ 2147483647 w 112"/>
                <a:gd name="T47" fmla="*/ 2147483647 h 120"/>
                <a:gd name="T48" fmla="*/ 2147483647 w 112"/>
                <a:gd name="T49" fmla="*/ 2147483647 h 120"/>
                <a:gd name="T50" fmla="*/ 2147483647 w 112"/>
                <a:gd name="T51" fmla="*/ 2147483647 h 120"/>
                <a:gd name="T52" fmla="*/ 2147483647 w 112"/>
                <a:gd name="T53" fmla="*/ 2147483647 h 120"/>
                <a:gd name="T54" fmla="*/ 2147483647 w 112"/>
                <a:gd name="T55" fmla="*/ 2147483647 h 120"/>
                <a:gd name="T56" fmla="*/ 2147483647 w 112"/>
                <a:gd name="T57" fmla="*/ 2147483647 h 120"/>
                <a:gd name="T58" fmla="*/ 2147483647 w 112"/>
                <a:gd name="T59" fmla="*/ 2147483647 h 120"/>
                <a:gd name="T60" fmla="*/ 2147483647 w 112"/>
                <a:gd name="T61" fmla="*/ 2147483647 h 120"/>
                <a:gd name="T62" fmla="*/ 2147483647 w 112"/>
                <a:gd name="T63" fmla="*/ 2147483647 h 120"/>
                <a:gd name="T64" fmla="*/ 2147483647 w 112"/>
                <a:gd name="T65" fmla="*/ 2147483647 h 120"/>
                <a:gd name="T66" fmla="*/ 2147483647 w 112"/>
                <a:gd name="T67" fmla="*/ 2147483647 h 120"/>
                <a:gd name="T68" fmla="*/ 2147483647 w 112"/>
                <a:gd name="T69" fmla="*/ 2147483647 h 120"/>
                <a:gd name="T70" fmla="*/ 2147483647 w 112"/>
                <a:gd name="T71" fmla="*/ 2147483647 h 120"/>
                <a:gd name="T72" fmla="*/ 2147483647 w 112"/>
                <a:gd name="T73" fmla="*/ 2147483647 h 120"/>
                <a:gd name="T74" fmla="*/ 2147483647 w 112"/>
                <a:gd name="T75" fmla="*/ 2147483647 h 120"/>
                <a:gd name="T76" fmla="*/ 2147483647 w 112"/>
                <a:gd name="T77" fmla="*/ 2147483647 h 120"/>
                <a:gd name="T78" fmla="*/ 2147483647 w 112"/>
                <a:gd name="T79" fmla="*/ 2147483647 h 120"/>
                <a:gd name="T80" fmla="*/ 2147483647 w 112"/>
                <a:gd name="T81" fmla="*/ 2147483647 h 120"/>
                <a:gd name="T82" fmla="*/ 2147483647 w 112"/>
                <a:gd name="T83" fmla="*/ 2147483647 h 120"/>
                <a:gd name="T84" fmla="*/ 2147483647 w 112"/>
                <a:gd name="T85" fmla="*/ 2147483647 h 120"/>
                <a:gd name="T86" fmla="*/ 2147483647 w 112"/>
                <a:gd name="T87" fmla="*/ 2147483647 h 120"/>
                <a:gd name="T88" fmla="*/ 2147483647 w 112"/>
                <a:gd name="T89" fmla="*/ 2147483647 h 120"/>
                <a:gd name="T90" fmla="*/ 2147483647 w 112"/>
                <a:gd name="T91" fmla="*/ 2147483647 h 120"/>
                <a:gd name="T92" fmla="*/ 2147483647 w 112"/>
                <a:gd name="T93" fmla="*/ 2147483647 h 120"/>
                <a:gd name="T94" fmla="*/ 2147483647 w 112"/>
                <a:gd name="T95" fmla="*/ 2147483647 h 120"/>
                <a:gd name="T96" fmla="*/ 2147483647 w 112"/>
                <a:gd name="T97" fmla="*/ 2147483647 h 120"/>
                <a:gd name="T98" fmla="*/ 2147483647 w 112"/>
                <a:gd name="T99" fmla="*/ 2147483647 h 1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2"/>
                <a:gd name="T151" fmla="*/ 0 h 120"/>
                <a:gd name="T152" fmla="*/ 112 w 112"/>
                <a:gd name="T153" fmla="*/ 120 h 1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2" h="120">
                  <a:moveTo>
                    <a:pt x="108" y="84"/>
                  </a:moveTo>
                  <a:lnTo>
                    <a:pt x="108" y="84"/>
                  </a:lnTo>
                  <a:lnTo>
                    <a:pt x="102" y="94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78" y="116"/>
                  </a:lnTo>
                  <a:lnTo>
                    <a:pt x="68" y="120"/>
                  </a:lnTo>
                  <a:lnTo>
                    <a:pt x="56" y="120"/>
                  </a:lnTo>
                  <a:lnTo>
                    <a:pt x="44" y="120"/>
                  </a:lnTo>
                  <a:lnTo>
                    <a:pt x="32" y="116"/>
                  </a:lnTo>
                  <a:lnTo>
                    <a:pt x="24" y="112"/>
                  </a:lnTo>
                  <a:lnTo>
                    <a:pt x="14" y="104"/>
                  </a:lnTo>
                  <a:lnTo>
                    <a:pt x="8" y="96"/>
                  </a:lnTo>
                  <a:lnTo>
                    <a:pt x="4" y="84"/>
                  </a:lnTo>
                  <a:lnTo>
                    <a:pt x="0" y="74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4" y="36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24" y="10"/>
                  </a:lnTo>
                  <a:lnTo>
                    <a:pt x="32" y="4"/>
                  </a:lnTo>
                  <a:lnTo>
                    <a:pt x="44" y="0"/>
                  </a:lnTo>
                  <a:lnTo>
                    <a:pt x="56" y="0"/>
                  </a:lnTo>
                  <a:lnTo>
                    <a:pt x="66" y="0"/>
                  </a:lnTo>
                  <a:lnTo>
                    <a:pt x="76" y="2"/>
                  </a:lnTo>
                  <a:lnTo>
                    <a:pt x="86" y="8"/>
                  </a:lnTo>
                  <a:lnTo>
                    <a:pt x="92" y="12"/>
                  </a:lnTo>
                  <a:lnTo>
                    <a:pt x="100" y="22"/>
                  </a:lnTo>
                  <a:lnTo>
                    <a:pt x="106" y="34"/>
                  </a:lnTo>
                  <a:lnTo>
                    <a:pt x="110" y="46"/>
                  </a:lnTo>
                  <a:lnTo>
                    <a:pt x="112" y="60"/>
                  </a:lnTo>
                  <a:lnTo>
                    <a:pt x="110" y="72"/>
                  </a:lnTo>
                  <a:lnTo>
                    <a:pt x="108" y="84"/>
                  </a:lnTo>
                  <a:close/>
                  <a:moveTo>
                    <a:pt x="92" y="42"/>
                  </a:moveTo>
                  <a:lnTo>
                    <a:pt x="92" y="42"/>
                  </a:lnTo>
                  <a:lnTo>
                    <a:pt x="90" y="34"/>
                  </a:lnTo>
                  <a:lnTo>
                    <a:pt x="84" y="26"/>
                  </a:lnTo>
                  <a:lnTo>
                    <a:pt x="78" y="20"/>
                  </a:lnTo>
                  <a:lnTo>
                    <a:pt x="72" y="16"/>
                  </a:lnTo>
                  <a:lnTo>
                    <a:pt x="64" y="14"/>
                  </a:lnTo>
                  <a:lnTo>
                    <a:pt x="56" y="14"/>
                  </a:lnTo>
                  <a:lnTo>
                    <a:pt x="48" y="14"/>
                  </a:lnTo>
                  <a:lnTo>
                    <a:pt x="40" y="16"/>
                  </a:lnTo>
                  <a:lnTo>
                    <a:pt x="32" y="20"/>
                  </a:lnTo>
                  <a:lnTo>
                    <a:pt x="26" y="26"/>
                  </a:lnTo>
                  <a:lnTo>
                    <a:pt x="22" y="32"/>
                  </a:lnTo>
                  <a:lnTo>
                    <a:pt x="18" y="40"/>
                  </a:lnTo>
                  <a:lnTo>
                    <a:pt x="16" y="50"/>
                  </a:lnTo>
                  <a:lnTo>
                    <a:pt x="16" y="60"/>
                  </a:lnTo>
                  <a:lnTo>
                    <a:pt x="16" y="70"/>
                  </a:lnTo>
                  <a:lnTo>
                    <a:pt x="18" y="80"/>
                  </a:lnTo>
                  <a:lnTo>
                    <a:pt x="22" y="88"/>
                  </a:lnTo>
                  <a:lnTo>
                    <a:pt x="26" y="94"/>
                  </a:lnTo>
                  <a:lnTo>
                    <a:pt x="32" y="100"/>
                  </a:lnTo>
                  <a:lnTo>
                    <a:pt x="40" y="104"/>
                  </a:lnTo>
                  <a:lnTo>
                    <a:pt x="48" y="106"/>
                  </a:lnTo>
                  <a:lnTo>
                    <a:pt x="56" y="106"/>
                  </a:lnTo>
                  <a:lnTo>
                    <a:pt x="64" y="106"/>
                  </a:lnTo>
                  <a:lnTo>
                    <a:pt x="72" y="104"/>
                  </a:lnTo>
                  <a:lnTo>
                    <a:pt x="78" y="100"/>
                  </a:lnTo>
                  <a:lnTo>
                    <a:pt x="84" y="94"/>
                  </a:lnTo>
                  <a:lnTo>
                    <a:pt x="90" y="88"/>
                  </a:lnTo>
                  <a:lnTo>
                    <a:pt x="92" y="80"/>
                  </a:lnTo>
                  <a:lnTo>
                    <a:pt x="94" y="70"/>
                  </a:lnTo>
                  <a:lnTo>
                    <a:pt x="96" y="60"/>
                  </a:lnTo>
                  <a:lnTo>
                    <a:pt x="94" y="50"/>
                  </a:lnTo>
                  <a:lnTo>
                    <a:pt x="92" y="42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DECEC54C-BC9A-BA4B-9CCB-E4C6E70F5B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74617" y="3526635"/>
              <a:ext cx="136525" cy="180975"/>
            </a:xfrm>
            <a:custGeom>
              <a:avLst/>
              <a:gdLst>
                <a:gd name="T0" fmla="*/ 2147483647 w 86"/>
                <a:gd name="T1" fmla="*/ 2147483647 h 114"/>
                <a:gd name="T2" fmla="*/ 0 w 86"/>
                <a:gd name="T3" fmla="*/ 2147483647 h 114"/>
                <a:gd name="T4" fmla="*/ 0 w 86"/>
                <a:gd name="T5" fmla="*/ 0 h 114"/>
                <a:gd name="T6" fmla="*/ 2147483647 w 86"/>
                <a:gd name="T7" fmla="*/ 0 h 114"/>
                <a:gd name="T8" fmla="*/ 2147483647 w 86"/>
                <a:gd name="T9" fmla="*/ 0 h 114"/>
                <a:gd name="T10" fmla="*/ 2147483647 w 86"/>
                <a:gd name="T11" fmla="*/ 0 h 114"/>
                <a:gd name="T12" fmla="*/ 2147483647 w 86"/>
                <a:gd name="T13" fmla="*/ 2147483647 h 114"/>
                <a:gd name="T14" fmla="*/ 2147483647 w 86"/>
                <a:gd name="T15" fmla="*/ 2147483647 h 114"/>
                <a:gd name="T16" fmla="*/ 2147483647 w 86"/>
                <a:gd name="T17" fmla="*/ 2147483647 h 114"/>
                <a:gd name="T18" fmla="*/ 2147483647 w 86"/>
                <a:gd name="T19" fmla="*/ 2147483647 h 114"/>
                <a:gd name="T20" fmla="*/ 2147483647 w 86"/>
                <a:gd name="T21" fmla="*/ 2147483647 h 114"/>
                <a:gd name="T22" fmla="*/ 2147483647 w 86"/>
                <a:gd name="T23" fmla="*/ 2147483647 h 114"/>
                <a:gd name="T24" fmla="*/ 2147483647 w 86"/>
                <a:gd name="T25" fmla="*/ 2147483647 h 114"/>
                <a:gd name="T26" fmla="*/ 2147483647 w 86"/>
                <a:gd name="T27" fmla="*/ 2147483647 h 114"/>
                <a:gd name="T28" fmla="*/ 2147483647 w 86"/>
                <a:gd name="T29" fmla="*/ 2147483647 h 114"/>
                <a:gd name="T30" fmla="*/ 2147483647 w 86"/>
                <a:gd name="T31" fmla="*/ 2147483647 h 114"/>
                <a:gd name="T32" fmla="*/ 2147483647 w 86"/>
                <a:gd name="T33" fmla="*/ 2147483647 h 114"/>
                <a:gd name="T34" fmla="*/ 2147483647 w 86"/>
                <a:gd name="T35" fmla="*/ 2147483647 h 114"/>
                <a:gd name="T36" fmla="*/ 2147483647 w 86"/>
                <a:gd name="T37" fmla="*/ 2147483647 h 114"/>
                <a:gd name="T38" fmla="*/ 2147483647 w 86"/>
                <a:gd name="T39" fmla="*/ 2147483647 h 114"/>
                <a:gd name="T40" fmla="*/ 2147483647 w 86"/>
                <a:gd name="T41" fmla="*/ 2147483647 h 114"/>
                <a:gd name="T42" fmla="*/ 2147483647 w 86"/>
                <a:gd name="T43" fmla="*/ 2147483647 h 114"/>
                <a:gd name="T44" fmla="*/ 2147483647 w 86"/>
                <a:gd name="T45" fmla="*/ 2147483647 h 114"/>
                <a:gd name="T46" fmla="*/ 2147483647 w 86"/>
                <a:gd name="T47" fmla="*/ 2147483647 h 114"/>
                <a:gd name="T48" fmla="*/ 2147483647 w 86"/>
                <a:gd name="T49" fmla="*/ 2147483647 h 114"/>
                <a:gd name="T50" fmla="*/ 2147483647 w 86"/>
                <a:gd name="T51" fmla="*/ 2147483647 h 114"/>
                <a:gd name="T52" fmla="*/ 2147483647 w 86"/>
                <a:gd name="T53" fmla="*/ 2147483647 h 114"/>
                <a:gd name="T54" fmla="*/ 2147483647 w 86"/>
                <a:gd name="T55" fmla="*/ 2147483647 h 114"/>
                <a:gd name="T56" fmla="*/ 2147483647 w 86"/>
                <a:gd name="T57" fmla="*/ 2147483647 h 114"/>
                <a:gd name="T58" fmla="*/ 2147483647 w 86"/>
                <a:gd name="T59" fmla="*/ 2147483647 h 114"/>
                <a:gd name="T60" fmla="*/ 2147483647 w 86"/>
                <a:gd name="T61" fmla="*/ 2147483647 h 114"/>
                <a:gd name="T62" fmla="*/ 2147483647 w 86"/>
                <a:gd name="T63" fmla="*/ 2147483647 h 114"/>
                <a:gd name="T64" fmla="*/ 2147483647 w 86"/>
                <a:gd name="T65" fmla="*/ 2147483647 h 114"/>
                <a:gd name="T66" fmla="*/ 2147483647 w 86"/>
                <a:gd name="T67" fmla="*/ 2147483647 h 114"/>
                <a:gd name="T68" fmla="*/ 2147483647 w 86"/>
                <a:gd name="T69" fmla="*/ 2147483647 h 114"/>
                <a:gd name="T70" fmla="*/ 2147483647 w 86"/>
                <a:gd name="T71" fmla="*/ 2147483647 h 114"/>
                <a:gd name="T72" fmla="*/ 2147483647 w 86"/>
                <a:gd name="T73" fmla="*/ 2147483647 h 114"/>
                <a:gd name="T74" fmla="*/ 2147483647 w 86"/>
                <a:gd name="T75" fmla="*/ 2147483647 h 114"/>
                <a:gd name="T76" fmla="*/ 2147483647 w 86"/>
                <a:gd name="T77" fmla="*/ 2147483647 h 114"/>
                <a:gd name="T78" fmla="*/ 2147483647 w 86"/>
                <a:gd name="T79" fmla="*/ 2147483647 h 114"/>
                <a:gd name="T80" fmla="*/ 2147483647 w 86"/>
                <a:gd name="T81" fmla="*/ 2147483647 h 114"/>
                <a:gd name="T82" fmla="*/ 2147483647 w 86"/>
                <a:gd name="T83" fmla="*/ 2147483647 h 114"/>
                <a:gd name="T84" fmla="*/ 2147483647 w 86"/>
                <a:gd name="T85" fmla="*/ 2147483647 h 114"/>
                <a:gd name="T86" fmla="*/ 2147483647 w 86"/>
                <a:gd name="T87" fmla="*/ 2147483647 h 114"/>
                <a:gd name="T88" fmla="*/ 2147483647 w 86"/>
                <a:gd name="T89" fmla="*/ 2147483647 h 114"/>
                <a:gd name="T90" fmla="*/ 2147483647 w 86"/>
                <a:gd name="T91" fmla="*/ 2147483647 h 11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86"/>
                <a:gd name="T139" fmla="*/ 0 h 114"/>
                <a:gd name="T140" fmla="*/ 86 w 86"/>
                <a:gd name="T141" fmla="*/ 114 h 11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86" h="114">
                  <a:moveTo>
                    <a:pt x="16" y="114"/>
                  </a:moveTo>
                  <a:lnTo>
                    <a:pt x="0" y="114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8" y="0"/>
                  </a:lnTo>
                  <a:lnTo>
                    <a:pt x="66" y="2"/>
                  </a:lnTo>
                  <a:lnTo>
                    <a:pt x="72" y="6"/>
                  </a:lnTo>
                  <a:lnTo>
                    <a:pt x="76" y="10"/>
                  </a:lnTo>
                  <a:lnTo>
                    <a:pt x="80" y="14"/>
                  </a:lnTo>
                  <a:lnTo>
                    <a:pt x="84" y="20"/>
                  </a:lnTo>
                  <a:lnTo>
                    <a:pt x="84" y="26"/>
                  </a:lnTo>
                  <a:lnTo>
                    <a:pt x="86" y="32"/>
                  </a:lnTo>
                  <a:lnTo>
                    <a:pt x="84" y="40"/>
                  </a:lnTo>
                  <a:lnTo>
                    <a:pt x="82" y="46"/>
                  </a:lnTo>
                  <a:lnTo>
                    <a:pt x="80" y="52"/>
                  </a:lnTo>
                  <a:lnTo>
                    <a:pt x="76" y="58"/>
                  </a:lnTo>
                  <a:lnTo>
                    <a:pt x="72" y="62"/>
                  </a:lnTo>
                  <a:lnTo>
                    <a:pt x="66" y="64"/>
                  </a:lnTo>
                  <a:lnTo>
                    <a:pt x="58" y="66"/>
                  </a:lnTo>
                  <a:lnTo>
                    <a:pt x="52" y="66"/>
                  </a:lnTo>
                  <a:lnTo>
                    <a:pt x="16" y="66"/>
                  </a:lnTo>
                  <a:lnTo>
                    <a:pt x="16" y="114"/>
                  </a:lnTo>
                  <a:close/>
                  <a:moveTo>
                    <a:pt x="16" y="54"/>
                  </a:moveTo>
                  <a:lnTo>
                    <a:pt x="46" y="54"/>
                  </a:lnTo>
                  <a:lnTo>
                    <a:pt x="56" y="52"/>
                  </a:lnTo>
                  <a:lnTo>
                    <a:pt x="64" y="48"/>
                  </a:lnTo>
                  <a:lnTo>
                    <a:pt x="68" y="42"/>
                  </a:lnTo>
                  <a:lnTo>
                    <a:pt x="70" y="32"/>
                  </a:lnTo>
                  <a:lnTo>
                    <a:pt x="68" y="24"/>
                  </a:lnTo>
                  <a:lnTo>
                    <a:pt x="64" y="18"/>
                  </a:lnTo>
                  <a:lnTo>
                    <a:pt x="56" y="14"/>
                  </a:lnTo>
                  <a:lnTo>
                    <a:pt x="46" y="14"/>
                  </a:lnTo>
                  <a:lnTo>
                    <a:pt x="16" y="14"/>
                  </a:lnTo>
                  <a:lnTo>
                    <a:pt x="16" y="54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46">
              <a:extLst>
                <a:ext uri="{FF2B5EF4-FFF2-40B4-BE49-F238E27FC236}">
                  <a16:creationId xmlns:a16="http://schemas.microsoft.com/office/drawing/2014/main" id="{ECE0C959-DFDF-9B46-90DE-52EC09949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9192" y="4225135"/>
              <a:ext cx="146050" cy="184150"/>
            </a:xfrm>
            <a:custGeom>
              <a:avLst/>
              <a:gdLst>
                <a:gd name="T0" fmla="*/ 2147483647 w 92"/>
                <a:gd name="T1" fmla="*/ 0 h 116"/>
                <a:gd name="T2" fmla="*/ 2147483647 w 92"/>
                <a:gd name="T3" fmla="*/ 0 h 116"/>
                <a:gd name="T4" fmla="*/ 2147483647 w 92"/>
                <a:gd name="T5" fmla="*/ 2147483647 h 116"/>
                <a:gd name="T6" fmla="*/ 2147483647 w 92"/>
                <a:gd name="T7" fmla="*/ 2147483647 h 116"/>
                <a:gd name="T8" fmla="*/ 2147483647 w 92"/>
                <a:gd name="T9" fmla="*/ 2147483647 h 116"/>
                <a:gd name="T10" fmla="*/ 2147483647 w 92"/>
                <a:gd name="T11" fmla="*/ 2147483647 h 116"/>
                <a:gd name="T12" fmla="*/ 2147483647 w 92"/>
                <a:gd name="T13" fmla="*/ 2147483647 h 116"/>
                <a:gd name="T14" fmla="*/ 0 w 92"/>
                <a:gd name="T15" fmla="*/ 2147483647 h 116"/>
                <a:gd name="T16" fmla="*/ 0 w 92"/>
                <a:gd name="T17" fmla="*/ 0 h 116"/>
                <a:gd name="T18" fmla="*/ 2147483647 w 92"/>
                <a:gd name="T19" fmla="*/ 0 h 116"/>
                <a:gd name="T20" fmla="*/ 2147483647 w 92"/>
                <a:gd name="T21" fmla="*/ 2147483647 h 116"/>
                <a:gd name="T22" fmla="*/ 2147483647 w 92"/>
                <a:gd name="T23" fmla="*/ 2147483647 h 116"/>
                <a:gd name="T24" fmla="*/ 2147483647 w 92"/>
                <a:gd name="T25" fmla="*/ 0 h 116"/>
                <a:gd name="T26" fmla="*/ 2147483647 w 92"/>
                <a:gd name="T27" fmla="*/ 0 h 1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2"/>
                <a:gd name="T43" fmla="*/ 0 h 116"/>
                <a:gd name="T44" fmla="*/ 92 w 92"/>
                <a:gd name="T45" fmla="*/ 116 h 1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2" h="116">
                  <a:moveTo>
                    <a:pt x="76" y="0"/>
                  </a:moveTo>
                  <a:lnTo>
                    <a:pt x="92" y="0"/>
                  </a:lnTo>
                  <a:lnTo>
                    <a:pt x="92" y="116"/>
                  </a:lnTo>
                  <a:lnTo>
                    <a:pt x="76" y="116"/>
                  </a:lnTo>
                  <a:lnTo>
                    <a:pt x="76" y="62"/>
                  </a:lnTo>
                  <a:lnTo>
                    <a:pt x="16" y="62"/>
                  </a:lnTo>
                  <a:lnTo>
                    <a:pt x="16" y="116"/>
                  </a:lnTo>
                  <a:lnTo>
                    <a:pt x="0" y="116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48"/>
                  </a:lnTo>
                  <a:lnTo>
                    <a:pt x="76" y="48"/>
                  </a:lnTo>
                  <a:lnTo>
                    <a:pt x="76" y="0"/>
                  </a:lnTo>
                  <a:close/>
                </a:path>
              </a:pathLst>
            </a:cu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47">
              <a:extLst>
                <a:ext uri="{FF2B5EF4-FFF2-40B4-BE49-F238E27FC236}">
                  <a16:creationId xmlns:a16="http://schemas.microsoft.com/office/drawing/2014/main" id="{2A426985-D386-4540-B56E-8150F71A6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1917" y="4225135"/>
              <a:ext cx="142875" cy="184150"/>
            </a:xfrm>
            <a:custGeom>
              <a:avLst/>
              <a:gdLst>
                <a:gd name="T0" fmla="*/ 2147483647 w 90"/>
                <a:gd name="T1" fmla="*/ 0 h 116"/>
                <a:gd name="T2" fmla="*/ 2147483647 w 90"/>
                <a:gd name="T3" fmla="*/ 0 h 116"/>
                <a:gd name="T4" fmla="*/ 2147483647 w 90"/>
                <a:gd name="T5" fmla="*/ 2147483647 h 116"/>
                <a:gd name="T6" fmla="*/ 2147483647 w 90"/>
                <a:gd name="T7" fmla="*/ 2147483647 h 116"/>
                <a:gd name="T8" fmla="*/ 2147483647 w 90"/>
                <a:gd name="T9" fmla="*/ 2147483647 h 116"/>
                <a:gd name="T10" fmla="*/ 2147483647 w 90"/>
                <a:gd name="T11" fmla="*/ 2147483647 h 116"/>
                <a:gd name="T12" fmla="*/ 2147483647 w 90"/>
                <a:gd name="T13" fmla="*/ 2147483647 h 116"/>
                <a:gd name="T14" fmla="*/ 0 w 90"/>
                <a:gd name="T15" fmla="*/ 2147483647 h 116"/>
                <a:gd name="T16" fmla="*/ 0 w 90"/>
                <a:gd name="T17" fmla="*/ 0 h 116"/>
                <a:gd name="T18" fmla="*/ 2147483647 w 90"/>
                <a:gd name="T19" fmla="*/ 0 h 116"/>
                <a:gd name="T20" fmla="*/ 2147483647 w 90"/>
                <a:gd name="T21" fmla="*/ 2147483647 h 116"/>
                <a:gd name="T22" fmla="*/ 2147483647 w 90"/>
                <a:gd name="T23" fmla="*/ 2147483647 h 116"/>
                <a:gd name="T24" fmla="*/ 2147483647 w 90"/>
                <a:gd name="T25" fmla="*/ 0 h 116"/>
                <a:gd name="T26" fmla="*/ 2147483647 w 90"/>
                <a:gd name="T27" fmla="*/ 0 h 1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0"/>
                <a:gd name="T43" fmla="*/ 0 h 116"/>
                <a:gd name="T44" fmla="*/ 90 w 90"/>
                <a:gd name="T45" fmla="*/ 116 h 11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0" h="116">
                  <a:moveTo>
                    <a:pt x="74" y="0"/>
                  </a:moveTo>
                  <a:lnTo>
                    <a:pt x="90" y="0"/>
                  </a:lnTo>
                  <a:lnTo>
                    <a:pt x="90" y="116"/>
                  </a:lnTo>
                  <a:lnTo>
                    <a:pt x="74" y="116"/>
                  </a:lnTo>
                  <a:lnTo>
                    <a:pt x="74" y="62"/>
                  </a:lnTo>
                  <a:lnTo>
                    <a:pt x="14" y="62"/>
                  </a:lnTo>
                  <a:lnTo>
                    <a:pt x="14" y="116"/>
                  </a:lnTo>
                  <a:lnTo>
                    <a:pt x="0" y="116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48"/>
                  </a:lnTo>
                  <a:lnTo>
                    <a:pt x="74" y="48"/>
                  </a:lnTo>
                  <a:lnTo>
                    <a:pt x="74" y="0"/>
                  </a:lnTo>
                  <a:close/>
                </a:path>
              </a:pathLst>
            </a:cu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48">
              <a:extLst>
                <a:ext uri="{FF2B5EF4-FFF2-40B4-BE49-F238E27FC236}">
                  <a16:creationId xmlns:a16="http://schemas.microsoft.com/office/drawing/2014/main" id="{876913C6-FC5B-AC43-A89C-040C12784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1293" y="4323560"/>
              <a:ext cx="1859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/>
            </a:p>
          </p:txBody>
        </p:sp>
        <p:sp>
          <p:nvSpPr>
            <p:cNvPr id="22" name="Rectangle 49">
              <a:extLst>
                <a:ext uri="{FF2B5EF4-FFF2-40B4-BE49-F238E27FC236}">
                  <a16:creationId xmlns:a16="http://schemas.microsoft.com/office/drawing/2014/main" id="{305E8CE1-9AD2-0549-9464-98DB4C16C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1717" y="4333085"/>
              <a:ext cx="1859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/>
            </a:p>
          </p:txBody>
        </p:sp>
        <p:sp>
          <p:nvSpPr>
            <p:cNvPr id="23" name="Rectangle 50">
              <a:extLst>
                <a:ext uri="{FF2B5EF4-FFF2-40B4-BE49-F238E27FC236}">
                  <a16:creationId xmlns:a16="http://schemas.microsoft.com/office/drawing/2014/main" id="{E29A5293-201C-5440-8F9F-EC6762A1F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3317" y="4933160"/>
              <a:ext cx="1859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/>
            </a:p>
          </p:txBody>
        </p:sp>
        <p:sp>
          <p:nvSpPr>
            <p:cNvPr id="24" name="Rectangle 53">
              <a:extLst>
                <a:ext uri="{FF2B5EF4-FFF2-40B4-BE49-F238E27FC236}">
                  <a16:creationId xmlns:a16="http://schemas.microsoft.com/office/drawing/2014/main" id="{E4A68F73-6BD9-7840-984C-A2C7226F8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742" y="3682210"/>
              <a:ext cx="19877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/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2B7DF21C-AD17-EC46-B48F-AEAFF9BCBE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3767" y="3523460"/>
              <a:ext cx="177800" cy="190500"/>
            </a:xfrm>
            <a:custGeom>
              <a:avLst/>
              <a:gdLst>
                <a:gd name="T0" fmla="*/ 2147483647 w 112"/>
                <a:gd name="T1" fmla="*/ 2147483647 h 120"/>
                <a:gd name="T2" fmla="*/ 2147483647 w 112"/>
                <a:gd name="T3" fmla="*/ 2147483647 h 120"/>
                <a:gd name="T4" fmla="*/ 2147483647 w 112"/>
                <a:gd name="T5" fmla="*/ 2147483647 h 120"/>
                <a:gd name="T6" fmla="*/ 2147483647 w 112"/>
                <a:gd name="T7" fmla="*/ 2147483647 h 120"/>
                <a:gd name="T8" fmla="*/ 2147483647 w 112"/>
                <a:gd name="T9" fmla="*/ 2147483647 h 120"/>
                <a:gd name="T10" fmla="*/ 2147483647 w 112"/>
                <a:gd name="T11" fmla="*/ 2147483647 h 120"/>
                <a:gd name="T12" fmla="*/ 2147483647 w 112"/>
                <a:gd name="T13" fmla="*/ 2147483647 h 120"/>
                <a:gd name="T14" fmla="*/ 2147483647 w 112"/>
                <a:gd name="T15" fmla="*/ 2147483647 h 120"/>
                <a:gd name="T16" fmla="*/ 2147483647 w 112"/>
                <a:gd name="T17" fmla="*/ 2147483647 h 120"/>
                <a:gd name="T18" fmla="*/ 2147483647 w 112"/>
                <a:gd name="T19" fmla="*/ 2147483647 h 120"/>
                <a:gd name="T20" fmla="*/ 0 w 112"/>
                <a:gd name="T21" fmla="*/ 2147483647 h 120"/>
                <a:gd name="T22" fmla="*/ 2147483647 w 112"/>
                <a:gd name="T23" fmla="*/ 2147483647 h 120"/>
                <a:gd name="T24" fmla="*/ 2147483647 w 112"/>
                <a:gd name="T25" fmla="*/ 2147483647 h 120"/>
                <a:gd name="T26" fmla="*/ 2147483647 w 112"/>
                <a:gd name="T27" fmla="*/ 2147483647 h 120"/>
                <a:gd name="T28" fmla="*/ 2147483647 w 112"/>
                <a:gd name="T29" fmla="*/ 2147483647 h 120"/>
                <a:gd name="T30" fmla="*/ 2147483647 w 112"/>
                <a:gd name="T31" fmla="*/ 2147483647 h 120"/>
                <a:gd name="T32" fmla="*/ 2147483647 w 112"/>
                <a:gd name="T33" fmla="*/ 0 h 120"/>
                <a:gd name="T34" fmla="*/ 2147483647 w 112"/>
                <a:gd name="T35" fmla="*/ 0 h 120"/>
                <a:gd name="T36" fmla="*/ 2147483647 w 112"/>
                <a:gd name="T37" fmla="*/ 2147483647 h 120"/>
                <a:gd name="T38" fmla="*/ 2147483647 w 112"/>
                <a:gd name="T39" fmla="*/ 2147483647 h 120"/>
                <a:gd name="T40" fmla="*/ 2147483647 w 112"/>
                <a:gd name="T41" fmla="*/ 2147483647 h 120"/>
                <a:gd name="T42" fmla="*/ 2147483647 w 112"/>
                <a:gd name="T43" fmla="*/ 2147483647 h 120"/>
                <a:gd name="T44" fmla="*/ 2147483647 w 112"/>
                <a:gd name="T45" fmla="*/ 2147483647 h 120"/>
                <a:gd name="T46" fmla="*/ 2147483647 w 112"/>
                <a:gd name="T47" fmla="*/ 2147483647 h 120"/>
                <a:gd name="T48" fmla="*/ 2147483647 w 112"/>
                <a:gd name="T49" fmla="*/ 2147483647 h 120"/>
                <a:gd name="T50" fmla="*/ 2147483647 w 112"/>
                <a:gd name="T51" fmla="*/ 2147483647 h 120"/>
                <a:gd name="T52" fmla="*/ 2147483647 w 112"/>
                <a:gd name="T53" fmla="*/ 2147483647 h 120"/>
                <a:gd name="T54" fmla="*/ 2147483647 w 112"/>
                <a:gd name="T55" fmla="*/ 2147483647 h 120"/>
                <a:gd name="T56" fmla="*/ 2147483647 w 112"/>
                <a:gd name="T57" fmla="*/ 2147483647 h 120"/>
                <a:gd name="T58" fmla="*/ 2147483647 w 112"/>
                <a:gd name="T59" fmla="*/ 2147483647 h 120"/>
                <a:gd name="T60" fmla="*/ 2147483647 w 112"/>
                <a:gd name="T61" fmla="*/ 2147483647 h 120"/>
                <a:gd name="T62" fmla="*/ 2147483647 w 112"/>
                <a:gd name="T63" fmla="*/ 2147483647 h 120"/>
                <a:gd name="T64" fmla="*/ 2147483647 w 112"/>
                <a:gd name="T65" fmla="*/ 2147483647 h 120"/>
                <a:gd name="T66" fmla="*/ 2147483647 w 112"/>
                <a:gd name="T67" fmla="*/ 2147483647 h 120"/>
                <a:gd name="T68" fmla="*/ 2147483647 w 112"/>
                <a:gd name="T69" fmla="*/ 2147483647 h 120"/>
                <a:gd name="T70" fmla="*/ 2147483647 w 112"/>
                <a:gd name="T71" fmla="*/ 2147483647 h 120"/>
                <a:gd name="T72" fmla="*/ 2147483647 w 112"/>
                <a:gd name="T73" fmla="*/ 2147483647 h 120"/>
                <a:gd name="T74" fmla="*/ 2147483647 w 112"/>
                <a:gd name="T75" fmla="*/ 2147483647 h 120"/>
                <a:gd name="T76" fmla="*/ 2147483647 w 112"/>
                <a:gd name="T77" fmla="*/ 2147483647 h 120"/>
                <a:gd name="T78" fmla="*/ 2147483647 w 112"/>
                <a:gd name="T79" fmla="*/ 2147483647 h 120"/>
                <a:gd name="T80" fmla="*/ 2147483647 w 112"/>
                <a:gd name="T81" fmla="*/ 2147483647 h 120"/>
                <a:gd name="T82" fmla="*/ 2147483647 w 112"/>
                <a:gd name="T83" fmla="*/ 2147483647 h 120"/>
                <a:gd name="T84" fmla="*/ 2147483647 w 112"/>
                <a:gd name="T85" fmla="*/ 2147483647 h 120"/>
                <a:gd name="T86" fmla="*/ 2147483647 w 112"/>
                <a:gd name="T87" fmla="*/ 2147483647 h 120"/>
                <a:gd name="T88" fmla="*/ 2147483647 w 112"/>
                <a:gd name="T89" fmla="*/ 2147483647 h 120"/>
                <a:gd name="T90" fmla="*/ 2147483647 w 112"/>
                <a:gd name="T91" fmla="*/ 2147483647 h 120"/>
                <a:gd name="T92" fmla="*/ 2147483647 w 112"/>
                <a:gd name="T93" fmla="*/ 2147483647 h 120"/>
                <a:gd name="T94" fmla="*/ 2147483647 w 112"/>
                <a:gd name="T95" fmla="*/ 2147483647 h 120"/>
                <a:gd name="T96" fmla="*/ 2147483647 w 112"/>
                <a:gd name="T97" fmla="*/ 2147483647 h 120"/>
                <a:gd name="T98" fmla="*/ 2147483647 w 112"/>
                <a:gd name="T99" fmla="*/ 2147483647 h 1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12"/>
                <a:gd name="T151" fmla="*/ 0 h 120"/>
                <a:gd name="T152" fmla="*/ 112 w 112"/>
                <a:gd name="T153" fmla="*/ 120 h 1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12" h="120">
                  <a:moveTo>
                    <a:pt x="108" y="84"/>
                  </a:moveTo>
                  <a:lnTo>
                    <a:pt x="108" y="84"/>
                  </a:lnTo>
                  <a:lnTo>
                    <a:pt x="104" y="94"/>
                  </a:lnTo>
                  <a:lnTo>
                    <a:pt x="96" y="104"/>
                  </a:lnTo>
                  <a:lnTo>
                    <a:pt x="88" y="110"/>
                  </a:lnTo>
                  <a:lnTo>
                    <a:pt x="80" y="116"/>
                  </a:lnTo>
                  <a:lnTo>
                    <a:pt x="68" y="118"/>
                  </a:lnTo>
                  <a:lnTo>
                    <a:pt x="56" y="120"/>
                  </a:lnTo>
                  <a:lnTo>
                    <a:pt x="44" y="118"/>
                  </a:lnTo>
                  <a:lnTo>
                    <a:pt x="34" y="116"/>
                  </a:lnTo>
                  <a:lnTo>
                    <a:pt x="24" y="110"/>
                  </a:lnTo>
                  <a:lnTo>
                    <a:pt x="16" y="104"/>
                  </a:lnTo>
                  <a:lnTo>
                    <a:pt x="8" y="94"/>
                  </a:lnTo>
                  <a:lnTo>
                    <a:pt x="4" y="84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2" y="46"/>
                  </a:lnTo>
                  <a:lnTo>
                    <a:pt x="4" y="34"/>
                  </a:lnTo>
                  <a:lnTo>
                    <a:pt x="8" y="24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34" y="4"/>
                  </a:lnTo>
                  <a:lnTo>
                    <a:pt x="44" y="0"/>
                  </a:lnTo>
                  <a:lnTo>
                    <a:pt x="56" y="0"/>
                  </a:lnTo>
                  <a:lnTo>
                    <a:pt x="66" y="0"/>
                  </a:lnTo>
                  <a:lnTo>
                    <a:pt x="76" y="2"/>
                  </a:lnTo>
                  <a:lnTo>
                    <a:pt x="86" y="6"/>
                  </a:lnTo>
                  <a:lnTo>
                    <a:pt x="94" y="12"/>
                  </a:lnTo>
                  <a:lnTo>
                    <a:pt x="102" y="22"/>
                  </a:lnTo>
                  <a:lnTo>
                    <a:pt x="108" y="32"/>
                  </a:lnTo>
                  <a:lnTo>
                    <a:pt x="110" y="46"/>
                  </a:lnTo>
                  <a:lnTo>
                    <a:pt x="112" y="58"/>
                  </a:lnTo>
                  <a:lnTo>
                    <a:pt x="112" y="72"/>
                  </a:lnTo>
                  <a:lnTo>
                    <a:pt x="108" y="84"/>
                  </a:lnTo>
                  <a:close/>
                  <a:moveTo>
                    <a:pt x="94" y="40"/>
                  </a:moveTo>
                  <a:lnTo>
                    <a:pt x="94" y="40"/>
                  </a:lnTo>
                  <a:lnTo>
                    <a:pt x="90" y="32"/>
                  </a:lnTo>
                  <a:lnTo>
                    <a:pt x="86" y="26"/>
                  </a:lnTo>
                  <a:lnTo>
                    <a:pt x="80" y="20"/>
                  </a:lnTo>
                  <a:lnTo>
                    <a:pt x="72" y="16"/>
                  </a:lnTo>
                  <a:lnTo>
                    <a:pt x="64" y="14"/>
                  </a:lnTo>
                  <a:lnTo>
                    <a:pt x="56" y="12"/>
                  </a:lnTo>
                  <a:lnTo>
                    <a:pt x="48" y="14"/>
                  </a:lnTo>
                  <a:lnTo>
                    <a:pt x="40" y="16"/>
                  </a:lnTo>
                  <a:lnTo>
                    <a:pt x="32" y="20"/>
                  </a:lnTo>
                  <a:lnTo>
                    <a:pt x="28" y="26"/>
                  </a:lnTo>
                  <a:lnTo>
                    <a:pt x="22" y="32"/>
                  </a:lnTo>
                  <a:lnTo>
                    <a:pt x="18" y="40"/>
                  </a:lnTo>
                  <a:lnTo>
                    <a:pt x="16" y="50"/>
                  </a:lnTo>
                  <a:lnTo>
                    <a:pt x="16" y="60"/>
                  </a:lnTo>
                  <a:lnTo>
                    <a:pt x="16" y="70"/>
                  </a:lnTo>
                  <a:lnTo>
                    <a:pt x="18" y="78"/>
                  </a:lnTo>
                  <a:lnTo>
                    <a:pt x="22" y="86"/>
                  </a:lnTo>
                  <a:lnTo>
                    <a:pt x="28" y="94"/>
                  </a:lnTo>
                  <a:lnTo>
                    <a:pt x="32" y="98"/>
                  </a:lnTo>
                  <a:lnTo>
                    <a:pt x="40" y="102"/>
                  </a:lnTo>
                  <a:lnTo>
                    <a:pt x="48" y="106"/>
                  </a:lnTo>
                  <a:lnTo>
                    <a:pt x="56" y="106"/>
                  </a:lnTo>
                  <a:lnTo>
                    <a:pt x="64" y="106"/>
                  </a:lnTo>
                  <a:lnTo>
                    <a:pt x="72" y="102"/>
                  </a:lnTo>
                  <a:lnTo>
                    <a:pt x="80" y="98"/>
                  </a:lnTo>
                  <a:lnTo>
                    <a:pt x="86" y="94"/>
                  </a:lnTo>
                  <a:lnTo>
                    <a:pt x="90" y="86"/>
                  </a:lnTo>
                  <a:lnTo>
                    <a:pt x="94" y="78"/>
                  </a:lnTo>
                  <a:lnTo>
                    <a:pt x="96" y="70"/>
                  </a:lnTo>
                  <a:lnTo>
                    <a:pt x="96" y="60"/>
                  </a:lnTo>
                  <a:lnTo>
                    <a:pt x="96" y="50"/>
                  </a:lnTo>
                  <a:lnTo>
                    <a:pt x="94" y="4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59">
              <a:extLst>
                <a:ext uri="{FF2B5EF4-FFF2-40B4-BE49-F238E27FC236}">
                  <a16:creationId xmlns:a16="http://schemas.microsoft.com/office/drawing/2014/main" id="{6CEEB630-AE45-E248-8F46-69D1A9D79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2192" y="3482185"/>
              <a:ext cx="4667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34" charset="0"/>
                </a:rPr>
                <a:t>CH</a:t>
              </a:r>
              <a:r>
                <a:rPr lang="en-US" sz="2000" baseline="-25000">
                  <a:solidFill>
                    <a:srgbClr val="000000"/>
                  </a:solidFill>
                  <a:latin typeface="Helvetica" pitchFamily="34" charset="0"/>
                </a:rPr>
                <a:t>2</a:t>
              </a:r>
              <a:endParaRPr lang="en-US" sz="2400" baseline="-25000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A870CDEB-1C07-E540-AF83-1B84620A5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1743" y="3028160"/>
              <a:ext cx="58509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34" charset="0"/>
                </a:rPr>
                <a:t>Base</a:t>
              </a:r>
              <a:endParaRPr lang="en-US" sz="2400"/>
            </a:p>
          </p:txBody>
        </p:sp>
        <p:sp>
          <p:nvSpPr>
            <p:cNvPr id="30" name="Rectangle 158">
              <a:extLst>
                <a:ext uri="{FF2B5EF4-FFF2-40B4-BE49-F238E27FC236}">
                  <a16:creationId xmlns:a16="http://schemas.microsoft.com/office/drawing/2014/main" id="{133864C5-DE72-304F-90C7-0830EFF5B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6517" y="5260185"/>
              <a:ext cx="142667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34" charset="0"/>
                </a:rPr>
                <a:t>Deoxyribose</a:t>
              </a:r>
              <a:endParaRPr lang="en-US" sz="2400"/>
            </a:p>
          </p:txBody>
        </p:sp>
        <p:sp>
          <p:nvSpPr>
            <p:cNvPr id="31" name="Rectangle 220">
              <a:extLst>
                <a:ext uri="{FF2B5EF4-FFF2-40B4-BE49-F238E27FC236}">
                  <a16:creationId xmlns:a16="http://schemas.microsoft.com/office/drawing/2014/main" id="{A69B62A0-E279-2D4D-BD2A-2662ACAA8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6942" y="3698085"/>
              <a:ext cx="171522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itchFamily="34" charset="0"/>
                </a:rPr>
                <a:t>5′</a:t>
              </a:r>
              <a:endParaRPr lang="en-US" sz="2400"/>
            </a:p>
          </p:txBody>
        </p:sp>
        <p:sp>
          <p:nvSpPr>
            <p:cNvPr id="32" name="Rectangle 232">
              <a:extLst>
                <a:ext uri="{FF2B5EF4-FFF2-40B4-BE49-F238E27FC236}">
                  <a16:creationId xmlns:a16="http://schemas.microsoft.com/office/drawing/2014/main" id="{16B34488-BD43-AD40-8F52-D95DCE03C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9691" y="4933160"/>
              <a:ext cx="38417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r>
                <a:rPr lang="en-US" sz="2000" dirty="0">
                  <a:latin typeface="Helvetica" pitchFamily="34" charset="0"/>
                </a:rPr>
                <a:t>H</a:t>
              </a:r>
              <a:endParaRPr lang="en-US" sz="2400" dirty="0"/>
            </a:p>
          </p:txBody>
        </p:sp>
        <p:sp>
          <p:nvSpPr>
            <p:cNvPr id="33" name="Rectangle 220">
              <a:extLst>
                <a:ext uri="{FF2B5EF4-FFF2-40B4-BE49-F238E27FC236}">
                  <a16:creationId xmlns:a16="http://schemas.microsoft.com/office/drawing/2014/main" id="{E86B75D1-FB4C-C241-8241-05033E7E9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6942" y="4029872"/>
              <a:ext cx="171522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itchFamily="34" charset="0"/>
                </a:rPr>
                <a:t>4′</a:t>
              </a:r>
              <a:endParaRPr lang="en-US" sz="2400"/>
            </a:p>
          </p:txBody>
        </p:sp>
        <p:sp>
          <p:nvSpPr>
            <p:cNvPr id="34" name="Rectangle 220">
              <a:extLst>
                <a:ext uri="{FF2B5EF4-FFF2-40B4-BE49-F238E27FC236}">
                  <a16:creationId xmlns:a16="http://schemas.microsoft.com/office/drawing/2014/main" id="{675A4849-1133-0849-9574-0F1E6DC54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1467" y="3966372"/>
              <a:ext cx="171522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itchFamily="34" charset="0"/>
                </a:rPr>
                <a:t>1′</a:t>
              </a:r>
              <a:endParaRPr lang="en-US" sz="2400"/>
            </a:p>
          </p:txBody>
        </p:sp>
        <p:sp>
          <p:nvSpPr>
            <p:cNvPr id="35" name="Rectangle 220">
              <a:extLst>
                <a:ext uri="{FF2B5EF4-FFF2-40B4-BE49-F238E27FC236}">
                  <a16:creationId xmlns:a16="http://schemas.microsoft.com/office/drawing/2014/main" id="{10D104A3-77F5-6147-939F-EC03B1A1F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8567" y="4664872"/>
              <a:ext cx="171522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itchFamily="34" charset="0"/>
                </a:rPr>
                <a:t>3′</a:t>
              </a:r>
              <a:endParaRPr lang="en-US" sz="2400"/>
            </a:p>
          </p:txBody>
        </p:sp>
        <p:sp>
          <p:nvSpPr>
            <p:cNvPr id="36" name="Rectangle 220">
              <a:extLst>
                <a:ext uri="{FF2B5EF4-FFF2-40B4-BE49-F238E27FC236}">
                  <a16:creationId xmlns:a16="http://schemas.microsoft.com/office/drawing/2014/main" id="{A2A56237-8478-9344-9AF2-EED0EC7FB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0953" y="4664872"/>
              <a:ext cx="171522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Helvetica" pitchFamily="34" charset="0"/>
                </a:rPr>
                <a:t>2′</a:t>
              </a:r>
              <a:endParaRPr lang="en-US" sz="2400"/>
            </a:p>
          </p:txBody>
        </p:sp>
        <p:sp>
          <p:nvSpPr>
            <p:cNvPr id="37" name="Rectangle 54">
              <a:extLst>
                <a:ext uri="{FF2B5EF4-FFF2-40B4-BE49-F238E27FC236}">
                  <a16:creationId xmlns:a16="http://schemas.microsoft.com/office/drawing/2014/main" id="{4723B1B8-6BE1-8E41-80BE-5E81F3C67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7529" y="3459961"/>
              <a:ext cx="19877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/>
            </a:p>
          </p:txBody>
        </p:sp>
        <p:sp>
          <p:nvSpPr>
            <p:cNvPr id="38" name="Rectangle 56">
              <a:extLst>
                <a:ext uri="{FF2B5EF4-FFF2-40B4-BE49-F238E27FC236}">
                  <a16:creationId xmlns:a16="http://schemas.microsoft.com/office/drawing/2014/main" id="{8C8BB0A5-0B65-3E4C-A8E9-CE95283B2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2179" y="3459961"/>
              <a:ext cx="19877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latin typeface="Helvetica" pitchFamily="34" charset="0"/>
                </a:rPr>
                <a:t>O</a:t>
              </a:r>
              <a:endParaRPr lang="en-US" sz="2400" dirty="0"/>
            </a:p>
          </p:txBody>
        </p:sp>
        <p:sp>
          <p:nvSpPr>
            <p:cNvPr id="39" name="Rectangle 57">
              <a:extLst>
                <a:ext uri="{FF2B5EF4-FFF2-40B4-BE49-F238E27FC236}">
                  <a16:creationId xmlns:a16="http://schemas.microsoft.com/office/drawing/2014/main" id="{39AED448-40CA-834E-8CBA-3D5E61CAA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1279" y="2980535"/>
              <a:ext cx="19877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/>
            </a:p>
          </p:txBody>
        </p:sp>
        <p:sp>
          <p:nvSpPr>
            <p:cNvPr id="40" name="Rectangle 58">
              <a:extLst>
                <a:ext uri="{FF2B5EF4-FFF2-40B4-BE49-F238E27FC236}">
                  <a16:creationId xmlns:a16="http://schemas.microsoft.com/office/drawing/2014/main" id="{152307C7-0A1B-C54A-81DB-D323825FF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0329" y="3459961"/>
              <a:ext cx="17152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34" charset="0"/>
                </a:rPr>
                <a:t>P</a:t>
              </a:r>
              <a:endParaRPr lang="en-US" sz="2400"/>
            </a:p>
          </p:txBody>
        </p:sp>
        <p:sp>
          <p:nvSpPr>
            <p:cNvPr id="41" name="Rectangle 62">
              <a:extLst>
                <a:ext uri="{FF2B5EF4-FFF2-40B4-BE49-F238E27FC236}">
                  <a16:creationId xmlns:a16="http://schemas.microsoft.com/office/drawing/2014/main" id="{ADB240AA-67D9-E24B-82AE-D1C478A6C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1279" y="3936210"/>
              <a:ext cx="350838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r>
                <a:rPr lang="en-US" sz="3200" baseline="25000">
                  <a:solidFill>
                    <a:srgbClr val="000000"/>
                  </a:solidFill>
                  <a:latin typeface="Helvetica" pitchFamily="34" charset="0"/>
                </a:rPr>
                <a:t>–</a:t>
              </a:r>
            </a:p>
          </p:txBody>
        </p:sp>
        <p:sp>
          <p:nvSpPr>
            <p:cNvPr id="42" name="Rectangle 51">
              <a:extLst>
                <a:ext uri="{FF2B5EF4-FFF2-40B4-BE49-F238E27FC236}">
                  <a16:creationId xmlns:a16="http://schemas.microsoft.com/office/drawing/2014/main" id="{920C866B-BF83-944E-8BE4-F841A55BF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3317" y="4163222"/>
              <a:ext cx="1859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/>
            </a:p>
          </p:txBody>
        </p:sp>
        <p:sp>
          <p:nvSpPr>
            <p:cNvPr id="43" name="Rectangle 52">
              <a:extLst>
                <a:ext uri="{FF2B5EF4-FFF2-40B4-BE49-F238E27FC236}">
                  <a16:creationId xmlns:a16="http://schemas.microsoft.com/office/drawing/2014/main" id="{791C63BB-8F9C-3E47-9B18-373BC7C75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2867" y="4163222"/>
              <a:ext cx="1859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CCFF8C2-F8C3-C24E-BC6B-A39DAE9AB025}"/>
              </a:ext>
            </a:extLst>
          </p:cNvPr>
          <p:cNvSpPr txBox="1"/>
          <p:nvPr/>
        </p:nvSpPr>
        <p:spPr>
          <a:xfrm>
            <a:off x="7507629" y="5765756"/>
            <a:ext cx="2222211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IN" sz="2800" dirty="0"/>
              <a:t>Pentose sugar</a:t>
            </a:r>
            <a:endParaRPr lang="en-US" sz="2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608785-FCE7-164B-8000-DB096566B1BA}"/>
              </a:ext>
            </a:extLst>
          </p:cNvPr>
          <p:cNvSpPr txBox="1"/>
          <p:nvPr/>
        </p:nvSpPr>
        <p:spPr>
          <a:xfrm>
            <a:off x="3769456" y="5588384"/>
            <a:ext cx="1730795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IN" sz="2800" dirty="0"/>
              <a:t>Phosphate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1BAC79-E439-7743-A091-6D82A499728A}"/>
              </a:ext>
            </a:extLst>
          </p:cNvPr>
          <p:cNvGrpSpPr/>
          <p:nvPr/>
        </p:nvGrpSpPr>
        <p:grpSpPr>
          <a:xfrm>
            <a:off x="4203230" y="1687702"/>
            <a:ext cx="7815404" cy="3023683"/>
            <a:chOff x="4203230" y="1687702"/>
            <a:chExt cx="7815404" cy="3023683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D9005E0-A8DE-3A40-813D-3055B7B01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-553"/>
            <a:stretch/>
          </p:blipFill>
          <p:spPr>
            <a:xfrm>
              <a:off x="4203230" y="1687702"/>
              <a:ext cx="7815404" cy="1955800"/>
            </a:xfrm>
            <a:prstGeom prst="rect">
              <a:avLst/>
            </a:prstGeom>
          </p:spPr>
        </p:pic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B046177-4761-2E40-85C7-92C16F1161C0}"/>
                </a:ext>
              </a:extLst>
            </p:cNvPr>
            <p:cNvGrpSpPr/>
            <p:nvPr/>
          </p:nvGrpSpPr>
          <p:grpSpPr>
            <a:xfrm>
              <a:off x="4692552" y="2873654"/>
              <a:ext cx="6522138" cy="1837731"/>
              <a:chOff x="3846732" y="2873654"/>
              <a:chExt cx="6522138" cy="183773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2A3E2BE-60EB-C349-A576-9D27AF4DA5D6}"/>
                  </a:ext>
                </a:extLst>
              </p:cNvPr>
              <p:cNvCxnSpPr/>
              <p:nvPr/>
            </p:nvCxnSpPr>
            <p:spPr>
              <a:xfrm>
                <a:off x="3846732" y="3000375"/>
                <a:ext cx="2633927" cy="171101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E27AF29-7D79-F743-AF01-3C47CF489A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70287" y="2873654"/>
                <a:ext cx="3898583" cy="1827237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8EC351B-89B4-F543-BC40-6C6C4B918E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3670" y="2929802"/>
                <a:ext cx="829722" cy="1771089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5F9B9A1-4265-C841-B111-A427F44F94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73362" y="2898435"/>
                <a:ext cx="1849177" cy="1802456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4863D829-8086-1848-8C88-03F06B8C8B37}"/>
              </a:ext>
            </a:extLst>
          </p:cNvPr>
          <p:cNvSpPr txBox="1">
            <a:spLocks/>
          </p:cNvSpPr>
          <p:nvPr/>
        </p:nvSpPr>
        <p:spPr>
          <a:xfrm>
            <a:off x="242451" y="1369906"/>
            <a:ext cx="4960936" cy="124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b="1" dirty="0"/>
              <a:t>Nucleotide =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b="1" dirty="0"/>
              <a:t>   </a:t>
            </a:r>
            <a:r>
              <a:rPr lang="en-GB" altLang="en-US" b="1" dirty="0"/>
              <a:t>sugar-phosphate-base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altLang="en-US" b="1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714D88-AB4F-024B-8730-9F5D76E01E64}"/>
              </a:ext>
            </a:extLst>
          </p:cNvPr>
          <p:cNvSpPr txBox="1"/>
          <p:nvPr/>
        </p:nvSpPr>
        <p:spPr>
          <a:xfrm>
            <a:off x="384978" y="3800795"/>
            <a:ext cx="309366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altLang="en-US" sz="3200" b="1" dirty="0"/>
              <a:t>4 bases: </a:t>
            </a:r>
          </a:p>
          <a:p>
            <a:r>
              <a:rPr lang="en-GB" altLang="en-US" sz="3200" b="1" dirty="0"/>
              <a:t>	adenine (A)</a:t>
            </a:r>
          </a:p>
          <a:p>
            <a:r>
              <a:rPr lang="en-GB" altLang="en-US" sz="3200" b="1" dirty="0"/>
              <a:t>	guanine (G)</a:t>
            </a:r>
          </a:p>
          <a:p>
            <a:r>
              <a:rPr lang="en-GB" altLang="en-US" sz="3200" b="1" dirty="0"/>
              <a:t>	cytosine (C)</a:t>
            </a:r>
          </a:p>
          <a:p>
            <a:r>
              <a:rPr lang="en-GB" altLang="en-US" sz="3200" b="1" dirty="0"/>
              <a:t>	thymine (T)</a:t>
            </a:r>
            <a:endParaRPr lang="en-US" altLang="en-US" sz="3200" b="1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9850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3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roup 484">
            <a:extLst>
              <a:ext uri="{FF2B5EF4-FFF2-40B4-BE49-F238E27FC236}">
                <a16:creationId xmlns:a16="http://schemas.microsoft.com/office/drawing/2014/main" id="{65AD2604-A52A-0F4B-B42A-FB891FCC4BBF}"/>
              </a:ext>
            </a:extLst>
          </p:cNvPr>
          <p:cNvGrpSpPr/>
          <p:nvPr/>
        </p:nvGrpSpPr>
        <p:grpSpPr>
          <a:xfrm>
            <a:off x="5057775" y="1155065"/>
            <a:ext cx="6974057" cy="5698292"/>
            <a:chOff x="5057775" y="1155065"/>
            <a:chExt cx="6974057" cy="5698292"/>
          </a:xfrm>
        </p:grpSpPr>
        <p:pic>
          <p:nvPicPr>
            <p:cNvPr id="4" name="Picture 1617" descr="bro25332_11_14.jpg">
              <a:extLst>
                <a:ext uri="{FF2B5EF4-FFF2-40B4-BE49-F238E27FC236}">
                  <a16:creationId xmlns:a16="http://schemas.microsoft.com/office/drawing/2014/main" id="{B253B4B4-E08C-084B-A85A-F938357B5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314950" y="1286193"/>
              <a:ext cx="6259513" cy="544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577">
              <a:extLst>
                <a:ext uri="{FF2B5EF4-FFF2-40B4-BE49-F238E27FC236}">
                  <a16:creationId xmlns:a16="http://schemas.microsoft.com/office/drawing/2014/main" id="{CB80E045-D2FF-5046-A3F0-7B10333E1B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7775" y="6240780"/>
              <a:ext cx="225425" cy="1588"/>
              <a:chOff x="2178050" y="5857875"/>
              <a:chExt cx="225425" cy="1588"/>
            </a:xfrm>
          </p:grpSpPr>
          <p:sp>
            <p:nvSpPr>
              <p:cNvPr id="6" name="Line 402">
                <a:extLst>
                  <a:ext uri="{FF2B5EF4-FFF2-40B4-BE49-F238E27FC236}">
                    <a16:creationId xmlns:a16="http://schemas.microsoft.com/office/drawing/2014/main" id="{DB709FA0-5863-F048-A204-0807F6710E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52675" y="5857875"/>
                <a:ext cx="50800" cy="1588"/>
              </a:xfrm>
              <a:prstGeom prst="line">
                <a:avLst/>
              </a:prstGeom>
              <a:noFill/>
              <a:ln w="14859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" name="Line 403">
                <a:extLst>
                  <a:ext uri="{FF2B5EF4-FFF2-40B4-BE49-F238E27FC236}">
                    <a16:creationId xmlns:a16="http://schemas.microsoft.com/office/drawing/2014/main" id="{BD624715-5A89-4C46-AF7D-017AB44AA5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51075" y="5857875"/>
                <a:ext cx="50800" cy="1588"/>
              </a:xfrm>
              <a:prstGeom prst="line">
                <a:avLst/>
              </a:prstGeom>
              <a:noFill/>
              <a:ln w="14859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8" name="Line 404">
                <a:extLst>
                  <a:ext uri="{FF2B5EF4-FFF2-40B4-BE49-F238E27FC236}">
                    <a16:creationId xmlns:a16="http://schemas.microsoft.com/office/drawing/2014/main" id="{AE903C2E-B81B-D04F-B298-13BAE03A5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78050" y="5857875"/>
                <a:ext cx="22225" cy="1588"/>
              </a:xfrm>
              <a:prstGeom prst="line">
                <a:avLst/>
              </a:prstGeom>
              <a:noFill/>
              <a:ln w="14859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9" name="Group 582">
              <a:extLst>
                <a:ext uri="{FF2B5EF4-FFF2-40B4-BE49-F238E27FC236}">
                  <a16:creationId xmlns:a16="http://schemas.microsoft.com/office/drawing/2014/main" id="{551B7999-4585-C046-AADA-68AA3BDF49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7775" y="3135630"/>
              <a:ext cx="225425" cy="1588"/>
              <a:chOff x="2178050" y="2752725"/>
              <a:chExt cx="225425" cy="1588"/>
            </a:xfrm>
          </p:grpSpPr>
          <p:sp>
            <p:nvSpPr>
              <p:cNvPr id="10" name="Line 405">
                <a:extLst>
                  <a:ext uri="{FF2B5EF4-FFF2-40B4-BE49-F238E27FC236}">
                    <a16:creationId xmlns:a16="http://schemas.microsoft.com/office/drawing/2014/main" id="{6BA49B90-02A1-0E4B-9370-73C3ADCFEF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52675" y="2752725"/>
                <a:ext cx="50800" cy="1588"/>
              </a:xfrm>
              <a:prstGeom prst="line">
                <a:avLst/>
              </a:prstGeom>
              <a:noFill/>
              <a:ln w="14859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1" name="Line 406">
                <a:extLst>
                  <a:ext uri="{FF2B5EF4-FFF2-40B4-BE49-F238E27FC236}">
                    <a16:creationId xmlns:a16="http://schemas.microsoft.com/office/drawing/2014/main" id="{03B0E89E-14FA-6647-8AB2-07B92D1159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51075" y="2752725"/>
                <a:ext cx="50800" cy="1588"/>
              </a:xfrm>
              <a:prstGeom prst="line">
                <a:avLst/>
              </a:prstGeom>
              <a:noFill/>
              <a:ln w="14859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2" name="Line 407">
                <a:extLst>
                  <a:ext uri="{FF2B5EF4-FFF2-40B4-BE49-F238E27FC236}">
                    <a16:creationId xmlns:a16="http://schemas.microsoft.com/office/drawing/2014/main" id="{3E9DFC0D-D361-4E45-AF0E-4E3D3E9845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78050" y="2752725"/>
                <a:ext cx="22225" cy="1588"/>
              </a:xfrm>
              <a:prstGeom prst="line">
                <a:avLst/>
              </a:prstGeom>
              <a:noFill/>
              <a:ln w="14859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3" name="Group 580">
              <a:extLst>
                <a:ext uri="{FF2B5EF4-FFF2-40B4-BE49-F238E27FC236}">
                  <a16:creationId xmlns:a16="http://schemas.microsoft.com/office/drawing/2014/main" id="{D805DF93-7DEF-2349-9C36-CE014901E7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1127" y="6504305"/>
              <a:ext cx="1588" cy="225425"/>
              <a:chOff x="2413000" y="688975"/>
              <a:chExt cx="1588" cy="225425"/>
            </a:xfrm>
          </p:grpSpPr>
          <p:sp>
            <p:nvSpPr>
              <p:cNvPr id="14" name="Line 409">
                <a:extLst>
                  <a:ext uri="{FF2B5EF4-FFF2-40B4-BE49-F238E27FC236}">
                    <a16:creationId xmlns:a16="http://schemas.microsoft.com/office/drawing/2014/main" id="{78B35EDD-15BB-1441-90B0-0A675BFAA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3000" y="863600"/>
                <a:ext cx="1588" cy="50800"/>
              </a:xfrm>
              <a:prstGeom prst="line">
                <a:avLst/>
              </a:prstGeom>
              <a:noFill/>
              <a:ln w="14859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5" name="Line 410">
                <a:extLst>
                  <a:ext uri="{FF2B5EF4-FFF2-40B4-BE49-F238E27FC236}">
                    <a16:creationId xmlns:a16="http://schemas.microsoft.com/office/drawing/2014/main" id="{27ACBDA9-D670-DB44-AB34-D929F98F63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3000" y="762000"/>
                <a:ext cx="1588" cy="50800"/>
              </a:xfrm>
              <a:prstGeom prst="line">
                <a:avLst/>
              </a:prstGeom>
              <a:noFill/>
              <a:ln w="14859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6" name="Line 411">
                <a:extLst>
                  <a:ext uri="{FF2B5EF4-FFF2-40B4-BE49-F238E27FC236}">
                    <a16:creationId xmlns:a16="http://schemas.microsoft.com/office/drawing/2014/main" id="{CDABBA5D-1DAC-C846-A10E-0B5BDA136C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13000" y="688975"/>
                <a:ext cx="1588" cy="22225"/>
              </a:xfrm>
              <a:prstGeom prst="line">
                <a:avLst/>
              </a:prstGeom>
              <a:noFill/>
              <a:ln w="14859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7" name="Group 581">
              <a:extLst>
                <a:ext uri="{FF2B5EF4-FFF2-40B4-BE49-F238E27FC236}">
                  <a16:creationId xmlns:a16="http://schemas.microsoft.com/office/drawing/2014/main" id="{9589215F-62C1-6D40-BC0C-05F68D2169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84327" y="6504305"/>
              <a:ext cx="1588" cy="225425"/>
              <a:chOff x="3886200" y="688975"/>
              <a:chExt cx="1588" cy="225425"/>
            </a:xfrm>
          </p:grpSpPr>
          <p:sp>
            <p:nvSpPr>
              <p:cNvPr id="18" name="Line 412">
                <a:extLst>
                  <a:ext uri="{FF2B5EF4-FFF2-40B4-BE49-F238E27FC236}">
                    <a16:creationId xmlns:a16="http://schemas.microsoft.com/office/drawing/2014/main" id="{E2E6ECF7-136F-0D4C-B672-52517B4AB8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6200" y="863600"/>
                <a:ext cx="1588" cy="50800"/>
              </a:xfrm>
              <a:prstGeom prst="line">
                <a:avLst/>
              </a:prstGeom>
              <a:noFill/>
              <a:ln w="14859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9" name="Line 413">
                <a:extLst>
                  <a:ext uri="{FF2B5EF4-FFF2-40B4-BE49-F238E27FC236}">
                    <a16:creationId xmlns:a16="http://schemas.microsoft.com/office/drawing/2014/main" id="{984A6AA0-00A1-464D-ADD6-D6AF382281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6200" y="762000"/>
                <a:ext cx="1588" cy="50800"/>
              </a:xfrm>
              <a:prstGeom prst="line">
                <a:avLst/>
              </a:prstGeom>
              <a:noFill/>
              <a:ln w="14859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20" name="Line 414">
                <a:extLst>
                  <a:ext uri="{FF2B5EF4-FFF2-40B4-BE49-F238E27FC236}">
                    <a16:creationId xmlns:a16="http://schemas.microsoft.com/office/drawing/2014/main" id="{9BED915C-1503-D542-9A1F-561F5D4FE3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6200" y="688975"/>
                <a:ext cx="1588" cy="22225"/>
              </a:xfrm>
              <a:prstGeom prst="line">
                <a:avLst/>
              </a:prstGeom>
              <a:noFill/>
              <a:ln w="14859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21" name="Group 578">
              <a:extLst>
                <a:ext uri="{FF2B5EF4-FFF2-40B4-BE49-F238E27FC236}">
                  <a16:creationId xmlns:a16="http://schemas.microsoft.com/office/drawing/2014/main" id="{920E438F-E652-3D45-92BC-009E108E62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5494655"/>
              <a:ext cx="558800" cy="1588"/>
              <a:chOff x="3292475" y="5111750"/>
              <a:chExt cx="558800" cy="1588"/>
            </a:xfrm>
          </p:grpSpPr>
          <p:sp>
            <p:nvSpPr>
              <p:cNvPr id="22" name="Line 416">
                <a:extLst>
                  <a:ext uri="{FF2B5EF4-FFF2-40B4-BE49-F238E27FC236}">
                    <a16:creationId xmlns:a16="http://schemas.microsoft.com/office/drawing/2014/main" id="{E77F805F-E1D0-E94B-9ACC-614B678DC7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2475" y="5111750"/>
                <a:ext cx="50800" cy="1588"/>
              </a:xfrm>
              <a:prstGeom prst="line">
                <a:avLst/>
              </a:prstGeom>
              <a:noFill/>
              <a:ln w="14859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23" name="Line 417">
                <a:extLst>
                  <a:ext uri="{FF2B5EF4-FFF2-40B4-BE49-F238E27FC236}">
                    <a16:creationId xmlns:a16="http://schemas.microsoft.com/office/drawing/2014/main" id="{F1FD41BE-CFB8-8544-A247-59284A98E1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4075" y="5111750"/>
                <a:ext cx="50800" cy="1588"/>
              </a:xfrm>
              <a:prstGeom prst="line">
                <a:avLst/>
              </a:prstGeom>
              <a:noFill/>
              <a:ln w="14859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24" name="Line 418">
                <a:extLst>
                  <a:ext uri="{FF2B5EF4-FFF2-40B4-BE49-F238E27FC236}">
                    <a16:creationId xmlns:a16="http://schemas.microsoft.com/office/drawing/2014/main" id="{8F532E72-8118-4F47-A19A-07CD54282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5675" y="5111750"/>
                <a:ext cx="50800" cy="1588"/>
              </a:xfrm>
              <a:prstGeom prst="line">
                <a:avLst/>
              </a:prstGeom>
              <a:noFill/>
              <a:ln w="14859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25" name="Line 419">
                <a:extLst>
                  <a:ext uri="{FF2B5EF4-FFF2-40B4-BE49-F238E27FC236}">
                    <a16:creationId xmlns:a16="http://schemas.microsoft.com/office/drawing/2014/main" id="{B785929E-5B52-494F-A5E7-390FAA08A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7275" y="5111750"/>
                <a:ext cx="50800" cy="1588"/>
              </a:xfrm>
              <a:prstGeom prst="line">
                <a:avLst/>
              </a:prstGeom>
              <a:noFill/>
              <a:ln w="14859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26" name="Line 420">
                <a:extLst>
                  <a:ext uri="{FF2B5EF4-FFF2-40B4-BE49-F238E27FC236}">
                    <a16:creationId xmlns:a16="http://schemas.microsoft.com/office/drawing/2014/main" id="{6FF30EE0-9126-484D-BC63-419E7944B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8875" y="5111750"/>
                <a:ext cx="50800" cy="1588"/>
              </a:xfrm>
              <a:prstGeom prst="line">
                <a:avLst/>
              </a:prstGeom>
              <a:noFill/>
              <a:ln w="14859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27" name="Line 421">
                <a:extLst>
                  <a:ext uri="{FF2B5EF4-FFF2-40B4-BE49-F238E27FC236}">
                    <a16:creationId xmlns:a16="http://schemas.microsoft.com/office/drawing/2014/main" id="{62AFCD5E-6429-A442-9EE0-F62798DD7F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0475" y="5111750"/>
                <a:ext cx="50800" cy="1588"/>
              </a:xfrm>
              <a:prstGeom prst="line">
                <a:avLst/>
              </a:prstGeom>
              <a:noFill/>
              <a:ln w="14859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28" name="Group 579">
              <a:extLst>
                <a:ext uri="{FF2B5EF4-FFF2-40B4-BE49-F238E27FC236}">
                  <a16:creationId xmlns:a16="http://schemas.microsoft.com/office/drawing/2014/main" id="{073249BE-71BD-8540-8263-C19F74F649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2700" y="5272405"/>
              <a:ext cx="355600" cy="1588"/>
              <a:chOff x="3482975" y="4889500"/>
              <a:chExt cx="355600" cy="1588"/>
            </a:xfrm>
          </p:grpSpPr>
          <p:sp>
            <p:nvSpPr>
              <p:cNvPr id="29" name="Line 422">
                <a:extLst>
                  <a:ext uri="{FF2B5EF4-FFF2-40B4-BE49-F238E27FC236}">
                    <a16:creationId xmlns:a16="http://schemas.microsoft.com/office/drawing/2014/main" id="{17A43704-1E80-4C41-A6F7-C5A9FDDA7F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82975" y="4889500"/>
                <a:ext cx="50800" cy="1588"/>
              </a:xfrm>
              <a:prstGeom prst="line">
                <a:avLst/>
              </a:prstGeom>
              <a:noFill/>
              <a:ln w="14859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30" name="Line 423">
                <a:extLst>
                  <a:ext uri="{FF2B5EF4-FFF2-40B4-BE49-F238E27FC236}">
                    <a16:creationId xmlns:a16="http://schemas.microsoft.com/office/drawing/2014/main" id="{41274C1E-A875-2D4D-8195-E8C0E2879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4575" y="4889500"/>
                <a:ext cx="50800" cy="1588"/>
              </a:xfrm>
              <a:prstGeom prst="line">
                <a:avLst/>
              </a:prstGeom>
              <a:noFill/>
              <a:ln w="14859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31" name="Line 424">
                <a:extLst>
                  <a:ext uri="{FF2B5EF4-FFF2-40B4-BE49-F238E27FC236}">
                    <a16:creationId xmlns:a16="http://schemas.microsoft.com/office/drawing/2014/main" id="{3B3CB902-8C08-3D49-9494-B738BE6E7E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6175" y="4889500"/>
                <a:ext cx="50800" cy="1588"/>
              </a:xfrm>
              <a:prstGeom prst="line">
                <a:avLst/>
              </a:prstGeom>
              <a:noFill/>
              <a:ln w="14859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32" name="Line 425">
                <a:extLst>
                  <a:ext uri="{FF2B5EF4-FFF2-40B4-BE49-F238E27FC236}">
                    <a16:creationId xmlns:a16="http://schemas.microsoft.com/office/drawing/2014/main" id="{B011EA21-4CF5-E842-8BDD-37451B4DCE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775" y="4889500"/>
                <a:ext cx="50800" cy="1588"/>
              </a:xfrm>
              <a:prstGeom prst="line">
                <a:avLst/>
              </a:prstGeom>
              <a:noFill/>
              <a:ln w="14859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33" name="Freeform 426">
              <a:extLst>
                <a:ext uri="{FF2B5EF4-FFF2-40B4-BE49-F238E27FC236}">
                  <a16:creationId xmlns:a16="http://schemas.microsoft.com/office/drawing/2014/main" id="{8F08DBD0-2BB5-6144-8565-F5B57571D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5925" y="2738755"/>
              <a:ext cx="682625" cy="876300"/>
            </a:xfrm>
            <a:custGeom>
              <a:avLst/>
              <a:gdLst>
                <a:gd name="T0" fmla="*/ 0 w 430"/>
                <a:gd name="T1" fmla="*/ 2147483647 h 552"/>
                <a:gd name="T2" fmla="*/ 0 w 430"/>
                <a:gd name="T3" fmla="*/ 2147483647 h 552"/>
                <a:gd name="T4" fmla="*/ 2147483647 w 430"/>
                <a:gd name="T5" fmla="*/ 2147483647 h 552"/>
                <a:gd name="T6" fmla="*/ 2147483647 w 430"/>
                <a:gd name="T7" fmla="*/ 2147483647 h 552"/>
                <a:gd name="T8" fmla="*/ 2147483647 w 430"/>
                <a:gd name="T9" fmla="*/ 2147483647 h 552"/>
                <a:gd name="T10" fmla="*/ 2147483647 w 430"/>
                <a:gd name="T11" fmla="*/ 2147483647 h 552"/>
                <a:gd name="T12" fmla="*/ 2147483647 w 430"/>
                <a:gd name="T13" fmla="*/ 2147483647 h 552"/>
                <a:gd name="T14" fmla="*/ 2147483647 w 430"/>
                <a:gd name="T15" fmla="*/ 2147483647 h 552"/>
                <a:gd name="T16" fmla="*/ 2147483647 w 430"/>
                <a:gd name="T17" fmla="*/ 2147483647 h 552"/>
                <a:gd name="T18" fmla="*/ 2147483647 w 430"/>
                <a:gd name="T19" fmla="*/ 2147483647 h 552"/>
                <a:gd name="T20" fmla="*/ 2147483647 w 430"/>
                <a:gd name="T21" fmla="*/ 2147483647 h 552"/>
                <a:gd name="T22" fmla="*/ 2147483647 w 430"/>
                <a:gd name="T23" fmla="*/ 2147483647 h 552"/>
                <a:gd name="T24" fmla="*/ 2147483647 w 430"/>
                <a:gd name="T25" fmla="*/ 2147483647 h 552"/>
                <a:gd name="T26" fmla="*/ 2147483647 w 430"/>
                <a:gd name="T27" fmla="*/ 2147483647 h 552"/>
                <a:gd name="T28" fmla="*/ 2147483647 w 430"/>
                <a:gd name="T29" fmla="*/ 2147483647 h 552"/>
                <a:gd name="T30" fmla="*/ 2147483647 w 430"/>
                <a:gd name="T31" fmla="*/ 2147483647 h 552"/>
                <a:gd name="T32" fmla="*/ 2147483647 w 430"/>
                <a:gd name="T33" fmla="*/ 2147483647 h 552"/>
                <a:gd name="T34" fmla="*/ 2147483647 w 430"/>
                <a:gd name="T35" fmla="*/ 2147483647 h 552"/>
                <a:gd name="T36" fmla="*/ 2147483647 w 430"/>
                <a:gd name="T37" fmla="*/ 2147483647 h 552"/>
                <a:gd name="T38" fmla="*/ 2147483647 w 430"/>
                <a:gd name="T39" fmla="*/ 2147483647 h 552"/>
                <a:gd name="T40" fmla="*/ 2147483647 w 430"/>
                <a:gd name="T41" fmla="*/ 2147483647 h 552"/>
                <a:gd name="T42" fmla="*/ 2147483647 w 430"/>
                <a:gd name="T43" fmla="*/ 2147483647 h 552"/>
                <a:gd name="T44" fmla="*/ 2147483647 w 430"/>
                <a:gd name="T45" fmla="*/ 0 h 552"/>
                <a:gd name="T46" fmla="*/ 2147483647 w 430"/>
                <a:gd name="T47" fmla="*/ 2147483647 h 552"/>
                <a:gd name="T48" fmla="*/ 2147483647 w 430"/>
                <a:gd name="T49" fmla="*/ 2147483647 h 552"/>
                <a:gd name="T50" fmla="*/ 2147483647 w 430"/>
                <a:gd name="T51" fmla="*/ 2147483647 h 552"/>
                <a:gd name="T52" fmla="*/ 2147483647 w 430"/>
                <a:gd name="T53" fmla="*/ 2147483647 h 552"/>
                <a:gd name="T54" fmla="*/ 2147483647 w 430"/>
                <a:gd name="T55" fmla="*/ 2147483647 h 552"/>
                <a:gd name="T56" fmla="*/ 2147483647 w 430"/>
                <a:gd name="T57" fmla="*/ 2147483647 h 552"/>
                <a:gd name="T58" fmla="*/ 2147483647 w 430"/>
                <a:gd name="T59" fmla="*/ 2147483647 h 552"/>
                <a:gd name="T60" fmla="*/ 2147483647 w 430"/>
                <a:gd name="T61" fmla="*/ 2147483647 h 552"/>
                <a:gd name="T62" fmla="*/ 2147483647 w 430"/>
                <a:gd name="T63" fmla="*/ 2147483647 h 552"/>
                <a:gd name="T64" fmla="*/ 2147483647 w 430"/>
                <a:gd name="T65" fmla="*/ 2147483647 h 552"/>
                <a:gd name="T66" fmla="*/ 2147483647 w 430"/>
                <a:gd name="T67" fmla="*/ 2147483647 h 552"/>
                <a:gd name="T68" fmla="*/ 2147483647 w 430"/>
                <a:gd name="T69" fmla="*/ 2147483647 h 552"/>
                <a:gd name="T70" fmla="*/ 2147483647 w 430"/>
                <a:gd name="T71" fmla="*/ 2147483647 h 552"/>
                <a:gd name="T72" fmla="*/ 2147483647 w 430"/>
                <a:gd name="T73" fmla="*/ 2147483647 h 552"/>
                <a:gd name="T74" fmla="*/ 2147483647 w 430"/>
                <a:gd name="T75" fmla="*/ 2147483647 h 552"/>
                <a:gd name="T76" fmla="*/ 2147483647 w 430"/>
                <a:gd name="T77" fmla="*/ 2147483647 h 552"/>
                <a:gd name="T78" fmla="*/ 2147483647 w 430"/>
                <a:gd name="T79" fmla="*/ 2147483647 h 552"/>
                <a:gd name="T80" fmla="*/ 2147483647 w 430"/>
                <a:gd name="T81" fmla="*/ 2147483647 h 552"/>
                <a:gd name="T82" fmla="*/ 2147483647 w 430"/>
                <a:gd name="T83" fmla="*/ 2147483647 h 552"/>
                <a:gd name="T84" fmla="*/ 0 w 430"/>
                <a:gd name="T85" fmla="*/ 2147483647 h 552"/>
                <a:gd name="T86" fmla="*/ 0 w 430"/>
                <a:gd name="T87" fmla="*/ 2147483647 h 55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30"/>
                <a:gd name="T133" fmla="*/ 0 h 552"/>
                <a:gd name="T134" fmla="*/ 430 w 430"/>
                <a:gd name="T135" fmla="*/ 552 h 55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30" h="552">
                  <a:moveTo>
                    <a:pt x="0" y="552"/>
                  </a:moveTo>
                  <a:lnTo>
                    <a:pt x="0" y="552"/>
                  </a:lnTo>
                  <a:lnTo>
                    <a:pt x="2" y="526"/>
                  </a:lnTo>
                  <a:lnTo>
                    <a:pt x="4" y="502"/>
                  </a:lnTo>
                  <a:lnTo>
                    <a:pt x="8" y="478"/>
                  </a:lnTo>
                  <a:lnTo>
                    <a:pt x="12" y="456"/>
                  </a:lnTo>
                  <a:lnTo>
                    <a:pt x="20" y="434"/>
                  </a:lnTo>
                  <a:lnTo>
                    <a:pt x="26" y="414"/>
                  </a:lnTo>
                  <a:lnTo>
                    <a:pt x="36" y="394"/>
                  </a:lnTo>
                  <a:lnTo>
                    <a:pt x="46" y="374"/>
                  </a:lnTo>
                  <a:lnTo>
                    <a:pt x="66" y="338"/>
                  </a:lnTo>
                  <a:lnTo>
                    <a:pt x="90" y="306"/>
                  </a:lnTo>
                  <a:lnTo>
                    <a:pt x="116" y="278"/>
                  </a:lnTo>
                  <a:lnTo>
                    <a:pt x="142" y="252"/>
                  </a:lnTo>
                  <a:lnTo>
                    <a:pt x="170" y="230"/>
                  </a:lnTo>
                  <a:lnTo>
                    <a:pt x="196" y="210"/>
                  </a:lnTo>
                  <a:lnTo>
                    <a:pt x="220" y="194"/>
                  </a:lnTo>
                  <a:lnTo>
                    <a:pt x="240" y="180"/>
                  </a:lnTo>
                  <a:lnTo>
                    <a:pt x="272" y="164"/>
                  </a:lnTo>
                  <a:lnTo>
                    <a:pt x="286" y="158"/>
                  </a:lnTo>
                  <a:lnTo>
                    <a:pt x="250" y="230"/>
                  </a:lnTo>
                  <a:lnTo>
                    <a:pt x="430" y="60"/>
                  </a:lnTo>
                  <a:lnTo>
                    <a:pt x="198" y="0"/>
                  </a:lnTo>
                  <a:lnTo>
                    <a:pt x="254" y="50"/>
                  </a:lnTo>
                  <a:lnTo>
                    <a:pt x="244" y="56"/>
                  </a:lnTo>
                  <a:lnTo>
                    <a:pt x="214" y="72"/>
                  </a:lnTo>
                  <a:lnTo>
                    <a:pt x="196" y="86"/>
                  </a:lnTo>
                  <a:lnTo>
                    <a:pt x="174" y="102"/>
                  </a:lnTo>
                  <a:lnTo>
                    <a:pt x="152" y="124"/>
                  </a:lnTo>
                  <a:lnTo>
                    <a:pt x="128" y="150"/>
                  </a:lnTo>
                  <a:lnTo>
                    <a:pt x="104" y="180"/>
                  </a:lnTo>
                  <a:lnTo>
                    <a:pt x="82" y="216"/>
                  </a:lnTo>
                  <a:lnTo>
                    <a:pt x="60" y="256"/>
                  </a:lnTo>
                  <a:lnTo>
                    <a:pt x="40" y="304"/>
                  </a:lnTo>
                  <a:lnTo>
                    <a:pt x="32" y="328"/>
                  </a:lnTo>
                  <a:lnTo>
                    <a:pt x="24" y="356"/>
                  </a:lnTo>
                  <a:lnTo>
                    <a:pt x="18" y="384"/>
                  </a:lnTo>
                  <a:lnTo>
                    <a:pt x="12" y="414"/>
                  </a:lnTo>
                  <a:lnTo>
                    <a:pt x="8" y="446"/>
                  </a:lnTo>
                  <a:lnTo>
                    <a:pt x="4" y="480"/>
                  </a:lnTo>
                  <a:lnTo>
                    <a:pt x="2" y="514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FFFFFF"/>
            </a:solidFill>
            <a:ln w="749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grpSp>
          <p:nvGrpSpPr>
            <p:cNvPr id="34" name="Group 575">
              <a:extLst>
                <a:ext uri="{FF2B5EF4-FFF2-40B4-BE49-F238E27FC236}">
                  <a16:creationId xmlns:a16="http://schemas.microsoft.com/office/drawing/2014/main" id="{9242B742-ABAF-1549-92E7-E4E5A815A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72405" y="6682317"/>
              <a:ext cx="1425575" cy="93980"/>
              <a:chOff x="2392680" y="6299412"/>
              <a:chExt cx="1425575" cy="93980"/>
            </a:xfrm>
          </p:grpSpPr>
          <p:sp>
            <p:nvSpPr>
              <p:cNvPr id="35" name="Line 129">
                <a:extLst>
                  <a:ext uri="{FF2B5EF4-FFF2-40B4-BE49-F238E27FC236}">
                    <a16:creationId xmlns:a16="http://schemas.microsoft.com/office/drawing/2014/main" id="{3741048F-6652-D540-BC9F-EA8046628B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03805" y="6340687"/>
                <a:ext cx="1206500" cy="1588"/>
              </a:xfrm>
              <a:prstGeom prst="line">
                <a:avLst/>
              </a:prstGeom>
              <a:noFill/>
              <a:ln w="14859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36" name="Freeform 603">
                <a:extLst>
                  <a:ext uri="{FF2B5EF4-FFF2-40B4-BE49-F238E27FC236}">
                    <a16:creationId xmlns:a16="http://schemas.microsoft.com/office/drawing/2014/main" id="{89D43E43-6BD9-8247-B008-7842E7B84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2680" y="6310842"/>
                <a:ext cx="142875" cy="82550"/>
              </a:xfrm>
              <a:custGeom>
                <a:avLst/>
                <a:gdLst>
                  <a:gd name="T0" fmla="*/ 2147483647 w 90"/>
                  <a:gd name="T1" fmla="*/ 2147483647 h 52"/>
                  <a:gd name="T2" fmla="*/ 2147483647 w 90"/>
                  <a:gd name="T3" fmla="*/ 2147483647 h 52"/>
                  <a:gd name="T4" fmla="*/ 2147483647 w 90"/>
                  <a:gd name="T5" fmla="*/ 0 h 52"/>
                  <a:gd name="T6" fmla="*/ 0 w 90"/>
                  <a:gd name="T7" fmla="*/ 2147483647 h 52"/>
                  <a:gd name="T8" fmla="*/ 2147483647 w 90"/>
                  <a:gd name="T9" fmla="*/ 2147483647 h 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52"/>
                  <a:gd name="T17" fmla="*/ 90 w 90"/>
                  <a:gd name="T18" fmla="*/ 52 h 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52">
                    <a:moveTo>
                      <a:pt x="90" y="52"/>
                    </a:moveTo>
                    <a:lnTo>
                      <a:pt x="80" y="26"/>
                    </a:lnTo>
                    <a:lnTo>
                      <a:pt x="90" y="0"/>
                    </a:lnTo>
                    <a:lnTo>
                      <a:pt x="0" y="26"/>
                    </a:lnTo>
                    <a:lnTo>
                      <a:pt x="90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37" name="Freeform 604">
                <a:extLst>
                  <a:ext uri="{FF2B5EF4-FFF2-40B4-BE49-F238E27FC236}">
                    <a16:creationId xmlns:a16="http://schemas.microsoft.com/office/drawing/2014/main" id="{23BD7D6B-11BD-9A4D-894E-1258089995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5380" y="6299412"/>
                <a:ext cx="142875" cy="82550"/>
              </a:xfrm>
              <a:custGeom>
                <a:avLst/>
                <a:gdLst>
                  <a:gd name="T0" fmla="*/ 0 w 90"/>
                  <a:gd name="T1" fmla="*/ 2147483647 h 52"/>
                  <a:gd name="T2" fmla="*/ 2147483647 w 90"/>
                  <a:gd name="T3" fmla="*/ 2147483647 h 52"/>
                  <a:gd name="T4" fmla="*/ 0 w 90"/>
                  <a:gd name="T5" fmla="*/ 0 h 52"/>
                  <a:gd name="T6" fmla="*/ 2147483647 w 90"/>
                  <a:gd name="T7" fmla="*/ 2147483647 h 52"/>
                  <a:gd name="T8" fmla="*/ 0 w 90"/>
                  <a:gd name="T9" fmla="*/ 2147483647 h 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52"/>
                  <a:gd name="T17" fmla="*/ 90 w 90"/>
                  <a:gd name="T18" fmla="*/ 52 h 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52">
                    <a:moveTo>
                      <a:pt x="0" y="52"/>
                    </a:moveTo>
                    <a:lnTo>
                      <a:pt x="12" y="26"/>
                    </a:lnTo>
                    <a:lnTo>
                      <a:pt x="0" y="0"/>
                    </a:lnTo>
                    <a:lnTo>
                      <a:pt x="90" y="26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38" name="Freeform 1619">
              <a:extLst>
                <a:ext uri="{FF2B5EF4-FFF2-40B4-BE49-F238E27FC236}">
                  <a16:creationId xmlns:a16="http://schemas.microsoft.com/office/drawing/2014/main" id="{DF358F10-30AE-424A-9194-1481EE7B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5475" y="3138805"/>
              <a:ext cx="44450" cy="53975"/>
            </a:xfrm>
            <a:custGeom>
              <a:avLst/>
              <a:gdLst>
                <a:gd name="T0" fmla="*/ 2147483647 w 28"/>
                <a:gd name="T1" fmla="*/ 2147483647 h 34"/>
                <a:gd name="T2" fmla="*/ 2147483647 w 28"/>
                <a:gd name="T3" fmla="*/ 2147483647 h 34"/>
                <a:gd name="T4" fmla="*/ 2147483647 w 28"/>
                <a:gd name="T5" fmla="*/ 2147483647 h 34"/>
                <a:gd name="T6" fmla="*/ 2147483647 w 28"/>
                <a:gd name="T7" fmla="*/ 2147483647 h 34"/>
                <a:gd name="T8" fmla="*/ 2147483647 w 28"/>
                <a:gd name="T9" fmla="*/ 2147483647 h 34"/>
                <a:gd name="T10" fmla="*/ 2147483647 w 28"/>
                <a:gd name="T11" fmla="*/ 0 h 34"/>
                <a:gd name="T12" fmla="*/ 2147483647 w 28"/>
                <a:gd name="T13" fmla="*/ 0 h 34"/>
                <a:gd name="T14" fmla="*/ 2147483647 w 28"/>
                <a:gd name="T15" fmla="*/ 2147483647 h 34"/>
                <a:gd name="T16" fmla="*/ 2147483647 w 28"/>
                <a:gd name="T17" fmla="*/ 2147483647 h 34"/>
                <a:gd name="T18" fmla="*/ 2147483647 w 28"/>
                <a:gd name="T19" fmla="*/ 0 h 34"/>
                <a:gd name="T20" fmla="*/ 0 w 28"/>
                <a:gd name="T21" fmla="*/ 0 h 34"/>
                <a:gd name="T22" fmla="*/ 0 w 28"/>
                <a:gd name="T23" fmla="*/ 2147483647 h 34"/>
                <a:gd name="T24" fmla="*/ 2147483647 w 28"/>
                <a:gd name="T25" fmla="*/ 2147483647 h 34"/>
                <a:gd name="T26" fmla="*/ 2147483647 w 28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"/>
                <a:gd name="T43" fmla="*/ 0 h 34"/>
                <a:gd name="T44" fmla="*/ 28 w 28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" h="34">
                  <a:moveTo>
                    <a:pt x="6" y="34"/>
                  </a:moveTo>
                  <a:lnTo>
                    <a:pt x="6" y="18"/>
                  </a:lnTo>
                  <a:lnTo>
                    <a:pt x="22" y="18"/>
                  </a:lnTo>
                  <a:lnTo>
                    <a:pt x="22" y="34"/>
                  </a:lnTo>
                  <a:lnTo>
                    <a:pt x="28" y="34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14"/>
                  </a:lnTo>
                  <a:lnTo>
                    <a:pt x="6" y="14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6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39" name="Freeform 1620">
              <a:extLst>
                <a:ext uri="{FF2B5EF4-FFF2-40B4-BE49-F238E27FC236}">
                  <a16:creationId xmlns:a16="http://schemas.microsoft.com/office/drawing/2014/main" id="{7FA336A5-0836-9447-93E5-8C227EE36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750" y="5012055"/>
              <a:ext cx="41275" cy="53975"/>
            </a:xfrm>
            <a:custGeom>
              <a:avLst/>
              <a:gdLst>
                <a:gd name="T0" fmla="*/ 2147483647 w 26"/>
                <a:gd name="T1" fmla="*/ 2147483647 h 34"/>
                <a:gd name="T2" fmla="*/ 2147483647 w 26"/>
                <a:gd name="T3" fmla="*/ 2147483647 h 34"/>
                <a:gd name="T4" fmla="*/ 2147483647 w 26"/>
                <a:gd name="T5" fmla="*/ 2147483647 h 34"/>
                <a:gd name="T6" fmla="*/ 2147483647 w 26"/>
                <a:gd name="T7" fmla="*/ 2147483647 h 34"/>
                <a:gd name="T8" fmla="*/ 2147483647 w 26"/>
                <a:gd name="T9" fmla="*/ 0 h 34"/>
                <a:gd name="T10" fmla="*/ 2147483647 w 26"/>
                <a:gd name="T11" fmla="*/ 0 h 34"/>
                <a:gd name="T12" fmla="*/ 2147483647 w 26"/>
                <a:gd name="T13" fmla="*/ 2147483647 h 34"/>
                <a:gd name="T14" fmla="*/ 2147483647 w 26"/>
                <a:gd name="T15" fmla="*/ 0 h 34"/>
                <a:gd name="T16" fmla="*/ 0 w 26"/>
                <a:gd name="T17" fmla="*/ 0 h 34"/>
                <a:gd name="T18" fmla="*/ 0 w 26"/>
                <a:gd name="T19" fmla="*/ 2147483647 h 34"/>
                <a:gd name="T20" fmla="*/ 2147483647 w 26"/>
                <a:gd name="T21" fmla="*/ 2147483647 h 34"/>
                <a:gd name="T22" fmla="*/ 2147483647 w 26"/>
                <a:gd name="T23" fmla="*/ 2147483647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"/>
                <a:gd name="T37" fmla="*/ 0 h 34"/>
                <a:gd name="T38" fmla="*/ 26 w 26"/>
                <a:gd name="T39" fmla="*/ 34 h 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" h="34">
                  <a:moveTo>
                    <a:pt x="4" y="34"/>
                  </a:moveTo>
                  <a:lnTo>
                    <a:pt x="4" y="6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26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40" name="Freeform 1621">
              <a:extLst>
                <a:ext uri="{FF2B5EF4-FFF2-40B4-BE49-F238E27FC236}">
                  <a16:creationId xmlns:a16="http://schemas.microsoft.com/office/drawing/2014/main" id="{6B36D8ED-D3D4-054C-A6B9-390DFB84F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5250" y="4986655"/>
              <a:ext cx="41275" cy="53975"/>
            </a:xfrm>
            <a:custGeom>
              <a:avLst/>
              <a:gdLst>
                <a:gd name="T0" fmla="*/ 2147483647 w 26"/>
                <a:gd name="T1" fmla="*/ 2147483647 h 34"/>
                <a:gd name="T2" fmla="*/ 2147483647 w 26"/>
                <a:gd name="T3" fmla="*/ 2147483647 h 34"/>
                <a:gd name="T4" fmla="*/ 2147483647 w 26"/>
                <a:gd name="T5" fmla="*/ 2147483647 h 34"/>
                <a:gd name="T6" fmla="*/ 2147483647 w 26"/>
                <a:gd name="T7" fmla="*/ 2147483647 h 34"/>
                <a:gd name="T8" fmla="*/ 2147483647 w 26"/>
                <a:gd name="T9" fmla="*/ 0 h 34"/>
                <a:gd name="T10" fmla="*/ 2147483647 w 26"/>
                <a:gd name="T11" fmla="*/ 0 h 34"/>
                <a:gd name="T12" fmla="*/ 2147483647 w 26"/>
                <a:gd name="T13" fmla="*/ 2147483647 h 34"/>
                <a:gd name="T14" fmla="*/ 2147483647 w 26"/>
                <a:gd name="T15" fmla="*/ 0 h 34"/>
                <a:gd name="T16" fmla="*/ 0 w 26"/>
                <a:gd name="T17" fmla="*/ 0 h 34"/>
                <a:gd name="T18" fmla="*/ 0 w 26"/>
                <a:gd name="T19" fmla="*/ 2147483647 h 34"/>
                <a:gd name="T20" fmla="*/ 2147483647 w 26"/>
                <a:gd name="T21" fmla="*/ 2147483647 h 34"/>
                <a:gd name="T22" fmla="*/ 2147483647 w 26"/>
                <a:gd name="T23" fmla="*/ 2147483647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"/>
                <a:gd name="T37" fmla="*/ 0 h 34"/>
                <a:gd name="T38" fmla="*/ 26 w 26"/>
                <a:gd name="T39" fmla="*/ 34 h 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" h="34">
                  <a:moveTo>
                    <a:pt x="4" y="34"/>
                  </a:moveTo>
                  <a:lnTo>
                    <a:pt x="4" y="8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26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41" name="Freeform 1622">
              <a:extLst>
                <a:ext uri="{FF2B5EF4-FFF2-40B4-BE49-F238E27FC236}">
                  <a16:creationId xmlns:a16="http://schemas.microsoft.com/office/drawing/2014/main" id="{B7903A5A-E9CF-2146-9C63-1059873A3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3200" y="4777105"/>
              <a:ext cx="44450" cy="53975"/>
            </a:xfrm>
            <a:custGeom>
              <a:avLst/>
              <a:gdLst>
                <a:gd name="T0" fmla="*/ 2147483647 w 28"/>
                <a:gd name="T1" fmla="*/ 2147483647 h 34"/>
                <a:gd name="T2" fmla="*/ 2147483647 w 28"/>
                <a:gd name="T3" fmla="*/ 2147483647 h 34"/>
                <a:gd name="T4" fmla="*/ 2147483647 w 28"/>
                <a:gd name="T5" fmla="*/ 2147483647 h 34"/>
                <a:gd name="T6" fmla="*/ 2147483647 w 28"/>
                <a:gd name="T7" fmla="*/ 2147483647 h 34"/>
                <a:gd name="T8" fmla="*/ 2147483647 w 28"/>
                <a:gd name="T9" fmla="*/ 0 h 34"/>
                <a:gd name="T10" fmla="*/ 2147483647 w 28"/>
                <a:gd name="T11" fmla="*/ 0 h 34"/>
                <a:gd name="T12" fmla="*/ 2147483647 w 28"/>
                <a:gd name="T13" fmla="*/ 2147483647 h 34"/>
                <a:gd name="T14" fmla="*/ 2147483647 w 28"/>
                <a:gd name="T15" fmla="*/ 0 h 34"/>
                <a:gd name="T16" fmla="*/ 0 w 28"/>
                <a:gd name="T17" fmla="*/ 0 h 34"/>
                <a:gd name="T18" fmla="*/ 0 w 28"/>
                <a:gd name="T19" fmla="*/ 2147483647 h 34"/>
                <a:gd name="T20" fmla="*/ 2147483647 w 28"/>
                <a:gd name="T21" fmla="*/ 2147483647 h 34"/>
                <a:gd name="T22" fmla="*/ 2147483647 w 28"/>
                <a:gd name="T23" fmla="*/ 2147483647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"/>
                <a:gd name="T37" fmla="*/ 0 h 34"/>
                <a:gd name="T38" fmla="*/ 28 w 28"/>
                <a:gd name="T39" fmla="*/ 34 h 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" h="34">
                  <a:moveTo>
                    <a:pt x="4" y="34"/>
                  </a:moveTo>
                  <a:lnTo>
                    <a:pt x="4" y="8"/>
                  </a:lnTo>
                  <a:lnTo>
                    <a:pt x="22" y="34"/>
                  </a:lnTo>
                  <a:lnTo>
                    <a:pt x="28" y="34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4" y="28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42" name="Freeform 1623">
              <a:extLst>
                <a:ext uri="{FF2B5EF4-FFF2-40B4-BE49-F238E27FC236}">
                  <a16:creationId xmlns:a16="http://schemas.microsoft.com/office/drawing/2014/main" id="{B5BA5958-6F8F-C54E-A793-B32FA940D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4325" y="5142230"/>
              <a:ext cx="41275" cy="53975"/>
            </a:xfrm>
            <a:custGeom>
              <a:avLst/>
              <a:gdLst>
                <a:gd name="T0" fmla="*/ 2147483647 w 26"/>
                <a:gd name="T1" fmla="*/ 2147483647 h 34"/>
                <a:gd name="T2" fmla="*/ 2147483647 w 26"/>
                <a:gd name="T3" fmla="*/ 2147483647 h 34"/>
                <a:gd name="T4" fmla="*/ 2147483647 w 26"/>
                <a:gd name="T5" fmla="*/ 2147483647 h 34"/>
                <a:gd name="T6" fmla="*/ 2147483647 w 26"/>
                <a:gd name="T7" fmla="*/ 2147483647 h 34"/>
                <a:gd name="T8" fmla="*/ 2147483647 w 26"/>
                <a:gd name="T9" fmla="*/ 0 h 34"/>
                <a:gd name="T10" fmla="*/ 2147483647 w 26"/>
                <a:gd name="T11" fmla="*/ 0 h 34"/>
                <a:gd name="T12" fmla="*/ 2147483647 w 26"/>
                <a:gd name="T13" fmla="*/ 2147483647 h 34"/>
                <a:gd name="T14" fmla="*/ 2147483647 w 26"/>
                <a:gd name="T15" fmla="*/ 0 h 34"/>
                <a:gd name="T16" fmla="*/ 0 w 26"/>
                <a:gd name="T17" fmla="*/ 0 h 34"/>
                <a:gd name="T18" fmla="*/ 0 w 26"/>
                <a:gd name="T19" fmla="*/ 2147483647 h 34"/>
                <a:gd name="T20" fmla="*/ 2147483647 w 26"/>
                <a:gd name="T21" fmla="*/ 2147483647 h 34"/>
                <a:gd name="T22" fmla="*/ 2147483647 w 26"/>
                <a:gd name="T23" fmla="*/ 2147483647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"/>
                <a:gd name="T37" fmla="*/ 0 h 34"/>
                <a:gd name="T38" fmla="*/ 26 w 26"/>
                <a:gd name="T39" fmla="*/ 34 h 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" h="34">
                  <a:moveTo>
                    <a:pt x="4" y="34"/>
                  </a:moveTo>
                  <a:lnTo>
                    <a:pt x="4" y="8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28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43" name="Freeform 1624">
              <a:extLst>
                <a:ext uri="{FF2B5EF4-FFF2-40B4-BE49-F238E27FC236}">
                  <a16:creationId xmlns:a16="http://schemas.microsoft.com/office/drawing/2014/main" id="{00C92FB5-E611-984B-A1A5-A2AA8FDA0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0475" y="4796155"/>
              <a:ext cx="44450" cy="53975"/>
            </a:xfrm>
            <a:custGeom>
              <a:avLst/>
              <a:gdLst>
                <a:gd name="T0" fmla="*/ 2147483647 w 28"/>
                <a:gd name="T1" fmla="*/ 2147483647 h 34"/>
                <a:gd name="T2" fmla="*/ 2147483647 w 28"/>
                <a:gd name="T3" fmla="*/ 2147483647 h 34"/>
                <a:gd name="T4" fmla="*/ 2147483647 w 28"/>
                <a:gd name="T5" fmla="*/ 2147483647 h 34"/>
                <a:gd name="T6" fmla="*/ 2147483647 w 28"/>
                <a:gd name="T7" fmla="*/ 2147483647 h 34"/>
                <a:gd name="T8" fmla="*/ 0 w 28"/>
                <a:gd name="T9" fmla="*/ 2147483647 h 34"/>
                <a:gd name="T10" fmla="*/ 0 w 28"/>
                <a:gd name="T11" fmla="*/ 0 h 34"/>
                <a:gd name="T12" fmla="*/ 2147483647 w 28"/>
                <a:gd name="T13" fmla="*/ 0 h 34"/>
                <a:gd name="T14" fmla="*/ 2147483647 w 28"/>
                <a:gd name="T15" fmla="*/ 2147483647 h 34"/>
                <a:gd name="T16" fmla="*/ 2147483647 w 28"/>
                <a:gd name="T17" fmla="*/ 2147483647 h 34"/>
                <a:gd name="T18" fmla="*/ 2147483647 w 28"/>
                <a:gd name="T19" fmla="*/ 0 h 34"/>
                <a:gd name="T20" fmla="*/ 2147483647 w 28"/>
                <a:gd name="T21" fmla="*/ 0 h 34"/>
                <a:gd name="T22" fmla="*/ 2147483647 w 28"/>
                <a:gd name="T23" fmla="*/ 2147483647 h 34"/>
                <a:gd name="T24" fmla="*/ 2147483647 w 28"/>
                <a:gd name="T25" fmla="*/ 2147483647 h 34"/>
                <a:gd name="T26" fmla="*/ 2147483647 w 28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"/>
                <a:gd name="T43" fmla="*/ 0 h 34"/>
                <a:gd name="T44" fmla="*/ 28 w 28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" h="34">
                  <a:moveTo>
                    <a:pt x="24" y="34"/>
                  </a:moveTo>
                  <a:lnTo>
                    <a:pt x="24" y="18"/>
                  </a:lnTo>
                  <a:lnTo>
                    <a:pt x="6" y="18"/>
                  </a:lnTo>
                  <a:lnTo>
                    <a:pt x="6" y="34"/>
                  </a:lnTo>
                  <a:lnTo>
                    <a:pt x="0" y="34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14"/>
                  </a:lnTo>
                  <a:lnTo>
                    <a:pt x="24" y="14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28" y="34"/>
                  </a:lnTo>
                  <a:lnTo>
                    <a:pt x="2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44" name="Freeform 1625">
              <a:extLst>
                <a:ext uri="{FF2B5EF4-FFF2-40B4-BE49-F238E27FC236}">
                  <a16:creationId xmlns:a16="http://schemas.microsoft.com/office/drawing/2014/main" id="{B84D0C28-1A6A-6C49-A3DD-48F7E7EB84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53325" y="3227705"/>
              <a:ext cx="41275" cy="53975"/>
            </a:xfrm>
            <a:custGeom>
              <a:avLst/>
              <a:gdLst>
                <a:gd name="T0" fmla="*/ 2147483647 w 26"/>
                <a:gd name="T1" fmla="*/ 2147483647 h 34"/>
                <a:gd name="T2" fmla="*/ 2147483647 w 26"/>
                <a:gd name="T3" fmla="*/ 2147483647 h 34"/>
                <a:gd name="T4" fmla="*/ 2147483647 w 26"/>
                <a:gd name="T5" fmla="*/ 2147483647 h 34"/>
                <a:gd name="T6" fmla="*/ 2147483647 w 26"/>
                <a:gd name="T7" fmla="*/ 2147483647 h 34"/>
                <a:gd name="T8" fmla="*/ 2147483647 w 26"/>
                <a:gd name="T9" fmla="*/ 2147483647 h 34"/>
                <a:gd name="T10" fmla="*/ 2147483647 w 26"/>
                <a:gd name="T11" fmla="*/ 2147483647 h 34"/>
                <a:gd name="T12" fmla="*/ 2147483647 w 26"/>
                <a:gd name="T13" fmla="*/ 2147483647 h 34"/>
                <a:gd name="T14" fmla="*/ 2147483647 w 26"/>
                <a:gd name="T15" fmla="*/ 2147483647 h 34"/>
                <a:gd name="T16" fmla="*/ 2147483647 w 26"/>
                <a:gd name="T17" fmla="*/ 2147483647 h 34"/>
                <a:gd name="T18" fmla="*/ 2147483647 w 26"/>
                <a:gd name="T19" fmla="*/ 2147483647 h 34"/>
                <a:gd name="T20" fmla="*/ 2147483647 w 26"/>
                <a:gd name="T21" fmla="*/ 2147483647 h 34"/>
                <a:gd name="T22" fmla="*/ 2147483647 w 26"/>
                <a:gd name="T23" fmla="*/ 2147483647 h 34"/>
                <a:gd name="T24" fmla="*/ 2147483647 w 26"/>
                <a:gd name="T25" fmla="*/ 2147483647 h 34"/>
                <a:gd name="T26" fmla="*/ 2147483647 w 26"/>
                <a:gd name="T27" fmla="*/ 2147483647 h 34"/>
                <a:gd name="T28" fmla="*/ 2147483647 w 26"/>
                <a:gd name="T29" fmla="*/ 0 h 34"/>
                <a:gd name="T30" fmla="*/ 2147483647 w 26"/>
                <a:gd name="T31" fmla="*/ 0 h 34"/>
                <a:gd name="T32" fmla="*/ 2147483647 w 26"/>
                <a:gd name="T33" fmla="*/ 0 h 34"/>
                <a:gd name="T34" fmla="*/ 0 w 26"/>
                <a:gd name="T35" fmla="*/ 0 h 34"/>
                <a:gd name="T36" fmla="*/ 0 w 26"/>
                <a:gd name="T37" fmla="*/ 2147483647 h 34"/>
                <a:gd name="T38" fmla="*/ 2147483647 w 26"/>
                <a:gd name="T39" fmla="*/ 2147483647 h 34"/>
                <a:gd name="T40" fmla="*/ 2147483647 w 26"/>
                <a:gd name="T41" fmla="*/ 2147483647 h 34"/>
                <a:gd name="T42" fmla="*/ 2147483647 w 26"/>
                <a:gd name="T43" fmla="*/ 2147483647 h 34"/>
                <a:gd name="T44" fmla="*/ 2147483647 w 26"/>
                <a:gd name="T45" fmla="*/ 2147483647 h 34"/>
                <a:gd name="T46" fmla="*/ 2147483647 w 26"/>
                <a:gd name="T47" fmla="*/ 2147483647 h 34"/>
                <a:gd name="T48" fmla="*/ 2147483647 w 26"/>
                <a:gd name="T49" fmla="*/ 2147483647 h 34"/>
                <a:gd name="T50" fmla="*/ 2147483647 w 26"/>
                <a:gd name="T51" fmla="*/ 2147483647 h 34"/>
                <a:gd name="T52" fmla="*/ 2147483647 w 26"/>
                <a:gd name="T53" fmla="*/ 2147483647 h 34"/>
                <a:gd name="T54" fmla="*/ 2147483647 w 26"/>
                <a:gd name="T55" fmla="*/ 2147483647 h 34"/>
                <a:gd name="T56" fmla="*/ 2147483647 w 26"/>
                <a:gd name="T57" fmla="*/ 2147483647 h 34"/>
                <a:gd name="T58" fmla="*/ 2147483647 w 26"/>
                <a:gd name="T59" fmla="*/ 2147483647 h 34"/>
                <a:gd name="T60" fmla="*/ 2147483647 w 26"/>
                <a:gd name="T61" fmla="*/ 2147483647 h 34"/>
                <a:gd name="T62" fmla="*/ 2147483647 w 26"/>
                <a:gd name="T63" fmla="*/ 2147483647 h 34"/>
                <a:gd name="T64" fmla="*/ 2147483647 w 26"/>
                <a:gd name="T65" fmla="*/ 2147483647 h 34"/>
                <a:gd name="T66" fmla="*/ 2147483647 w 26"/>
                <a:gd name="T67" fmla="*/ 2147483647 h 34"/>
                <a:gd name="T68" fmla="*/ 2147483647 w 26"/>
                <a:gd name="T69" fmla="*/ 2147483647 h 34"/>
                <a:gd name="T70" fmla="*/ 2147483647 w 26"/>
                <a:gd name="T71" fmla="*/ 2147483647 h 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6"/>
                <a:gd name="T109" fmla="*/ 0 h 34"/>
                <a:gd name="T110" fmla="*/ 26 w 26"/>
                <a:gd name="T111" fmla="*/ 34 h 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6" h="34">
                  <a:moveTo>
                    <a:pt x="6" y="34"/>
                  </a:moveTo>
                  <a:lnTo>
                    <a:pt x="6" y="20"/>
                  </a:lnTo>
                  <a:lnTo>
                    <a:pt x="14" y="20"/>
                  </a:lnTo>
                  <a:lnTo>
                    <a:pt x="20" y="18"/>
                  </a:lnTo>
                  <a:lnTo>
                    <a:pt x="24" y="16"/>
                  </a:lnTo>
                  <a:lnTo>
                    <a:pt x="26" y="14"/>
                  </a:lnTo>
                  <a:lnTo>
                    <a:pt x="26" y="10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6" y="34"/>
                  </a:lnTo>
                  <a:close/>
                  <a:moveTo>
                    <a:pt x="6" y="4"/>
                  </a:moveTo>
                  <a:lnTo>
                    <a:pt x="14" y="4"/>
                  </a:lnTo>
                  <a:lnTo>
                    <a:pt x="18" y="4"/>
                  </a:lnTo>
                  <a:lnTo>
                    <a:pt x="22" y="6"/>
                  </a:lnTo>
                  <a:lnTo>
                    <a:pt x="22" y="10"/>
                  </a:lnTo>
                  <a:lnTo>
                    <a:pt x="20" y="14"/>
                  </a:lnTo>
                  <a:lnTo>
                    <a:pt x="14" y="16"/>
                  </a:lnTo>
                  <a:lnTo>
                    <a:pt x="6" y="16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45" name="Freeform 1626">
              <a:extLst>
                <a:ext uri="{FF2B5EF4-FFF2-40B4-BE49-F238E27FC236}">
                  <a16:creationId xmlns:a16="http://schemas.microsoft.com/office/drawing/2014/main" id="{73455AB8-DBE3-3148-A1B1-077695052A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58150" y="3281680"/>
              <a:ext cx="53975" cy="57150"/>
            </a:xfrm>
            <a:custGeom>
              <a:avLst/>
              <a:gdLst>
                <a:gd name="T0" fmla="*/ 2147483647 w 34"/>
                <a:gd name="T1" fmla="*/ 2147483647 h 36"/>
                <a:gd name="T2" fmla="*/ 2147483647 w 34"/>
                <a:gd name="T3" fmla="*/ 2147483647 h 36"/>
                <a:gd name="T4" fmla="*/ 2147483647 w 34"/>
                <a:gd name="T5" fmla="*/ 2147483647 h 36"/>
                <a:gd name="T6" fmla="*/ 2147483647 w 34"/>
                <a:gd name="T7" fmla="*/ 2147483647 h 36"/>
                <a:gd name="T8" fmla="*/ 2147483647 w 34"/>
                <a:gd name="T9" fmla="*/ 2147483647 h 36"/>
                <a:gd name="T10" fmla="*/ 2147483647 w 34"/>
                <a:gd name="T11" fmla="*/ 2147483647 h 36"/>
                <a:gd name="T12" fmla="*/ 2147483647 w 34"/>
                <a:gd name="T13" fmla="*/ 2147483647 h 36"/>
                <a:gd name="T14" fmla="*/ 2147483647 w 34"/>
                <a:gd name="T15" fmla="*/ 2147483647 h 36"/>
                <a:gd name="T16" fmla="*/ 2147483647 w 34"/>
                <a:gd name="T17" fmla="*/ 2147483647 h 36"/>
                <a:gd name="T18" fmla="*/ 2147483647 w 34"/>
                <a:gd name="T19" fmla="*/ 2147483647 h 36"/>
                <a:gd name="T20" fmla="*/ 2147483647 w 34"/>
                <a:gd name="T21" fmla="*/ 2147483647 h 36"/>
                <a:gd name="T22" fmla="*/ 2147483647 w 34"/>
                <a:gd name="T23" fmla="*/ 2147483647 h 36"/>
                <a:gd name="T24" fmla="*/ 2147483647 w 34"/>
                <a:gd name="T25" fmla="*/ 2147483647 h 36"/>
                <a:gd name="T26" fmla="*/ 2147483647 w 34"/>
                <a:gd name="T27" fmla="*/ 2147483647 h 36"/>
                <a:gd name="T28" fmla="*/ 2147483647 w 34"/>
                <a:gd name="T29" fmla="*/ 2147483647 h 36"/>
                <a:gd name="T30" fmla="*/ 2147483647 w 34"/>
                <a:gd name="T31" fmla="*/ 2147483647 h 36"/>
                <a:gd name="T32" fmla="*/ 2147483647 w 34"/>
                <a:gd name="T33" fmla="*/ 2147483647 h 36"/>
                <a:gd name="T34" fmla="*/ 2147483647 w 34"/>
                <a:gd name="T35" fmla="*/ 2147483647 h 36"/>
                <a:gd name="T36" fmla="*/ 2147483647 w 34"/>
                <a:gd name="T37" fmla="*/ 2147483647 h 36"/>
                <a:gd name="T38" fmla="*/ 2147483647 w 34"/>
                <a:gd name="T39" fmla="*/ 2147483647 h 36"/>
                <a:gd name="T40" fmla="*/ 2147483647 w 34"/>
                <a:gd name="T41" fmla="*/ 2147483647 h 36"/>
                <a:gd name="T42" fmla="*/ 2147483647 w 34"/>
                <a:gd name="T43" fmla="*/ 0 h 36"/>
                <a:gd name="T44" fmla="*/ 2147483647 w 34"/>
                <a:gd name="T45" fmla="*/ 0 h 36"/>
                <a:gd name="T46" fmla="*/ 2147483647 w 34"/>
                <a:gd name="T47" fmla="*/ 2147483647 h 36"/>
                <a:gd name="T48" fmla="*/ 2147483647 w 34"/>
                <a:gd name="T49" fmla="*/ 2147483647 h 36"/>
                <a:gd name="T50" fmla="*/ 2147483647 w 34"/>
                <a:gd name="T51" fmla="*/ 2147483647 h 36"/>
                <a:gd name="T52" fmla="*/ 2147483647 w 34"/>
                <a:gd name="T53" fmla="*/ 2147483647 h 36"/>
                <a:gd name="T54" fmla="*/ 0 w 34"/>
                <a:gd name="T55" fmla="*/ 2147483647 h 36"/>
                <a:gd name="T56" fmla="*/ 0 w 34"/>
                <a:gd name="T57" fmla="*/ 2147483647 h 36"/>
                <a:gd name="T58" fmla="*/ 2147483647 w 34"/>
                <a:gd name="T59" fmla="*/ 2147483647 h 36"/>
                <a:gd name="T60" fmla="*/ 2147483647 w 34"/>
                <a:gd name="T61" fmla="*/ 2147483647 h 36"/>
                <a:gd name="T62" fmla="*/ 2147483647 w 34"/>
                <a:gd name="T63" fmla="*/ 2147483647 h 36"/>
                <a:gd name="T64" fmla="*/ 2147483647 w 34"/>
                <a:gd name="T65" fmla="*/ 2147483647 h 36"/>
                <a:gd name="T66" fmla="*/ 2147483647 w 34"/>
                <a:gd name="T67" fmla="*/ 2147483647 h 36"/>
                <a:gd name="T68" fmla="*/ 2147483647 w 34"/>
                <a:gd name="T69" fmla="*/ 2147483647 h 36"/>
                <a:gd name="T70" fmla="*/ 2147483647 w 34"/>
                <a:gd name="T71" fmla="*/ 2147483647 h 36"/>
                <a:gd name="T72" fmla="*/ 2147483647 w 34"/>
                <a:gd name="T73" fmla="*/ 2147483647 h 36"/>
                <a:gd name="T74" fmla="*/ 2147483647 w 34"/>
                <a:gd name="T75" fmla="*/ 2147483647 h 36"/>
                <a:gd name="T76" fmla="*/ 2147483647 w 34"/>
                <a:gd name="T77" fmla="*/ 2147483647 h 36"/>
                <a:gd name="T78" fmla="*/ 2147483647 w 34"/>
                <a:gd name="T79" fmla="*/ 2147483647 h 36"/>
                <a:gd name="T80" fmla="*/ 2147483647 w 34"/>
                <a:gd name="T81" fmla="*/ 2147483647 h 36"/>
                <a:gd name="T82" fmla="*/ 2147483647 w 34"/>
                <a:gd name="T83" fmla="*/ 2147483647 h 36"/>
                <a:gd name="T84" fmla="*/ 2147483647 w 34"/>
                <a:gd name="T85" fmla="*/ 2147483647 h 36"/>
                <a:gd name="T86" fmla="*/ 2147483647 w 34"/>
                <a:gd name="T87" fmla="*/ 2147483647 h 36"/>
                <a:gd name="T88" fmla="*/ 2147483647 w 34"/>
                <a:gd name="T89" fmla="*/ 2147483647 h 36"/>
                <a:gd name="T90" fmla="*/ 2147483647 w 34"/>
                <a:gd name="T91" fmla="*/ 2147483647 h 36"/>
                <a:gd name="T92" fmla="*/ 2147483647 w 34"/>
                <a:gd name="T93" fmla="*/ 2147483647 h 36"/>
                <a:gd name="T94" fmla="*/ 2147483647 w 34"/>
                <a:gd name="T95" fmla="*/ 2147483647 h 36"/>
                <a:gd name="T96" fmla="*/ 2147483647 w 34"/>
                <a:gd name="T97" fmla="*/ 2147483647 h 36"/>
                <a:gd name="T98" fmla="*/ 2147483647 w 34"/>
                <a:gd name="T99" fmla="*/ 2147483647 h 36"/>
                <a:gd name="T100" fmla="*/ 2147483647 w 34"/>
                <a:gd name="T101" fmla="*/ 2147483647 h 36"/>
                <a:gd name="T102" fmla="*/ 2147483647 w 34"/>
                <a:gd name="T103" fmla="*/ 2147483647 h 36"/>
                <a:gd name="T104" fmla="*/ 2147483647 w 34"/>
                <a:gd name="T105" fmla="*/ 2147483647 h 36"/>
                <a:gd name="T106" fmla="*/ 2147483647 w 34"/>
                <a:gd name="T107" fmla="*/ 2147483647 h 36"/>
                <a:gd name="T108" fmla="*/ 2147483647 w 34"/>
                <a:gd name="T109" fmla="*/ 2147483647 h 36"/>
                <a:gd name="T110" fmla="*/ 2147483647 w 34"/>
                <a:gd name="T111" fmla="*/ 2147483647 h 36"/>
                <a:gd name="T112" fmla="*/ 2147483647 w 34"/>
                <a:gd name="T113" fmla="*/ 2147483647 h 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4"/>
                <a:gd name="T172" fmla="*/ 0 h 36"/>
                <a:gd name="T173" fmla="*/ 34 w 34"/>
                <a:gd name="T174" fmla="*/ 36 h 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4" h="36">
                  <a:moveTo>
                    <a:pt x="2" y="28"/>
                  </a:moveTo>
                  <a:lnTo>
                    <a:pt x="2" y="28"/>
                  </a:lnTo>
                  <a:lnTo>
                    <a:pt x="4" y="30"/>
                  </a:lnTo>
                  <a:lnTo>
                    <a:pt x="8" y="34"/>
                  </a:lnTo>
                  <a:lnTo>
                    <a:pt x="12" y="36"/>
                  </a:lnTo>
                  <a:lnTo>
                    <a:pt x="16" y="36"/>
                  </a:lnTo>
                  <a:lnTo>
                    <a:pt x="24" y="34"/>
                  </a:lnTo>
                  <a:lnTo>
                    <a:pt x="28" y="32"/>
                  </a:lnTo>
                  <a:lnTo>
                    <a:pt x="30" y="28"/>
                  </a:lnTo>
                  <a:lnTo>
                    <a:pt x="34" y="18"/>
                  </a:lnTo>
                  <a:lnTo>
                    <a:pt x="32" y="10"/>
                  </a:lnTo>
                  <a:lnTo>
                    <a:pt x="28" y="6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6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2" y="28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2" y="6"/>
                  </a:lnTo>
                  <a:lnTo>
                    <a:pt x="16" y="4"/>
                  </a:lnTo>
                  <a:lnTo>
                    <a:pt x="22" y="6"/>
                  </a:lnTo>
                  <a:lnTo>
                    <a:pt x="26" y="12"/>
                  </a:lnTo>
                  <a:lnTo>
                    <a:pt x="28" y="18"/>
                  </a:lnTo>
                  <a:lnTo>
                    <a:pt x="28" y="24"/>
                  </a:lnTo>
                  <a:lnTo>
                    <a:pt x="26" y="28"/>
                  </a:lnTo>
                  <a:lnTo>
                    <a:pt x="22" y="32"/>
                  </a:lnTo>
                  <a:lnTo>
                    <a:pt x="16" y="32"/>
                  </a:lnTo>
                  <a:lnTo>
                    <a:pt x="12" y="32"/>
                  </a:lnTo>
                  <a:lnTo>
                    <a:pt x="8" y="28"/>
                  </a:lnTo>
                  <a:lnTo>
                    <a:pt x="6" y="24"/>
                  </a:lnTo>
                  <a:lnTo>
                    <a:pt x="4" y="18"/>
                  </a:lnTo>
                  <a:lnTo>
                    <a:pt x="6" y="1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46" name="Freeform 1627">
              <a:extLst>
                <a:ext uri="{FF2B5EF4-FFF2-40B4-BE49-F238E27FC236}">
                  <a16:creationId xmlns:a16="http://schemas.microsoft.com/office/drawing/2014/main" id="{D5A8D514-B8DF-E444-A002-064CFB530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2625" y="3465830"/>
              <a:ext cx="41275" cy="57150"/>
            </a:xfrm>
            <a:custGeom>
              <a:avLst/>
              <a:gdLst>
                <a:gd name="T0" fmla="*/ 2147483647 w 26"/>
                <a:gd name="T1" fmla="*/ 2147483647 h 36"/>
                <a:gd name="T2" fmla="*/ 2147483647 w 26"/>
                <a:gd name="T3" fmla="*/ 2147483647 h 36"/>
                <a:gd name="T4" fmla="*/ 2147483647 w 26"/>
                <a:gd name="T5" fmla="*/ 2147483647 h 36"/>
                <a:gd name="T6" fmla="*/ 2147483647 w 26"/>
                <a:gd name="T7" fmla="*/ 2147483647 h 36"/>
                <a:gd name="T8" fmla="*/ 2147483647 w 26"/>
                <a:gd name="T9" fmla="*/ 2147483647 h 36"/>
                <a:gd name="T10" fmla="*/ 2147483647 w 26"/>
                <a:gd name="T11" fmla="*/ 0 h 36"/>
                <a:gd name="T12" fmla="*/ 2147483647 w 26"/>
                <a:gd name="T13" fmla="*/ 0 h 36"/>
                <a:gd name="T14" fmla="*/ 2147483647 w 26"/>
                <a:gd name="T15" fmla="*/ 2147483647 h 36"/>
                <a:gd name="T16" fmla="*/ 2147483647 w 26"/>
                <a:gd name="T17" fmla="*/ 2147483647 h 36"/>
                <a:gd name="T18" fmla="*/ 2147483647 w 26"/>
                <a:gd name="T19" fmla="*/ 0 h 36"/>
                <a:gd name="T20" fmla="*/ 0 w 26"/>
                <a:gd name="T21" fmla="*/ 0 h 36"/>
                <a:gd name="T22" fmla="*/ 0 w 26"/>
                <a:gd name="T23" fmla="*/ 2147483647 h 36"/>
                <a:gd name="T24" fmla="*/ 2147483647 w 26"/>
                <a:gd name="T25" fmla="*/ 2147483647 h 36"/>
                <a:gd name="T26" fmla="*/ 2147483647 w 26"/>
                <a:gd name="T27" fmla="*/ 2147483647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36"/>
                <a:gd name="T44" fmla="*/ 26 w 26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36">
                  <a:moveTo>
                    <a:pt x="4" y="36"/>
                  </a:moveTo>
                  <a:lnTo>
                    <a:pt x="4" y="18"/>
                  </a:lnTo>
                  <a:lnTo>
                    <a:pt x="22" y="18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14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4" y="36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47" name="Freeform 1628">
              <a:extLst>
                <a:ext uri="{FF2B5EF4-FFF2-40B4-BE49-F238E27FC236}">
                  <a16:creationId xmlns:a16="http://schemas.microsoft.com/office/drawing/2014/main" id="{3E1EAF4D-CEEA-FD40-A87B-58C5A3020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3200" y="3469005"/>
              <a:ext cx="44450" cy="53975"/>
            </a:xfrm>
            <a:custGeom>
              <a:avLst/>
              <a:gdLst>
                <a:gd name="T0" fmla="*/ 2147483647 w 28"/>
                <a:gd name="T1" fmla="*/ 2147483647 h 34"/>
                <a:gd name="T2" fmla="*/ 2147483647 w 28"/>
                <a:gd name="T3" fmla="*/ 2147483647 h 34"/>
                <a:gd name="T4" fmla="*/ 2147483647 w 28"/>
                <a:gd name="T5" fmla="*/ 2147483647 h 34"/>
                <a:gd name="T6" fmla="*/ 2147483647 w 28"/>
                <a:gd name="T7" fmla="*/ 2147483647 h 34"/>
                <a:gd name="T8" fmla="*/ 2147483647 w 28"/>
                <a:gd name="T9" fmla="*/ 2147483647 h 34"/>
                <a:gd name="T10" fmla="*/ 2147483647 w 28"/>
                <a:gd name="T11" fmla="*/ 0 h 34"/>
                <a:gd name="T12" fmla="*/ 2147483647 w 28"/>
                <a:gd name="T13" fmla="*/ 0 h 34"/>
                <a:gd name="T14" fmla="*/ 2147483647 w 28"/>
                <a:gd name="T15" fmla="*/ 2147483647 h 34"/>
                <a:gd name="T16" fmla="*/ 2147483647 w 28"/>
                <a:gd name="T17" fmla="*/ 2147483647 h 34"/>
                <a:gd name="T18" fmla="*/ 2147483647 w 28"/>
                <a:gd name="T19" fmla="*/ 0 h 34"/>
                <a:gd name="T20" fmla="*/ 0 w 28"/>
                <a:gd name="T21" fmla="*/ 0 h 34"/>
                <a:gd name="T22" fmla="*/ 0 w 28"/>
                <a:gd name="T23" fmla="*/ 2147483647 h 34"/>
                <a:gd name="T24" fmla="*/ 2147483647 w 28"/>
                <a:gd name="T25" fmla="*/ 2147483647 h 34"/>
                <a:gd name="T26" fmla="*/ 2147483647 w 28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"/>
                <a:gd name="T43" fmla="*/ 0 h 34"/>
                <a:gd name="T44" fmla="*/ 28 w 28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" h="34">
                  <a:moveTo>
                    <a:pt x="6" y="34"/>
                  </a:moveTo>
                  <a:lnTo>
                    <a:pt x="6" y="18"/>
                  </a:lnTo>
                  <a:lnTo>
                    <a:pt x="24" y="18"/>
                  </a:lnTo>
                  <a:lnTo>
                    <a:pt x="24" y="34"/>
                  </a:lnTo>
                  <a:lnTo>
                    <a:pt x="28" y="34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4" y="14"/>
                  </a:lnTo>
                  <a:lnTo>
                    <a:pt x="6" y="14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6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48" name="Freeform 1629">
              <a:extLst>
                <a:ext uri="{FF2B5EF4-FFF2-40B4-BE49-F238E27FC236}">
                  <a16:creationId xmlns:a16="http://schemas.microsoft.com/office/drawing/2014/main" id="{1D949857-5B11-5245-987A-78C4881C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3725" y="3640455"/>
              <a:ext cx="41275" cy="53975"/>
            </a:xfrm>
            <a:custGeom>
              <a:avLst/>
              <a:gdLst>
                <a:gd name="T0" fmla="*/ 2147483647 w 26"/>
                <a:gd name="T1" fmla="*/ 2147483647 h 34"/>
                <a:gd name="T2" fmla="*/ 2147483647 w 26"/>
                <a:gd name="T3" fmla="*/ 2147483647 h 34"/>
                <a:gd name="T4" fmla="*/ 2147483647 w 26"/>
                <a:gd name="T5" fmla="*/ 2147483647 h 34"/>
                <a:gd name="T6" fmla="*/ 2147483647 w 26"/>
                <a:gd name="T7" fmla="*/ 2147483647 h 34"/>
                <a:gd name="T8" fmla="*/ 2147483647 w 26"/>
                <a:gd name="T9" fmla="*/ 2147483647 h 34"/>
                <a:gd name="T10" fmla="*/ 2147483647 w 26"/>
                <a:gd name="T11" fmla="*/ 0 h 34"/>
                <a:gd name="T12" fmla="*/ 2147483647 w 26"/>
                <a:gd name="T13" fmla="*/ 0 h 34"/>
                <a:gd name="T14" fmla="*/ 2147483647 w 26"/>
                <a:gd name="T15" fmla="*/ 2147483647 h 34"/>
                <a:gd name="T16" fmla="*/ 2147483647 w 26"/>
                <a:gd name="T17" fmla="*/ 2147483647 h 34"/>
                <a:gd name="T18" fmla="*/ 2147483647 w 26"/>
                <a:gd name="T19" fmla="*/ 0 h 34"/>
                <a:gd name="T20" fmla="*/ 0 w 26"/>
                <a:gd name="T21" fmla="*/ 0 h 34"/>
                <a:gd name="T22" fmla="*/ 0 w 26"/>
                <a:gd name="T23" fmla="*/ 2147483647 h 34"/>
                <a:gd name="T24" fmla="*/ 2147483647 w 26"/>
                <a:gd name="T25" fmla="*/ 2147483647 h 34"/>
                <a:gd name="T26" fmla="*/ 2147483647 w 26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34"/>
                <a:gd name="T44" fmla="*/ 26 w 26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34">
                  <a:moveTo>
                    <a:pt x="4" y="34"/>
                  </a:moveTo>
                  <a:lnTo>
                    <a:pt x="4" y="18"/>
                  </a:lnTo>
                  <a:lnTo>
                    <a:pt x="22" y="18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14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49" name="Freeform 1630">
              <a:extLst>
                <a:ext uri="{FF2B5EF4-FFF2-40B4-BE49-F238E27FC236}">
                  <a16:creationId xmlns:a16="http://schemas.microsoft.com/office/drawing/2014/main" id="{4742DE39-D7FC-284E-83A4-E6B6650649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4725" y="5418455"/>
              <a:ext cx="50800" cy="53975"/>
            </a:xfrm>
            <a:custGeom>
              <a:avLst/>
              <a:gdLst>
                <a:gd name="T0" fmla="*/ 2147483647 w 32"/>
                <a:gd name="T1" fmla="*/ 2147483647 h 34"/>
                <a:gd name="T2" fmla="*/ 2147483647 w 32"/>
                <a:gd name="T3" fmla="*/ 2147483647 h 34"/>
                <a:gd name="T4" fmla="*/ 2147483647 w 32"/>
                <a:gd name="T5" fmla="*/ 2147483647 h 34"/>
                <a:gd name="T6" fmla="*/ 2147483647 w 32"/>
                <a:gd name="T7" fmla="*/ 2147483647 h 34"/>
                <a:gd name="T8" fmla="*/ 2147483647 w 32"/>
                <a:gd name="T9" fmla="*/ 2147483647 h 34"/>
                <a:gd name="T10" fmla="*/ 2147483647 w 32"/>
                <a:gd name="T11" fmla="*/ 2147483647 h 34"/>
                <a:gd name="T12" fmla="*/ 2147483647 w 32"/>
                <a:gd name="T13" fmla="*/ 2147483647 h 34"/>
                <a:gd name="T14" fmla="*/ 2147483647 w 32"/>
                <a:gd name="T15" fmla="*/ 2147483647 h 34"/>
                <a:gd name="T16" fmla="*/ 2147483647 w 32"/>
                <a:gd name="T17" fmla="*/ 2147483647 h 34"/>
                <a:gd name="T18" fmla="*/ 2147483647 w 32"/>
                <a:gd name="T19" fmla="*/ 2147483647 h 34"/>
                <a:gd name="T20" fmla="*/ 2147483647 w 32"/>
                <a:gd name="T21" fmla="*/ 2147483647 h 34"/>
                <a:gd name="T22" fmla="*/ 2147483647 w 32"/>
                <a:gd name="T23" fmla="*/ 2147483647 h 34"/>
                <a:gd name="T24" fmla="*/ 2147483647 w 32"/>
                <a:gd name="T25" fmla="*/ 2147483647 h 34"/>
                <a:gd name="T26" fmla="*/ 2147483647 w 32"/>
                <a:gd name="T27" fmla="*/ 2147483647 h 34"/>
                <a:gd name="T28" fmla="*/ 2147483647 w 32"/>
                <a:gd name="T29" fmla="*/ 2147483647 h 34"/>
                <a:gd name="T30" fmla="*/ 2147483647 w 32"/>
                <a:gd name="T31" fmla="*/ 2147483647 h 34"/>
                <a:gd name="T32" fmla="*/ 2147483647 w 32"/>
                <a:gd name="T33" fmla="*/ 2147483647 h 34"/>
                <a:gd name="T34" fmla="*/ 2147483647 w 32"/>
                <a:gd name="T35" fmla="*/ 2147483647 h 34"/>
                <a:gd name="T36" fmla="*/ 2147483647 w 32"/>
                <a:gd name="T37" fmla="*/ 2147483647 h 34"/>
                <a:gd name="T38" fmla="*/ 2147483647 w 32"/>
                <a:gd name="T39" fmla="*/ 2147483647 h 34"/>
                <a:gd name="T40" fmla="*/ 2147483647 w 32"/>
                <a:gd name="T41" fmla="*/ 0 h 34"/>
                <a:gd name="T42" fmla="*/ 2147483647 w 32"/>
                <a:gd name="T43" fmla="*/ 0 h 34"/>
                <a:gd name="T44" fmla="*/ 2147483647 w 32"/>
                <a:gd name="T45" fmla="*/ 0 h 34"/>
                <a:gd name="T46" fmla="*/ 2147483647 w 32"/>
                <a:gd name="T47" fmla="*/ 0 h 34"/>
                <a:gd name="T48" fmla="*/ 2147483647 w 32"/>
                <a:gd name="T49" fmla="*/ 2147483647 h 34"/>
                <a:gd name="T50" fmla="*/ 2147483647 w 32"/>
                <a:gd name="T51" fmla="*/ 2147483647 h 34"/>
                <a:gd name="T52" fmla="*/ 0 w 32"/>
                <a:gd name="T53" fmla="*/ 2147483647 h 34"/>
                <a:gd name="T54" fmla="*/ 0 w 32"/>
                <a:gd name="T55" fmla="*/ 2147483647 h 34"/>
                <a:gd name="T56" fmla="*/ 0 w 32"/>
                <a:gd name="T57" fmla="*/ 2147483647 h 34"/>
                <a:gd name="T58" fmla="*/ 2147483647 w 32"/>
                <a:gd name="T59" fmla="*/ 2147483647 h 34"/>
                <a:gd name="T60" fmla="*/ 2147483647 w 32"/>
                <a:gd name="T61" fmla="*/ 2147483647 h 34"/>
                <a:gd name="T62" fmla="*/ 2147483647 w 32"/>
                <a:gd name="T63" fmla="*/ 2147483647 h 34"/>
                <a:gd name="T64" fmla="*/ 2147483647 w 32"/>
                <a:gd name="T65" fmla="*/ 2147483647 h 34"/>
                <a:gd name="T66" fmla="*/ 2147483647 w 32"/>
                <a:gd name="T67" fmla="*/ 2147483647 h 34"/>
                <a:gd name="T68" fmla="*/ 2147483647 w 32"/>
                <a:gd name="T69" fmla="*/ 2147483647 h 34"/>
                <a:gd name="T70" fmla="*/ 2147483647 w 32"/>
                <a:gd name="T71" fmla="*/ 2147483647 h 34"/>
                <a:gd name="T72" fmla="*/ 2147483647 w 32"/>
                <a:gd name="T73" fmla="*/ 2147483647 h 34"/>
                <a:gd name="T74" fmla="*/ 2147483647 w 32"/>
                <a:gd name="T75" fmla="*/ 2147483647 h 34"/>
                <a:gd name="T76" fmla="*/ 2147483647 w 32"/>
                <a:gd name="T77" fmla="*/ 2147483647 h 34"/>
                <a:gd name="T78" fmla="*/ 2147483647 w 32"/>
                <a:gd name="T79" fmla="*/ 2147483647 h 34"/>
                <a:gd name="T80" fmla="*/ 2147483647 w 32"/>
                <a:gd name="T81" fmla="*/ 2147483647 h 34"/>
                <a:gd name="T82" fmla="*/ 2147483647 w 32"/>
                <a:gd name="T83" fmla="*/ 2147483647 h 34"/>
                <a:gd name="T84" fmla="*/ 2147483647 w 32"/>
                <a:gd name="T85" fmla="*/ 2147483647 h 34"/>
                <a:gd name="T86" fmla="*/ 2147483647 w 32"/>
                <a:gd name="T87" fmla="*/ 2147483647 h 34"/>
                <a:gd name="T88" fmla="*/ 2147483647 w 32"/>
                <a:gd name="T89" fmla="*/ 2147483647 h 34"/>
                <a:gd name="T90" fmla="*/ 2147483647 w 32"/>
                <a:gd name="T91" fmla="*/ 2147483647 h 34"/>
                <a:gd name="T92" fmla="*/ 2147483647 w 32"/>
                <a:gd name="T93" fmla="*/ 2147483647 h 34"/>
                <a:gd name="T94" fmla="*/ 2147483647 w 32"/>
                <a:gd name="T95" fmla="*/ 2147483647 h 34"/>
                <a:gd name="T96" fmla="*/ 2147483647 w 32"/>
                <a:gd name="T97" fmla="*/ 2147483647 h 34"/>
                <a:gd name="T98" fmla="*/ 2147483647 w 32"/>
                <a:gd name="T99" fmla="*/ 2147483647 h 34"/>
                <a:gd name="T100" fmla="*/ 2147483647 w 32"/>
                <a:gd name="T101" fmla="*/ 2147483647 h 34"/>
                <a:gd name="T102" fmla="*/ 2147483647 w 32"/>
                <a:gd name="T103" fmla="*/ 2147483647 h 34"/>
                <a:gd name="T104" fmla="*/ 2147483647 w 32"/>
                <a:gd name="T105" fmla="*/ 2147483647 h 34"/>
                <a:gd name="T106" fmla="*/ 2147483647 w 32"/>
                <a:gd name="T107" fmla="*/ 2147483647 h 34"/>
                <a:gd name="T108" fmla="*/ 2147483647 w 32"/>
                <a:gd name="T109" fmla="*/ 2147483647 h 34"/>
                <a:gd name="T110" fmla="*/ 2147483647 w 32"/>
                <a:gd name="T111" fmla="*/ 2147483647 h 34"/>
                <a:gd name="T112" fmla="*/ 2147483647 w 32"/>
                <a:gd name="T113" fmla="*/ 2147483647 h 3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2"/>
                <a:gd name="T172" fmla="*/ 0 h 34"/>
                <a:gd name="T173" fmla="*/ 32 w 32"/>
                <a:gd name="T174" fmla="*/ 34 h 3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2" h="34">
                  <a:moveTo>
                    <a:pt x="2" y="26"/>
                  </a:moveTo>
                  <a:lnTo>
                    <a:pt x="2" y="26"/>
                  </a:lnTo>
                  <a:lnTo>
                    <a:pt x="4" y="30"/>
                  </a:lnTo>
                  <a:lnTo>
                    <a:pt x="8" y="32"/>
                  </a:lnTo>
                  <a:lnTo>
                    <a:pt x="12" y="34"/>
                  </a:lnTo>
                  <a:lnTo>
                    <a:pt x="16" y="34"/>
                  </a:lnTo>
                  <a:lnTo>
                    <a:pt x="24" y="32"/>
                  </a:lnTo>
                  <a:lnTo>
                    <a:pt x="28" y="30"/>
                  </a:lnTo>
                  <a:lnTo>
                    <a:pt x="30" y="26"/>
                  </a:lnTo>
                  <a:lnTo>
                    <a:pt x="32" y="16"/>
                  </a:lnTo>
                  <a:lnTo>
                    <a:pt x="30" y="8"/>
                  </a:lnTo>
                  <a:lnTo>
                    <a:pt x="28" y="4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2" y="26"/>
                  </a:lnTo>
                  <a:close/>
                  <a:moveTo>
                    <a:pt x="8" y="6"/>
                  </a:moveTo>
                  <a:lnTo>
                    <a:pt x="8" y="6"/>
                  </a:lnTo>
                  <a:lnTo>
                    <a:pt x="12" y="4"/>
                  </a:lnTo>
                  <a:lnTo>
                    <a:pt x="16" y="4"/>
                  </a:lnTo>
                  <a:lnTo>
                    <a:pt x="22" y="4"/>
                  </a:lnTo>
                  <a:lnTo>
                    <a:pt x="26" y="10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4" y="28"/>
                  </a:lnTo>
                  <a:lnTo>
                    <a:pt x="20" y="30"/>
                  </a:lnTo>
                  <a:lnTo>
                    <a:pt x="16" y="30"/>
                  </a:lnTo>
                  <a:lnTo>
                    <a:pt x="12" y="30"/>
                  </a:lnTo>
                  <a:lnTo>
                    <a:pt x="8" y="28"/>
                  </a:lnTo>
                  <a:lnTo>
                    <a:pt x="6" y="22"/>
                  </a:lnTo>
                  <a:lnTo>
                    <a:pt x="4" y="18"/>
                  </a:lnTo>
                  <a:lnTo>
                    <a:pt x="6" y="1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50" name="Freeform 1631">
              <a:extLst>
                <a:ext uri="{FF2B5EF4-FFF2-40B4-BE49-F238E27FC236}">
                  <a16:creationId xmlns:a16="http://schemas.microsoft.com/office/drawing/2014/main" id="{214EC091-DC00-8343-9A6A-C1B0C0D15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5050" y="5418455"/>
              <a:ext cx="41275" cy="53975"/>
            </a:xfrm>
            <a:custGeom>
              <a:avLst/>
              <a:gdLst>
                <a:gd name="T0" fmla="*/ 2147483647 w 26"/>
                <a:gd name="T1" fmla="*/ 2147483647 h 34"/>
                <a:gd name="T2" fmla="*/ 2147483647 w 26"/>
                <a:gd name="T3" fmla="*/ 2147483647 h 34"/>
                <a:gd name="T4" fmla="*/ 2147483647 w 26"/>
                <a:gd name="T5" fmla="*/ 2147483647 h 34"/>
                <a:gd name="T6" fmla="*/ 2147483647 w 26"/>
                <a:gd name="T7" fmla="*/ 2147483647 h 34"/>
                <a:gd name="T8" fmla="*/ 2147483647 w 26"/>
                <a:gd name="T9" fmla="*/ 2147483647 h 34"/>
                <a:gd name="T10" fmla="*/ 2147483647 w 26"/>
                <a:gd name="T11" fmla="*/ 0 h 34"/>
                <a:gd name="T12" fmla="*/ 2147483647 w 26"/>
                <a:gd name="T13" fmla="*/ 0 h 34"/>
                <a:gd name="T14" fmla="*/ 2147483647 w 26"/>
                <a:gd name="T15" fmla="*/ 2147483647 h 34"/>
                <a:gd name="T16" fmla="*/ 2147483647 w 26"/>
                <a:gd name="T17" fmla="*/ 2147483647 h 34"/>
                <a:gd name="T18" fmla="*/ 2147483647 w 26"/>
                <a:gd name="T19" fmla="*/ 0 h 34"/>
                <a:gd name="T20" fmla="*/ 0 w 26"/>
                <a:gd name="T21" fmla="*/ 0 h 34"/>
                <a:gd name="T22" fmla="*/ 0 w 26"/>
                <a:gd name="T23" fmla="*/ 2147483647 h 34"/>
                <a:gd name="T24" fmla="*/ 2147483647 w 26"/>
                <a:gd name="T25" fmla="*/ 2147483647 h 34"/>
                <a:gd name="T26" fmla="*/ 2147483647 w 26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34"/>
                <a:gd name="T44" fmla="*/ 26 w 26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34">
                  <a:moveTo>
                    <a:pt x="4" y="34"/>
                  </a:moveTo>
                  <a:lnTo>
                    <a:pt x="4" y="18"/>
                  </a:lnTo>
                  <a:lnTo>
                    <a:pt x="22" y="18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14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51" name="Freeform 1632">
              <a:extLst>
                <a:ext uri="{FF2B5EF4-FFF2-40B4-BE49-F238E27FC236}">
                  <a16:creationId xmlns:a16="http://schemas.microsoft.com/office/drawing/2014/main" id="{40CA240A-ACDA-D345-8384-7B1EC3C72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0025" y="3224530"/>
              <a:ext cx="47625" cy="57150"/>
            </a:xfrm>
            <a:custGeom>
              <a:avLst/>
              <a:gdLst>
                <a:gd name="T0" fmla="*/ 2147483647 w 30"/>
                <a:gd name="T1" fmla="*/ 2147483647 h 36"/>
                <a:gd name="T2" fmla="*/ 2147483647 w 30"/>
                <a:gd name="T3" fmla="*/ 2147483647 h 36"/>
                <a:gd name="T4" fmla="*/ 2147483647 w 30"/>
                <a:gd name="T5" fmla="*/ 2147483647 h 36"/>
                <a:gd name="T6" fmla="*/ 2147483647 w 30"/>
                <a:gd name="T7" fmla="*/ 2147483647 h 36"/>
                <a:gd name="T8" fmla="*/ 2147483647 w 30"/>
                <a:gd name="T9" fmla="*/ 2147483647 h 36"/>
                <a:gd name="T10" fmla="*/ 2147483647 w 30"/>
                <a:gd name="T11" fmla="*/ 2147483647 h 36"/>
                <a:gd name="T12" fmla="*/ 2147483647 w 30"/>
                <a:gd name="T13" fmla="*/ 2147483647 h 36"/>
                <a:gd name="T14" fmla="*/ 2147483647 w 30"/>
                <a:gd name="T15" fmla="*/ 2147483647 h 36"/>
                <a:gd name="T16" fmla="*/ 2147483647 w 30"/>
                <a:gd name="T17" fmla="*/ 2147483647 h 36"/>
                <a:gd name="T18" fmla="*/ 2147483647 w 30"/>
                <a:gd name="T19" fmla="*/ 2147483647 h 36"/>
                <a:gd name="T20" fmla="*/ 2147483647 w 30"/>
                <a:gd name="T21" fmla="*/ 2147483647 h 36"/>
                <a:gd name="T22" fmla="*/ 2147483647 w 30"/>
                <a:gd name="T23" fmla="*/ 2147483647 h 36"/>
                <a:gd name="T24" fmla="*/ 2147483647 w 30"/>
                <a:gd name="T25" fmla="*/ 2147483647 h 36"/>
                <a:gd name="T26" fmla="*/ 2147483647 w 30"/>
                <a:gd name="T27" fmla="*/ 2147483647 h 36"/>
                <a:gd name="T28" fmla="*/ 2147483647 w 30"/>
                <a:gd name="T29" fmla="*/ 2147483647 h 36"/>
                <a:gd name="T30" fmla="*/ 2147483647 w 30"/>
                <a:gd name="T31" fmla="*/ 2147483647 h 36"/>
                <a:gd name="T32" fmla="*/ 2147483647 w 30"/>
                <a:gd name="T33" fmla="*/ 2147483647 h 36"/>
                <a:gd name="T34" fmla="*/ 2147483647 w 30"/>
                <a:gd name="T35" fmla="*/ 2147483647 h 36"/>
                <a:gd name="T36" fmla="*/ 2147483647 w 30"/>
                <a:gd name="T37" fmla="*/ 2147483647 h 36"/>
                <a:gd name="T38" fmla="*/ 2147483647 w 30"/>
                <a:gd name="T39" fmla="*/ 2147483647 h 36"/>
                <a:gd name="T40" fmla="*/ 2147483647 w 30"/>
                <a:gd name="T41" fmla="*/ 2147483647 h 36"/>
                <a:gd name="T42" fmla="*/ 2147483647 w 30"/>
                <a:gd name="T43" fmla="*/ 2147483647 h 36"/>
                <a:gd name="T44" fmla="*/ 2147483647 w 30"/>
                <a:gd name="T45" fmla="*/ 2147483647 h 36"/>
                <a:gd name="T46" fmla="*/ 2147483647 w 30"/>
                <a:gd name="T47" fmla="*/ 2147483647 h 36"/>
                <a:gd name="T48" fmla="*/ 2147483647 w 30"/>
                <a:gd name="T49" fmla="*/ 2147483647 h 36"/>
                <a:gd name="T50" fmla="*/ 2147483647 w 30"/>
                <a:gd name="T51" fmla="*/ 2147483647 h 36"/>
                <a:gd name="T52" fmla="*/ 2147483647 w 30"/>
                <a:gd name="T53" fmla="*/ 0 h 36"/>
                <a:gd name="T54" fmla="*/ 2147483647 w 30"/>
                <a:gd name="T55" fmla="*/ 0 h 36"/>
                <a:gd name="T56" fmla="*/ 2147483647 w 30"/>
                <a:gd name="T57" fmla="*/ 2147483647 h 36"/>
                <a:gd name="T58" fmla="*/ 2147483647 w 30"/>
                <a:gd name="T59" fmla="*/ 2147483647 h 36"/>
                <a:gd name="T60" fmla="*/ 2147483647 w 30"/>
                <a:gd name="T61" fmla="*/ 2147483647 h 36"/>
                <a:gd name="T62" fmla="*/ 2147483647 w 30"/>
                <a:gd name="T63" fmla="*/ 2147483647 h 36"/>
                <a:gd name="T64" fmla="*/ 2147483647 w 30"/>
                <a:gd name="T65" fmla="*/ 2147483647 h 36"/>
                <a:gd name="T66" fmla="*/ 0 w 30"/>
                <a:gd name="T67" fmla="*/ 2147483647 h 36"/>
                <a:gd name="T68" fmla="*/ 0 w 30"/>
                <a:gd name="T69" fmla="*/ 2147483647 h 36"/>
                <a:gd name="T70" fmla="*/ 2147483647 w 30"/>
                <a:gd name="T71" fmla="*/ 2147483647 h 36"/>
                <a:gd name="T72" fmla="*/ 2147483647 w 30"/>
                <a:gd name="T73" fmla="*/ 2147483647 h 36"/>
                <a:gd name="T74" fmla="*/ 2147483647 w 30"/>
                <a:gd name="T75" fmla="*/ 2147483647 h 36"/>
                <a:gd name="T76" fmla="*/ 2147483647 w 30"/>
                <a:gd name="T77" fmla="*/ 2147483647 h 36"/>
                <a:gd name="T78" fmla="*/ 2147483647 w 30"/>
                <a:gd name="T79" fmla="*/ 2147483647 h 36"/>
                <a:gd name="T80" fmla="*/ 2147483647 w 30"/>
                <a:gd name="T81" fmla="*/ 2147483647 h 36"/>
                <a:gd name="T82" fmla="*/ 2147483647 w 30"/>
                <a:gd name="T83" fmla="*/ 2147483647 h 36"/>
                <a:gd name="T84" fmla="*/ 2147483647 w 30"/>
                <a:gd name="T85" fmla="*/ 2147483647 h 36"/>
                <a:gd name="T86" fmla="*/ 2147483647 w 30"/>
                <a:gd name="T87" fmla="*/ 2147483647 h 36"/>
                <a:gd name="T88" fmla="*/ 2147483647 w 30"/>
                <a:gd name="T89" fmla="*/ 2147483647 h 36"/>
                <a:gd name="T90" fmla="*/ 2147483647 w 30"/>
                <a:gd name="T91" fmla="*/ 2147483647 h 36"/>
                <a:gd name="T92" fmla="*/ 2147483647 w 30"/>
                <a:gd name="T93" fmla="*/ 2147483647 h 36"/>
                <a:gd name="T94" fmla="*/ 2147483647 w 30"/>
                <a:gd name="T95" fmla="*/ 2147483647 h 36"/>
                <a:gd name="T96" fmla="*/ 2147483647 w 30"/>
                <a:gd name="T97" fmla="*/ 2147483647 h 36"/>
                <a:gd name="T98" fmla="*/ 2147483647 w 30"/>
                <a:gd name="T99" fmla="*/ 2147483647 h 36"/>
                <a:gd name="T100" fmla="*/ 2147483647 w 30"/>
                <a:gd name="T101" fmla="*/ 2147483647 h 36"/>
                <a:gd name="T102" fmla="*/ 2147483647 w 30"/>
                <a:gd name="T103" fmla="*/ 2147483647 h 36"/>
                <a:gd name="T104" fmla="*/ 2147483647 w 30"/>
                <a:gd name="T105" fmla="*/ 2147483647 h 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0"/>
                <a:gd name="T160" fmla="*/ 0 h 36"/>
                <a:gd name="T161" fmla="*/ 30 w 30"/>
                <a:gd name="T162" fmla="*/ 36 h 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0" h="36">
                  <a:moveTo>
                    <a:pt x="22" y="30"/>
                  </a:moveTo>
                  <a:lnTo>
                    <a:pt x="22" y="30"/>
                  </a:lnTo>
                  <a:lnTo>
                    <a:pt x="18" y="32"/>
                  </a:lnTo>
                  <a:lnTo>
                    <a:pt x="16" y="32"/>
                  </a:lnTo>
                  <a:lnTo>
                    <a:pt x="10" y="30"/>
                  </a:lnTo>
                  <a:lnTo>
                    <a:pt x="6" y="26"/>
                  </a:lnTo>
                  <a:lnTo>
                    <a:pt x="4" y="18"/>
                  </a:lnTo>
                  <a:lnTo>
                    <a:pt x="6" y="12"/>
                  </a:lnTo>
                  <a:lnTo>
                    <a:pt x="10" y="6"/>
                  </a:lnTo>
                  <a:lnTo>
                    <a:pt x="16" y="4"/>
                  </a:lnTo>
                  <a:lnTo>
                    <a:pt x="22" y="6"/>
                  </a:lnTo>
                  <a:lnTo>
                    <a:pt x="24" y="12"/>
                  </a:lnTo>
                  <a:lnTo>
                    <a:pt x="30" y="10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2" y="8"/>
                  </a:lnTo>
                  <a:lnTo>
                    <a:pt x="0" y="18"/>
                  </a:lnTo>
                  <a:lnTo>
                    <a:pt x="2" y="28"/>
                  </a:lnTo>
                  <a:lnTo>
                    <a:pt x="4" y="32"/>
                  </a:lnTo>
                  <a:lnTo>
                    <a:pt x="6" y="34"/>
                  </a:lnTo>
                  <a:lnTo>
                    <a:pt x="10" y="36"/>
                  </a:lnTo>
                  <a:lnTo>
                    <a:pt x="16" y="36"/>
                  </a:lnTo>
                  <a:lnTo>
                    <a:pt x="20" y="36"/>
                  </a:lnTo>
                  <a:lnTo>
                    <a:pt x="24" y="34"/>
                  </a:lnTo>
                  <a:lnTo>
                    <a:pt x="28" y="30"/>
                  </a:lnTo>
                  <a:lnTo>
                    <a:pt x="30" y="24"/>
                  </a:lnTo>
                  <a:lnTo>
                    <a:pt x="26" y="24"/>
                  </a:lnTo>
                  <a:lnTo>
                    <a:pt x="24" y="28"/>
                  </a:lnTo>
                  <a:lnTo>
                    <a:pt x="22" y="30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52" name="Freeform 1633">
              <a:extLst>
                <a:ext uri="{FF2B5EF4-FFF2-40B4-BE49-F238E27FC236}">
                  <a16:creationId xmlns:a16="http://schemas.microsoft.com/office/drawing/2014/main" id="{F5A61CD2-B11B-AF4C-830C-C7A73C294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000" y="3227705"/>
              <a:ext cx="44450" cy="53975"/>
            </a:xfrm>
            <a:custGeom>
              <a:avLst/>
              <a:gdLst>
                <a:gd name="T0" fmla="*/ 2147483647 w 28"/>
                <a:gd name="T1" fmla="*/ 2147483647 h 34"/>
                <a:gd name="T2" fmla="*/ 2147483647 w 28"/>
                <a:gd name="T3" fmla="*/ 2147483647 h 34"/>
                <a:gd name="T4" fmla="*/ 2147483647 w 28"/>
                <a:gd name="T5" fmla="*/ 2147483647 h 34"/>
                <a:gd name="T6" fmla="*/ 2147483647 w 28"/>
                <a:gd name="T7" fmla="*/ 2147483647 h 34"/>
                <a:gd name="T8" fmla="*/ 2147483647 w 28"/>
                <a:gd name="T9" fmla="*/ 2147483647 h 34"/>
                <a:gd name="T10" fmla="*/ 2147483647 w 28"/>
                <a:gd name="T11" fmla="*/ 0 h 34"/>
                <a:gd name="T12" fmla="*/ 2147483647 w 28"/>
                <a:gd name="T13" fmla="*/ 0 h 34"/>
                <a:gd name="T14" fmla="*/ 2147483647 w 28"/>
                <a:gd name="T15" fmla="*/ 2147483647 h 34"/>
                <a:gd name="T16" fmla="*/ 2147483647 w 28"/>
                <a:gd name="T17" fmla="*/ 2147483647 h 34"/>
                <a:gd name="T18" fmla="*/ 2147483647 w 28"/>
                <a:gd name="T19" fmla="*/ 0 h 34"/>
                <a:gd name="T20" fmla="*/ 0 w 28"/>
                <a:gd name="T21" fmla="*/ 0 h 34"/>
                <a:gd name="T22" fmla="*/ 0 w 28"/>
                <a:gd name="T23" fmla="*/ 2147483647 h 34"/>
                <a:gd name="T24" fmla="*/ 2147483647 w 28"/>
                <a:gd name="T25" fmla="*/ 2147483647 h 34"/>
                <a:gd name="T26" fmla="*/ 2147483647 w 28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"/>
                <a:gd name="T43" fmla="*/ 0 h 34"/>
                <a:gd name="T44" fmla="*/ 28 w 28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" h="34">
                  <a:moveTo>
                    <a:pt x="6" y="34"/>
                  </a:moveTo>
                  <a:lnTo>
                    <a:pt x="6" y="18"/>
                  </a:lnTo>
                  <a:lnTo>
                    <a:pt x="24" y="18"/>
                  </a:lnTo>
                  <a:lnTo>
                    <a:pt x="24" y="34"/>
                  </a:lnTo>
                  <a:lnTo>
                    <a:pt x="28" y="34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4" y="14"/>
                  </a:lnTo>
                  <a:lnTo>
                    <a:pt x="6" y="14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6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53" name="Freeform 1634">
              <a:extLst>
                <a:ext uri="{FF2B5EF4-FFF2-40B4-BE49-F238E27FC236}">
                  <a16:creationId xmlns:a16="http://schemas.microsoft.com/office/drawing/2014/main" id="{6EF67A96-C7A2-AE41-AEDF-3776807BC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4800" y="3265805"/>
              <a:ext cx="25400" cy="38100"/>
            </a:xfrm>
            <a:custGeom>
              <a:avLst/>
              <a:gdLst>
                <a:gd name="T0" fmla="*/ 2147483647 w 16"/>
                <a:gd name="T1" fmla="*/ 2147483647 h 24"/>
                <a:gd name="T2" fmla="*/ 2147483647 w 16"/>
                <a:gd name="T3" fmla="*/ 2147483647 h 24"/>
                <a:gd name="T4" fmla="*/ 2147483647 w 16"/>
                <a:gd name="T5" fmla="*/ 2147483647 h 24"/>
                <a:gd name="T6" fmla="*/ 2147483647 w 16"/>
                <a:gd name="T7" fmla="*/ 2147483647 h 24"/>
                <a:gd name="T8" fmla="*/ 2147483647 w 16"/>
                <a:gd name="T9" fmla="*/ 2147483647 h 24"/>
                <a:gd name="T10" fmla="*/ 2147483647 w 16"/>
                <a:gd name="T11" fmla="*/ 2147483647 h 24"/>
                <a:gd name="T12" fmla="*/ 2147483647 w 16"/>
                <a:gd name="T13" fmla="*/ 2147483647 h 24"/>
                <a:gd name="T14" fmla="*/ 2147483647 w 16"/>
                <a:gd name="T15" fmla="*/ 2147483647 h 24"/>
                <a:gd name="T16" fmla="*/ 2147483647 w 16"/>
                <a:gd name="T17" fmla="*/ 2147483647 h 24"/>
                <a:gd name="T18" fmla="*/ 2147483647 w 16"/>
                <a:gd name="T19" fmla="*/ 2147483647 h 24"/>
                <a:gd name="T20" fmla="*/ 2147483647 w 16"/>
                <a:gd name="T21" fmla="*/ 2147483647 h 24"/>
                <a:gd name="T22" fmla="*/ 2147483647 w 16"/>
                <a:gd name="T23" fmla="*/ 2147483647 h 24"/>
                <a:gd name="T24" fmla="*/ 2147483647 w 16"/>
                <a:gd name="T25" fmla="*/ 2147483647 h 24"/>
                <a:gd name="T26" fmla="*/ 2147483647 w 16"/>
                <a:gd name="T27" fmla="*/ 2147483647 h 24"/>
                <a:gd name="T28" fmla="*/ 2147483647 w 16"/>
                <a:gd name="T29" fmla="*/ 0 h 24"/>
                <a:gd name="T30" fmla="*/ 2147483647 w 16"/>
                <a:gd name="T31" fmla="*/ 0 h 24"/>
                <a:gd name="T32" fmla="*/ 2147483647 w 16"/>
                <a:gd name="T33" fmla="*/ 2147483647 h 24"/>
                <a:gd name="T34" fmla="*/ 2147483647 w 16"/>
                <a:gd name="T35" fmla="*/ 2147483647 h 24"/>
                <a:gd name="T36" fmla="*/ 0 w 16"/>
                <a:gd name="T37" fmla="*/ 2147483647 h 24"/>
                <a:gd name="T38" fmla="*/ 2147483647 w 16"/>
                <a:gd name="T39" fmla="*/ 2147483647 h 24"/>
                <a:gd name="T40" fmla="*/ 2147483647 w 16"/>
                <a:gd name="T41" fmla="*/ 2147483647 h 24"/>
                <a:gd name="T42" fmla="*/ 2147483647 w 16"/>
                <a:gd name="T43" fmla="*/ 2147483647 h 24"/>
                <a:gd name="T44" fmla="*/ 2147483647 w 16"/>
                <a:gd name="T45" fmla="*/ 2147483647 h 24"/>
                <a:gd name="T46" fmla="*/ 2147483647 w 16"/>
                <a:gd name="T47" fmla="*/ 2147483647 h 24"/>
                <a:gd name="T48" fmla="*/ 2147483647 w 16"/>
                <a:gd name="T49" fmla="*/ 2147483647 h 24"/>
                <a:gd name="T50" fmla="*/ 2147483647 w 16"/>
                <a:gd name="T51" fmla="*/ 2147483647 h 24"/>
                <a:gd name="T52" fmla="*/ 2147483647 w 16"/>
                <a:gd name="T53" fmla="*/ 2147483647 h 24"/>
                <a:gd name="T54" fmla="*/ 2147483647 w 16"/>
                <a:gd name="T55" fmla="*/ 2147483647 h 24"/>
                <a:gd name="T56" fmla="*/ 2147483647 w 16"/>
                <a:gd name="T57" fmla="*/ 2147483647 h 24"/>
                <a:gd name="T58" fmla="*/ 2147483647 w 16"/>
                <a:gd name="T59" fmla="*/ 2147483647 h 24"/>
                <a:gd name="T60" fmla="*/ 2147483647 w 16"/>
                <a:gd name="T61" fmla="*/ 2147483647 h 24"/>
                <a:gd name="T62" fmla="*/ 2147483647 w 16"/>
                <a:gd name="T63" fmla="*/ 2147483647 h 24"/>
                <a:gd name="T64" fmla="*/ 2147483647 w 16"/>
                <a:gd name="T65" fmla="*/ 2147483647 h 24"/>
                <a:gd name="T66" fmla="*/ 2147483647 w 16"/>
                <a:gd name="T67" fmla="*/ 2147483647 h 24"/>
                <a:gd name="T68" fmla="*/ 2147483647 w 16"/>
                <a:gd name="T69" fmla="*/ 2147483647 h 24"/>
                <a:gd name="T70" fmla="*/ 0 w 16"/>
                <a:gd name="T71" fmla="*/ 2147483647 h 24"/>
                <a:gd name="T72" fmla="*/ 0 w 16"/>
                <a:gd name="T73" fmla="*/ 2147483647 h 24"/>
                <a:gd name="T74" fmla="*/ 0 w 16"/>
                <a:gd name="T75" fmla="*/ 2147483647 h 24"/>
                <a:gd name="T76" fmla="*/ 2147483647 w 16"/>
                <a:gd name="T77" fmla="*/ 2147483647 h 24"/>
                <a:gd name="T78" fmla="*/ 2147483647 w 16"/>
                <a:gd name="T79" fmla="*/ 2147483647 h 24"/>
                <a:gd name="T80" fmla="*/ 2147483647 w 16"/>
                <a:gd name="T81" fmla="*/ 2147483647 h 24"/>
                <a:gd name="T82" fmla="*/ 2147483647 w 16"/>
                <a:gd name="T83" fmla="*/ 2147483647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6"/>
                <a:gd name="T127" fmla="*/ 0 h 24"/>
                <a:gd name="T128" fmla="*/ 16 w 1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6" h="24">
                  <a:moveTo>
                    <a:pt x="4" y="22"/>
                  </a:moveTo>
                  <a:lnTo>
                    <a:pt x="4" y="22"/>
                  </a:lnTo>
                  <a:lnTo>
                    <a:pt x="6" y="20"/>
                  </a:lnTo>
                  <a:lnTo>
                    <a:pt x="8" y="16"/>
                  </a:lnTo>
                  <a:lnTo>
                    <a:pt x="12" y="12"/>
                  </a:lnTo>
                  <a:lnTo>
                    <a:pt x="14" y="10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22"/>
                  </a:lnTo>
                  <a:lnTo>
                    <a:pt x="4" y="22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54" name="Freeform 1635">
              <a:extLst>
                <a:ext uri="{FF2B5EF4-FFF2-40B4-BE49-F238E27FC236}">
                  <a16:creationId xmlns:a16="http://schemas.microsoft.com/office/drawing/2014/main" id="{6F8D294F-B9E5-BA40-976C-C65EE27ADC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96225" y="4116705"/>
              <a:ext cx="44450" cy="53975"/>
            </a:xfrm>
            <a:custGeom>
              <a:avLst/>
              <a:gdLst>
                <a:gd name="T0" fmla="*/ 2147483647 w 28"/>
                <a:gd name="T1" fmla="*/ 2147483647 h 34"/>
                <a:gd name="T2" fmla="*/ 2147483647 w 28"/>
                <a:gd name="T3" fmla="*/ 2147483647 h 34"/>
                <a:gd name="T4" fmla="*/ 2147483647 w 28"/>
                <a:gd name="T5" fmla="*/ 2147483647 h 34"/>
                <a:gd name="T6" fmla="*/ 2147483647 w 28"/>
                <a:gd name="T7" fmla="*/ 2147483647 h 34"/>
                <a:gd name="T8" fmla="*/ 2147483647 w 28"/>
                <a:gd name="T9" fmla="*/ 2147483647 h 34"/>
                <a:gd name="T10" fmla="*/ 2147483647 w 28"/>
                <a:gd name="T11" fmla="*/ 2147483647 h 34"/>
                <a:gd name="T12" fmla="*/ 2147483647 w 28"/>
                <a:gd name="T13" fmla="*/ 2147483647 h 34"/>
                <a:gd name="T14" fmla="*/ 2147483647 w 28"/>
                <a:gd name="T15" fmla="*/ 2147483647 h 34"/>
                <a:gd name="T16" fmla="*/ 2147483647 w 28"/>
                <a:gd name="T17" fmla="*/ 2147483647 h 34"/>
                <a:gd name="T18" fmla="*/ 2147483647 w 28"/>
                <a:gd name="T19" fmla="*/ 2147483647 h 34"/>
                <a:gd name="T20" fmla="*/ 2147483647 w 28"/>
                <a:gd name="T21" fmla="*/ 2147483647 h 34"/>
                <a:gd name="T22" fmla="*/ 2147483647 w 28"/>
                <a:gd name="T23" fmla="*/ 2147483647 h 34"/>
                <a:gd name="T24" fmla="*/ 2147483647 w 28"/>
                <a:gd name="T25" fmla="*/ 2147483647 h 34"/>
                <a:gd name="T26" fmla="*/ 2147483647 w 28"/>
                <a:gd name="T27" fmla="*/ 2147483647 h 34"/>
                <a:gd name="T28" fmla="*/ 2147483647 w 28"/>
                <a:gd name="T29" fmla="*/ 0 h 34"/>
                <a:gd name="T30" fmla="*/ 2147483647 w 28"/>
                <a:gd name="T31" fmla="*/ 0 h 34"/>
                <a:gd name="T32" fmla="*/ 2147483647 w 28"/>
                <a:gd name="T33" fmla="*/ 0 h 34"/>
                <a:gd name="T34" fmla="*/ 0 w 28"/>
                <a:gd name="T35" fmla="*/ 0 h 34"/>
                <a:gd name="T36" fmla="*/ 0 w 28"/>
                <a:gd name="T37" fmla="*/ 2147483647 h 34"/>
                <a:gd name="T38" fmla="*/ 2147483647 w 28"/>
                <a:gd name="T39" fmla="*/ 2147483647 h 34"/>
                <a:gd name="T40" fmla="*/ 2147483647 w 28"/>
                <a:gd name="T41" fmla="*/ 2147483647 h 34"/>
                <a:gd name="T42" fmla="*/ 2147483647 w 28"/>
                <a:gd name="T43" fmla="*/ 2147483647 h 34"/>
                <a:gd name="T44" fmla="*/ 2147483647 w 28"/>
                <a:gd name="T45" fmla="*/ 2147483647 h 34"/>
                <a:gd name="T46" fmla="*/ 2147483647 w 28"/>
                <a:gd name="T47" fmla="*/ 2147483647 h 34"/>
                <a:gd name="T48" fmla="*/ 2147483647 w 28"/>
                <a:gd name="T49" fmla="*/ 2147483647 h 34"/>
                <a:gd name="T50" fmla="*/ 2147483647 w 28"/>
                <a:gd name="T51" fmla="*/ 2147483647 h 34"/>
                <a:gd name="T52" fmla="*/ 2147483647 w 28"/>
                <a:gd name="T53" fmla="*/ 2147483647 h 34"/>
                <a:gd name="T54" fmla="*/ 2147483647 w 28"/>
                <a:gd name="T55" fmla="*/ 2147483647 h 34"/>
                <a:gd name="T56" fmla="*/ 2147483647 w 28"/>
                <a:gd name="T57" fmla="*/ 2147483647 h 34"/>
                <a:gd name="T58" fmla="*/ 2147483647 w 28"/>
                <a:gd name="T59" fmla="*/ 2147483647 h 34"/>
                <a:gd name="T60" fmla="*/ 2147483647 w 28"/>
                <a:gd name="T61" fmla="*/ 2147483647 h 34"/>
                <a:gd name="T62" fmla="*/ 2147483647 w 28"/>
                <a:gd name="T63" fmla="*/ 2147483647 h 34"/>
                <a:gd name="T64" fmla="*/ 2147483647 w 28"/>
                <a:gd name="T65" fmla="*/ 2147483647 h 34"/>
                <a:gd name="T66" fmla="*/ 2147483647 w 28"/>
                <a:gd name="T67" fmla="*/ 2147483647 h 34"/>
                <a:gd name="T68" fmla="*/ 2147483647 w 28"/>
                <a:gd name="T69" fmla="*/ 2147483647 h 34"/>
                <a:gd name="T70" fmla="*/ 2147483647 w 28"/>
                <a:gd name="T71" fmla="*/ 2147483647 h 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8"/>
                <a:gd name="T109" fmla="*/ 0 h 34"/>
                <a:gd name="T110" fmla="*/ 28 w 28"/>
                <a:gd name="T111" fmla="*/ 34 h 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8" h="34">
                  <a:moveTo>
                    <a:pt x="6" y="34"/>
                  </a:moveTo>
                  <a:lnTo>
                    <a:pt x="6" y="20"/>
                  </a:lnTo>
                  <a:lnTo>
                    <a:pt x="14" y="20"/>
                  </a:lnTo>
                  <a:lnTo>
                    <a:pt x="20" y="20"/>
                  </a:lnTo>
                  <a:lnTo>
                    <a:pt x="24" y="16"/>
                  </a:lnTo>
                  <a:lnTo>
                    <a:pt x="26" y="14"/>
                  </a:lnTo>
                  <a:lnTo>
                    <a:pt x="28" y="10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6" y="34"/>
                  </a:lnTo>
                  <a:close/>
                  <a:moveTo>
                    <a:pt x="6" y="4"/>
                  </a:moveTo>
                  <a:lnTo>
                    <a:pt x="14" y="4"/>
                  </a:lnTo>
                  <a:lnTo>
                    <a:pt x="18" y="4"/>
                  </a:lnTo>
                  <a:lnTo>
                    <a:pt x="22" y="6"/>
                  </a:lnTo>
                  <a:lnTo>
                    <a:pt x="22" y="10"/>
                  </a:lnTo>
                  <a:lnTo>
                    <a:pt x="20" y="14"/>
                  </a:lnTo>
                  <a:lnTo>
                    <a:pt x="14" y="16"/>
                  </a:lnTo>
                  <a:lnTo>
                    <a:pt x="6" y="16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55" name="Freeform 1636">
              <a:extLst>
                <a:ext uri="{FF2B5EF4-FFF2-40B4-BE49-F238E27FC236}">
                  <a16:creationId xmlns:a16="http://schemas.microsoft.com/office/drawing/2014/main" id="{9F9C9283-0196-6548-8AB1-CC034682D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5525" y="4354830"/>
              <a:ext cx="41275" cy="57150"/>
            </a:xfrm>
            <a:custGeom>
              <a:avLst/>
              <a:gdLst>
                <a:gd name="T0" fmla="*/ 2147483647 w 26"/>
                <a:gd name="T1" fmla="*/ 2147483647 h 36"/>
                <a:gd name="T2" fmla="*/ 2147483647 w 26"/>
                <a:gd name="T3" fmla="*/ 2147483647 h 36"/>
                <a:gd name="T4" fmla="*/ 2147483647 w 26"/>
                <a:gd name="T5" fmla="*/ 2147483647 h 36"/>
                <a:gd name="T6" fmla="*/ 2147483647 w 26"/>
                <a:gd name="T7" fmla="*/ 2147483647 h 36"/>
                <a:gd name="T8" fmla="*/ 2147483647 w 26"/>
                <a:gd name="T9" fmla="*/ 2147483647 h 36"/>
                <a:gd name="T10" fmla="*/ 2147483647 w 26"/>
                <a:gd name="T11" fmla="*/ 0 h 36"/>
                <a:gd name="T12" fmla="*/ 2147483647 w 26"/>
                <a:gd name="T13" fmla="*/ 0 h 36"/>
                <a:gd name="T14" fmla="*/ 2147483647 w 26"/>
                <a:gd name="T15" fmla="*/ 2147483647 h 36"/>
                <a:gd name="T16" fmla="*/ 2147483647 w 26"/>
                <a:gd name="T17" fmla="*/ 2147483647 h 36"/>
                <a:gd name="T18" fmla="*/ 2147483647 w 26"/>
                <a:gd name="T19" fmla="*/ 0 h 36"/>
                <a:gd name="T20" fmla="*/ 0 w 26"/>
                <a:gd name="T21" fmla="*/ 0 h 36"/>
                <a:gd name="T22" fmla="*/ 0 w 26"/>
                <a:gd name="T23" fmla="*/ 2147483647 h 36"/>
                <a:gd name="T24" fmla="*/ 2147483647 w 26"/>
                <a:gd name="T25" fmla="*/ 2147483647 h 36"/>
                <a:gd name="T26" fmla="*/ 2147483647 w 26"/>
                <a:gd name="T27" fmla="*/ 2147483647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36"/>
                <a:gd name="T44" fmla="*/ 26 w 26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36">
                  <a:moveTo>
                    <a:pt x="4" y="36"/>
                  </a:moveTo>
                  <a:lnTo>
                    <a:pt x="4" y="18"/>
                  </a:lnTo>
                  <a:lnTo>
                    <a:pt x="22" y="18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14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4" y="36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56" name="Freeform 1637">
              <a:extLst>
                <a:ext uri="{FF2B5EF4-FFF2-40B4-BE49-F238E27FC236}">
                  <a16:creationId xmlns:a16="http://schemas.microsoft.com/office/drawing/2014/main" id="{4D8AFF50-58CE-EB4A-8FE0-3BC7FBA48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6100" y="4358005"/>
              <a:ext cx="44450" cy="53975"/>
            </a:xfrm>
            <a:custGeom>
              <a:avLst/>
              <a:gdLst>
                <a:gd name="T0" fmla="*/ 2147483647 w 28"/>
                <a:gd name="T1" fmla="*/ 2147483647 h 34"/>
                <a:gd name="T2" fmla="*/ 2147483647 w 28"/>
                <a:gd name="T3" fmla="*/ 2147483647 h 34"/>
                <a:gd name="T4" fmla="*/ 2147483647 w 28"/>
                <a:gd name="T5" fmla="*/ 2147483647 h 34"/>
                <a:gd name="T6" fmla="*/ 2147483647 w 28"/>
                <a:gd name="T7" fmla="*/ 2147483647 h 34"/>
                <a:gd name="T8" fmla="*/ 2147483647 w 28"/>
                <a:gd name="T9" fmla="*/ 2147483647 h 34"/>
                <a:gd name="T10" fmla="*/ 2147483647 w 28"/>
                <a:gd name="T11" fmla="*/ 0 h 34"/>
                <a:gd name="T12" fmla="*/ 2147483647 w 28"/>
                <a:gd name="T13" fmla="*/ 0 h 34"/>
                <a:gd name="T14" fmla="*/ 2147483647 w 28"/>
                <a:gd name="T15" fmla="*/ 2147483647 h 34"/>
                <a:gd name="T16" fmla="*/ 2147483647 w 28"/>
                <a:gd name="T17" fmla="*/ 2147483647 h 34"/>
                <a:gd name="T18" fmla="*/ 2147483647 w 28"/>
                <a:gd name="T19" fmla="*/ 0 h 34"/>
                <a:gd name="T20" fmla="*/ 0 w 28"/>
                <a:gd name="T21" fmla="*/ 0 h 34"/>
                <a:gd name="T22" fmla="*/ 0 w 28"/>
                <a:gd name="T23" fmla="*/ 2147483647 h 34"/>
                <a:gd name="T24" fmla="*/ 2147483647 w 28"/>
                <a:gd name="T25" fmla="*/ 2147483647 h 34"/>
                <a:gd name="T26" fmla="*/ 2147483647 w 28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"/>
                <a:gd name="T43" fmla="*/ 0 h 34"/>
                <a:gd name="T44" fmla="*/ 28 w 28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" h="34">
                  <a:moveTo>
                    <a:pt x="6" y="34"/>
                  </a:moveTo>
                  <a:lnTo>
                    <a:pt x="6" y="18"/>
                  </a:lnTo>
                  <a:lnTo>
                    <a:pt x="24" y="18"/>
                  </a:lnTo>
                  <a:lnTo>
                    <a:pt x="24" y="34"/>
                  </a:lnTo>
                  <a:lnTo>
                    <a:pt x="28" y="34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4" y="14"/>
                  </a:lnTo>
                  <a:lnTo>
                    <a:pt x="6" y="14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6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57" name="Freeform 1638">
              <a:extLst>
                <a:ext uri="{FF2B5EF4-FFF2-40B4-BE49-F238E27FC236}">
                  <a16:creationId xmlns:a16="http://schemas.microsoft.com/office/drawing/2014/main" id="{8F9AA709-50DD-2B47-A235-B45BD8EE6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2925" y="4113530"/>
              <a:ext cx="47625" cy="57150"/>
            </a:xfrm>
            <a:custGeom>
              <a:avLst/>
              <a:gdLst>
                <a:gd name="T0" fmla="*/ 2147483647 w 30"/>
                <a:gd name="T1" fmla="*/ 2147483647 h 36"/>
                <a:gd name="T2" fmla="*/ 2147483647 w 30"/>
                <a:gd name="T3" fmla="*/ 2147483647 h 36"/>
                <a:gd name="T4" fmla="*/ 2147483647 w 30"/>
                <a:gd name="T5" fmla="*/ 2147483647 h 36"/>
                <a:gd name="T6" fmla="*/ 2147483647 w 30"/>
                <a:gd name="T7" fmla="*/ 2147483647 h 36"/>
                <a:gd name="T8" fmla="*/ 2147483647 w 30"/>
                <a:gd name="T9" fmla="*/ 2147483647 h 36"/>
                <a:gd name="T10" fmla="*/ 2147483647 w 30"/>
                <a:gd name="T11" fmla="*/ 2147483647 h 36"/>
                <a:gd name="T12" fmla="*/ 2147483647 w 30"/>
                <a:gd name="T13" fmla="*/ 2147483647 h 36"/>
                <a:gd name="T14" fmla="*/ 2147483647 w 30"/>
                <a:gd name="T15" fmla="*/ 2147483647 h 36"/>
                <a:gd name="T16" fmla="*/ 2147483647 w 30"/>
                <a:gd name="T17" fmla="*/ 2147483647 h 36"/>
                <a:gd name="T18" fmla="*/ 2147483647 w 30"/>
                <a:gd name="T19" fmla="*/ 2147483647 h 36"/>
                <a:gd name="T20" fmla="*/ 2147483647 w 30"/>
                <a:gd name="T21" fmla="*/ 2147483647 h 36"/>
                <a:gd name="T22" fmla="*/ 2147483647 w 30"/>
                <a:gd name="T23" fmla="*/ 2147483647 h 36"/>
                <a:gd name="T24" fmla="*/ 2147483647 w 30"/>
                <a:gd name="T25" fmla="*/ 2147483647 h 36"/>
                <a:gd name="T26" fmla="*/ 2147483647 w 30"/>
                <a:gd name="T27" fmla="*/ 2147483647 h 36"/>
                <a:gd name="T28" fmla="*/ 2147483647 w 30"/>
                <a:gd name="T29" fmla="*/ 2147483647 h 36"/>
                <a:gd name="T30" fmla="*/ 2147483647 w 30"/>
                <a:gd name="T31" fmla="*/ 2147483647 h 36"/>
                <a:gd name="T32" fmla="*/ 2147483647 w 30"/>
                <a:gd name="T33" fmla="*/ 2147483647 h 36"/>
                <a:gd name="T34" fmla="*/ 2147483647 w 30"/>
                <a:gd name="T35" fmla="*/ 2147483647 h 36"/>
                <a:gd name="T36" fmla="*/ 2147483647 w 30"/>
                <a:gd name="T37" fmla="*/ 2147483647 h 36"/>
                <a:gd name="T38" fmla="*/ 2147483647 w 30"/>
                <a:gd name="T39" fmla="*/ 2147483647 h 36"/>
                <a:gd name="T40" fmla="*/ 2147483647 w 30"/>
                <a:gd name="T41" fmla="*/ 2147483647 h 36"/>
                <a:gd name="T42" fmla="*/ 2147483647 w 30"/>
                <a:gd name="T43" fmla="*/ 2147483647 h 36"/>
                <a:gd name="T44" fmla="*/ 2147483647 w 30"/>
                <a:gd name="T45" fmla="*/ 2147483647 h 36"/>
                <a:gd name="T46" fmla="*/ 2147483647 w 30"/>
                <a:gd name="T47" fmla="*/ 2147483647 h 36"/>
                <a:gd name="T48" fmla="*/ 2147483647 w 30"/>
                <a:gd name="T49" fmla="*/ 2147483647 h 36"/>
                <a:gd name="T50" fmla="*/ 2147483647 w 30"/>
                <a:gd name="T51" fmla="*/ 2147483647 h 36"/>
                <a:gd name="T52" fmla="*/ 2147483647 w 30"/>
                <a:gd name="T53" fmla="*/ 0 h 36"/>
                <a:gd name="T54" fmla="*/ 2147483647 w 30"/>
                <a:gd name="T55" fmla="*/ 0 h 36"/>
                <a:gd name="T56" fmla="*/ 2147483647 w 30"/>
                <a:gd name="T57" fmla="*/ 2147483647 h 36"/>
                <a:gd name="T58" fmla="*/ 2147483647 w 30"/>
                <a:gd name="T59" fmla="*/ 2147483647 h 36"/>
                <a:gd name="T60" fmla="*/ 2147483647 w 30"/>
                <a:gd name="T61" fmla="*/ 2147483647 h 36"/>
                <a:gd name="T62" fmla="*/ 2147483647 w 30"/>
                <a:gd name="T63" fmla="*/ 2147483647 h 36"/>
                <a:gd name="T64" fmla="*/ 2147483647 w 30"/>
                <a:gd name="T65" fmla="*/ 2147483647 h 36"/>
                <a:gd name="T66" fmla="*/ 0 w 30"/>
                <a:gd name="T67" fmla="*/ 2147483647 h 36"/>
                <a:gd name="T68" fmla="*/ 0 w 30"/>
                <a:gd name="T69" fmla="*/ 2147483647 h 36"/>
                <a:gd name="T70" fmla="*/ 2147483647 w 30"/>
                <a:gd name="T71" fmla="*/ 2147483647 h 36"/>
                <a:gd name="T72" fmla="*/ 2147483647 w 30"/>
                <a:gd name="T73" fmla="*/ 2147483647 h 36"/>
                <a:gd name="T74" fmla="*/ 2147483647 w 30"/>
                <a:gd name="T75" fmla="*/ 2147483647 h 36"/>
                <a:gd name="T76" fmla="*/ 2147483647 w 30"/>
                <a:gd name="T77" fmla="*/ 2147483647 h 36"/>
                <a:gd name="T78" fmla="*/ 2147483647 w 30"/>
                <a:gd name="T79" fmla="*/ 2147483647 h 36"/>
                <a:gd name="T80" fmla="*/ 2147483647 w 30"/>
                <a:gd name="T81" fmla="*/ 2147483647 h 36"/>
                <a:gd name="T82" fmla="*/ 2147483647 w 30"/>
                <a:gd name="T83" fmla="*/ 2147483647 h 36"/>
                <a:gd name="T84" fmla="*/ 2147483647 w 30"/>
                <a:gd name="T85" fmla="*/ 2147483647 h 36"/>
                <a:gd name="T86" fmla="*/ 2147483647 w 30"/>
                <a:gd name="T87" fmla="*/ 2147483647 h 36"/>
                <a:gd name="T88" fmla="*/ 2147483647 w 30"/>
                <a:gd name="T89" fmla="*/ 2147483647 h 36"/>
                <a:gd name="T90" fmla="*/ 2147483647 w 30"/>
                <a:gd name="T91" fmla="*/ 2147483647 h 36"/>
                <a:gd name="T92" fmla="*/ 2147483647 w 30"/>
                <a:gd name="T93" fmla="*/ 2147483647 h 36"/>
                <a:gd name="T94" fmla="*/ 2147483647 w 30"/>
                <a:gd name="T95" fmla="*/ 2147483647 h 36"/>
                <a:gd name="T96" fmla="*/ 2147483647 w 30"/>
                <a:gd name="T97" fmla="*/ 2147483647 h 36"/>
                <a:gd name="T98" fmla="*/ 2147483647 w 30"/>
                <a:gd name="T99" fmla="*/ 2147483647 h 36"/>
                <a:gd name="T100" fmla="*/ 2147483647 w 30"/>
                <a:gd name="T101" fmla="*/ 2147483647 h 36"/>
                <a:gd name="T102" fmla="*/ 2147483647 w 30"/>
                <a:gd name="T103" fmla="*/ 2147483647 h 36"/>
                <a:gd name="T104" fmla="*/ 2147483647 w 30"/>
                <a:gd name="T105" fmla="*/ 2147483647 h 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0"/>
                <a:gd name="T160" fmla="*/ 0 h 36"/>
                <a:gd name="T161" fmla="*/ 30 w 30"/>
                <a:gd name="T162" fmla="*/ 36 h 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0" h="36">
                  <a:moveTo>
                    <a:pt x="22" y="30"/>
                  </a:moveTo>
                  <a:lnTo>
                    <a:pt x="22" y="30"/>
                  </a:lnTo>
                  <a:lnTo>
                    <a:pt x="20" y="32"/>
                  </a:lnTo>
                  <a:lnTo>
                    <a:pt x="16" y="32"/>
                  </a:lnTo>
                  <a:lnTo>
                    <a:pt x="10" y="30"/>
                  </a:lnTo>
                  <a:lnTo>
                    <a:pt x="6" y="26"/>
                  </a:lnTo>
                  <a:lnTo>
                    <a:pt x="4" y="18"/>
                  </a:lnTo>
                  <a:lnTo>
                    <a:pt x="6" y="12"/>
                  </a:lnTo>
                  <a:lnTo>
                    <a:pt x="10" y="6"/>
                  </a:lnTo>
                  <a:lnTo>
                    <a:pt x="16" y="4"/>
                  </a:lnTo>
                  <a:lnTo>
                    <a:pt x="22" y="6"/>
                  </a:lnTo>
                  <a:lnTo>
                    <a:pt x="26" y="12"/>
                  </a:lnTo>
                  <a:lnTo>
                    <a:pt x="30" y="10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2" y="28"/>
                  </a:lnTo>
                  <a:lnTo>
                    <a:pt x="4" y="32"/>
                  </a:lnTo>
                  <a:lnTo>
                    <a:pt x="6" y="34"/>
                  </a:lnTo>
                  <a:lnTo>
                    <a:pt x="10" y="36"/>
                  </a:lnTo>
                  <a:lnTo>
                    <a:pt x="16" y="36"/>
                  </a:lnTo>
                  <a:lnTo>
                    <a:pt x="20" y="36"/>
                  </a:lnTo>
                  <a:lnTo>
                    <a:pt x="24" y="34"/>
                  </a:lnTo>
                  <a:lnTo>
                    <a:pt x="28" y="30"/>
                  </a:lnTo>
                  <a:lnTo>
                    <a:pt x="30" y="24"/>
                  </a:lnTo>
                  <a:lnTo>
                    <a:pt x="26" y="24"/>
                  </a:lnTo>
                  <a:lnTo>
                    <a:pt x="24" y="28"/>
                  </a:lnTo>
                  <a:lnTo>
                    <a:pt x="22" y="30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58" name="Freeform 1639">
              <a:extLst>
                <a:ext uri="{FF2B5EF4-FFF2-40B4-BE49-F238E27FC236}">
                  <a16:creationId xmlns:a16="http://schemas.microsoft.com/office/drawing/2014/main" id="{5F43E0B6-2DD0-1047-B4E5-C66E90859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0075" y="4116705"/>
              <a:ext cx="41275" cy="53975"/>
            </a:xfrm>
            <a:custGeom>
              <a:avLst/>
              <a:gdLst>
                <a:gd name="T0" fmla="*/ 2147483647 w 26"/>
                <a:gd name="T1" fmla="*/ 2147483647 h 34"/>
                <a:gd name="T2" fmla="*/ 2147483647 w 26"/>
                <a:gd name="T3" fmla="*/ 2147483647 h 34"/>
                <a:gd name="T4" fmla="*/ 2147483647 w 26"/>
                <a:gd name="T5" fmla="*/ 2147483647 h 34"/>
                <a:gd name="T6" fmla="*/ 2147483647 w 26"/>
                <a:gd name="T7" fmla="*/ 2147483647 h 34"/>
                <a:gd name="T8" fmla="*/ 2147483647 w 26"/>
                <a:gd name="T9" fmla="*/ 2147483647 h 34"/>
                <a:gd name="T10" fmla="*/ 2147483647 w 26"/>
                <a:gd name="T11" fmla="*/ 0 h 34"/>
                <a:gd name="T12" fmla="*/ 2147483647 w 26"/>
                <a:gd name="T13" fmla="*/ 0 h 34"/>
                <a:gd name="T14" fmla="*/ 2147483647 w 26"/>
                <a:gd name="T15" fmla="*/ 2147483647 h 34"/>
                <a:gd name="T16" fmla="*/ 2147483647 w 26"/>
                <a:gd name="T17" fmla="*/ 2147483647 h 34"/>
                <a:gd name="T18" fmla="*/ 2147483647 w 26"/>
                <a:gd name="T19" fmla="*/ 0 h 34"/>
                <a:gd name="T20" fmla="*/ 0 w 26"/>
                <a:gd name="T21" fmla="*/ 0 h 34"/>
                <a:gd name="T22" fmla="*/ 0 w 26"/>
                <a:gd name="T23" fmla="*/ 2147483647 h 34"/>
                <a:gd name="T24" fmla="*/ 2147483647 w 26"/>
                <a:gd name="T25" fmla="*/ 2147483647 h 34"/>
                <a:gd name="T26" fmla="*/ 2147483647 w 26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34"/>
                <a:gd name="T44" fmla="*/ 26 w 26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34">
                  <a:moveTo>
                    <a:pt x="4" y="34"/>
                  </a:moveTo>
                  <a:lnTo>
                    <a:pt x="4" y="18"/>
                  </a:lnTo>
                  <a:lnTo>
                    <a:pt x="22" y="18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14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59" name="Freeform 1640">
              <a:extLst>
                <a:ext uri="{FF2B5EF4-FFF2-40B4-BE49-F238E27FC236}">
                  <a16:creationId xmlns:a16="http://schemas.microsoft.com/office/drawing/2014/main" id="{6FE5B52D-F73E-8B4D-8CF8-042524B27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7700" y="4154805"/>
              <a:ext cx="25400" cy="38100"/>
            </a:xfrm>
            <a:custGeom>
              <a:avLst/>
              <a:gdLst>
                <a:gd name="T0" fmla="*/ 2147483647 w 16"/>
                <a:gd name="T1" fmla="*/ 2147483647 h 24"/>
                <a:gd name="T2" fmla="*/ 2147483647 w 16"/>
                <a:gd name="T3" fmla="*/ 2147483647 h 24"/>
                <a:gd name="T4" fmla="*/ 2147483647 w 16"/>
                <a:gd name="T5" fmla="*/ 2147483647 h 24"/>
                <a:gd name="T6" fmla="*/ 2147483647 w 16"/>
                <a:gd name="T7" fmla="*/ 2147483647 h 24"/>
                <a:gd name="T8" fmla="*/ 2147483647 w 16"/>
                <a:gd name="T9" fmla="*/ 2147483647 h 24"/>
                <a:gd name="T10" fmla="*/ 2147483647 w 16"/>
                <a:gd name="T11" fmla="*/ 2147483647 h 24"/>
                <a:gd name="T12" fmla="*/ 2147483647 w 16"/>
                <a:gd name="T13" fmla="*/ 2147483647 h 24"/>
                <a:gd name="T14" fmla="*/ 2147483647 w 16"/>
                <a:gd name="T15" fmla="*/ 2147483647 h 24"/>
                <a:gd name="T16" fmla="*/ 2147483647 w 16"/>
                <a:gd name="T17" fmla="*/ 2147483647 h 24"/>
                <a:gd name="T18" fmla="*/ 2147483647 w 16"/>
                <a:gd name="T19" fmla="*/ 2147483647 h 24"/>
                <a:gd name="T20" fmla="*/ 2147483647 w 16"/>
                <a:gd name="T21" fmla="*/ 2147483647 h 24"/>
                <a:gd name="T22" fmla="*/ 2147483647 w 16"/>
                <a:gd name="T23" fmla="*/ 2147483647 h 24"/>
                <a:gd name="T24" fmla="*/ 2147483647 w 16"/>
                <a:gd name="T25" fmla="*/ 2147483647 h 24"/>
                <a:gd name="T26" fmla="*/ 2147483647 w 16"/>
                <a:gd name="T27" fmla="*/ 2147483647 h 24"/>
                <a:gd name="T28" fmla="*/ 2147483647 w 16"/>
                <a:gd name="T29" fmla="*/ 0 h 24"/>
                <a:gd name="T30" fmla="*/ 2147483647 w 16"/>
                <a:gd name="T31" fmla="*/ 0 h 24"/>
                <a:gd name="T32" fmla="*/ 2147483647 w 16"/>
                <a:gd name="T33" fmla="*/ 2147483647 h 24"/>
                <a:gd name="T34" fmla="*/ 2147483647 w 16"/>
                <a:gd name="T35" fmla="*/ 2147483647 h 24"/>
                <a:gd name="T36" fmla="*/ 0 w 16"/>
                <a:gd name="T37" fmla="*/ 2147483647 h 24"/>
                <a:gd name="T38" fmla="*/ 2147483647 w 16"/>
                <a:gd name="T39" fmla="*/ 2147483647 h 24"/>
                <a:gd name="T40" fmla="*/ 2147483647 w 16"/>
                <a:gd name="T41" fmla="*/ 2147483647 h 24"/>
                <a:gd name="T42" fmla="*/ 2147483647 w 16"/>
                <a:gd name="T43" fmla="*/ 2147483647 h 24"/>
                <a:gd name="T44" fmla="*/ 2147483647 w 16"/>
                <a:gd name="T45" fmla="*/ 2147483647 h 24"/>
                <a:gd name="T46" fmla="*/ 2147483647 w 16"/>
                <a:gd name="T47" fmla="*/ 2147483647 h 24"/>
                <a:gd name="T48" fmla="*/ 2147483647 w 16"/>
                <a:gd name="T49" fmla="*/ 2147483647 h 24"/>
                <a:gd name="T50" fmla="*/ 2147483647 w 16"/>
                <a:gd name="T51" fmla="*/ 2147483647 h 24"/>
                <a:gd name="T52" fmla="*/ 2147483647 w 16"/>
                <a:gd name="T53" fmla="*/ 2147483647 h 24"/>
                <a:gd name="T54" fmla="*/ 2147483647 w 16"/>
                <a:gd name="T55" fmla="*/ 2147483647 h 24"/>
                <a:gd name="T56" fmla="*/ 2147483647 w 16"/>
                <a:gd name="T57" fmla="*/ 2147483647 h 24"/>
                <a:gd name="T58" fmla="*/ 2147483647 w 16"/>
                <a:gd name="T59" fmla="*/ 2147483647 h 24"/>
                <a:gd name="T60" fmla="*/ 2147483647 w 16"/>
                <a:gd name="T61" fmla="*/ 2147483647 h 24"/>
                <a:gd name="T62" fmla="*/ 2147483647 w 16"/>
                <a:gd name="T63" fmla="*/ 2147483647 h 24"/>
                <a:gd name="T64" fmla="*/ 2147483647 w 16"/>
                <a:gd name="T65" fmla="*/ 2147483647 h 24"/>
                <a:gd name="T66" fmla="*/ 2147483647 w 16"/>
                <a:gd name="T67" fmla="*/ 2147483647 h 24"/>
                <a:gd name="T68" fmla="*/ 2147483647 w 16"/>
                <a:gd name="T69" fmla="*/ 2147483647 h 24"/>
                <a:gd name="T70" fmla="*/ 0 w 16"/>
                <a:gd name="T71" fmla="*/ 2147483647 h 24"/>
                <a:gd name="T72" fmla="*/ 0 w 16"/>
                <a:gd name="T73" fmla="*/ 2147483647 h 24"/>
                <a:gd name="T74" fmla="*/ 0 w 16"/>
                <a:gd name="T75" fmla="*/ 2147483647 h 24"/>
                <a:gd name="T76" fmla="*/ 2147483647 w 16"/>
                <a:gd name="T77" fmla="*/ 2147483647 h 24"/>
                <a:gd name="T78" fmla="*/ 2147483647 w 16"/>
                <a:gd name="T79" fmla="*/ 2147483647 h 24"/>
                <a:gd name="T80" fmla="*/ 2147483647 w 16"/>
                <a:gd name="T81" fmla="*/ 2147483647 h 24"/>
                <a:gd name="T82" fmla="*/ 2147483647 w 16"/>
                <a:gd name="T83" fmla="*/ 2147483647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6"/>
                <a:gd name="T127" fmla="*/ 0 h 24"/>
                <a:gd name="T128" fmla="*/ 16 w 1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6" h="24">
                  <a:moveTo>
                    <a:pt x="4" y="22"/>
                  </a:moveTo>
                  <a:lnTo>
                    <a:pt x="4" y="22"/>
                  </a:lnTo>
                  <a:lnTo>
                    <a:pt x="6" y="20"/>
                  </a:lnTo>
                  <a:lnTo>
                    <a:pt x="8" y="16"/>
                  </a:lnTo>
                  <a:lnTo>
                    <a:pt x="12" y="12"/>
                  </a:lnTo>
                  <a:lnTo>
                    <a:pt x="14" y="10"/>
                  </a:lnTo>
                  <a:lnTo>
                    <a:pt x="16" y="8"/>
                  </a:lnTo>
                  <a:lnTo>
                    <a:pt x="14" y="2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4" y="8"/>
                  </a:lnTo>
                  <a:lnTo>
                    <a:pt x="4" y="4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22"/>
                  </a:lnTo>
                  <a:lnTo>
                    <a:pt x="4" y="22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60" name="Freeform 1641">
              <a:extLst>
                <a:ext uri="{FF2B5EF4-FFF2-40B4-BE49-F238E27FC236}">
                  <a16:creationId xmlns:a16="http://schemas.microsoft.com/office/drawing/2014/main" id="{2D022F3F-5052-9F4B-A1DE-99BB1544B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750" y="3262630"/>
              <a:ext cx="41275" cy="53975"/>
            </a:xfrm>
            <a:custGeom>
              <a:avLst/>
              <a:gdLst>
                <a:gd name="T0" fmla="*/ 2147483647 w 26"/>
                <a:gd name="T1" fmla="*/ 2147483647 h 34"/>
                <a:gd name="T2" fmla="*/ 2147483647 w 26"/>
                <a:gd name="T3" fmla="*/ 2147483647 h 34"/>
                <a:gd name="T4" fmla="*/ 2147483647 w 26"/>
                <a:gd name="T5" fmla="*/ 2147483647 h 34"/>
                <a:gd name="T6" fmla="*/ 2147483647 w 26"/>
                <a:gd name="T7" fmla="*/ 2147483647 h 34"/>
                <a:gd name="T8" fmla="*/ 2147483647 w 26"/>
                <a:gd name="T9" fmla="*/ 0 h 34"/>
                <a:gd name="T10" fmla="*/ 2147483647 w 26"/>
                <a:gd name="T11" fmla="*/ 0 h 34"/>
                <a:gd name="T12" fmla="*/ 2147483647 w 26"/>
                <a:gd name="T13" fmla="*/ 2147483647 h 34"/>
                <a:gd name="T14" fmla="*/ 2147483647 w 26"/>
                <a:gd name="T15" fmla="*/ 0 h 34"/>
                <a:gd name="T16" fmla="*/ 0 w 26"/>
                <a:gd name="T17" fmla="*/ 0 h 34"/>
                <a:gd name="T18" fmla="*/ 0 w 26"/>
                <a:gd name="T19" fmla="*/ 2147483647 h 34"/>
                <a:gd name="T20" fmla="*/ 2147483647 w 26"/>
                <a:gd name="T21" fmla="*/ 2147483647 h 34"/>
                <a:gd name="T22" fmla="*/ 2147483647 w 26"/>
                <a:gd name="T23" fmla="*/ 2147483647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"/>
                <a:gd name="T37" fmla="*/ 0 h 34"/>
                <a:gd name="T38" fmla="*/ 26 w 26"/>
                <a:gd name="T39" fmla="*/ 34 h 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" h="34">
                  <a:moveTo>
                    <a:pt x="4" y="34"/>
                  </a:moveTo>
                  <a:lnTo>
                    <a:pt x="4" y="8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28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61" name="Freeform 1642">
              <a:extLst>
                <a:ext uri="{FF2B5EF4-FFF2-40B4-BE49-F238E27FC236}">
                  <a16:creationId xmlns:a16="http://schemas.microsoft.com/office/drawing/2014/main" id="{C0065EC1-7D84-1B4B-B416-A1036E57A3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26400" y="4113530"/>
              <a:ext cx="50800" cy="57150"/>
            </a:xfrm>
            <a:custGeom>
              <a:avLst/>
              <a:gdLst>
                <a:gd name="T0" fmla="*/ 2147483647 w 32"/>
                <a:gd name="T1" fmla="*/ 2147483647 h 36"/>
                <a:gd name="T2" fmla="*/ 2147483647 w 32"/>
                <a:gd name="T3" fmla="*/ 2147483647 h 36"/>
                <a:gd name="T4" fmla="*/ 2147483647 w 32"/>
                <a:gd name="T5" fmla="*/ 2147483647 h 36"/>
                <a:gd name="T6" fmla="*/ 2147483647 w 32"/>
                <a:gd name="T7" fmla="*/ 2147483647 h 36"/>
                <a:gd name="T8" fmla="*/ 2147483647 w 32"/>
                <a:gd name="T9" fmla="*/ 2147483647 h 36"/>
                <a:gd name="T10" fmla="*/ 2147483647 w 32"/>
                <a:gd name="T11" fmla="*/ 2147483647 h 36"/>
                <a:gd name="T12" fmla="*/ 2147483647 w 32"/>
                <a:gd name="T13" fmla="*/ 2147483647 h 36"/>
                <a:gd name="T14" fmla="*/ 2147483647 w 32"/>
                <a:gd name="T15" fmla="*/ 2147483647 h 36"/>
                <a:gd name="T16" fmla="*/ 2147483647 w 32"/>
                <a:gd name="T17" fmla="*/ 2147483647 h 36"/>
                <a:gd name="T18" fmla="*/ 2147483647 w 32"/>
                <a:gd name="T19" fmla="*/ 2147483647 h 36"/>
                <a:gd name="T20" fmla="*/ 2147483647 w 32"/>
                <a:gd name="T21" fmla="*/ 2147483647 h 36"/>
                <a:gd name="T22" fmla="*/ 2147483647 w 32"/>
                <a:gd name="T23" fmla="*/ 2147483647 h 36"/>
                <a:gd name="T24" fmla="*/ 2147483647 w 32"/>
                <a:gd name="T25" fmla="*/ 2147483647 h 36"/>
                <a:gd name="T26" fmla="*/ 2147483647 w 32"/>
                <a:gd name="T27" fmla="*/ 2147483647 h 36"/>
                <a:gd name="T28" fmla="*/ 2147483647 w 32"/>
                <a:gd name="T29" fmla="*/ 2147483647 h 36"/>
                <a:gd name="T30" fmla="*/ 2147483647 w 32"/>
                <a:gd name="T31" fmla="*/ 2147483647 h 36"/>
                <a:gd name="T32" fmla="*/ 2147483647 w 32"/>
                <a:gd name="T33" fmla="*/ 2147483647 h 36"/>
                <a:gd name="T34" fmla="*/ 2147483647 w 32"/>
                <a:gd name="T35" fmla="*/ 2147483647 h 36"/>
                <a:gd name="T36" fmla="*/ 2147483647 w 32"/>
                <a:gd name="T37" fmla="*/ 2147483647 h 36"/>
                <a:gd name="T38" fmla="*/ 2147483647 w 32"/>
                <a:gd name="T39" fmla="*/ 2147483647 h 36"/>
                <a:gd name="T40" fmla="*/ 2147483647 w 32"/>
                <a:gd name="T41" fmla="*/ 2147483647 h 36"/>
                <a:gd name="T42" fmla="*/ 2147483647 w 32"/>
                <a:gd name="T43" fmla="*/ 0 h 36"/>
                <a:gd name="T44" fmla="*/ 2147483647 w 32"/>
                <a:gd name="T45" fmla="*/ 0 h 36"/>
                <a:gd name="T46" fmla="*/ 2147483647 w 32"/>
                <a:gd name="T47" fmla="*/ 2147483647 h 36"/>
                <a:gd name="T48" fmla="*/ 2147483647 w 32"/>
                <a:gd name="T49" fmla="*/ 2147483647 h 36"/>
                <a:gd name="T50" fmla="*/ 2147483647 w 32"/>
                <a:gd name="T51" fmla="*/ 2147483647 h 36"/>
                <a:gd name="T52" fmla="*/ 0 w 32"/>
                <a:gd name="T53" fmla="*/ 2147483647 h 36"/>
                <a:gd name="T54" fmla="*/ 0 w 32"/>
                <a:gd name="T55" fmla="*/ 2147483647 h 36"/>
                <a:gd name="T56" fmla="*/ 0 w 32"/>
                <a:gd name="T57" fmla="*/ 2147483647 h 36"/>
                <a:gd name="T58" fmla="*/ 2147483647 w 32"/>
                <a:gd name="T59" fmla="*/ 2147483647 h 36"/>
                <a:gd name="T60" fmla="*/ 2147483647 w 32"/>
                <a:gd name="T61" fmla="*/ 2147483647 h 36"/>
                <a:gd name="T62" fmla="*/ 2147483647 w 32"/>
                <a:gd name="T63" fmla="*/ 2147483647 h 36"/>
                <a:gd name="T64" fmla="*/ 2147483647 w 32"/>
                <a:gd name="T65" fmla="*/ 2147483647 h 36"/>
                <a:gd name="T66" fmla="*/ 2147483647 w 32"/>
                <a:gd name="T67" fmla="*/ 2147483647 h 36"/>
                <a:gd name="T68" fmla="*/ 2147483647 w 32"/>
                <a:gd name="T69" fmla="*/ 2147483647 h 36"/>
                <a:gd name="T70" fmla="*/ 2147483647 w 32"/>
                <a:gd name="T71" fmla="*/ 2147483647 h 36"/>
                <a:gd name="T72" fmla="*/ 2147483647 w 32"/>
                <a:gd name="T73" fmla="*/ 2147483647 h 36"/>
                <a:gd name="T74" fmla="*/ 2147483647 w 32"/>
                <a:gd name="T75" fmla="*/ 2147483647 h 36"/>
                <a:gd name="T76" fmla="*/ 2147483647 w 32"/>
                <a:gd name="T77" fmla="*/ 2147483647 h 36"/>
                <a:gd name="T78" fmla="*/ 2147483647 w 32"/>
                <a:gd name="T79" fmla="*/ 2147483647 h 36"/>
                <a:gd name="T80" fmla="*/ 2147483647 w 32"/>
                <a:gd name="T81" fmla="*/ 2147483647 h 36"/>
                <a:gd name="T82" fmla="*/ 2147483647 w 32"/>
                <a:gd name="T83" fmla="*/ 2147483647 h 36"/>
                <a:gd name="T84" fmla="*/ 2147483647 w 32"/>
                <a:gd name="T85" fmla="*/ 2147483647 h 36"/>
                <a:gd name="T86" fmla="*/ 2147483647 w 32"/>
                <a:gd name="T87" fmla="*/ 2147483647 h 36"/>
                <a:gd name="T88" fmla="*/ 2147483647 w 32"/>
                <a:gd name="T89" fmla="*/ 2147483647 h 36"/>
                <a:gd name="T90" fmla="*/ 2147483647 w 32"/>
                <a:gd name="T91" fmla="*/ 2147483647 h 36"/>
                <a:gd name="T92" fmla="*/ 2147483647 w 32"/>
                <a:gd name="T93" fmla="*/ 2147483647 h 36"/>
                <a:gd name="T94" fmla="*/ 2147483647 w 32"/>
                <a:gd name="T95" fmla="*/ 2147483647 h 36"/>
                <a:gd name="T96" fmla="*/ 2147483647 w 32"/>
                <a:gd name="T97" fmla="*/ 2147483647 h 36"/>
                <a:gd name="T98" fmla="*/ 2147483647 w 32"/>
                <a:gd name="T99" fmla="*/ 2147483647 h 36"/>
                <a:gd name="T100" fmla="*/ 2147483647 w 32"/>
                <a:gd name="T101" fmla="*/ 2147483647 h 36"/>
                <a:gd name="T102" fmla="*/ 2147483647 w 32"/>
                <a:gd name="T103" fmla="*/ 2147483647 h 36"/>
                <a:gd name="T104" fmla="*/ 2147483647 w 32"/>
                <a:gd name="T105" fmla="*/ 2147483647 h 36"/>
                <a:gd name="T106" fmla="*/ 2147483647 w 32"/>
                <a:gd name="T107" fmla="*/ 2147483647 h 36"/>
                <a:gd name="T108" fmla="*/ 2147483647 w 32"/>
                <a:gd name="T109" fmla="*/ 2147483647 h 36"/>
                <a:gd name="T110" fmla="*/ 2147483647 w 32"/>
                <a:gd name="T111" fmla="*/ 2147483647 h 36"/>
                <a:gd name="T112" fmla="*/ 2147483647 w 32"/>
                <a:gd name="T113" fmla="*/ 2147483647 h 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2"/>
                <a:gd name="T172" fmla="*/ 0 h 36"/>
                <a:gd name="T173" fmla="*/ 32 w 32"/>
                <a:gd name="T174" fmla="*/ 36 h 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2" h="36">
                  <a:moveTo>
                    <a:pt x="2" y="28"/>
                  </a:moveTo>
                  <a:lnTo>
                    <a:pt x="2" y="28"/>
                  </a:lnTo>
                  <a:lnTo>
                    <a:pt x="4" y="32"/>
                  </a:lnTo>
                  <a:lnTo>
                    <a:pt x="6" y="34"/>
                  </a:lnTo>
                  <a:lnTo>
                    <a:pt x="10" y="36"/>
                  </a:lnTo>
                  <a:lnTo>
                    <a:pt x="16" y="36"/>
                  </a:lnTo>
                  <a:lnTo>
                    <a:pt x="24" y="34"/>
                  </a:lnTo>
                  <a:lnTo>
                    <a:pt x="28" y="32"/>
                  </a:lnTo>
                  <a:lnTo>
                    <a:pt x="30" y="2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2" y="28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2" y="6"/>
                  </a:lnTo>
                  <a:lnTo>
                    <a:pt x="16" y="4"/>
                  </a:lnTo>
                  <a:lnTo>
                    <a:pt x="22" y="6"/>
                  </a:lnTo>
                  <a:lnTo>
                    <a:pt x="26" y="12"/>
                  </a:lnTo>
                  <a:lnTo>
                    <a:pt x="28" y="18"/>
                  </a:lnTo>
                  <a:lnTo>
                    <a:pt x="26" y="24"/>
                  </a:lnTo>
                  <a:lnTo>
                    <a:pt x="24" y="28"/>
                  </a:lnTo>
                  <a:lnTo>
                    <a:pt x="20" y="32"/>
                  </a:lnTo>
                  <a:lnTo>
                    <a:pt x="16" y="32"/>
                  </a:lnTo>
                  <a:lnTo>
                    <a:pt x="10" y="32"/>
                  </a:lnTo>
                  <a:lnTo>
                    <a:pt x="8" y="28"/>
                  </a:lnTo>
                  <a:lnTo>
                    <a:pt x="4" y="24"/>
                  </a:lnTo>
                  <a:lnTo>
                    <a:pt x="4" y="20"/>
                  </a:lnTo>
                  <a:lnTo>
                    <a:pt x="4" y="1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62" name="Freeform 1643">
              <a:extLst>
                <a:ext uri="{FF2B5EF4-FFF2-40B4-BE49-F238E27FC236}">
                  <a16:creationId xmlns:a16="http://schemas.microsoft.com/office/drawing/2014/main" id="{1B7B7D40-4C8B-0D4B-A52A-7322CE1633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66050" y="4113530"/>
              <a:ext cx="50800" cy="57150"/>
            </a:xfrm>
            <a:custGeom>
              <a:avLst/>
              <a:gdLst>
                <a:gd name="T0" fmla="*/ 2147483647 w 32"/>
                <a:gd name="T1" fmla="*/ 2147483647 h 36"/>
                <a:gd name="T2" fmla="*/ 2147483647 w 32"/>
                <a:gd name="T3" fmla="*/ 2147483647 h 36"/>
                <a:gd name="T4" fmla="*/ 2147483647 w 32"/>
                <a:gd name="T5" fmla="*/ 2147483647 h 36"/>
                <a:gd name="T6" fmla="*/ 2147483647 w 32"/>
                <a:gd name="T7" fmla="*/ 2147483647 h 36"/>
                <a:gd name="T8" fmla="*/ 2147483647 w 32"/>
                <a:gd name="T9" fmla="*/ 2147483647 h 36"/>
                <a:gd name="T10" fmla="*/ 2147483647 w 32"/>
                <a:gd name="T11" fmla="*/ 2147483647 h 36"/>
                <a:gd name="T12" fmla="*/ 2147483647 w 32"/>
                <a:gd name="T13" fmla="*/ 2147483647 h 36"/>
                <a:gd name="T14" fmla="*/ 2147483647 w 32"/>
                <a:gd name="T15" fmla="*/ 2147483647 h 36"/>
                <a:gd name="T16" fmla="*/ 2147483647 w 32"/>
                <a:gd name="T17" fmla="*/ 2147483647 h 36"/>
                <a:gd name="T18" fmla="*/ 2147483647 w 32"/>
                <a:gd name="T19" fmla="*/ 2147483647 h 36"/>
                <a:gd name="T20" fmla="*/ 2147483647 w 32"/>
                <a:gd name="T21" fmla="*/ 2147483647 h 36"/>
                <a:gd name="T22" fmla="*/ 2147483647 w 32"/>
                <a:gd name="T23" fmla="*/ 2147483647 h 36"/>
                <a:gd name="T24" fmla="*/ 2147483647 w 32"/>
                <a:gd name="T25" fmla="*/ 2147483647 h 36"/>
                <a:gd name="T26" fmla="*/ 2147483647 w 32"/>
                <a:gd name="T27" fmla="*/ 2147483647 h 36"/>
                <a:gd name="T28" fmla="*/ 2147483647 w 32"/>
                <a:gd name="T29" fmla="*/ 2147483647 h 36"/>
                <a:gd name="T30" fmla="*/ 2147483647 w 32"/>
                <a:gd name="T31" fmla="*/ 2147483647 h 36"/>
                <a:gd name="T32" fmla="*/ 2147483647 w 32"/>
                <a:gd name="T33" fmla="*/ 2147483647 h 36"/>
                <a:gd name="T34" fmla="*/ 2147483647 w 32"/>
                <a:gd name="T35" fmla="*/ 2147483647 h 36"/>
                <a:gd name="T36" fmla="*/ 2147483647 w 32"/>
                <a:gd name="T37" fmla="*/ 2147483647 h 36"/>
                <a:gd name="T38" fmla="*/ 2147483647 w 32"/>
                <a:gd name="T39" fmla="*/ 2147483647 h 36"/>
                <a:gd name="T40" fmla="*/ 2147483647 w 32"/>
                <a:gd name="T41" fmla="*/ 2147483647 h 36"/>
                <a:gd name="T42" fmla="*/ 2147483647 w 32"/>
                <a:gd name="T43" fmla="*/ 0 h 36"/>
                <a:gd name="T44" fmla="*/ 2147483647 w 32"/>
                <a:gd name="T45" fmla="*/ 0 h 36"/>
                <a:gd name="T46" fmla="*/ 2147483647 w 32"/>
                <a:gd name="T47" fmla="*/ 2147483647 h 36"/>
                <a:gd name="T48" fmla="*/ 2147483647 w 32"/>
                <a:gd name="T49" fmla="*/ 2147483647 h 36"/>
                <a:gd name="T50" fmla="*/ 2147483647 w 32"/>
                <a:gd name="T51" fmla="*/ 2147483647 h 36"/>
                <a:gd name="T52" fmla="*/ 0 w 32"/>
                <a:gd name="T53" fmla="*/ 2147483647 h 36"/>
                <a:gd name="T54" fmla="*/ 0 w 32"/>
                <a:gd name="T55" fmla="*/ 2147483647 h 36"/>
                <a:gd name="T56" fmla="*/ 0 w 32"/>
                <a:gd name="T57" fmla="*/ 2147483647 h 36"/>
                <a:gd name="T58" fmla="*/ 2147483647 w 32"/>
                <a:gd name="T59" fmla="*/ 2147483647 h 36"/>
                <a:gd name="T60" fmla="*/ 2147483647 w 32"/>
                <a:gd name="T61" fmla="*/ 2147483647 h 36"/>
                <a:gd name="T62" fmla="*/ 2147483647 w 32"/>
                <a:gd name="T63" fmla="*/ 2147483647 h 36"/>
                <a:gd name="T64" fmla="*/ 2147483647 w 32"/>
                <a:gd name="T65" fmla="*/ 2147483647 h 36"/>
                <a:gd name="T66" fmla="*/ 2147483647 w 32"/>
                <a:gd name="T67" fmla="*/ 2147483647 h 36"/>
                <a:gd name="T68" fmla="*/ 2147483647 w 32"/>
                <a:gd name="T69" fmla="*/ 2147483647 h 36"/>
                <a:gd name="T70" fmla="*/ 2147483647 w 32"/>
                <a:gd name="T71" fmla="*/ 2147483647 h 36"/>
                <a:gd name="T72" fmla="*/ 2147483647 w 32"/>
                <a:gd name="T73" fmla="*/ 2147483647 h 36"/>
                <a:gd name="T74" fmla="*/ 2147483647 w 32"/>
                <a:gd name="T75" fmla="*/ 2147483647 h 36"/>
                <a:gd name="T76" fmla="*/ 2147483647 w 32"/>
                <a:gd name="T77" fmla="*/ 2147483647 h 36"/>
                <a:gd name="T78" fmla="*/ 2147483647 w 32"/>
                <a:gd name="T79" fmla="*/ 2147483647 h 36"/>
                <a:gd name="T80" fmla="*/ 2147483647 w 32"/>
                <a:gd name="T81" fmla="*/ 2147483647 h 36"/>
                <a:gd name="T82" fmla="*/ 2147483647 w 32"/>
                <a:gd name="T83" fmla="*/ 2147483647 h 36"/>
                <a:gd name="T84" fmla="*/ 2147483647 w 32"/>
                <a:gd name="T85" fmla="*/ 2147483647 h 36"/>
                <a:gd name="T86" fmla="*/ 2147483647 w 32"/>
                <a:gd name="T87" fmla="*/ 2147483647 h 36"/>
                <a:gd name="T88" fmla="*/ 2147483647 w 32"/>
                <a:gd name="T89" fmla="*/ 2147483647 h 36"/>
                <a:gd name="T90" fmla="*/ 2147483647 w 32"/>
                <a:gd name="T91" fmla="*/ 2147483647 h 36"/>
                <a:gd name="T92" fmla="*/ 2147483647 w 32"/>
                <a:gd name="T93" fmla="*/ 2147483647 h 36"/>
                <a:gd name="T94" fmla="*/ 2147483647 w 32"/>
                <a:gd name="T95" fmla="*/ 2147483647 h 36"/>
                <a:gd name="T96" fmla="*/ 2147483647 w 32"/>
                <a:gd name="T97" fmla="*/ 2147483647 h 36"/>
                <a:gd name="T98" fmla="*/ 2147483647 w 32"/>
                <a:gd name="T99" fmla="*/ 2147483647 h 36"/>
                <a:gd name="T100" fmla="*/ 2147483647 w 32"/>
                <a:gd name="T101" fmla="*/ 2147483647 h 36"/>
                <a:gd name="T102" fmla="*/ 2147483647 w 32"/>
                <a:gd name="T103" fmla="*/ 2147483647 h 36"/>
                <a:gd name="T104" fmla="*/ 2147483647 w 32"/>
                <a:gd name="T105" fmla="*/ 2147483647 h 36"/>
                <a:gd name="T106" fmla="*/ 2147483647 w 32"/>
                <a:gd name="T107" fmla="*/ 2147483647 h 36"/>
                <a:gd name="T108" fmla="*/ 2147483647 w 32"/>
                <a:gd name="T109" fmla="*/ 2147483647 h 36"/>
                <a:gd name="T110" fmla="*/ 2147483647 w 32"/>
                <a:gd name="T111" fmla="*/ 2147483647 h 36"/>
                <a:gd name="T112" fmla="*/ 2147483647 w 32"/>
                <a:gd name="T113" fmla="*/ 2147483647 h 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2"/>
                <a:gd name="T172" fmla="*/ 0 h 36"/>
                <a:gd name="T173" fmla="*/ 32 w 32"/>
                <a:gd name="T174" fmla="*/ 36 h 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2" h="36">
                  <a:moveTo>
                    <a:pt x="2" y="28"/>
                  </a:moveTo>
                  <a:lnTo>
                    <a:pt x="2" y="28"/>
                  </a:lnTo>
                  <a:lnTo>
                    <a:pt x="4" y="32"/>
                  </a:lnTo>
                  <a:lnTo>
                    <a:pt x="6" y="34"/>
                  </a:lnTo>
                  <a:lnTo>
                    <a:pt x="12" y="36"/>
                  </a:lnTo>
                  <a:lnTo>
                    <a:pt x="16" y="36"/>
                  </a:lnTo>
                  <a:lnTo>
                    <a:pt x="24" y="34"/>
                  </a:lnTo>
                  <a:lnTo>
                    <a:pt x="28" y="32"/>
                  </a:lnTo>
                  <a:lnTo>
                    <a:pt x="30" y="2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6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2" y="28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2" y="6"/>
                  </a:lnTo>
                  <a:lnTo>
                    <a:pt x="16" y="4"/>
                  </a:lnTo>
                  <a:lnTo>
                    <a:pt x="22" y="6"/>
                  </a:lnTo>
                  <a:lnTo>
                    <a:pt x="26" y="12"/>
                  </a:lnTo>
                  <a:lnTo>
                    <a:pt x="28" y="18"/>
                  </a:lnTo>
                  <a:lnTo>
                    <a:pt x="26" y="24"/>
                  </a:lnTo>
                  <a:lnTo>
                    <a:pt x="24" y="28"/>
                  </a:lnTo>
                  <a:lnTo>
                    <a:pt x="20" y="32"/>
                  </a:lnTo>
                  <a:lnTo>
                    <a:pt x="16" y="32"/>
                  </a:lnTo>
                  <a:lnTo>
                    <a:pt x="10" y="32"/>
                  </a:lnTo>
                  <a:lnTo>
                    <a:pt x="8" y="28"/>
                  </a:lnTo>
                  <a:lnTo>
                    <a:pt x="4" y="24"/>
                  </a:lnTo>
                  <a:lnTo>
                    <a:pt x="4" y="20"/>
                  </a:lnTo>
                  <a:lnTo>
                    <a:pt x="4" y="1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63" name="Freeform 1644">
              <a:extLst>
                <a:ext uri="{FF2B5EF4-FFF2-40B4-BE49-F238E27FC236}">
                  <a16:creationId xmlns:a16="http://schemas.microsoft.com/office/drawing/2014/main" id="{1BA8C2A9-F841-A047-99E4-CD26E99E07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96225" y="4253230"/>
              <a:ext cx="53975" cy="57150"/>
            </a:xfrm>
            <a:custGeom>
              <a:avLst/>
              <a:gdLst>
                <a:gd name="T0" fmla="*/ 2147483647 w 34"/>
                <a:gd name="T1" fmla="*/ 2147483647 h 36"/>
                <a:gd name="T2" fmla="*/ 2147483647 w 34"/>
                <a:gd name="T3" fmla="*/ 2147483647 h 36"/>
                <a:gd name="T4" fmla="*/ 2147483647 w 34"/>
                <a:gd name="T5" fmla="*/ 2147483647 h 36"/>
                <a:gd name="T6" fmla="*/ 2147483647 w 34"/>
                <a:gd name="T7" fmla="*/ 2147483647 h 36"/>
                <a:gd name="T8" fmla="*/ 2147483647 w 34"/>
                <a:gd name="T9" fmla="*/ 2147483647 h 36"/>
                <a:gd name="T10" fmla="*/ 2147483647 w 34"/>
                <a:gd name="T11" fmla="*/ 2147483647 h 36"/>
                <a:gd name="T12" fmla="*/ 2147483647 w 34"/>
                <a:gd name="T13" fmla="*/ 2147483647 h 36"/>
                <a:gd name="T14" fmla="*/ 2147483647 w 34"/>
                <a:gd name="T15" fmla="*/ 2147483647 h 36"/>
                <a:gd name="T16" fmla="*/ 2147483647 w 34"/>
                <a:gd name="T17" fmla="*/ 2147483647 h 36"/>
                <a:gd name="T18" fmla="*/ 2147483647 w 34"/>
                <a:gd name="T19" fmla="*/ 2147483647 h 36"/>
                <a:gd name="T20" fmla="*/ 2147483647 w 34"/>
                <a:gd name="T21" fmla="*/ 2147483647 h 36"/>
                <a:gd name="T22" fmla="*/ 2147483647 w 34"/>
                <a:gd name="T23" fmla="*/ 2147483647 h 36"/>
                <a:gd name="T24" fmla="*/ 2147483647 w 34"/>
                <a:gd name="T25" fmla="*/ 2147483647 h 36"/>
                <a:gd name="T26" fmla="*/ 2147483647 w 34"/>
                <a:gd name="T27" fmla="*/ 2147483647 h 36"/>
                <a:gd name="T28" fmla="*/ 2147483647 w 34"/>
                <a:gd name="T29" fmla="*/ 2147483647 h 36"/>
                <a:gd name="T30" fmla="*/ 2147483647 w 34"/>
                <a:gd name="T31" fmla="*/ 2147483647 h 36"/>
                <a:gd name="T32" fmla="*/ 2147483647 w 34"/>
                <a:gd name="T33" fmla="*/ 2147483647 h 36"/>
                <a:gd name="T34" fmla="*/ 2147483647 w 34"/>
                <a:gd name="T35" fmla="*/ 2147483647 h 36"/>
                <a:gd name="T36" fmla="*/ 2147483647 w 34"/>
                <a:gd name="T37" fmla="*/ 2147483647 h 36"/>
                <a:gd name="T38" fmla="*/ 2147483647 w 34"/>
                <a:gd name="T39" fmla="*/ 2147483647 h 36"/>
                <a:gd name="T40" fmla="*/ 2147483647 w 34"/>
                <a:gd name="T41" fmla="*/ 0 h 36"/>
                <a:gd name="T42" fmla="*/ 2147483647 w 34"/>
                <a:gd name="T43" fmla="*/ 0 h 36"/>
                <a:gd name="T44" fmla="*/ 2147483647 w 34"/>
                <a:gd name="T45" fmla="*/ 0 h 36"/>
                <a:gd name="T46" fmla="*/ 2147483647 w 34"/>
                <a:gd name="T47" fmla="*/ 0 h 36"/>
                <a:gd name="T48" fmla="*/ 2147483647 w 34"/>
                <a:gd name="T49" fmla="*/ 2147483647 h 36"/>
                <a:gd name="T50" fmla="*/ 2147483647 w 34"/>
                <a:gd name="T51" fmla="*/ 2147483647 h 36"/>
                <a:gd name="T52" fmla="*/ 2147483647 w 34"/>
                <a:gd name="T53" fmla="*/ 2147483647 h 36"/>
                <a:gd name="T54" fmla="*/ 0 w 34"/>
                <a:gd name="T55" fmla="*/ 2147483647 h 36"/>
                <a:gd name="T56" fmla="*/ 0 w 34"/>
                <a:gd name="T57" fmla="*/ 2147483647 h 36"/>
                <a:gd name="T58" fmla="*/ 2147483647 w 34"/>
                <a:gd name="T59" fmla="*/ 2147483647 h 36"/>
                <a:gd name="T60" fmla="*/ 2147483647 w 34"/>
                <a:gd name="T61" fmla="*/ 2147483647 h 36"/>
                <a:gd name="T62" fmla="*/ 2147483647 w 34"/>
                <a:gd name="T63" fmla="*/ 2147483647 h 36"/>
                <a:gd name="T64" fmla="*/ 2147483647 w 34"/>
                <a:gd name="T65" fmla="*/ 2147483647 h 36"/>
                <a:gd name="T66" fmla="*/ 2147483647 w 34"/>
                <a:gd name="T67" fmla="*/ 2147483647 h 36"/>
                <a:gd name="T68" fmla="*/ 2147483647 w 34"/>
                <a:gd name="T69" fmla="*/ 2147483647 h 36"/>
                <a:gd name="T70" fmla="*/ 2147483647 w 34"/>
                <a:gd name="T71" fmla="*/ 2147483647 h 36"/>
                <a:gd name="T72" fmla="*/ 2147483647 w 34"/>
                <a:gd name="T73" fmla="*/ 2147483647 h 36"/>
                <a:gd name="T74" fmla="*/ 2147483647 w 34"/>
                <a:gd name="T75" fmla="*/ 2147483647 h 36"/>
                <a:gd name="T76" fmla="*/ 2147483647 w 34"/>
                <a:gd name="T77" fmla="*/ 2147483647 h 36"/>
                <a:gd name="T78" fmla="*/ 2147483647 w 34"/>
                <a:gd name="T79" fmla="*/ 2147483647 h 36"/>
                <a:gd name="T80" fmla="*/ 2147483647 w 34"/>
                <a:gd name="T81" fmla="*/ 2147483647 h 36"/>
                <a:gd name="T82" fmla="*/ 2147483647 w 34"/>
                <a:gd name="T83" fmla="*/ 2147483647 h 36"/>
                <a:gd name="T84" fmla="*/ 2147483647 w 34"/>
                <a:gd name="T85" fmla="*/ 2147483647 h 36"/>
                <a:gd name="T86" fmla="*/ 2147483647 w 34"/>
                <a:gd name="T87" fmla="*/ 2147483647 h 36"/>
                <a:gd name="T88" fmla="*/ 2147483647 w 34"/>
                <a:gd name="T89" fmla="*/ 2147483647 h 36"/>
                <a:gd name="T90" fmla="*/ 2147483647 w 34"/>
                <a:gd name="T91" fmla="*/ 2147483647 h 36"/>
                <a:gd name="T92" fmla="*/ 2147483647 w 34"/>
                <a:gd name="T93" fmla="*/ 2147483647 h 36"/>
                <a:gd name="T94" fmla="*/ 2147483647 w 34"/>
                <a:gd name="T95" fmla="*/ 2147483647 h 36"/>
                <a:gd name="T96" fmla="*/ 2147483647 w 34"/>
                <a:gd name="T97" fmla="*/ 2147483647 h 36"/>
                <a:gd name="T98" fmla="*/ 2147483647 w 34"/>
                <a:gd name="T99" fmla="*/ 2147483647 h 36"/>
                <a:gd name="T100" fmla="*/ 2147483647 w 34"/>
                <a:gd name="T101" fmla="*/ 2147483647 h 36"/>
                <a:gd name="T102" fmla="*/ 2147483647 w 34"/>
                <a:gd name="T103" fmla="*/ 2147483647 h 36"/>
                <a:gd name="T104" fmla="*/ 2147483647 w 34"/>
                <a:gd name="T105" fmla="*/ 2147483647 h 36"/>
                <a:gd name="T106" fmla="*/ 2147483647 w 34"/>
                <a:gd name="T107" fmla="*/ 2147483647 h 36"/>
                <a:gd name="T108" fmla="*/ 2147483647 w 34"/>
                <a:gd name="T109" fmla="*/ 2147483647 h 36"/>
                <a:gd name="T110" fmla="*/ 2147483647 w 34"/>
                <a:gd name="T111" fmla="*/ 2147483647 h 36"/>
                <a:gd name="T112" fmla="*/ 2147483647 w 34"/>
                <a:gd name="T113" fmla="*/ 2147483647 h 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4"/>
                <a:gd name="T172" fmla="*/ 0 h 36"/>
                <a:gd name="T173" fmla="*/ 34 w 34"/>
                <a:gd name="T174" fmla="*/ 36 h 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4" h="36">
                  <a:moveTo>
                    <a:pt x="2" y="26"/>
                  </a:moveTo>
                  <a:lnTo>
                    <a:pt x="2" y="26"/>
                  </a:lnTo>
                  <a:lnTo>
                    <a:pt x="4" y="30"/>
                  </a:lnTo>
                  <a:lnTo>
                    <a:pt x="8" y="32"/>
                  </a:lnTo>
                  <a:lnTo>
                    <a:pt x="12" y="34"/>
                  </a:lnTo>
                  <a:lnTo>
                    <a:pt x="16" y="36"/>
                  </a:lnTo>
                  <a:lnTo>
                    <a:pt x="24" y="32"/>
                  </a:lnTo>
                  <a:lnTo>
                    <a:pt x="28" y="30"/>
                  </a:lnTo>
                  <a:lnTo>
                    <a:pt x="30" y="26"/>
                  </a:lnTo>
                  <a:lnTo>
                    <a:pt x="34" y="18"/>
                  </a:lnTo>
                  <a:lnTo>
                    <a:pt x="32" y="8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2" y="26"/>
                  </a:lnTo>
                  <a:close/>
                  <a:moveTo>
                    <a:pt x="8" y="6"/>
                  </a:moveTo>
                  <a:lnTo>
                    <a:pt x="8" y="6"/>
                  </a:lnTo>
                  <a:lnTo>
                    <a:pt x="12" y="4"/>
                  </a:lnTo>
                  <a:lnTo>
                    <a:pt x="16" y="4"/>
                  </a:lnTo>
                  <a:lnTo>
                    <a:pt x="22" y="6"/>
                  </a:lnTo>
                  <a:lnTo>
                    <a:pt x="26" y="10"/>
                  </a:lnTo>
                  <a:lnTo>
                    <a:pt x="28" y="18"/>
                  </a:lnTo>
                  <a:lnTo>
                    <a:pt x="28" y="24"/>
                  </a:lnTo>
                  <a:lnTo>
                    <a:pt x="26" y="28"/>
                  </a:lnTo>
                  <a:lnTo>
                    <a:pt x="22" y="30"/>
                  </a:lnTo>
                  <a:lnTo>
                    <a:pt x="16" y="32"/>
                  </a:lnTo>
                  <a:lnTo>
                    <a:pt x="12" y="30"/>
                  </a:lnTo>
                  <a:lnTo>
                    <a:pt x="8" y="28"/>
                  </a:lnTo>
                  <a:lnTo>
                    <a:pt x="6" y="24"/>
                  </a:lnTo>
                  <a:lnTo>
                    <a:pt x="4" y="18"/>
                  </a:lnTo>
                  <a:lnTo>
                    <a:pt x="6" y="12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64" name="Freeform 1645">
              <a:extLst>
                <a:ext uri="{FF2B5EF4-FFF2-40B4-BE49-F238E27FC236}">
                  <a16:creationId xmlns:a16="http://schemas.microsoft.com/office/drawing/2014/main" id="{BE82FBE2-97B6-1940-ADF1-559C419E0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0200" y="4262755"/>
              <a:ext cx="28575" cy="3175"/>
            </a:xfrm>
            <a:custGeom>
              <a:avLst/>
              <a:gdLst>
                <a:gd name="T0" fmla="*/ 2147483647 w 18"/>
                <a:gd name="T1" fmla="*/ 2147483647 h 2"/>
                <a:gd name="T2" fmla="*/ 2147483647 w 18"/>
                <a:gd name="T3" fmla="*/ 0 h 2"/>
                <a:gd name="T4" fmla="*/ 0 w 18"/>
                <a:gd name="T5" fmla="*/ 0 h 2"/>
                <a:gd name="T6" fmla="*/ 0 w 18"/>
                <a:gd name="T7" fmla="*/ 2147483647 h 2"/>
                <a:gd name="T8" fmla="*/ 2147483647 w 18"/>
                <a:gd name="T9" fmla="*/ 2147483647 h 2"/>
                <a:gd name="T10" fmla="*/ 2147483647 w 18"/>
                <a:gd name="T11" fmla="*/ 2147483647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"/>
                <a:gd name="T19" fmla="*/ 0 h 2"/>
                <a:gd name="T20" fmla="*/ 18 w 18"/>
                <a:gd name="T21" fmla="*/ 2 h 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" h="2">
                  <a:moveTo>
                    <a:pt x="18" y="2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65" name="Freeform 1646">
              <a:extLst>
                <a:ext uri="{FF2B5EF4-FFF2-40B4-BE49-F238E27FC236}">
                  <a16:creationId xmlns:a16="http://schemas.microsoft.com/office/drawing/2014/main" id="{3FE8917F-69C8-8346-AFE2-28AF64C20B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96225" y="3980180"/>
              <a:ext cx="53975" cy="53975"/>
            </a:xfrm>
            <a:custGeom>
              <a:avLst/>
              <a:gdLst>
                <a:gd name="T0" fmla="*/ 2147483647 w 34"/>
                <a:gd name="T1" fmla="*/ 2147483647 h 34"/>
                <a:gd name="T2" fmla="*/ 2147483647 w 34"/>
                <a:gd name="T3" fmla="*/ 2147483647 h 34"/>
                <a:gd name="T4" fmla="*/ 2147483647 w 34"/>
                <a:gd name="T5" fmla="*/ 2147483647 h 34"/>
                <a:gd name="T6" fmla="*/ 2147483647 w 34"/>
                <a:gd name="T7" fmla="*/ 2147483647 h 34"/>
                <a:gd name="T8" fmla="*/ 2147483647 w 34"/>
                <a:gd name="T9" fmla="*/ 2147483647 h 34"/>
                <a:gd name="T10" fmla="*/ 2147483647 w 34"/>
                <a:gd name="T11" fmla="*/ 2147483647 h 34"/>
                <a:gd name="T12" fmla="*/ 2147483647 w 34"/>
                <a:gd name="T13" fmla="*/ 2147483647 h 34"/>
                <a:gd name="T14" fmla="*/ 2147483647 w 34"/>
                <a:gd name="T15" fmla="*/ 2147483647 h 34"/>
                <a:gd name="T16" fmla="*/ 2147483647 w 34"/>
                <a:gd name="T17" fmla="*/ 2147483647 h 34"/>
                <a:gd name="T18" fmla="*/ 2147483647 w 34"/>
                <a:gd name="T19" fmla="*/ 2147483647 h 34"/>
                <a:gd name="T20" fmla="*/ 2147483647 w 34"/>
                <a:gd name="T21" fmla="*/ 2147483647 h 34"/>
                <a:gd name="T22" fmla="*/ 2147483647 w 34"/>
                <a:gd name="T23" fmla="*/ 2147483647 h 34"/>
                <a:gd name="T24" fmla="*/ 2147483647 w 34"/>
                <a:gd name="T25" fmla="*/ 2147483647 h 34"/>
                <a:gd name="T26" fmla="*/ 2147483647 w 34"/>
                <a:gd name="T27" fmla="*/ 2147483647 h 34"/>
                <a:gd name="T28" fmla="*/ 2147483647 w 34"/>
                <a:gd name="T29" fmla="*/ 2147483647 h 34"/>
                <a:gd name="T30" fmla="*/ 2147483647 w 34"/>
                <a:gd name="T31" fmla="*/ 2147483647 h 34"/>
                <a:gd name="T32" fmla="*/ 2147483647 w 34"/>
                <a:gd name="T33" fmla="*/ 2147483647 h 34"/>
                <a:gd name="T34" fmla="*/ 2147483647 w 34"/>
                <a:gd name="T35" fmla="*/ 2147483647 h 34"/>
                <a:gd name="T36" fmla="*/ 2147483647 w 34"/>
                <a:gd name="T37" fmla="*/ 2147483647 h 34"/>
                <a:gd name="T38" fmla="*/ 2147483647 w 34"/>
                <a:gd name="T39" fmla="*/ 2147483647 h 34"/>
                <a:gd name="T40" fmla="*/ 2147483647 w 34"/>
                <a:gd name="T41" fmla="*/ 0 h 34"/>
                <a:gd name="T42" fmla="*/ 2147483647 w 34"/>
                <a:gd name="T43" fmla="*/ 0 h 34"/>
                <a:gd name="T44" fmla="*/ 2147483647 w 34"/>
                <a:gd name="T45" fmla="*/ 0 h 34"/>
                <a:gd name="T46" fmla="*/ 2147483647 w 34"/>
                <a:gd name="T47" fmla="*/ 0 h 34"/>
                <a:gd name="T48" fmla="*/ 2147483647 w 34"/>
                <a:gd name="T49" fmla="*/ 2147483647 h 34"/>
                <a:gd name="T50" fmla="*/ 2147483647 w 34"/>
                <a:gd name="T51" fmla="*/ 2147483647 h 34"/>
                <a:gd name="T52" fmla="*/ 2147483647 w 34"/>
                <a:gd name="T53" fmla="*/ 2147483647 h 34"/>
                <a:gd name="T54" fmla="*/ 0 w 34"/>
                <a:gd name="T55" fmla="*/ 2147483647 h 34"/>
                <a:gd name="T56" fmla="*/ 0 w 34"/>
                <a:gd name="T57" fmla="*/ 2147483647 h 34"/>
                <a:gd name="T58" fmla="*/ 2147483647 w 34"/>
                <a:gd name="T59" fmla="*/ 2147483647 h 34"/>
                <a:gd name="T60" fmla="*/ 2147483647 w 34"/>
                <a:gd name="T61" fmla="*/ 2147483647 h 34"/>
                <a:gd name="T62" fmla="*/ 2147483647 w 34"/>
                <a:gd name="T63" fmla="*/ 2147483647 h 34"/>
                <a:gd name="T64" fmla="*/ 2147483647 w 34"/>
                <a:gd name="T65" fmla="*/ 2147483647 h 34"/>
                <a:gd name="T66" fmla="*/ 2147483647 w 34"/>
                <a:gd name="T67" fmla="*/ 2147483647 h 34"/>
                <a:gd name="T68" fmla="*/ 2147483647 w 34"/>
                <a:gd name="T69" fmla="*/ 2147483647 h 34"/>
                <a:gd name="T70" fmla="*/ 2147483647 w 34"/>
                <a:gd name="T71" fmla="*/ 2147483647 h 34"/>
                <a:gd name="T72" fmla="*/ 2147483647 w 34"/>
                <a:gd name="T73" fmla="*/ 2147483647 h 34"/>
                <a:gd name="T74" fmla="*/ 2147483647 w 34"/>
                <a:gd name="T75" fmla="*/ 2147483647 h 34"/>
                <a:gd name="T76" fmla="*/ 2147483647 w 34"/>
                <a:gd name="T77" fmla="*/ 2147483647 h 34"/>
                <a:gd name="T78" fmla="*/ 2147483647 w 34"/>
                <a:gd name="T79" fmla="*/ 2147483647 h 34"/>
                <a:gd name="T80" fmla="*/ 2147483647 w 34"/>
                <a:gd name="T81" fmla="*/ 2147483647 h 34"/>
                <a:gd name="T82" fmla="*/ 2147483647 w 34"/>
                <a:gd name="T83" fmla="*/ 2147483647 h 34"/>
                <a:gd name="T84" fmla="*/ 2147483647 w 34"/>
                <a:gd name="T85" fmla="*/ 2147483647 h 34"/>
                <a:gd name="T86" fmla="*/ 2147483647 w 34"/>
                <a:gd name="T87" fmla="*/ 2147483647 h 34"/>
                <a:gd name="T88" fmla="*/ 2147483647 w 34"/>
                <a:gd name="T89" fmla="*/ 2147483647 h 34"/>
                <a:gd name="T90" fmla="*/ 2147483647 w 34"/>
                <a:gd name="T91" fmla="*/ 2147483647 h 34"/>
                <a:gd name="T92" fmla="*/ 2147483647 w 34"/>
                <a:gd name="T93" fmla="*/ 2147483647 h 34"/>
                <a:gd name="T94" fmla="*/ 2147483647 w 34"/>
                <a:gd name="T95" fmla="*/ 2147483647 h 34"/>
                <a:gd name="T96" fmla="*/ 2147483647 w 34"/>
                <a:gd name="T97" fmla="*/ 2147483647 h 34"/>
                <a:gd name="T98" fmla="*/ 2147483647 w 34"/>
                <a:gd name="T99" fmla="*/ 2147483647 h 34"/>
                <a:gd name="T100" fmla="*/ 2147483647 w 34"/>
                <a:gd name="T101" fmla="*/ 2147483647 h 34"/>
                <a:gd name="T102" fmla="*/ 2147483647 w 34"/>
                <a:gd name="T103" fmla="*/ 2147483647 h 34"/>
                <a:gd name="T104" fmla="*/ 2147483647 w 34"/>
                <a:gd name="T105" fmla="*/ 2147483647 h 34"/>
                <a:gd name="T106" fmla="*/ 2147483647 w 34"/>
                <a:gd name="T107" fmla="*/ 2147483647 h 34"/>
                <a:gd name="T108" fmla="*/ 2147483647 w 34"/>
                <a:gd name="T109" fmla="*/ 2147483647 h 34"/>
                <a:gd name="T110" fmla="*/ 2147483647 w 34"/>
                <a:gd name="T111" fmla="*/ 2147483647 h 34"/>
                <a:gd name="T112" fmla="*/ 2147483647 w 34"/>
                <a:gd name="T113" fmla="*/ 2147483647 h 3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4"/>
                <a:gd name="T172" fmla="*/ 0 h 34"/>
                <a:gd name="T173" fmla="*/ 34 w 34"/>
                <a:gd name="T174" fmla="*/ 34 h 3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4" h="34">
                  <a:moveTo>
                    <a:pt x="2" y="26"/>
                  </a:moveTo>
                  <a:lnTo>
                    <a:pt x="2" y="26"/>
                  </a:lnTo>
                  <a:lnTo>
                    <a:pt x="4" y="30"/>
                  </a:lnTo>
                  <a:lnTo>
                    <a:pt x="8" y="32"/>
                  </a:lnTo>
                  <a:lnTo>
                    <a:pt x="12" y="34"/>
                  </a:lnTo>
                  <a:lnTo>
                    <a:pt x="16" y="34"/>
                  </a:lnTo>
                  <a:lnTo>
                    <a:pt x="26" y="32"/>
                  </a:lnTo>
                  <a:lnTo>
                    <a:pt x="28" y="30"/>
                  </a:lnTo>
                  <a:lnTo>
                    <a:pt x="32" y="26"/>
                  </a:lnTo>
                  <a:lnTo>
                    <a:pt x="34" y="18"/>
                  </a:lnTo>
                  <a:lnTo>
                    <a:pt x="32" y="8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2" y="26"/>
                  </a:lnTo>
                  <a:close/>
                  <a:moveTo>
                    <a:pt x="8" y="6"/>
                  </a:moveTo>
                  <a:lnTo>
                    <a:pt x="8" y="6"/>
                  </a:lnTo>
                  <a:lnTo>
                    <a:pt x="12" y="4"/>
                  </a:lnTo>
                  <a:lnTo>
                    <a:pt x="18" y="4"/>
                  </a:lnTo>
                  <a:lnTo>
                    <a:pt x="24" y="4"/>
                  </a:lnTo>
                  <a:lnTo>
                    <a:pt x="28" y="10"/>
                  </a:lnTo>
                  <a:lnTo>
                    <a:pt x="28" y="18"/>
                  </a:lnTo>
                  <a:lnTo>
                    <a:pt x="28" y="22"/>
                  </a:lnTo>
                  <a:lnTo>
                    <a:pt x="26" y="28"/>
                  </a:lnTo>
                  <a:lnTo>
                    <a:pt x="22" y="30"/>
                  </a:lnTo>
                  <a:lnTo>
                    <a:pt x="16" y="30"/>
                  </a:lnTo>
                  <a:lnTo>
                    <a:pt x="12" y="30"/>
                  </a:lnTo>
                  <a:lnTo>
                    <a:pt x="8" y="28"/>
                  </a:lnTo>
                  <a:lnTo>
                    <a:pt x="6" y="24"/>
                  </a:lnTo>
                  <a:lnTo>
                    <a:pt x="6" y="18"/>
                  </a:lnTo>
                  <a:lnTo>
                    <a:pt x="6" y="1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66" name="Freeform 1647">
              <a:extLst>
                <a:ext uri="{FF2B5EF4-FFF2-40B4-BE49-F238E27FC236}">
                  <a16:creationId xmlns:a16="http://schemas.microsoft.com/office/drawing/2014/main" id="{D3F7AC03-6E70-4342-BB7B-640F9B5C6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6625" y="4313555"/>
              <a:ext cx="41275" cy="53975"/>
            </a:xfrm>
            <a:custGeom>
              <a:avLst/>
              <a:gdLst>
                <a:gd name="T0" fmla="*/ 2147483647 w 26"/>
                <a:gd name="T1" fmla="*/ 2147483647 h 34"/>
                <a:gd name="T2" fmla="*/ 2147483647 w 26"/>
                <a:gd name="T3" fmla="*/ 2147483647 h 34"/>
                <a:gd name="T4" fmla="*/ 2147483647 w 26"/>
                <a:gd name="T5" fmla="*/ 2147483647 h 34"/>
                <a:gd name="T6" fmla="*/ 2147483647 w 26"/>
                <a:gd name="T7" fmla="*/ 2147483647 h 34"/>
                <a:gd name="T8" fmla="*/ 2147483647 w 26"/>
                <a:gd name="T9" fmla="*/ 2147483647 h 34"/>
                <a:gd name="T10" fmla="*/ 2147483647 w 26"/>
                <a:gd name="T11" fmla="*/ 0 h 34"/>
                <a:gd name="T12" fmla="*/ 2147483647 w 26"/>
                <a:gd name="T13" fmla="*/ 0 h 34"/>
                <a:gd name="T14" fmla="*/ 2147483647 w 26"/>
                <a:gd name="T15" fmla="*/ 2147483647 h 34"/>
                <a:gd name="T16" fmla="*/ 2147483647 w 26"/>
                <a:gd name="T17" fmla="*/ 2147483647 h 34"/>
                <a:gd name="T18" fmla="*/ 2147483647 w 26"/>
                <a:gd name="T19" fmla="*/ 0 h 34"/>
                <a:gd name="T20" fmla="*/ 0 w 26"/>
                <a:gd name="T21" fmla="*/ 0 h 34"/>
                <a:gd name="T22" fmla="*/ 0 w 26"/>
                <a:gd name="T23" fmla="*/ 2147483647 h 34"/>
                <a:gd name="T24" fmla="*/ 2147483647 w 26"/>
                <a:gd name="T25" fmla="*/ 2147483647 h 34"/>
                <a:gd name="T26" fmla="*/ 2147483647 w 26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34"/>
                <a:gd name="T44" fmla="*/ 26 w 26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34">
                  <a:moveTo>
                    <a:pt x="4" y="34"/>
                  </a:moveTo>
                  <a:lnTo>
                    <a:pt x="4" y="18"/>
                  </a:lnTo>
                  <a:lnTo>
                    <a:pt x="22" y="18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14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67" name="Freeform 1648">
              <a:extLst>
                <a:ext uri="{FF2B5EF4-FFF2-40B4-BE49-F238E27FC236}">
                  <a16:creationId xmlns:a16="http://schemas.microsoft.com/office/drawing/2014/main" id="{D9FAEF91-1AF3-6A4C-92DE-C76288421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5000" y="4313555"/>
              <a:ext cx="44450" cy="53975"/>
            </a:xfrm>
            <a:custGeom>
              <a:avLst/>
              <a:gdLst>
                <a:gd name="T0" fmla="*/ 2147483647 w 28"/>
                <a:gd name="T1" fmla="*/ 2147483647 h 34"/>
                <a:gd name="T2" fmla="*/ 2147483647 w 28"/>
                <a:gd name="T3" fmla="*/ 2147483647 h 34"/>
                <a:gd name="T4" fmla="*/ 2147483647 w 28"/>
                <a:gd name="T5" fmla="*/ 2147483647 h 34"/>
                <a:gd name="T6" fmla="*/ 2147483647 w 28"/>
                <a:gd name="T7" fmla="*/ 2147483647 h 34"/>
                <a:gd name="T8" fmla="*/ 2147483647 w 28"/>
                <a:gd name="T9" fmla="*/ 2147483647 h 34"/>
                <a:gd name="T10" fmla="*/ 2147483647 w 28"/>
                <a:gd name="T11" fmla="*/ 0 h 34"/>
                <a:gd name="T12" fmla="*/ 2147483647 w 28"/>
                <a:gd name="T13" fmla="*/ 0 h 34"/>
                <a:gd name="T14" fmla="*/ 2147483647 w 28"/>
                <a:gd name="T15" fmla="*/ 2147483647 h 34"/>
                <a:gd name="T16" fmla="*/ 2147483647 w 28"/>
                <a:gd name="T17" fmla="*/ 2147483647 h 34"/>
                <a:gd name="T18" fmla="*/ 2147483647 w 28"/>
                <a:gd name="T19" fmla="*/ 0 h 34"/>
                <a:gd name="T20" fmla="*/ 0 w 28"/>
                <a:gd name="T21" fmla="*/ 0 h 34"/>
                <a:gd name="T22" fmla="*/ 0 w 28"/>
                <a:gd name="T23" fmla="*/ 2147483647 h 34"/>
                <a:gd name="T24" fmla="*/ 2147483647 w 28"/>
                <a:gd name="T25" fmla="*/ 2147483647 h 34"/>
                <a:gd name="T26" fmla="*/ 2147483647 w 28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"/>
                <a:gd name="T43" fmla="*/ 0 h 34"/>
                <a:gd name="T44" fmla="*/ 28 w 28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" h="34">
                  <a:moveTo>
                    <a:pt x="4" y="34"/>
                  </a:moveTo>
                  <a:lnTo>
                    <a:pt x="4" y="18"/>
                  </a:lnTo>
                  <a:lnTo>
                    <a:pt x="22" y="18"/>
                  </a:lnTo>
                  <a:lnTo>
                    <a:pt x="22" y="34"/>
                  </a:lnTo>
                  <a:lnTo>
                    <a:pt x="28" y="34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14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68" name="Freeform 1649">
              <a:extLst>
                <a:ext uri="{FF2B5EF4-FFF2-40B4-BE49-F238E27FC236}">
                  <a16:creationId xmlns:a16="http://schemas.microsoft.com/office/drawing/2014/main" id="{18F12B52-ABE1-8D4A-883A-2FC95F2E1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6625" y="4529455"/>
              <a:ext cx="41275" cy="53975"/>
            </a:xfrm>
            <a:custGeom>
              <a:avLst/>
              <a:gdLst>
                <a:gd name="T0" fmla="*/ 2147483647 w 26"/>
                <a:gd name="T1" fmla="*/ 2147483647 h 34"/>
                <a:gd name="T2" fmla="*/ 2147483647 w 26"/>
                <a:gd name="T3" fmla="*/ 2147483647 h 34"/>
                <a:gd name="T4" fmla="*/ 2147483647 w 26"/>
                <a:gd name="T5" fmla="*/ 2147483647 h 34"/>
                <a:gd name="T6" fmla="*/ 2147483647 w 26"/>
                <a:gd name="T7" fmla="*/ 2147483647 h 34"/>
                <a:gd name="T8" fmla="*/ 2147483647 w 26"/>
                <a:gd name="T9" fmla="*/ 2147483647 h 34"/>
                <a:gd name="T10" fmla="*/ 2147483647 w 26"/>
                <a:gd name="T11" fmla="*/ 0 h 34"/>
                <a:gd name="T12" fmla="*/ 2147483647 w 26"/>
                <a:gd name="T13" fmla="*/ 0 h 34"/>
                <a:gd name="T14" fmla="*/ 2147483647 w 26"/>
                <a:gd name="T15" fmla="*/ 2147483647 h 34"/>
                <a:gd name="T16" fmla="*/ 2147483647 w 26"/>
                <a:gd name="T17" fmla="*/ 2147483647 h 34"/>
                <a:gd name="T18" fmla="*/ 2147483647 w 26"/>
                <a:gd name="T19" fmla="*/ 0 h 34"/>
                <a:gd name="T20" fmla="*/ 0 w 26"/>
                <a:gd name="T21" fmla="*/ 0 h 34"/>
                <a:gd name="T22" fmla="*/ 0 w 26"/>
                <a:gd name="T23" fmla="*/ 2147483647 h 34"/>
                <a:gd name="T24" fmla="*/ 2147483647 w 26"/>
                <a:gd name="T25" fmla="*/ 2147483647 h 34"/>
                <a:gd name="T26" fmla="*/ 2147483647 w 26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34"/>
                <a:gd name="T44" fmla="*/ 26 w 26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34">
                  <a:moveTo>
                    <a:pt x="4" y="34"/>
                  </a:moveTo>
                  <a:lnTo>
                    <a:pt x="4" y="18"/>
                  </a:lnTo>
                  <a:lnTo>
                    <a:pt x="22" y="18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14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69" name="Freeform 1650">
              <a:extLst>
                <a:ext uri="{FF2B5EF4-FFF2-40B4-BE49-F238E27FC236}">
                  <a16:creationId xmlns:a16="http://schemas.microsoft.com/office/drawing/2014/main" id="{32089868-8BF1-0B43-A40B-5AD9CFF48F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01050" y="4170680"/>
              <a:ext cx="53975" cy="57150"/>
            </a:xfrm>
            <a:custGeom>
              <a:avLst/>
              <a:gdLst>
                <a:gd name="T0" fmla="*/ 2147483647 w 34"/>
                <a:gd name="T1" fmla="*/ 2147483647 h 36"/>
                <a:gd name="T2" fmla="*/ 2147483647 w 34"/>
                <a:gd name="T3" fmla="*/ 2147483647 h 36"/>
                <a:gd name="T4" fmla="*/ 2147483647 w 34"/>
                <a:gd name="T5" fmla="*/ 2147483647 h 36"/>
                <a:gd name="T6" fmla="*/ 2147483647 w 34"/>
                <a:gd name="T7" fmla="*/ 2147483647 h 36"/>
                <a:gd name="T8" fmla="*/ 2147483647 w 34"/>
                <a:gd name="T9" fmla="*/ 2147483647 h 36"/>
                <a:gd name="T10" fmla="*/ 2147483647 w 34"/>
                <a:gd name="T11" fmla="*/ 2147483647 h 36"/>
                <a:gd name="T12" fmla="*/ 2147483647 w 34"/>
                <a:gd name="T13" fmla="*/ 2147483647 h 36"/>
                <a:gd name="T14" fmla="*/ 2147483647 w 34"/>
                <a:gd name="T15" fmla="*/ 2147483647 h 36"/>
                <a:gd name="T16" fmla="*/ 2147483647 w 34"/>
                <a:gd name="T17" fmla="*/ 2147483647 h 36"/>
                <a:gd name="T18" fmla="*/ 2147483647 w 34"/>
                <a:gd name="T19" fmla="*/ 2147483647 h 36"/>
                <a:gd name="T20" fmla="*/ 2147483647 w 34"/>
                <a:gd name="T21" fmla="*/ 2147483647 h 36"/>
                <a:gd name="T22" fmla="*/ 2147483647 w 34"/>
                <a:gd name="T23" fmla="*/ 2147483647 h 36"/>
                <a:gd name="T24" fmla="*/ 2147483647 w 34"/>
                <a:gd name="T25" fmla="*/ 2147483647 h 36"/>
                <a:gd name="T26" fmla="*/ 2147483647 w 34"/>
                <a:gd name="T27" fmla="*/ 2147483647 h 36"/>
                <a:gd name="T28" fmla="*/ 2147483647 w 34"/>
                <a:gd name="T29" fmla="*/ 2147483647 h 36"/>
                <a:gd name="T30" fmla="*/ 2147483647 w 34"/>
                <a:gd name="T31" fmla="*/ 2147483647 h 36"/>
                <a:gd name="T32" fmla="*/ 2147483647 w 34"/>
                <a:gd name="T33" fmla="*/ 2147483647 h 36"/>
                <a:gd name="T34" fmla="*/ 2147483647 w 34"/>
                <a:gd name="T35" fmla="*/ 2147483647 h 36"/>
                <a:gd name="T36" fmla="*/ 2147483647 w 34"/>
                <a:gd name="T37" fmla="*/ 2147483647 h 36"/>
                <a:gd name="T38" fmla="*/ 2147483647 w 34"/>
                <a:gd name="T39" fmla="*/ 2147483647 h 36"/>
                <a:gd name="T40" fmla="*/ 2147483647 w 34"/>
                <a:gd name="T41" fmla="*/ 2147483647 h 36"/>
                <a:gd name="T42" fmla="*/ 2147483647 w 34"/>
                <a:gd name="T43" fmla="*/ 0 h 36"/>
                <a:gd name="T44" fmla="*/ 2147483647 w 34"/>
                <a:gd name="T45" fmla="*/ 0 h 36"/>
                <a:gd name="T46" fmla="*/ 2147483647 w 34"/>
                <a:gd name="T47" fmla="*/ 2147483647 h 36"/>
                <a:gd name="T48" fmla="*/ 2147483647 w 34"/>
                <a:gd name="T49" fmla="*/ 2147483647 h 36"/>
                <a:gd name="T50" fmla="*/ 2147483647 w 34"/>
                <a:gd name="T51" fmla="*/ 2147483647 h 36"/>
                <a:gd name="T52" fmla="*/ 2147483647 w 34"/>
                <a:gd name="T53" fmla="*/ 2147483647 h 36"/>
                <a:gd name="T54" fmla="*/ 0 w 34"/>
                <a:gd name="T55" fmla="*/ 2147483647 h 36"/>
                <a:gd name="T56" fmla="*/ 0 w 34"/>
                <a:gd name="T57" fmla="*/ 2147483647 h 36"/>
                <a:gd name="T58" fmla="*/ 2147483647 w 34"/>
                <a:gd name="T59" fmla="*/ 2147483647 h 36"/>
                <a:gd name="T60" fmla="*/ 2147483647 w 34"/>
                <a:gd name="T61" fmla="*/ 2147483647 h 36"/>
                <a:gd name="T62" fmla="*/ 2147483647 w 34"/>
                <a:gd name="T63" fmla="*/ 2147483647 h 36"/>
                <a:gd name="T64" fmla="*/ 2147483647 w 34"/>
                <a:gd name="T65" fmla="*/ 2147483647 h 36"/>
                <a:gd name="T66" fmla="*/ 2147483647 w 34"/>
                <a:gd name="T67" fmla="*/ 2147483647 h 36"/>
                <a:gd name="T68" fmla="*/ 2147483647 w 34"/>
                <a:gd name="T69" fmla="*/ 2147483647 h 36"/>
                <a:gd name="T70" fmla="*/ 2147483647 w 34"/>
                <a:gd name="T71" fmla="*/ 2147483647 h 36"/>
                <a:gd name="T72" fmla="*/ 2147483647 w 34"/>
                <a:gd name="T73" fmla="*/ 2147483647 h 36"/>
                <a:gd name="T74" fmla="*/ 2147483647 w 34"/>
                <a:gd name="T75" fmla="*/ 2147483647 h 36"/>
                <a:gd name="T76" fmla="*/ 2147483647 w 34"/>
                <a:gd name="T77" fmla="*/ 2147483647 h 36"/>
                <a:gd name="T78" fmla="*/ 2147483647 w 34"/>
                <a:gd name="T79" fmla="*/ 2147483647 h 36"/>
                <a:gd name="T80" fmla="*/ 2147483647 w 34"/>
                <a:gd name="T81" fmla="*/ 2147483647 h 36"/>
                <a:gd name="T82" fmla="*/ 2147483647 w 34"/>
                <a:gd name="T83" fmla="*/ 2147483647 h 36"/>
                <a:gd name="T84" fmla="*/ 2147483647 w 34"/>
                <a:gd name="T85" fmla="*/ 2147483647 h 36"/>
                <a:gd name="T86" fmla="*/ 2147483647 w 34"/>
                <a:gd name="T87" fmla="*/ 2147483647 h 36"/>
                <a:gd name="T88" fmla="*/ 2147483647 w 34"/>
                <a:gd name="T89" fmla="*/ 2147483647 h 36"/>
                <a:gd name="T90" fmla="*/ 2147483647 w 34"/>
                <a:gd name="T91" fmla="*/ 2147483647 h 36"/>
                <a:gd name="T92" fmla="*/ 2147483647 w 34"/>
                <a:gd name="T93" fmla="*/ 2147483647 h 36"/>
                <a:gd name="T94" fmla="*/ 2147483647 w 34"/>
                <a:gd name="T95" fmla="*/ 2147483647 h 36"/>
                <a:gd name="T96" fmla="*/ 2147483647 w 34"/>
                <a:gd name="T97" fmla="*/ 2147483647 h 36"/>
                <a:gd name="T98" fmla="*/ 2147483647 w 34"/>
                <a:gd name="T99" fmla="*/ 2147483647 h 36"/>
                <a:gd name="T100" fmla="*/ 2147483647 w 34"/>
                <a:gd name="T101" fmla="*/ 2147483647 h 36"/>
                <a:gd name="T102" fmla="*/ 2147483647 w 34"/>
                <a:gd name="T103" fmla="*/ 2147483647 h 36"/>
                <a:gd name="T104" fmla="*/ 2147483647 w 34"/>
                <a:gd name="T105" fmla="*/ 2147483647 h 36"/>
                <a:gd name="T106" fmla="*/ 2147483647 w 34"/>
                <a:gd name="T107" fmla="*/ 2147483647 h 36"/>
                <a:gd name="T108" fmla="*/ 2147483647 w 34"/>
                <a:gd name="T109" fmla="*/ 2147483647 h 36"/>
                <a:gd name="T110" fmla="*/ 2147483647 w 34"/>
                <a:gd name="T111" fmla="*/ 2147483647 h 36"/>
                <a:gd name="T112" fmla="*/ 2147483647 w 34"/>
                <a:gd name="T113" fmla="*/ 2147483647 h 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4"/>
                <a:gd name="T172" fmla="*/ 0 h 36"/>
                <a:gd name="T173" fmla="*/ 34 w 34"/>
                <a:gd name="T174" fmla="*/ 36 h 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4" h="36">
                  <a:moveTo>
                    <a:pt x="2" y="28"/>
                  </a:moveTo>
                  <a:lnTo>
                    <a:pt x="2" y="28"/>
                  </a:lnTo>
                  <a:lnTo>
                    <a:pt x="4" y="32"/>
                  </a:lnTo>
                  <a:lnTo>
                    <a:pt x="8" y="34"/>
                  </a:lnTo>
                  <a:lnTo>
                    <a:pt x="12" y="36"/>
                  </a:lnTo>
                  <a:lnTo>
                    <a:pt x="16" y="36"/>
                  </a:lnTo>
                  <a:lnTo>
                    <a:pt x="26" y="34"/>
                  </a:lnTo>
                  <a:lnTo>
                    <a:pt x="28" y="32"/>
                  </a:lnTo>
                  <a:lnTo>
                    <a:pt x="32" y="28"/>
                  </a:lnTo>
                  <a:lnTo>
                    <a:pt x="34" y="18"/>
                  </a:lnTo>
                  <a:lnTo>
                    <a:pt x="32" y="10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6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2" y="28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2" y="6"/>
                  </a:lnTo>
                  <a:lnTo>
                    <a:pt x="16" y="4"/>
                  </a:lnTo>
                  <a:lnTo>
                    <a:pt x="22" y="6"/>
                  </a:lnTo>
                  <a:lnTo>
                    <a:pt x="28" y="12"/>
                  </a:lnTo>
                  <a:lnTo>
                    <a:pt x="28" y="18"/>
                  </a:lnTo>
                  <a:lnTo>
                    <a:pt x="28" y="24"/>
                  </a:lnTo>
                  <a:lnTo>
                    <a:pt x="26" y="28"/>
                  </a:lnTo>
                  <a:lnTo>
                    <a:pt x="22" y="32"/>
                  </a:lnTo>
                  <a:lnTo>
                    <a:pt x="16" y="32"/>
                  </a:lnTo>
                  <a:lnTo>
                    <a:pt x="12" y="32"/>
                  </a:lnTo>
                  <a:lnTo>
                    <a:pt x="8" y="28"/>
                  </a:lnTo>
                  <a:lnTo>
                    <a:pt x="6" y="24"/>
                  </a:lnTo>
                  <a:lnTo>
                    <a:pt x="4" y="20"/>
                  </a:lnTo>
                  <a:lnTo>
                    <a:pt x="6" y="1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70" name="Freeform 1651">
              <a:extLst>
                <a:ext uri="{FF2B5EF4-FFF2-40B4-BE49-F238E27FC236}">
                  <a16:creationId xmlns:a16="http://schemas.microsoft.com/office/drawing/2014/main" id="{7C0CE51A-B4DB-A749-BFCF-F347C961DB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80325" y="3224530"/>
              <a:ext cx="53975" cy="57150"/>
            </a:xfrm>
            <a:custGeom>
              <a:avLst/>
              <a:gdLst>
                <a:gd name="T0" fmla="*/ 2147483647 w 34"/>
                <a:gd name="T1" fmla="*/ 2147483647 h 36"/>
                <a:gd name="T2" fmla="*/ 2147483647 w 34"/>
                <a:gd name="T3" fmla="*/ 2147483647 h 36"/>
                <a:gd name="T4" fmla="*/ 2147483647 w 34"/>
                <a:gd name="T5" fmla="*/ 2147483647 h 36"/>
                <a:gd name="T6" fmla="*/ 2147483647 w 34"/>
                <a:gd name="T7" fmla="*/ 2147483647 h 36"/>
                <a:gd name="T8" fmla="*/ 2147483647 w 34"/>
                <a:gd name="T9" fmla="*/ 2147483647 h 36"/>
                <a:gd name="T10" fmla="*/ 2147483647 w 34"/>
                <a:gd name="T11" fmla="*/ 2147483647 h 36"/>
                <a:gd name="T12" fmla="*/ 2147483647 w 34"/>
                <a:gd name="T13" fmla="*/ 2147483647 h 36"/>
                <a:gd name="T14" fmla="*/ 2147483647 w 34"/>
                <a:gd name="T15" fmla="*/ 2147483647 h 36"/>
                <a:gd name="T16" fmla="*/ 2147483647 w 34"/>
                <a:gd name="T17" fmla="*/ 2147483647 h 36"/>
                <a:gd name="T18" fmla="*/ 2147483647 w 34"/>
                <a:gd name="T19" fmla="*/ 2147483647 h 36"/>
                <a:gd name="T20" fmla="*/ 2147483647 w 34"/>
                <a:gd name="T21" fmla="*/ 2147483647 h 36"/>
                <a:gd name="T22" fmla="*/ 2147483647 w 34"/>
                <a:gd name="T23" fmla="*/ 2147483647 h 36"/>
                <a:gd name="T24" fmla="*/ 2147483647 w 34"/>
                <a:gd name="T25" fmla="*/ 2147483647 h 36"/>
                <a:gd name="T26" fmla="*/ 2147483647 w 34"/>
                <a:gd name="T27" fmla="*/ 2147483647 h 36"/>
                <a:gd name="T28" fmla="*/ 2147483647 w 34"/>
                <a:gd name="T29" fmla="*/ 2147483647 h 36"/>
                <a:gd name="T30" fmla="*/ 2147483647 w 34"/>
                <a:gd name="T31" fmla="*/ 2147483647 h 36"/>
                <a:gd name="T32" fmla="*/ 2147483647 w 34"/>
                <a:gd name="T33" fmla="*/ 2147483647 h 36"/>
                <a:gd name="T34" fmla="*/ 2147483647 w 34"/>
                <a:gd name="T35" fmla="*/ 2147483647 h 36"/>
                <a:gd name="T36" fmla="*/ 2147483647 w 34"/>
                <a:gd name="T37" fmla="*/ 2147483647 h 36"/>
                <a:gd name="T38" fmla="*/ 2147483647 w 34"/>
                <a:gd name="T39" fmla="*/ 2147483647 h 36"/>
                <a:gd name="T40" fmla="*/ 2147483647 w 34"/>
                <a:gd name="T41" fmla="*/ 2147483647 h 36"/>
                <a:gd name="T42" fmla="*/ 2147483647 w 34"/>
                <a:gd name="T43" fmla="*/ 0 h 36"/>
                <a:gd name="T44" fmla="*/ 2147483647 w 34"/>
                <a:gd name="T45" fmla="*/ 0 h 36"/>
                <a:gd name="T46" fmla="*/ 2147483647 w 34"/>
                <a:gd name="T47" fmla="*/ 2147483647 h 36"/>
                <a:gd name="T48" fmla="*/ 2147483647 w 34"/>
                <a:gd name="T49" fmla="*/ 2147483647 h 36"/>
                <a:gd name="T50" fmla="*/ 2147483647 w 34"/>
                <a:gd name="T51" fmla="*/ 2147483647 h 36"/>
                <a:gd name="T52" fmla="*/ 2147483647 w 34"/>
                <a:gd name="T53" fmla="*/ 2147483647 h 36"/>
                <a:gd name="T54" fmla="*/ 0 w 34"/>
                <a:gd name="T55" fmla="*/ 2147483647 h 36"/>
                <a:gd name="T56" fmla="*/ 0 w 34"/>
                <a:gd name="T57" fmla="*/ 2147483647 h 36"/>
                <a:gd name="T58" fmla="*/ 2147483647 w 34"/>
                <a:gd name="T59" fmla="*/ 2147483647 h 36"/>
                <a:gd name="T60" fmla="*/ 2147483647 w 34"/>
                <a:gd name="T61" fmla="*/ 2147483647 h 36"/>
                <a:gd name="T62" fmla="*/ 2147483647 w 34"/>
                <a:gd name="T63" fmla="*/ 2147483647 h 36"/>
                <a:gd name="T64" fmla="*/ 2147483647 w 34"/>
                <a:gd name="T65" fmla="*/ 2147483647 h 36"/>
                <a:gd name="T66" fmla="*/ 2147483647 w 34"/>
                <a:gd name="T67" fmla="*/ 2147483647 h 36"/>
                <a:gd name="T68" fmla="*/ 2147483647 w 34"/>
                <a:gd name="T69" fmla="*/ 2147483647 h 36"/>
                <a:gd name="T70" fmla="*/ 2147483647 w 34"/>
                <a:gd name="T71" fmla="*/ 2147483647 h 36"/>
                <a:gd name="T72" fmla="*/ 2147483647 w 34"/>
                <a:gd name="T73" fmla="*/ 2147483647 h 36"/>
                <a:gd name="T74" fmla="*/ 2147483647 w 34"/>
                <a:gd name="T75" fmla="*/ 2147483647 h 36"/>
                <a:gd name="T76" fmla="*/ 2147483647 w 34"/>
                <a:gd name="T77" fmla="*/ 2147483647 h 36"/>
                <a:gd name="T78" fmla="*/ 2147483647 w 34"/>
                <a:gd name="T79" fmla="*/ 2147483647 h 36"/>
                <a:gd name="T80" fmla="*/ 2147483647 w 34"/>
                <a:gd name="T81" fmla="*/ 2147483647 h 36"/>
                <a:gd name="T82" fmla="*/ 2147483647 w 34"/>
                <a:gd name="T83" fmla="*/ 2147483647 h 36"/>
                <a:gd name="T84" fmla="*/ 2147483647 w 34"/>
                <a:gd name="T85" fmla="*/ 2147483647 h 36"/>
                <a:gd name="T86" fmla="*/ 2147483647 w 34"/>
                <a:gd name="T87" fmla="*/ 2147483647 h 36"/>
                <a:gd name="T88" fmla="*/ 2147483647 w 34"/>
                <a:gd name="T89" fmla="*/ 2147483647 h 36"/>
                <a:gd name="T90" fmla="*/ 2147483647 w 34"/>
                <a:gd name="T91" fmla="*/ 2147483647 h 36"/>
                <a:gd name="T92" fmla="*/ 2147483647 w 34"/>
                <a:gd name="T93" fmla="*/ 2147483647 h 36"/>
                <a:gd name="T94" fmla="*/ 2147483647 w 34"/>
                <a:gd name="T95" fmla="*/ 2147483647 h 36"/>
                <a:gd name="T96" fmla="*/ 2147483647 w 34"/>
                <a:gd name="T97" fmla="*/ 2147483647 h 36"/>
                <a:gd name="T98" fmla="*/ 2147483647 w 34"/>
                <a:gd name="T99" fmla="*/ 2147483647 h 36"/>
                <a:gd name="T100" fmla="*/ 2147483647 w 34"/>
                <a:gd name="T101" fmla="*/ 2147483647 h 36"/>
                <a:gd name="T102" fmla="*/ 2147483647 w 34"/>
                <a:gd name="T103" fmla="*/ 2147483647 h 36"/>
                <a:gd name="T104" fmla="*/ 2147483647 w 34"/>
                <a:gd name="T105" fmla="*/ 2147483647 h 36"/>
                <a:gd name="T106" fmla="*/ 2147483647 w 34"/>
                <a:gd name="T107" fmla="*/ 2147483647 h 36"/>
                <a:gd name="T108" fmla="*/ 2147483647 w 34"/>
                <a:gd name="T109" fmla="*/ 2147483647 h 36"/>
                <a:gd name="T110" fmla="*/ 2147483647 w 34"/>
                <a:gd name="T111" fmla="*/ 2147483647 h 36"/>
                <a:gd name="T112" fmla="*/ 2147483647 w 34"/>
                <a:gd name="T113" fmla="*/ 2147483647 h 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4"/>
                <a:gd name="T172" fmla="*/ 0 h 36"/>
                <a:gd name="T173" fmla="*/ 34 w 34"/>
                <a:gd name="T174" fmla="*/ 36 h 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4" h="36">
                  <a:moveTo>
                    <a:pt x="2" y="28"/>
                  </a:moveTo>
                  <a:lnTo>
                    <a:pt x="2" y="28"/>
                  </a:lnTo>
                  <a:lnTo>
                    <a:pt x="6" y="32"/>
                  </a:lnTo>
                  <a:lnTo>
                    <a:pt x="8" y="34"/>
                  </a:lnTo>
                  <a:lnTo>
                    <a:pt x="12" y="36"/>
                  </a:lnTo>
                  <a:lnTo>
                    <a:pt x="18" y="36"/>
                  </a:lnTo>
                  <a:lnTo>
                    <a:pt x="26" y="34"/>
                  </a:lnTo>
                  <a:lnTo>
                    <a:pt x="30" y="32"/>
                  </a:lnTo>
                  <a:lnTo>
                    <a:pt x="32" y="28"/>
                  </a:lnTo>
                  <a:lnTo>
                    <a:pt x="34" y="18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2" y="28"/>
                  </a:lnTo>
                  <a:close/>
                  <a:moveTo>
                    <a:pt x="10" y="8"/>
                  </a:moveTo>
                  <a:lnTo>
                    <a:pt x="10" y="8"/>
                  </a:lnTo>
                  <a:lnTo>
                    <a:pt x="12" y="6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28" y="12"/>
                  </a:lnTo>
                  <a:lnTo>
                    <a:pt x="30" y="18"/>
                  </a:lnTo>
                  <a:lnTo>
                    <a:pt x="28" y="24"/>
                  </a:lnTo>
                  <a:lnTo>
                    <a:pt x="26" y="28"/>
                  </a:lnTo>
                  <a:lnTo>
                    <a:pt x="22" y="32"/>
                  </a:lnTo>
                  <a:lnTo>
                    <a:pt x="18" y="32"/>
                  </a:lnTo>
                  <a:lnTo>
                    <a:pt x="12" y="32"/>
                  </a:lnTo>
                  <a:lnTo>
                    <a:pt x="8" y="28"/>
                  </a:lnTo>
                  <a:lnTo>
                    <a:pt x="6" y="24"/>
                  </a:lnTo>
                  <a:lnTo>
                    <a:pt x="6" y="1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71" name="Freeform 1652">
              <a:extLst>
                <a:ext uri="{FF2B5EF4-FFF2-40B4-BE49-F238E27FC236}">
                  <a16:creationId xmlns:a16="http://schemas.microsoft.com/office/drawing/2014/main" id="{78A24676-278C-144F-9524-371B9C7DB9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23150" y="3224530"/>
              <a:ext cx="50800" cy="57150"/>
            </a:xfrm>
            <a:custGeom>
              <a:avLst/>
              <a:gdLst>
                <a:gd name="T0" fmla="*/ 2147483647 w 32"/>
                <a:gd name="T1" fmla="*/ 2147483647 h 36"/>
                <a:gd name="T2" fmla="*/ 2147483647 w 32"/>
                <a:gd name="T3" fmla="*/ 2147483647 h 36"/>
                <a:gd name="T4" fmla="*/ 2147483647 w 32"/>
                <a:gd name="T5" fmla="*/ 2147483647 h 36"/>
                <a:gd name="T6" fmla="*/ 2147483647 w 32"/>
                <a:gd name="T7" fmla="*/ 2147483647 h 36"/>
                <a:gd name="T8" fmla="*/ 2147483647 w 32"/>
                <a:gd name="T9" fmla="*/ 2147483647 h 36"/>
                <a:gd name="T10" fmla="*/ 2147483647 w 32"/>
                <a:gd name="T11" fmla="*/ 2147483647 h 36"/>
                <a:gd name="T12" fmla="*/ 2147483647 w 32"/>
                <a:gd name="T13" fmla="*/ 2147483647 h 36"/>
                <a:gd name="T14" fmla="*/ 2147483647 w 32"/>
                <a:gd name="T15" fmla="*/ 2147483647 h 36"/>
                <a:gd name="T16" fmla="*/ 2147483647 w 32"/>
                <a:gd name="T17" fmla="*/ 2147483647 h 36"/>
                <a:gd name="T18" fmla="*/ 2147483647 w 32"/>
                <a:gd name="T19" fmla="*/ 2147483647 h 36"/>
                <a:gd name="T20" fmla="*/ 2147483647 w 32"/>
                <a:gd name="T21" fmla="*/ 2147483647 h 36"/>
                <a:gd name="T22" fmla="*/ 2147483647 w 32"/>
                <a:gd name="T23" fmla="*/ 2147483647 h 36"/>
                <a:gd name="T24" fmla="*/ 2147483647 w 32"/>
                <a:gd name="T25" fmla="*/ 2147483647 h 36"/>
                <a:gd name="T26" fmla="*/ 2147483647 w 32"/>
                <a:gd name="T27" fmla="*/ 2147483647 h 36"/>
                <a:gd name="T28" fmla="*/ 2147483647 w 32"/>
                <a:gd name="T29" fmla="*/ 2147483647 h 36"/>
                <a:gd name="T30" fmla="*/ 2147483647 w 32"/>
                <a:gd name="T31" fmla="*/ 2147483647 h 36"/>
                <a:gd name="T32" fmla="*/ 2147483647 w 32"/>
                <a:gd name="T33" fmla="*/ 2147483647 h 36"/>
                <a:gd name="T34" fmla="*/ 2147483647 w 32"/>
                <a:gd name="T35" fmla="*/ 2147483647 h 36"/>
                <a:gd name="T36" fmla="*/ 2147483647 w 32"/>
                <a:gd name="T37" fmla="*/ 2147483647 h 36"/>
                <a:gd name="T38" fmla="*/ 2147483647 w 32"/>
                <a:gd name="T39" fmla="*/ 2147483647 h 36"/>
                <a:gd name="T40" fmla="*/ 2147483647 w 32"/>
                <a:gd name="T41" fmla="*/ 2147483647 h 36"/>
                <a:gd name="T42" fmla="*/ 2147483647 w 32"/>
                <a:gd name="T43" fmla="*/ 0 h 36"/>
                <a:gd name="T44" fmla="*/ 2147483647 w 32"/>
                <a:gd name="T45" fmla="*/ 0 h 36"/>
                <a:gd name="T46" fmla="*/ 2147483647 w 32"/>
                <a:gd name="T47" fmla="*/ 2147483647 h 36"/>
                <a:gd name="T48" fmla="*/ 2147483647 w 32"/>
                <a:gd name="T49" fmla="*/ 2147483647 h 36"/>
                <a:gd name="T50" fmla="*/ 2147483647 w 32"/>
                <a:gd name="T51" fmla="*/ 2147483647 h 36"/>
                <a:gd name="T52" fmla="*/ 0 w 32"/>
                <a:gd name="T53" fmla="*/ 2147483647 h 36"/>
                <a:gd name="T54" fmla="*/ 0 w 32"/>
                <a:gd name="T55" fmla="*/ 2147483647 h 36"/>
                <a:gd name="T56" fmla="*/ 0 w 32"/>
                <a:gd name="T57" fmla="*/ 2147483647 h 36"/>
                <a:gd name="T58" fmla="*/ 2147483647 w 32"/>
                <a:gd name="T59" fmla="*/ 2147483647 h 36"/>
                <a:gd name="T60" fmla="*/ 2147483647 w 32"/>
                <a:gd name="T61" fmla="*/ 2147483647 h 36"/>
                <a:gd name="T62" fmla="*/ 2147483647 w 32"/>
                <a:gd name="T63" fmla="*/ 2147483647 h 36"/>
                <a:gd name="T64" fmla="*/ 2147483647 w 32"/>
                <a:gd name="T65" fmla="*/ 2147483647 h 36"/>
                <a:gd name="T66" fmla="*/ 2147483647 w 32"/>
                <a:gd name="T67" fmla="*/ 2147483647 h 36"/>
                <a:gd name="T68" fmla="*/ 2147483647 w 32"/>
                <a:gd name="T69" fmla="*/ 2147483647 h 36"/>
                <a:gd name="T70" fmla="*/ 2147483647 w 32"/>
                <a:gd name="T71" fmla="*/ 2147483647 h 36"/>
                <a:gd name="T72" fmla="*/ 2147483647 w 32"/>
                <a:gd name="T73" fmla="*/ 2147483647 h 36"/>
                <a:gd name="T74" fmla="*/ 2147483647 w 32"/>
                <a:gd name="T75" fmla="*/ 2147483647 h 36"/>
                <a:gd name="T76" fmla="*/ 2147483647 w 32"/>
                <a:gd name="T77" fmla="*/ 2147483647 h 36"/>
                <a:gd name="T78" fmla="*/ 2147483647 w 32"/>
                <a:gd name="T79" fmla="*/ 2147483647 h 36"/>
                <a:gd name="T80" fmla="*/ 2147483647 w 32"/>
                <a:gd name="T81" fmla="*/ 2147483647 h 36"/>
                <a:gd name="T82" fmla="*/ 2147483647 w 32"/>
                <a:gd name="T83" fmla="*/ 2147483647 h 36"/>
                <a:gd name="T84" fmla="*/ 2147483647 w 32"/>
                <a:gd name="T85" fmla="*/ 2147483647 h 36"/>
                <a:gd name="T86" fmla="*/ 2147483647 w 32"/>
                <a:gd name="T87" fmla="*/ 2147483647 h 36"/>
                <a:gd name="T88" fmla="*/ 2147483647 w 32"/>
                <a:gd name="T89" fmla="*/ 2147483647 h 36"/>
                <a:gd name="T90" fmla="*/ 2147483647 w 32"/>
                <a:gd name="T91" fmla="*/ 2147483647 h 36"/>
                <a:gd name="T92" fmla="*/ 2147483647 w 32"/>
                <a:gd name="T93" fmla="*/ 2147483647 h 36"/>
                <a:gd name="T94" fmla="*/ 2147483647 w 32"/>
                <a:gd name="T95" fmla="*/ 2147483647 h 36"/>
                <a:gd name="T96" fmla="*/ 2147483647 w 32"/>
                <a:gd name="T97" fmla="*/ 2147483647 h 36"/>
                <a:gd name="T98" fmla="*/ 2147483647 w 32"/>
                <a:gd name="T99" fmla="*/ 2147483647 h 36"/>
                <a:gd name="T100" fmla="*/ 2147483647 w 32"/>
                <a:gd name="T101" fmla="*/ 2147483647 h 36"/>
                <a:gd name="T102" fmla="*/ 2147483647 w 32"/>
                <a:gd name="T103" fmla="*/ 2147483647 h 36"/>
                <a:gd name="T104" fmla="*/ 2147483647 w 32"/>
                <a:gd name="T105" fmla="*/ 2147483647 h 36"/>
                <a:gd name="T106" fmla="*/ 2147483647 w 32"/>
                <a:gd name="T107" fmla="*/ 2147483647 h 36"/>
                <a:gd name="T108" fmla="*/ 2147483647 w 32"/>
                <a:gd name="T109" fmla="*/ 2147483647 h 36"/>
                <a:gd name="T110" fmla="*/ 2147483647 w 32"/>
                <a:gd name="T111" fmla="*/ 2147483647 h 36"/>
                <a:gd name="T112" fmla="*/ 2147483647 w 32"/>
                <a:gd name="T113" fmla="*/ 2147483647 h 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2"/>
                <a:gd name="T172" fmla="*/ 0 h 36"/>
                <a:gd name="T173" fmla="*/ 32 w 32"/>
                <a:gd name="T174" fmla="*/ 36 h 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2" h="36">
                  <a:moveTo>
                    <a:pt x="2" y="28"/>
                  </a:moveTo>
                  <a:lnTo>
                    <a:pt x="2" y="28"/>
                  </a:lnTo>
                  <a:lnTo>
                    <a:pt x="4" y="32"/>
                  </a:lnTo>
                  <a:lnTo>
                    <a:pt x="6" y="34"/>
                  </a:lnTo>
                  <a:lnTo>
                    <a:pt x="10" y="36"/>
                  </a:lnTo>
                  <a:lnTo>
                    <a:pt x="16" y="36"/>
                  </a:lnTo>
                  <a:lnTo>
                    <a:pt x="24" y="34"/>
                  </a:lnTo>
                  <a:lnTo>
                    <a:pt x="28" y="32"/>
                  </a:lnTo>
                  <a:lnTo>
                    <a:pt x="30" y="2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2" y="28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2" y="6"/>
                  </a:lnTo>
                  <a:lnTo>
                    <a:pt x="16" y="4"/>
                  </a:lnTo>
                  <a:lnTo>
                    <a:pt x="22" y="6"/>
                  </a:lnTo>
                  <a:lnTo>
                    <a:pt x="26" y="12"/>
                  </a:lnTo>
                  <a:lnTo>
                    <a:pt x="28" y="18"/>
                  </a:lnTo>
                  <a:lnTo>
                    <a:pt x="26" y="24"/>
                  </a:lnTo>
                  <a:lnTo>
                    <a:pt x="24" y="28"/>
                  </a:lnTo>
                  <a:lnTo>
                    <a:pt x="20" y="32"/>
                  </a:lnTo>
                  <a:lnTo>
                    <a:pt x="16" y="32"/>
                  </a:lnTo>
                  <a:lnTo>
                    <a:pt x="10" y="32"/>
                  </a:lnTo>
                  <a:lnTo>
                    <a:pt x="8" y="28"/>
                  </a:lnTo>
                  <a:lnTo>
                    <a:pt x="4" y="24"/>
                  </a:lnTo>
                  <a:lnTo>
                    <a:pt x="4" y="18"/>
                  </a:lnTo>
                  <a:lnTo>
                    <a:pt x="4" y="1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72" name="Freeform 1653">
              <a:extLst>
                <a:ext uri="{FF2B5EF4-FFF2-40B4-BE49-F238E27FC236}">
                  <a16:creationId xmlns:a16="http://schemas.microsoft.com/office/drawing/2014/main" id="{09D37B69-60F2-F64F-B548-0BFA395157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53325" y="3364230"/>
              <a:ext cx="50800" cy="53975"/>
            </a:xfrm>
            <a:custGeom>
              <a:avLst/>
              <a:gdLst>
                <a:gd name="T0" fmla="*/ 2147483647 w 32"/>
                <a:gd name="T1" fmla="*/ 2147483647 h 34"/>
                <a:gd name="T2" fmla="*/ 2147483647 w 32"/>
                <a:gd name="T3" fmla="*/ 2147483647 h 34"/>
                <a:gd name="T4" fmla="*/ 2147483647 w 32"/>
                <a:gd name="T5" fmla="*/ 2147483647 h 34"/>
                <a:gd name="T6" fmla="*/ 2147483647 w 32"/>
                <a:gd name="T7" fmla="*/ 2147483647 h 34"/>
                <a:gd name="T8" fmla="*/ 2147483647 w 32"/>
                <a:gd name="T9" fmla="*/ 2147483647 h 34"/>
                <a:gd name="T10" fmla="*/ 2147483647 w 32"/>
                <a:gd name="T11" fmla="*/ 2147483647 h 34"/>
                <a:gd name="T12" fmla="*/ 2147483647 w 32"/>
                <a:gd name="T13" fmla="*/ 2147483647 h 34"/>
                <a:gd name="T14" fmla="*/ 2147483647 w 32"/>
                <a:gd name="T15" fmla="*/ 2147483647 h 34"/>
                <a:gd name="T16" fmla="*/ 2147483647 w 32"/>
                <a:gd name="T17" fmla="*/ 2147483647 h 34"/>
                <a:gd name="T18" fmla="*/ 2147483647 w 32"/>
                <a:gd name="T19" fmla="*/ 2147483647 h 34"/>
                <a:gd name="T20" fmla="*/ 2147483647 w 32"/>
                <a:gd name="T21" fmla="*/ 2147483647 h 34"/>
                <a:gd name="T22" fmla="*/ 2147483647 w 32"/>
                <a:gd name="T23" fmla="*/ 2147483647 h 34"/>
                <a:gd name="T24" fmla="*/ 2147483647 w 32"/>
                <a:gd name="T25" fmla="*/ 2147483647 h 34"/>
                <a:gd name="T26" fmla="*/ 2147483647 w 32"/>
                <a:gd name="T27" fmla="*/ 2147483647 h 34"/>
                <a:gd name="T28" fmla="*/ 2147483647 w 32"/>
                <a:gd name="T29" fmla="*/ 2147483647 h 34"/>
                <a:gd name="T30" fmla="*/ 2147483647 w 32"/>
                <a:gd name="T31" fmla="*/ 2147483647 h 34"/>
                <a:gd name="T32" fmla="*/ 2147483647 w 32"/>
                <a:gd name="T33" fmla="*/ 2147483647 h 34"/>
                <a:gd name="T34" fmla="*/ 2147483647 w 32"/>
                <a:gd name="T35" fmla="*/ 2147483647 h 34"/>
                <a:gd name="T36" fmla="*/ 2147483647 w 32"/>
                <a:gd name="T37" fmla="*/ 2147483647 h 34"/>
                <a:gd name="T38" fmla="*/ 2147483647 w 32"/>
                <a:gd name="T39" fmla="*/ 2147483647 h 34"/>
                <a:gd name="T40" fmla="*/ 2147483647 w 32"/>
                <a:gd name="T41" fmla="*/ 0 h 34"/>
                <a:gd name="T42" fmla="*/ 2147483647 w 32"/>
                <a:gd name="T43" fmla="*/ 0 h 34"/>
                <a:gd name="T44" fmla="*/ 2147483647 w 32"/>
                <a:gd name="T45" fmla="*/ 0 h 34"/>
                <a:gd name="T46" fmla="*/ 2147483647 w 32"/>
                <a:gd name="T47" fmla="*/ 0 h 34"/>
                <a:gd name="T48" fmla="*/ 2147483647 w 32"/>
                <a:gd name="T49" fmla="*/ 2147483647 h 34"/>
                <a:gd name="T50" fmla="*/ 2147483647 w 32"/>
                <a:gd name="T51" fmla="*/ 2147483647 h 34"/>
                <a:gd name="T52" fmla="*/ 2147483647 w 32"/>
                <a:gd name="T53" fmla="*/ 2147483647 h 34"/>
                <a:gd name="T54" fmla="*/ 0 w 32"/>
                <a:gd name="T55" fmla="*/ 2147483647 h 34"/>
                <a:gd name="T56" fmla="*/ 0 w 32"/>
                <a:gd name="T57" fmla="*/ 2147483647 h 34"/>
                <a:gd name="T58" fmla="*/ 2147483647 w 32"/>
                <a:gd name="T59" fmla="*/ 2147483647 h 34"/>
                <a:gd name="T60" fmla="*/ 2147483647 w 32"/>
                <a:gd name="T61" fmla="*/ 2147483647 h 34"/>
                <a:gd name="T62" fmla="*/ 2147483647 w 32"/>
                <a:gd name="T63" fmla="*/ 2147483647 h 34"/>
                <a:gd name="T64" fmla="*/ 2147483647 w 32"/>
                <a:gd name="T65" fmla="*/ 2147483647 h 34"/>
                <a:gd name="T66" fmla="*/ 2147483647 w 32"/>
                <a:gd name="T67" fmla="*/ 2147483647 h 34"/>
                <a:gd name="T68" fmla="*/ 2147483647 w 32"/>
                <a:gd name="T69" fmla="*/ 2147483647 h 34"/>
                <a:gd name="T70" fmla="*/ 2147483647 w 32"/>
                <a:gd name="T71" fmla="*/ 2147483647 h 34"/>
                <a:gd name="T72" fmla="*/ 2147483647 w 32"/>
                <a:gd name="T73" fmla="*/ 2147483647 h 34"/>
                <a:gd name="T74" fmla="*/ 2147483647 w 32"/>
                <a:gd name="T75" fmla="*/ 2147483647 h 34"/>
                <a:gd name="T76" fmla="*/ 2147483647 w 32"/>
                <a:gd name="T77" fmla="*/ 2147483647 h 34"/>
                <a:gd name="T78" fmla="*/ 2147483647 w 32"/>
                <a:gd name="T79" fmla="*/ 2147483647 h 34"/>
                <a:gd name="T80" fmla="*/ 2147483647 w 32"/>
                <a:gd name="T81" fmla="*/ 2147483647 h 34"/>
                <a:gd name="T82" fmla="*/ 2147483647 w 32"/>
                <a:gd name="T83" fmla="*/ 2147483647 h 34"/>
                <a:gd name="T84" fmla="*/ 2147483647 w 32"/>
                <a:gd name="T85" fmla="*/ 2147483647 h 34"/>
                <a:gd name="T86" fmla="*/ 2147483647 w 32"/>
                <a:gd name="T87" fmla="*/ 2147483647 h 34"/>
                <a:gd name="T88" fmla="*/ 2147483647 w 32"/>
                <a:gd name="T89" fmla="*/ 2147483647 h 34"/>
                <a:gd name="T90" fmla="*/ 2147483647 w 32"/>
                <a:gd name="T91" fmla="*/ 2147483647 h 34"/>
                <a:gd name="T92" fmla="*/ 2147483647 w 32"/>
                <a:gd name="T93" fmla="*/ 2147483647 h 34"/>
                <a:gd name="T94" fmla="*/ 2147483647 w 32"/>
                <a:gd name="T95" fmla="*/ 2147483647 h 34"/>
                <a:gd name="T96" fmla="*/ 2147483647 w 32"/>
                <a:gd name="T97" fmla="*/ 2147483647 h 34"/>
                <a:gd name="T98" fmla="*/ 2147483647 w 32"/>
                <a:gd name="T99" fmla="*/ 2147483647 h 34"/>
                <a:gd name="T100" fmla="*/ 2147483647 w 32"/>
                <a:gd name="T101" fmla="*/ 2147483647 h 34"/>
                <a:gd name="T102" fmla="*/ 2147483647 w 32"/>
                <a:gd name="T103" fmla="*/ 2147483647 h 34"/>
                <a:gd name="T104" fmla="*/ 2147483647 w 32"/>
                <a:gd name="T105" fmla="*/ 2147483647 h 34"/>
                <a:gd name="T106" fmla="*/ 2147483647 w 32"/>
                <a:gd name="T107" fmla="*/ 2147483647 h 34"/>
                <a:gd name="T108" fmla="*/ 2147483647 w 32"/>
                <a:gd name="T109" fmla="*/ 2147483647 h 34"/>
                <a:gd name="T110" fmla="*/ 2147483647 w 32"/>
                <a:gd name="T111" fmla="*/ 2147483647 h 34"/>
                <a:gd name="T112" fmla="*/ 2147483647 w 32"/>
                <a:gd name="T113" fmla="*/ 2147483647 h 3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2"/>
                <a:gd name="T172" fmla="*/ 0 h 34"/>
                <a:gd name="T173" fmla="*/ 32 w 32"/>
                <a:gd name="T174" fmla="*/ 34 h 3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2" h="34">
                  <a:moveTo>
                    <a:pt x="2" y="26"/>
                  </a:moveTo>
                  <a:lnTo>
                    <a:pt x="2" y="26"/>
                  </a:lnTo>
                  <a:lnTo>
                    <a:pt x="4" y="30"/>
                  </a:lnTo>
                  <a:lnTo>
                    <a:pt x="8" y="32"/>
                  </a:lnTo>
                  <a:lnTo>
                    <a:pt x="12" y="34"/>
                  </a:lnTo>
                  <a:lnTo>
                    <a:pt x="16" y="34"/>
                  </a:lnTo>
                  <a:lnTo>
                    <a:pt x="24" y="32"/>
                  </a:lnTo>
                  <a:lnTo>
                    <a:pt x="28" y="30"/>
                  </a:lnTo>
                  <a:lnTo>
                    <a:pt x="30" y="26"/>
                  </a:lnTo>
                  <a:lnTo>
                    <a:pt x="32" y="18"/>
                  </a:lnTo>
                  <a:lnTo>
                    <a:pt x="30" y="8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2" y="26"/>
                  </a:lnTo>
                  <a:close/>
                  <a:moveTo>
                    <a:pt x="8" y="6"/>
                  </a:moveTo>
                  <a:lnTo>
                    <a:pt x="8" y="6"/>
                  </a:lnTo>
                  <a:lnTo>
                    <a:pt x="12" y="4"/>
                  </a:lnTo>
                  <a:lnTo>
                    <a:pt x="16" y="4"/>
                  </a:lnTo>
                  <a:lnTo>
                    <a:pt x="22" y="6"/>
                  </a:lnTo>
                  <a:lnTo>
                    <a:pt x="26" y="10"/>
                  </a:lnTo>
                  <a:lnTo>
                    <a:pt x="28" y="18"/>
                  </a:lnTo>
                  <a:lnTo>
                    <a:pt x="28" y="24"/>
                  </a:lnTo>
                  <a:lnTo>
                    <a:pt x="24" y="28"/>
                  </a:lnTo>
                  <a:lnTo>
                    <a:pt x="22" y="30"/>
                  </a:lnTo>
                  <a:lnTo>
                    <a:pt x="16" y="32"/>
                  </a:lnTo>
                  <a:lnTo>
                    <a:pt x="12" y="30"/>
                  </a:lnTo>
                  <a:lnTo>
                    <a:pt x="8" y="28"/>
                  </a:lnTo>
                  <a:lnTo>
                    <a:pt x="6" y="24"/>
                  </a:lnTo>
                  <a:lnTo>
                    <a:pt x="4" y="18"/>
                  </a:lnTo>
                  <a:lnTo>
                    <a:pt x="6" y="12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73" name="Freeform 1654">
              <a:extLst>
                <a:ext uri="{FF2B5EF4-FFF2-40B4-BE49-F238E27FC236}">
                  <a16:creationId xmlns:a16="http://schemas.microsoft.com/office/drawing/2014/main" id="{7322A6B4-C333-F04A-B9B4-18FB28451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7300" y="3373755"/>
              <a:ext cx="28575" cy="3175"/>
            </a:xfrm>
            <a:custGeom>
              <a:avLst/>
              <a:gdLst>
                <a:gd name="T0" fmla="*/ 2147483647 w 18"/>
                <a:gd name="T1" fmla="*/ 2147483647 h 2"/>
                <a:gd name="T2" fmla="*/ 2147483647 w 18"/>
                <a:gd name="T3" fmla="*/ 0 h 2"/>
                <a:gd name="T4" fmla="*/ 0 w 18"/>
                <a:gd name="T5" fmla="*/ 0 h 2"/>
                <a:gd name="T6" fmla="*/ 0 w 18"/>
                <a:gd name="T7" fmla="*/ 2147483647 h 2"/>
                <a:gd name="T8" fmla="*/ 2147483647 w 18"/>
                <a:gd name="T9" fmla="*/ 2147483647 h 2"/>
                <a:gd name="T10" fmla="*/ 2147483647 w 18"/>
                <a:gd name="T11" fmla="*/ 2147483647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"/>
                <a:gd name="T19" fmla="*/ 0 h 2"/>
                <a:gd name="T20" fmla="*/ 18 w 18"/>
                <a:gd name="T21" fmla="*/ 2 h 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" h="2">
                  <a:moveTo>
                    <a:pt x="18" y="2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74" name="Freeform 1655">
              <a:extLst>
                <a:ext uri="{FF2B5EF4-FFF2-40B4-BE49-F238E27FC236}">
                  <a16:creationId xmlns:a16="http://schemas.microsoft.com/office/drawing/2014/main" id="{CF9FBC2F-8A92-8242-8698-15916465BC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53325" y="3091180"/>
              <a:ext cx="50800" cy="53975"/>
            </a:xfrm>
            <a:custGeom>
              <a:avLst/>
              <a:gdLst>
                <a:gd name="T0" fmla="*/ 2147483647 w 32"/>
                <a:gd name="T1" fmla="*/ 2147483647 h 34"/>
                <a:gd name="T2" fmla="*/ 2147483647 w 32"/>
                <a:gd name="T3" fmla="*/ 2147483647 h 34"/>
                <a:gd name="T4" fmla="*/ 2147483647 w 32"/>
                <a:gd name="T5" fmla="*/ 2147483647 h 34"/>
                <a:gd name="T6" fmla="*/ 2147483647 w 32"/>
                <a:gd name="T7" fmla="*/ 2147483647 h 34"/>
                <a:gd name="T8" fmla="*/ 2147483647 w 32"/>
                <a:gd name="T9" fmla="*/ 2147483647 h 34"/>
                <a:gd name="T10" fmla="*/ 2147483647 w 32"/>
                <a:gd name="T11" fmla="*/ 2147483647 h 34"/>
                <a:gd name="T12" fmla="*/ 2147483647 w 32"/>
                <a:gd name="T13" fmla="*/ 2147483647 h 34"/>
                <a:gd name="T14" fmla="*/ 2147483647 w 32"/>
                <a:gd name="T15" fmla="*/ 2147483647 h 34"/>
                <a:gd name="T16" fmla="*/ 2147483647 w 32"/>
                <a:gd name="T17" fmla="*/ 2147483647 h 34"/>
                <a:gd name="T18" fmla="*/ 2147483647 w 32"/>
                <a:gd name="T19" fmla="*/ 2147483647 h 34"/>
                <a:gd name="T20" fmla="*/ 2147483647 w 32"/>
                <a:gd name="T21" fmla="*/ 2147483647 h 34"/>
                <a:gd name="T22" fmla="*/ 2147483647 w 32"/>
                <a:gd name="T23" fmla="*/ 2147483647 h 34"/>
                <a:gd name="T24" fmla="*/ 2147483647 w 32"/>
                <a:gd name="T25" fmla="*/ 2147483647 h 34"/>
                <a:gd name="T26" fmla="*/ 2147483647 w 32"/>
                <a:gd name="T27" fmla="*/ 2147483647 h 34"/>
                <a:gd name="T28" fmla="*/ 2147483647 w 32"/>
                <a:gd name="T29" fmla="*/ 2147483647 h 34"/>
                <a:gd name="T30" fmla="*/ 2147483647 w 32"/>
                <a:gd name="T31" fmla="*/ 2147483647 h 34"/>
                <a:gd name="T32" fmla="*/ 2147483647 w 32"/>
                <a:gd name="T33" fmla="*/ 2147483647 h 34"/>
                <a:gd name="T34" fmla="*/ 2147483647 w 32"/>
                <a:gd name="T35" fmla="*/ 2147483647 h 34"/>
                <a:gd name="T36" fmla="*/ 2147483647 w 32"/>
                <a:gd name="T37" fmla="*/ 2147483647 h 34"/>
                <a:gd name="T38" fmla="*/ 2147483647 w 32"/>
                <a:gd name="T39" fmla="*/ 2147483647 h 34"/>
                <a:gd name="T40" fmla="*/ 2147483647 w 32"/>
                <a:gd name="T41" fmla="*/ 0 h 34"/>
                <a:gd name="T42" fmla="*/ 2147483647 w 32"/>
                <a:gd name="T43" fmla="*/ 0 h 34"/>
                <a:gd name="T44" fmla="*/ 2147483647 w 32"/>
                <a:gd name="T45" fmla="*/ 0 h 34"/>
                <a:gd name="T46" fmla="*/ 2147483647 w 32"/>
                <a:gd name="T47" fmla="*/ 0 h 34"/>
                <a:gd name="T48" fmla="*/ 2147483647 w 32"/>
                <a:gd name="T49" fmla="*/ 2147483647 h 34"/>
                <a:gd name="T50" fmla="*/ 2147483647 w 32"/>
                <a:gd name="T51" fmla="*/ 2147483647 h 34"/>
                <a:gd name="T52" fmla="*/ 2147483647 w 32"/>
                <a:gd name="T53" fmla="*/ 2147483647 h 34"/>
                <a:gd name="T54" fmla="*/ 0 w 32"/>
                <a:gd name="T55" fmla="*/ 2147483647 h 34"/>
                <a:gd name="T56" fmla="*/ 0 w 32"/>
                <a:gd name="T57" fmla="*/ 2147483647 h 34"/>
                <a:gd name="T58" fmla="*/ 2147483647 w 32"/>
                <a:gd name="T59" fmla="*/ 2147483647 h 34"/>
                <a:gd name="T60" fmla="*/ 2147483647 w 32"/>
                <a:gd name="T61" fmla="*/ 2147483647 h 34"/>
                <a:gd name="T62" fmla="*/ 2147483647 w 32"/>
                <a:gd name="T63" fmla="*/ 2147483647 h 34"/>
                <a:gd name="T64" fmla="*/ 2147483647 w 32"/>
                <a:gd name="T65" fmla="*/ 2147483647 h 34"/>
                <a:gd name="T66" fmla="*/ 2147483647 w 32"/>
                <a:gd name="T67" fmla="*/ 2147483647 h 34"/>
                <a:gd name="T68" fmla="*/ 2147483647 w 32"/>
                <a:gd name="T69" fmla="*/ 2147483647 h 34"/>
                <a:gd name="T70" fmla="*/ 2147483647 w 32"/>
                <a:gd name="T71" fmla="*/ 2147483647 h 34"/>
                <a:gd name="T72" fmla="*/ 2147483647 w 32"/>
                <a:gd name="T73" fmla="*/ 2147483647 h 34"/>
                <a:gd name="T74" fmla="*/ 2147483647 w 32"/>
                <a:gd name="T75" fmla="*/ 2147483647 h 34"/>
                <a:gd name="T76" fmla="*/ 2147483647 w 32"/>
                <a:gd name="T77" fmla="*/ 2147483647 h 34"/>
                <a:gd name="T78" fmla="*/ 2147483647 w 32"/>
                <a:gd name="T79" fmla="*/ 2147483647 h 34"/>
                <a:gd name="T80" fmla="*/ 2147483647 w 32"/>
                <a:gd name="T81" fmla="*/ 2147483647 h 34"/>
                <a:gd name="T82" fmla="*/ 2147483647 w 32"/>
                <a:gd name="T83" fmla="*/ 2147483647 h 34"/>
                <a:gd name="T84" fmla="*/ 2147483647 w 32"/>
                <a:gd name="T85" fmla="*/ 2147483647 h 34"/>
                <a:gd name="T86" fmla="*/ 2147483647 w 32"/>
                <a:gd name="T87" fmla="*/ 2147483647 h 34"/>
                <a:gd name="T88" fmla="*/ 2147483647 w 32"/>
                <a:gd name="T89" fmla="*/ 2147483647 h 34"/>
                <a:gd name="T90" fmla="*/ 2147483647 w 32"/>
                <a:gd name="T91" fmla="*/ 2147483647 h 34"/>
                <a:gd name="T92" fmla="*/ 2147483647 w 32"/>
                <a:gd name="T93" fmla="*/ 2147483647 h 34"/>
                <a:gd name="T94" fmla="*/ 2147483647 w 32"/>
                <a:gd name="T95" fmla="*/ 2147483647 h 34"/>
                <a:gd name="T96" fmla="*/ 2147483647 w 32"/>
                <a:gd name="T97" fmla="*/ 2147483647 h 34"/>
                <a:gd name="T98" fmla="*/ 2147483647 w 32"/>
                <a:gd name="T99" fmla="*/ 2147483647 h 34"/>
                <a:gd name="T100" fmla="*/ 2147483647 w 32"/>
                <a:gd name="T101" fmla="*/ 2147483647 h 34"/>
                <a:gd name="T102" fmla="*/ 2147483647 w 32"/>
                <a:gd name="T103" fmla="*/ 2147483647 h 34"/>
                <a:gd name="T104" fmla="*/ 2147483647 w 32"/>
                <a:gd name="T105" fmla="*/ 2147483647 h 34"/>
                <a:gd name="T106" fmla="*/ 2147483647 w 32"/>
                <a:gd name="T107" fmla="*/ 2147483647 h 34"/>
                <a:gd name="T108" fmla="*/ 2147483647 w 32"/>
                <a:gd name="T109" fmla="*/ 2147483647 h 34"/>
                <a:gd name="T110" fmla="*/ 2147483647 w 32"/>
                <a:gd name="T111" fmla="*/ 2147483647 h 34"/>
                <a:gd name="T112" fmla="*/ 2147483647 w 32"/>
                <a:gd name="T113" fmla="*/ 2147483647 h 3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2"/>
                <a:gd name="T172" fmla="*/ 0 h 34"/>
                <a:gd name="T173" fmla="*/ 32 w 32"/>
                <a:gd name="T174" fmla="*/ 34 h 3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2" h="34">
                  <a:moveTo>
                    <a:pt x="2" y="26"/>
                  </a:moveTo>
                  <a:lnTo>
                    <a:pt x="2" y="26"/>
                  </a:lnTo>
                  <a:lnTo>
                    <a:pt x="4" y="30"/>
                  </a:lnTo>
                  <a:lnTo>
                    <a:pt x="8" y="32"/>
                  </a:lnTo>
                  <a:lnTo>
                    <a:pt x="12" y="34"/>
                  </a:lnTo>
                  <a:lnTo>
                    <a:pt x="16" y="34"/>
                  </a:lnTo>
                  <a:lnTo>
                    <a:pt x="24" y="32"/>
                  </a:lnTo>
                  <a:lnTo>
                    <a:pt x="28" y="30"/>
                  </a:lnTo>
                  <a:lnTo>
                    <a:pt x="30" y="26"/>
                  </a:lnTo>
                  <a:lnTo>
                    <a:pt x="32" y="16"/>
                  </a:lnTo>
                  <a:lnTo>
                    <a:pt x="30" y="8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2" y="26"/>
                  </a:lnTo>
                  <a:close/>
                  <a:moveTo>
                    <a:pt x="8" y="6"/>
                  </a:moveTo>
                  <a:lnTo>
                    <a:pt x="8" y="6"/>
                  </a:lnTo>
                  <a:lnTo>
                    <a:pt x="12" y="4"/>
                  </a:lnTo>
                  <a:lnTo>
                    <a:pt x="16" y="4"/>
                  </a:lnTo>
                  <a:lnTo>
                    <a:pt x="22" y="4"/>
                  </a:lnTo>
                  <a:lnTo>
                    <a:pt x="26" y="10"/>
                  </a:lnTo>
                  <a:lnTo>
                    <a:pt x="28" y="16"/>
                  </a:lnTo>
                  <a:lnTo>
                    <a:pt x="28" y="22"/>
                  </a:lnTo>
                  <a:lnTo>
                    <a:pt x="24" y="28"/>
                  </a:lnTo>
                  <a:lnTo>
                    <a:pt x="22" y="30"/>
                  </a:lnTo>
                  <a:lnTo>
                    <a:pt x="16" y="30"/>
                  </a:lnTo>
                  <a:lnTo>
                    <a:pt x="12" y="30"/>
                  </a:lnTo>
                  <a:lnTo>
                    <a:pt x="8" y="28"/>
                  </a:lnTo>
                  <a:lnTo>
                    <a:pt x="6" y="22"/>
                  </a:lnTo>
                  <a:lnTo>
                    <a:pt x="4" y="18"/>
                  </a:lnTo>
                  <a:lnTo>
                    <a:pt x="6" y="1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75" name="Freeform 1657">
              <a:extLst>
                <a:ext uri="{FF2B5EF4-FFF2-40B4-BE49-F238E27FC236}">
                  <a16:creationId xmlns:a16="http://schemas.microsoft.com/office/drawing/2014/main" id="{9E1BF699-8F13-DC4F-AB96-706572F7F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3725" y="3424555"/>
              <a:ext cx="41275" cy="53975"/>
            </a:xfrm>
            <a:custGeom>
              <a:avLst/>
              <a:gdLst>
                <a:gd name="T0" fmla="*/ 2147483647 w 26"/>
                <a:gd name="T1" fmla="*/ 2147483647 h 34"/>
                <a:gd name="T2" fmla="*/ 2147483647 w 26"/>
                <a:gd name="T3" fmla="*/ 2147483647 h 34"/>
                <a:gd name="T4" fmla="*/ 2147483647 w 26"/>
                <a:gd name="T5" fmla="*/ 2147483647 h 34"/>
                <a:gd name="T6" fmla="*/ 2147483647 w 26"/>
                <a:gd name="T7" fmla="*/ 2147483647 h 34"/>
                <a:gd name="T8" fmla="*/ 2147483647 w 26"/>
                <a:gd name="T9" fmla="*/ 2147483647 h 34"/>
                <a:gd name="T10" fmla="*/ 2147483647 w 26"/>
                <a:gd name="T11" fmla="*/ 0 h 34"/>
                <a:gd name="T12" fmla="*/ 2147483647 w 26"/>
                <a:gd name="T13" fmla="*/ 0 h 34"/>
                <a:gd name="T14" fmla="*/ 2147483647 w 26"/>
                <a:gd name="T15" fmla="*/ 2147483647 h 34"/>
                <a:gd name="T16" fmla="*/ 2147483647 w 26"/>
                <a:gd name="T17" fmla="*/ 2147483647 h 34"/>
                <a:gd name="T18" fmla="*/ 2147483647 w 26"/>
                <a:gd name="T19" fmla="*/ 0 h 34"/>
                <a:gd name="T20" fmla="*/ 0 w 26"/>
                <a:gd name="T21" fmla="*/ 0 h 34"/>
                <a:gd name="T22" fmla="*/ 0 w 26"/>
                <a:gd name="T23" fmla="*/ 2147483647 h 34"/>
                <a:gd name="T24" fmla="*/ 2147483647 w 26"/>
                <a:gd name="T25" fmla="*/ 2147483647 h 34"/>
                <a:gd name="T26" fmla="*/ 2147483647 w 26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34"/>
                <a:gd name="T44" fmla="*/ 26 w 26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34">
                  <a:moveTo>
                    <a:pt x="4" y="34"/>
                  </a:moveTo>
                  <a:lnTo>
                    <a:pt x="4" y="18"/>
                  </a:lnTo>
                  <a:lnTo>
                    <a:pt x="22" y="18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14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76" name="Freeform 1658">
              <a:extLst>
                <a:ext uri="{FF2B5EF4-FFF2-40B4-BE49-F238E27FC236}">
                  <a16:creationId xmlns:a16="http://schemas.microsoft.com/office/drawing/2014/main" id="{7B1CEF67-D67C-294D-815F-E62762FE5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2100" y="3424555"/>
              <a:ext cx="44450" cy="53975"/>
            </a:xfrm>
            <a:custGeom>
              <a:avLst/>
              <a:gdLst>
                <a:gd name="T0" fmla="*/ 2147483647 w 28"/>
                <a:gd name="T1" fmla="*/ 2147483647 h 34"/>
                <a:gd name="T2" fmla="*/ 2147483647 w 28"/>
                <a:gd name="T3" fmla="*/ 2147483647 h 34"/>
                <a:gd name="T4" fmla="*/ 2147483647 w 28"/>
                <a:gd name="T5" fmla="*/ 2147483647 h 34"/>
                <a:gd name="T6" fmla="*/ 2147483647 w 28"/>
                <a:gd name="T7" fmla="*/ 2147483647 h 34"/>
                <a:gd name="T8" fmla="*/ 2147483647 w 28"/>
                <a:gd name="T9" fmla="*/ 2147483647 h 34"/>
                <a:gd name="T10" fmla="*/ 2147483647 w 28"/>
                <a:gd name="T11" fmla="*/ 0 h 34"/>
                <a:gd name="T12" fmla="*/ 2147483647 w 28"/>
                <a:gd name="T13" fmla="*/ 0 h 34"/>
                <a:gd name="T14" fmla="*/ 2147483647 w 28"/>
                <a:gd name="T15" fmla="*/ 2147483647 h 34"/>
                <a:gd name="T16" fmla="*/ 2147483647 w 28"/>
                <a:gd name="T17" fmla="*/ 2147483647 h 34"/>
                <a:gd name="T18" fmla="*/ 2147483647 w 28"/>
                <a:gd name="T19" fmla="*/ 0 h 34"/>
                <a:gd name="T20" fmla="*/ 0 w 28"/>
                <a:gd name="T21" fmla="*/ 0 h 34"/>
                <a:gd name="T22" fmla="*/ 0 w 28"/>
                <a:gd name="T23" fmla="*/ 2147483647 h 34"/>
                <a:gd name="T24" fmla="*/ 2147483647 w 28"/>
                <a:gd name="T25" fmla="*/ 2147483647 h 34"/>
                <a:gd name="T26" fmla="*/ 2147483647 w 28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"/>
                <a:gd name="T43" fmla="*/ 0 h 34"/>
                <a:gd name="T44" fmla="*/ 28 w 28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" h="34">
                  <a:moveTo>
                    <a:pt x="4" y="34"/>
                  </a:moveTo>
                  <a:lnTo>
                    <a:pt x="4" y="18"/>
                  </a:lnTo>
                  <a:lnTo>
                    <a:pt x="22" y="18"/>
                  </a:lnTo>
                  <a:lnTo>
                    <a:pt x="22" y="34"/>
                  </a:lnTo>
                  <a:lnTo>
                    <a:pt x="28" y="34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14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77" name="Freeform 1659">
              <a:extLst>
                <a:ext uri="{FF2B5EF4-FFF2-40B4-BE49-F238E27FC236}">
                  <a16:creationId xmlns:a16="http://schemas.microsoft.com/office/drawing/2014/main" id="{3F508133-A8FB-F741-BD87-4928ED17D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8425" y="5247005"/>
              <a:ext cx="41275" cy="53975"/>
            </a:xfrm>
            <a:custGeom>
              <a:avLst/>
              <a:gdLst>
                <a:gd name="T0" fmla="*/ 2147483647 w 26"/>
                <a:gd name="T1" fmla="*/ 2147483647 h 34"/>
                <a:gd name="T2" fmla="*/ 2147483647 w 26"/>
                <a:gd name="T3" fmla="*/ 2147483647 h 34"/>
                <a:gd name="T4" fmla="*/ 2147483647 w 26"/>
                <a:gd name="T5" fmla="*/ 2147483647 h 34"/>
                <a:gd name="T6" fmla="*/ 2147483647 w 26"/>
                <a:gd name="T7" fmla="*/ 2147483647 h 34"/>
                <a:gd name="T8" fmla="*/ 2147483647 w 26"/>
                <a:gd name="T9" fmla="*/ 2147483647 h 34"/>
                <a:gd name="T10" fmla="*/ 2147483647 w 26"/>
                <a:gd name="T11" fmla="*/ 0 h 34"/>
                <a:gd name="T12" fmla="*/ 2147483647 w 26"/>
                <a:gd name="T13" fmla="*/ 0 h 34"/>
                <a:gd name="T14" fmla="*/ 2147483647 w 26"/>
                <a:gd name="T15" fmla="*/ 2147483647 h 34"/>
                <a:gd name="T16" fmla="*/ 2147483647 w 26"/>
                <a:gd name="T17" fmla="*/ 2147483647 h 34"/>
                <a:gd name="T18" fmla="*/ 2147483647 w 26"/>
                <a:gd name="T19" fmla="*/ 0 h 34"/>
                <a:gd name="T20" fmla="*/ 0 w 26"/>
                <a:gd name="T21" fmla="*/ 0 h 34"/>
                <a:gd name="T22" fmla="*/ 0 w 26"/>
                <a:gd name="T23" fmla="*/ 2147483647 h 34"/>
                <a:gd name="T24" fmla="*/ 2147483647 w 26"/>
                <a:gd name="T25" fmla="*/ 2147483647 h 34"/>
                <a:gd name="T26" fmla="*/ 2147483647 w 26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34"/>
                <a:gd name="T44" fmla="*/ 26 w 26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34">
                  <a:moveTo>
                    <a:pt x="4" y="34"/>
                  </a:moveTo>
                  <a:lnTo>
                    <a:pt x="4" y="18"/>
                  </a:lnTo>
                  <a:lnTo>
                    <a:pt x="22" y="18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14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78" name="Freeform 1660">
              <a:extLst>
                <a:ext uri="{FF2B5EF4-FFF2-40B4-BE49-F238E27FC236}">
                  <a16:creationId xmlns:a16="http://schemas.microsoft.com/office/drawing/2014/main" id="{DA023649-8A6B-5244-AF51-7186E1EFA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000" y="5247005"/>
              <a:ext cx="44450" cy="53975"/>
            </a:xfrm>
            <a:custGeom>
              <a:avLst/>
              <a:gdLst>
                <a:gd name="T0" fmla="*/ 2147483647 w 28"/>
                <a:gd name="T1" fmla="*/ 2147483647 h 34"/>
                <a:gd name="T2" fmla="*/ 2147483647 w 28"/>
                <a:gd name="T3" fmla="*/ 2147483647 h 34"/>
                <a:gd name="T4" fmla="*/ 2147483647 w 28"/>
                <a:gd name="T5" fmla="*/ 2147483647 h 34"/>
                <a:gd name="T6" fmla="*/ 2147483647 w 28"/>
                <a:gd name="T7" fmla="*/ 2147483647 h 34"/>
                <a:gd name="T8" fmla="*/ 2147483647 w 28"/>
                <a:gd name="T9" fmla="*/ 2147483647 h 34"/>
                <a:gd name="T10" fmla="*/ 2147483647 w 28"/>
                <a:gd name="T11" fmla="*/ 0 h 34"/>
                <a:gd name="T12" fmla="*/ 2147483647 w 28"/>
                <a:gd name="T13" fmla="*/ 0 h 34"/>
                <a:gd name="T14" fmla="*/ 2147483647 w 28"/>
                <a:gd name="T15" fmla="*/ 2147483647 h 34"/>
                <a:gd name="T16" fmla="*/ 2147483647 w 28"/>
                <a:gd name="T17" fmla="*/ 2147483647 h 34"/>
                <a:gd name="T18" fmla="*/ 2147483647 w 28"/>
                <a:gd name="T19" fmla="*/ 0 h 34"/>
                <a:gd name="T20" fmla="*/ 0 w 28"/>
                <a:gd name="T21" fmla="*/ 0 h 34"/>
                <a:gd name="T22" fmla="*/ 0 w 28"/>
                <a:gd name="T23" fmla="*/ 2147483647 h 34"/>
                <a:gd name="T24" fmla="*/ 2147483647 w 28"/>
                <a:gd name="T25" fmla="*/ 2147483647 h 34"/>
                <a:gd name="T26" fmla="*/ 2147483647 w 28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"/>
                <a:gd name="T43" fmla="*/ 0 h 34"/>
                <a:gd name="T44" fmla="*/ 28 w 28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" h="34">
                  <a:moveTo>
                    <a:pt x="6" y="34"/>
                  </a:moveTo>
                  <a:lnTo>
                    <a:pt x="6" y="18"/>
                  </a:lnTo>
                  <a:lnTo>
                    <a:pt x="24" y="18"/>
                  </a:lnTo>
                  <a:lnTo>
                    <a:pt x="24" y="34"/>
                  </a:lnTo>
                  <a:lnTo>
                    <a:pt x="28" y="34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4" y="14"/>
                  </a:lnTo>
                  <a:lnTo>
                    <a:pt x="6" y="14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6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79" name="Freeform 1661">
              <a:extLst>
                <a:ext uri="{FF2B5EF4-FFF2-40B4-BE49-F238E27FC236}">
                  <a16:creationId xmlns:a16="http://schemas.microsoft.com/office/drawing/2014/main" id="{EFD5A7FA-5ADF-184A-A0BB-31253A74D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9525" y="5418455"/>
              <a:ext cx="41275" cy="53975"/>
            </a:xfrm>
            <a:custGeom>
              <a:avLst/>
              <a:gdLst>
                <a:gd name="T0" fmla="*/ 2147483647 w 26"/>
                <a:gd name="T1" fmla="*/ 2147483647 h 34"/>
                <a:gd name="T2" fmla="*/ 2147483647 w 26"/>
                <a:gd name="T3" fmla="*/ 2147483647 h 34"/>
                <a:gd name="T4" fmla="*/ 2147483647 w 26"/>
                <a:gd name="T5" fmla="*/ 2147483647 h 34"/>
                <a:gd name="T6" fmla="*/ 2147483647 w 26"/>
                <a:gd name="T7" fmla="*/ 2147483647 h 34"/>
                <a:gd name="T8" fmla="*/ 2147483647 w 26"/>
                <a:gd name="T9" fmla="*/ 2147483647 h 34"/>
                <a:gd name="T10" fmla="*/ 2147483647 w 26"/>
                <a:gd name="T11" fmla="*/ 0 h 34"/>
                <a:gd name="T12" fmla="*/ 2147483647 w 26"/>
                <a:gd name="T13" fmla="*/ 0 h 34"/>
                <a:gd name="T14" fmla="*/ 2147483647 w 26"/>
                <a:gd name="T15" fmla="*/ 2147483647 h 34"/>
                <a:gd name="T16" fmla="*/ 2147483647 w 26"/>
                <a:gd name="T17" fmla="*/ 2147483647 h 34"/>
                <a:gd name="T18" fmla="*/ 2147483647 w 26"/>
                <a:gd name="T19" fmla="*/ 0 h 34"/>
                <a:gd name="T20" fmla="*/ 0 w 26"/>
                <a:gd name="T21" fmla="*/ 0 h 34"/>
                <a:gd name="T22" fmla="*/ 0 w 26"/>
                <a:gd name="T23" fmla="*/ 2147483647 h 34"/>
                <a:gd name="T24" fmla="*/ 2147483647 w 26"/>
                <a:gd name="T25" fmla="*/ 2147483647 h 34"/>
                <a:gd name="T26" fmla="*/ 2147483647 w 26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34"/>
                <a:gd name="T44" fmla="*/ 26 w 26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34">
                  <a:moveTo>
                    <a:pt x="4" y="34"/>
                  </a:moveTo>
                  <a:lnTo>
                    <a:pt x="4" y="18"/>
                  </a:lnTo>
                  <a:lnTo>
                    <a:pt x="22" y="18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14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80" name="Freeform 1662">
              <a:extLst>
                <a:ext uri="{FF2B5EF4-FFF2-40B4-BE49-F238E27FC236}">
                  <a16:creationId xmlns:a16="http://schemas.microsoft.com/office/drawing/2014/main" id="{23EEA468-FBAA-A247-841F-A2558B2CC0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43950" y="5059680"/>
              <a:ext cx="53975" cy="57150"/>
            </a:xfrm>
            <a:custGeom>
              <a:avLst/>
              <a:gdLst>
                <a:gd name="T0" fmla="*/ 2147483647 w 34"/>
                <a:gd name="T1" fmla="*/ 2147483647 h 36"/>
                <a:gd name="T2" fmla="*/ 2147483647 w 34"/>
                <a:gd name="T3" fmla="*/ 2147483647 h 36"/>
                <a:gd name="T4" fmla="*/ 2147483647 w 34"/>
                <a:gd name="T5" fmla="*/ 2147483647 h 36"/>
                <a:gd name="T6" fmla="*/ 2147483647 w 34"/>
                <a:gd name="T7" fmla="*/ 2147483647 h 36"/>
                <a:gd name="T8" fmla="*/ 2147483647 w 34"/>
                <a:gd name="T9" fmla="*/ 2147483647 h 36"/>
                <a:gd name="T10" fmla="*/ 2147483647 w 34"/>
                <a:gd name="T11" fmla="*/ 2147483647 h 36"/>
                <a:gd name="T12" fmla="*/ 2147483647 w 34"/>
                <a:gd name="T13" fmla="*/ 2147483647 h 36"/>
                <a:gd name="T14" fmla="*/ 2147483647 w 34"/>
                <a:gd name="T15" fmla="*/ 2147483647 h 36"/>
                <a:gd name="T16" fmla="*/ 2147483647 w 34"/>
                <a:gd name="T17" fmla="*/ 2147483647 h 36"/>
                <a:gd name="T18" fmla="*/ 2147483647 w 34"/>
                <a:gd name="T19" fmla="*/ 2147483647 h 36"/>
                <a:gd name="T20" fmla="*/ 2147483647 w 34"/>
                <a:gd name="T21" fmla="*/ 2147483647 h 36"/>
                <a:gd name="T22" fmla="*/ 2147483647 w 34"/>
                <a:gd name="T23" fmla="*/ 2147483647 h 36"/>
                <a:gd name="T24" fmla="*/ 2147483647 w 34"/>
                <a:gd name="T25" fmla="*/ 2147483647 h 36"/>
                <a:gd name="T26" fmla="*/ 2147483647 w 34"/>
                <a:gd name="T27" fmla="*/ 2147483647 h 36"/>
                <a:gd name="T28" fmla="*/ 2147483647 w 34"/>
                <a:gd name="T29" fmla="*/ 2147483647 h 36"/>
                <a:gd name="T30" fmla="*/ 2147483647 w 34"/>
                <a:gd name="T31" fmla="*/ 2147483647 h 36"/>
                <a:gd name="T32" fmla="*/ 2147483647 w 34"/>
                <a:gd name="T33" fmla="*/ 2147483647 h 36"/>
                <a:gd name="T34" fmla="*/ 2147483647 w 34"/>
                <a:gd name="T35" fmla="*/ 2147483647 h 36"/>
                <a:gd name="T36" fmla="*/ 2147483647 w 34"/>
                <a:gd name="T37" fmla="*/ 2147483647 h 36"/>
                <a:gd name="T38" fmla="*/ 2147483647 w 34"/>
                <a:gd name="T39" fmla="*/ 2147483647 h 36"/>
                <a:gd name="T40" fmla="*/ 2147483647 w 34"/>
                <a:gd name="T41" fmla="*/ 2147483647 h 36"/>
                <a:gd name="T42" fmla="*/ 2147483647 w 34"/>
                <a:gd name="T43" fmla="*/ 0 h 36"/>
                <a:gd name="T44" fmla="*/ 2147483647 w 34"/>
                <a:gd name="T45" fmla="*/ 0 h 36"/>
                <a:gd name="T46" fmla="*/ 2147483647 w 34"/>
                <a:gd name="T47" fmla="*/ 2147483647 h 36"/>
                <a:gd name="T48" fmla="*/ 2147483647 w 34"/>
                <a:gd name="T49" fmla="*/ 2147483647 h 36"/>
                <a:gd name="T50" fmla="*/ 2147483647 w 34"/>
                <a:gd name="T51" fmla="*/ 2147483647 h 36"/>
                <a:gd name="T52" fmla="*/ 2147483647 w 34"/>
                <a:gd name="T53" fmla="*/ 2147483647 h 36"/>
                <a:gd name="T54" fmla="*/ 0 w 34"/>
                <a:gd name="T55" fmla="*/ 2147483647 h 36"/>
                <a:gd name="T56" fmla="*/ 0 w 34"/>
                <a:gd name="T57" fmla="*/ 2147483647 h 36"/>
                <a:gd name="T58" fmla="*/ 2147483647 w 34"/>
                <a:gd name="T59" fmla="*/ 2147483647 h 36"/>
                <a:gd name="T60" fmla="*/ 2147483647 w 34"/>
                <a:gd name="T61" fmla="*/ 2147483647 h 36"/>
                <a:gd name="T62" fmla="*/ 2147483647 w 34"/>
                <a:gd name="T63" fmla="*/ 2147483647 h 36"/>
                <a:gd name="T64" fmla="*/ 2147483647 w 34"/>
                <a:gd name="T65" fmla="*/ 2147483647 h 36"/>
                <a:gd name="T66" fmla="*/ 2147483647 w 34"/>
                <a:gd name="T67" fmla="*/ 2147483647 h 36"/>
                <a:gd name="T68" fmla="*/ 2147483647 w 34"/>
                <a:gd name="T69" fmla="*/ 2147483647 h 36"/>
                <a:gd name="T70" fmla="*/ 2147483647 w 34"/>
                <a:gd name="T71" fmla="*/ 2147483647 h 36"/>
                <a:gd name="T72" fmla="*/ 2147483647 w 34"/>
                <a:gd name="T73" fmla="*/ 2147483647 h 36"/>
                <a:gd name="T74" fmla="*/ 2147483647 w 34"/>
                <a:gd name="T75" fmla="*/ 2147483647 h 36"/>
                <a:gd name="T76" fmla="*/ 2147483647 w 34"/>
                <a:gd name="T77" fmla="*/ 2147483647 h 36"/>
                <a:gd name="T78" fmla="*/ 2147483647 w 34"/>
                <a:gd name="T79" fmla="*/ 2147483647 h 36"/>
                <a:gd name="T80" fmla="*/ 2147483647 w 34"/>
                <a:gd name="T81" fmla="*/ 2147483647 h 36"/>
                <a:gd name="T82" fmla="*/ 2147483647 w 34"/>
                <a:gd name="T83" fmla="*/ 2147483647 h 36"/>
                <a:gd name="T84" fmla="*/ 2147483647 w 34"/>
                <a:gd name="T85" fmla="*/ 2147483647 h 36"/>
                <a:gd name="T86" fmla="*/ 2147483647 w 34"/>
                <a:gd name="T87" fmla="*/ 2147483647 h 36"/>
                <a:gd name="T88" fmla="*/ 2147483647 w 34"/>
                <a:gd name="T89" fmla="*/ 2147483647 h 36"/>
                <a:gd name="T90" fmla="*/ 2147483647 w 34"/>
                <a:gd name="T91" fmla="*/ 2147483647 h 36"/>
                <a:gd name="T92" fmla="*/ 2147483647 w 34"/>
                <a:gd name="T93" fmla="*/ 2147483647 h 36"/>
                <a:gd name="T94" fmla="*/ 2147483647 w 34"/>
                <a:gd name="T95" fmla="*/ 2147483647 h 36"/>
                <a:gd name="T96" fmla="*/ 2147483647 w 34"/>
                <a:gd name="T97" fmla="*/ 2147483647 h 36"/>
                <a:gd name="T98" fmla="*/ 2147483647 w 34"/>
                <a:gd name="T99" fmla="*/ 2147483647 h 36"/>
                <a:gd name="T100" fmla="*/ 2147483647 w 34"/>
                <a:gd name="T101" fmla="*/ 2147483647 h 36"/>
                <a:gd name="T102" fmla="*/ 2147483647 w 34"/>
                <a:gd name="T103" fmla="*/ 2147483647 h 36"/>
                <a:gd name="T104" fmla="*/ 2147483647 w 34"/>
                <a:gd name="T105" fmla="*/ 2147483647 h 36"/>
                <a:gd name="T106" fmla="*/ 2147483647 w 34"/>
                <a:gd name="T107" fmla="*/ 2147483647 h 36"/>
                <a:gd name="T108" fmla="*/ 2147483647 w 34"/>
                <a:gd name="T109" fmla="*/ 2147483647 h 36"/>
                <a:gd name="T110" fmla="*/ 2147483647 w 34"/>
                <a:gd name="T111" fmla="*/ 2147483647 h 36"/>
                <a:gd name="T112" fmla="*/ 2147483647 w 34"/>
                <a:gd name="T113" fmla="*/ 2147483647 h 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4"/>
                <a:gd name="T172" fmla="*/ 0 h 36"/>
                <a:gd name="T173" fmla="*/ 34 w 34"/>
                <a:gd name="T174" fmla="*/ 36 h 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4" h="36">
                  <a:moveTo>
                    <a:pt x="2" y="28"/>
                  </a:moveTo>
                  <a:lnTo>
                    <a:pt x="2" y="28"/>
                  </a:lnTo>
                  <a:lnTo>
                    <a:pt x="4" y="32"/>
                  </a:lnTo>
                  <a:lnTo>
                    <a:pt x="8" y="34"/>
                  </a:lnTo>
                  <a:lnTo>
                    <a:pt x="12" y="36"/>
                  </a:lnTo>
                  <a:lnTo>
                    <a:pt x="16" y="36"/>
                  </a:lnTo>
                  <a:lnTo>
                    <a:pt x="26" y="34"/>
                  </a:lnTo>
                  <a:lnTo>
                    <a:pt x="28" y="32"/>
                  </a:lnTo>
                  <a:lnTo>
                    <a:pt x="32" y="28"/>
                  </a:lnTo>
                  <a:lnTo>
                    <a:pt x="34" y="18"/>
                  </a:lnTo>
                  <a:lnTo>
                    <a:pt x="32" y="10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2" y="28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2" y="6"/>
                  </a:lnTo>
                  <a:lnTo>
                    <a:pt x="16" y="4"/>
                  </a:lnTo>
                  <a:lnTo>
                    <a:pt x="22" y="6"/>
                  </a:lnTo>
                  <a:lnTo>
                    <a:pt x="28" y="12"/>
                  </a:lnTo>
                  <a:lnTo>
                    <a:pt x="28" y="18"/>
                  </a:lnTo>
                  <a:lnTo>
                    <a:pt x="28" y="24"/>
                  </a:lnTo>
                  <a:lnTo>
                    <a:pt x="26" y="28"/>
                  </a:lnTo>
                  <a:lnTo>
                    <a:pt x="22" y="32"/>
                  </a:lnTo>
                  <a:lnTo>
                    <a:pt x="16" y="32"/>
                  </a:lnTo>
                  <a:lnTo>
                    <a:pt x="12" y="32"/>
                  </a:lnTo>
                  <a:lnTo>
                    <a:pt x="8" y="30"/>
                  </a:lnTo>
                  <a:lnTo>
                    <a:pt x="6" y="24"/>
                  </a:lnTo>
                  <a:lnTo>
                    <a:pt x="6" y="20"/>
                  </a:lnTo>
                  <a:lnTo>
                    <a:pt x="6" y="1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81" name="Freeform 1663">
              <a:extLst>
                <a:ext uri="{FF2B5EF4-FFF2-40B4-BE49-F238E27FC236}">
                  <a16:creationId xmlns:a16="http://schemas.microsoft.com/office/drawing/2014/main" id="{8F4FCB39-0C6F-D541-B852-913AD462D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5825" y="5005705"/>
              <a:ext cx="47625" cy="53975"/>
            </a:xfrm>
            <a:custGeom>
              <a:avLst/>
              <a:gdLst>
                <a:gd name="T0" fmla="*/ 2147483647 w 30"/>
                <a:gd name="T1" fmla="*/ 2147483647 h 34"/>
                <a:gd name="T2" fmla="*/ 2147483647 w 30"/>
                <a:gd name="T3" fmla="*/ 2147483647 h 34"/>
                <a:gd name="T4" fmla="*/ 2147483647 w 30"/>
                <a:gd name="T5" fmla="*/ 2147483647 h 34"/>
                <a:gd name="T6" fmla="*/ 2147483647 w 30"/>
                <a:gd name="T7" fmla="*/ 2147483647 h 34"/>
                <a:gd name="T8" fmla="*/ 2147483647 w 30"/>
                <a:gd name="T9" fmla="*/ 2147483647 h 34"/>
                <a:gd name="T10" fmla="*/ 2147483647 w 30"/>
                <a:gd name="T11" fmla="*/ 2147483647 h 34"/>
                <a:gd name="T12" fmla="*/ 2147483647 w 30"/>
                <a:gd name="T13" fmla="*/ 2147483647 h 34"/>
                <a:gd name="T14" fmla="*/ 2147483647 w 30"/>
                <a:gd name="T15" fmla="*/ 2147483647 h 34"/>
                <a:gd name="T16" fmla="*/ 2147483647 w 30"/>
                <a:gd name="T17" fmla="*/ 2147483647 h 34"/>
                <a:gd name="T18" fmla="*/ 2147483647 w 30"/>
                <a:gd name="T19" fmla="*/ 2147483647 h 34"/>
                <a:gd name="T20" fmla="*/ 2147483647 w 30"/>
                <a:gd name="T21" fmla="*/ 2147483647 h 34"/>
                <a:gd name="T22" fmla="*/ 2147483647 w 30"/>
                <a:gd name="T23" fmla="*/ 2147483647 h 34"/>
                <a:gd name="T24" fmla="*/ 2147483647 w 30"/>
                <a:gd name="T25" fmla="*/ 2147483647 h 34"/>
                <a:gd name="T26" fmla="*/ 2147483647 w 30"/>
                <a:gd name="T27" fmla="*/ 2147483647 h 34"/>
                <a:gd name="T28" fmla="*/ 2147483647 w 30"/>
                <a:gd name="T29" fmla="*/ 2147483647 h 34"/>
                <a:gd name="T30" fmla="*/ 2147483647 w 30"/>
                <a:gd name="T31" fmla="*/ 2147483647 h 34"/>
                <a:gd name="T32" fmla="*/ 2147483647 w 30"/>
                <a:gd name="T33" fmla="*/ 2147483647 h 34"/>
                <a:gd name="T34" fmla="*/ 2147483647 w 30"/>
                <a:gd name="T35" fmla="*/ 2147483647 h 34"/>
                <a:gd name="T36" fmla="*/ 2147483647 w 30"/>
                <a:gd name="T37" fmla="*/ 2147483647 h 34"/>
                <a:gd name="T38" fmla="*/ 2147483647 w 30"/>
                <a:gd name="T39" fmla="*/ 2147483647 h 34"/>
                <a:gd name="T40" fmla="*/ 2147483647 w 30"/>
                <a:gd name="T41" fmla="*/ 2147483647 h 34"/>
                <a:gd name="T42" fmla="*/ 2147483647 w 30"/>
                <a:gd name="T43" fmla="*/ 2147483647 h 34"/>
                <a:gd name="T44" fmla="*/ 2147483647 w 30"/>
                <a:gd name="T45" fmla="*/ 2147483647 h 34"/>
                <a:gd name="T46" fmla="*/ 2147483647 w 30"/>
                <a:gd name="T47" fmla="*/ 2147483647 h 34"/>
                <a:gd name="T48" fmla="*/ 2147483647 w 30"/>
                <a:gd name="T49" fmla="*/ 2147483647 h 34"/>
                <a:gd name="T50" fmla="*/ 2147483647 w 30"/>
                <a:gd name="T51" fmla="*/ 0 h 34"/>
                <a:gd name="T52" fmla="*/ 2147483647 w 30"/>
                <a:gd name="T53" fmla="*/ 0 h 34"/>
                <a:gd name="T54" fmla="*/ 2147483647 w 30"/>
                <a:gd name="T55" fmla="*/ 0 h 34"/>
                <a:gd name="T56" fmla="*/ 2147483647 w 30"/>
                <a:gd name="T57" fmla="*/ 2147483647 h 34"/>
                <a:gd name="T58" fmla="*/ 2147483647 w 30"/>
                <a:gd name="T59" fmla="*/ 2147483647 h 34"/>
                <a:gd name="T60" fmla="*/ 2147483647 w 30"/>
                <a:gd name="T61" fmla="*/ 2147483647 h 34"/>
                <a:gd name="T62" fmla="*/ 2147483647 w 30"/>
                <a:gd name="T63" fmla="*/ 2147483647 h 34"/>
                <a:gd name="T64" fmla="*/ 2147483647 w 30"/>
                <a:gd name="T65" fmla="*/ 2147483647 h 34"/>
                <a:gd name="T66" fmla="*/ 0 w 30"/>
                <a:gd name="T67" fmla="*/ 2147483647 h 34"/>
                <a:gd name="T68" fmla="*/ 0 w 30"/>
                <a:gd name="T69" fmla="*/ 2147483647 h 34"/>
                <a:gd name="T70" fmla="*/ 2147483647 w 30"/>
                <a:gd name="T71" fmla="*/ 2147483647 h 34"/>
                <a:gd name="T72" fmla="*/ 2147483647 w 30"/>
                <a:gd name="T73" fmla="*/ 2147483647 h 34"/>
                <a:gd name="T74" fmla="*/ 2147483647 w 30"/>
                <a:gd name="T75" fmla="*/ 2147483647 h 34"/>
                <a:gd name="T76" fmla="*/ 2147483647 w 30"/>
                <a:gd name="T77" fmla="*/ 2147483647 h 34"/>
                <a:gd name="T78" fmla="*/ 2147483647 w 30"/>
                <a:gd name="T79" fmla="*/ 2147483647 h 34"/>
                <a:gd name="T80" fmla="*/ 2147483647 w 30"/>
                <a:gd name="T81" fmla="*/ 2147483647 h 34"/>
                <a:gd name="T82" fmla="*/ 2147483647 w 30"/>
                <a:gd name="T83" fmla="*/ 2147483647 h 34"/>
                <a:gd name="T84" fmla="*/ 2147483647 w 30"/>
                <a:gd name="T85" fmla="*/ 2147483647 h 34"/>
                <a:gd name="T86" fmla="*/ 2147483647 w 30"/>
                <a:gd name="T87" fmla="*/ 2147483647 h 34"/>
                <a:gd name="T88" fmla="*/ 2147483647 w 30"/>
                <a:gd name="T89" fmla="*/ 2147483647 h 34"/>
                <a:gd name="T90" fmla="*/ 2147483647 w 30"/>
                <a:gd name="T91" fmla="*/ 2147483647 h 34"/>
                <a:gd name="T92" fmla="*/ 2147483647 w 30"/>
                <a:gd name="T93" fmla="*/ 2147483647 h 34"/>
                <a:gd name="T94" fmla="*/ 2147483647 w 30"/>
                <a:gd name="T95" fmla="*/ 2147483647 h 34"/>
                <a:gd name="T96" fmla="*/ 2147483647 w 30"/>
                <a:gd name="T97" fmla="*/ 2147483647 h 34"/>
                <a:gd name="T98" fmla="*/ 2147483647 w 30"/>
                <a:gd name="T99" fmla="*/ 2147483647 h 34"/>
                <a:gd name="T100" fmla="*/ 2147483647 w 30"/>
                <a:gd name="T101" fmla="*/ 2147483647 h 34"/>
                <a:gd name="T102" fmla="*/ 2147483647 w 30"/>
                <a:gd name="T103" fmla="*/ 2147483647 h 34"/>
                <a:gd name="T104" fmla="*/ 2147483647 w 30"/>
                <a:gd name="T105" fmla="*/ 2147483647 h 3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0"/>
                <a:gd name="T160" fmla="*/ 0 h 34"/>
                <a:gd name="T161" fmla="*/ 30 w 30"/>
                <a:gd name="T162" fmla="*/ 34 h 3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0" h="34">
                  <a:moveTo>
                    <a:pt x="22" y="28"/>
                  </a:moveTo>
                  <a:lnTo>
                    <a:pt x="22" y="28"/>
                  </a:lnTo>
                  <a:lnTo>
                    <a:pt x="20" y="30"/>
                  </a:lnTo>
                  <a:lnTo>
                    <a:pt x="16" y="30"/>
                  </a:lnTo>
                  <a:lnTo>
                    <a:pt x="10" y="30"/>
                  </a:lnTo>
                  <a:lnTo>
                    <a:pt x="6" y="24"/>
                  </a:lnTo>
                  <a:lnTo>
                    <a:pt x="4" y="16"/>
                  </a:lnTo>
                  <a:lnTo>
                    <a:pt x="6" y="10"/>
                  </a:lnTo>
                  <a:lnTo>
                    <a:pt x="10" y="4"/>
                  </a:lnTo>
                  <a:lnTo>
                    <a:pt x="16" y="2"/>
                  </a:lnTo>
                  <a:lnTo>
                    <a:pt x="22" y="4"/>
                  </a:lnTo>
                  <a:lnTo>
                    <a:pt x="26" y="10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4" y="30"/>
                  </a:lnTo>
                  <a:lnTo>
                    <a:pt x="6" y="32"/>
                  </a:lnTo>
                  <a:lnTo>
                    <a:pt x="10" y="34"/>
                  </a:lnTo>
                  <a:lnTo>
                    <a:pt x="16" y="34"/>
                  </a:lnTo>
                  <a:lnTo>
                    <a:pt x="20" y="34"/>
                  </a:lnTo>
                  <a:lnTo>
                    <a:pt x="26" y="32"/>
                  </a:lnTo>
                  <a:lnTo>
                    <a:pt x="28" y="28"/>
                  </a:lnTo>
                  <a:lnTo>
                    <a:pt x="30" y="24"/>
                  </a:lnTo>
                  <a:lnTo>
                    <a:pt x="26" y="22"/>
                  </a:lnTo>
                  <a:lnTo>
                    <a:pt x="24" y="26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82" name="Freeform 1664">
              <a:extLst>
                <a:ext uri="{FF2B5EF4-FFF2-40B4-BE49-F238E27FC236}">
                  <a16:creationId xmlns:a16="http://schemas.microsoft.com/office/drawing/2014/main" id="{2CB62BD3-41C7-F84E-B089-A8FD594A6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2975" y="5005705"/>
              <a:ext cx="41275" cy="53975"/>
            </a:xfrm>
            <a:custGeom>
              <a:avLst/>
              <a:gdLst>
                <a:gd name="T0" fmla="*/ 2147483647 w 26"/>
                <a:gd name="T1" fmla="*/ 2147483647 h 34"/>
                <a:gd name="T2" fmla="*/ 2147483647 w 26"/>
                <a:gd name="T3" fmla="*/ 2147483647 h 34"/>
                <a:gd name="T4" fmla="*/ 2147483647 w 26"/>
                <a:gd name="T5" fmla="*/ 2147483647 h 34"/>
                <a:gd name="T6" fmla="*/ 2147483647 w 26"/>
                <a:gd name="T7" fmla="*/ 2147483647 h 34"/>
                <a:gd name="T8" fmla="*/ 2147483647 w 26"/>
                <a:gd name="T9" fmla="*/ 2147483647 h 34"/>
                <a:gd name="T10" fmla="*/ 2147483647 w 26"/>
                <a:gd name="T11" fmla="*/ 0 h 34"/>
                <a:gd name="T12" fmla="*/ 2147483647 w 26"/>
                <a:gd name="T13" fmla="*/ 0 h 34"/>
                <a:gd name="T14" fmla="*/ 2147483647 w 26"/>
                <a:gd name="T15" fmla="*/ 2147483647 h 34"/>
                <a:gd name="T16" fmla="*/ 2147483647 w 26"/>
                <a:gd name="T17" fmla="*/ 2147483647 h 34"/>
                <a:gd name="T18" fmla="*/ 2147483647 w 26"/>
                <a:gd name="T19" fmla="*/ 0 h 34"/>
                <a:gd name="T20" fmla="*/ 0 w 26"/>
                <a:gd name="T21" fmla="*/ 0 h 34"/>
                <a:gd name="T22" fmla="*/ 0 w 26"/>
                <a:gd name="T23" fmla="*/ 2147483647 h 34"/>
                <a:gd name="T24" fmla="*/ 2147483647 w 26"/>
                <a:gd name="T25" fmla="*/ 2147483647 h 34"/>
                <a:gd name="T26" fmla="*/ 2147483647 w 26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34"/>
                <a:gd name="T44" fmla="*/ 26 w 26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34">
                  <a:moveTo>
                    <a:pt x="4" y="34"/>
                  </a:moveTo>
                  <a:lnTo>
                    <a:pt x="4" y="18"/>
                  </a:lnTo>
                  <a:lnTo>
                    <a:pt x="22" y="18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14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83" name="Freeform 1665">
              <a:extLst>
                <a:ext uri="{FF2B5EF4-FFF2-40B4-BE49-F238E27FC236}">
                  <a16:creationId xmlns:a16="http://schemas.microsoft.com/office/drawing/2014/main" id="{743F866B-9417-6543-992D-C9F30F6BF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0600" y="5046980"/>
              <a:ext cx="25400" cy="34925"/>
            </a:xfrm>
            <a:custGeom>
              <a:avLst/>
              <a:gdLst>
                <a:gd name="T0" fmla="*/ 2147483647 w 16"/>
                <a:gd name="T1" fmla="*/ 2147483647 h 22"/>
                <a:gd name="T2" fmla="*/ 2147483647 w 16"/>
                <a:gd name="T3" fmla="*/ 2147483647 h 22"/>
                <a:gd name="T4" fmla="*/ 2147483647 w 16"/>
                <a:gd name="T5" fmla="*/ 2147483647 h 22"/>
                <a:gd name="T6" fmla="*/ 2147483647 w 16"/>
                <a:gd name="T7" fmla="*/ 2147483647 h 22"/>
                <a:gd name="T8" fmla="*/ 2147483647 w 16"/>
                <a:gd name="T9" fmla="*/ 2147483647 h 22"/>
                <a:gd name="T10" fmla="*/ 2147483647 w 16"/>
                <a:gd name="T11" fmla="*/ 2147483647 h 22"/>
                <a:gd name="T12" fmla="*/ 2147483647 w 16"/>
                <a:gd name="T13" fmla="*/ 2147483647 h 22"/>
                <a:gd name="T14" fmla="*/ 2147483647 w 16"/>
                <a:gd name="T15" fmla="*/ 2147483647 h 22"/>
                <a:gd name="T16" fmla="*/ 2147483647 w 16"/>
                <a:gd name="T17" fmla="*/ 2147483647 h 22"/>
                <a:gd name="T18" fmla="*/ 2147483647 w 16"/>
                <a:gd name="T19" fmla="*/ 2147483647 h 22"/>
                <a:gd name="T20" fmla="*/ 2147483647 w 16"/>
                <a:gd name="T21" fmla="*/ 2147483647 h 22"/>
                <a:gd name="T22" fmla="*/ 2147483647 w 16"/>
                <a:gd name="T23" fmla="*/ 2147483647 h 22"/>
                <a:gd name="T24" fmla="*/ 2147483647 w 16"/>
                <a:gd name="T25" fmla="*/ 0 h 22"/>
                <a:gd name="T26" fmla="*/ 2147483647 w 16"/>
                <a:gd name="T27" fmla="*/ 0 h 22"/>
                <a:gd name="T28" fmla="*/ 2147483647 w 16"/>
                <a:gd name="T29" fmla="*/ 0 h 22"/>
                <a:gd name="T30" fmla="*/ 2147483647 w 16"/>
                <a:gd name="T31" fmla="*/ 0 h 22"/>
                <a:gd name="T32" fmla="*/ 2147483647 w 16"/>
                <a:gd name="T33" fmla="*/ 0 h 22"/>
                <a:gd name="T34" fmla="*/ 2147483647 w 16"/>
                <a:gd name="T35" fmla="*/ 0 h 22"/>
                <a:gd name="T36" fmla="*/ 0 w 16"/>
                <a:gd name="T37" fmla="*/ 2147483647 h 22"/>
                <a:gd name="T38" fmla="*/ 2147483647 w 16"/>
                <a:gd name="T39" fmla="*/ 2147483647 h 22"/>
                <a:gd name="T40" fmla="*/ 2147483647 w 16"/>
                <a:gd name="T41" fmla="*/ 2147483647 h 22"/>
                <a:gd name="T42" fmla="*/ 2147483647 w 16"/>
                <a:gd name="T43" fmla="*/ 2147483647 h 22"/>
                <a:gd name="T44" fmla="*/ 2147483647 w 16"/>
                <a:gd name="T45" fmla="*/ 2147483647 h 22"/>
                <a:gd name="T46" fmla="*/ 2147483647 w 16"/>
                <a:gd name="T47" fmla="*/ 2147483647 h 22"/>
                <a:gd name="T48" fmla="*/ 2147483647 w 16"/>
                <a:gd name="T49" fmla="*/ 2147483647 h 22"/>
                <a:gd name="T50" fmla="*/ 2147483647 w 16"/>
                <a:gd name="T51" fmla="*/ 2147483647 h 22"/>
                <a:gd name="T52" fmla="*/ 2147483647 w 16"/>
                <a:gd name="T53" fmla="*/ 2147483647 h 22"/>
                <a:gd name="T54" fmla="*/ 2147483647 w 16"/>
                <a:gd name="T55" fmla="*/ 2147483647 h 22"/>
                <a:gd name="T56" fmla="*/ 2147483647 w 16"/>
                <a:gd name="T57" fmla="*/ 2147483647 h 22"/>
                <a:gd name="T58" fmla="*/ 2147483647 w 16"/>
                <a:gd name="T59" fmla="*/ 2147483647 h 22"/>
                <a:gd name="T60" fmla="*/ 2147483647 w 16"/>
                <a:gd name="T61" fmla="*/ 2147483647 h 22"/>
                <a:gd name="T62" fmla="*/ 2147483647 w 16"/>
                <a:gd name="T63" fmla="*/ 2147483647 h 22"/>
                <a:gd name="T64" fmla="*/ 2147483647 w 16"/>
                <a:gd name="T65" fmla="*/ 2147483647 h 22"/>
                <a:gd name="T66" fmla="*/ 2147483647 w 16"/>
                <a:gd name="T67" fmla="*/ 2147483647 h 22"/>
                <a:gd name="T68" fmla="*/ 2147483647 w 16"/>
                <a:gd name="T69" fmla="*/ 2147483647 h 22"/>
                <a:gd name="T70" fmla="*/ 0 w 16"/>
                <a:gd name="T71" fmla="*/ 2147483647 h 22"/>
                <a:gd name="T72" fmla="*/ 0 w 16"/>
                <a:gd name="T73" fmla="*/ 2147483647 h 22"/>
                <a:gd name="T74" fmla="*/ 0 w 16"/>
                <a:gd name="T75" fmla="*/ 2147483647 h 22"/>
                <a:gd name="T76" fmla="*/ 2147483647 w 16"/>
                <a:gd name="T77" fmla="*/ 2147483647 h 22"/>
                <a:gd name="T78" fmla="*/ 2147483647 w 16"/>
                <a:gd name="T79" fmla="*/ 2147483647 h 22"/>
                <a:gd name="T80" fmla="*/ 2147483647 w 16"/>
                <a:gd name="T81" fmla="*/ 2147483647 h 22"/>
                <a:gd name="T82" fmla="*/ 2147483647 w 16"/>
                <a:gd name="T83" fmla="*/ 2147483647 h 2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6"/>
                <a:gd name="T127" fmla="*/ 0 h 22"/>
                <a:gd name="T128" fmla="*/ 16 w 16"/>
                <a:gd name="T129" fmla="*/ 22 h 2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6" h="22">
                  <a:moveTo>
                    <a:pt x="4" y="20"/>
                  </a:moveTo>
                  <a:lnTo>
                    <a:pt x="4" y="20"/>
                  </a:lnTo>
                  <a:lnTo>
                    <a:pt x="6" y="18"/>
                  </a:lnTo>
                  <a:lnTo>
                    <a:pt x="8" y="14"/>
                  </a:lnTo>
                  <a:lnTo>
                    <a:pt x="12" y="10"/>
                  </a:lnTo>
                  <a:lnTo>
                    <a:pt x="14" y="8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4" y="6"/>
                  </a:lnTo>
                  <a:lnTo>
                    <a:pt x="4" y="2"/>
                  </a:lnTo>
                  <a:lnTo>
                    <a:pt x="8" y="2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8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16" y="22"/>
                  </a:lnTo>
                  <a:lnTo>
                    <a:pt x="16" y="20"/>
                  </a:lnTo>
                  <a:lnTo>
                    <a:pt x="4" y="20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84" name="Freeform 1666">
              <a:extLst>
                <a:ext uri="{FF2B5EF4-FFF2-40B4-BE49-F238E27FC236}">
                  <a16:creationId xmlns:a16="http://schemas.microsoft.com/office/drawing/2014/main" id="{511D5A6B-066B-5241-BD8C-C681F4E7B9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9300" y="5005705"/>
              <a:ext cx="50800" cy="53975"/>
            </a:xfrm>
            <a:custGeom>
              <a:avLst/>
              <a:gdLst>
                <a:gd name="T0" fmla="*/ 2147483647 w 32"/>
                <a:gd name="T1" fmla="*/ 2147483647 h 34"/>
                <a:gd name="T2" fmla="*/ 2147483647 w 32"/>
                <a:gd name="T3" fmla="*/ 2147483647 h 34"/>
                <a:gd name="T4" fmla="*/ 2147483647 w 32"/>
                <a:gd name="T5" fmla="*/ 2147483647 h 34"/>
                <a:gd name="T6" fmla="*/ 2147483647 w 32"/>
                <a:gd name="T7" fmla="*/ 2147483647 h 34"/>
                <a:gd name="T8" fmla="*/ 2147483647 w 32"/>
                <a:gd name="T9" fmla="*/ 2147483647 h 34"/>
                <a:gd name="T10" fmla="*/ 2147483647 w 32"/>
                <a:gd name="T11" fmla="*/ 2147483647 h 34"/>
                <a:gd name="T12" fmla="*/ 2147483647 w 32"/>
                <a:gd name="T13" fmla="*/ 2147483647 h 34"/>
                <a:gd name="T14" fmla="*/ 2147483647 w 32"/>
                <a:gd name="T15" fmla="*/ 2147483647 h 34"/>
                <a:gd name="T16" fmla="*/ 2147483647 w 32"/>
                <a:gd name="T17" fmla="*/ 2147483647 h 34"/>
                <a:gd name="T18" fmla="*/ 2147483647 w 32"/>
                <a:gd name="T19" fmla="*/ 2147483647 h 34"/>
                <a:gd name="T20" fmla="*/ 2147483647 w 32"/>
                <a:gd name="T21" fmla="*/ 2147483647 h 34"/>
                <a:gd name="T22" fmla="*/ 2147483647 w 32"/>
                <a:gd name="T23" fmla="*/ 2147483647 h 34"/>
                <a:gd name="T24" fmla="*/ 2147483647 w 32"/>
                <a:gd name="T25" fmla="*/ 2147483647 h 34"/>
                <a:gd name="T26" fmla="*/ 2147483647 w 32"/>
                <a:gd name="T27" fmla="*/ 2147483647 h 34"/>
                <a:gd name="T28" fmla="*/ 2147483647 w 32"/>
                <a:gd name="T29" fmla="*/ 2147483647 h 34"/>
                <a:gd name="T30" fmla="*/ 2147483647 w 32"/>
                <a:gd name="T31" fmla="*/ 2147483647 h 34"/>
                <a:gd name="T32" fmla="*/ 2147483647 w 32"/>
                <a:gd name="T33" fmla="*/ 2147483647 h 34"/>
                <a:gd name="T34" fmla="*/ 2147483647 w 32"/>
                <a:gd name="T35" fmla="*/ 2147483647 h 34"/>
                <a:gd name="T36" fmla="*/ 2147483647 w 32"/>
                <a:gd name="T37" fmla="*/ 2147483647 h 34"/>
                <a:gd name="T38" fmla="*/ 2147483647 w 32"/>
                <a:gd name="T39" fmla="*/ 2147483647 h 34"/>
                <a:gd name="T40" fmla="*/ 2147483647 w 32"/>
                <a:gd name="T41" fmla="*/ 0 h 34"/>
                <a:gd name="T42" fmla="*/ 2147483647 w 32"/>
                <a:gd name="T43" fmla="*/ 0 h 34"/>
                <a:gd name="T44" fmla="*/ 2147483647 w 32"/>
                <a:gd name="T45" fmla="*/ 0 h 34"/>
                <a:gd name="T46" fmla="*/ 2147483647 w 32"/>
                <a:gd name="T47" fmla="*/ 0 h 34"/>
                <a:gd name="T48" fmla="*/ 2147483647 w 32"/>
                <a:gd name="T49" fmla="*/ 2147483647 h 34"/>
                <a:gd name="T50" fmla="*/ 2147483647 w 32"/>
                <a:gd name="T51" fmla="*/ 2147483647 h 34"/>
                <a:gd name="T52" fmla="*/ 0 w 32"/>
                <a:gd name="T53" fmla="*/ 2147483647 h 34"/>
                <a:gd name="T54" fmla="*/ 0 w 32"/>
                <a:gd name="T55" fmla="*/ 2147483647 h 34"/>
                <a:gd name="T56" fmla="*/ 0 w 32"/>
                <a:gd name="T57" fmla="*/ 2147483647 h 34"/>
                <a:gd name="T58" fmla="*/ 2147483647 w 32"/>
                <a:gd name="T59" fmla="*/ 2147483647 h 34"/>
                <a:gd name="T60" fmla="*/ 2147483647 w 32"/>
                <a:gd name="T61" fmla="*/ 2147483647 h 34"/>
                <a:gd name="T62" fmla="*/ 2147483647 w 32"/>
                <a:gd name="T63" fmla="*/ 2147483647 h 34"/>
                <a:gd name="T64" fmla="*/ 2147483647 w 32"/>
                <a:gd name="T65" fmla="*/ 2147483647 h 34"/>
                <a:gd name="T66" fmla="*/ 2147483647 w 32"/>
                <a:gd name="T67" fmla="*/ 2147483647 h 34"/>
                <a:gd name="T68" fmla="*/ 2147483647 w 32"/>
                <a:gd name="T69" fmla="*/ 2147483647 h 34"/>
                <a:gd name="T70" fmla="*/ 2147483647 w 32"/>
                <a:gd name="T71" fmla="*/ 2147483647 h 34"/>
                <a:gd name="T72" fmla="*/ 2147483647 w 32"/>
                <a:gd name="T73" fmla="*/ 2147483647 h 34"/>
                <a:gd name="T74" fmla="*/ 2147483647 w 32"/>
                <a:gd name="T75" fmla="*/ 2147483647 h 34"/>
                <a:gd name="T76" fmla="*/ 2147483647 w 32"/>
                <a:gd name="T77" fmla="*/ 2147483647 h 34"/>
                <a:gd name="T78" fmla="*/ 2147483647 w 32"/>
                <a:gd name="T79" fmla="*/ 2147483647 h 34"/>
                <a:gd name="T80" fmla="*/ 2147483647 w 32"/>
                <a:gd name="T81" fmla="*/ 2147483647 h 34"/>
                <a:gd name="T82" fmla="*/ 2147483647 w 32"/>
                <a:gd name="T83" fmla="*/ 2147483647 h 34"/>
                <a:gd name="T84" fmla="*/ 2147483647 w 32"/>
                <a:gd name="T85" fmla="*/ 2147483647 h 34"/>
                <a:gd name="T86" fmla="*/ 2147483647 w 32"/>
                <a:gd name="T87" fmla="*/ 2147483647 h 34"/>
                <a:gd name="T88" fmla="*/ 2147483647 w 32"/>
                <a:gd name="T89" fmla="*/ 2147483647 h 34"/>
                <a:gd name="T90" fmla="*/ 2147483647 w 32"/>
                <a:gd name="T91" fmla="*/ 2147483647 h 34"/>
                <a:gd name="T92" fmla="*/ 2147483647 w 32"/>
                <a:gd name="T93" fmla="*/ 2147483647 h 34"/>
                <a:gd name="T94" fmla="*/ 2147483647 w 32"/>
                <a:gd name="T95" fmla="*/ 2147483647 h 34"/>
                <a:gd name="T96" fmla="*/ 2147483647 w 32"/>
                <a:gd name="T97" fmla="*/ 2147483647 h 34"/>
                <a:gd name="T98" fmla="*/ 2147483647 w 32"/>
                <a:gd name="T99" fmla="*/ 2147483647 h 34"/>
                <a:gd name="T100" fmla="*/ 2147483647 w 32"/>
                <a:gd name="T101" fmla="*/ 2147483647 h 34"/>
                <a:gd name="T102" fmla="*/ 2147483647 w 32"/>
                <a:gd name="T103" fmla="*/ 2147483647 h 34"/>
                <a:gd name="T104" fmla="*/ 2147483647 w 32"/>
                <a:gd name="T105" fmla="*/ 2147483647 h 34"/>
                <a:gd name="T106" fmla="*/ 2147483647 w 32"/>
                <a:gd name="T107" fmla="*/ 2147483647 h 34"/>
                <a:gd name="T108" fmla="*/ 2147483647 w 32"/>
                <a:gd name="T109" fmla="*/ 2147483647 h 34"/>
                <a:gd name="T110" fmla="*/ 2147483647 w 32"/>
                <a:gd name="T111" fmla="*/ 2147483647 h 34"/>
                <a:gd name="T112" fmla="*/ 2147483647 w 32"/>
                <a:gd name="T113" fmla="*/ 2147483647 h 3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2"/>
                <a:gd name="T172" fmla="*/ 0 h 34"/>
                <a:gd name="T173" fmla="*/ 32 w 32"/>
                <a:gd name="T174" fmla="*/ 34 h 3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2" h="34">
                  <a:moveTo>
                    <a:pt x="2" y="26"/>
                  </a:moveTo>
                  <a:lnTo>
                    <a:pt x="2" y="26"/>
                  </a:lnTo>
                  <a:lnTo>
                    <a:pt x="4" y="30"/>
                  </a:lnTo>
                  <a:lnTo>
                    <a:pt x="6" y="32"/>
                  </a:lnTo>
                  <a:lnTo>
                    <a:pt x="10" y="34"/>
                  </a:lnTo>
                  <a:lnTo>
                    <a:pt x="16" y="34"/>
                  </a:lnTo>
                  <a:lnTo>
                    <a:pt x="24" y="32"/>
                  </a:lnTo>
                  <a:lnTo>
                    <a:pt x="28" y="30"/>
                  </a:lnTo>
                  <a:lnTo>
                    <a:pt x="30" y="26"/>
                  </a:lnTo>
                  <a:lnTo>
                    <a:pt x="32" y="16"/>
                  </a:lnTo>
                  <a:lnTo>
                    <a:pt x="30" y="8"/>
                  </a:lnTo>
                  <a:lnTo>
                    <a:pt x="28" y="4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2" y="26"/>
                  </a:lnTo>
                  <a:close/>
                  <a:moveTo>
                    <a:pt x="8" y="6"/>
                  </a:moveTo>
                  <a:lnTo>
                    <a:pt x="8" y="6"/>
                  </a:lnTo>
                  <a:lnTo>
                    <a:pt x="12" y="4"/>
                  </a:lnTo>
                  <a:lnTo>
                    <a:pt x="16" y="2"/>
                  </a:lnTo>
                  <a:lnTo>
                    <a:pt x="22" y="4"/>
                  </a:lnTo>
                  <a:lnTo>
                    <a:pt x="26" y="10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4" y="28"/>
                  </a:lnTo>
                  <a:lnTo>
                    <a:pt x="20" y="30"/>
                  </a:lnTo>
                  <a:lnTo>
                    <a:pt x="16" y="30"/>
                  </a:lnTo>
                  <a:lnTo>
                    <a:pt x="10" y="30"/>
                  </a:lnTo>
                  <a:lnTo>
                    <a:pt x="8" y="28"/>
                  </a:lnTo>
                  <a:lnTo>
                    <a:pt x="4" y="22"/>
                  </a:lnTo>
                  <a:lnTo>
                    <a:pt x="4" y="18"/>
                  </a:lnTo>
                  <a:lnTo>
                    <a:pt x="4" y="1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85" name="Freeform 1667">
              <a:extLst>
                <a:ext uri="{FF2B5EF4-FFF2-40B4-BE49-F238E27FC236}">
                  <a16:creationId xmlns:a16="http://schemas.microsoft.com/office/drawing/2014/main" id="{CDB04460-ADEA-444A-BFD2-F0BC929470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08950" y="5005705"/>
              <a:ext cx="50800" cy="53975"/>
            </a:xfrm>
            <a:custGeom>
              <a:avLst/>
              <a:gdLst>
                <a:gd name="T0" fmla="*/ 2147483647 w 32"/>
                <a:gd name="T1" fmla="*/ 2147483647 h 34"/>
                <a:gd name="T2" fmla="*/ 2147483647 w 32"/>
                <a:gd name="T3" fmla="*/ 2147483647 h 34"/>
                <a:gd name="T4" fmla="*/ 2147483647 w 32"/>
                <a:gd name="T5" fmla="*/ 2147483647 h 34"/>
                <a:gd name="T6" fmla="*/ 2147483647 w 32"/>
                <a:gd name="T7" fmla="*/ 2147483647 h 34"/>
                <a:gd name="T8" fmla="*/ 2147483647 w 32"/>
                <a:gd name="T9" fmla="*/ 2147483647 h 34"/>
                <a:gd name="T10" fmla="*/ 2147483647 w 32"/>
                <a:gd name="T11" fmla="*/ 2147483647 h 34"/>
                <a:gd name="T12" fmla="*/ 2147483647 w 32"/>
                <a:gd name="T13" fmla="*/ 2147483647 h 34"/>
                <a:gd name="T14" fmla="*/ 2147483647 w 32"/>
                <a:gd name="T15" fmla="*/ 2147483647 h 34"/>
                <a:gd name="T16" fmla="*/ 2147483647 w 32"/>
                <a:gd name="T17" fmla="*/ 2147483647 h 34"/>
                <a:gd name="T18" fmla="*/ 2147483647 w 32"/>
                <a:gd name="T19" fmla="*/ 2147483647 h 34"/>
                <a:gd name="T20" fmla="*/ 2147483647 w 32"/>
                <a:gd name="T21" fmla="*/ 2147483647 h 34"/>
                <a:gd name="T22" fmla="*/ 2147483647 w 32"/>
                <a:gd name="T23" fmla="*/ 2147483647 h 34"/>
                <a:gd name="T24" fmla="*/ 2147483647 w 32"/>
                <a:gd name="T25" fmla="*/ 2147483647 h 34"/>
                <a:gd name="T26" fmla="*/ 2147483647 w 32"/>
                <a:gd name="T27" fmla="*/ 2147483647 h 34"/>
                <a:gd name="T28" fmla="*/ 2147483647 w 32"/>
                <a:gd name="T29" fmla="*/ 2147483647 h 34"/>
                <a:gd name="T30" fmla="*/ 2147483647 w 32"/>
                <a:gd name="T31" fmla="*/ 2147483647 h 34"/>
                <a:gd name="T32" fmla="*/ 2147483647 w 32"/>
                <a:gd name="T33" fmla="*/ 2147483647 h 34"/>
                <a:gd name="T34" fmla="*/ 2147483647 w 32"/>
                <a:gd name="T35" fmla="*/ 2147483647 h 34"/>
                <a:gd name="T36" fmla="*/ 2147483647 w 32"/>
                <a:gd name="T37" fmla="*/ 2147483647 h 34"/>
                <a:gd name="T38" fmla="*/ 2147483647 w 32"/>
                <a:gd name="T39" fmla="*/ 2147483647 h 34"/>
                <a:gd name="T40" fmla="*/ 2147483647 w 32"/>
                <a:gd name="T41" fmla="*/ 0 h 34"/>
                <a:gd name="T42" fmla="*/ 2147483647 w 32"/>
                <a:gd name="T43" fmla="*/ 0 h 34"/>
                <a:gd name="T44" fmla="*/ 2147483647 w 32"/>
                <a:gd name="T45" fmla="*/ 0 h 34"/>
                <a:gd name="T46" fmla="*/ 2147483647 w 32"/>
                <a:gd name="T47" fmla="*/ 0 h 34"/>
                <a:gd name="T48" fmla="*/ 2147483647 w 32"/>
                <a:gd name="T49" fmla="*/ 2147483647 h 34"/>
                <a:gd name="T50" fmla="*/ 2147483647 w 32"/>
                <a:gd name="T51" fmla="*/ 2147483647 h 34"/>
                <a:gd name="T52" fmla="*/ 0 w 32"/>
                <a:gd name="T53" fmla="*/ 2147483647 h 34"/>
                <a:gd name="T54" fmla="*/ 0 w 32"/>
                <a:gd name="T55" fmla="*/ 2147483647 h 34"/>
                <a:gd name="T56" fmla="*/ 0 w 32"/>
                <a:gd name="T57" fmla="*/ 2147483647 h 34"/>
                <a:gd name="T58" fmla="*/ 2147483647 w 32"/>
                <a:gd name="T59" fmla="*/ 2147483647 h 34"/>
                <a:gd name="T60" fmla="*/ 2147483647 w 32"/>
                <a:gd name="T61" fmla="*/ 2147483647 h 34"/>
                <a:gd name="T62" fmla="*/ 2147483647 w 32"/>
                <a:gd name="T63" fmla="*/ 2147483647 h 34"/>
                <a:gd name="T64" fmla="*/ 2147483647 w 32"/>
                <a:gd name="T65" fmla="*/ 2147483647 h 34"/>
                <a:gd name="T66" fmla="*/ 2147483647 w 32"/>
                <a:gd name="T67" fmla="*/ 2147483647 h 34"/>
                <a:gd name="T68" fmla="*/ 2147483647 w 32"/>
                <a:gd name="T69" fmla="*/ 2147483647 h 34"/>
                <a:gd name="T70" fmla="*/ 2147483647 w 32"/>
                <a:gd name="T71" fmla="*/ 2147483647 h 34"/>
                <a:gd name="T72" fmla="*/ 2147483647 w 32"/>
                <a:gd name="T73" fmla="*/ 2147483647 h 34"/>
                <a:gd name="T74" fmla="*/ 2147483647 w 32"/>
                <a:gd name="T75" fmla="*/ 2147483647 h 34"/>
                <a:gd name="T76" fmla="*/ 2147483647 w 32"/>
                <a:gd name="T77" fmla="*/ 2147483647 h 34"/>
                <a:gd name="T78" fmla="*/ 2147483647 w 32"/>
                <a:gd name="T79" fmla="*/ 2147483647 h 34"/>
                <a:gd name="T80" fmla="*/ 2147483647 w 32"/>
                <a:gd name="T81" fmla="*/ 2147483647 h 34"/>
                <a:gd name="T82" fmla="*/ 2147483647 w 32"/>
                <a:gd name="T83" fmla="*/ 2147483647 h 34"/>
                <a:gd name="T84" fmla="*/ 2147483647 w 32"/>
                <a:gd name="T85" fmla="*/ 2147483647 h 34"/>
                <a:gd name="T86" fmla="*/ 2147483647 w 32"/>
                <a:gd name="T87" fmla="*/ 2147483647 h 34"/>
                <a:gd name="T88" fmla="*/ 2147483647 w 32"/>
                <a:gd name="T89" fmla="*/ 2147483647 h 34"/>
                <a:gd name="T90" fmla="*/ 2147483647 w 32"/>
                <a:gd name="T91" fmla="*/ 2147483647 h 34"/>
                <a:gd name="T92" fmla="*/ 2147483647 w 32"/>
                <a:gd name="T93" fmla="*/ 2147483647 h 34"/>
                <a:gd name="T94" fmla="*/ 2147483647 w 32"/>
                <a:gd name="T95" fmla="*/ 2147483647 h 34"/>
                <a:gd name="T96" fmla="*/ 2147483647 w 32"/>
                <a:gd name="T97" fmla="*/ 2147483647 h 34"/>
                <a:gd name="T98" fmla="*/ 2147483647 w 32"/>
                <a:gd name="T99" fmla="*/ 2147483647 h 34"/>
                <a:gd name="T100" fmla="*/ 2147483647 w 32"/>
                <a:gd name="T101" fmla="*/ 2147483647 h 34"/>
                <a:gd name="T102" fmla="*/ 2147483647 w 32"/>
                <a:gd name="T103" fmla="*/ 2147483647 h 34"/>
                <a:gd name="T104" fmla="*/ 2147483647 w 32"/>
                <a:gd name="T105" fmla="*/ 2147483647 h 34"/>
                <a:gd name="T106" fmla="*/ 2147483647 w 32"/>
                <a:gd name="T107" fmla="*/ 2147483647 h 34"/>
                <a:gd name="T108" fmla="*/ 2147483647 w 32"/>
                <a:gd name="T109" fmla="*/ 2147483647 h 34"/>
                <a:gd name="T110" fmla="*/ 2147483647 w 32"/>
                <a:gd name="T111" fmla="*/ 2147483647 h 34"/>
                <a:gd name="T112" fmla="*/ 2147483647 w 32"/>
                <a:gd name="T113" fmla="*/ 2147483647 h 3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2"/>
                <a:gd name="T172" fmla="*/ 0 h 34"/>
                <a:gd name="T173" fmla="*/ 32 w 32"/>
                <a:gd name="T174" fmla="*/ 34 h 3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2" h="34">
                  <a:moveTo>
                    <a:pt x="2" y="26"/>
                  </a:moveTo>
                  <a:lnTo>
                    <a:pt x="2" y="26"/>
                  </a:lnTo>
                  <a:lnTo>
                    <a:pt x="4" y="30"/>
                  </a:lnTo>
                  <a:lnTo>
                    <a:pt x="8" y="32"/>
                  </a:lnTo>
                  <a:lnTo>
                    <a:pt x="12" y="34"/>
                  </a:lnTo>
                  <a:lnTo>
                    <a:pt x="16" y="34"/>
                  </a:lnTo>
                  <a:lnTo>
                    <a:pt x="24" y="32"/>
                  </a:lnTo>
                  <a:lnTo>
                    <a:pt x="28" y="30"/>
                  </a:lnTo>
                  <a:lnTo>
                    <a:pt x="30" y="26"/>
                  </a:lnTo>
                  <a:lnTo>
                    <a:pt x="32" y="16"/>
                  </a:lnTo>
                  <a:lnTo>
                    <a:pt x="30" y="8"/>
                  </a:lnTo>
                  <a:lnTo>
                    <a:pt x="28" y="4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2" y="26"/>
                  </a:lnTo>
                  <a:close/>
                  <a:moveTo>
                    <a:pt x="8" y="6"/>
                  </a:moveTo>
                  <a:lnTo>
                    <a:pt x="8" y="6"/>
                  </a:lnTo>
                  <a:lnTo>
                    <a:pt x="12" y="4"/>
                  </a:lnTo>
                  <a:lnTo>
                    <a:pt x="16" y="2"/>
                  </a:lnTo>
                  <a:lnTo>
                    <a:pt x="22" y="4"/>
                  </a:lnTo>
                  <a:lnTo>
                    <a:pt x="26" y="10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4" y="28"/>
                  </a:lnTo>
                  <a:lnTo>
                    <a:pt x="20" y="30"/>
                  </a:lnTo>
                  <a:lnTo>
                    <a:pt x="16" y="30"/>
                  </a:lnTo>
                  <a:lnTo>
                    <a:pt x="12" y="30"/>
                  </a:lnTo>
                  <a:lnTo>
                    <a:pt x="8" y="28"/>
                  </a:lnTo>
                  <a:lnTo>
                    <a:pt x="4" y="22"/>
                  </a:lnTo>
                  <a:lnTo>
                    <a:pt x="4" y="18"/>
                  </a:lnTo>
                  <a:lnTo>
                    <a:pt x="4" y="1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86" name="Freeform 1668">
              <a:extLst>
                <a:ext uri="{FF2B5EF4-FFF2-40B4-BE49-F238E27FC236}">
                  <a16:creationId xmlns:a16="http://schemas.microsoft.com/office/drawing/2014/main" id="{BF17203C-DF3B-C749-8743-FC117C2BE1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39125" y="5142230"/>
              <a:ext cx="53975" cy="57150"/>
            </a:xfrm>
            <a:custGeom>
              <a:avLst/>
              <a:gdLst>
                <a:gd name="T0" fmla="*/ 2147483647 w 34"/>
                <a:gd name="T1" fmla="*/ 2147483647 h 36"/>
                <a:gd name="T2" fmla="*/ 2147483647 w 34"/>
                <a:gd name="T3" fmla="*/ 2147483647 h 36"/>
                <a:gd name="T4" fmla="*/ 2147483647 w 34"/>
                <a:gd name="T5" fmla="*/ 2147483647 h 36"/>
                <a:gd name="T6" fmla="*/ 2147483647 w 34"/>
                <a:gd name="T7" fmla="*/ 2147483647 h 36"/>
                <a:gd name="T8" fmla="*/ 2147483647 w 34"/>
                <a:gd name="T9" fmla="*/ 2147483647 h 36"/>
                <a:gd name="T10" fmla="*/ 2147483647 w 34"/>
                <a:gd name="T11" fmla="*/ 2147483647 h 36"/>
                <a:gd name="T12" fmla="*/ 2147483647 w 34"/>
                <a:gd name="T13" fmla="*/ 2147483647 h 36"/>
                <a:gd name="T14" fmla="*/ 2147483647 w 34"/>
                <a:gd name="T15" fmla="*/ 2147483647 h 36"/>
                <a:gd name="T16" fmla="*/ 2147483647 w 34"/>
                <a:gd name="T17" fmla="*/ 2147483647 h 36"/>
                <a:gd name="T18" fmla="*/ 2147483647 w 34"/>
                <a:gd name="T19" fmla="*/ 2147483647 h 36"/>
                <a:gd name="T20" fmla="*/ 2147483647 w 34"/>
                <a:gd name="T21" fmla="*/ 2147483647 h 36"/>
                <a:gd name="T22" fmla="*/ 2147483647 w 34"/>
                <a:gd name="T23" fmla="*/ 2147483647 h 36"/>
                <a:gd name="T24" fmla="*/ 2147483647 w 34"/>
                <a:gd name="T25" fmla="*/ 2147483647 h 36"/>
                <a:gd name="T26" fmla="*/ 2147483647 w 34"/>
                <a:gd name="T27" fmla="*/ 2147483647 h 36"/>
                <a:gd name="T28" fmla="*/ 2147483647 w 34"/>
                <a:gd name="T29" fmla="*/ 2147483647 h 36"/>
                <a:gd name="T30" fmla="*/ 2147483647 w 34"/>
                <a:gd name="T31" fmla="*/ 2147483647 h 36"/>
                <a:gd name="T32" fmla="*/ 2147483647 w 34"/>
                <a:gd name="T33" fmla="*/ 2147483647 h 36"/>
                <a:gd name="T34" fmla="*/ 2147483647 w 34"/>
                <a:gd name="T35" fmla="*/ 2147483647 h 36"/>
                <a:gd name="T36" fmla="*/ 2147483647 w 34"/>
                <a:gd name="T37" fmla="*/ 2147483647 h 36"/>
                <a:gd name="T38" fmla="*/ 2147483647 w 34"/>
                <a:gd name="T39" fmla="*/ 2147483647 h 36"/>
                <a:gd name="T40" fmla="*/ 2147483647 w 34"/>
                <a:gd name="T41" fmla="*/ 0 h 36"/>
                <a:gd name="T42" fmla="*/ 2147483647 w 34"/>
                <a:gd name="T43" fmla="*/ 0 h 36"/>
                <a:gd name="T44" fmla="*/ 2147483647 w 34"/>
                <a:gd name="T45" fmla="*/ 0 h 36"/>
                <a:gd name="T46" fmla="*/ 2147483647 w 34"/>
                <a:gd name="T47" fmla="*/ 0 h 36"/>
                <a:gd name="T48" fmla="*/ 2147483647 w 34"/>
                <a:gd name="T49" fmla="*/ 2147483647 h 36"/>
                <a:gd name="T50" fmla="*/ 2147483647 w 34"/>
                <a:gd name="T51" fmla="*/ 2147483647 h 36"/>
                <a:gd name="T52" fmla="*/ 2147483647 w 34"/>
                <a:gd name="T53" fmla="*/ 2147483647 h 36"/>
                <a:gd name="T54" fmla="*/ 0 w 34"/>
                <a:gd name="T55" fmla="*/ 2147483647 h 36"/>
                <a:gd name="T56" fmla="*/ 0 w 34"/>
                <a:gd name="T57" fmla="*/ 2147483647 h 36"/>
                <a:gd name="T58" fmla="*/ 2147483647 w 34"/>
                <a:gd name="T59" fmla="*/ 2147483647 h 36"/>
                <a:gd name="T60" fmla="*/ 2147483647 w 34"/>
                <a:gd name="T61" fmla="*/ 2147483647 h 36"/>
                <a:gd name="T62" fmla="*/ 2147483647 w 34"/>
                <a:gd name="T63" fmla="*/ 2147483647 h 36"/>
                <a:gd name="T64" fmla="*/ 2147483647 w 34"/>
                <a:gd name="T65" fmla="*/ 2147483647 h 36"/>
                <a:gd name="T66" fmla="*/ 2147483647 w 34"/>
                <a:gd name="T67" fmla="*/ 2147483647 h 36"/>
                <a:gd name="T68" fmla="*/ 2147483647 w 34"/>
                <a:gd name="T69" fmla="*/ 2147483647 h 36"/>
                <a:gd name="T70" fmla="*/ 2147483647 w 34"/>
                <a:gd name="T71" fmla="*/ 2147483647 h 36"/>
                <a:gd name="T72" fmla="*/ 2147483647 w 34"/>
                <a:gd name="T73" fmla="*/ 2147483647 h 36"/>
                <a:gd name="T74" fmla="*/ 2147483647 w 34"/>
                <a:gd name="T75" fmla="*/ 2147483647 h 36"/>
                <a:gd name="T76" fmla="*/ 2147483647 w 34"/>
                <a:gd name="T77" fmla="*/ 2147483647 h 36"/>
                <a:gd name="T78" fmla="*/ 2147483647 w 34"/>
                <a:gd name="T79" fmla="*/ 2147483647 h 36"/>
                <a:gd name="T80" fmla="*/ 2147483647 w 34"/>
                <a:gd name="T81" fmla="*/ 2147483647 h 36"/>
                <a:gd name="T82" fmla="*/ 2147483647 w 34"/>
                <a:gd name="T83" fmla="*/ 2147483647 h 36"/>
                <a:gd name="T84" fmla="*/ 2147483647 w 34"/>
                <a:gd name="T85" fmla="*/ 2147483647 h 36"/>
                <a:gd name="T86" fmla="*/ 2147483647 w 34"/>
                <a:gd name="T87" fmla="*/ 2147483647 h 36"/>
                <a:gd name="T88" fmla="*/ 2147483647 w 34"/>
                <a:gd name="T89" fmla="*/ 2147483647 h 36"/>
                <a:gd name="T90" fmla="*/ 2147483647 w 34"/>
                <a:gd name="T91" fmla="*/ 2147483647 h 36"/>
                <a:gd name="T92" fmla="*/ 2147483647 w 34"/>
                <a:gd name="T93" fmla="*/ 2147483647 h 36"/>
                <a:gd name="T94" fmla="*/ 2147483647 w 34"/>
                <a:gd name="T95" fmla="*/ 2147483647 h 36"/>
                <a:gd name="T96" fmla="*/ 2147483647 w 34"/>
                <a:gd name="T97" fmla="*/ 2147483647 h 36"/>
                <a:gd name="T98" fmla="*/ 2147483647 w 34"/>
                <a:gd name="T99" fmla="*/ 2147483647 h 36"/>
                <a:gd name="T100" fmla="*/ 2147483647 w 34"/>
                <a:gd name="T101" fmla="*/ 2147483647 h 36"/>
                <a:gd name="T102" fmla="*/ 2147483647 w 34"/>
                <a:gd name="T103" fmla="*/ 2147483647 h 36"/>
                <a:gd name="T104" fmla="*/ 2147483647 w 34"/>
                <a:gd name="T105" fmla="*/ 2147483647 h 36"/>
                <a:gd name="T106" fmla="*/ 2147483647 w 34"/>
                <a:gd name="T107" fmla="*/ 2147483647 h 36"/>
                <a:gd name="T108" fmla="*/ 2147483647 w 34"/>
                <a:gd name="T109" fmla="*/ 2147483647 h 36"/>
                <a:gd name="T110" fmla="*/ 2147483647 w 34"/>
                <a:gd name="T111" fmla="*/ 2147483647 h 36"/>
                <a:gd name="T112" fmla="*/ 2147483647 w 34"/>
                <a:gd name="T113" fmla="*/ 2147483647 h 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4"/>
                <a:gd name="T172" fmla="*/ 0 h 36"/>
                <a:gd name="T173" fmla="*/ 34 w 34"/>
                <a:gd name="T174" fmla="*/ 36 h 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4" h="36">
                  <a:moveTo>
                    <a:pt x="2" y="26"/>
                  </a:moveTo>
                  <a:lnTo>
                    <a:pt x="2" y="26"/>
                  </a:lnTo>
                  <a:lnTo>
                    <a:pt x="4" y="30"/>
                  </a:lnTo>
                  <a:lnTo>
                    <a:pt x="8" y="32"/>
                  </a:lnTo>
                  <a:lnTo>
                    <a:pt x="12" y="34"/>
                  </a:lnTo>
                  <a:lnTo>
                    <a:pt x="16" y="36"/>
                  </a:lnTo>
                  <a:lnTo>
                    <a:pt x="26" y="34"/>
                  </a:lnTo>
                  <a:lnTo>
                    <a:pt x="28" y="30"/>
                  </a:lnTo>
                  <a:lnTo>
                    <a:pt x="32" y="26"/>
                  </a:lnTo>
                  <a:lnTo>
                    <a:pt x="34" y="18"/>
                  </a:lnTo>
                  <a:lnTo>
                    <a:pt x="32" y="8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2" y="26"/>
                  </a:lnTo>
                  <a:close/>
                  <a:moveTo>
                    <a:pt x="8" y="6"/>
                  </a:moveTo>
                  <a:lnTo>
                    <a:pt x="8" y="6"/>
                  </a:lnTo>
                  <a:lnTo>
                    <a:pt x="12" y="4"/>
                  </a:lnTo>
                  <a:lnTo>
                    <a:pt x="16" y="4"/>
                  </a:lnTo>
                  <a:lnTo>
                    <a:pt x="22" y="6"/>
                  </a:lnTo>
                  <a:lnTo>
                    <a:pt x="28" y="10"/>
                  </a:lnTo>
                  <a:lnTo>
                    <a:pt x="28" y="18"/>
                  </a:lnTo>
                  <a:lnTo>
                    <a:pt x="28" y="24"/>
                  </a:lnTo>
                  <a:lnTo>
                    <a:pt x="26" y="28"/>
                  </a:lnTo>
                  <a:lnTo>
                    <a:pt x="22" y="30"/>
                  </a:lnTo>
                  <a:lnTo>
                    <a:pt x="16" y="32"/>
                  </a:lnTo>
                  <a:lnTo>
                    <a:pt x="12" y="30"/>
                  </a:lnTo>
                  <a:lnTo>
                    <a:pt x="8" y="28"/>
                  </a:lnTo>
                  <a:lnTo>
                    <a:pt x="6" y="24"/>
                  </a:lnTo>
                  <a:lnTo>
                    <a:pt x="4" y="18"/>
                  </a:lnTo>
                  <a:lnTo>
                    <a:pt x="6" y="12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87" name="Freeform 1669">
              <a:extLst>
                <a:ext uri="{FF2B5EF4-FFF2-40B4-BE49-F238E27FC236}">
                  <a16:creationId xmlns:a16="http://schemas.microsoft.com/office/drawing/2014/main" id="{8C9B01C5-6B22-BF45-B0C4-180EA7A46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3100" y="5151755"/>
              <a:ext cx="28575" cy="3175"/>
            </a:xfrm>
            <a:custGeom>
              <a:avLst/>
              <a:gdLst>
                <a:gd name="T0" fmla="*/ 2147483647 w 18"/>
                <a:gd name="T1" fmla="*/ 2147483647 h 2"/>
                <a:gd name="T2" fmla="*/ 2147483647 w 18"/>
                <a:gd name="T3" fmla="*/ 0 h 2"/>
                <a:gd name="T4" fmla="*/ 0 w 18"/>
                <a:gd name="T5" fmla="*/ 0 h 2"/>
                <a:gd name="T6" fmla="*/ 0 w 18"/>
                <a:gd name="T7" fmla="*/ 2147483647 h 2"/>
                <a:gd name="T8" fmla="*/ 2147483647 w 18"/>
                <a:gd name="T9" fmla="*/ 2147483647 h 2"/>
                <a:gd name="T10" fmla="*/ 2147483647 w 18"/>
                <a:gd name="T11" fmla="*/ 2147483647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"/>
                <a:gd name="T19" fmla="*/ 0 h 2"/>
                <a:gd name="T20" fmla="*/ 18 w 18"/>
                <a:gd name="T21" fmla="*/ 2 h 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" h="2">
                  <a:moveTo>
                    <a:pt x="18" y="2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88" name="Freeform 1670">
              <a:extLst>
                <a:ext uri="{FF2B5EF4-FFF2-40B4-BE49-F238E27FC236}">
                  <a16:creationId xmlns:a16="http://schemas.microsoft.com/office/drawing/2014/main" id="{3EE6F93C-95BC-854B-8446-37ED6384D3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2300" y="4869180"/>
              <a:ext cx="53975" cy="53975"/>
            </a:xfrm>
            <a:custGeom>
              <a:avLst/>
              <a:gdLst>
                <a:gd name="T0" fmla="*/ 2147483647 w 34"/>
                <a:gd name="T1" fmla="*/ 2147483647 h 34"/>
                <a:gd name="T2" fmla="*/ 2147483647 w 34"/>
                <a:gd name="T3" fmla="*/ 2147483647 h 34"/>
                <a:gd name="T4" fmla="*/ 2147483647 w 34"/>
                <a:gd name="T5" fmla="*/ 2147483647 h 34"/>
                <a:gd name="T6" fmla="*/ 2147483647 w 34"/>
                <a:gd name="T7" fmla="*/ 2147483647 h 34"/>
                <a:gd name="T8" fmla="*/ 2147483647 w 34"/>
                <a:gd name="T9" fmla="*/ 2147483647 h 34"/>
                <a:gd name="T10" fmla="*/ 2147483647 w 34"/>
                <a:gd name="T11" fmla="*/ 2147483647 h 34"/>
                <a:gd name="T12" fmla="*/ 2147483647 w 34"/>
                <a:gd name="T13" fmla="*/ 2147483647 h 34"/>
                <a:gd name="T14" fmla="*/ 2147483647 w 34"/>
                <a:gd name="T15" fmla="*/ 2147483647 h 34"/>
                <a:gd name="T16" fmla="*/ 2147483647 w 34"/>
                <a:gd name="T17" fmla="*/ 2147483647 h 34"/>
                <a:gd name="T18" fmla="*/ 2147483647 w 34"/>
                <a:gd name="T19" fmla="*/ 2147483647 h 34"/>
                <a:gd name="T20" fmla="*/ 2147483647 w 34"/>
                <a:gd name="T21" fmla="*/ 2147483647 h 34"/>
                <a:gd name="T22" fmla="*/ 2147483647 w 34"/>
                <a:gd name="T23" fmla="*/ 2147483647 h 34"/>
                <a:gd name="T24" fmla="*/ 2147483647 w 34"/>
                <a:gd name="T25" fmla="*/ 2147483647 h 34"/>
                <a:gd name="T26" fmla="*/ 2147483647 w 34"/>
                <a:gd name="T27" fmla="*/ 2147483647 h 34"/>
                <a:gd name="T28" fmla="*/ 2147483647 w 34"/>
                <a:gd name="T29" fmla="*/ 2147483647 h 34"/>
                <a:gd name="T30" fmla="*/ 2147483647 w 34"/>
                <a:gd name="T31" fmla="*/ 2147483647 h 34"/>
                <a:gd name="T32" fmla="*/ 2147483647 w 34"/>
                <a:gd name="T33" fmla="*/ 2147483647 h 34"/>
                <a:gd name="T34" fmla="*/ 2147483647 w 34"/>
                <a:gd name="T35" fmla="*/ 2147483647 h 34"/>
                <a:gd name="T36" fmla="*/ 2147483647 w 34"/>
                <a:gd name="T37" fmla="*/ 2147483647 h 34"/>
                <a:gd name="T38" fmla="*/ 2147483647 w 34"/>
                <a:gd name="T39" fmla="*/ 2147483647 h 34"/>
                <a:gd name="T40" fmla="*/ 2147483647 w 34"/>
                <a:gd name="T41" fmla="*/ 0 h 34"/>
                <a:gd name="T42" fmla="*/ 2147483647 w 34"/>
                <a:gd name="T43" fmla="*/ 0 h 34"/>
                <a:gd name="T44" fmla="*/ 2147483647 w 34"/>
                <a:gd name="T45" fmla="*/ 0 h 34"/>
                <a:gd name="T46" fmla="*/ 2147483647 w 34"/>
                <a:gd name="T47" fmla="*/ 0 h 34"/>
                <a:gd name="T48" fmla="*/ 2147483647 w 34"/>
                <a:gd name="T49" fmla="*/ 2147483647 h 34"/>
                <a:gd name="T50" fmla="*/ 2147483647 w 34"/>
                <a:gd name="T51" fmla="*/ 2147483647 h 34"/>
                <a:gd name="T52" fmla="*/ 2147483647 w 34"/>
                <a:gd name="T53" fmla="*/ 2147483647 h 34"/>
                <a:gd name="T54" fmla="*/ 0 w 34"/>
                <a:gd name="T55" fmla="*/ 2147483647 h 34"/>
                <a:gd name="T56" fmla="*/ 0 w 34"/>
                <a:gd name="T57" fmla="*/ 2147483647 h 34"/>
                <a:gd name="T58" fmla="*/ 2147483647 w 34"/>
                <a:gd name="T59" fmla="*/ 2147483647 h 34"/>
                <a:gd name="T60" fmla="*/ 2147483647 w 34"/>
                <a:gd name="T61" fmla="*/ 2147483647 h 34"/>
                <a:gd name="T62" fmla="*/ 2147483647 w 34"/>
                <a:gd name="T63" fmla="*/ 2147483647 h 34"/>
                <a:gd name="T64" fmla="*/ 2147483647 w 34"/>
                <a:gd name="T65" fmla="*/ 2147483647 h 34"/>
                <a:gd name="T66" fmla="*/ 2147483647 w 34"/>
                <a:gd name="T67" fmla="*/ 2147483647 h 34"/>
                <a:gd name="T68" fmla="*/ 2147483647 w 34"/>
                <a:gd name="T69" fmla="*/ 2147483647 h 34"/>
                <a:gd name="T70" fmla="*/ 2147483647 w 34"/>
                <a:gd name="T71" fmla="*/ 2147483647 h 34"/>
                <a:gd name="T72" fmla="*/ 2147483647 w 34"/>
                <a:gd name="T73" fmla="*/ 2147483647 h 34"/>
                <a:gd name="T74" fmla="*/ 2147483647 w 34"/>
                <a:gd name="T75" fmla="*/ 2147483647 h 34"/>
                <a:gd name="T76" fmla="*/ 2147483647 w 34"/>
                <a:gd name="T77" fmla="*/ 2147483647 h 34"/>
                <a:gd name="T78" fmla="*/ 2147483647 w 34"/>
                <a:gd name="T79" fmla="*/ 2147483647 h 34"/>
                <a:gd name="T80" fmla="*/ 2147483647 w 34"/>
                <a:gd name="T81" fmla="*/ 2147483647 h 34"/>
                <a:gd name="T82" fmla="*/ 2147483647 w 34"/>
                <a:gd name="T83" fmla="*/ 2147483647 h 34"/>
                <a:gd name="T84" fmla="*/ 2147483647 w 34"/>
                <a:gd name="T85" fmla="*/ 2147483647 h 34"/>
                <a:gd name="T86" fmla="*/ 2147483647 w 34"/>
                <a:gd name="T87" fmla="*/ 2147483647 h 34"/>
                <a:gd name="T88" fmla="*/ 2147483647 w 34"/>
                <a:gd name="T89" fmla="*/ 2147483647 h 34"/>
                <a:gd name="T90" fmla="*/ 2147483647 w 34"/>
                <a:gd name="T91" fmla="*/ 2147483647 h 34"/>
                <a:gd name="T92" fmla="*/ 2147483647 w 34"/>
                <a:gd name="T93" fmla="*/ 2147483647 h 34"/>
                <a:gd name="T94" fmla="*/ 2147483647 w 34"/>
                <a:gd name="T95" fmla="*/ 2147483647 h 34"/>
                <a:gd name="T96" fmla="*/ 2147483647 w 34"/>
                <a:gd name="T97" fmla="*/ 2147483647 h 34"/>
                <a:gd name="T98" fmla="*/ 2147483647 w 34"/>
                <a:gd name="T99" fmla="*/ 2147483647 h 34"/>
                <a:gd name="T100" fmla="*/ 2147483647 w 34"/>
                <a:gd name="T101" fmla="*/ 2147483647 h 34"/>
                <a:gd name="T102" fmla="*/ 2147483647 w 34"/>
                <a:gd name="T103" fmla="*/ 2147483647 h 34"/>
                <a:gd name="T104" fmla="*/ 2147483647 w 34"/>
                <a:gd name="T105" fmla="*/ 2147483647 h 34"/>
                <a:gd name="T106" fmla="*/ 2147483647 w 34"/>
                <a:gd name="T107" fmla="*/ 2147483647 h 34"/>
                <a:gd name="T108" fmla="*/ 2147483647 w 34"/>
                <a:gd name="T109" fmla="*/ 2147483647 h 34"/>
                <a:gd name="T110" fmla="*/ 2147483647 w 34"/>
                <a:gd name="T111" fmla="*/ 2147483647 h 34"/>
                <a:gd name="T112" fmla="*/ 2147483647 w 34"/>
                <a:gd name="T113" fmla="*/ 2147483647 h 3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4"/>
                <a:gd name="T172" fmla="*/ 0 h 34"/>
                <a:gd name="T173" fmla="*/ 34 w 34"/>
                <a:gd name="T174" fmla="*/ 34 h 3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4" h="34">
                  <a:moveTo>
                    <a:pt x="2" y="26"/>
                  </a:moveTo>
                  <a:lnTo>
                    <a:pt x="2" y="26"/>
                  </a:lnTo>
                  <a:lnTo>
                    <a:pt x="4" y="30"/>
                  </a:lnTo>
                  <a:lnTo>
                    <a:pt x="8" y="32"/>
                  </a:lnTo>
                  <a:lnTo>
                    <a:pt x="12" y="34"/>
                  </a:lnTo>
                  <a:lnTo>
                    <a:pt x="16" y="34"/>
                  </a:lnTo>
                  <a:lnTo>
                    <a:pt x="26" y="32"/>
                  </a:lnTo>
                  <a:lnTo>
                    <a:pt x="28" y="30"/>
                  </a:lnTo>
                  <a:lnTo>
                    <a:pt x="32" y="26"/>
                  </a:lnTo>
                  <a:lnTo>
                    <a:pt x="34" y="18"/>
                  </a:lnTo>
                  <a:lnTo>
                    <a:pt x="32" y="8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2" y="26"/>
                  </a:lnTo>
                  <a:close/>
                  <a:moveTo>
                    <a:pt x="8" y="6"/>
                  </a:moveTo>
                  <a:lnTo>
                    <a:pt x="8" y="6"/>
                  </a:lnTo>
                  <a:lnTo>
                    <a:pt x="12" y="4"/>
                  </a:lnTo>
                  <a:lnTo>
                    <a:pt x="16" y="4"/>
                  </a:lnTo>
                  <a:lnTo>
                    <a:pt x="24" y="6"/>
                  </a:lnTo>
                  <a:lnTo>
                    <a:pt x="28" y="10"/>
                  </a:lnTo>
                  <a:lnTo>
                    <a:pt x="28" y="18"/>
                  </a:lnTo>
                  <a:lnTo>
                    <a:pt x="28" y="24"/>
                  </a:lnTo>
                  <a:lnTo>
                    <a:pt x="26" y="28"/>
                  </a:lnTo>
                  <a:lnTo>
                    <a:pt x="22" y="30"/>
                  </a:lnTo>
                  <a:lnTo>
                    <a:pt x="16" y="32"/>
                  </a:lnTo>
                  <a:lnTo>
                    <a:pt x="12" y="30"/>
                  </a:lnTo>
                  <a:lnTo>
                    <a:pt x="8" y="28"/>
                  </a:lnTo>
                  <a:lnTo>
                    <a:pt x="6" y="24"/>
                  </a:lnTo>
                  <a:lnTo>
                    <a:pt x="6" y="18"/>
                  </a:lnTo>
                  <a:lnTo>
                    <a:pt x="6" y="12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89" name="Freeform 1671">
              <a:extLst>
                <a:ext uri="{FF2B5EF4-FFF2-40B4-BE49-F238E27FC236}">
                  <a16:creationId xmlns:a16="http://schemas.microsoft.com/office/drawing/2014/main" id="{865B40AA-45DF-DB41-A986-17595845D6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39125" y="5005705"/>
              <a:ext cx="44450" cy="53975"/>
            </a:xfrm>
            <a:custGeom>
              <a:avLst/>
              <a:gdLst>
                <a:gd name="T0" fmla="*/ 2147483647 w 28"/>
                <a:gd name="T1" fmla="*/ 2147483647 h 34"/>
                <a:gd name="T2" fmla="*/ 2147483647 w 28"/>
                <a:gd name="T3" fmla="*/ 2147483647 h 34"/>
                <a:gd name="T4" fmla="*/ 2147483647 w 28"/>
                <a:gd name="T5" fmla="*/ 2147483647 h 34"/>
                <a:gd name="T6" fmla="*/ 2147483647 w 28"/>
                <a:gd name="T7" fmla="*/ 2147483647 h 34"/>
                <a:gd name="T8" fmla="*/ 2147483647 w 28"/>
                <a:gd name="T9" fmla="*/ 2147483647 h 34"/>
                <a:gd name="T10" fmla="*/ 2147483647 w 28"/>
                <a:gd name="T11" fmla="*/ 2147483647 h 34"/>
                <a:gd name="T12" fmla="*/ 2147483647 w 28"/>
                <a:gd name="T13" fmla="*/ 2147483647 h 34"/>
                <a:gd name="T14" fmla="*/ 2147483647 w 28"/>
                <a:gd name="T15" fmla="*/ 2147483647 h 34"/>
                <a:gd name="T16" fmla="*/ 2147483647 w 28"/>
                <a:gd name="T17" fmla="*/ 2147483647 h 34"/>
                <a:gd name="T18" fmla="*/ 2147483647 w 28"/>
                <a:gd name="T19" fmla="*/ 2147483647 h 34"/>
                <a:gd name="T20" fmla="*/ 2147483647 w 28"/>
                <a:gd name="T21" fmla="*/ 2147483647 h 34"/>
                <a:gd name="T22" fmla="*/ 2147483647 w 28"/>
                <a:gd name="T23" fmla="*/ 2147483647 h 34"/>
                <a:gd name="T24" fmla="*/ 2147483647 w 28"/>
                <a:gd name="T25" fmla="*/ 2147483647 h 34"/>
                <a:gd name="T26" fmla="*/ 2147483647 w 28"/>
                <a:gd name="T27" fmla="*/ 2147483647 h 34"/>
                <a:gd name="T28" fmla="*/ 2147483647 w 28"/>
                <a:gd name="T29" fmla="*/ 0 h 34"/>
                <a:gd name="T30" fmla="*/ 2147483647 w 28"/>
                <a:gd name="T31" fmla="*/ 0 h 34"/>
                <a:gd name="T32" fmla="*/ 2147483647 w 28"/>
                <a:gd name="T33" fmla="*/ 0 h 34"/>
                <a:gd name="T34" fmla="*/ 0 w 28"/>
                <a:gd name="T35" fmla="*/ 0 h 34"/>
                <a:gd name="T36" fmla="*/ 0 w 28"/>
                <a:gd name="T37" fmla="*/ 2147483647 h 34"/>
                <a:gd name="T38" fmla="*/ 2147483647 w 28"/>
                <a:gd name="T39" fmla="*/ 2147483647 h 34"/>
                <a:gd name="T40" fmla="*/ 2147483647 w 28"/>
                <a:gd name="T41" fmla="*/ 2147483647 h 34"/>
                <a:gd name="T42" fmla="*/ 2147483647 w 28"/>
                <a:gd name="T43" fmla="*/ 2147483647 h 34"/>
                <a:gd name="T44" fmla="*/ 2147483647 w 28"/>
                <a:gd name="T45" fmla="*/ 2147483647 h 34"/>
                <a:gd name="T46" fmla="*/ 2147483647 w 28"/>
                <a:gd name="T47" fmla="*/ 2147483647 h 34"/>
                <a:gd name="T48" fmla="*/ 2147483647 w 28"/>
                <a:gd name="T49" fmla="*/ 2147483647 h 34"/>
                <a:gd name="T50" fmla="*/ 2147483647 w 28"/>
                <a:gd name="T51" fmla="*/ 2147483647 h 34"/>
                <a:gd name="T52" fmla="*/ 2147483647 w 28"/>
                <a:gd name="T53" fmla="*/ 2147483647 h 34"/>
                <a:gd name="T54" fmla="*/ 2147483647 w 28"/>
                <a:gd name="T55" fmla="*/ 2147483647 h 34"/>
                <a:gd name="T56" fmla="*/ 2147483647 w 28"/>
                <a:gd name="T57" fmla="*/ 2147483647 h 34"/>
                <a:gd name="T58" fmla="*/ 2147483647 w 28"/>
                <a:gd name="T59" fmla="*/ 2147483647 h 34"/>
                <a:gd name="T60" fmla="*/ 2147483647 w 28"/>
                <a:gd name="T61" fmla="*/ 2147483647 h 34"/>
                <a:gd name="T62" fmla="*/ 2147483647 w 28"/>
                <a:gd name="T63" fmla="*/ 2147483647 h 34"/>
                <a:gd name="T64" fmla="*/ 2147483647 w 28"/>
                <a:gd name="T65" fmla="*/ 2147483647 h 34"/>
                <a:gd name="T66" fmla="*/ 2147483647 w 28"/>
                <a:gd name="T67" fmla="*/ 2147483647 h 34"/>
                <a:gd name="T68" fmla="*/ 2147483647 w 28"/>
                <a:gd name="T69" fmla="*/ 2147483647 h 34"/>
                <a:gd name="T70" fmla="*/ 2147483647 w 28"/>
                <a:gd name="T71" fmla="*/ 2147483647 h 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8"/>
                <a:gd name="T109" fmla="*/ 0 h 34"/>
                <a:gd name="T110" fmla="*/ 28 w 28"/>
                <a:gd name="T111" fmla="*/ 34 h 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8" h="34">
                  <a:moveTo>
                    <a:pt x="6" y="34"/>
                  </a:moveTo>
                  <a:lnTo>
                    <a:pt x="6" y="20"/>
                  </a:lnTo>
                  <a:lnTo>
                    <a:pt x="14" y="20"/>
                  </a:lnTo>
                  <a:lnTo>
                    <a:pt x="20" y="20"/>
                  </a:lnTo>
                  <a:lnTo>
                    <a:pt x="24" y="18"/>
                  </a:lnTo>
                  <a:lnTo>
                    <a:pt x="26" y="14"/>
                  </a:lnTo>
                  <a:lnTo>
                    <a:pt x="28" y="10"/>
                  </a:lnTo>
                  <a:lnTo>
                    <a:pt x="26" y="4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6" y="34"/>
                  </a:lnTo>
                  <a:close/>
                  <a:moveTo>
                    <a:pt x="6" y="4"/>
                  </a:moveTo>
                  <a:lnTo>
                    <a:pt x="14" y="4"/>
                  </a:lnTo>
                  <a:lnTo>
                    <a:pt x="18" y="4"/>
                  </a:lnTo>
                  <a:lnTo>
                    <a:pt x="22" y="6"/>
                  </a:lnTo>
                  <a:lnTo>
                    <a:pt x="22" y="10"/>
                  </a:lnTo>
                  <a:lnTo>
                    <a:pt x="20" y="14"/>
                  </a:lnTo>
                  <a:lnTo>
                    <a:pt x="14" y="16"/>
                  </a:lnTo>
                  <a:lnTo>
                    <a:pt x="6" y="16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90" name="Freeform 1672">
              <a:extLst>
                <a:ext uri="{FF2B5EF4-FFF2-40B4-BE49-F238E27FC236}">
                  <a16:creationId xmlns:a16="http://schemas.microsoft.com/office/drawing/2014/main" id="{F49E0BFE-412B-1F41-A026-6E47E295E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9525" y="5202555"/>
              <a:ext cx="41275" cy="57150"/>
            </a:xfrm>
            <a:custGeom>
              <a:avLst/>
              <a:gdLst>
                <a:gd name="T0" fmla="*/ 2147483647 w 26"/>
                <a:gd name="T1" fmla="*/ 2147483647 h 36"/>
                <a:gd name="T2" fmla="*/ 2147483647 w 26"/>
                <a:gd name="T3" fmla="*/ 2147483647 h 36"/>
                <a:gd name="T4" fmla="*/ 2147483647 w 26"/>
                <a:gd name="T5" fmla="*/ 2147483647 h 36"/>
                <a:gd name="T6" fmla="*/ 2147483647 w 26"/>
                <a:gd name="T7" fmla="*/ 2147483647 h 36"/>
                <a:gd name="T8" fmla="*/ 2147483647 w 26"/>
                <a:gd name="T9" fmla="*/ 2147483647 h 36"/>
                <a:gd name="T10" fmla="*/ 2147483647 w 26"/>
                <a:gd name="T11" fmla="*/ 0 h 36"/>
                <a:gd name="T12" fmla="*/ 2147483647 w 26"/>
                <a:gd name="T13" fmla="*/ 0 h 36"/>
                <a:gd name="T14" fmla="*/ 2147483647 w 26"/>
                <a:gd name="T15" fmla="*/ 2147483647 h 36"/>
                <a:gd name="T16" fmla="*/ 2147483647 w 26"/>
                <a:gd name="T17" fmla="*/ 2147483647 h 36"/>
                <a:gd name="T18" fmla="*/ 2147483647 w 26"/>
                <a:gd name="T19" fmla="*/ 0 h 36"/>
                <a:gd name="T20" fmla="*/ 0 w 26"/>
                <a:gd name="T21" fmla="*/ 0 h 36"/>
                <a:gd name="T22" fmla="*/ 0 w 26"/>
                <a:gd name="T23" fmla="*/ 2147483647 h 36"/>
                <a:gd name="T24" fmla="*/ 2147483647 w 26"/>
                <a:gd name="T25" fmla="*/ 2147483647 h 36"/>
                <a:gd name="T26" fmla="*/ 2147483647 w 26"/>
                <a:gd name="T27" fmla="*/ 2147483647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36"/>
                <a:gd name="T44" fmla="*/ 26 w 26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36">
                  <a:moveTo>
                    <a:pt x="4" y="36"/>
                  </a:moveTo>
                  <a:lnTo>
                    <a:pt x="4" y="18"/>
                  </a:lnTo>
                  <a:lnTo>
                    <a:pt x="22" y="18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14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4" y="36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91" name="Freeform 1673">
              <a:extLst>
                <a:ext uri="{FF2B5EF4-FFF2-40B4-BE49-F238E27FC236}">
                  <a16:creationId xmlns:a16="http://schemas.microsoft.com/office/drawing/2014/main" id="{A839AD4C-3E1A-EC46-B282-542AE43CB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7900" y="5202555"/>
              <a:ext cx="44450" cy="57150"/>
            </a:xfrm>
            <a:custGeom>
              <a:avLst/>
              <a:gdLst>
                <a:gd name="T0" fmla="*/ 2147483647 w 28"/>
                <a:gd name="T1" fmla="*/ 2147483647 h 36"/>
                <a:gd name="T2" fmla="*/ 2147483647 w 28"/>
                <a:gd name="T3" fmla="*/ 2147483647 h 36"/>
                <a:gd name="T4" fmla="*/ 2147483647 w 28"/>
                <a:gd name="T5" fmla="*/ 2147483647 h 36"/>
                <a:gd name="T6" fmla="*/ 2147483647 w 28"/>
                <a:gd name="T7" fmla="*/ 2147483647 h 36"/>
                <a:gd name="T8" fmla="*/ 2147483647 w 28"/>
                <a:gd name="T9" fmla="*/ 2147483647 h 36"/>
                <a:gd name="T10" fmla="*/ 2147483647 w 28"/>
                <a:gd name="T11" fmla="*/ 0 h 36"/>
                <a:gd name="T12" fmla="*/ 2147483647 w 28"/>
                <a:gd name="T13" fmla="*/ 0 h 36"/>
                <a:gd name="T14" fmla="*/ 2147483647 w 28"/>
                <a:gd name="T15" fmla="*/ 2147483647 h 36"/>
                <a:gd name="T16" fmla="*/ 2147483647 w 28"/>
                <a:gd name="T17" fmla="*/ 2147483647 h 36"/>
                <a:gd name="T18" fmla="*/ 2147483647 w 28"/>
                <a:gd name="T19" fmla="*/ 0 h 36"/>
                <a:gd name="T20" fmla="*/ 0 w 28"/>
                <a:gd name="T21" fmla="*/ 0 h 36"/>
                <a:gd name="T22" fmla="*/ 0 w 28"/>
                <a:gd name="T23" fmla="*/ 2147483647 h 36"/>
                <a:gd name="T24" fmla="*/ 2147483647 w 28"/>
                <a:gd name="T25" fmla="*/ 2147483647 h 36"/>
                <a:gd name="T26" fmla="*/ 2147483647 w 28"/>
                <a:gd name="T27" fmla="*/ 2147483647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"/>
                <a:gd name="T43" fmla="*/ 0 h 36"/>
                <a:gd name="T44" fmla="*/ 28 w 28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" h="36">
                  <a:moveTo>
                    <a:pt x="4" y="36"/>
                  </a:moveTo>
                  <a:lnTo>
                    <a:pt x="4" y="18"/>
                  </a:lnTo>
                  <a:lnTo>
                    <a:pt x="22" y="18"/>
                  </a:lnTo>
                  <a:lnTo>
                    <a:pt x="22" y="36"/>
                  </a:lnTo>
                  <a:lnTo>
                    <a:pt x="28" y="36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14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4" y="36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92" name="Freeform 1674">
              <a:extLst>
                <a:ext uri="{FF2B5EF4-FFF2-40B4-BE49-F238E27FC236}">
                  <a16:creationId xmlns:a16="http://schemas.microsoft.com/office/drawing/2014/main" id="{8776F369-910A-7844-BE89-70119861E4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0425" y="2338705"/>
              <a:ext cx="41275" cy="53975"/>
            </a:xfrm>
            <a:custGeom>
              <a:avLst/>
              <a:gdLst>
                <a:gd name="T0" fmla="*/ 2147483647 w 26"/>
                <a:gd name="T1" fmla="*/ 2147483647 h 34"/>
                <a:gd name="T2" fmla="*/ 2147483647 w 26"/>
                <a:gd name="T3" fmla="*/ 2147483647 h 34"/>
                <a:gd name="T4" fmla="*/ 2147483647 w 26"/>
                <a:gd name="T5" fmla="*/ 2147483647 h 34"/>
                <a:gd name="T6" fmla="*/ 2147483647 w 26"/>
                <a:gd name="T7" fmla="*/ 2147483647 h 34"/>
                <a:gd name="T8" fmla="*/ 2147483647 w 26"/>
                <a:gd name="T9" fmla="*/ 2147483647 h 34"/>
                <a:gd name="T10" fmla="*/ 2147483647 w 26"/>
                <a:gd name="T11" fmla="*/ 2147483647 h 34"/>
                <a:gd name="T12" fmla="*/ 2147483647 w 26"/>
                <a:gd name="T13" fmla="*/ 2147483647 h 34"/>
                <a:gd name="T14" fmla="*/ 2147483647 w 26"/>
                <a:gd name="T15" fmla="*/ 2147483647 h 34"/>
                <a:gd name="T16" fmla="*/ 2147483647 w 26"/>
                <a:gd name="T17" fmla="*/ 2147483647 h 34"/>
                <a:gd name="T18" fmla="*/ 2147483647 w 26"/>
                <a:gd name="T19" fmla="*/ 2147483647 h 34"/>
                <a:gd name="T20" fmla="*/ 2147483647 w 26"/>
                <a:gd name="T21" fmla="*/ 2147483647 h 34"/>
                <a:gd name="T22" fmla="*/ 2147483647 w 26"/>
                <a:gd name="T23" fmla="*/ 2147483647 h 34"/>
                <a:gd name="T24" fmla="*/ 2147483647 w 26"/>
                <a:gd name="T25" fmla="*/ 2147483647 h 34"/>
                <a:gd name="T26" fmla="*/ 2147483647 w 26"/>
                <a:gd name="T27" fmla="*/ 2147483647 h 34"/>
                <a:gd name="T28" fmla="*/ 2147483647 w 26"/>
                <a:gd name="T29" fmla="*/ 0 h 34"/>
                <a:gd name="T30" fmla="*/ 2147483647 w 26"/>
                <a:gd name="T31" fmla="*/ 0 h 34"/>
                <a:gd name="T32" fmla="*/ 2147483647 w 26"/>
                <a:gd name="T33" fmla="*/ 0 h 34"/>
                <a:gd name="T34" fmla="*/ 0 w 26"/>
                <a:gd name="T35" fmla="*/ 0 h 34"/>
                <a:gd name="T36" fmla="*/ 0 w 26"/>
                <a:gd name="T37" fmla="*/ 2147483647 h 34"/>
                <a:gd name="T38" fmla="*/ 2147483647 w 26"/>
                <a:gd name="T39" fmla="*/ 2147483647 h 34"/>
                <a:gd name="T40" fmla="*/ 2147483647 w 26"/>
                <a:gd name="T41" fmla="*/ 2147483647 h 34"/>
                <a:gd name="T42" fmla="*/ 2147483647 w 26"/>
                <a:gd name="T43" fmla="*/ 2147483647 h 34"/>
                <a:gd name="T44" fmla="*/ 2147483647 w 26"/>
                <a:gd name="T45" fmla="*/ 2147483647 h 34"/>
                <a:gd name="T46" fmla="*/ 2147483647 w 26"/>
                <a:gd name="T47" fmla="*/ 2147483647 h 34"/>
                <a:gd name="T48" fmla="*/ 2147483647 w 26"/>
                <a:gd name="T49" fmla="*/ 2147483647 h 34"/>
                <a:gd name="T50" fmla="*/ 2147483647 w 26"/>
                <a:gd name="T51" fmla="*/ 2147483647 h 34"/>
                <a:gd name="T52" fmla="*/ 2147483647 w 26"/>
                <a:gd name="T53" fmla="*/ 2147483647 h 34"/>
                <a:gd name="T54" fmla="*/ 2147483647 w 26"/>
                <a:gd name="T55" fmla="*/ 2147483647 h 34"/>
                <a:gd name="T56" fmla="*/ 2147483647 w 26"/>
                <a:gd name="T57" fmla="*/ 2147483647 h 34"/>
                <a:gd name="T58" fmla="*/ 2147483647 w 26"/>
                <a:gd name="T59" fmla="*/ 2147483647 h 34"/>
                <a:gd name="T60" fmla="*/ 2147483647 w 26"/>
                <a:gd name="T61" fmla="*/ 2147483647 h 34"/>
                <a:gd name="T62" fmla="*/ 2147483647 w 26"/>
                <a:gd name="T63" fmla="*/ 2147483647 h 34"/>
                <a:gd name="T64" fmla="*/ 2147483647 w 26"/>
                <a:gd name="T65" fmla="*/ 2147483647 h 34"/>
                <a:gd name="T66" fmla="*/ 2147483647 w 26"/>
                <a:gd name="T67" fmla="*/ 2147483647 h 34"/>
                <a:gd name="T68" fmla="*/ 2147483647 w 26"/>
                <a:gd name="T69" fmla="*/ 2147483647 h 34"/>
                <a:gd name="T70" fmla="*/ 2147483647 w 26"/>
                <a:gd name="T71" fmla="*/ 2147483647 h 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6"/>
                <a:gd name="T109" fmla="*/ 0 h 34"/>
                <a:gd name="T110" fmla="*/ 26 w 26"/>
                <a:gd name="T111" fmla="*/ 34 h 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6" h="34">
                  <a:moveTo>
                    <a:pt x="4" y="34"/>
                  </a:moveTo>
                  <a:lnTo>
                    <a:pt x="4" y="20"/>
                  </a:lnTo>
                  <a:lnTo>
                    <a:pt x="14" y="20"/>
                  </a:lnTo>
                  <a:lnTo>
                    <a:pt x="20" y="20"/>
                  </a:lnTo>
                  <a:lnTo>
                    <a:pt x="24" y="16"/>
                  </a:lnTo>
                  <a:lnTo>
                    <a:pt x="26" y="14"/>
                  </a:lnTo>
                  <a:lnTo>
                    <a:pt x="26" y="10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  <a:moveTo>
                    <a:pt x="4" y="4"/>
                  </a:moveTo>
                  <a:lnTo>
                    <a:pt x="14" y="4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2" y="10"/>
                  </a:lnTo>
                  <a:lnTo>
                    <a:pt x="20" y="14"/>
                  </a:lnTo>
                  <a:lnTo>
                    <a:pt x="14" y="16"/>
                  </a:lnTo>
                  <a:lnTo>
                    <a:pt x="4" y="16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93" name="Freeform 1675">
              <a:extLst>
                <a:ext uri="{FF2B5EF4-FFF2-40B4-BE49-F238E27FC236}">
                  <a16:creationId xmlns:a16="http://schemas.microsoft.com/office/drawing/2014/main" id="{8FCA187A-6655-A447-91B9-7181BCB7EF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15250" y="2392680"/>
              <a:ext cx="50800" cy="57150"/>
            </a:xfrm>
            <a:custGeom>
              <a:avLst/>
              <a:gdLst>
                <a:gd name="T0" fmla="*/ 2147483647 w 32"/>
                <a:gd name="T1" fmla="*/ 2147483647 h 36"/>
                <a:gd name="T2" fmla="*/ 2147483647 w 32"/>
                <a:gd name="T3" fmla="*/ 2147483647 h 36"/>
                <a:gd name="T4" fmla="*/ 2147483647 w 32"/>
                <a:gd name="T5" fmla="*/ 2147483647 h 36"/>
                <a:gd name="T6" fmla="*/ 2147483647 w 32"/>
                <a:gd name="T7" fmla="*/ 2147483647 h 36"/>
                <a:gd name="T8" fmla="*/ 2147483647 w 32"/>
                <a:gd name="T9" fmla="*/ 2147483647 h 36"/>
                <a:gd name="T10" fmla="*/ 2147483647 w 32"/>
                <a:gd name="T11" fmla="*/ 2147483647 h 36"/>
                <a:gd name="T12" fmla="*/ 2147483647 w 32"/>
                <a:gd name="T13" fmla="*/ 2147483647 h 36"/>
                <a:gd name="T14" fmla="*/ 2147483647 w 32"/>
                <a:gd name="T15" fmla="*/ 2147483647 h 36"/>
                <a:gd name="T16" fmla="*/ 2147483647 w 32"/>
                <a:gd name="T17" fmla="*/ 2147483647 h 36"/>
                <a:gd name="T18" fmla="*/ 2147483647 w 32"/>
                <a:gd name="T19" fmla="*/ 2147483647 h 36"/>
                <a:gd name="T20" fmla="*/ 2147483647 w 32"/>
                <a:gd name="T21" fmla="*/ 2147483647 h 36"/>
                <a:gd name="T22" fmla="*/ 2147483647 w 32"/>
                <a:gd name="T23" fmla="*/ 2147483647 h 36"/>
                <a:gd name="T24" fmla="*/ 2147483647 w 32"/>
                <a:gd name="T25" fmla="*/ 2147483647 h 36"/>
                <a:gd name="T26" fmla="*/ 2147483647 w 32"/>
                <a:gd name="T27" fmla="*/ 2147483647 h 36"/>
                <a:gd name="T28" fmla="*/ 2147483647 w 32"/>
                <a:gd name="T29" fmla="*/ 2147483647 h 36"/>
                <a:gd name="T30" fmla="*/ 2147483647 w 32"/>
                <a:gd name="T31" fmla="*/ 2147483647 h 36"/>
                <a:gd name="T32" fmla="*/ 2147483647 w 32"/>
                <a:gd name="T33" fmla="*/ 2147483647 h 36"/>
                <a:gd name="T34" fmla="*/ 2147483647 w 32"/>
                <a:gd name="T35" fmla="*/ 2147483647 h 36"/>
                <a:gd name="T36" fmla="*/ 2147483647 w 32"/>
                <a:gd name="T37" fmla="*/ 2147483647 h 36"/>
                <a:gd name="T38" fmla="*/ 2147483647 w 32"/>
                <a:gd name="T39" fmla="*/ 2147483647 h 36"/>
                <a:gd name="T40" fmla="*/ 2147483647 w 32"/>
                <a:gd name="T41" fmla="*/ 2147483647 h 36"/>
                <a:gd name="T42" fmla="*/ 2147483647 w 32"/>
                <a:gd name="T43" fmla="*/ 0 h 36"/>
                <a:gd name="T44" fmla="*/ 2147483647 w 32"/>
                <a:gd name="T45" fmla="*/ 0 h 36"/>
                <a:gd name="T46" fmla="*/ 2147483647 w 32"/>
                <a:gd name="T47" fmla="*/ 2147483647 h 36"/>
                <a:gd name="T48" fmla="*/ 2147483647 w 32"/>
                <a:gd name="T49" fmla="*/ 2147483647 h 36"/>
                <a:gd name="T50" fmla="*/ 2147483647 w 32"/>
                <a:gd name="T51" fmla="*/ 2147483647 h 36"/>
                <a:gd name="T52" fmla="*/ 0 w 32"/>
                <a:gd name="T53" fmla="*/ 2147483647 h 36"/>
                <a:gd name="T54" fmla="*/ 0 w 32"/>
                <a:gd name="T55" fmla="*/ 2147483647 h 36"/>
                <a:gd name="T56" fmla="*/ 0 w 32"/>
                <a:gd name="T57" fmla="*/ 2147483647 h 36"/>
                <a:gd name="T58" fmla="*/ 2147483647 w 32"/>
                <a:gd name="T59" fmla="*/ 2147483647 h 36"/>
                <a:gd name="T60" fmla="*/ 2147483647 w 32"/>
                <a:gd name="T61" fmla="*/ 2147483647 h 36"/>
                <a:gd name="T62" fmla="*/ 2147483647 w 32"/>
                <a:gd name="T63" fmla="*/ 2147483647 h 36"/>
                <a:gd name="T64" fmla="*/ 2147483647 w 32"/>
                <a:gd name="T65" fmla="*/ 2147483647 h 36"/>
                <a:gd name="T66" fmla="*/ 2147483647 w 32"/>
                <a:gd name="T67" fmla="*/ 2147483647 h 36"/>
                <a:gd name="T68" fmla="*/ 2147483647 w 32"/>
                <a:gd name="T69" fmla="*/ 2147483647 h 36"/>
                <a:gd name="T70" fmla="*/ 2147483647 w 32"/>
                <a:gd name="T71" fmla="*/ 2147483647 h 36"/>
                <a:gd name="T72" fmla="*/ 2147483647 w 32"/>
                <a:gd name="T73" fmla="*/ 2147483647 h 36"/>
                <a:gd name="T74" fmla="*/ 2147483647 w 32"/>
                <a:gd name="T75" fmla="*/ 2147483647 h 36"/>
                <a:gd name="T76" fmla="*/ 2147483647 w 32"/>
                <a:gd name="T77" fmla="*/ 2147483647 h 36"/>
                <a:gd name="T78" fmla="*/ 2147483647 w 32"/>
                <a:gd name="T79" fmla="*/ 2147483647 h 36"/>
                <a:gd name="T80" fmla="*/ 2147483647 w 32"/>
                <a:gd name="T81" fmla="*/ 2147483647 h 36"/>
                <a:gd name="T82" fmla="*/ 2147483647 w 32"/>
                <a:gd name="T83" fmla="*/ 2147483647 h 36"/>
                <a:gd name="T84" fmla="*/ 2147483647 w 32"/>
                <a:gd name="T85" fmla="*/ 2147483647 h 36"/>
                <a:gd name="T86" fmla="*/ 2147483647 w 32"/>
                <a:gd name="T87" fmla="*/ 2147483647 h 36"/>
                <a:gd name="T88" fmla="*/ 2147483647 w 32"/>
                <a:gd name="T89" fmla="*/ 2147483647 h 36"/>
                <a:gd name="T90" fmla="*/ 2147483647 w 32"/>
                <a:gd name="T91" fmla="*/ 2147483647 h 36"/>
                <a:gd name="T92" fmla="*/ 2147483647 w 32"/>
                <a:gd name="T93" fmla="*/ 2147483647 h 36"/>
                <a:gd name="T94" fmla="*/ 2147483647 w 32"/>
                <a:gd name="T95" fmla="*/ 2147483647 h 36"/>
                <a:gd name="T96" fmla="*/ 2147483647 w 32"/>
                <a:gd name="T97" fmla="*/ 2147483647 h 36"/>
                <a:gd name="T98" fmla="*/ 2147483647 w 32"/>
                <a:gd name="T99" fmla="*/ 2147483647 h 36"/>
                <a:gd name="T100" fmla="*/ 2147483647 w 32"/>
                <a:gd name="T101" fmla="*/ 2147483647 h 36"/>
                <a:gd name="T102" fmla="*/ 2147483647 w 32"/>
                <a:gd name="T103" fmla="*/ 2147483647 h 36"/>
                <a:gd name="T104" fmla="*/ 2147483647 w 32"/>
                <a:gd name="T105" fmla="*/ 2147483647 h 36"/>
                <a:gd name="T106" fmla="*/ 2147483647 w 32"/>
                <a:gd name="T107" fmla="*/ 2147483647 h 36"/>
                <a:gd name="T108" fmla="*/ 2147483647 w 32"/>
                <a:gd name="T109" fmla="*/ 2147483647 h 36"/>
                <a:gd name="T110" fmla="*/ 2147483647 w 32"/>
                <a:gd name="T111" fmla="*/ 2147483647 h 36"/>
                <a:gd name="T112" fmla="*/ 2147483647 w 32"/>
                <a:gd name="T113" fmla="*/ 2147483647 h 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2"/>
                <a:gd name="T172" fmla="*/ 0 h 36"/>
                <a:gd name="T173" fmla="*/ 32 w 32"/>
                <a:gd name="T174" fmla="*/ 36 h 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2" h="36">
                  <a:moveTo>
                    <a:pt x="2" y="28"/>
                  </a:moveTo>
                  <a:lnTo>
                    <a:pt x="2" y="28"/>
                  </a:lnTo>
                  <a:lnTo>
                    <a:pt x="4" y="32"/>
                  </a:lnTo>
                  <a:lnTo>
                    <a:pt x="8" y="34"/>
                  </a:lnTo>
                  <a:lnTo>
                    <a:pt x="12" y="36"/>
                  </a:lnTo>
                  <a:lnTo>
                    <a:pt x="16" y="36"/>
                  </a:lnTo>
                  <a:lnTo>
                    <a:pt x="24" y="34"/>
                  </a:lnTo>
                  <a:lnTo>
                    <a:pt x="28" y="32"/>
                  </a:lnTo>
                  <a:lnTo>
                    <a:pt x="30" y="2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6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2" y="28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2" y="6"/>
                  </a:lnTo>
                  <a:lnTo>
                    <a:pt x="16" y="4"/>
                  </a:lnTo>
                  <a:lnTo>
                    <a:pt x="22" y="6"/>
                  </a:lnTo>
                  <a:lnTo>
                    <a:pt x="26" y="12"/>
                  </a:lnTo>
                  <a:lnTo>
                    <a:pt x="28" y="18"/>
                  </a:lnTo>
                  <a:lnTo>
                    <a:pt x="26" y="24"/>
                  </a:lnTo>
                  <a:lnTo>
                    <a:pt x="24" y="28"/>
                  </a:lnTo>
                  <a:lnTo>
                    <a:pt x="20" y="32"/>
                  </a:lnTo>
                  <a:lnTo>
                    <a:pt x="16" y="32"/>
                  </a:lnTo>
                  <a:lnTo>
                    <a:pt x="12" y="32"/>
                  </a:lnTo>
                  <a:lnTo>
                    <a:pt x="8" y="28"/>
                  </a:lnTo>
                  <a:lnTo>
                    <a:pt x="6" y="24"/>
                  </a:lnTo>
                  <a:lnTo>
                    <a:pt x="4" y="18"/>
                  </a:lnTo>
                  <a:lnTo>
                    <a:pt x="6" y="1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94" name="Freeform 1676">
              <a:extLst>
                <a:ext uri="{FF2B5EF4-FFF2-40B4-BE49-F238E27FC236}">
                  <a16:creationId xmlns:a16="http://schemas.microsoft.com/office/drawing/2014/main" id="{CED1206D-A46A-974B-820B-05FF93841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6550" y="2576830"/>
              <a:ext cx="44450" cy="57150"/>
            </a:xfrm>
            <a:custGeom>
              <a:avLst/>
              <a:gdLst>
                <a:gd name="T0" fmla="*/ 2147483647 w 28"/>
                <a:gd name="T1" fmla="*/ 2147483647 h 36"/>
                <a:gd name="T2" fmla="*/ 2147483647 w 28"/>
                <a:gd name="T3" fmla="*/ 2147483647 h 36"/>
                <a:gd name="T4" fmla="*/ 2147483647 w 28"/>
                <a:gd name="T5" fmla="*/ 2147483647 h 36"/>
                <a:gd name="T6" fmla="*/ 2147483647 w 28"/>
                <a:gd name="T7" fmla="*/ 2147483647 h 36"/>
                <a:gd name="T8" fmla="*/ 2147483647 w 28"/>
                <a:gd name="T9" fmla="*/ 2147483647 h 36"/>
                <a:gd name="T10" fmla="*/ 2147483647 w 28"/>
                <a:gd name="T11" fmla="*/ 0 h 36"/>
                <a:gd name="T12" fmla="*/ 2147483647 w 28"/>
                <a:gd name="T13" fmla="*/ 0 h 36"/>
                <a:gd name="T14" fmla="*/ 2147483647 w 28"/>
                <a:gd name="T15" fmla="*/ 2147483647 h 36"/>
                <a:gd name="T16" fmla="*/ 2147483647 w 28"/>
                <a:gd name="T17" fmla="*/ 2147483647 h 36"/>
                <a:gd name="T18" fmla="*/ 2147483647 w 28"/>
                <a:gd name="T19" fmla="*/ 0 h 36"/>
                <a:gd name="T20" fmla="*/ 0 w 28"/>
                <a:gd name="T21" fmla="*/ 0 h 36"/>
                <a:gd name="T22" fmla="*/ 0 w 28"/>
                <a:gd name="T23" fmla="*/ 2147483647 h 36"/>
                <a:gd name="T24" fmla="*/ 2147483647 w 28"/>
                <a:gd name="T25" fmla="*/ 2147483647 h 36"/>
                <a:gd name="T26" fmla="*/ 2147483647 w 28"/>
                <a:gd name="T27" fmla="*/ 2147483647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"/>
                <a:gd name="T43" fmla="*/ 0 h 36"/>
                <a:gd name="T44" fmla="*/ 28 w 28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" h="36">
                  <a:moveTo>
                    <a:pt x="4" y="36"/>
                  </a:moveTo>
                  <a:lnTo>
                    <a:pt x="4" y="18"/>
                  </a:lnTo>
                  <a:lnTo>
                    <a:pt x="22" y="18"/>
                  </a:lnTo>
                  <a:lnTo>
                    <a:pt x="22" y="36"/>
                  </a:lnTo>
                  <a:lnTo>
                    <a:pt x="28" y="36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14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4" y="36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95" name="Freeform 1677">
              <a:extLst>
                <a:ext uri="{FF2B5EF4-FFF2-40B4-BE49-F238E27FC236}">
                  <a16:creationId xmlns:a16="http://schemas.microsoft.com/office/drawing/2014/main" id="{AB2A8A2C-C9A0-C744-8868-AB1A050A2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300" y="2580005"/>
              <a:ext cx="41275" cy="53975"/>
            </a:xfrm>
            <a:custGeom>
              <a:avLst/>
              <a:gdLst>
                <a:gd name="T0" fmla="*/ 2147483647 w 26"/>
                <a:gd name="T1" fmla="*/ 2147483647 h 34"/>
                <a:gd name="T2" fmla="*/ 2147483647 w 26"/>
                <a:gd name="T3" fmla="*/ 2147483647 h 34"/>
                <a:gd name="T4" fmla="*/ 2147483647 w 26"/>
                <a:gd name="T5" fmla="*/ 2147483647 h 34"/>
                <a:gd name="T6" fmla="*/ 2147483647 w 26"/>
                <a:gd name="T7" fmla="*/ 2147483647 h 34"/>
                <a:gd name="T8" fmla="*/ 2147483647 w 26"/>
                <a:gd name="T9" fmla="*/ 2147483647 h 34"/>
                <a:gd name="T10" fmla="*/ 2147483647 w 26"/>
                <a:gd name="T11" fmla="*/ 0 h 34"/>
                <a:gd name="T12" fmla="*/ 2147483647 w 26"/>
                <a:gd name="T13" fmla="*/ 0 h 34"/>
                <a:gd name="T14" fmla="*/ 2147483647 w 26"/>
                <a:gd name="T15" fmla="*/ 2147483647 h 34"/>
                <a:gd name="T16" fmla="*/ 2147483647 w 26"/>
                <a:gd name="T17" fmla="*/ 2147483647 h 34"/>
                <a:gd name="T18" fmla="*/ 2147483647 w 26"/>
                <a:gd name="T19" fmla="*/ 0 h 34"/>
                <a:gd name="T20" fmla="*/ 0 w 26"/>
                <a:gd name="T21" fmla="*/ 0 h 34"/>
                <a:gd name="T22" fmla="*/ 0 w 26"/>
                <a:gd name="T23" fmla="*/ 2147483647 h 34"/>
                <a:gd name="T24" fmla="*/ 2147483647 w 26"/>
                <a:gd name="T25" fmla="*/ 2147483647 h 34"/>
                <a:gd name="T26" fmla="*/ 2147483647 w 26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34"/>
                <a:gd name="T44" fmla="*/ 26 w 26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34">
                  <a:moveTo>
                    <a:pt x="4" y="34"/>
                  </a:moveTo>
                  <a:lnTo>
                    <a:pt x="4" y="18"/>
                  </a:lnTo>
                  <a:lnTo>
                    <a:pt x="22" y="18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14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96" name="Freeform 1678">
              <a:extLst>
                <a:ext uri="{FF2B5EF4-FFF2-40B4-BE49-F238E27FC236}">
                  <a16:creationId xmlns:a16="http://schemas.microsoft.com/office/drawing/2014/main" id="{F23AAFB8-BB34-4841-9A48-1DDE951E6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0825" y="2751455"/>
              <a:ext cx="41275" cy="53975"/>
            </a:xfrm>
            <a:custGeom>
              <a:avLst/>
              <a:gdLst>
                <a:gd name="T0" fmla="*/ 2147483647 w 26"/>
                <a:gd name="T1" fmla="*/ 2147483647 h 34"/>
                <a:gd name="T2" fmla="*/ 2147483647 w 26"/>
                <a:gd name="T3" fmla="*/ 2147483647 h 34"/>
                <a:gd name="T4" fmla="*/ 2147483647 w 26"/>
                <a:gd name="T5" fmla="*/ 2147483647 h 34"/>
                <a:gd name="T6" fmla="*/ 2147483647 w 26"/>
                <a:gd name="T7" fmla="*/ 2147483647 h 34"/>
                <a:gd name="T8" fmla="*/ 2147483647 w 26"/>
                <a:gd name="T9" fmla="*/ 2147483647 h 34"/>
                <a:gd name="T10" fmla="*/ 2147483647 w 26"/>
                <a:gd name="T11" fmla="*/ 0 h 34"/>
                <a:gd name="T12" fmla="*/ 2147483647 w 26"/>
                <a:gd name="T13" fmla="*/ 0 h 34"/>
                <a:gd name="T14" fmla="*/ 2147483647 w 26"/>
                <a:gd name="T15" fmla="*/ 2147483647 h 34"/>
                <a:gd name="T16" fmla="*/ 2147483647 w 26"/>
                <a:gd name="T17" fmla="*/ 2147483647 h 34"/>
                <a:gd name="T18" fmla="*/ 2147483647 w 26"/>
                <a:gd name="T19" fmla="*/ 0 h 34"/>
                <a:gd name="T20" fmla="*/ 0 w 26"/>
                <a:gd name="T21" fmla="*/ 0 h 34"/>
                <a:gd name="T22" fmla="*/ 0 w 26"/>
                <a:gd name="T23" fmla="*/ 2147483647 h 34"/>
                <a:gd name="T24" fmla="*/ 2147483647 w 26"/>
                <a:gd name="T25" fmla="*/ 2147483647 h 34"/>
                <a:gd name="T26" fmla="*/ 2147483647 w 26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34"/>
                <a:gd name="T44" fmla="*/ 26 w 26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34">
                  <a:moveTo>
                    <a:pt x="4" y="34"/>
                  </a:moveTo>
                  <a:lnTo>
                    <a:pt x="4" y="18"/>
                  </a:lnTo>
                  <a:lnTo>
                    <a:pt x="22" y="18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14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97" name="Freeform 1679">
              <a:extLst>
                <a:ext uri="{FF2B5EF4-FFF2-40B4-BE49-F238E27FC236}">
                  <a16:creationId xmlns:a16="http://schemas.microsoft.com/office/drawing/2014/main" id="{5E61C545-1343-7342-83CA-C610EAF73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7125" y="2335530"/>
              <a:ext cx="47625" cy="57150"/>
            </a:xfrm>
            <a:custGeom>
              <a:avLst/>
              <a:gdLst>
                <a:gd name="T0" fmla="*/ 2147483647 w 30"/>
                <a:gd name="T1" fmla="*/ 2147483647 h 36"/>
                <a:gd name="T2" fmla="*/ 2147483647 w 30"/>
                <a:gd name="T3" fmla="*/ 2147483647 h 36"/>
                <a:gd name="T4" fmla="*/ 2147483647 w 30"/>
                <a:gd name="T5" fmla="*/ 2147483647 h 36"/>
                <a:gd name="T6" fmla="*/ 2147483647 w 30"/>
                <a:gd name="T7" fmla="*/ 2147483647 h 36"/>
                <a:gd name="T8" fmla="*/ 2147483647 w 30"/>
                <a:gd name="T9" fmla="*/ 2147483647 h 36"/>
                <a:gd name="T10" fmla="*/ 2147483647 w 30"/>
                <a:gd name="T11" fmla="*/ 2147483647 h 36"/>
                <a:gd name="T12" fmla="*/ 2147483647 w 30"/>
                <a:gd name="T13" fmla="*/ 2147483647 h 36"/>
                <a:gd name="T14" fmla="*/ 2147483647 w 30"/>
                <a:gd name="T15" fmla="*/ 2147483647 h 36"/>
                <a:gd name="T16" fmla="*/ 2147483647 w 30"/>
                <a:gd name="T17" fmla="*/ 2147483647 h 36"/>
                <a:gd name="T18" fmla="*/ 2147483647 w 30"/>
                <a:gd name="T19" fmla="*/ 2147483647 h 36"/>
                <a:gd name="T20" fmla="*/ 2147483647 w 30"/>
                <a:gd name="T21" fmla="*/ 2147483647 h 36"/>
                <a:gd name="T22" fmla="*/ 2147483647 w 30"/>
                <a:gd name="T23" fmla="*/ 2147483647 h 36"/>
                <a:gd name="T24" fmla="*/ 2147483647 w 30"/>
                <a:gd name="T25" fmla="*/ 2147483647 h 36"/>
                <a:gd name="T26" fmla="*/ 2147483647 w 30"/>
                <a:gd name="T27" fmla="*/ 2147483647 h 36"/>
                <a:gd name="T28" fmla="*/ 2147483647 w 30"/>
                <a:gd name="T29" fmla="*/ 2147483647 h 36"/>
                <a:gd name="T30" fmla="*/ 2147483647 w 30"/>
                <a:gd name="T31" fmla="*/ 2147483647 h 36"/>
                <a:gd name="T32" fmla="*/ 2147483647 w 30"/>
                <a:gd name="T33" fmla="*/ 2147483647 h 36"/>
                <a:gd name="T34" fmla="*/ 2147483647 w 30"/>
                <a:gd name="T35" fmla="*/ 2147483647 h 36"/>
                <a:gd name="T36" fmla="*/ 2147483647 w 30"/>
                <a:gd name="T37" fmla="*/ 2147483647 h 36"/>
                <a:gd name="T38" fmla="*/ 2147483647 w 30"/>
                <a:gd name="T39" fmla="*/ 2147483647 h 36"/>
                <a:gd name="T40" fmla="*/ 2147483647 w 30"/>
                <a:gd name="T41" fmla="*/ 2147483647 h 36"/>
                <a:gd name="T42" fmla="*/ 2147483647 w 30"/>
                <a:gd name="T43" fmla="*/ 2147483647 h 36"/>
                <a:gd name="T44" fmla="*/ 2147483647 w 30"/>
                <a:gd name="T45" fmla="*/ 2147483647 h 36"/>
                <a:gd name="T46" fmla="*/ 2147483647 w 30"/>
                <a:gd name="T47" fmla="*/ 2147483647 h 36"/>
                <a:gd name="T48" fmla="*/ 2147483647 w 30"/>
                <a:gd name="T49" fmla="*/ 2147483647 h 36"/>
                <a:gd name="T50" fmla="*/ 2147483647 w 30"/>
                <a:gd name="T51" fmla="*/ 2147483647 h 36"/>
                <a:gd name="T52" fmla="*/ 2147483647 w 30"/>
                <a:gd name="T53" fmla="*/ 0 h 36"/>
                <a:gd name="T54" fmla="*/ 2147483647 w 30"/>
                <a:gd name="T55" fmla="*/ 0 h 36"/>
                <a:gd name="T56" fmla="*/ 2147483647 w 30"/>
                <a:gd name="T57" fmla="*/ 2147483647 h 36"/>
                <a:gd name="T58" fmla="*/ 2147483647 w 30"/>
                <a:gd name="T59" fmla="*/ 2147483647 h 36"/>
                <a:gd name="T60" fmla="*/ 2147483647 w 30"/>
                <a:gd name="T61" fmla="*/ 2147483647 h 36"/>
                <a:gd name="T62" fmla="*/ 2147483647 w 30"/>
                <a:gd name="T63" fmla="*/ 2147483647 h 36"/>
                <a:gd name="T64" fmla="*/ 2147483647 w 30"/>
                <a:gd name="T65" fmla="*/ 2147483647 h 36"/>
                <a:gd name="T66" fmla="*/ 0 w 30"/>
                <a:gd name="T67" fmla="*/ 2147483647 h 36"/>
                <a:gd name="T68" fmla="*/ 0 w 30"/>
                <a:gd name="T69" fmla="*/ 2147483647 h 36"/>
                <a:gd name="T70" fmla="*/ 0 w 30"/>
                <a:gd name="T71" fmla="*/ 2147483647 h 36"/>
                <a:gd name="T72" fmla="*/ 0 w 30"/>
                <a:gd name="T73" fmla="*/ 2147483647 h 36"/>
                <a:gd name="T74" fmla="*/ 2147483647 w 30"/>
                <a:gd name="T75" fmla="*/ 2147483647 h 36"/>
                <a:gd name="T76" fmla="*/ 2147483647 w 30"/>
                <a:gd name="T77" fmla="*/ 2147483647 h 36"/>
                <a:gd name="T78" fmla="*/ 2147483647 w 30"/>
                <a:gd name="T79" fmla="*/ 2147483647 h 36"/>
                <a:gd name="T80" fmla="*/ 2147483647 w 30"/>
                <a:gd name="T81" fmla="*/ 2147483647 h 36"/>
                <a:gd name="T82" fmla="*/ 2147483647 w 30"/>
                <a:gd name="T83" fmla="*/ 2147483647 h 36"/>
                <a:gd name="T84" fmla="*/ 2147483647 w 30"/>
                <a:gd name="T85" fmla="*/ 2147483647 h 36"/>
                <a:gd name="T86" fmla="*/ 2147483647 w 30"/>
                <a:gd name="T87" fmla="*/ 2147483647 h 36"/>
                <a:gd name="T88" fmla="*/ 2147483647 w 30"/>
                <a:gd name="T89" fmla="*/ 2147483647 h 36"/>
                <a:gd name="T90" fmla="*/ 2147483647 w 30"/>
                <a:gd name="T91" fmla="*/ 2147483647 h 36"/>
                <a:gd name="T92" fmla="*/ 2147483647 w 30"/>
                <a:gd name="T93" fmla="*/ 2147483647 h 36"/>
                <a:gd name="T94" fmla="*/ 2147483647 w 30"/>
                <a:gd name="T95" fmla="*/ 2147483647 h 36"/>
                <a:gd name="T96" fmla="*/ 2147483647 w 30"/>
                <a:gd name="T97" fmla="*/ 2147483647 h 36"/>
                <a:gd name="T98" fmla="*/ 2147483647 w 30"/>
                <a:gd name="T99" fmla="*/ 2147483647 h 36"/>
                <a:gd name="T100" fmla="*/ 2147483647 w 30"/>
                <a:gd name="T101" fmla="*/ 2147483647 h 36"/>
                <a:gd name="T102" fmla="*/ 2147483647 w 30"/>
                <a:gd name="T103" fmla="*/ 2147483647 h 36"/>
                <a:gd name="T104" fmla="*/ 2147483647 w 30"/>
                <a:gd name="T105" fmla="*/ 2147483647 h 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0"/>
                <a:gd name="T160" fmla="*/ 0 h 36"/>
                <a:gd name="T161" fmla="*/ 30 w 30"/>
                <a:gd name="T162" fmla="*/ 36 h 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0" h="36">
                  <a:moveTo>
                    <a:pt x="22" y="30"/>
                  </a:moveTo>
                  <a:lnTo>
                    <a:pt x="22" y="30"/>
                  </a:lnTo>
                  <a:lnTo>
                    <a:pt x="18" y="32"/>
                  </a:lnTo>
                  <a:lnTo>
                    <a:pt x="14" y="32"/>
                  </a:lnTo>
                  <a:lnTo>
                    <a:pt x="8" y="30"/>
                  </a:lnTo>
                  <a:lnTo>
                    <a:pt x="4" y="26"/>
                  </a:lnTo>
                  <a:lnTo>
                    <a:pt x="4" y="18"/>
                  </a:lnTo>
                  <a:lnTo>
                    <a:pt x="4" y="12"/>
                  </a:lnTo>
                  <a:lnTo>
                    <a:pt x="8" y="6"/>
                  </a:lnTo>
                  <a:lnTo>
                    <a:pt x="16" y="4"/>
                  </a:lnTo>
                  <a:lnTo>
                    <a:pt x="20" y="6"/>
                  </a:lnTo>
                  <a:lnTo>
                    <a:pt x="24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6" y="2"/>
                  </a:lnTo>
                  <a:lnTo>
                    <a:pt x="4" y="6"/>
                  </a:lnTo>
                  <a:lnTo>
                    <a:pt x="2" y="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4" y="32"/>
                  </a:lnTo>
                  <a:lnTo>
                    <a:pt x="6" y="34"/>
                  </a:lnTo>
                  <a:lnTo>
                    <a:pt x="10" y="36"/>
                  </a:lnTo>
                  <a:lnTo>
                    <a:pt x="16" y="36"/>
                  </a:lnTo>
                  <a:lnTo>
                    <a:pt x="20" y="36"/>
                  </a:lnTo>
                  <a:lnTo>
                    <a:pt x="24" y="34"/>
                  </a:lnTo>
                  <a:lnTo>
                    <a:pt x="28" y="30"/>
                  </a:lnTo>
                  <a:lnTo>
                    <a:pt x="30" y="24"/>
                  </a:lnTo>
                  <a:lnTo>
                    <a:pt x="24" y="24"/>
                  </a:lnTo>
                  <a:lnTo>
                    <a:pt x="24" y="28"/>
                  </a:lnTo>
                  <a:lnTo>
                    <a:pt x="22" y="30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98" name="Freeform 1680">
              <a:extLst>
                <a:ext uri="{FF2B5EF4-FFF2-40B4-BE49-F238E27FC236}">
                  <a16:creationId xmlns:a16="http://schemas.microsoft.com/office/drawing/2014/main" id="{E58E9692-3A25-1048-A243-A3FE467C2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100" y="2338705"/>
              <a:ext cx="44450" cy="53975"/>
            </a:xfrm>
            <a:custGeom>
              <a:avLst/>
              <a:gdLst>
                <a:gd name="T0" fmla="*/ 2147483647 w 28"/>
                <a:gd name="T1" fmla="*/ 2147483647 h 34"/>
                <a:gd name="T2" fmla="*/ 2147483647 w 28"/>
                <a:gd name="T3" fmla="*/ 2147483647 h 34"/>
                <a:gd name="T4" fmla="*/ 2147483647 w 28"/>
                <a:gd name="T5" fmla="*/ 2147483647 h 34"/>
                <a:gd name="T6" fmla="*/ 2147483647 w 28"/>
                <a:gd name="T7" fmla="*/ 2147483647 h 34"/>
                <a:gd name="T8" fmla="*/ 2147483647 w 28"/>
                <a:gd name="T9" fmla="*/ 2147483647 h 34"/>
                <a:gd name="T10" fmla="*/ 2147483647 w 28"/>
                <a:gd name="T11" fmla="*/ 0 h 34"/>
                <a:gd name="T12" fmla="*/ 2147483647 w 28"/>
                <a:gd name="T13" fmla="*/ 0 h 34"/>
                <a:gd name="T14" fmla="*/ 2147483647 w 28"/>
                <a:gd name="T15" fmla="*/ 2147483647 h 34"/>
                <a:gd name="T16" fmla="*/ 2147483647 w 28"/>
                <a:gd name="T17" fmla="*/ 2147483647 h 34"/>
                <a:gd name="T18" fmla="*/ 2147483647 w 28"/>
                <a:gd name="T19" fmla="*/ 0 h 34"/>
                <a:gd name="T20" fmla="*/ 0 w 28"/>
                <a:gd name="T21" fmla="*/ 0 h 34"/>
                <a:gd name="T22" fmla="*/ 0 w 28"/>
                <a:gd name="T23" fmla="*/ 2147483647 h 34"/>
                <a:gd name="T24" fmla="*/ 2147483647 w 28"/>
                <a:gd name="T25" fmla="*/ 2147483647 h 34"/>
                <a:gd name="T26" fmla="*/ 2147483647 w 28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"/>
                <a:gd name="T43" fmla="*/ 0 h 34"/>
                <a:gd name="T44" fmla="*/ 28 w 28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" h="34">
                  <a:moveTo>
                    <a:pt x="4" y="34"/>
                  </a:moveTo>
                  <a:lnTo>
                    <a:pt x="4" y="18"/>
                  </a:lnTo>
                  <a:lnTo>
                    <a:pt x="22" y="18"/>
                  </a:lnTo>
                  <a:lnTo>
                    <a:pt x="22" y="34"/>
                  </a:lnTo>
                  <a:lnTo>
                    <a:pt x="28" y="34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14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99" name="Freeform 1681">
              <a:extLst>
                <a:ext uri="{FF2B5EF4-FFF2-40B4-BE49-F238E27FC236}">
                  <a16:creationId xmlns:a16="http://schemas.microsoft.com/office/drawing/2014/main" id="{91F67831-0194-2045-AA57-496D0C446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1900" y="2376805"/>
              <a:ext cx="22225" cy="38100"/>
            </a:xfrm>
            <a:custGeom>
              <a:avLst/>
              <a:gdLst>
                <a:gd name="T0" fmla="*/ 2147483647 w 14"/>
                <a:gd name="T1" fmla="*/ 2147483647 h 24"/>
                <a:gd name="T2" fmla="*/ 2147483647 w 14"/>
                <a:gd name="T3" fmla="*/ 2147483647 h 24"/>
                <a:gd name="T4" fmla="*/ 2147483647 w 14"/>
                <a:gd name="T5" fmla="*/ 2147483647 h 24"/>
                <a:gd name="T6" fmla="*/ 2147483647 w 14"/>
                <a:gd name="T7" fmla="*/ 2147483647 h 24"/>
                <a:gd name="T8" fmla="*/ 2147483647 w 14"/>
                <a:gd name="T9" fmla="*/ 2147483647 h 24"/>
                <a:gd name="T10" fmla="*/ 2147483647 w 14"/>
                <a:gd name="T11" fmla="*/ 2147483647 h 24"/>
                <a:gd name="T12" fmla="*/ 2147483647 w 14"/>
                <a:gd name="T13" fmla="*/ 2147483647 h 24"/>
                <a:gd name="T14" fmla="*/ 2147483647 w 14"/>
                <a:gd name="T15" fmla="*/ 2147483647 h 24"/>
                <a:gd name="T16" fmla="*/ 2147483647 w 14"/>
                <a:gd name="T17" fmla="*/ 2147483647 h 24"/>
                <a:gd name="T18" fmla="*/ 2147483647 w 14"/>
                <a:gd name="T19" fmla="*/ 2147483647 h 24"/>
                <a:gd name="T20" fmla="*/ 2147483647 w 14"/>
                <a:gd name="T21" fmla="*/ 2147483647 h 24"/>
                <a:gd name="T22" fmla="*/ 2147483647 w 14"/>
                <a:gd name="T23" fmla="*/ 2147483647 h 24"/>
                <a:gd name="T24" fmla="*/ 2147483647 w 14"/>
                <a:gd name="T25" fmla="*/ 2147483647 h 24"/>
                <a:gd name="T26" fmla="*/ 2147483647 w 14"/>
                <a:gd name="T27" fmla="*/ 2147483647 h 24"/>
                <a:gd name="T28" fmla="*/ 2147483647 w 14"/>
                <a:gd name="T29" fmla="*/ 0 h 24"/>
                <a:gd name="T30" fmla="*/ 2147483647 w 14"/>
                <a:gd name="T31" fmla="*/ 0 h 24"/>
                <a:gd name="T32" fmla="*/ 2147483647 w 14"/>
                <a:gd name="T33" fmla="*/ 2147483647 h 24"/>
                <a:gd name="T34" fmla="*/ 2147483647 w 14"/>
                <a:gd name="T35" fmla="*/ 2147483647 h 24"/>
                <a:gd name="T36" fmla="*/ 0 w 14"/>
                <a:gd name="T37" fmla="*/ 2147483647 h 24"/>
                <a:gd name="T38" fmla="*/ 2147483647 w 14"/>
                <a:gd name="T39" fmla="*/ 2147483647 h 24"/>
                <a:gd name="T40" fmla="*/ 2147483647 w 14"/>
                <a:gd name="T41" fmla="*/ 2147483647 h 24"/>
                <a:gd name="T42" fmla="*/ 2147483647 w 14"/>
                <a:gd name="T43" fmla="*/ 2147483647 h 24"/>
                <a:gd name="T44" fmla="*/ 2147483647 w 14"/>
                <a:gd name="T45" fmla="*/ 2147483647 h 24"/>
                <a:gd name="T46" fmla="*/ 2147483647 w 14"/>
                <a:gd name="T47" fmla="*/ 2147483647 h 24"/>
                <a:gd name="T48" fmla="*/ 2147483647 w 14"/>
                <a:gd name="T49" fmla="*/ 2147483647 h 24"/>
                <a:gd name="T50" fmla="*/ 2147483647 w 14"/>
                <a:gd name="T51" fmla="*/ 2147483647 h 24"/>
                <a:gd name="T52" fmla="*/ 2147483647 w 14"/>
                <a:gd name="T53" fmla="*/ 2147483647 h 24"/>
                <a:gd name="T54" fmla="*/ 2147483647 w 14"/>
                <a:gd name="T55" fmla="*/ 2147483647 h 24"/>
                <a:gd name="T56" fmla="*/ 2147483647 w 14"/>
                <a:gd name="T57" fmla="*/ 2147483647 h 24"/>
                <a:gd name="T58" fmla="*/ 2147483647 w 14"/>
                <a:gd name="T59" fmla="*/ 2147483647 h 24"/>
                <a:gd name="T60" fmla="*/ 2147483647 w 14"/>
                <a:gd name="T61" fmla="*/ 2147483647 h 24"/>
                <a:gd name="T62" fmla="*/ 2147483647 w 14"/>
                <a:gd name="T63" fmla="*/ 2147483647 h 24"/>
                <a:gd name="T64" fmla="*/ 2147483647 w 14"/>
                <a:gd name="T65" fmla="*/ 2147483647 h 24"/>
                <a:gd name="T66" fmla="*/ 2147483647 w 14"/>
                <a:gd name="T67" fmla="*/ 2147483647 h 24"/>
                <a:gd name="T68" fmla="*/ 2147483647 w 14"/>
                <a:gd name="T69" fmla="*/ 2147483647 h 24"/>
                <a:gd name="T70" fmla="*/ 0 w 14"/>
                <a:gd name="T71" fmla="*/ 2147483647 h 24"/>
                <a:gd name="T72" fmla="*/ 0 w 14"/>
                <a:gd name="T73" fmla="*/ 2147483647 h 24"/>
                <a:gd name="T74" fmla="*/ 0 w 14"/>
                <a:gd name="T75" fmla="*/ 2147483647 h 24"/>
                <a:gd name="T76" fmla="*/ 2147483647 w 14"/>
                <a:gd name="T77" fmla="*/ 2147483647 h 24"/>
                <a:gd name="T78" fmla="*/ 2147483647 w 14"/>
                <a:gd name="T79" fmla="*/ 2147483647 h 24"/>
                <a:gd name="T80" fmla="*/ 2147483647 w 14"/>
                <a:gd name="T81" fmla="*/ 2147483647 h 24"/>
                <a:gd name="T82" fmla="*/ 2147483647 w 14"/>
                <a:gd name="T83" fmla="*/ 2147483647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4"/>
                <a:gd name="T127" fmla="*/ 0 h 24"/>
                <a:gd name="T128" fmla="*/ 14 w 14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4" h="24">
                  <a:moveTo>
                    <a:pt x="4" y="22"/>
                  </a:moveTo>
                  <a:lnTo>
                    <a:pt x="4" y="22"/>
                  </a:lnTo>
                  <a:lnTo>
                    <a:pt x="4" y="20"/>
                  </a:lnTo>
                  <a:lnTo>
                    <a:pt x="8" y="16"/>
                  </a:lnTo>
                  <a:lnTo>
                    <a:pt x="12" y="12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2" y="2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14" y="24"/>
                  </a:lnTo>
                  <a:lnTo>
                    <a:pt x="14" y="22"/>
                  </a:lnTo>
                  <a:lnTo>
                    <a:pt x="4" y="22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00" name="Freeform 1682">
              <a:extLst>
                <a:ext uri="{FF2B5EF4-FFF2-40B4-BE49-F238E27FC236}">
                  <a16:creationId xmlns:a16="http://schemas.microsoft.com/office/drawing/2014/main" id="{C459E44E-2CBA-7E43-B531-0B1B3C7832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7425" y="2335530"/>
              <a:ext cx="53975" cy="57150"/>
            </a:xfrm>
            <a:custGeom>
              <a:avLst/>
              <a:gdLst>
                <a:gd name="T0" fmla="*/ 2147483647 w 34"/>
                <a:gd name="T1" fmla="*/ 2147483647 h 36"/>
                <a:gd name="T2" fmla="*/ 2147483647 w 34"/>
                <a:gd name="T3" fmla="*/ 2147483647 h 36"/>
                <a:gd name="T4" fmla="*/ 2147483647 w 34"/>
                <a:gd name="T5" fmla="*/ 2147483647 h 36"/>
                <a:gd name="T6" fmla="*/ 2147483647 w 34"/>
                <a:gd name="T7" fmla="*/ 2147483647 h 36"/>
                <a:gd name="T8" fmla="*/ 2147483647 w 34"/>
                <a:gd name="T9" fmla="*/ 2147483647 h 36"/>
                <a:gd name="T10" fmla="*/ 2147483647 w 34"/>
                <a:gd name="T11" fmla="*/ 2147483647 h 36"/>
                <a:gd name="T12" fmla="*/ 2147483647 w 34"/>
                <a:gd name="T13" fmla="*/ 2147483647 h 36"/>
                <a:gd name="T14" fmla="*/ 2147483647 w 34"/>
                <a:gd name="T15" fmla="*/ 2147483647 h 36"/>
                <a:gd name="T16" fmla="*/ 2147483647 w 34"/>
                <a:gd name="T17" fmla="*/ 2147483647 h 36"/>
                <a:gd name="T18" fmla="*/ 2147483647 w 34"/>
                <a:gd name="T19" fmla="*/ 2147483647 h 36"/>
                <a:gd name="T20" fmla="*/ 2147483647 w 34"/>
                <a:gd name="T21" fmla="*/ 2147483647 h 36"/>
                <a:gd name="T22" fmla="*/ 2147483647 w 34"/>
                <a:gd name="T23" fmla="*/ 2147483647 h 36"/>
                <a:gd name="T24" fmla="*/ 2147483647 w 34"/>
                <a:gd name="T25" fmla="*/ 2147483647 h 36"/>
                <a:gd name="T26" fmla="*/ 2147483647 w 34"/>
                <a:gd name="T27" fmla="*/ 2147483647 h 36"/>
                <a:gd name="T28" fmla="*/ 2147483647 w 34"/>
                <a:gd name="T29" fmla="*/ 2147483647 h 36"/>
                <a:gd name="T30" fmla="*/ 2147483647 w 34"/>
                <a:gd name="T31" fmla="*/ 2147483647 h 36"/>
                <a:gd name="T32" fmla="*/ 2147483647 w 34"/>
                <a:gd name="T33" fmla="*/ 2147483647 h 36"/>
                <a:gd name="T34" fmla="*/ 2147483647 w 34"/>
                <a:gd name="T35" fmla="*/ 2147483647 h 36"/>
                <a:gd name="T36" fmla="*/ 2147483647 w 34"/>
                <a:gd name="T37" fmla="*/ 2147483647 h 36"/>
                <a:gd name="T38" fmla="*/ 2147483647 w 34"/>
                <a:gd name="T39" fmla="*/ 2147483647 h 36"/>
                <a:gd name="T40" fmla="*/ 2147483647 w 34"/>
                <a:gd name="T41" fmla="*/ 2147483647 h 36"/>
                <a:gd name="T42" fmla="*/ 2147483647 w 34"/>
                <a:gd name="T43" fmla="*/ 0 h 36"/>
                <a:gd name="T44" fmla="*/ 2147483647 w 34"/>
                <a:gd name="T45" fmla="*/ 0 h 36"/>
                <a:gd name="T46" fmla="*/ 2147483647 w 34"/>
                <a:gd name="T47" fmla="*/ 2147483647 h 36"/>
                <a:gd name="T48" fmla="*/ 2147483647 w 34"/>
                <a:gd name="T49" fmla="*/ 2147483647 h 36"/>
                <a:gd name="T50" fmla="*/ 2147483647 w 34"/>
                <a:gd name="T51" fmla="*/ 2147483647 h 36"/>
                <a:gd name="T52" fmla="*/ 2147483647 w 34"/>
                <a:gd name="T53" fmla="*/ 2147483647 h 36"/>
                <a:gd name="T54" fmla="*/ 0 w 34"/>
                <a:gd name="T55" fmla="*/ 2147483647 h 36"/>
                <a:gd name="T56" fmla="*/ 0 w 34"/>
                <a:gd name="T57" fmla="*/ 2147483647 h 36"/>
                <a:gd name="T58" fmla="*/ 2147483647 w 34"/>
                <a:gd name="T59" fmla="*/ 2147483647 h 36"/>
                <a:gd name="T60" fmla="*/ 2147483647 w 34"/>
                <a:gd name="T61" fmla="*/ 2147483647 h 36"/>
                <a:gd name="T62" fmla="*/ 2147483647 w 34"/>
                <a:gd name="T63" fmla="*/ 2147483647 h 36"/>
                <a:gd name="T64" fmla="*/ 2147483647 w 34"/>
                <a:gd name="T65" fmla="*/ 2147483647 h 36"/>
                <a:gd name="T66" fmla="*/ 2147483647 w 34"/>
                <a:gd name="T67" fmla="*/ 2147483647 h 36"/>
                <a:gd name="T68" fmla="*/ 2147483647 w 34"/>
                <a:gd name="T69" fmla="*/ 2147483647 h 36"/>
                <a:gd name="T70" fmla="*/ 2147483647 w 34"/>
                <a:gd name="T71" fmla="*/ 2147483647 h 36"/>
                <a:gd name="T72" fmla="*/ 2147483647 w 34"/>
                <a:gd name="T73" fmla="*/ 2147483647 h 36"/>
                <a:gd name="T74" fmla="*/ 2147483647 w 34"/>
                <a:gd name="T75" fmla="*/ 2147483647 h 36"/>
                <a:gd name="T76" fmla="*/ 2147483647 w 34"/>
                <a:gd name="T77" fmla="*/ 2147483647 h 36"/>
                <a:gd name="T78" fmla="*/ 2147483647 w 34"/>
                <a:gd name="T79" fmla="*/ 2147483647 h 36"/>
                <a:gd name="T80" fmla="*/ 2147483647 w 34"/>
                <a:gd name="T81" fmla="*/ 2147483647 h 36"/>
                <a:gd name="T82" fmla="*/ 2147483647 w 34"/>
                <a:gd name="T83" fmla="*/ 2147483647 h 36"/>
                <a:gd name="T84" fmla="*/ 2147483647 w 34"/>
                <a:gd name="T85" fmla="*/ 2147483647 h 36"/>
                <a:gd name="T86" fmla="*/ 2147483647 w 34"/>
                <a:gd name="T87" fmla="*/ 2147483647 h 36"/>
                <a:gd name="T88" fmla="*/ 2147483647 w 34"/>
                <a:gd name="T89" fmla="*/ 2147483647 h 36"/>
                <a:gd name="T90" fmla="*/ 2147483647 w 34"/>
                <a:gd name="T91" fmla="*/ 2147483647 h 36"/>
                <a:gd name="T92" fmla="*/ 2147483647 w 34"/>
                <a:gd name="T93" fmla="*/ 2147483647 h 36"/>
                <a:gd name="T94" fmla="*/ 2147483647 w 34"/>
                <a:gd name="T95" fmla="*/ 2147483647 h 36"/>
                <a:gd name="T96" fmla="*/ 2147483647 w 34"/>
                <a:gd name="T97" fmla="*/ 2147483647 h 36"/>
                <a:gd name="T98" fmla="*/ 2147483647 w 34"/>
                <a:gd name="T99" fmla="*/ 2147483647 h 36"/>
                <a:gd name="T100" fmla="*/ 2147483647 w 34"/>
                <a:gd name="T101" fmla="*/ 2147483647 h 36"/>
                <a:gd name="T102" fmla="*/ 2147483647 w 34"/>
                <a:gd name="T103" fmla="*/ 2147483647 h 36"/>
                <a:gd name="T104" fmla="*/ 2147483647 w 34"/>
                <a:gd name="T105" fmla="*/ 2147483647 h 36"/>
                <a:gd name="T106" fmla="*/ 2147483647 w 34"/>
                <a:gd name="T107" fmla="*/ 2147483647 h 36"/>
                <a:gd name="T108" fmla="*/ 2147483647 w 34"/>
                <a:gd name="T109" fmla="*/ 2147483647 h 36"/>
                <a:gd name="T110" fmla="*/ 2147483647 w 34"/>
                <a:gd name="T111" fmla="*/ 2147483647 h 36"/>
                <a:gd name="T112" fmla="*/ 2147483647 w 34"/>
                <a:gd name="T113" fmla="*/ 2147483647 h 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4"/>
                <a:gd name="T172" fmla="*/ 0 h 36"/>
                <a:gd name="T173" fmla="*/ 34 w 34"/>
                <a:gd name="T174" fmla="*/ 36 h 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4" h="36">
                  <a:moveTo>
                    <a:pt x="2" y="28"/>
                  </a:moveTo>
                  <a:lnTo>
                    <a:pt x="2" y="28"/>
                  </a:lnTo>
                  <a:lnTo>
                    <a:pt x="4" y="32"/>
                  </a:lnTo>
                  <a:lnTo>
                    <a:pt x="8" y="34"/>
                  </a:lnTo>
                  <a:lnTo>
                    <a:pt x="12" y="36"/>
                  </a:lnTo>
                  <a:lnTo>
                    <a:pt x="16" y="36"/>
                  </a:lnTo>
                  <a:lnTo>
                    <a:pt x="26" y="34"/>
                  </a:lnTo>
                  <a:lnTo>
                    <a:pt x="28" y="32"/>
                  </a:lnTo>
                  <a:lnTo>
                    <a:pt x="32" y="28"/>
                  </a:lnTo>
                  <a:lnTo>
                    <a:pt x="34" y="18"/>
                  </a:lnTo>
                  <a:lnTo>
                    <a:pt x="32" y="10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2" y="28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2" y="6"/>
                  </a:lnTo>
                  <a:lnTo>
                    <a:pt x="16" y="4"/>
                  </a:lnTo>
                  <a:lnTo>
                    <a:pt x="24" y="6"/>
                  </a:lnTo>
                  <a:lnTo>
                    <a:pt x="28" y="12"/>
                  </a:lnTo>
                  <a:lnTo>
                    <a:pt x="28" y="18"/>
                  </a:lnTo>
                  <a:lnTo>
                    <a:pt x="28" y="24"/>
                  </a:lnTo>
                  <a:lnTo>
                    <a:pt x="26" y="28"/>
                  </a:lnTo>
                  <a:lnTo>
                    <a:pt x="22" y="32"/>
                  </a:lnTo>
                  <a:lnTo>
                    <a:pt x="16" y="32"/>
                  </a:lnTo>
                  <a:lnTo>
                    <a:pt x="12" y="32"/>
                  </a:lnTo>
                  <a:lnTo>
                    <a:pt x="8" y="28"/>
                  </a:lnTo>
                  <a:lnTo>
                    <a:pt x="6" y="24"/>
                  </a:lnTo>
                  <a:lnTo>
                    <a:pt x="6" y="20"/>
                  </a:lnTo>
                  <a:lnTo>
                    <a:pt x="6" y="1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01" name="Freeform 1683">
              <a:extLst>
                <a:ext uri="{FF2B5EF4-FFF2-40B4-BE49-F238E27FC236}">
                  <a16:creationId xmlns:a16="http://schemas.microsoft.com/office/drawing/2014/main" id="{93546BC5-5C69-4244-B461-50AB339059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7075" y="2335530"/>
              <a:ext cx="53975" cy="57150"/>
            </a:xfrm>
            <a:custGeom>
              <a:avLst/>
              <a:gdLst>
                <a:gd name="T0" fmla="*/ 2147483647 w 34"/>
                <a:gd name="T1" fmla="*/ 2147483647 h 36"/>
                <a:gd name="T2" fmla="*/ 2147483647 w 34"/>
                <a:gd name="T3" fmla="*/ 2147483647 h 36"/>
                <a:gd name="T4" fmla="*/ 2147483647 w 34"/>
                <a:gd name="T5" fmla="*/ 2147483647 h 36"/>
                <a:gd name="T6" fmla="*/ 2147483647 w 34"/>
                <a:gd name="T7" fmla="*/ 2147483647 h 36"/>
                <a:gd name="T8" fmla="*/ 2147483647 w 34"/>
                <a:gd name="T9" fmla="*/ 2147483647 h 36"/>
                <a:gd name="T10" fmla="*/ 2147483647 w 34"/>
                <a:gd name="T11" fmla="*/ 2147483647 h 36"/>
                <a:gd name="T12" fmla="*/ 2147483647 w 34"/>
                <a:gd name="T13" fmla="*/ 2147483647 h 36"/>
                <a:gd name="T14" fmla="*/ 2147483647 w 34"/>
                <a:gd name="T15" fmla="*/ 2147483647 h 36"/>
                <a:gd name="T16" fmla="*/ 2147483647 w 34"/>
                <a:gd name="T17" fmla="*/ 2147483647 h 36"/>
                <a:gd name="T18" fmla="*/ 2147483647 w 34"/>
                <a:gd name="T19" fmla="*/ 2147483647 h 36"/>
                <a:gd name="T20" fmla="*/ 2147483647 w 34"/>
                <a:gd name="T21" fmla="*/ 2147483647 h 36"/>
                <a:gd name="T22" fmla="*/ 2147483647 w 34"/>
                <a:gd name="T23" fmla="*/ 2147483647 h 36"/>
                <a:gd name="T24" fmla="*/ 2147483647 w 34"/>
                <a:gd name="T25" fmla="*/ 2147483647 h 36"/>
                <a:gd name="T26" fmla="*/ 2147483647 w 34"/>
                <a:gd name="T27" fmla="*/ 2147483647 h 36"/>
                <a:gd name="T28" fmla="*/ 2147483647 w 34"/>
                <a:gd name="T29" fmla="*/ 2147483647 h 36"/>
                <a:gd name="T30" fmla="*/ 2147483647 w 34"/>
                <a:gd name="T31" fmla="*/ 2147483647 h 36"/>
                <a:gd name="T32" fmla="*/ 2147483647 w 34"/>
                <a:gd name="T33" fmla="*/ 2147483647 h 36"/>
                <a:gd name="T34" fmla="*/ 2147483647 w 34"/>
                <a:gd name="T35" fmla="*/ 2147483647 h 36"/>
                <a:gd name="T36" fmla="*/ 2147483647 w 34"/>
                <a:gd name="T37" fmla="*/ 2147483647 h 36"/>
                <a:gd name="T38" fmla="*/ 2147483647 w 34"/>
                <a:gd name="T39" fmla="*/ 2147483647 h 36"/>
                <a:gd name="T40" fmla="*/ 2147483647 w 34"/>
                <a:gd name="T41" fmla="*/ 2147483647 h 36"/>
                <a:gd name="T42" fmla="*/ 2147483647 w 34"/>
                <a:gd name="T43" fmla="*/ 0 h 36"/>
                <a:gd name="T44" fmla="*/ 2147483647 w 34"/>
                <a:gd name="T45" fmla="*/ 0 h 36"/>
                <a:gd name="T46" fmla="*/ 2147483647 w 34"/>
                <a:gd name="T47" fmla="*/ 2147483647 h 36"/>
                <a:gd name="T48" fmla="*/ 2147483647 w 34"/>
                <a:gd name="T49" fmla="*/ 2147483647 h 36"/>
                <a:gd name="T50" fmla="*/ 2147483647 w 34"/>
                <a:gd name="T51" fmla="*/ 2147483647 h 36"/>
                <a:gd name="T52" fmla="*/ 2147483647 w 34"/>
                <a:gd name="T53" fmla="*/ 2147483647 h 36"/>
                <a:gd name="T54" fmla="*/ 0 w 34"/>
                <a:gd name="T55" fmla="*/ 2147483647 h 36"/>
                <a:gd name="T56" fmla="*/ 0 w 34"/>
                <a:gd name="T57" fmla="*/ 2147483647 h 36"/>
                <a:gd name="T58" fmla="*/ 2147483647 w 34"/>
                <a:gd name="T59" fmla="*/ 2147483647 h 36"/>
                <a:gd name="T60" fmla="*/ 2147483647 w 34"/>
                <a:gd name="T61" fmla="*/ 2147483647 h 36"/>
                <a:gd name="T62" fmla="*/ 2147483647 w 34"/>
                <a:gd name="T63" fmla="*/ 2147483647 h 36"/>
                <a:gd name="T64" fmla="*/ 2147483647 w 34"/>
                <a:gd name="T65" fmla="*/ 2147483647 h 36"/>
                <a:gd name="T66" fmla="*/ 2147483647 w 34"/>
                <a:gd name="T67" fmla="*/ 2147483647 h 36"/>
                <a:gd name="T68" fmla="*/ 2147483647 w 34"/>
                <a:gd name="T69" fmla="*/ 2147483647 h 36"/>
                <a:gd name="T70" fmla="*/ 2147483647 w 34"/>
                <a:gd name="T71" fmla="*/ 2147483647 h 36"/>
                <a:gd name="T72" fmla="*/ 2147483647 w 34"/>
                <a:gd name="T73" fmla="*/ 2147483647 h 36"/>
                <a:gd name="T74" fmla="*/ 2147483647 w 34"/>
                <a:gd name="T75" fmla="*/ 2147483647 h 36"/>
                <a:gd name="T76" fmla="*/ 2147483647 w 34"/>
                <a:gd name="T77" fmla="*/ 2147483647 h 36"/>
                <a:gd name="T78" fmla="*/ 2147483647 w 34"/>
                <a:gd name="T79" fmla="*/ 2147483647 h 36"/>
                <a:gd name="T80" fmla="*/ 2147483647 w 34"/>
                <a:gd name="T81" fmla="*/ 2147483647 h 36"/>
                <a:gd name="T82" fmla="*/ 2147483647 w 34"/>
                <a:gd name="T83" fmla="*/ 2147483647 h 36"/>
                <a:gd name="T84" fmla="*/ 2147483647 w 34"/>
                <a:gd name="T85" fmla="*/ 2147483647 h 36"/>
                <a:gd name="T86" fmla="*/ 2147483647 w 34"/>
                <a:gd name="T87" fmla="*/ 2147483647 h 36"/>
                <a:gd name="T88" fmla="*/ 2147483647 w 34"/>
                <a:gd name="T89" fmla="*/ 2147483647 h 36"/>
                <a:gd name="T90" fmla="*/ 2147483647 w 34"/>
                <a:gd name="T91" fmla="*/ 2147483647 h 36"/>
                <a:gd name="T92" fmla="*/ 2147483647 w 34"/>
                <a:gd name="T93" fmla="*/ 2147483647 h 36"/>
                <a:gd name="T94" fmla="*/ 2147483647 w 34"/>
                <a:gd name="T95" fmla="*/ 2147483647 h 36"/>
                <a:gd name="T96" fmla="*/ 2147483647 w 34"/>
                <a:gd name="T97" fmla="*/ 2147483647 h 36"/>
                <a:gd name="T98" fmla="*/ 2147483647 w 34"/>
                <a:gd name="T99" fmla="*/ 2147483647 h 36"/>
                <a:gd name="T100" fmla="*/ 2147483647 w 34"/>
                <a:gd name="T101" fmla="*/ 2147483647 h 36"/>
                <a:gd name="T102" fmla="*/ 2147483647 w 34"/>
                <a:gd name="T103" fmla="*/ 2147483647 h 36"/>
                <a:gd name="T104" fmla="*/ 2147483647 w 34"/>
                <a:gd name="T105" fmla="*/ 2147483647 h 36"/>
                <a:gd name="T106" fmla="*/ 2147483647 w 34"/>
                <a:gd name="T107" fmla="*/ 2147483647 h 36"/>
                <a:gd name="T108" fmla="*/ 2147483647 w 34"/>
                <a:gd name="T109" fmla="*/ 2147483647 h 36"/>
                <a:gd name="T110" fmla="*/ 2147483647 w 34"/>
                <a:gd name="T111" fmla="*/ 2147483647 h 36"/>
                <a:gd name="T112" fmla="*/ 2147483647 w 34"/>
                <a:gd name="T113" fmla="*/ 2147483647 h 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4"/>
                <a:gd name="T172" fmla="*/ 0 h 36"/>
                <a:gd name="T173" fmla="*/ 34 w 34"/>
                <a:gd name="T174" fmla="*/ 36 h 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4" h="36">
                  <a:moveTo>
                    <a:pt x="2" y="28"/>
                  </a:moveTo>
                  <a:lnTo>
                    <a:pt x="2" y="28"/>
                  </a:lnTo>
                  <a:lnTo>
                    <a:pt x="4" y="32"/>
                  </a:lnTo>
                  <a:lnTo>
                    <a:pt x="8" y="34"/>
                  </a:lnTo>
                  <a:lnTo>
                    <a:pt x="12" y="36"/>
                  </a:lnTo>
                  <a:lnTo>
                    <a:pt x="16" y="36"/>
                  </a:lnTo>
                  <a:lnTo>
                    <a:pt x="26" y="34"/>
                  </a:lnTo>
                  <a:lnTo>
                    <a:pt x="28" y="32"/>
                  </a:lnTo>
                  <a:lnTo>
                    <a:pt x="32" y="28"/>
                  </a:lnTo>
                  <a:lnTo>
                    <a:pt x="34" y="18"/>
                  </a:lnTo>
                  <a:lnTo>
                    <a:pt x="32" y="10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2" y="28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2" y="6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28" y="12"/>
                  </a:lnTo>
                  <a:lnTo>
                    <a:pt x="28" y="18"/>
                  </a:lnTo>
                  <a:lnTo>
                    <a:pt x="28" y="24"/>
                  </a:lnTo>
                  <a:lnTo>
                    <a:pt x="26" y="28"/>
                  </a:lnTo>
                  <a:lnTo>
                    <a:pt x="22" y="32"/>
                  </a:lnTo>
                  <a:lnTo>
                    <a:pt x="16" y="32"/>
                  </a:lnTo>
                  <a:lnTo>
                    <a:pt x="12" y="32"/>
                  </a:lnTo>
                  <a:lnTo>
                    <a:pt x="8" y="28"/>
                  </a:lnTo>
                  <a:lnTo>
                    <a:pt x="6" y="24"/>
                  </a:lnTo>
                  <a:lnTo>
                    <a:pt x="6" y="20"/>
                  </a:lnTo>
                  <a:lnTo>
                    <a:pt x="6" y="1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02" name="Freeform 1684">
              <a:extLst>
                <a:ext uri="{FF2B5EF4-FFF2-40B4-BE49-F238E27FC236}">
                  <a16:creationId xmlns:a16="http://schemas.microsoft.com/office/drawing/2014/main" id="{B75B7954-B938-C042-8C9E-AB006766B0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0425" y="2475230"/>
              <a:ext cx="50800" cy="57150"/>
            </a:xfrm>
            <a:custGeom>
              <a:avLst/>
              <a:gdLst>
                <a:gd name="T0" fmla="*/ 2147483647 w 32"/>
                <a:gd name="T1" fmla="*/ 2147483647 h 36"/>
                <a:gd name="T2" fmla="*/ 2147483647 w 32"/>
                <a:gd name="T3" fmla="*/ 2147483647 h 36"/>
                <a:gd name="T4" fmla="*/ 2147483647 w 32"/>
                <a:gd name="T5" fmla="*/ 2147483647 h 36"/>
                <a:gd name="T6" fmla="*/ 2147483647 w 32"/>
                <a:gd name="T7" fmla="*/ 2147483647 h 36"/>
                <a:gd name="T8" fmla="*/ 2147483647 w 32"/>
                <a:gd name="T9" fmla="*/ 2147483647 h 36"/>
                <a:gd name="T10" fmla="*/ 2147483647 w 32"/>
                <a:gd name="T11" fmla="*/ 2147483647 h 36"/>
                <a:gd name="T12" fmla="*/ 2147483647 w 32"/>
                <a:gd name="T13" fmla="*/ 2147483647 h 36"/>
                <a:gd name="T14" fmla="*/ 2147483647 w 32"/>
                <a:gd name="T15" fmla="*/ 2147483647 h 36"/>
                <a:gd name="T16" fmla="*/ 2147483647 w 32"/>
                <a:gd name="T17" fmla="*/ 2147483647 h 36"/>
                <a:gd name="T18" fmla="*/ 2147483647 w 32"/>
                <a:gd name="T19" fmla="*/ 2147483647 h 36"/>
                <a:gd name="T20" fmla="*/ 2147483647 w 32"/>
                <a:gd name="T21" fmla="*/ 2147483647 h 36"/>
                <a:gd name="T22" fmla="*/ 2147483647 w 32"/>
                <a:gd name="T23" fmla="*/ 2147483647 h 36"/>
                <a:gd name="T24" fmla="*/ 2147483647 w 32"/>
                <a:gd name="T25" fmla="*/ 2147483647 h 36"/>
                <a:gd name="T26" fmla="*/ 2147483647 w 32"/>
                <a:gd name="T27" fmla="*/ 2147483647 h 36"/>
                <a:gd name="T28" fmla="*/ 2147483647 w 32"/>
                <a:gd name="T29" fmla="*/ 2147483647 h 36"/>
                <a:gd name="T30" fmla="*/ 2147483647 w 32"/>
                <a:gd name="T31" fmla="*/ 2147483647 h 36"/>
                <a:gd name="T32" fmla="*/ 2147483647 w 32"/>
                <a:gd name="T33" fmla="*/ 2147483647 h 36"/>
                <a:gd name="T34" fmla="*/ 2147483647 w 32"/>
                <a:gd name="T35" fmla="*/ 2147483647 h 36"/>
                <a:gd name="T36" fmla="*/ 2147483647 w 32"/>
                <a:gd name="T37" fmla="*/ 2147483647 h 36"/>
                <a:gd name="T38" fmla="*/ 2147483647 w 32"/>
                <a:gd name="T39" fmla="*/ 2147483647 h 36"/>
                <a:gd name="T40" fmla="*/ 2147483647 w 32"/>
                <a:gd name="T41" fmla="*/ 0 h 36"/>
                <a:gd name="T42" fmla="*/ 2147483647 w 32"/>
                <a:gd name="T43" fmla="*/ 0 h 36"/>
                <a:gd name="T44" fmla="*/ 2147483647 w 32"/>
                <a:gd name="T45" fmla="*/ 0 h 36"/>
                <a:gd name="T46" fmla="*/ 2147483647 w 32"/>
                <a:gd name="T47" fmla="*/ 0 h 36"/>
                <a:gd name="T48" fmla="*/ 2147483647 w 32"/>
                <a:gd name="T49" fmla="*/ 2147483647 h 36"/>
                <a:gd name="T50" fmla="*/ 2147483647 w 32"/>
                <a:gd name="T51" fmla="*/ 2147483647 h 36"/>
                <a:gd name="T52" fmla="*/ 0 w 32"/>
                <a:gd name="T53" fmla="*/ 2147483647 h 36"/>
                <a:gd name="T54" fmla="*/ 0 w 32"/>
                <a:gd name="T55" fmla="*/ 2147483647 h 36"/>
                <a:gd name="T56" fmla="*/ 0 w 32"/>
                <a:gd name="T57" fmla="*/ 2147483647 h 36"/>
                <a:gd name="T58" fmla="*/ 2147483647 w 32"/>
                <a:gd name="T59" fmla="*/ 2147483647 h 36"/>
                <a:gd name="T60" fmla="*/ 2147483647 w 32"/>
                <a:gd name="T61" fmla="*/ 2147483647 h 36"/>
                <a:gd name="T62" fmla="*/ 2147483647 w 32"/>
                <a:gd name="T63" fmla="*/ 2147483647 h 36"/>
                <a:gd name="T64" fmla="*/ 2147483647 w 32"/>
                <a:gd name="T65" fmla="*/ 2147483647 h 36"/>
                <a:gd name="T66" fmla="*/ 2147483647 w 32"/>
                <a:gd name="T67" fmla="*/ 2147483647 h 36"/>
                <a:gd name="T68" fmla="*/ 2147483647 w 32"/>
                <a:gd name="T69" fmla="*/ 2147483647 h 36"/>
                <a:gd name="T70" fmla="*/ 2147483647 w 32"/>
                <a:gd name="T71" fmla="*/ 2147483647 h 36"/>
                <a:gd name="T72" fmla="*/ 2147483647 w 32"/>
                <a:gd name="T73" fmla="*/ 2147483647 h 36"/>
                <a:gd name="T74" fmla="*/ 2147483647 w 32"/>
                <a:gd name="T75" fmla="*/ 2147483647 h 36"/>
                <a:gd name="T76" fmla="*/ 2147483647 w 32"/>
                <a:gd name="T77" fmla="*/ 2147483647 h 36"/>
                <a:gd name="T78" fmla="*/ 2147483647 w 32"/>
                <a:gd name="T79" fmla="*/ 2147483647 h 36"/>
                <a:gd name="T80" fmla="*/ 2147483647 w 32"/>
                <a:gd name="T81" fmla="*/ 2147483647 h 36"/>
                <a:gd name="T82" fmla="*/ 2147483647 w 32"/>
                <a:gd name="T83" fmla="*/ 2147483647 h 36"/>
                <a:gd name="T84" fmla="*/ 2147483647 w 32"/>
                <a:gd name="T85" fmla="*/ 2147483647 h 36"/>
                <a:gd name="T86" fmla="*/ 2147483647 w 32"/>
                <a:gd name="T87" fmla="*/ 2147483647 h 36"/>
                <a:gd name="T88" fmla="*/ 2147483647 w 32"/>
                <a:gd name="T89" fmla="*/ 2147483647 h 36"/>
                <a:gd name="T90" fmla="*/ 2147483647 w 32"/>
                <a:gd name="T91" fmla="*/ 2147483647 h 36"/>
                <a:gd name="T92" fmla="*/ 2147483647 w 32"/>
                <a:gd name="T93" fmla="*/ 2147483647 h 36"/>
                <a:gd name="T94" fmla="*/ 2147483647 w 32"/>
                <a:gd name="T95" fmla="*/ 2147483647 h 36"/>
                <a:gd name="T96" fmla="*/ 2147483647 w 32"/>
                <a:gd name="T97" fmla="*/ 2147483647 h 36"/>
                <a:gd name="T98" fmla="*/ 2147483647 w 32"/>
                <a:gd name="T99" fmla="*/ 2147483647 h 36"/>
                <a:gd name="T100" fmla="*/ 2147483647 w 32"/>
                <a:gd name="T101" fmla="*/ 2147483647 h 36"/>
                <a:gd name="T102" fmla="*/ 2147483647 w 32"/>
                <a:gd name="T103" fmla="*/ 2147483647 h 36"/>
                <a:gd name="T104" fmla="*/ 2147483647 w 32"/>
                <a:gd name="T105" fmla="*/ 2147483647 h 36"/>
                <a:gd name="T106" fmla="*/ 2147483647 w 32"/>
                <a:gd name="T107" fmla="*/ 2147483647 h 36"/>
                <a:gd name="T108" fmla="*/ 2147483647 w 32"/>
                <a:gd name="T109" fmla="*/ 2147483647 h 36"/>
                <a:gd name="T110" fmla="*/ 2147483647 w 32"/>
                <a:gd name="T111" fmla="*/ 2147483647 h 36"/>
                <a:gd name="T112" fmla="*/ 2147483647 w 32"/>
                <a:gd name="T113" fmla="*/ 2147483647 h 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2"/>
                <a:gd name="T172" fmla="*/ 0 h 36"/>
                <a:gd name="T173" fmla="*/ 32 w 32"/>
                <a:gd name="T174" fmla="*/ 36 h 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2" h="36">
                  <a:moveTo>
                    <a:pt x="2" y="26"/>
                  </a:moveTo>
                  <a:lnTo>
                    <a:pt x="2" y="26"/>
                  </a:lnTo>
                  <a:lnTo>
                    <a:pt x="4" y="30"/>
                  </a:lnTo>
                  <a:lnTo>
                    <a:pt x="8" y="32"/>
                  </a:lnTo>
                  <a:lnTo>
                    <a:pt x="12" y="34"/>
                  </a:lnTo>
                  <a:lnTo>
                    <a:pt x="16" y="36"/>
                  </a:lnTo>
                  <a:lnTo>
                    <a:pt x="24" y="32"/>
                  </a:lnTo>
                  <a:lnTo>
                    <a:pt x="28" y="30"/>
                  </a:lnTo>
                  <a:lnTo>
                    <a:pt x="30" y="26"/>
                  </a:lnTo>
                  <a:lnTo>
                    <a:pt x="32" y="18"/>
                  </a:lnTo>
                  <a:lnTo>
                    <a:pt x="30" y="8"/>
                  </a:lnTo>
                  <a:lnTo>
                    <a:pt x="28" y="4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2" y="26"/>
                  </a:lnTo>
                  <a:close/>
                  <a:moveTo>
                    <a:pt x="8" y="6"/>
                  </a:moveTo>
                  <a:lnTo>
                    <a:pt x="8" y="6"/>
                  </a:lnTo>
                  <a:lnTo>
                    <a:pt x="12" y="4"/>
                  </a:lnTo>
                  <a:lnTo>
                    <a:pt x="16" y="4"/>
                  </a:lnTo>
                  <a:lnTo>
                    <a:pt x="22" y="6"/>
                  </a:lnTo>
                  <a:lnTo>
                    <a:pt x="26" y="10"/>
                  </a:lnTo>
                  <a:lnTo>
                    <a:pt x="28" y="18"/>
                  </a:lnTo>
                  <a:lnTo>
                    <a:pt x="26" y="24"/>
                  </a:lnTo>
                  <a:lnTo>
                    <a:pt x="24" y="28"/>
                  </a:lnTo>
                  <a:lnTo>
                    <a:pt x="20" y="30"/>
                  </a:lnTo>
                  <a:lnTo>
                    <a:pt x="16" y="32"/>
                  </a:lnTo>
                  <a:lnTo>
                    <a:pt x="12" y="30"/>
                  </a:lnTo>
                  <a:lnTo>
                    <a:pt x="8" y="28"/>
                  </a:lnTo>
                  <a:lnTo>
                    <a:pt x="6" y="24"/>
                  </a:lnTo>
                  <a:lnTo>
                    <a:pt x="4" y="18"/>
                  </a:lnTo>
                  <a:lnTo>
                    <a:pt x="6" y="12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03" name="Freeform 1685">
              <a:extLst>
                <a:ext uri="{FF2B5EF4-FFF2-40B4-BE49-F238E27FC236}">
                  <a16:creationId xmlns:a16="http://schemas.microsoft.com/office/drawing/2014/main" id="{7C20BF1B-B0A5-C440-805C-04D48B7DD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4400" y="2484755"/>
              <a:ext cx="28575" cy="3175"/>
            </a:xfrm>
            <a:custGeom>
              <a:avLst/>
              <a:gdLst>
                <a:gd name="T0" fmla="*/ 2147483647 w 18"/>
                <a:gd name="T1" fmla="*/ 2147483647 h 2"/>
                <a:gd name="T2" fmla="*/ 2147483647 w 18"/>
                <a:gd name="T3" fmla="*/ 0 h 2"/>
                <a:gd name="T4" fmla="*/ 0 w 18"/>
                <a:gd name="T5" fmla="*/ 0 h 2"/>
                <a:gd name="T6" fmla="*/ 0 w 18"/>
                <a:gd name="T7" fmla="*/ 2147483647 h 2"/>
                <a:gd name="T8" fmla="*/ 2147483647 w 18"/>
                <a:gd name="T9" fmla="*/ 2147483647 h 2"/>
                <a:gd name="T10" fmla="*/ 2147483647 w 18"/>
                <a:gd name="T11" fmla="*/ 2147483647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"/>
                <a:gd name="T19" fmla="*/ 0 h 2"/>
                <a:gd name="T20" fmla="*/ 18 w 18"/>
                <a:gd name="T21" fmla="*/ 2 h 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" h="2">
                  <a:moveTo>
                    <a:pt x="18" y="2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04" name="Freeform 1686">
              <a:extLst>
                <a:ext uri="{FF2B5EF4-FFF2-40B4-BE49-F238E27FC236}">
                  <a16:creationId xmlns:a16="http://schemas.microsoft.com/office/drawing/2014/main" id="{C95C3A46-2F95-694A-915D-1D55243075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10425" y="2202180"/>
              <a:ext cx="50800" cy="53975"/>
            </a:xfrm>
            <a:custGeom>
              <a:avLst/>
              <a:gdLst>
                <a:gd name="T0" fmla="*/ 2147483647 w 32"/>
                <a:gd name="T1" fmla="*/ 2147483647 h 34"/>
                <a:gd name="T2" fmla="*/ 2147483647 w 32"/>
                <a:gd name="T3" fmla="*/ 2147483647 h 34"/>
                <a:gd name="T4" fmla="*/ 2147483647 w 32"/>
                <a:gd name="T5" fmla="*/ 2147483647 h 34"/>
                <a:gd name="T6" fmla="*/ 2147483647 w 32"/>
                <a:gd name="T7" fmla="*/ 2147483647 h 34"/>
                <a:gd name="T8" fmla="*/ 2147483647 w 32"/>
                <a:gd name="T9" fmla="*/ 2147483647 h 34"/>
                <a:gd name="T10" fmla="*/ 2147483647 w 32"/>
                <a:gd name="T11" fmla="*/ 2147483647 h 34"/>
                <a:gd name="T12" fmla="*/ 2147483647 w 32"/>
                <a:gd name="T13" fmla="*/ 2147483647 h 34"/>
                <a:gd name="T14" fmla="*/ 2147483647 w 32"/>
                <a:gd name="T15" fmla="*/ 2147483647 h 34"/>
                <a:gd name="T16" fmla="*/ 2147483647 w 32"/>
                <a:gd name="T17" fmla="*/ 2147483647 h 34"/>
                <a:gd name="T18" fmla="*/ 2147483647 w 32"/>
                <a:gd name="T19" fmla="*/ 2147483647 h 34"/>
                <a:gd name="T20" fmla="*/ 2147483647 w 32"/>
                <a:gd name="T21" fmla="*/ 2147483647 h 34"/>
                <a:gd name="T22" fmla="*/ 2147483647 w 32"/>
                <a:gd name="T23" fmla="*/ 2147483647 h 34"/>
                <a:gd name="T24" fmla="*/ 2147483647 w 32"/>
                <a:gd name="T25" fmla="*/ 2147483647 h 34"/>
                <a:gd name="T26" fmla="*/ 2147483647 w 32"/>
                <a:gd name="T27" fmla="*/ 2147483647 h 34"/>
                <a:gd name="T28" fmla="*/ 2147483647 w 32"/>
                <a:gd name="T29" fmla="*/ 2147483647 h 34"/>
                <a:gd name="T30" fmla="*/ 2147483647 w 32"/>
                <a:gd name="T31" fmla="*/ 2147483647 h 34"/>
                <a:gd name="T32" fmla="*/ 2147483647 w 32"/>
                <a:gd name="T33" fmla="*/ 2147483647 h 34"/>
                <a:gd name="T34" fmla="*/ 2147483647 w 32"/>
                <a:gd name="T35" fmla="*/ 2147483647 h 34"/>
                <a:gd name="T36" fmla="*/ 2147483647 w 32"/>
                <a:gd name="T37" fmla="*/ 2147483647 h 34"/>
                <a:gd name="T38" fmla="*/ 2147483647 w 32"/>
                <a:gd name="T39" fmla="*/ 2147483647 h 34"/>
                <a:gd name="T40" fmla="*/ 2147483647 w 32"/>
                <a:gd name="T41" fmla="*/ 0 h 34"/>
                <a:gd name="T42" fmla="*/ 2147483647 w 32"/>
                <a:gd name="T43" fmla="*/ 0 h 34"/>
                <a:gd name="T44" fmla="*/ 2147483647 w 32"/>
                <a:gd name="T45" fmla="*/ 0 h 34"/>
                <a:gd name="T46" fmla="*/ 2147483647 w 32"/>
                <a:gd name="T47" fmla="*/ 0 h 34"/>
                <a:gd name="T48" fmla="*/ 2147483647 w 32"/>
                <a:gd name="T49" fmla="*/ 2147483647 h 34"/>
                <a:gd name="T50" fmla="*/ 2147483647 w 32"/>
                <a:gd name="T51" fmla="*/ 2147483647 h 34"/>
                <a:gd name="T52" fmla="*/ 0 w 32"/>
                <a:gd name="T53" fmla="*/ 2147483647 h 34"/>
                <a:gd name="T54" fmla="*/ 0 w 32"/>
                <a:gd name="T55" fmla="*/ 2147483647 h 34"/>
                <a:gd name="T56" fmla="*/ 0 w 32"/>
                <a:gd name="T57" fmla="*/ 2147483647 h 34"/>
                <a:gd name="T58" fmla="*/ 2147483647 w 32"/>
                <a:gd name="T59" fmla="*/ 2147483647 h 34"/>
                <a:gd name="T60" fmla="*/ 2147483647 w 32"/>
                <a:gd name="T61" fmla="*/ 2147483647 h 34"/>
                <a:gd name="T62" fmla="*/ 2147483647 w 32"/>
                <a:gd name="T63" fmla="*/ 2147483647 h 34"/>
                <a:gd name="T64" fmla="*/ 2147483647 w 32"/>
                <a:gd name="T65" fmla="*/ 2147483647 h 34"/>
                <a:gd name="T66" fmla="*/ 2147483647 w 32"/>
                <a:gd name="T67" fmla="*/ 2147483647 h 34"/>
                <a:gd name="T68" fmla="*/ 2147483647 w 32"/>
                <a:gd name="T69" fmla="*/ 2147483647 h 34"/>
                <a:gd name="T70" fmla="*/ 2147483647 w 32"/>
                <a:gd name="T71" fmla="*/ 2147483647 h 34"/>
                <a:gd name="T72" fmla="*/ 2147483647 w 32"/>
                <a:gd name="T73" fmla="*/ 2147483647 h 34"/>
                <a:gd name="T74" fmla="*/ 2147483647 w 32"/>
                <a:gd name="T75" fmla="*/ 2147483647 h 34"/>
                <a:gd name="T76" fmla="*/ 2147483647 w 32"/>
                <a:gd name="T77" fmla="*/ 2147483647 h 34"/>
                <a:gd name="T78" fmla="*/ 2147483647 w 32"/>
                <a:gd name="T79" fmla="*/ 2147483647 h 34"/>
                <a:gd name="T80" fmla="*/ 2147483647 w 32"/>
                <a:gd name="T81" fmla="*/ 2147483647 h 34"/>
                <a:gd name="T82" fmla="*/ 2147483647 w 32"/>
                <a:gd name="T83" fmla="*/ 2147483647 h 34"/>
                <a:gd name="T84" fmla="*/ 2147483647 w 32"/>
                <a:gd name="T85" fmla="*/ 2147483647 h 34"/>
                <a:gd name="T86" fmla="*/ 2147483647 w 32"/>
                <a:gd name="T87" fmla="*/ 2147483647 h 34"/>
                <a:gd name="T88" fmla="*/ 2147483647 w 32"/>
                <a:gd name="T89" fmla="*/ 2147483647 h 34"/>
                <a:gd name="T90" fmla="*/ 2147483647 w 32"/>
                <a:gd name="T91" fmla="*/ 2147483647 h 34"/>
                <a:gd name="T92" fmla="*/ 2147483647 w 32"/>
                <a:gd name="T93" fmla="*/ 2147483647 h 34"/>
                <a:gd name="T94" fmla="*/ 2147483647 w 32"/>
                <a:gd name="T95" fmla="*/ 2147483647 h 34"/>
                <a:gd name="T96" fmla="*/ 2147483647 w 32"/>
                <a:gd name="T97" fmla="*/ 2147483647 h 34"/>
                <a:gd name="T98" fmla="*/ 2147483647 w 32"/>
                <a:gd name="T99" fmla="*/ 2147483647 h 34"/>
                <a:gd name="T100" fmla="*/ 2147483647 w 32"/>
                <a:gd name="T101" fmla="*/ 2147483647 h 34"/>
                <a:gd name="T102" fmla="*/ 2147483647 w 32"/>
                <a:gd name="T103" fmla="*/ 2147483647 h 34"/>
                <a:gd name="T104" fmla="*/ 2147483647 w 32"/>
                <a:gd name="T105" fmla="*/ 2147483647 h 34"/>
                <a:gd name="T106" fmla="*/ 2147483647 w 32"/>
                <a:gd name="T107" fmla="*/ 2147483647 h 34"/>
                <a:gd name="T108" fmla="*/ 2147483647 w 32"/>
                <a:gd name="T109" fmla="*/ 2147483647 h 34"/>
                <a:gd name="T110" fmla="*/ 2147483647 w 32"/>
                <a:gd name="T111" fmla="*/ 2147483647 h 34"/>
                <a:gd name="T112" fmla="*/ 2147483647 w 32"/>
                <a:gd name="T113" fmla="*/ 2147483647 h 3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2"/>
                <a:gd name="T172" fmla="*/ 0 h 34"/>
                <a:gd name="T173" fmla="*/ 32 w 32"/>
                <a:gd name="T174" fmla="*/ 34 h 3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2" h="34">
                  <a:moveTo>
                    <a:pt x="2" y="26"/>
                  </a:moveTo>
                  <a:lnTo>
                    <a:pt x="2" y="26"/>
                  </a:lnTo>
                  <a:lnTo>
                    <a:pt x="4" y="30"/>
                  </a:lnTo>
                  <a:lnTo>
                    <a:pt x="8" y="32"/>
                  </a:lnTo>
                  <a:lnTo>
                    <a:pt x="12" y="34"/>
                  </a:lnTo>
                  <a:lnTo>
                    <a:pt x="16" y="34"/>
                  </a:lnTo>
                  <a:lnTo>
                    <a:pt x="24" y="32"/>
                  </a:lnTo>
                  <a:lnTo>
                    <a:pt x="28" y="30"/>
                  </a:lnTo>
                  <a:lnTo>
                    <a:pt x="30" y="26"/>
                  </a:lnTo>
                  <a:lnTo>
                    <a:pt x="32" y="18"/>
                  </a:lnTo>
                  <a:lnTo>
                    <a:pt x="30" y="8"/>
                  </a:lnTo>
                  <a:lnTo>
                    <a:pt x="28" y="4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2" y="26"/>
                  </a:lnTo>
                  <a:close/>
                  <a:moveTo>
                    <a:pt x="8" y="6"/>
                  </a:moveTo>
                  <a:lnTo>
                    <a:pt x="8" y="6"/>
                  </a:lnTo>
                  <a:lnTo>
                    <a:pt x="12" y="4"/>
                  </a:lnTo>
                  <a:lnTo>
                    <a:pt x="16" y="4"/>
                  </a:lnTo>
                  <a:lnTo>
                    <a:pt x="22" y="4"/>
                  </a:lnTo>
                  <a:lnTo>
                    <a:pt x="26" y="10"/>
                  </a:lnTo>
                  <a:lnTo>
                    <a:pt x="28" y="18"/>
                  </a:lnTo>
                  <a:lnTo>
                    <a:pt x="26" y="22"/>
                  </a:lnTo>
                  <a:lnTo>
                    <a:pt x="24" y="28"/>
                  </a:lnTo>
                  <a:lnTo>
                    <a:pt x="20" y="30"/>
                  </a:lnTo>
                  <a:lnTo>
                    <a:pt x="16" y="30"/>
                  </a:lnTo>
                  <a:lnTo>
                    <a:pt x="12" y="30"/>
                  </a:lnTo>
                  <a:lnTo>
                    <a:pt x="8" y="28"/>
                  </a:lnTo>
                  <a:lnTo>
                    <a:pt x="6" y="24"/>
                  </a:lnTo>
                  <a:lnTo>
                    <a:pt x="4" y="18"/>
                  </a:lnTo>
                  <a:lnTo>
                    <a:pt x="6" y="1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05" name="Freeform 1687">
              <a:extLst>
                <a:ext uri="{FF2B5EF4-FFF2-40B4-BE49-F238E27FC236}">
                  <a16:creationId xmlns:a16="http://schemas.microsoft.com/office/drawing/2014/main" id="{57C3C41C-912F-CD4C-B297-3BE79ACB8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4400" y="2211705"/>
              <a:ext cx="28575" cy="3175"/>
            </a:xfrm>
            <a:custGeom>
              <a:avLst/>
              <a:gdLst>
                <a:gd name="T0" fmla="*/ 2147483647 w 18"/>
                <a:gd name="T1" fmla="*/ 2147483647 h 2"/>
                <a:gd name="T2" fmla="*/ 2147483647 w 18"/>
                <a:gd name="T3" fmla="*/ 0 h 2"/>
                <a:gd name="T4" fmla="*/ 0 w 18"/>
                <a:gd name="T5" fmla="*/ 0 h 2"/>
                <a:gd name="T6" fmla="*/ 0 w 18"/>
                <a:gd name="T7" fmla="*/ 2147483647 h 2"/>
                <a:gd name="T8" fmla="*/ 2147483647 w 18"/>
                <a:gd name="T9" fmla="*/ 2147483647 h 2"/>
                <a:gd name="T10" fmla="*/ 2147483647 w 18"/>
                <a:gd name="T11" fmla="*/ 2147483647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"/>
                <a:gd name="T19" fmla="*/ 0 h 2"/>
                <a:gd name="T20" fmla="*/ 18 w 18"/>
                <a:gd name="T21" fmla="*/ 2 h 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" h="2">
                  <a:moveTo>
                    <a:pt x="18" y="2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06" name="Freeform 1688">
              <a:extLst>
                <a:ext uri="{FF2B5EF4-FFF2-40B4-BE49-F238E27FC236}">
                  <a16:creationId xmlns:a16="http://schemas.microsoft.com/office/drawing/2014/main" id="{992DAC93-5D81-C241-98AF-E72027359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0825" y="2535555"/>
              <a:ext cx="41275" cy="53975"/>
            </a:xfrm>
            <a:custGeom>
              <a:avLst/>
              <a:gdLst>
                <a:gd name="T0" fmla="*/ 2147483647 w 26"/>
                <a:gd name="T1" fmla="*/ 2147483647 h 34"/>
                <a:gd name="T2" fmla="*/ 2147483647 w 26"/>
                <a:gd name="T3" fmla="*/ 2147483647 h 34"/>
                <a:gd name="T4" fmla="*/ 2147483647 w 26"/>
                <a:gd name="T5" fmla="*/ 2147483647 h 34"/>
                <a:gd name="T6" fmla="*/ 2147483647 w 26"/>
                <a:gd name="T7" fmla="*/ 2147483647 h 34"/>
                <a:gd name="T8" fmla="*/ 2147483647 w 26"/>
                <a:gd name="T9" fmla="*/ 2147483647 h 34"/>
                <a:gd name="T10" fmla="*/ 2147483647 w 26"/>
                <a:gd name="T11" fmla="*/ 0 h 34"/>
                <a:gd name="T12" fmla="*/ 2147483647 w 26"/>
                <a:gd name="T13" fmla="*/ 0 h 34"/>
                <a:gd name="T14" fmla="*/ 2147483647 w 26"/>
                <a:gd name="T15" fmla="*/ 2147483647 h 34"/>
                <a:gd name="T16" fmla="*/ 2147483647 w 26"/>
                <a:gd name="T17" fmla="*/ 2147483647 h 34"/>
                <a:gd name="T18" fmla="*/ 2147483647 w 26"/>
                <a:gd name="T19" fmla="*/ 0 h 34"/>
                <a:gd name="T20" fmla="*/ 0 w 26"/>
                <a:gd name="T21" fmla="*/ 0 h 34"/>
                <a:gd name="T22" fmla="*/ 0 w 26"/>
                <a:gd name="T23" fmla="*/ 2147483647 h 34"/>
                <a:gd name="T24" fmla="*/ 2147483647 w 26"/>
                <a:gd name="T25" fmla="*/ 2147483647 h 34"/>
                <a:gd name="T26" fmla="*/ 2147483647 w 26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34"/>
                <a:gd name="T44" fmla="*/ 26 w 26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34">
                  <a:moveTo>
                    <a:pt x="4" y="34"/>
                  </a:moveTo>
                  <a:lnTo>
                    <a:pt x="4" y="18"/>
                  </a:lnTo>
                  <a:lnTo>
                    <a:pt x="22" y="18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14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07" name="Freeform 1689">
              <a:extLst>
                <a:ext uri="{FF2B5EF4-FFF2-40B4-BE49-F238E27FC236}">
                  <a16:creationId xmlns:a16="http://schemas.microsoft.com/office/drawing/2014/main" id="{501AF82F-6177-164E-A002-80F04D9AE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9200" y="2535555"/>
              <a:ext cx="41275" cy="53975"/>
            </a:xfrm>
            <a:custGeom>
              <a:avLst/>
              <a:gdLst>
                <a:gd name="T0" fmla="*/ 2147483647 w 26"/>
                <a:gd name="T1" fmla="*/ 2147483647 h 34"/>
                <a:gd name="T2" fmla="*/ 2147483647 w 26"/>
                <a:gd name="T3" fmla="*/ 2147483647 h 34"/>
                <a:gd name="T4" fmla="*/ 2147483647 w 26"/>
                <a:gd name="T5" fmla="*/ 2147483647 h 34"/>
                <a:gd name="T6" fmla="*/ 2147483647 w 26"/>
                <a:gd name="T7" fmla="*/ 2147483647 h 34"/>
                <a:gd name="T8" fmla="*/ 2147483647 w 26"/>
                <a:gd name="T9" fmla="*/ 2147483647 h 34"/>
                <a:gd name="T10" fmla="*/ 2147483647 w 26"/>
                <a:gd name="T11" fmla="*/ 0 h 34"/>
                <a:gd name="T12" fmla="*/ 2147483647 w 26"/>
                <a:gd name="T13" fmla="*/ 0 h 34"/>
                <a:gd name="T14" fmla="*/ 2147483647 w 26"/>
                <a:gd name="T15" fmla="*/ 2147483647 h 34"/>
                <a:gd name="T16" fmla="*/ 2147483647 w 26"/>
                <a:gd name="T17" fmla="*/ 2147483647 h 34"/>
                <a:gd name="T18" fmla="*/ 2147483647 w 26"/>
                <a:gd name="T19" fmla="*/ 0 h 34"/>
                <a:gd name="T20" fmla="*/ 0 w 26"/>
                <a:gd name="T21" fmla="*/ 0 h 34"/>
                <a:gd name="T22" fmla="*/ 0 w 26"/>
                <a:gd name="T23" fmla="*/ 2147483647 h 34"/>
                <a:gd name="T24" fmla="*/ 2147483647 w 26"/>
                <a:gd name="T25" fmla="*/ 2147483647 h 34"/>
                <a:gd name="T26" fmla="*/ 2147483647 w 26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34"/>
                <a:gd name="T44" fmla="*/ 26 w 26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34">
                  <a:moveTo>
                    <a:pt x="4" y="34"/>
                  </a:moveTo>
                  <a:lnTo>
                    <a:pt x="4" y="18"/>
                  </a:lnTo>
                  <a:lnTo>
                    <a:pt x="22" y="18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14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08" name="Freeform 1690">
              <a:extLst>
                <a:ext uri="{FF2B5EF4-FFF2-40B4-BE49-F238E27FC236}">
                  <a16:creationId xmlns:a16="http://schemas.microsoft.com/office/drawing/2014/main" id="{9294506E-C8DA-974E-BD67-8A2D3F616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2825" y="3135630"/>
              <a:ext cx="41275" cy="53975"/>
            </a:xfrm>
            <a:custGeom>
              <a:avLst/>
              <a:gdLst>
                <a:gd name="T0" fmla="*/ 2147483647 w 26"/>
                <a:gd name="T1" fmla="*/ 2147483647 h 34"/>
                <a:gd name="T2" fmla="*/ 2147483647 w 26"/>
                <a:gd name="T3" fmla="*/ 2147483647 h 34"/>
                <a:gd name="T4" fmla="*/ 2147483647 w 26"/>
                <a:gd name="T5" fmla="*/ 2147483647 h 34"/>
                <a:gd name="T6" fmla="*/ 2147483647 w 26"/>
                <a:gd name="T7" fmla="*/ 2147483647 h 34"/>
                <a:gd name="T8" fmla="*/ 2147483647 w 26"/>
                <a:gd name="T9" fmla="*/ 0 h 34"/>
                <a:gd name="T10" fmla="*/ 2147483647 w 26"/>
                <a:gd name="T11" fmla="*/ 0 h 34"/>
                <a:gd name="T12" fmla="*/ 2147483647 w 26"/>
                <a:gd name="T13" fmla="*/ 2147483647 h 34"/>
                <a:gd name="T14" fmla="*/ 2147483647 w 26"/>
                <a:gd name="T15" fmla="*/ 0 h 34"/>
                <a:gd name="T16" fmla="*/ 0 w 26"/>
                <a:gd name="T17" fmla="*/ 0 h 34"/>
                <a:gd name="T18" fmla="*/ 0 w 26"/>
                <a:gd name="T19" fmla="*/ 2147483647 h 34"/>
                <a:gd name="T20" fmla="*/ 2147483647 w 26"/>
                <a:gd name="T21" fmla="*/ 2147483647 h 34"/>
                <a:gd name="T22" fmla="*/ 2147483647 w 26"/>
                <a:gd name="T23" fmla="*/ 2147483647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"/>
                <a:gd name="T37" fmla="*/ 0 h 34"/>
                <a:gd name="T38" fmla="*/ 26 w 26"/>
                <a:gd name="T39" fmla="*/ 34 h 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" h="34">
                  <a:moveTo>
                    <a:pt x="4" y="34"/>
                  </a:moveTo>
                  <a:lnTo>
                    <a:pt x="4" y="8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28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09" name="Freeform 1691">
              <a:extLst>
                <a:ext uri="{FF2B5EF4-FFF2-40B4-BE49-F238E27FC236}">
                  <a16:creationId xmlns:a16="http://schemas.microsoft.com/office/drawing/2014/main" id="{E8058705-D910-B54F-87A2-283B38F71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0850" y="2113280"/>
              <a:ext cx="41275" cy="53975"/>
            </a:xfrm>
            <a:custGeom>
              <a:avLst/>
              <a:gdLst>
                <a:gd name="T0" fmla="*/ 2147483647 w 26"/>
                <a:gd name="T1" fmla="*/ 2147483647 h 34"/>
                <a:gd name="T2" fmla="*/ 2147483647 w 26"/>
                <a:gd name="T3" fmla="*/ 2147483647 h 34"/>
                <a:gd name="T4" fmla="*/ 2147483647 w 26"/>
                <a:gd name="T5" fmla="*/ 2147483647 h 34"/>
                <a:gd name="T6" fmla="*/ 2147483647 w 26"/>
                <a:gd name="T7" fmla="*/ 2147483647 h 34"/>
                <a:gd name="T8" fmla="*/ 2147483647 w 26"/>
                <a:gd name="T9" fmla="*/ 0 h 34"/>
                <a:gd name="T10" fmla="*/ 2147483647 w 26"/>
                <a:gd name="T11" fmla="*/ 0 h 34"/>
                <a:gd name="T12" fmla="*/ 2147483647 w 26"/>
                <a:gd name="T13" fmla="*/ 2147483647 h 34"/>
                <a:gd name="T14" fmla="*/ 2147483647 w 26"/>
                <a:gd name="T15" fmla="*/ 0 h 34"/>
                <a:gd name="T16" fmla="*/ 0 w 26"/>
                <a:gd name="T17" fmla="*/ 0 h 34"/>
                <a:gd name="T18" fmla="*/ 0 w 26"/>
                <a:gd name="T19" fmla="*/ 2147483647 h 34"/>
                <a:gd name="T20" fmla="*/ 2147483647 w 26"/>
                <a:gd name="T21" fmla="*/ 2147483647 h 34"/>
                <a:gd name="T22" fmla="*/ 2147483647 w 26"/>
                <a:gd name="T23" fmla="*/ 2147483647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"/>
                <a:gd name="T37" fmla="*/ 0 h 34"/>
                <a:gd name="T38" fmla="*/ 26 w 26"/>
                <a:gd name="T39" fmla="*/ 34 h 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" h="34">
                  <a:moveTo>
                    <a:pt x="4" y="34"/>
                  </a:moveTo>
                  <a:lnTo>
                    <a:pt x="4" y="6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26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10" name="Freeform 1692">
              <a:extLst>
                <a:ext uri="{FF2B5EF4-FFF2-40B4-BE49-F238E27FC236}">
                  <a16:creationId xmlns:a16="http://schemas.microsoft.com/office/drawing/2014/main" id="{7DE1DF47-DF52-2D48-BF69-3F46F0BFE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6550" y="2326005"/>
              <a:ext cx="44450" cy="53975"/>
            </a:xfrm>
            <a:custGeom>
              <a:avLst/>
              <a:gdLst>
                <a:gd name="T0" fmla="*/ 2147483647 w 28"/>
                <a:gd name="T1" fmla="*/ 2147483647 h 34"/>
                <a:gd name="T2" fmla="*/ 2147483647 w 28"/>
                <a:gd name="T3" fmla="*/ 2147483647 h 34"/>
                <a:gd name="T4" fmla="*/ 2147483647 w 28"/>
                <a:gd name="T5" fmla="*/ 2147483647 h 34"/>
                <a:gd name="T6" fmla="*/ 2147483647 w 28"/>
                <a:gd name="T7" fmla="*/ 2147483647 h 34"/>
                <a:gd name="T8" fmla="*/ 2147483647 w 28"/>
                <a:gd name="T9" fmla="*/ 0 h 34"/>
                <a:gd name="T10" fmla="*/ 2147483647 w 28"/>
                <a:gd name="T11" fmla="*/ 0 h 34"/>
                <a:gd name="T12" fmla="*/ 2147483647 w 28"/>
                <a:gd name="T13" fmla="*/ 2147483647 h 34"/>
                <a:gd name="T14" fmla="*/ 2147483647 w 28"/>
                <a:gd name="T15" fmla="*/ 0 h 34"/>
                <a:gd name="T16" fmla="*/ 0 w 28"/>
                <a:gd name="T17" fmla="*/ 0 h 34"/>
                <a:gd name="T18" fmla="*/ 0 w 28"/>
                <a:gd name="T19" fmla="*/ 2147483647 h 34"/>
                <a:gd name="T20" fmla="*/ 2147483647 w 28"/>
                <a:gd name="T21" fmla="*/ 2147483647 h 34"/>
                <a:gd name="T22" fmla="*/ 2147483647 w 28"/>
                <a:gd name="T23" fmla="*/ 2147483647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"/>
                <a:gd name="T37" fmla="*/ 0 h 34"/>
                <a:gd name="T38" fmla="*/ 28 w 28"/>
                <a:gd name="T39" fmla="*/ 34 h 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" h="34">
                  <a:moveTo>
                    <a:pt x="4" y="34"/>
                  </a:moveTo>
                  <a:lnTo>
                    <a:pt x="4" y="8"/>
                  </a:lnTo>
                  <a:lnTo>
                    <a:pt x="22" y="34"/>
                  </a:lnTo>
                  <a:lnTo>
                    <a:pt x="28" y="34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4" y="28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11" name="Freeform 1693">
              <a:extLst>
                <a:ext uri="{FF2B5EF4-FFF2-40B4-BE49-F238E27FC236}">
                  <a16:creationId xmlns:a16="http://schemas.microsoft.com/office/drawing/2014/main" id="{666BD23A-4102-3F4F-ACA9-7A6EE94F6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5625" y="2491105"/>
              <a:ext cx="44450" cy="53975"/>
            </a:xfrm>
            <a:custGeom>
              <a:avLst/>
              <a:gdLst>
                <a:gd name="T0" fmla="*/ 2147483647 w 28"/>
                <a:gd name="T1" fmla="*/ 2147483647 h 34"/>
                <a:gd name="T2" fmla="*/ 2147483647 w 28"/>
                <a:gd name="T3" fmla="*/ 2147483647 h 34"/>
                <a:gd name="T4" fmla="*/ 2147483647 w 28"/>
                <a:gd name="T5" fmla="*/ 2147483647 h 34"/>
                <a:gd name="T6" fmla="*/ 2147483647 w 28"/>
                <a:gd name="T7" fmla="*/ 2147483647 h 34"/>
                <a:gd name="T8" fmla="*/ 2147483647 w 28"/>
                <a:gd name="T9" fmla="*/ 0 h 34"/>
                <a:gd name="T10" fmla="*/ 2147483647 w 28"/>
                <a:gd name="T11" fmla="*/ 0 h 34"/>
                <a:gd name="T12" fmla="*/ 2147483647 w 28"/>
                <a:gd name="T13" fmla="*/ 2147483647 h 34"/>
                <a:gd name="T14" fmla="*/ 2147483647 w 28"/>
                <a:gd name="T15" fmla="*/ 0 h 34"/>
                <a:gd name="T16" fmla="*/ 0 w 28"/>
                <a:gd name="T17" fmla="*/ 0 h 34"/>
                <a:gd name="T18" fmla="*/ 0 w 28"/>
                <a:gd name="T19" fmla="*/ 2147483647 h 34"/>
                <a:gd name="T20" fmla="*/ 2147483647 w 28"/>
                <a:gd name="T21" fmla="*/ 2147483647 h 34"/>
                <a:gd name="T22" fmla="*/ 2147483647 w 28"/>
                <a:gd name="T23" fmla="*/ 2147483647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"/>
                <a:gd name="T37" fmla="*/ 0 h 34"/>
                <a:gd name="T38" fmla="*/ 28 w 28"/>
                <a:gd name="T39" fmla="*/ 34 h 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" h="34">
                  <a:moveTo>
                    <a:pt x="4" y="34"/>
                  </a:moveTo>
                  <a:lnTo>
                    <a:pt x="4" y="6"/>
                  </a:lnTo>
                  <a:lnTo>
                    <a:pt x="22" y="34"/>
                  </a:lnTo>
                  <a:lnTo>
                    <a:pt x="28" y="34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4" y="2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12" name="Freeform 1694">
              <a:extLst>
                <a:ext uri="{FF2B5EF4-FFF2-40B4-BE49-F238E27FC236}">
                  <a16:creationId xmlns:a16="http://schemas.microsoft.com/office/drawing/2014/main" id="{D0E3B327-3C0C-B749-AEAC-9D70A937F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1050" y="2360930"/>
              <a:ext cx="41275" cy="53975"/>
            </a:xfrm>
            <a:custGeom>
              <a:avLst/>
              <a:gdLst>
                <a:gd name="T0" fmla="*/ 2147483647 w 26"/>
                <a:gd name="T1" fmla="*/ 2147483647 h 34"/>
                <a:gd name="T2" fmla="*/ 2147483647 w 26"/>
                <a:gd name="T3" fmla="*/ 2147483647 h 34"/>
                <a:gd name="T4" fmla="*/ 2147483647 w 26"/>
                <a:gd name="T5" fmla="*/ 2147483647 h 34"/>
                <a:gd name="T6" fmla="*/ 2147483647 w 26"/>
                <a:gd name="T7" fmla="*/ 2147483647 h 34"/>
                <a:gd name="T8" fmla="*/ 2147483647 w 26"/>
                <a:gd name="T9" fmla="*/ 0 h 34"/>
                <a:gd name="T10" fmla="*/ 2147483647 w 26"/>
                <a:gd name="T11" fmla="*/ 0 h 34"/>
                <a:gd name="T12" fmla="*/ 2147483647 w 26"/>
                <a:gd name="T13" fmla="*/ 2147483647 h 34"/>
                <a:gd name="T14" fmla="*/ 2147483647 w 26"/>
                <a:gd name="T15" fmla="*/ 0 h 34"/>
                <a:gd name="T16" fmla="*/ 0 w 26"/>
                <a:gd name="T17" fmla="*/ 0 h 34"/>
                <a:gd name="T18" fmla="*/ 0 w 26"/>
                <a:gd name="T19" fmla="*/ 2147483647 h 34"/>
                <a:gd name="T20" fmla="*/ 2147483647 w 26"/>
                <a:gd name="T21" fmla="*/ 2147483647 h 34"/>
                <a:gd name="T22" fmla="*/ 2147483647 w 26"/>
                <a:gd name="T23" fmla="*/ 2147483647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"/>
                <a:gd name="T37" fmla="*/ 0 h 34"/>
                <a:gd name="T38" fmla="*/ 26 w 26"/>
                <a:gd name="T39" fmla="*/ 34 h 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" h="34">
                  <a:moveTo>
                    <a:pt x="4" y="34"/>
                  </a:moveTo>
                  <a:lnTo>
                    <a:pt x="4" y="8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28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13" name="Freeform 1695">
              <a:extLst>
                <a:ext uri="{FF2B5EF4-FFF2-40B4-BE49-F238E27FC236}">
                  <a16:creationId xmlns:a16="http://schemas.microsoft.com/office/drawing/2014/main" id="{FF59199F-1B83-A948-AA46-E480F8284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8600" y="2141855"/>
              <a:ext cx="41275" cy="53975"/>
            </a:xfrm>
            <a:custGeom>
              <a:avLst/>
              <a:gdLst>
                <a:gd name="T0" fmla="*/ 2147483647 w 26"/>
                <a:gd name="T1" fmla="*/ 2147483647 h 34"/>
                <a:gd name="T2" fmla="*/ 2147483647 w 26"/>
                <a:gd name="T3" fmla="*/ 2147483647 h 34"/>
                <a:gd name="T4" fmla="*/ 2147483647 w 26"/>
                <a:gd name="T5" fmla="*/ 2147483647 h 34"/>
                <a:gd name="T6" fmla="*/ 2147483647 w 26"/>
                <a:gd name="T7" fmla="*/ 2147483647 h 34"/>
                <a:gd name="T8" fmla="*/ 0 w 26"/>
                <a:gd name="T9" fmla="*/ 2147483647 h 34"/>
                <a:gd name="T10" fmla="*/ 0 w 26"/>
                <a:gd name="T11" fmla="*/ 0 h 34"/>
                <a:gd name="T12" fmla="*/ 2147483647 w 26"/>
                <a:gd name="T13" fmla="*/ 0 h 34"/>
                <a:gd name="T14" fmla="*/ 2147483647 w 26"/>
                <a:gd name="T15" fmla="*/ 2147483647 h 34"/>
                <a:gd name="T16" fmla="*/ 2147483647 w 26"/>
                <a:gd name="T17" fmla="*/ 2147483647 h 34"/>
                <a:gd name="T18" fmla="*/ 2147483647 w 26"/>
                <a:gd name="T19" fmla="*/ 0 h 34"/>
                <a:gd name="T20" fmla="*/ 2147483647 w 26"/>
                <a:gd name="T21" fmla="*/ 0 h 34"/>
                <a:gd name="T22" fmla="*/ 2147483647 w 26"/>
                <a:gd name="T23" fmla="*/ 2147483647 h 34"/>
                <a:gd name="T24" fmla="*/ 2147483647 w 26"/>
                <a:gd name="T25" fmla="*/ 2147483647 h 34"/>
                <a:gd name="T26" fmla="*/ 2147483647 w 26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34"/>
                <a:gd name="T44" fmla="*/ 26 w 26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34">
                  <a:moveTo>
                    <a:pt x="22" y="34"/>
                  </a:moveTo>
                  <a:lnTo>
                    <a:pt x="22" y="18"/>
                  </a:lnTo>
                  <a:lnTo>
                    <a:pt x="4" y="18"/>
                  </a:lnTo>
                  <a:lnTo>
                    <a:pt x="4" y="34"/>
                  </a:lnTo>
                  <a:lnTo>
                    <a:pt x="0" y="34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14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26" y="34"/>
                  </a:lnTo>
                  <a:lnTo>
                    <a:pt x="22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14" name="Freeform 1696">
              <a:extLst>
                <a:ext uri="{FF2B5EF4-FFF2-40B4-BE49-F238E27FC236}">
                  <a16:creationId xmlns:a16="http://schemas.microsoft.com/office/drawing/2014/main" id="{2557FB6F-C050-7A43-ACC5-B867E2ABE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7925" y="4110355"/>
              <a:ext cx="50800" cy="57150"/>
            </a:xfrm>
            <a:custGeom>
              <a:avLst/>
              <a:gdLst>
                <a:gd name="T0" fmla="*/ 2147483647 w 32"/>
                <a:gd name="T1" fmla="*/ 2147483647 h 36"/>
                <a:gd name="T2" fmla="*/ 2147483647 w 32"/>
                <a:gd name="T3" fmla="*/ 2147483647 h 36"/>
                <a:gd name="T4" fmla="*/ 2147483647 w 32"/>
                <a:gd name="T5" fmla="*/ 2147483647 h 36"/>
                <a:gd name="T6" fmla="*/ 2147483647 w 32"/>
                <a:gd name="T7" fmla="*/ 2147483647 h 36"/>
                <a:gd name="T8" fmla="*/ 2147483647 w 32"/>
                <a:gd name="T9" fmla="*/ 2147483647 h 36"/>
                <a:gd name="T10" fmla="*/ 2147483647 w 32"/>
                <a:gd name="T11" fmla="*/ 2147483647 h 36"/>
                <a:gd name="T12" fmla="*/ 2147483647 w 32"/>
                <a:gd name="T13" fmla="*/ 2147483647 h 36"/>
                <a:gd name="T14" fmla="*/ 2147483647 w 32"/>
                <a:gd name="T15" fmla="*/ 2147483647 h 36"/>
                <a:gd name="T16" fmla="*/ 2147483647 w 32"/>
                <a:gd name="T17" fmla="*/ 2147483647 h 36"/>
                <a:gd name="T18" fmla="*/ 2147483647 w 32"/>
                <a:gd name="T19" fmla="*/ 2147483647 h 36"/>
                <a:gd name="T20" fmla="*/ 2147483647 w 32"/>
                <a:gd name="T21" fmla="*/ 2147483647 h 36"/>
                <a:gd name="T22" fmla="*/ 2147483647 w 32"/>
                <a:gd name="T23" fmla="*/ 2147483647 h 36"/>
                <a:gd name="T24" fmla="*/ 2147483647 w 32"/>
                <a:gd name="T25" fmla="*/ 2147483647 h 36"/>
                <a:gd name="T26" fmla="*/ 2147483647 w 32"/>
                <a:gd name="T27" fmla="*/ 2147483647 h 36"/>
                <a:gd name="T28" fmla="*/ 2147483647 w 32"/>
                <a:gd name="T29" fmla="*/ 2147483647 h 36"/>
                <a:gd name="T30" fmla="*/ 2147483647 w 32"/>
                <a:gd name="T31" fmla="*/ 2147483647 h 36"/>
                <a:gd name="T32" fmla="*/ 2147483647 w 32"/>
                <a:gd name="T33" fmla="*/ 2147483647 h 36"/>
                <a:gd name="T34" fmla="*/ 2147483647 w 32"/>
                <a:gd name="T35" fmla="*/ 2147483647 h 36"/>
                <a:gd name="T36" fmla="*/ 2147483647 w 32"/>
                <a:gd name="T37" fmla="*/ 2147483647 h 36"/>
                <a:gd name="T38" fmla="*/ 2147483647 w 32"/>
                <a:gd name="T39" fmla="*/ 2147483647 h 36"/>
                <a:gd name="T40" fmla="*/ 2147483647 w 32"/>
                <a:gd name="T41" fmla="*/ 0 h 36"/>
                <a:gd name="T42" fmla="*/ 2147483647 w 32"/>
                <a:gd name="T43" fmla="*/ 0 h 36"/>
                <a:gd name="T44" fmla="*/ 2147483647 w 32"/>
                <a:gd name="T45" fmla="*/ 0 h 36"/>
                <a:gd name="T46" fmla="*/ 2147483647 w 32"/>
                <a:gd name="T47" fmla="*/ 2147483647 h 36"/>
                <a:gd name="T48" fmla="*/ 2147483647 w 32"/>
                <a:gd name="T49" fmla="*/ 2147483647 h 36"/>
                <a:gd name="T50" fmla="*/ 2147483647 w 32"/>
                <a:gd name="T51" fmla="*/ 2147483647 h 36"/>
                <a:gd name="T52" fmla="*/ 0 w 32"/>
                <a:gd name="T53" fmla="*/ 2147483647 h 36"/>
                <a:gd name="T54" fmla="*/ 0 w 32"/>
                <a:gd name="T55" fmla="*/ 2147483647 h 36"/>
                <a:gd name="T56" fmla="*/ 0 w 32"/>
                <a:gd name="T57" fmla="*/ 2147483647 h 36"/>
                <a:gd name="T58" fmla="*/ 2147483647 w 32"/>
                <a:gd name="T59" fmla="*/ 2147483647 h 36"/>
                <a:gd name="T60" fmla="*/ 2147483647 w 32"/>
                <a:gd name="T61" fmla="*/ 2147483647 h 36"/>
                <a:gd name="T62" fmla="*/ 2147483647 w 32"/>
                <a:gd name="T63" fmla="*/ 2147483647 h 36"/>
                <a:gd name="T64" fmla="*/ 2147483647 w 32"/>
                <a:gd name="T65" fmla="*/ 2147483647 h 36"/>
                <a:gd name="T66" fmla="*/ 2147483647 w 32"/>
                <a:gd name="T67" fmla="*/ 2147483647 h 36"/>
                <a:gd name="T68" fmla="*/ 2147483647 w 32"/>
                <a:gd name="T69" fmla="*/ 2147483647 h 36"/>
                <a:gd name="T70" fmla="*/ 2147483647 w 32"/>
                <a:gd name="T71" fmla="*/ 2147483647 h 36"/>
                <a:gd name="T72" fmla="*/ 2147483647 w 32"/>
                <a:gd name="T73" fmla="*/ 2147483647 h 36"/>
                <a:gd name="T74" fmla="*/ 2147483647 w 32"/>
                <a:gd name="T75" fmla="*/ 2147483647 h 36"/>
                <a:gd name="T76" fmla="*/ 2147483647 w 32"/>
                <a:gd name="T77" fmla="*/ 2147483647 h 36"/>
                <a:gd name="T78" fmla="*/ 2147483647 w 32"/>
                <a:gd name="T79" fmla="*/ 2147483647 h 36"/>
                <a:gd name="T80" fmla="*/ 2147483647 w 32"/>
                <a:gd name="T81" fmla="*/ 2147483647 h 36"/>
                <a:gd name="T82" fmla="*/ 2147483647 w 32"/>
                <a:gd name="T83" fmla="*/ 2147483647 h 36"/>
                <a:gd name="T84" fmla="*/ 2147483647 w 32"/>
                <a:gd name="T85" fmla="*/ 2147483647 h 36"/>
                <a:gd name="T86" fmla="*/ 2147483647 w 32"/>
                <a:gd name="T87" fmla="*/ 2147483647 h 36"/>
                <a:gd name="T88" fmla="*/ 2147483647 w 32"/>
                <a:gd name="T89" fmla="*/ 2147483647 h 36"/>
                <a:gd name="T90" fmla="*/ 2147483647 w 32"/>
                <a:gd name="T91" fmla="*/ 2147483647 h 36"/>
                <a:gd name="T92" fmla="*/ 2147483647 w 32"/>
                <a:gd name="T93" fmla="*/ 2147483647 h 36"/>
                <a:gd name="T94" fmla="*/ 2147483647 w 32"/>
                <a:gd name="T95" fmla="*/ 2147483647 h 36"/>
                <a:gd name="T96" fmla="*/ 2147483647 w 32"/>
                <a:gd name="T97" fmla="*/ 2147483647 h 36"/>
                <a:gd name="T98" fmla="*/ 2147483647 w 32"/>
                <a:gd name="T99" fmla="*/ 2147483647 h 36"/>
                <a:gd name="T100" fmla="*/ 2147483647 w 32"/>
                <a:gd name="T101" fmla="*/ 2147483647 h 36"/>
                <a:gd name="T102" fmla="*/ 2147483647 w 32"/>
                <a:gd name="T103" fmla="*/ 2147483647 h 36"/>
                <a:gd name="T104" fmla="*/ 2147483647 w 32"/>
                <a:gd name="T105" fmla="*/ 2147483647 h 36"/>
                <a:gd name="T106" fmla="*/ 2147483647 w 32"/>
                <a:gd name="T107" fmla="*/ 2147483647 h 36"/>
                <a:gd name="T108" fmla="*/ 2147483647 w 32"/>
                <a:gd name="T109" fmla="*/ 2147483647 h 36"/>
                <a:gd name="T110" fmla="*/ 2147483647 w 32"/>
                <a:gd name="T111" fmla="*/ 2147483647 h 36"/>
                <a:gd name="T112" fmla="*/ 2147483647 w 32"/>
                <a:gd name="T113" fmla="*/ 2147483647 h 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2"/>
                <a:gd name="T172" fmla="*/ 0 h 36"/>
                <a:gd name="T173" fmla="*/ 32 w 32"/>
                <a:gd name="T174" fmla="*/ 36 h 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2" h="36">
                  <a:moveTo>
                    <a:pt x="2" y="26"/>
                  </a:moveTo>
                  <a:lnTo>
                    <a:pt x="2" y="26"/>
                  </a:lnTo>
                  <a:lnTo>
                    <a:pt x="4" y="30"/>
                  </a:lnTo>
                  <a:lnTo>
                    <a:pt x="8" y="34"/>
                  </a:lnTo>
                  <a:lnTo>
                    <a:pt x="12" y="36"/>
                  </a:lnTo>
                  <a:lnTo>
                    <a:pt x="16" y="36"/>
                  </a:lnTo>
                  <a:lnTo>
                    <a:pt x="24" y="34"/>
                  </a:lnTo>
                  <a:lnTo>
                    <a:pt x="28" y="32"/>
                  </a:lnTo>
                  <a:lnTo>
                    <a:pt x="30" y="2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2" y="26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2" y="4"/>
                  </a:lnTo>
                  <a:lnTo>
                    <a:pt x="16" y="4"/>
                  </a:lnTo>
                  <a:lnTo>
                    <a:pt x="22" y="6"/>
                  </a:lnTo>
                  <a:lnTo>
                    <a:pt x="26" y="10"/>
                  </a:lnTo>
                  <a:lnTo>
                    <a:pt x="28" y="18"/>
                  </a:lnTo>
                  <a:lnTo>
                    <a:pt x="26" y="24"/>
                  </a:lnTo>
                  <a:lnTo>
                    <a:pt x="24" y="28"/>
                  </a:lnTo>
                  <a:lnTo>
                    <a:pt x="20" y="32"/>
                  </a:lnTo>
                  <a:lnTo>
                    <a:pt x="16" y="32"/>
                  </a:lnTo>
                  <a:lnTo>
                    <a:pt x="12" y="30"/>
                  </a:lnTo>
                  <a:lnTo>
                    <a:pt x="8" y="28"/>
                  </a:lnTo>
                  <a:lnTo>
                    <a:pt x="4" y="24"/>
                  </a:lnTo>
                  <a:lnTo>
                    <a:pt x="4" y="18"/>
                  </a:lnTo>
                  <a:lnTo>
                    <a:pt x="6" y="1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15" name="Freeform 1697">
              <a:extLst>
                <a:ext uri="{FF2B5EF4-FFF2-40B4-BE49-F238E27FC236}">
                  <a16:creationId xmlns:a16="http://schemas.microsoft.com/office/drawing/2014/main" id="{11754BCE-8B3D-2249-82E1-F6F9A292D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2050" y="3907155"/>
              <a:ext cx="41275" cy="53975"/>
            </a:xfrm>
            <a:custGeom>
              <a:avLst/>
              <a:gdLst>
                <a:gd name="T0" fmla="*/ 2147483647 w 26"/>
                <a:gd name="T1" fmla="*/ 2147483647 h 34"/>
                <a:gd name="T2" fmla="*/ 2147483647 w 26"/>
                <a:gd name="T3" fmla="*/ 2147483647 h 34"/>
                <a:gd name="T4" fmla="*/ 2147483647 w 26"/>
                <a:gd name="T5" fmla="*/ 2147483647 h 34"/>
                <a:gd name="T6" fmla="*/ 2147483647 w 26"/>
                <a:gd name="T7" fmla="*/ 2147483647 h 34"/>
                <a:gd name="T8" fmla="*/ 2147483647 w 26"/>
                <a:gd name="T9" fmla="*/ 0 h 34"/>
                <a:gd name="T10" fmla="*/ 2147483647 w 26"/>
                <a:gd name="T11" fmla="*/ 0 h 34"/>
                <a:gd name="T12" fmla="*/ 2147483647 w 26"/>
                <a:gd name="T13" fmla="*/ 2147483647 h 34"/>
                <a:gd name="T14" fmla="*/ 2147483647 w 26"/>
                <a:gd name="T15" fmla="*/ 0 h 34"/>
                <a:gd name="T16" fmla="*/ 0 w 26"/>
                <a:gd name="T17" fmla="*/ 0 h 34"/>
                <a:gd name="T18" fmla="*/ 0 w 26"/>
                <a:gd name="T19" fmla="*/ 2147483647 h 34"/>
                <a:gd name="T20" fmla="*/ 2147483647 w 26"/>
                <a:gd name="T21" fmla="*/ 2147483647 h 34"/>
                <a:gd name="T22" fmla="*/ 2147483647 w 26"/>
                <a:gd name="T23" fmla="*/ 2147483647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"/>
                <a:gd name="T37" fmla="*/ 0 h 34"/>
                <a:gd name="T38" fmla="*/ 26 w 26"/>
                <a:gd name="T39" fmla="*/ 34 h 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" h="34">
                  <a:moveTo>
                    <a:pt x="4" y="34"/>
                  </a:moveTo>
                  <a:lnTo>
                    <a:pt x="4" y="8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26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16" name="Freeform 1698">
              <a:extLst>
                <a:ext uri="{FF2B5EF4-FFF2-40B4-BE49-F238E27FC236}">
                  <a16:creationId xmlns:a16="http://schemas.microsoft.com/office/drawing/2014/main" id="{23D4ADD0-3BA8-4D49-BB5A-8F0BAC9C9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1600" y="4030980"/>
              <a:ext cx="44450" cy="53975"/>
            </a:xfrm>
            <a:custGeom>
              <a:avLst/>
              <a:gdLst>
                <a:gd name="T0" fmla="*/ 2147483647 w 28"/>
                <a:gd name="T1" fmla="*/ 2147483647 h 34"/>
                <a:gd name="T2" fmla="*/ 2147483647 w 28"/>
                <a:gd name="T3" fmla="*/ 2147483647 h 34"/>
                <a:gd name="T4" fmla="*/ 2147483647 w 28"/>
                <a:gd name="T5" fmla="*/ 2147483647 h 34"/>
                <a:gd name="T6" fmla="*/ 2147483647 w 28"/>
                <a:gd name="T7" fmla="*/ 2147483647 h 34"/>
                <a:gd name="T8" fmla="*/ 2147483647 w 28"/>
                <a:gd name="T9" fmla="*/ 0 h 34"/>
                <a:gd name="T10" fmla="*/ 2147483647 w 28"/>
                <a:gd name="T11" fmla="*/ 0 h 34"/>
                <a:gd name="T12" fmla="*/ 2147483647 w 28"/>
                <a:gd name="T13" fmla="*/ 2147483647 h 34"/>
                <a:gd name="T14" fmla="*/ 2147483647 w 28"/>
                <a:gd name="T15" fmla="*/ 0 h 34"/>
                <a:gd name="T16" fmla="*/ 0 w 28"/>
                <a:gd name="T17" fmla="*/ 0 h 34"/>
                <a:gd name="T18" fmla="*/ 2147483647 w 28"/>
                <a:gd name="T19" fmla="*/ 2147483647 h 34"/>
                <a:gd name="T20" fmla="*/ 2147483647 w 28"/>
                <a:gd name="T21" fmla="*/ 2147483647 h 34"/>
                <a:gd name="T22" fmla="*/ 2147483647 w 28"/>
                <a:gd name="T23" fmla="*/ 2147483647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"/>
                <a:gd name="T37" fmla="*/ 0 h 34"/>
                <a:gd name="T38" fmla="*/ 28 w 28"/>
                <a:gd name="T39" fmla="*/ 34 h 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" h="34">
                  <a:moveTo>
                    <a:pt x="6" y="34"/>
                  </a:moveTo>
                  <a:lnTo>
                    <a:pt x="6" y="6"/>
                  </a:lnTo>
                  <a:lnTo>
                    <a:pt x="24" y="34"/>
                  </a:lnTo>
                  <a:lnTo>
                    <a:pt x="28" y="34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4" y="26"/>
                  </a:lnTo>
                  <a:lnTo>
                    <a:pt x="6" y="0"/>
                  </a:lnTo>
                  <a:lnTo>
                    <a:pt x="0" y="0"/>
                  </a:lnTo>
                  <a:lnTo>
                    <a:pt x="2" y="34"/>
                  </a:lnTo>
                  <a:lnTo>
                    <a:pt x="6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17" name="Freeform 1699">
              <a:extLst>
                <a:ext uri="{FF2B5EF4-FFF2-40B4-BE49-F238E27FC236}">
                  <a16:creationId xmlns:a16="http://schemas.microsoft.com/office/drawing/2014/main" id="{812C1D80-801E-2646-AA6D-B046A8134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25" y="5015230"/>
              <a:ext cx="44450" cy="53975"/>
            </a:xfrm>
            <a:custGeom>
              <a:avLst/>
              <a:gdLst>
                <a:gd name="T0" fmla="*/ 2147483647 w 28"/>
                <a:gd name="T1" fmla="*/ 2147483647 h 34"/>
                <a:gd name="T2" fmla="*/ 2147483647 w 28"/>
                <a:gd name="T3" fmla="*/ 2147483647 h 34"/>
                <a:gd name="T4" fmla="*/ 2147483647 w 28"/>
                <a:gd name="T5" fmla="*/ 2147483647 h 34"/>
                <a:gd name="T6" fmla="*/ 2147483647 w 28"/>
                <a:gd name="T7" fmla="*/ 2147483647 h 34"/>
                <a:gd name="T8" fmla="*/ 2147483647 w 28"/>
                <a:gd name="T9" fmla="*/ 2147483647 h 34"/>
                <a:gd name="T10" fmla="*/ 2147483647 w 28"/>
                <a:gd name="T11" fmla="*/ 0 h 34"/>
                <a:gd name="T12" fmla="*/ 2147483647 w 28"/>
                <a:gd name="T13" fmla="*/ 0 h 34"/>
                <a:gd name="T14" fmla="*/ 2147483647 w 28"/>
                <a:gd name="T15" fmla="*/ 2147483647 h 34"/>
                <a:gd name="T16" fmla="*/ 2147483647 w 28"/>
                <a:gd name="T17" fmla="*/ 2147483647 h 34"/>
                <a:gd name="T18" fmla="*/ 2147483647 w 28"/>
                <a:gd name="T19" fmla="*/ 0 h 34"/>
                <a:gd name="T20" fmla="*/ 0 w 28"/>
                <a:gd name="T21" fmla="*/ 0 h 34"/>
                <a:gd name="T22" fmla="*/ 0 w 28"/>
                <a:gd name="T23" fmla="*/ 2147483647 h 34"/>
                <a:gd name="T24" fmla="*/ 2147483647 w 28"/>
                <a:gd name="T25" fmla="*/ 2147483647 h 34"/>
                <a:gd name="T26" fmla="*/ 2147483647 w 28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"/>
                <a:gd name="T43" fmla="*/ 0 h 34"/>
                <a:gd name="T44" fmla="*/ 28 w 28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" h="34">
                  <a:moveTo>
                    <a:pt x="6" y="34"/>
                  </a:moveTo>
                  <a:lnTo>
                    <a:pt x="6" y="18"/>
                  </a:lnTo>
                  <a:lnTo>
                    <a:pt x="24" y="18"/>
                  </a:lnTo>
                  <a:lnTo>
                    <a:pt x="24" y="34"/>
                  </a:lnTo>
                  <a:lnTo>
                    <a:pt x="28" y="34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4" y="14"/>
                  </a:lnTo>
                  <a:lnTo>
                    <a:pt x="6" y="14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6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18" name="Freeform 1700">
              <a:extLst>
                <a:ext uri="{FF2B5EF4-FFF2-40B4-BE49-F238E27FC236}">
                  <a16:creationId xmlns:a16="http://schemas.microsoft.com/office/drawing/2014/main" id="{B12CB873-0513-C846-9EEA-3B16D6598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9525" y="4789805"/>
              <a:ext cx="41275" cy="57150"/>
            </a:xfrm>
            <a:custGeom>
              <a:avLst/>
              <a:gdLst>
                <a:gd name="T0" fmla="*/ 2147483647 w 26"/>
                <a:gd name="T1" fmla="*/ 2147483647 h 36"/>
                <a:gd name="T2" fmla="*/ 2147483647 w 26"/>
                <a:gd name="T3" fmla="*/ 2147483647 h 36"/>
                <a:gd name="T4" fmla="*/ 2147483647 w 26"/>
                <a:gd name="T5" fmla="*/ 2147483647 h 36"/>
                <a:gd name="T6" fmla="*/ 2147483647 w 26"/>
                <a:gd name="T7" fmla="*/ 2147483647 h 36"/>
                <a:gd name="T8" fmla="*/ 2147483647 w 26"/>
                <a:gd name="T9" fmla="*/ 2147483647 h 36"/>
                <a:gd name="T10" fmla="*/ 2147483647 w 26"/>
                <a:gd name="T11" fmla="*/ 0 h 36"/>
                <a:gd name="T12" fmla="*/ 2147483647 w 26"/>
                <a:gd name="T13" fmla="*/ 0 h 36"/>
                <a:gd name="T14" fmla="*/ 2147483647 w 26"/>
                <a:gd name="T15" fmla="*/ 2147483647 h 36"/>
                <a:gd name="T16" fmla="*/ 2147483647 w 26"/>
                <a:gd name="T17" fmla="*/ 2147483647 h 36"/>
                <a:gd name="T18" fmla="*/ 2147483647 w 26"/>
                <a:gd name="T19" fmla="*/ 0 h 36"/>
                <a:gd name="T20" fmla="*/ 0 w 26"/>
                <a:gd name="T21" fmla="*/ 0 h 36"/>
                <a:gd name="T22" fmla="*/ 0 w 26"/>
                <a:gd name="T23" fmla="*/ 2147483647 h 36"/>
                <a:gd name="T24" fmla="*/ 2147483647 w 26"/>
                <a:gd name="T25" fmla="*/ 2147483647 h 36"/>
                <a:gd name="T26" fmla="*/ 2147483647 w 26"/>
                <a:gd name="T27" fmla="*/ 2147483647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36"/>
                <a:gd name="T44" fmla="*/ 26 w 26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36">
                  <a:moveTo>
                    <a:pt x="4" y="36"/>
                  </a:moveTo>
                  <a:lnTo>
                    <a:pt x="4" y="20"/>
                  </a:lnTo>
                  <a:lnTo>
                    <a:pt x="22" y="20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16"/>
                  </a:lnTo>
                  <a:lnTo>
                    <a:pt x="4" y="16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4" y="36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19" name="Freeform 1701">
              <a:extLst>
                <a:ext uri="{FF2B5EF4-FFF2-40B4-BE49-F238E27FC236}">
                  <a16:creationId xmlns:a16="http://schemas.microsoft.com/office/drawing/2014/main" id="{445EC4C6-26F7-2444-8823-0FFBAA9F4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6025" y="5139055"/>
              <a:ext cx="44450" cy="53975"/>
            </a:xfrm>
            <a:custGeom>
              <a:avLst/>
              <a:gdLst>
                <a:gd name="T0" fmla="*/ 2147483647 w 28"/>
                <a:gd name="T1" fmla="*/ 2147483647 h 34"/>
                <a:gd name="T2" fmla="*/ 2147483647 w 28"/>
                <a:gd name="T3" fmla="*/ 2147483647 h 34"/>
                <a:gd name="T4" fmla="*/ 2147483647 w 28"/>
                <a:gd name="T5" fmla="*/ 2147483647 h 34"/>
                <a:gd name="T6" fmla="*/ 2147483647 w 28"/>
                <a:gd name="T7" fmla="*/ 2147483647 h 34"/>
                <a:gd name="T8" fmla="*/ 2147483647 w 28"/>
                <a:gd name="T9" fmla="*/ 0 h 34"/>
                <a:gd name="T10" fmla="*/ 2147483647 w 28"/>
                <a:gd name="T11" fmla="*/ 0 h 34"/>
                <a:gd name="T12" fmla="*/ 2147483647 w 28"/>
                <a:gd name="T13" fmla="*/ 2147483647 h 34"/>
                <a:gd name="T14" fmla="*/ 2147483647 w 28"/>
                <a:gd name="T15" fmla="*/ 0 h 34"/>
                <a:gd name="T16" fmla="*/ 0 w 28"/>
                <a:gd name="T17" fmla="*/ 0 h 34"/>
                <a:gd name="T18" fmla="*/ 0 w 28"/>
                <a:gd name="T19" fmla="*/ 2147483647 h 34"/>
                <a:gd name="T20" fmla="*/ 2147483647 w 28"/>
                <a:gd name="T21" fmla="*/ 2147483647 h 34"/>
                <a:gd name="T22" fmla="*/ 2147483647 w 28"/>
                <a:gd name="T23" fmla="*/ 2147483647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"/>
                <a:gd name="T37" fmla="*/ 0 h 34"/>
                <a:gd name="T38" fmla="*/ 28 w 28"/>
                <a:gd name="T39" fmla="*/ 34 h 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" h="34">
                  <a:moveTo>
                    <a:pt x="4" y="34"/>
                  </a:moveTo>
                  <a:lnTo>
                    <a:pt x="4" y="8"/>
                  </a:lnTo>
                  <a:lnTo>
                    <a:pt x="22" y="34"/>
                  </a:lnTo>
                  <a:lnTo>
                    <a:pt x="28" y="34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28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20" name="Freeform 1702">
              <a:extLst>
                <a:ext uri="{FF2B5EF4-FFF2-40B4-BE49-F238E27FC236}">
                  <a16:creationId xmlns:a16="http://schemas.microsoft.com/office/drawing/2014/main" id="{A2A0F5B3-8D12-4A46-A5AA-B297E32C7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6950" y="5012055"/>
              <a:ext cx="44450" cy="53975"/>
            </a:xfrm>
            <a:custGeom>
              <a:avLst/>
              <a:gdLst>
                <a:gd name="T0" fmla="*/ 2147483647 w 28"/>
                <a:gd name="T1" fmla="*/ 2147483647 h 34"/>
                <a:gd name="T2" fmla="*/ 2147483647 w 28"/>
                <a:gd name="T3" fmla="*/ 2147483647 h 34"/>
                <a:gd name="T4" fmla="*/ 2147483647 w 28"/>
                <a:gd name="T5" fmla="*/ 2147483647 h 34"/>
                <a:gd name="T6" fmla="*/ 2147483647 w 28"/>
                <a:gd name="T7" fmla="*/ 2147483647 h 34"/>
                <a:gd name="T8" fmla="*/ 2147483647 w 28"/>
                <a:gd name="T9" fmla="*/ 0 h 34"/>
                <a:gd name="T10" fmla="*/ 2147483647 w 28"/>
                <a:gd name="T11" fmla="*/ 0 h 34"/>
                <a:gd name="T12" fmla="*/ 2147483647 w 28"/>
                <a:gd name="T13" fmla="*/ 2147483647 h 34"/>
                <a:gd name="T14" fmla="*/ 2147483647 w 28"/>
                <a:gd name="T15" fmla="*/ 0 h 34"/>
                <a:gd name="T16" fmla="*/ 0 w 28"/>
                <a:gd name="T17" fmla="*/ 0 h 34"/>
                <a:gd name="T18" fmla="*/ 0 w 28"/>
                <a:gd name="T19" fmla="*/ 2147483647 h 34"/>
                <a:gd name="T20" fmla="*/ 2147483647 w 28"/>
                <a:gd name="T21" fmla="*/ 2147483647 h 34"/>
                <a:gd name="T22" fmla="*/ 2147483647 w 28"/>
                <a:gd name="T23" fmla="*/ 2147483647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"/>
                <a:gd name="T37" fmla="*/ 0 h 34"/>
                <a:gd name="T38" fmla="*/ 28 w 28"/>
                <a:gd name="T39" fmla="*/ 34 h 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" h="34">
                  <a:moveTo>
                    <a:pt x="4" y="34"/>
                  </a:moveTo>
                  <a:lnTo>
                    <a:pt x="4" y="8"/>
                  </a:lnTo>
                  <a:lnTo>
                    <a:pt x="22" y="34"/>
                  </a:lnTo>
                  <a:lnTo>
                    <a:pt x="28" y="34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28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21" name="Freeform 1703">
              <a:extLst>
                <a:ext uri="{FF2B5EF4-FFF2-40B4-BE49-F238E27FC236}">
                  <a16:creationId xmlns:a16="http://schemas.microsoft.com/office/drawing/2014/main" id="{51BA0800-5692-F241-AA32-BD8F586165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98175" y="4358005"/>
              <a:ext cx="41275" cy="53975"/>
            </a:xfrm>
            <a:custGeom>
              <a:avLst/>
              <a:gdLst>
                <a:gd name="T0" fmla="*/ 2147483647 w 26"/>
                <a:gd name="T1" fmla="*/ 2147483647 h 34"/>
                <a:gd name="T2" fmla="*/ 2147483647 w 26"/>
                <a:gd name="T3" fmla="*/ 2147483647 h 34"/>
                <a:gd name="T4" fmla="*/ 2147483647 w 26"/>
                <a:gd name="T5" fmla="*/ 2147483647 h 34"/>
                <a:gd name="T6" fmla="*/ 2147483647 w 26"/>
                <a:gd name="T7" fmla="*/ 2147483647 h 34"/>
                <a:gd name="T8" fmla="*/ 2147483647 w 26"/>
                <a:gd name="T9" fmla="*/ 2147483647 h 34"/>
                <a:gd name="T10" fmla="*/ 2147483647 w 26"/>
                <a:gd name="T11" fmla="*/ 2147483647 h 34"/>
                <a:gd name="T12" fmla="*/ 2147483647 w 26"/>
                <a:gd name="T13" fmla="*/ 2147483647 h 34"/>
                <a:gd name="T14" fmla="*/ 2147483647 w 26"/>
                <a:gd name="T15" fmla="*/ 2147483647 h 34"/>
                <a:gd name="T16" fmla="*/ 2147483647 w 26"/>
                <a:gd name="T17" fmla="*/ 2147483647 h 34"/>
                <a:gd name="T18" fmla="*/ 2147483647 w 26"/>
                <a:gd name="T19" fmla="*/ 2147483647 h 34"/>
                <a:gd name="T20" fmla="*/ 2147483647 w 26"/>
                <a:gd name="T21" fmla="*/ 2147483647 h 34"/>
                <a:gd name="T22" fmla="*/ 2147483647 w 26"/>
                <a:gd name="T23" fmla="*/ 2147483647 h 34"/>
                <a:gd name="T24" fmla="*/ 2147483647 w 26"/>
                <a:gd name="T25" fmla="*/ 2147483647 h 34"/>
                <a:gd name="T26" fmla="*/ 2147483647 w 26"/>
                <a:gd name="T27" fmla="*/ 2147483647 h 34"/>
                <a:gd name="T28" fmla="*/ 2147483647 w 26"/>
                <a:gd name="T29" fmla="*/ 0 h 34"/>
                <a:gd name="T30" fmla="*/ 2147483647 w 26"/>
                <a:gd name="T31" fmla="*/ 0 h 34"/>
                <a:gd name="T32" fmla="*/ 2147483647 w 26"/>
                <a:gd name="T33" fmla="*/ 0 h 34"/>
                <a:gd name="T34" fmla="*/ 0 w 26"/>
                <a:gd name="T35" fmla="*/ 0 h 34"/>
                <a:gd name="T36" fmla="*/ 0 w 26"/>
                <a:gd name="T37" fmla="*/ 2147483647 h 34"/>
                <a:gd name="T38" fmla="*/ 2147483647 w 26"/>
                <a:gd name="T39" fmla="*/ 2147483647 h 34"/>
                <a:gd name="T40" fmla="*/ 2147483647 w 26"/>
                <a:gd name="T41" fmla="*/ 2147483647 h 34"/>
                <a:gd name="T42" fmla="*/ 2147483647 w 26"/>
                <a:gd name="T43" fmla="*/ 2147483647 h 34"/>
                <a:gd name="T44" fmla="*/ 2147483647 w 26"/>
                <a:gd name="T45" fmla="*/ 2147483647 h 34"/>
                <a:gd name="T46" fmla="*/ 2147483647 w 26"/>
                <a:gd name="T47" fmla="*/ 2147483647 h 34"/>
                <a:gd name="T48" fmla="*/ 2147483647 w 26"/>
                <a:gd name="T49" fmla="*/ 2147483647 h 34"/>
                <a:gd name="T50" fmla="*/ 2147483647 w 26"/>
                <a:gd name="T51" fmla="*/ 2147483647 h 34"/>
                <a:gd name="T52" fmla="*/ 2147483647 w 26"/>
                <a:gd name="T53" fmla="*/ 2147483647 h 34"/>
                <a:gd name="T54" fmla="*/ 2147483647 w 26"/>
                <a:gd name="T55" fmla="*/ 2147483647 h 34"/>
                <a:gd name="T56" fmla="*/ 2147483647 w 26"/>
                <a:gd name="T57" fmla="*/ 2147483647 h 34"/>
                <a:gd name="T58" fmla="*/ 2147483647 w 26"/>
                <a:gd name="T59" fmla="*/ 2147483647 h 34"/>
                <a:gd name="T60" fmla="*/ 2147483647 w 26"/>
                <a:gd name="T61" fmla="*/ 2147483647 h 34"/>
                <a:gd name="T62" fmla="*/ 2147483647 w 26"/>
                <a:gd name="T63" fmla="*/ 2147483647 h 34"/>
                <a:gd name="T64" fmla="*/ 2147483647 w 26"/>
                <a:gd name="T65" fmla="*/ 2147483647 h 34"/>
                <a:gd name="T66" fmla="*/ 2147483647 w 26"/>
                <a:gd name="T67" fmla="*/ 2147483647 h 34"/>
                <a:gd name="T68" fmla="*/ 2147483647 w 26"/>
                <a:gd name="T69" fmla="*/ 2147483647 h 34"/>
                <a:gd name="T70" fmla="*/ 2147483647 w 26"/>
                <a:gd name="T71" fmla="*/ 2147483647 h 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6"/>
                <a:gd name="T109" fmla="*/ 0 h 34"/>
                <a:gd name="T110" fmla="*/ 26 w 26"/>
                <a:gd name="T111" fmla="*/ 34 h 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6" h="34">
                  <a:moveTo>
                    <a:pt x="4" y="34"/>
                  </a:moveTo>
                  <a:lnTo>
                    <a:pt x="4" y="20"/>
                  </a:lnTo>
                  <a:lnTo>
                    <a:pt x="14" y="20"/>
                  </a:lnTo>
                  <a:lnTo>
                    <a:pt x="20" y="18"/>
                  </a:lnTo>
                  <a:lnTo>
                    <a:pt x="24" y="16"/>
                  </a:lnTo>
                  <a:lnTo>
                    <a:pt x="26" y="14"/>
                  </a:lnTo>
                  <a:lnTo>
                    <a:pt x="26" y="10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  <a:moveTo>
                    <a:pt x="4" y="4"/>
                  </a:moveTo>
                  <a:lnTo>
                    <a:pt x="14" y="4"/>
                  </a:lnTo>
                  <a:lnTo>
                    <a:pt x="18" y="4"/>
                  </a:lnTo>
                  <a:lnTo>
                    <a:pt x="20" y="6"/>
                  </a:lnTo>
                  <a:lnTo>
                    <a:pt x="22" y="10"/>
                  </a:lnTo>
                  <a:lnTo>
                    <a:pt x="20" y="14"/>
                  </a:lnTo>
                  <a:lnTo>
                    <a:pt x="14" y="16"/>
                  </a:lnTo>
                  <a:lnTo>
                    <a:pt x="4" y="16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22" name="Freeform 1704">
              <a:extLst>
                <a:ext uri="{FF2B5EF4-FFF2-40B4-BE49-F238E27FC236}">
                  <a16:creationId xmlns:a16="http://schemas.microsoft.com/office/drawing/2014/main" id="{5C1EA6E3-C65F-AC48-AECD-74ECB62664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45725" y="4288155"/>
              <a:ext cx="50800" cy="57150"/>
            </a:xfrm>
            <a:custGeom>
              <a:avLst/>
              <a:gdLst>
                <a:gd name="T0" fmla="*/ 2147483647 w 32"/>
                <a:gd name="T1" fmla="*/ 2147483647 h 36"/>
                <a:gd name="T2" fmla="*/ 2147483647 w 32"/>
                <a:gd name="T3" fmla="*/ 2147483647 h 36"/>
                <a:gd name="T4" fmla="*/ 2147483647 w 32"/>
                <a:gd name="T5" fmla="*/ 2147483647 h 36"/>
                <a:gd name="T6" fmla="*/ 2147483647 w 32"/>
                <a:gd name="T7" fmla="*/ 2147483647 h 36"/>
                <a:gd name="T8" fmla="*/ 2147483647 w 32"/>
                <a:gd name="T9" fmla="*/ 2147483647 h 36"/>
                <a:gd name="T10" fmla="*/ 2147483647 w 32"/>
                <a:gd name="T11" fmla="*/ 2147483647 h 36"/>
                <a:gd name="T12" fmla="*/ 2147483647 w 32"/>
                <a:gd name="T13" fmla="*/ 2147483647 h 36"/>
                <a:gd name="T14" fmla="*/ 2147483647 w 32"/>
                <a:gd name="T15" fmla="*/ 2147483647 h 36"/>
                <a:gd name="T16" fmla="*/ 2147483647 w 32"/>
                <a:gd name="T17" fmla="*/ 2147483647 h 36"/>
                <a:gd name="T18" fmla="*/ 2147483647 w 32"/>
                <a:gd name="T19" fmla="*/ 2147483647 h 36"/>
                <a:gd name="T20" fmla="*/ 2147483647 w 32"/>
                <a:gd name="T21" fmla="*/ 2147483647 h 36"/>
                <a:gd name="T22" fmla="*/ 2147483647 w 32"/>
                <a:gd name="T23" fmla="*/ 2147483647 h 36"/>
                <a:gd name="T24" fmla="*/ 2147483647 w 32"/>
                <a:gd name="T25" fmla="*/ 2147483647 h 36"/>
                <a:gd name="T26" fmla="*/ 2147483647 w 32"/>
                <a:gd name="T27" fmla="*/ 2147483647 h 36"/>
                <a:gd name="T28" fmla="*/ 2147483647 w 32"/>
                <a:gd name="T29" fmla="*/ 2147483647 h 36"/>
                <a:gd name="T30" fmla="*/ 2147483647 w 32"/>
                <a:gd name="T31" fmla="*/ 2147483647 h 36"/>
                <a:gd name="T32" fmla="*/ 2147483647 w 32"/>
                <a:gd name="T33" fmla="*/ 2147483647 h 36"/>
                <a:gd name="T34" fmla="*/ 2147483647 w 32"/>
                <a:gd name="T35" fmla="*/ 2147483647 h 36"/>
                <a:gd name="T36" fmla="*/ 2147483647 w 32"/>
                <a:gd name="T37" fmla="*/ 2147483647 h 36"/>
                <a:gd name="T38" fmla="*/ 2147483647 w 32"/>
                <a:gd name="T39" fmla="*/ 2147483647 h 36"/>
                <a:gd name="T40" fmla="*/ 2147483647 w 32"/>
                <a:gd name="T41" fmla="*/ 2147483647 h 36"/>
                <a:gd name="T42" fmla="*/ 2147483647 w 32"/>
                <a:gd name="T43" fmla="*/ 0 h 36"/>
                <a:gd name="T44" fmla="*/ 2147483647 w 32"/>
                <a:gd name="T45" fmla="*/ 0 h 36"/>
                <a:gd name="T46" fmla="*/ 2147483647 w 32"/>
                <a:gd name="T47" fmla="*/ 2147483647 h 36"/>
                <a:gd name="T48" fmla="*/ 2147483647 w 32"/>
                <a:gd name="T49" fmla="*/ 2147483647 h 36"/>
                <a:gd name="T50" fmla="*/ 2147483647 w 32"/>
                <a:gd name="T51" fmla="*/ 2147483647 h 36"/>
                <a:gd name="T52" fmla="*/ 2147483647 w 32"/>
                <a:gd name="T53" fmla="*/ 2147483647 h 36"/>
                <a:gd name="T54" fmla="*/ 0 w 32"/>
                <a:gd name="T55" fmla="*/ 2147483647 h 36"/>
                <a:gd name="T56" fmla="*/ 0 w 32"/>
                <a:gd name="T57" fmla="*/ 2147483647 h 36"/>
                <a:gd name="T58" fmla="*/ 2147483647 w 32"/>
                <a:gd name="T59" fmla="*/ 2147483647 h 36"/>
                <a:gd name="T60" fmla="*/ 2147483647 w 32"/>
                <a:gd name="T61" fmla="*/ 2147483647 h 36"/>
                <a:gd name="T62" fmla="*/ 2147483647 w 32"/>
                <a:gd name="T63" fmla="*/ 2147483647 h 36"/>
                <a:gd name="T64" fmla="*/ 2147483647 w 32"/>
                <a:gd name="T65" fmla="*/ 2147483647 h 36"/>
                <a:gd name="T66" fmla="*/ 2147483647 w 32"/>
                <a:gd name="T67" fmla="*/ 2147483647 h 36"/>
                <a:gd name="T68" fmla="*/ 2147483647 w 32"/>
                <a:gd name="T69" fmla="*/ 2147483647 h 36"/>
                <a:gd name="T70" fmla="*/ 2147483647 w 32"/>
                <a:gd name="T71" fmla="*/ 2147483647 h 36"/>
                <a:gd name="T72" fmla="*/ 2147483647 w 32"/>
                <a:gd name="T73" fmla="*/ 2147483647 h 36"/>
                <a:gd name="T74" fmla="*/ 2147483647 w 32"/>
                <a:gd name="T75" fmla="*/ 2147483647 h 36"/>
                <a:gd name="T76" fmla="*/ 2147483647 w 32"/>
                <a:gd name="T77" fmla="*/ 2147483647 h 36"/>
                <a:gd name="T78" fmla="*/ 2147483647 w 32"/>
                <a:gd name="T79" fmla="*/ 2147483647 h 36"/>
                <a:gd name="T80" fmla="*/ 2147483647 w 32"/>
                <a:gd name="T81" fmla="*/ 2147483647 h 36"/>
                <a:gd name="T82" fmla="*/ 2147483647 w 32"/>
                <a:gd name="T83" fmla="*/ 2147483647 h 36"/>
                <a:gd name="T84" fmla="*/ 2147483647 w 32"/>
                <a:gd name="T85" fmla="*/ 2147483647 h 36"/>
                <a:gd name="T86" fmla="*/ 2147483647 w 32"/>
                <a:gd name="T87" fmla="*/ 2147483647 h 36"/>
                <a:gd name="T88" fmla="*/ 2147483647 w 32"/>
                <a:gd name="T89" fmla="*/ 2147483647 h 36"/>
                <a:gd name="T90" fmla="*/ 2147483647 w 32"/>
                <a:gd name="T91" fmla="*/ 2147483647 h 36"/>
                <a:gd name="T92" fmla="*/ 2147483647 w 32"/>
                <a:gd name="T93" fmla="*/ 2147483647 h 36"/>
                <a:gd name="T94" fmla="*/ 2147483647 w 32"/>
                <a:gd name="T95" fmla="*/ 2147483647 h 36"/>
                <a:gd name="T96" fmla="*/ 2147483647 w 32"/>
                <a:gd name="T97" fmla="*/ 2147483647 h 36"/>
                <a:gd name="T98" fmla="*/ 2147483647 w 32"/>
                <a:gd name="T99" fmla="*/ 2147483647 h 36"/>
                <a:gd name="T100" fmla="*/ 2147483647 w 32"/>
                <a:gd name="T101" fmla="*/ 2147483647 h 36"/>
                <a:gd name="T102" fmla="*/ 2147483647 w 32"/>
                <a:gd name="T103" fmla="*/ 2147483647 h 36"/>
                <a:gd name="T104" fmla="*/ 2147483647 w 32"/>
                <a:gd name="T105" fmla="*/ 2147483647 h 36"/>
                <a:gd name="T106" fmla="*/ 2147483647 w 32"/>
                <a:gd name="T107" fmla="*/ 2147483647 h 36"/>
                <a:gd name="T108" fmla="*/ 2147483647 w 32"/>
                <a:gd name="T109" fmla="*/ 2147483647 h 36"/>
                <a:gd name="T110" fmla="*/ 2147483647 w 32"/>
                <a:gd name="T111" fmla="*/ 2147483647 h 36"/>
                <a:gd name="T112" fmla="*/ 2147483647 w 32"/>
                <a:gd name="T113" fmla="*/ 2147483647 h 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2"/>
                <a:gd name="T172" fmla="*/ 0 h 36"/>
                <a:gd name="T173" fmla="*/ 32 w 32"/>
                <a:gd name="T174" fmla="*/ 36 h 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2" h="36">
                  <a:moveTo>
                    <a:pt x="2" y="28"/>
                  </a:moveTo>
                  <a:lnTo>
                    <a:pt x="2" y="28"/>
                  </a:lnTo>
                  <a:lnTo>
                    <a:pt x="4" y="32"/>
                  </a:lnTo>
                  <a:lnTo>
                    <a:pt x="8" y="34"/>
                  </a:lnTo>
                  <a:lnTo>
                    <a:pt x="12" y="36"/>
                  </a:lnTo>
                  <a:lnTo>
                    <a:pt x="16" y="36"/>
                  </a:lnTo>
                  <a:lnTo>
                    <a:pt x="24" y="34"/>
                  </a:lnTo>
                  <a:lnTo>
                    <a:pt x="28" y="32"/>
                  </a:lnTo>
                  <a:lnTo>
                    <a:pt x="30" y="2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6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6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2" y="28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2" y="6"/>
                  </a:lnTo>
                  <a:lnTo>
                    <a:pt x="16" y="4"/>
                  </a:lnTo>
                  <a:lnTo>
                    <a:pt x="22" y="6"/>
                  </a:lnTo>
                  <a:lnTo>
                    <a:pt x="26" y="12"/>
                  </a:lnTo>
                  <a:lnTo>
                    <a:pt x="28" y="18"/>
                  </a:lnTo>
                  <a:lnTo>
                    <a:pt x="28" y="24"/>
                  </a:lnTo>
                  <a:lnTo>
                    <a:pt x="24" y="28"/>
                  </a:lnTo>
                  <a:lnTo>
                    <a:pt x="22" y="32"/>
                  </a:lnTo>
                  <a:lnTo>
                    <a:pt x="16" y="32"/>
                  </a:lnTo>
                  <a:lnTo>
                    <a:pt x="12" y="32"/>
                  </a:lnTo>
                  <a:lnTo>
                    <a:pt x="8" y="28"/>
                  </a:lnTo>
                  <a:lnTo>
                    <a:pt x="6" y="24"/>
                  </a:lnTo>
                  <a:lnTo>
                    <a:pt x="4" y="20"/>
                  </a:lnTo>
                  <a:lnTo>
                    <a:pt x="6" y="1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23" name="Freeform 1705">
              <a:extLst>
                <a:ext uri="{FF2B5EF4-FFF2-40B4-BE49-F238E27FC236}">
                  <a16:creationId xmlns:a16="http://schemas.microsoft.com/office/drawing/2014/main" id="{37B19907-2E22-304F-8581-B379BCD74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0200" y="4126230"/>
              <a:ext cx="41275" cy="53975"/>
            </a:xfrm>
            <a:custGeom>
              <a:avLst/>
              <a:gdLst>
                <a:gd name="T0" fmla="*/ 2147483647 w 26"/>
                <a:gd name="T1" fmla="*/ 2147483647 h 34"/>
                <a:gd name="T2" fmla="*/ 2147483647 w 26"/>
                <a:gd name="T3" fmla="*/ 2147483647 h 34"/>
                <a:gd name="T4" fmla="*/ 2147483647 w 26"/>
                <a:gd name="T5" fmla="*/ 2147483647 h 34"/>
                <a:gd name="T6" fmla="*/ 2147483647 w 26"/>
                <a:gd name="T7" fmla="*/ 2147483647 h 34"/>
                <a:gd name="T8" fmla="*/ 2147483647 w 26"/>
                <a:gd name="T9" fmla="*/ 2147483647 h 34"/>
                <a:gd name="T10" fmla="*/ 2147483647 w 26"/>
                <a:gd name="T11" fmla="*/ 0 h 34"/>
                <a:gd name="T12" fmla="*/ 2147483647 w 26"/>
                <a:gd name="T13" fmla="*/ 0 h 34"/>
                <a:gd name="T14" fmla="*/ 2147483647 w 26"/>
                <a:gd name="T15" fmla="*/ 2147483647 h 34"/>
                <a:gd name="T16" fmla="*/ 2147483647 w 26"/>
                <a:gd name="T17" fmla="*/ 2147483647 h 34"/>
                <a:gd name="T18" fmla="*/ 2147483647 w 26"/>
                <a:gd name="T19" fmla="*/ 0 h 34"/>
                <a:gd name="T20" fmla="*/ 0 w 26"/>
                <a:gd name="T21" fmla="*/ 0 h 34"/>
                <a:gd name="T22" fmla="*/ 0 w 26"/>
                <a:gd name="T23" fmla="*/ 2147483647 h 34"/>
                <a:gd name="T24" fmla="*/ 2147483647 w 26"/>
                <a:gd name="T25" fmla="*/ 2147483647 h 34"/>
                <a:gd name="T26" fmla="*/ 2147483647 w 26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34"/>
                <a:gd name="T44" fmla="*/ 26 w 26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34">
                  <a:moveTo>
                    <a:pt x="4" y="34"/>
                  </a:moveTo>
                  <a:lnTo>
                    <a:pt x="4" y="18"/>
                  </a:lnTo>
                  <a:lnTo>
                    <a:pt x="22" y="18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14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24" name="Freeform 1706">
              <a:extLst>
                <a:ext uri="{FF2B5EF4-FFF2-40B4-BE49-F238E27FC236}">
                  <a16:creationId xmlns:a16="http://schemas.microsoft.com/office/drawing/2014/main" id="{6D0E2A54-FE2E-5D4E-8FF6-992138FE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9675" y="3935730"/>
              <a:ext cx="44450" cy="53975"/>
            </a:xfrm>
            <a:custGeom>
              <a:avLst/>
              <a:gdLst>
                <a:gd name="T0" fmla="*/ 2147483647 w 28"/>
                <a:gd name="T1" fmla="*/ 2147483647 h 34"/>
                <a:gd name="T2" fmla="*/ 2147483647 w 28"/>
                <a:gd name="T3" fmla="*/ 2147483647 h 34"/>
                <a:gd name="T4" fmla="*/ 2147483647 w 28"/>
                <a:gd name="T5" fmla="*/ 2147483647 h 34"/>
                <a:gd name="T6" fmla="*/ 2147483647 w 28"/>
                <a:gd name="T7" fmla="*/ 2147483647 h 34"/>
                <a:gd name="T8" fmla="*/ 2147483647 w 28"/>
                <a:gd name="T9" fmla="*/ 2147483647 h 34"/>
                <a:gd name="T10" fmla="*/ 2147483647 w 28"/>
                <a:gd name="T11" fmla="*/ 0 h 34"/>
                <a:gd name="T12" fmla="*/ 2147483647 w 28"/>
                <a:gd name="T13" fmla="*/ 0 h 34"/>
                <a:gd name="T14" fmla="*/ 2147483647 w 28"/>
                <a:gd name="T15" fmla="*/ 2147483647 h 34"/>
                <a:gd name="T16" fmla="*/ 2147483647 w 28"/>
                <a:gd name="T17" fmla="*/ 2147483647 h 34"/>
                <a:gd name="T18" fmla="*/ 2147483647 w 28"/>
                <a:gd name="T19" fmla="*/ 0 h 34"/>
                <a:gd name="T20" fmla="*/ 0 w 28"/>
                <a:gd name="T21" fmla="*/ 0 h 34"/>
                <a:gd name="T22" fmla="*/ 0 w 28"/>
                <a:gd name="T23" fmla="*/ 2147483647 h 34"/>
                <a:gd name="T24" fmla="*/ 2147483647 w 28"/>
                <a:gd name="T25" fmla="*/ 2147483647 h 34"/>
                <a:gd name="T26" fmla="*/ 2147483647 w 28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"/>
                <a:gd name="T43" fmla="*/ 0 h 34"/>
                <a:gd name="T44" fmla="*/ 28 w 28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" h="34">
                  <a:moveTo>
                    <a:pt x="4" y="34"/>
                  </a:moveTo>
                  <a:lnTo>
                    <a:pt x="4" y="18"/>
                  </a:lnTo>
                  <a:lnTo>
                    <a:pt x="22" y="18"/>
                  </a:lnTo>
                  <a:lnTo>
                    <a:pt x="22" y="34"/>
                  </a:lnTo>
                  <a:lnTo>
                    <a:pt x="28" y="34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14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25" name="Freeform 1707">
              <a:extLst>
                <a:ext uri="{FF2B5EF4-FFF2-40B4-BE49-F238E27FC236}">
                  <a16:creationId xmlns:a16="http://schemas.microsoft.com/office/drawing/2014/main" id="{D10FC2B6-4347-DB4B-9E37-598A76BD3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3850" y="4358005"/>
              <a:ext cx="47625" cy="53975"/>
            </a:xfrm>
            <a:custGeom>
              <a:avLst/>
              <a:gdLst>
                <a:gd name="T0" fmla="*/ 2147483647 w 30"/>
                <a:gd name="T1" fmla="*/ 2147483647 h 34"/>
                <a:gd name="T2" fmla="*/ 2147483647 w 30"/>
                <a:gd name="T3" fmla="*/ 2147483647 h 34"/>
                <a:gd name="T4" fmla="*/ 2147483647 w 30"/>
                <a:gd name="T5" fmla="*/ 2147483647 h 34"/>
                <a:gd name="T6" fmla="*/ 2147483647 w 30"/>
                <a:gd name="T7" fmla="*/ 2147483647 h 34"/>
                <a:gd name="T8" fmla="*/ 2147483647 w 30"/>
                <a:gd name="T9" fmla="*/ 2147483647 h 34"/>
                <a:gd name="T10" fmla="*/ 2147483647 w 30"/>
                <a:gd name="T11" fmla="*/ 2147483647 h 34"/>
                <a:gd name="T12" fmla="*/ 2147483647 w 30"/>
                <a:gd name="T13" fmla="*/ 2147483647 h 34"/>
                <a:gd name="T14" fmla="*/ 2147483647 w 30"/>
                <a:gd name="T15" fmla="*/ 2147483647 h 34"/>
                <a:gd name="T16" fmla="*/ 2147483647 w 30"/>
                <a:gd name="T17" fmla="*/ 2147483647 h 34"/>
                <a:gd name="T18" fmla="*/ 2147483647 w 30"/>
                <a:gd name="T19" fmla="*/ 2147483647 h 34"/>
                <a:gd name="T20" fmla="*/ 2147483647 w 30"/>
                <a:gd name="T21" fmla="*/ 2147483647 h 34"/>
                <a:gd name="T22" fmla="*/ 2147483647 w 30"/>
                <a:gd name="T23" fmla="*/ 2147483647 h 34"/>
                <a:gd name="T24" fmla="*/ 2147483647 w 30"/>
                <a:gd name="T25" fmla="*/ 2147483647 h 34"/>
                <a:gd name="T26" fmla="*/ 2147483647 w 30"/>
                <a:gd name="T27" fmla="*/ 2147483647 h 34"/>
                <a:gd name="T28" fmla="*/ 2147483647 w 30"/>
                <a:gd name="T29" fmla="*/ 2147483647 h 34"/>
                <a:gd name="T30" fmla="*/ 2147483647 w 30"/>
                <a:gd name="T31" fmla="*/ 2147483647 h 34"/>
                <a:gd name="T32" fmla="*/ 2147483647 w 30"/>
                <a:gd name="T33" fmla="*/ 2147483647 h 34"/>
                <a:gd name="T34" fmla="*/ 2147483647 w 30"/>
                <a:gd name="T35" fmla="*/ 2147483647 h 34"/>
                <a:gd name="T36" fmla="*/ 2147483647 w 30"/>
                <a:gd name="T37" fmla="*/ 2147483647 h 34"/>
                <a:gd name="T38" fmla="*/ 2147483647 w 30"/>
                <a:gd name="T39" fmla="*/ 2147483647 h 34"/>
                <a:gd name="T40" fmla="*/ 2147483647 w 30"/>
                <a:gd name="T41" fmla="*/ 2147483647 h 34"/>
                <a:gd name="T42" fmla="*/ 2147483647 w 30"/>
                <a:gd name="T43" fmla="*/ 2147483647 h 34"/>
                <a:gd name="T44" fmla="*/ 2147483647 w 30"/>
                <a:gd name="T45" fmla="*/ 2147483647 h 34"/>
                <a:gd name="T46" fmla="*/ 2147483647 w 30"/>
                <a:gd name="T47" fmla="*/ 2147483647 h 34"/>
                <a:gd name="T48" fmla="*/ 2147483647 w 30"/>
                <a:gd name="T49" fmla="*/ 2147483647 h 34"/>
                <a:gd name="T50" fmla="*/ 2147483647 w 30"/>
                <a:gd name="T51" fmla="*/ 0 h 34"/>
                <a:gd name="T52" fmla="*/ 2147483647 w 30"/>
                <a:gd name="T53" fmla="*/ 0 h 34"/>
                <a:gd name="T54" fmla="*/ 2147483647 w 30"/>
                <a:gd name="T55" fmla="*/ 0 h 34"/>
                <a:gd name="T56" fmla="*/ 2147483647 w 30"/>
                <a:gd name="T57" fmla="*/ 2147483647 h 34"/>
                <a:gd name="T58" fmla="*/ 2147483647 w 30"/>
                <a:gd name="T59" fmla="*/ 2147483647 h 34"/>
                <a:gd name="T60" fmla="*/ 2147483647 w 30"/>
                <a:gd name="T61" fmla="*/ 2147483647 h 34"/>
                <a:gd name="T62" fmla="*/ 2147483647 w 30"/>
                <a:gd name="T63" fmla="*/ 2147483647 h 34"/>
                <a:gd name="T64" fmla="*/ 2147483647 w 30"/>
                <a:gd name="T65" fmla="*/ 2147483647 h 34"/>
                <a:gd name="T66" fmla="*/ 0 w 30"/>
                <a:gd name="T67" fmla="*/ 2147483647 h 34"/>
                <a:gd name="T68" fmla="*/ 0 w 30"/>
                <a:gd name="T69" fmla="*/ 2147483647 h 34"/>
                <a:gd name="T70" fmla="*/ 2147483647 w 30"/>
                <a:gd name="T71" fmla="*/ 2147483647 h 34"/>
                <a:gd name="T72" fmla="*/ 2147483647 w 30"/>
                <a:gd name="T73" fmla="*/ 2147483647 h 34"/>
                <a:gd name="T74" fmla="*/ 2147483647 w 30"/>
                <a:gd name="T75" fmla="*/ 2147483647 h 34"/>
                <a:gd name="T76" fmla="*/ 2147483647 w 30"/>
                <a:gd name="T77" fmla="*/ 2147483647 h 34"/>
                <a:gd name="T78" fmla="*/ 2147483647 w 30"/>
                <a:gd name="T79" fmla="*/ 2147483647 h 34"/>
                <a:gd name="T80" fmla="*/ 2147483647 w 30"/>
                <a:gd name="T81" fmla="*/ 2147483647 h 34"/>
                <a:gd name="T82" fmla="*/ 2147483647 w 30"/>
                <a:gd name="T83" fmla="*/ 2147483647 h 34"/>
                <a:gd name="T84" fmla="*/ 2147483647 w 30"/>
                <a:gd name="T85" fmla="*/ 2147483647 h 34"/>
                <a:gd name="T86" fmla="*/ 2147483647 w 30"/>
                <a:gd name="T87" fmla="*/ 2147483647 h 34"/>
                <a:gd name="T88" fmla="*/ 2147483647 w 30"/>
                <a:gd name="T89" fmla="*/ 2147483647 h 34"/>
                <a:gd name="T90" fmla="*/ 2147483647 w 30"/>
                <a:gd name="T91" fmla="*/ 2147483647 h 34"/>
                <a:gd name="T92" fmla="*/ 2147483647 w 30"/>
                <a:gd name="T93" fmla="*/ 2147483647 h 34"/>
                <a:gd name="T94" fmla="*/ 2147483647 w 30"/>
                <a:gd name="T95" fmla="*/ 2147483647 h 34"/>
                <a:gd name="T96" fmla="*/ 2147483647 w 30"/>
                <a:gd name="T97" fmla="*/ 2147483647 h 34"/>
                <a:gd name="T98" fmla="*/ 2147483647 w 30"/>
                <a:gd name="T99" fmla="*/ 2147483647 h 34"/>
                <a:gd name="T100" fmla="*/ 2147483647 w 30"/>
                <a:gd name="T101" fmla="*/ 2147483647 h 34"/>
                <a:gd name="T102" fmla="*/ 2147483647 w 30"/>
                <a:gd name="T103" fmla="*/ 2147483647 h 34"/>
                <a:gd name="T104" fmla="*/ 2147483647 w 30"/>
                <a:gd name="T105" fmla="*/ 2147483647 h 3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0"/>
                <a:gd name="T160" fmla="*/ 0 h 34"/>
                <a:gd name="T161" fmla="*/ 30 w 30"/>
                <a:gd name="T162" fmla="*/ 34 h 3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0" h="34">
                  <a:moveTo>
                    <a:pt x="22" y="28"/>
                  </a:moveTo>
                  <a:lnTo>
                    <a:pt x="22" y="28"/>
                  </a:lnTo>
                  <a:lnTo>
                    <a:pt x="20" y="30"/>
                  </a:lnTo>
                  <a:lnTo>
                    <a:pt x="16" y="30"/>
                  </a:lnTo>
                  <a:lnTo>
                    <a:pt x="10" y="30"/>
                  </a:lnTo>
                  <a:lnTo>
                    <a:pt x="6" y="24"/>
                  </a:lnTo>
                  <a:lnTo>
                    <a:pt x="4" y="16"/>
                  </a:lnTo>
                  <a:lnTo>
                    <a:pt x="6" y="10"/>
                  </a:lnTo>
                  <a:lnTo>
                    <a:pt x="10" y="4"/>
                  </a:lnTo>
                  <a:lnTo>
                    <a:pt x="16" y="2"/>
                  </a:lnTo>
                  <a:lnTo>
                    <a:pt x="22" y="4"/>
                  </a:lnTo>
                  <a:lnTo>
                    <a:pt x="26" y="10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4" y="30"/>
                  </a:lnTo>
                  <a:lnTo>
                    <a:pt x="6" y="32"/>
                  </a:lnTo>
                  <a:lnTo>
                    <a:pt x="10" y="34"/>
                  </a:lnTo>
                  <a:lnTo>
                    <a:pt x="16" y="34"/>
                  </a:lnTo>
                  <a:lnTo>
                    <a:pt x="20" y="34"/>
                  </a:lnTo>
                  <a:lnTo>
                    <a:pt x="24" y="32"/>
                  </a:lnTo>
                  <a:lnTo>
                    <a:pt x="28" y="28"/>
                  </a:lnTo>
                  <a:lnTo>
                    <a:pt x="30" y="24"/>
                  </a:lnTo>
                  <a:lnTo>
                    <a:pt x="26" y="22"/>
                  </a:lnTo>
                  <a:lnTo>
                    <a:pt x="24" y="26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26" name="Freeform 1708">
              <a:extLst>
                <a:ext uri="{FF2B5EF4-FFF2-40B4-BE49-F238E27FC236}">
                  <a16:creationId xmlns:a16="http://schemas.microsoft.com/office/drawing/2014/main" id="{DBCC4478-B5CA-544A-8E9A-40BADBA22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1000" y="4358005"/>
              <a:ext cx="41275" cy="53975"/>
            </a:xfrm>
            <a:custGeom>
              <a:avLst/>
              <a:gdLst>
                <a:gd name="T0" fmla="*/ 2147483647 w 26"/>
                <a:gd name="T1" fmla="*/ 2147483647 h 34"/>
                <a:gd name="T2" fmla="*/ 2147483647 w 26"/>
                <a:gd name="T3" fmla="*/ 2147483647 h 34"/>
                <a:gd name="T4" fmla="*/ 2147483647 w 26"/>
                <a:gd name="T5" fmla="*/ 2147483647 h 34"/>
                <a:gd name="T6" fmla="*/ 2147483647 w 26"/>
                <a:gd name="T7" fmla="*/ 2147483647 h 34"/>
                <a:gd name="T8" fmla="*/ 2147483647 w 26"/>
                <a:gd name="T9" fmla="*/ 2147483647 h 34"/>
                <a:gd name="T10" fmla="*/ 2147483647 w 26"/>
                <a:gd name="T11" fmla="*/ 0 h 34"/>
                <a:gd name="T12" fmla="*/ 2147483647 w 26"/>
                <a:gd name="T13" fmla="*/ 0 h 34"/>
                <a:gd name="T14" fmla="*/ 2147483647 w 26"/>
                <a:gd name="T15" fmla="*/ 2147483647 h 34"/>
                <a:gd name="T16" fmla="*/ 2147483647 w 26"/>
                <a:gd name="T17" fmla="*/ 2147483647 h 34"/>
                <a:gd name="T18" fmla="*/ 2147483647 w 26"/>
                <a:gd name="T19" fmla="*/ 0 h 34"/>
                <a:gd name="T20" fmla="*/ 0 w 26"/>
                <a:gd name="T21" fmla="*/ 0 h 34"/>
                <a:gd name="T22" fmla="*/ 0 w 26"/>
                <a:gd name="T23" fmla="*/ 2147483647 h 34"/>
                <a:gd name="T24" fmla="*/ 2147483647 w 26"/>
                <a:gd name="T25" fmla="*/ 2147483647 h 34"/>
                <a:gd name="T26" fmla="*/ 2147483647 w 26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34"/>
                <a:gd name="T44" fmla="*/ 26 w 26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34">
                  <a:moveTo>
                    <a:pt x="4" y="34"/>
                  </a:moveTo>
                  <a:lnTo>
                    <a:pt x="4" y="18"/>
                  </a:lnTo>
                  <a:lnTo>
                    <a:pt x="22" y="18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14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27" name="Freeform 1709">
              <a:extLst>
                <a:ext uri="{FF2B5EF4-FFF2-40B4-BE49-F238E27FC236}">
                  <a16:creationId xmlns:a16="http://schemas.microsoft.com/office/drawing/2014/main" id="{7DBFDBFD-35DF-E443-8ABD-4340DDC82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8625" y="4399280"/>
              <a:ext cx="25400" cy="34925"/>
            </a:xfrm>
            <a:custGeom>
              <a:avLst/>
              <a:gdLst>
                <a:gd name="T0" fmla="*/ 2147483647 w 16"/>
                <a:gd name="T1" fmla="*/ 2147483647 h 22"/>
                <a:gd name="T2" fmla="*/ 2147483647 w 16"/>
                <a:gd name="T3" fmla="*/ 2147483647 h 22"/>
                <a:gd name="T4" fmla="*/ 2147483647 w 16"/>
                <a:gd name="T5" fmla="*/ 2147483647 h 22"/>
                <a:gd name="T6" fmla="*/ 2147483647 w 16"/>
                <a:gd name="T7" fmla="*/ 2147483647 h 22"/>
                <a:gd name="T8" fmla="*/ 2147483647 w 16"/>
                <a:gd name="T9" fmla="*/ 2147483647 h 22"/>
                <a:gd name="T10" fmla="*/ 2147483647 w 16"/>
                <a:gd name="T11" fmla="*/ 2147483647 h 22"/>
                <a:gd name="T12" fmla="*/ 2147483647 w 16"/>
                <a:gd name="T13" fmla="*/ 2147483647 h 22"/>
                <a:gd name="T14" fmla="*/ 2147483647 w 16"/>
                <a:gd name="T15" fmla="*/ 2147483647 h 22"/>
                <a:gd name="T16" fmla="*/ 2147483647 w 16"/>
                <a:gd name="T17" fmla="*/ 2147483647 h 22"/>
                <a:gd name="T18" fmla="*/ 2147483647 w 16"/>
                <a:gd name="T19" fmla="*/ 2147483647 h 22"/>
                <a:gd name="T20" fmla="*/ 2147483647 w 16"/>
                <a:gd name="T21" fmla="*/ 2147483647 h 22"/>
                <a:gd name="T22" fmla="*/ 2147483647 w 16"/>
                <a:gd name="T23" fmla="*/ 2147483647 h 22"/>
                <a:gd name="T24" fmla="*/ 2147483647 w 16"/>
                <a:gd name="T25" fmla="*/ 0 h 22"/>
                <a:gd name="T26" fmla="*/ 2147483647 w 16"/>
                <a:gd name="T27" fmla="*/ 0 h 22"/>
                <a:gd name="T28" fmla="*/ 2147483647 w 16"/>
                <a:gd name="T29" fmla="*/ 0 h 22"/>
                <a:gd name="T30" fmla="*/ 2147483647 w 16"/>
                <a:gd name="T31" fmla="*/ 0 h 22"/>
                <a:gd name="T32" fmla="*/ 2147483647 w 16"/>
                <a:gd name="T33" fmla="*/ 0 h 22"/>
                <a:gd name="T34" fmla="*/ 2147483647 w 16"/>
                <a:gd name="T35" fmla="*/ 0 h 22"/>
                <a:gd name="T36" fmla="*/ 0 w 16"/>
                <a:gd name="T37" fmla="*/ 2147483647 h 22"/>
                <a:gd name="T38" fmla="*/ 2147483647 w 16"/>
                <a:gd name="T39" fmla="*/ 2147483647 h 22"/>
                <a:gd name="T40" fmla="*/ 2147483647 w 16"/>
                <a:gd name="T41" fmla="*/ 2147483647 h 22"/>
                <a:gd name="T42" fmla="*/ 2147483647 w 16"/>
                <a:gd name="T43" fmla="*/ 2147483647 h 22"/>
                <a:gd name="T44" fmla="*/ 2147483647 w 16"/>
                <a:gd name="T45" fmla="*/ 2147483647 h 22"/>
                <a:gd name="T46" fmla="*/ 2147483647 w 16"/>
                <a:gd name="T47" fmla="*/ 2147483647 h 22"/>
                <a:gd name="T48" fmla="*/ 2147483647 w 16"/>
                <a:gd name="T49" fmla="*/ 2147483647 h 22"/>
                <a:gd name="T50" fmla="*/ 2147483647 w 16"/>
                <a:gd name="T51" fmla="*/ 2147483647 h 22"/>
                <a:gd name="T52" fmla="*/ 2147483647 w 16"/>
                <a:gd name="T53" fmla="*/ 2147483647 h 22"/>
                <a:gd name="T54" fmla="*/ 2147483647 w 16"/>
                <a:gd name="T55" fmla="*/ 2147483647 h 22"/>
                <a:gd name="T56" fmla="*/ 2147483647 w 16"/>
                <a:gd name="T57" fmla="*/ 2147483647 h 22"/>
                <a:gd name="T58" fmla="*/ 2147483647 w 16"/>
                <a:gd name="T59" fmla="*/ 2147483647 h 22"/>
                <a:gd name="T60" fmla="*/ 2147483647 w 16"/>
                <a:gd name="T61" fmla="*/ 2147483647 h 22"/>
                <a:gd name="T62" fmla="*/ 2147483647 w 16"/>
                <a:gd name="T63" fmla="*/ 2147483647 h 22"/>
                <a:gd name="T64" fmla="*/ 2147483647 w 16"/>
                <a:gd name="T65" fmla="*/ 2147483647 h 22"/>
                <a:gd name="T66" fmla="*/ 2147483647 w 16"/>
                <a:gd name="T67" fmla="*/ 2147483647 h 22"/>
                <a:gd name="T68" fmla="*/ 2147483647 w 16"/>
                <a:gd name="T69" fmla="*/ 2147483647 h 22"/>
                <a:gd name="T70" fmla="*/ 0 w 16"/>
                <a:gd name="T71" fmla="*/ 2147483647 h 22"/>
                <a:gd name="T72" fmla="*/ 0 w 16"/>
                <a:gd name="T73" fmla="*/ 2147483647 h 22"/>
                <a:gd name="T74" fmla="*/ 0 w 16"/>
                <a:gd name="T75" fmla="*/ 2147483647 h 22"/>
                <a:gd name="T76" fmla="*/ 2147483647 w 16"/>
                <a:gd name="T77" fmla="*/ 2147483647 h 22"/>
                <a:gd name="T78" fmla="*/ 2147483647 w 16"/>
                <a:gd name="T79" fmla="*/ 2147483647 h 22"/>
                <a:gd name="T80" fmla="*/ 2147483647 w 16"/>
                <a:gd name="T81" fmla="*/ 2147483647 h 22"/>
                <a:gd name="T82" fmla="*/ 2147483647 w 16"/>
                <a:gd name="T83" fmla="*/ 2147483647 h 2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6"/>
                <a:gd name="T127" fmla="*/ 0 h 22"/>
                <a:gd name="T128" fmla="*/ 16 w 16"/>
                <a:gd name="T129" fmla="*/ 22 h 2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6" h="22">
                  <a:moveTo>
                    <a:pt x="4" y="20"/>
                  </a:moveTo>
                  <a:lnTo>
                    <a:pt x="4" y="20"/>
                  </a:lnTo>
                  <a:lnTo>
                    <a:pt x="6" y="18"/>
                  </a:lnTo>
                  <a:lnTo>
                    <a:pt x="8" y="14"/>
                  </a:lnTo>
                  <a:lnTo>
                    <a:pt x="12" y="10"/>
                  </a:lnTo>
                  <a:lnTo>
                    <a:pt x="14" y="8"/>
                  </a:lnTo>
                  <a:lnTo>
                    <a:pt x="16" y="6"/>
                  </a:lnTo>
                  <a:lnTo>
                    <a:pt x="14" y="0"/>
                  </a:lnTo>
                  <a:lnTo>
                    <a:pt x="8" y="0"/>
                  </a:lnTo>
                  <a:lnTo>
                    <a:pt x="2" y="0"/>
                  </a:lnTo>
                  <a:lnTo>
                    <a:pt x="0" y="6"/>
                  </a:lnTo>
                  <a:lnTo>
                    <a:pt x="4" y="6"/>
                  </a:lnTo>
                  <a:lnTo>
                    <a:pt x="4" y="2"/>
                  </a:lnTo>
                  <a:lnTo>
                    <a:pt x="8" y="2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0" y="8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16" y="22"/>
                  </a:lnTo>
                  <a:lnTo>
                    <a:pt x="16" y="20"/>
                  </a:lnTo>
                  <a:lnTo>
                    <a:pt x="4" y="20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28" name="Freeform 1710">
              <a:extLst>
                <a:ext uri="{FF2B5EF4-FFF2-40B4-BE49-F238E27FC236}">
                  <a16:creationId xmlns:a16="http://schemas.microsoft.com/office/drawing/2014/main" id="{854505DC-3AF1-F342-B33C-23A75A8A4A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25175" y="4354830"/>
              <a:ext cx="53975" cy="57150"/>
            </a:xfrm>
            <a:custGeom>
              <a:avLst/>
              <a:gdLst>
                <a:gd name="T0" fmla="*/ 2147483647 w 34"/>
                <a:gd name="T1" fmla="*/ 2147483647 h 36"/>
                <a:gd name="T2" fmla="*/ 2147483647 w 34"/>
                <a:gd name="T3" fmla="*/ 2147483647 h 36"/>
                <a:gd name="T4" fmla="*/ 2147483647 w 34"/>
                <a:gd name="T5" fmla="*/ 2147483647 h 36"/>
                <a:gd name="T6" fmla="*/ 2147483647 w 34"/>
                <a:gd name="T7" fmla="*/ 2147483647 h 36"/>
                <a:gd name="T8" fmla="*/ 2147483647 w 34"/>
                <a:gd name="T9" fmla="*/ 2147483647 h 36"/>
                <a:gd name="T10" fmla="*/ 2147483647 w 34"/>
                <a:gd name="T11" fmla="*/ 2147483647 h 36"/>
                <a:gd name="T12" fmla="*/ 2147483647 w 34"/>
                <a:gd name="T13" fmla="*/ 2147483647 h 36"/>
                <a:gd name="T14" fmla="*/ 2147483647 w 34"/>
                <a:gd name="T15" fmla="*/ 2147483647 h 36"/>
                <a:gd name="T16" fmla="*/ 2147483647 w 34"/>
                <a:gd name="T17" fmla="*/ 2147483647 h 36"/>
                <a:gd name="T18" fmla="*/ 2147483647 w 34"/>
                <a:gd name="T19" fmla="*/ 2147483647 h 36"/>
                <a:gd name="T20" fmla="*/ 2147483647 w 34"/>
                <a:gd name="T21" fmla="*/ 2147483647 h 36"/>
                <a:gd name="T22" fmla="*/ 2147483647 w 34"/>
                <a:gd name="T23" fmla="*/ 2147483647 h 36"/>
                <a:gd name="T24" fmla="*/ 2147483647 w 34"/>
                <a:gd name="T25" fmla="*/ 2147483647 h 36"/>
                <a:gd name="T26" fmla="*/ 2147483647 w 34"/>
                <a:gd name="T27" fmla="*/ 2147483647 h 36"/>
                <a:gd name="T28" fmla="*/ 2147483647 w 34"/>
                <a:gd name="T29" fmla="*/ 2147483647 h 36"/>
                <a:gd name="T30" fmla="*/ 2147483647 w 34"/>
                <a:gd name="T31" fmla="*/ 2147483647 h 36"/>
                <a:gd name="T32" fmla="*/ 2147483647 w 34"/>
                <a:gd name="T33" fmla="*/ 2147483647 h 36"/>
                <a:gd name="T34" fmla="*/ 2147483647 w 34"/>
                <a:gd name="T35" fmla="*/ 2147483647 h 36"/>
                <a:gd name="T36" fmla="*/ 2147483647 w 34"/>
                <a:gd name="T37" fmla="*/ 2147483647 h 36"/>
                <a:gd name="T38" fmla="*/ 2147483647 w 34"/>
                <a:gd name="T39" fmla="*/ 2147483647 h 36"/>
                <a:gd name="T40" fmla="*/ 2147483647 w 34"/>
                <a:gd name="T41" fmla="*/ 2147483647 h 36"/>
                <a:gd name="T42" fmla="*/ 2147483647 w 34"/>
                <a:gd name="T43" fmla="*/ 0 h 36"/>
                <a:gd name="T44" fmla="*/ 2147483647 w 34"/>
                <a:gd name="T45" fmla="*/ 0 h 36"/>
                <a:gd name="T46" fmla="*/ 2147483647 w 34"/>
                <a:gd name="T47" fmla="*/ 2147483647 h 36"/>
                <a:gd name="T48" fmla="*/ 2147483647 w 34"/>
                <a:gd name="T49" fmla="*/ 2147483647 h 36"/>
                <a:gd name="T50" fmla="*/ 2147483647 w 34"/>
                <a:gd name="T51" fmla="*/ 2147483647 h 36"/>
                <a:gd name="T52" fmla="*/ 2147483647 w 34"/>
                <a:gd name="T53" fmla="*/ 2147483647 h 36"/>
                <a:gd name="T54" fmla="*/ 0 w 34"/>
                <a:gd name="T55" fmla="*/ 2147483647 h 36"/>
                <a:gd name="T56" fmla="*/ 0 w 34"/>
                <a:gd name="T57" fmla="*/ 2147483647 h 36"/>
                <a:gd name="T58" fmla="*/ 2147483647 w 34"/>
                <a:gd name="T59" fmla="*/ 2147483647 h 36"/>
                <a:gd name="T60" fmla="*/ 2147483647 w 34"/>
                <a:gd name="T61" fmla="*/ 2147483647 h 36"/>
                <a:gd name="T62" fmla="*/ 2147483647 w 34"/>
                <a:gd name="T63" fmla="*/ 2147483647 h 36"/>
                <a:gd name="T64" fmla="*/ 2147483647 w 34"/>
                <a:gd name="T65" fmla="*/ 2147483647 h 36"/>
                <a:gd name="T66" fmla="*/ 2147483647 w 34"/>
                <a:gd name="T67" fmla="*/ 2147483647 h 36"/>
                <a:gd name="T68" fmla="*/ 2147483647 w 34"/>
                <a:gd name="T69" fmla="*/ 2147483647 h 36"/>
                <a:gd name="T70" fmla="*/ 2147483647 w 34"/>
                <a:gd name="T71" fmla="*/ 2147483647 h 36"/>
                <a:gd name="T72" fmla="*/ 2147483647 w 34"/>
                <a:gd name="T73" fmla="*/ 2147483647 h 36"/>
                <a:gd name="T74" fmla="*/ 2147483647 w 34"/>
                <a:gd name="T75" fmla="*/ 2147483647 h 36"/>
                <a:gd name="T76" fmla="*/ 2147483647 w 34"/>
                <a:gd name="T77" fmla="*/ 2147483647 h 36"/>
                <a:gd name="T78" fmla="*/ 2147483647 w 34"/>
                <a:gd name="T79" fmla="*/ 2147483647 h 36"/>
                <a:gd name="T80" fmla="*/ 2147483647 w 34"/>
                <a:gd name="T81" fmla="*/ 2147483647 h 36"/>
                <a:gd name="T82" fmla="*/ 2147483647 w 34"/>
                <a:gd name="T83" fmla="*/ 2147483647 h 36"/>
                <a:gd name="T84" fmla="*/ 2147483647 w 34"/>
                <a:gd name="T85" fmla="*/ 2147483647 h 36"/>
                <a:gd name="T86" fmla="*/ 2147483647 w 34"/>
                <a:gd name="T87" fmla="*/ 2147483647 h 36"/>
                <a:gd name="T88" fmla="*/ 2147483647 w 34"/>
                <a:gd name="T89" fmla="*/ 2147483647 h 36"/>
                <a:gd name="T90" fmla="*/ 2147483647 w 34"/>
                <a:gd name="T91" fmla="*/ 2147483647 h 36"/>
                <a:gd name="T92" fmla="*/ 2147483647 w 34"/>
                <a:gd name="T93" fmla="*/ 2147483647 h 36"/>
                <a:gd name="T94" fmla="*/ 2147483647 w 34"/>
                <a:gd name="T95" fmla="*/ 2147483647 h 36"/>
                <a:gd name="T96" fmla="*/ 2147483647 w 34"/>
                <a:gd name="T97" fmla="*/ 2147483647 h 36"/>
                <a:gd name="T98" fmla="*/ 2147483647 w 34"/>
                <a:gd name="T99" fmla="*/ 2147483647 h 36"/>
                <a:gd name="T100" fmla="*/ 2147483647 w 34"/>
                <a:gd name="T101" fmla="*/ 2147483647 h 36"/>
                <a:gd name="T102" fmla="*/ 2147483647 w 34"/>
                <a:gd name="T103" fmla="*/ 2147483647 h 36"/>
                <a:gd name="T104" fmla="*/ 2147483647 w 34"/>
                <a:gd name="T105" fmla="*/ 2147483647 h 36"/>
                <a:gd name="T106" fmla="*/ 2147483647 w 34"/>
                <a:gd name="T107" fmla="*/ 2147483647 h 36"/>
                <a:gd name="T108" fmla="*/ 2147483647 w 34"/>
                <a:gd name="T109" fmla="*/ 2147483647 h 36"/>
                <a:gd name="T110" fmla="*/ 2147483647 w 34"/>
                <a:gd name="T111" fmla="*/ 2147483647 h 36"/>
                <a:gd name="T112" fmla="*/ 2147483647 w 34"/>
                <a:gd name="T113" fmla="*/ 2147483647 h 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4"/>
                <a:gd name="T172" fmla="*/ 0 h 36"/>
                <a:gd name="T173" fmla="*/ 34 w 34"/>
                <a:gd name="T174" fmla="*/ 36 h 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4" h="36">
                  <a:moveTo>
                    <a:pt x="2" y="28"/>
                  </a:moveTo>
                  <a:lnTo>
                    <a:pt x="2" y="28"/>
                  </a:lnTo>
                  <a:lnTo>
                    <a:pt x="4" y="32"/>
                  </a:lnTo>
                  <a:lnTo>
                    <a:pt x="8" y="34"/>
                  </a:lnTo>
                  <a:lnTo>
                    <a:pt x="12" y="36"/>
                  </a:lnTo>
                  <a:lnTo>
                    <a:pt x="18" y="36"/>
                  </a:lnTo>
                  <a:lnTo>
                    <a:pt x="26" y="34"/>
                  </a:lnTo>
                  <a:lnTo>
                    <a:pt x="28" y="32"/>
                  </a:lnTo>
                  <a:lnTo>
                    <a:pt x="32" y="28"/>
                  </a:lnTo>
                  <a:lnTo>
                    <a:pt x="34" y="18"/>
                  </a:lnTo>
                  <a:lnTo>
                    <a:pt x="32" y="10"/>
                  </a:lnTo>
                  <a:lnTo>
                    <a:pt x="28" y="6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2" y="28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2" y="6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28" y="12"/>
                  </a:lnTo>
                  <a:lnTo>
                    <a:pt x="28" y="18"/>
                  </a:lnTo>
                  <a:lnTo>
                    <a:pt x="28" y="24"/>
                  </a:lnTo>
                  <a:lnTo>
                    <a:pt x="26" y="28"/>
                  </a:lnTo>
                  <a:lnTo>
                    <a:pt x="22" y="32"/>
                  </a:lnTo>
                  <a:lnTo>
                    <a:pt x="16" y="32"/>
                  </a:lnTo>
                  <a:lnTo>
                    <a:pt x="12" y="32"/>
                  </a:lnTo>
                  <a:lnTo>
                    <a:pt x="8" y="28"/>
                  </a:lnTo>
                  <a:lnTo>
                    <a:pt x="6" y="24"/>
                  </a:lnTo>
                  <a:lnTo>
                    <a:pt x="6" y="18"/>
                  </a:lnTo>
                  <a:lnTo>
                    <a:pt x="6" y="1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29" name="Freeform 1711">
              <a:extLst>
                <a:ext uri="{FF2B5EF4-FFF2-40B4-BE49-F238E27FC236}">
                  <a16:creationId xmlns:a16="http://schemas.microsoft.com/office/drawing/2014/main" id="{2ED69AB7-3307-0640-98E4-CDF2C9CCE6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64825" y="4354830"/>
              <a:ext cx="53975" cy="57150"/>
            </a:xfrm>
            <a:custGeom>
              <a:avLst/>
              <a:gdLst>
                <a:gd name="T0" fmla="*/ 2147483647 w 34"/>
                <a:gd name="T1" fmla="*/ 2147483647 h 36"/>
                <a:gd name="T2" fmla="*/ 2147483647 w 34"/>
                <a:gd name="T3" fmla="*/ 2147483647 h 36"/>
                <a:gd name="T4" fmla="*/ 2147483647 w 34"/>
                <a:gd name="T5" fmla="*/ 2147483647 h 36"/>
                <a:gd name="T6" fmla="*/ 2147483647 w 34"/>
                <a:gd name="T7" fmla="*/ 2147483647 h 36"/>
                <a:gd name="T8" fmla="*/ 2147483647 w 34"/>
                <a:gd name="T9" fmla="*/ 2147483647 h 36"/>
                <a:gd name="T10" fmla="*/ 2147483647 w 34"/>
                <a:gd name="T11" fmla="*/ 2147483647 h 36"/>
                <a:gd name="T12" fmla="*/ 2147483647 w 34"/>
                <a:gd name="T13" fmla="*/ 2147483647 h 36"/>
                <a:gd name="T14" fmla="*/ 2147483647 w 34"/>
                <a:gd name="T15" fmla="*/ 2147483647 h 36"/>
                <a:gd name="T16" fmla="*/ 2147483647 w 34"/>
                <a:gd name="T17" fmla="*/ 2147483647 h 36"/>
                <a:gd name="T18" fmla="*/ 2147483647 w 34"/>
                <a:gd name="T19" fmla="*/ 2147483647 h 36"/>
                <a:gd name="T20" fmla="*/ 2147483647 w 34"/>
                <a:gd name="T21" fmla="*/ 2147483647 h 36"/>
                <a:gd name="T22" fmla="*/ 2147483647 w 34"/>
                <a:gd name="T23" fmla="*/ 2147483647 h 36"/>
                <a:gd name="T24" fmla="*/ 2147483647 w 34"/>
                <a:gd name="T25" fmla="*/ 2147483647 h 36"/>
                <a:gd name="T26" fmla="*/ 2147483647 w 34"/>
                <a:gd name="T27" fmla="*/ 2147483647 h 36"/>
                <a:gd name="T28" fmla="*/ 2147483647 w 34"/>
                <a:gd name="T29" fmla="*/ 2147483647 h 36"/>
                <a:gd name="T30" fmla="*/ 2147483647 w 34"/>
                <a:gd name="T31" fmla="*/ 2147483647 h 36"/>
                <a:gd name="T32" fmla="*/ 2147483647 w 34"/>
                <a:gd name="T33" fmla="*/ 2147483647 h 36"/>
                <a:gd name="T34" fmla="*/ 2147483647 w 34"/>
                <a:gd name="T35" fmla="*/ 2147483647 h 36"/>
                <a:gd name="T36" fmla="*/ 2147483647 w 34"/>
                <a:gd name="T37" fmla="*/ 2147483647 h 36"/>
                <a:gd name="T38" fmla="*/ 2147483647 w 34"/>
                <a:gd name="T39" fmla="*/ 2147483647 h 36"/>
                <a:gd name="T40" fmla="*/ 2147483647 w 34"/>
                <a:gd name="T41" fmla="*/ 2147483647 h 36"/>
                <a:gd name="T42" fmla="*/ 2147483647 w 34"/>
                <a:gd name="T43" fmla="*/ 0 h 36"/>
                <a:gd name="T44" fmla="*/ 2147483647 w 34"/>
                <a:gd name="T45" fmla="*/ 0 h 36"/>
                <a:gd name="T46" fmla="*/ 2147483647 w 34"/>
                <a:gd name="T47" fmla="*/ 2147483647 h 36"/>
                <a:gd name="T48" fmla="*/ 2147483647 w 34"/>
                <a:gd name="T49" fmla="*/ 2147483647 h 36"/>
                <a:gd name="T50" fmla="*/ 2147483647 w 34"/>
                <a:gd name="T51" fmla="*/ 2147483647 h 36"/>
                <a:gd name="T52" fmla="*/ 2147483647 w 34"/>
                <a:gd name="T53" fmla="*/ 2147483647 h 36"/>
                <a:gd name="T54" fmla="*/ 0 w 34"/>
                <a:gd name="T55" fmla="*/ 2147483647 h 36"/>
                <a:gd name="T56" fmla="*/ 0 w 34"/>
                <a:gd name="T57" fmla="*/ 2147483647 h 36"/>
                <a:gd name="T58" fmla="*/ 2147483647 w 34"/>
                <a:gd name="T59" fmla="*/ 2147483647 h 36"/>
                <a:gd name="T60" fmla="*/ 2147483647 w 34"/>
                <a:gd name="T61" fmla="*/ 2147483647 h 36"/>
                <a:gd name="T62" fmla="*/ 2147483647 w 34"/>
                <a:gd name="T63" fmla="*/ 2147483647 h 36"/>
                <a:gd name="T64" fmla="*/ 2147483647 w 34"/>
                <a:gd name="T65" fmla="*/ 2147483647 h 36"/>
                <a:gd name="T66" fmla="*/ 2147483647 w 34"/>
                <a:gd name="T67" fmla="*/ 2147483647 h 36"/>
                <a:gd name="T68" fmla="*/ 2147483647 w 34"/>
                <a:gd name="T69" fmla="*/ 2147483647 h 36"/>
                <a:gd name="T70" fmla="*/ 2147483647 w 34"/>
                <a:gd name="T71" fmla="*/ 2147483647 h 36"/>
                <a:gd name="T72" fmla="*/ 2147483647 w 34"/>
                <a:gd name="T73" fmla="*/ 2147483647 h 36"/>
                <a:gd name="T74" fmla="*/ 2147483647 w 34"/>
                <a:gd name="T75" fmla="*/ 2147483647 h 36"/>
                <a:gd name="T76" fmla="*/ 2147483647 w 34"/>
                <a:gd name="T77" fmla="*/ 2147483647 h 36"/>
                <a:gd name="T78" fmla="*/ 2147483647 w 34"/>
                <a:gd name="T79" fmla="*/ 2147483647 h 36"/>
                <a:gd name="T80" fmla="*/ 2147483647 w 34"/>
                <a:gd name="T81" fmla="*/ 2147483647 h 36"/>
                <a:gd name="T82" fmla="*/ 2147483647 w 34"/>
                <a:gd name="T83" fmla="*/ 2147483647 h 36"/>
                <a:gd name="T84" fmla="*/ 2147483647 w 34"/>
                <a:gd name="T85" fmla="*/ 2147483647 h 36"/>
                <a:gd name="T86" fmla="*/ 2147483647 w 34"/>
                <a:gd name="T87" fmla="*/ 2147483647 h 36"/>
                <a:gd name="T88" fmla="*/ 2147483647 w 34"/>
                <a:gd name="T89" fmla="*/ 2147483647 h 36"/>
                <a:gd name="T90" fmla="*/ 2147483647 w 34"/>
                <a:gd name="T91" fmla="*/ 2147483647 h 36"/>
                <a:gd name="T92" fmla="*/ 2147483647 w 34"/>
                <a:gd name="T93" fmla="*/ 2147483647 h 36"/>
                <a:gd name="T94" fmla="*/ 2147483647 w 34"/>
                <a:gd name="T95" fmla="*/ 2147483647 h 36"/>
                <a:gd name="T96" fmla="*/ 2147483647 w 34"/>
                <a:gd name="T97" fmla="*/ 2147483647 h 36"/>
                <a:gd name="T98" fmla="*/ 2147483647 w 34"/>
                <a:gd name="T99" fmla="*/ 2147483647 h 36"/>
                <a:gd name="T100" fmla="*/ 2147483647 w 34"/>
                <a:gd name="T101" fmla="*/ 2147483647 h 36"/>
                <a:gd name="T102" fmla="*/ 2147483647 w 34"/>
                <a:gd name="T103" fmla="*/ 2147483647 h 36"/>
                <a:gd name="T104" fmla="*/ 2147483647 w 34"/>
                <a:gd name="T105" fmla="*/ 2147483647 h 36"/>
                <a:gd name="T106" fmla="*/ 2147483647 w 34"/>
                <a:gd name="T107" fmla="*/ 2147483647 h 36"/>
                <a:gd name="T108" fmla="*/ 2147483647 w 34"/>
                <a:gd name="T109" fmla="*/ 2147483647 h 36"/>
                <a:gd name="T110" fmla="*/ 2147483647 w 34"/>
                <a:gd name="T111" fmla="*/ 2147483647 h 36"/>
                <a:gd name="T112" fmla="*/ 2147483647 w 34"/>
                <a:gd name="T113" fmla="*/ 2147483647 h 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4"/>
                <a:gd name="T172" fmla="*/ 0 h 36"/>
                <a:gd name="T173" fmla="*/ 34 w 34"/>
                <a:gd name="T174" fmla="*/ 36 h 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4" h="36">
                  <a:moveTo>
                    <a:pt x="2" y="28"/>
                  </a:moveTo>
                  <a:lnTo>
                    <a:pt x="2" y="28"/>
                  </a:lnTo>
                  <a:lnTo>
                    <a:pt x="6" y="32"/>
                  </a:lnTo>
                  <a:lnTo>
                    <a:pt x="8" y="34"/>
                  </a:lnTo>
                  <a:lnTo>
                    <a:pt x="12" y="36"/>
                  </a:lnTo>
                  <a:lnTo>
                    <a:pt x="18" y="36"/>
                  </a:lnTo>
                  <a:lnTo>
                    <a:pt x="26" y="34"/>
                  </a:lnTo>
                  <a:lnTo>
                    <a:pt x="28" y="32"/>
                  </a:lnTo>
                  <a:lnTo>
                    <a:pt x="32" y="28"/>
                  </a:lnTo>
                  <a:lnTo>
                    <a:pt x="34" y="18"/>
                  </a:lnTo>
                  <a:lnTo>
                    <a:pt x="32" y="10"/>
                  </a:lnTo>
                  <a:lnTo>
                    <a:pt x="30" y="6"/>
                  </a:lnTo>
                  <a:lnTo>
                    <a:pt x="26" y="2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2" y="28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2" y="6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28" y="12"/>
                  </a:lnTo>
                  <a:lnTo>
                    <a:pt x="28" y="18"/>
                  </a:lnTo>
                  <a:lnTo>
                    <a:pt x="28" y="24"/>
                  </a:lnTo>
                  <a:lnTo>
                    <a:pt x="26" y="28"/>
                  </a:lnTo>
                  <a:lnTo>
                    <a:pt x="22" y="32"/>
                  </a:lnTo>
                  <a:lnTo>
                    <a:pt x="18" y="32"/>
                  </a:lnTo>
                  <a:lnTo>
                    <a:pt x="12" y="32"/>
                  </a:lnTo>
                  <a:lnTo>
                    <a:pt x="8" y="28"/>
                  </a:lnTo>
                  <a:lnTo>
                    <a:pt x="6" y="24"/>
                  </a:lnTo>
                  <a:lnTo>
                    <a:pt x="6" y="18"/>
                  </a:lnTo>
                  <a:lnTo>
                    <a:pt x="6" y="1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30" name="Freeform 1712">
              <a:extLst>
                <a:ext uri="{FF2B5EF4-FFF2-40B4-BE49-F238E27FC236}">
                  <a16:creationId xmlns:a16="http://schemas.microsoft.com/office/drawing/2014/main" id="{3CCEB35C-7F70-1441-B99B-136199B543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98175" y="4494530"/>
              <a:ext cx="53975" cy="53975"/>
            </a:xfrm>
            <a:custGeom>
              <a:avLst/>
              <a:gdLst>
                <a:gd name="T0" fmla="*/ 2147483647 w 34"/>
                <a:gd name="T1" fmla="*/ 2147483647 h 34"/>
                <a:gd name="T2" fmla="*/ 2147483647 w 34"/>
                <a:gd name="T3" fmla="*/ 2147483647 h 34"/>
                <a:gd name="T4" fmla="*/ 2147483647 w 34"/>
                <a:gd name="T5" fmla="*/ 2147483647 h 34"/>
                <a:gd name="T6" fmla="*/ 2147483647 w 34"/>
                <a:gd name="T7" fmla="*/ 2147483647 h 34"/>
                <a:gd name="T8" fmla="*/ 2147483647 w 34"/>
                <a:gd name="T9" fmla="*/ 2147483647 h 34"/>
                <a:gd name="T10" fmla="*/ 2147483647 w 34"/>
                <a:gd name="T11" fmla="*/ 2147483647 h 34"/>
                <a:gd name="T12" fmla="*/ 2147483647 w 34"/>
                <a:gd name="T13" fmla="*/ 2147483647 h 34"/>
                <a:gd name="T14" fmla="*/ 2147483647 w 34"/>
                <a:gd name="T15" fmla="*/ 2147483647 h 34"/>
                <a:gd name="T16" fmla="*/ 2147483647 w 34"/>
                <a:gd name="T17" fmla="*/ 2147483647 h 34"/>
                <a:gd name="T18" fmla="*/ 2147483647 w 34"/>
                <a:gd name="T19" fmla="*/ 2147483647 h 34"/>
                <a:gd name="T20" fmla="*/ 2147483647 w 34"/>
                <a:gd name="T21" fmla="*/ 2147483647 h 34"/>
                <a:gd name="T22" fmla="*/ 2147483647 w 34"/>
                <a:gd name="T23" fmla="*/ 2147483647 h 34"/>
                <a:gd name="T24" fmla="*/ 2147483647 w 34"/>
                <a:gd name="T25" fmla="*/ 2147483647 h 34"/>
                <a:gd name="T26" fmla="*/ 2147483647 w 34"/>
                <a:gd name="T27" fmla="*/ 2147483647 h 34"/>
                <a:gd name="T28" fmla="*/ 2147483647 w 34"/>
                <a:gd name="T29" fmla="*/ 2147483647 h 34"/>
                <a:gd name="T30" fmla="*/ 2147483647 w 34"/>
                <a:gd name="T31" fmla="*/ 2147483647 h 34"/>
                <a:gd name="T32" fmla="*/ 2147483647 w 34"/>
                <a:gd name="T33" fmla="*/ 2147483647 h 34"/>
                <a:gd name="T34" fmla="*/ 2147483647 w 34"/>
                <a:gd name="T35" fmla="*/ 2147483647 h 34"/>
                <a:gd name="T36" fmla="*/ 2147483647 w 34"/>
                <a:gd name="T37" fmla="*/ 2147483647 h 34"/>
                <a:gd name="T38" fmla="*/ 2147483647 w 34"/>
                <a:gd name="T39" fmla="*/ 2147483647 h 34"/>
                <a:gd name="T40" fmla="*/ 2147483647 w 34"/>
                <a:gd name="T41" fmla="*/ 0 h 34"/>
                <a:gd name="T42" fmla="*/ 2147483647 w 34"/>
                <a:gd name="T43" fmla="*/ 0 h 34"/>
                <a:gd name="T44" fmla="*/ 2147483647 w 34"/>
                <a:gd name="T45" fmla="*/ 0 h 34"/>
                <a:gd name="T46" fmla="*/ 2147483647 w 34"/>
                <a:gd name="T47" fmla="*/ 0 h 34"/>
                <a:gd name="T48" fmla="*/ 2147483647 w 34"/>
                <a:gd name="T49" fmla="*/ 2147483647 h 34"/>
                <a:gd name="T50" fmla="*/ 2147483647 w 34"/>
                <a:gd name="T51" fmla="*/ 2147483647 h 34"/>
                <a:gd name="T52" fmla="*/ 2147483647 w 34"/>
                <a:gd name="T53" fmla="*/ 2147483647 h 34"/>
                <a:gd name="T54" fmla="*/ 0 w 34"/>
                <a:gd name="T55" fmla="*/ 2147483647 h 34"/>
                <a:gd name="T56" fmla="*/ 0 w 34"/>
                <a:gd name="T57" fmla="*/ 2147483647 h 34"/>
                <a:gd name="T58" fmla="*/ 2147483647 w 34"/>
                <a:gd name="T59" fmla="*/ 2147483647 h 34"/>
                <a:gd name="T60" fmla="*/ 2147483647 w 34"/>
                <a:gd name="T61" fmla="*/ 2147483647 h 34"/>
                <a:gd name="T62" fmla="*/ 2147483647 w 34"/>
                <a:gd name="T63" fmla="*/ 2147483647 h 34"/>
                <a:gd name="T64" fmla="*/ 2147483647 w 34"/>
                <a:gd name="T65" fmla="*/ 2147483647 h 34"/>
                <a:gd name="T66" fmla="*/ 2147483647 w 34"/>
                <a:gd name="T67" fmla="*/ 2147483647 h 34"/>
                <a:gd name="T68" fmla="*/ 2147483647 w 34"/>
                <a:gd name="T69" fmla="*/ 2147483647 h 34"/>
                <a:gd name="T70" fmla="*/ 2147483647 w 34"/>
                <a:gd name="T71" fmla="*/ 2147483647 h 34"/>
                <a:gd name="T72" fmla="*/ 2147483647 w 34"/>
                <a:gd name="T73" fmla="*/ 2147483647 h 34"/>
                <a:gd name="T74" fmla="*/ 2147483647 w 34"/>
                <a:gd name="T75" fmla="*/ 2147483647 h 34"/>
                <a:gd name="T76" fmla="*/ 2147483647 w 34"/>
                <a:gd name="T77" fmla="*/ 2147483647 h 34"/>
                <a:gd name="T78" fmla="*/ 2147483647 w 34"/>
                <a:gd name="T79" fmla="*/ 2147483647 h 34"/>
                <a:gd name="T80" fmla="*/ 2147483647 w 34"/>
                <a:gd name="T81" fmla="*/ 2147483647 h 34"/>
                <a:gd name="T82" fmla="*/ 2147483647 w 34"/>
                <a:gd name="T83" fmla="*/ 2147483647 h 34"/>
                <a:gd name="T84" fmla="*/ 2147483647 w 34"/>
                <a:gd name="T85" fmla="*/ 2147483647 h 34"/>
                <a:gd name="T86" fmla="*/ 2147483647 w 34"/>
                <a:gd name="T87" fmla="*/ 2147483647 h 34"/>
                <a:gd name="T88" fmla="*/ 2147483647 w 34"/>
                <a:gd name="T89" fmla="*/ 2147483647 h 34"/>
                <a:gd name="T90" fmla="*/ 2147483647 w 34"/>
                <a:gd name="T91" fmla="*/ 2147483647 h 34"/>
                <a:gd name="T92" fmla="*/ 2147483647 w 34"/>
                <a:gd name="T93" fmla="*/ 2147483647 h 34"/>
                <a:gd name="T94" fmla="*/ 2147483647 w 34"/>
                <a:gd name="T95" fmla="*/ 2147483647 h 34"/>
                <a:gd name="T96" fmla="*/ 2147483647 w 34"/>
                <a:gd name="T97" fmla="*/ 2147483647 h 34"/>
                <a:gd name="T98" fmla="*/ 2147483647 w 34"/>
                <a:gd name="T99" fmla="*/ 2147483647 h 34"/>
                <a:gd name="T100" fmla="*/ 2147483647 w 34"/>
                <a:gd name="T101" fmla="*/ 2147483647 h 34"/>
                <a:gd name="T102" fmla="*/ 2147483647 w 34"/>
                <a:gd name="T103" fmla="*/ 2147483647 h 34"/>
                <a:gd name="T104" fmla="*/ 2147483647 w 34"/>
                <a:gd name="T105" fmla="*/ 2147483647 h 34"/>
                <a:gd name="T106" fmla="*/ 2147483647 w 34"/>
                <a:gd name="T107" fmla="*/ 2147483647 h 34"/>
                <a:gd name="T108" fmla="*/ 2147483647 w 34"/>
                <a:gd name="T109" fmla="*/ 2147483647 h 34"/>
                <a:gd name="T110" fmla="*/ 2147483647 w 34"/>
                <a:gd name="T111" fmla="*/ 2147483647 h 34"/>
                <a:gd name="T112" fmla="*/ 2147483647 w 34"/>
                <a:gd name="T113" fmla="*/ 2147483647 h 3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4"/>
                <a:gd name="T172" fmla="*/ 0 h 34"/>
                <a:gd name="T173" fmla="*/ 34 w 34"/>
                <a:gd name="T174" fmla="*/ 34 h 3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4" h="34">
                  <a:moveTo>
                    <a:pt x="2" y="26"/>
                  </a:moveTo>
                  <a:lnTo>
                    <a:pt x="2" y="26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26" y="32"/>
                  </a:lnTo>
                  <a:lnTo>
                    <a:pt x="28" y="30"/>
                  </a:lnTo>
                  <a:lnTo>
                    <a:pt x="32" y="26"/>
                  </a:lnTo>
                  <a:lnTo>
                    <a:pt x="34" y="18"/>
                  </a:lnTo>
                  <a:lnTo>
                    <a:pt x="32" y="8"/>
                  </a:lnTo>
                  <a:lnTo>
                    <a:pt x="30" y="4"/>
                  </a:lnTo>
                  <a:lnTo>
                    <a:pt x="26" y="2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2" y="26"/>
                  </a:lnTo>
                  <a:close/>
                  <a:moveTo>
                    <a:pt x="8" y="6"/>
                  </a:moveTo>
                  <a:lnTo>
                    <a:pt x="8" y="6"/>
                  </a:lnTo>
                  <a:lnTo>
                    <a:pt x="12" y="4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28" y="10"/>
                  </a:lnTo>
                  <a:lnTo>
                    <a:pt x="28" y="18"/>
                  </a:lnTo>
                  <a:lnTo>
                    <a:pt x="28" y="24"/>
                  </a:lnTo>
                  <a:lnTo>
                    <a:pt x="26" y="28"/>
                  </a:lnTo>
                  <a:lnTo>
                    <a:pt x="22" y="30"/>
                  </a:lnTo>
                  <a:lnTo>
                    <a:pt x="18" y="32"/>
                  </a:lnTo>
                  <a:lnTo>
                    <a:pt x="12" y="30"/>
                  </a:lnTo>
                  <a:lnTo>
                    <a:pt x="8" y="28"/>
                  </a:lnTo>
                  <a:lnTo>
                    <a:pt x="6" y="24"/>
                  </a:lnTo>
                  <a:lnTo>
                    <a:pt x="6" y="18"/>
                  </a:lnTo>
                  <a:lnTo>
                    <a:pt x="6" y="12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31" name="Freeform 1713">
              <a:extLst>
                <a:ext uri="{FF2B5EF4-FFF2-40B4-BE49-F238E27FC236}">
                  <a16:creationId xmlns:a16="http://schemas.microsoft.com/office/drawing/2014/main" id="{FD7A6EEC-122D-FE45-A9CA-EA5B4E8FDA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98175" y="4221480"/>
              <a:ext cx="50800" cy="53975"/>
            </a:xfrm>
            <a:custGeom>
              <a:avLst/>
              <a:gdLst>
                <a:gd name="T0" fmla="*/ 2147483647 w 32"/>
                <a:gd name="T1" fmla="*/ 2147483647 h 34"/>
                <a:gd name="T2" fmla="*/ 2147483647 w 32"/>
                <a:gd name="T3" fmla="*/ 2147483647 h 34"/>
                <a:gd name="T4" fmla="*/ 2147483647 w 32"/>
                <a:gd name="T5" fmla="*/ 2147483647 h 34"/>
                <a:gd name="T6" fmla="*/ 2147483647 w 32"/>
                <a:gd name="T7" fmla="*/ 2147483647 h 34"/>
                <a:gd name="T8" fmla="*/ 2147483647 w 32"/>
                <a:gd name="T9" fmla="*/ 2147483647 h 34"/>
                <a:gd name="T10" fmla="*/ 2147483647 w 32"/>
                <a:gd name="T11" fmla="*/ 2147483647 h 34"/>
                <a:gd name="T12" fmla="*/ 2147483647 w 32"/>
                <a:gd name="T13" fmla="*/ 2147483647 h 34"/>
                <a:gd name="T14" fmla="*/ 2147483647 w 32"/>
                <a:gd name="T15" fmla="*/ 2147483647 h 34"/>
                <a:gd name="T16" fmla="*/ 2147483647 w 32"/>
                <a:gd name="T17" fmla="*/ 2147483647 h 34"/>
                <a:gd name="T18" fmla="*/ 2147483647 w 32"/>
                <a:gd name="T19" fmla="*/ 2147483647 h 34"/>
                <a:gd name="T20" fmla="*/ 2147483647 w 32"/>
                <a:gd name="T21" fmla="*/ 2147483647 h 34"/>
                <a:gd name="T22" fmla="*/ 2147483647 w 32"/>
                <a:gd name="T23" fmla="*/ 2147483647 h 34"/>
                <a:gd name="T24" fmla="*/ 2147483647 w 32"/>
                <a:gd name="T25" fmla="*/ 2147483647 h 34"/>
                <a:gd name="T26" fmla="*/ 2147483647 w 32"/>
                <a:gd name="T27" fmla="*/ 2147483647 h 34"/>
                <a:gd name="T28" fmla="*/ 2147483647 w 32"/>
                <a:gd name="T29" fmla="*/ 2147483647 h 34"/>
                <a:gd name="T30" fmla="*/ 2147483647 w 32"/>
                <a:gd name="T31" fmla="*/ 2147483647 h 34"/>
                <a:gd name="T32" fmla="*/ 2147483647 w 32"/>
                <a:gd name="T33" fmla="*/ 2147483647 h 34"/>
                <a:gd name="T34" fmla="*/ 2147483647 w 32"/>
                <a:gd name="T35" fmla="*/ 2147483647 h 34"/>
                <a:gd name="T36" fmla="*/ 2147483647 w 32"/>
                <a:gd name="T37" fmla="*/ 2147483647 h 34"/>
                <a:gd name="T38" fmla="*/ 2147483647 w 32"/>
                <a:gd name="T39" fmla="*/ 2147483647 h 34"/>
                <a:gd name="T40" fmla="*/ 2147483647 w 32"/>
                <a:gd name="T41" fmla="*/ 0 h 34"/>
                <a:gd name="T42" fmla="*/ 2147483647 w 32"/>
                <a:gd name="T43" fmla="*/ 0 h 34"/>
                <a:gd name="T44" fmla="*/ 2147483647 w 32"/>
                <a:gd name="T45" fmla="*/ 0 h 34"/>
                <a:gd name="T46" fmla="*/ 2147483647 w 32"/>
                <a:gd name="T47" fmla="*/ 0 h 34"/>
                <a:gd name="T48" fmla="*/ 2147483647 w 32"/>
                <a:gd name="T49" fmla="*/ 2147483647 h 34"/>
                <a:gd name="T50" fmla="*/ 2147483647 w 32"/>
                <a:gd name="T51" fmla="*/ 2147483647 h 34"/>
                <a:gd name="T52" fmla="*/ 0 w 32"/>
                <a:gd name="T53" fmla="*/ 2147483647 h 34"/>
                <a:gd name="T54" fmla="*/ 0 w 32"/>
                <a:gd name="T55" fmla="*/ 2147483647 h 34"/>
                <a:gd name="T56" fmla="*/ 0 w 32"/>
                <a:gd name="T57" fmla="*/ 2147483647 h 34"/>
                <a:gd name="T58" fmla="*/ 2147483647 w 32"/>
                <a:gd name="T59" fmla="*/ 2147483647 h 34"/>
                <a:gd name="T60" fmla="*/ 2147483647 w 32"/>
                <a:gd name="T61" fmla="*/ 2147483647 h 34"/>
                <a:gd name="T62" fmla="*/ 2147483647 w 32"/>
                <a:gd name="T63" fmla="*/ 2147483647 h 34"/>
                <a:gd name="T64" fmla="*/ 2147483647 w 32"/>
                <a:gd name="T65" fmla="*/ 2147483647 h 34"/>
                <a:gd name="T66" fmla="*/ 2147483647 w 32"/>
                <a:gd name="T67" fmla="*/ 2147483647 h 34"/>
                <a:gd name="T68" fmla="*/ 2147483647 w 32"/>
                <a:gd name="T69" fmla="*/ 2147483647 h 34"/>
                <a:gd name="T70" fmla="*/ 2147483647 w 32"/>
                <a:gd name="T71" fmla="*/ 2147483647 h 34"/>
                <a:gd name="T72" fmla="*/ 2147483647 w 32"/>
                <a:gd name="T73" fmla="*/ 2147483647 h 34"/>
                <a:gd name="T74" fmla="*/ 2147483647 w 32"/>
                <a:gd name="T75" fmla="*/ 2147483647 h 34"/>
                <a:gd name="T76" fmla="*/ 2147483647 w 32"/>
                <a:gd name="T77" fmla="*/ 2147483647 h 34"/>
                <a:gd name="T78" fmla="*/ 2147483647 w 32"/>
                <a:gd name="T79" fmla="*/ 2147483647 h 34"/>
                <a:gd name="T80" fmla="*/ 2147483647 w 32"/>
                <a:gd name="T81" fmla="*/ 2147483647 h 34"/>
                <a:gd name="T82" fmla="*/ 2147483647 w 32"/>
                <a:gd name="T83" fmla="*/ 2147483647 h 34"/>
                <a:gd name="T84" fmla="*/ 2147483647 w 32"/>
                <a:gd name="T85" fmla="*/ 2147483647 h 34"/>
                <a:gd name="T86" fmla="*/ 2147483647 w 32"/>
                <a:gd name="T87" fmla="*/ 2147483647 h 34"/>
                <a:gd name="T88" fmla="*/ 2147483647 w 32"/>
                <a:gd name="T89" fmla="*/ 2147483647 h 34"/>
                <a:gd name="T90" fmla="*/ 2147483647 w 32"/>
                <a:gd name="T91" fmla="*/ 2147483647 h 34"/>
                <a:gd name="T92" fmla="*/ 2147483647 w 32"/>
                <a:gd name="T93" fmla="*/ 2147483647 h 34"/>
                <a:gd name="T94" fmla="*/ 2147483647 w 32"/>
                <a:gd name="T95" fmla="*/ 2147483647 h 34"/>
                <a:gd name="T96" fmla="*/ 2147483647 w 32"/>
                <a:gd name="T97" fmla="*/ 2147483647 h 34"/>
                <a:gd name="T98" fmla="*/ 2147483647 w 32"/>
                <a:gd name="T99" fmla="*/ 2147483647 h 34"/>
                <a:gd name="T100" fmla="*/ 2147483647 w 32"/>
                <a:gd name="T101" fmla="*/ 2147483647 h 34"/>
                <a:gd name="T102" fmla="*/ 2147483647 w 32"/>
                <a:gd name="T103" fmla="*/ 2147483647 h 34"/>
                <a:gd name="T104" fmla="*/ 2147483647 w 32"/>
                <a:gd name="T105" fmla="*/ 2147483647 h 34"/>
                <a:gd name="T106" fmla="*/ 2147483647 w 32"/>
                <a:gd name="T107" fmla="*/ 2147483647 h 34"/>
                <a:gd name="T108" fmla="*/ 2147483647 w 32"/>
                <a:gd name="T109" fmla="*/ 2147483647 h 34"/>
                <a:gd name="T110" fmla="*/ 2147483647 w 32"/>
                <a:gd name="T111" fmla="*/ 2147483647 h 34"/>
                <a:gd name="T112" fmla="*/ 2147483647 w 32"/>
                <a:gd name="T113" fmla="*/ 2147483647 h 3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2"/>
                <a:gd name="T172" fmla="*/ 0 h 34"/>
                <a:gd name="T173" fmla="*/ 32 w 32"/>
                <a:gd name="T174" fmla="*/ 34 h 3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2" h="34">
                  <a:moveTo>
                    <a:pt x="2" y="26"/>
                  </a:moveTo>
                  <a:lnTo>
                    <a:pt x="2" y="26"/>
                  </a:lnTo>
                  <a:lnTo>
                    <a:pt x="4" y="30"/>
                  </a:lnTo>
                  <a:lnTo>
                    <a:pt x="8" y="32"/>
                  </a:lnTo>
                  <a:lnTo>
                    <a:pt x="12" y="34"/>
                  </a:lnTo>
                  <a:lnTo>
                    <a:pt x="16" y="34"/>
                  </a:lnTo>
                  <a:lnTo>
                    <a:pt x="24" y="32"/>
                  </a:lnTo>
                  <a:lnTo>
                    <a:pt x="28" y="30"/>
                  </a:lnTo>
                  <a:lnTo>
                    <a:pt x="30" y="26"/>
                  </a:lnTo>
                  <a:lnTo>
                    <a:pt x="32" y="16"/>
                  </a:lnTo>
                  <a:lnTo>
                    <a:pt x="30" y="8"/>
                  </a:lnTo>
                  <a:lnTo>
                    <a:pt x="28" y="4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2" y="26"/>
                  </a:lnTo>
                  <a:close/>
                  <a:moveTo>
                    <a:pt x="8" y="6"/>
                  </a:moveTo>
                  <a:lnTo>
                    <a:pt x="8" y="6"/>
                  </a:lnTo>
                  <a:lnTo>
                    <a:pt x="12" y="4"/>
                  </a:lnTo>
                  <a:lnTo>
                    <a:pt x="16" y="4"/>
                  </a:lnTo>
                  <a:lnTo>
                    <a:pt x="22" y="4"/>
                  </a:lnTo>
                  <a:lnTo>
                    <a:pt x="26" y="10"/>
                  </a:lnTo>
                  <a:lnTo>
                    <a:pt x="28" y="16"/>
                  </a:lnTo>
                  <a:lnTo>
                    <a:pt x="28" y="22"/>
                  </a:lnTo>
                  <a:lnTo>
                    <a:pt x="24" y="28"/>
                  </a:lnTo>
                  <a:lnTo>
                    <a:pt x="20" y="30"/>
                  </a:lnTo>
                  <a:lnTo>
                    <a:pt x="16" y="30"/>
                  </a:lnTo>
                  <a:lnTo>
                    <a:pt x="12" y="30"/>
                  </a:lnTo>
                  <a:lnTo>
                    <a:pt x="8" y="28"/>
                  </a:lnTo>
                  <a:lnTo>
                    <a:pt x="6" y="22"/>
                  </a:lnTo>
                  <a:lnTo>
                    <a:pt x="4" y="18"/>
                  </a:lnTo>
                  <a:lnTo>
                    <a:pt x="6" y="1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32" name="Freeform 1714">
              <a:extLst>
                <a:ext uri="{FF2B5EF4-FFF2-40B4-BE49-F238E27FC236}">
                  <a16:creationId xmlns:a16="http://schemas.microsoft.com/office/drawing/2014/main" id="{B67FE064-A3AC-D343-99FE-0BD414CBB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52150" y="4231005"/>
              <a:ext cx="28575" cy="3175"/>
            </a:xfrm>
            <a:custGeom>
              <a:avLst/>
              <a:gdLst>
                <a:gd name="T0" fmla="*/ 2147483647 w 18"/>
                <a:gd name="T1" fmla="*/ 2147483647 h 2"/>
                <a:gd name="T2" fmla="*/ 2147483647 w 18"/>
                <a:gd name="T3" fmla="*/ 0 h 2"/>
                <a:gd name="T4" fmla="*/ 0 w 18"/>
                <a:gd name="T5" fmla="*/ 0 h 2"/>
                <a:gd name="T6" fmla="*/ 0 w 18"/>
                <a:gd name="T7" fmla="*/ 2147483647 h 2"/>
                <a:gd name="T8" fmla="*/ 2147483647 w 18"/>
                <a:gd name="T9" fmla="*/ 2147483647 h 2"/>
                <a:gd name="T10" fmla="*/ 2147483647 w 18"/>
                <a:gd name="T11" fmla="*/ 2147483647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"/>
                <a:gd name="T19" fmla="*/ 0 h 2"/>
                <a:gd name="T20" fmla="*/ 18 w 18"/>
                <a:gd name="T21" fmla="*/ 2 h 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" h="2">
                  <a:moveTo>
                    <a:pt x="18" y="2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33" name="Freeform 1715">
              <a:extLst>
                <a:ext uri="{FF2B5EF4-FFF2-40B4-BE49-F238E27FC236}">
                  <a16:creationId xmlns:a16="http://schemas.microsoft.com/office/drawing/2014/main" id="{C673D8B6-779D-3247-88BA-9F1B0FA2C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1300" y="4148455"/>
              <a:ext cx="41275" cy="53975"/>
            </a:xfrm>
            <a:custGeom>
              <a:avLst/>
              <a:gdLst>
                <a:gd name="T0" fmla="*/ 2147483647 w 26"/>
                <a:gd name="T1" fmla="*/ 2147483647 h 34"/>
                <a:gd name="T2" fmla="*/ 2147483647 w 26"/>
                <a:gd name="T3" fmla="*/ 2147483647 h 34"/>
                <a:gd name="T4" fmla="*/ 2147483647 w 26"/>
                <a:gd name="T5" fmla="*/ 2147483647 h 34"/>
                <a:gd name="T6" fmla="*/ 2147483647 w 26"/>
                <a:gd name="T7" fmla="*/ 2147483647 h 34"/>
                <a:gd name="T8" fmla="*/ 2147483647 w 26"/>
                <a:gd name="T9" fmla="*/ 2147483647 h 34"/>
                <a:gd name="T10" fmla="*/ 2147483647 w 26"/>
                <a:gd name="T11" fmla="*/ 0 h 34"/>
                <a:gd name="T12" fmla="*/ 2147483647 w 26"/>
                <a:gd name="T13" fmla="*/ 0 h 34"/>
                <a:gd name="T14" fmla="*/ 2147483647 w 26"/>
                <a:gd name="T15" fmla="*/ 2147483647 h 34"/>
                <a:gd name="T16" fmla="*/ 2147483647 w 26"/>
                <a:gd name="T17" fmla="*/ 2147483647 h 34"/>
                <a:gd name="T18" fmla="*/ 2147483647 w 26"/>
                <a:gd name="T19" fmla="*/ 0 h 34"/>
                <a:gd name="T20" fmla="*/ 0 w 26"/>
                <a:gd name="T21" fmla="*/ 0 h 34"/>
                <a:gd name="T22" fmla="*/ 0 w 26"/>
                <a:gd name="T23" fmla="*/ 2147483647 h 34"/>
                <a:gd name="T24" fmla="*/ 2147483647 w 26"/>
                <a:gd name="T25" fmla="*/ 2147483647 h 34"/>
                <a:gd name="T26" fmla="*/ 2147483647 w 26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34"/>
                <a:gd name="T44" fmla="*/ 26 w 26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34">
                  <a:moveTo>
                    <a:pt x="4" y="34"/>
                  </a:moveTo>
                  <a:lnTo>
                    <a:pt x="4" y="18"/>
                  </a:lnTo>
                  <a:lnTo>
                    <a:pt x="22" y="18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14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34" name="Freeform 1716">
              <a:extLst>
                <a:ext uri="{FF2B5EF4-FFF2-40B4-BE49-F238E27FC236}">
                  <a16:creationId xmlns:a16="http://schemas.microsoft.com/office/drawing/2014/main" id="{3B87FFB4-645D-854B-B4D6-FE18D5BED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9675" y="4148455"/>
              <a:ext cx="44450" cy="53975"/>
            </a:xfrm>
            <a:custGeom>
              <a:avLst/>
              <a:gdLst>
                <a:gd name="T0" fmla="*/ 2147483647 w 28"/>
                <a:gd name="T1" fmla="*/ 2147483647 h 34"/>
                <a:gd name="T2" fmla="*/ 2147483647 w 28"/>
                <a:gd name="T3" fmla="*/ 2147483647 h 34"/>
                <a:gd name="T4" fmla="*/ 2147483647 w 28"/>
                <a:gd name="T5" fmla="*/ 2147483647 h 34"/>
                <a:gd name="T6" fmla="*/ 2147483647 w 28"/>
                <a:gd name="T7" fmla="*/ 2147483647 h 34"/>
                <a:gd name="T8" fmla="*/ 2147483647 w 28"/>
                <a:gd name="T9" fmla="*/ 2147483647 h 34"/>
                <a:gd name="T10" fmla="*/ 2147483647 w 28"/>
                <a:gd name="T11" fmla="*/ 0 h 34"/>
                <a:gd name="T12" fmla="*/ 2147483647 w 28"/>
                <a:gd name="T13" fmla="*/ 0 h 34"/>
                <a:gd name="T14" fmla="*/ 2147483647 w 28"/>
                <a:gd name="T15" fmla="*/ 2147483647 h 34"/>
                <a:gd name="T16" fmla="*/ 2147483647 w 28"/>
                <a:gd name="T17" fmla="*/ 2147483647 h 34"/>
                <a:gd name="T18" fmla="*/ 2147483647 w 28"/>
                <a:gd name="T19" fmla="*/ 0 h 34"/>
                <a:gd name="T20" fmla="*/ 0 w 28"/>
                <a:gd name="T21" fmla="*/ 0 h 34"/>
                <a:gd name="T22" fmla="*/ 0 w 28"/>
                <a:gd name="T23" fmla="*/ 2147483647 h 34"/>
                <a:gd name="T24" fmla="*/ 2147483647 w 28"/>
                <a:gd name="T25" fmla="*/ 2147483647 h 34"/>
                <a:gd name="T26" fmla="*/ 2147483647 w 28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"/>
                <a:gd name="T43" fmla="*/ 0 h 34"/>
                <a:gd name="T44" fmla="*/ 28 w 28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" h="34">
                  <a:moveTo>
                    <a:pt x="4" y="34"/>
                  </a:moveTo>
                  <a:lnTo>
                    <a:pt x="4" y="18"/>
                  </a:lnTo>
                  <a:lnTo>
                    <a:pt x="22" y="18"/>
                  </a:lnTo>
                  <a:lnTo>
                    <a:pt x="22" y="34"/>
                  </a:lnTo>
                  <a:lnTo>
                    <a:pt x="28" y="34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14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35" name="Freeform 1717">
              <a:extLst>
                <a:ext uri="{FF2B5EF4-FFF2-40B4-BE49-F238E27FC236}">
                  <a16:creationId xmlns:a16="http://schemas.microsoft.com/office/drawing/2014/main" id="{EECFC2F2-5A2E-2944-ADDA-7A6783CA17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8125" y="3367405"/>
              <a:ext cx="41275" cy="53975"/>
            </a:xfrm>
            <a:custGeom>
              <a:avLst/>
              <a:gdLst>
                <a:gd name="T0" fmla="*/ 2147483647 w 26"/>
                <a:gd name="T1" fmla="*/ 2147483647 h 34"/>
                <a:gd name="T2" fmla="*/ 2147483647 w 26"/>
                <a:gd name="T3" fmla="*/ 2147483647 h 34"/>
                <a:gd name="T4" fmla="*/ 2147483647 w 26"/>
                <a:gd name="T5" fmla="*/ 2147483647 h 34"/>
                <a:gd name="T6" fmla="*/ 2147483647 w 26"/>
                <a:gd name="T7" fmla="*/ 2147483647 h 34"/>
                <a:gd name="T8" fmla="*/ 2147483647 w 26"/>
                <a:gd name="T9" fmla="*/ 2147483647 h 34"/>
                <a:gd name="T10" fmla="*/ 2147483647 w 26"/>
                <a:gd name="T11" fmla="*/ 2147483647 h 34"/>
                <a:gd name="T12" fmla="*/ 2147483647 w 26"/>
                <a:gd name="T13" fmla="*/ 2147483647 h 34"/>
                <a:gd name="T14" fmla="*/ 2147483647 w 26"/>
                <a:gd name="T15" fmla="*/ 2147483647 h 34"/>
                <a:gd name="T16" fmla="*/ 2147483647 w 26"/>
                <a:gd name="T17" fmla="*/ 2147483647 h 34"/>
                <a:gd name="T18" fmla="*/ 2147483647 w 26"/>
                <a:gd name="T19" fmla="*/ 2147483647 h 34"/>
                <a:gd name="T20" fmla="*/ 2147483647 w 26"/>
                <a:gd name="T21" fmla="*/ 2147483647 h 34"/>
                <a:gd name="T22" fmla="*/ 2147483647 w 26"/>
                <a:gd name="T23" fmla="*/ 2147483647 h 34"/>
                <a:gd name="T24" fmla="*/ 2147483647 w 26"/>
                <a:gd name="T25" fmla="*/ 2147483647 h 34"/>
                <a:gd name="T26" fmla="*/ 2147483647 w 26"/>
                <a:gd name="T27" fmla="*/ 2147483647 h 34"/>
                <a:gd name="T28" fmla="*/ 2147483647 w 26"/>
                <a:gd name="T29" fmla="*/ 0 h 34"/>
                <a:gd name="T30" fmla="*/ 2147483647 w 26"/>
                <a:gd name="T31" fmla="*/ 0 h 34"/>
                <a:gd name="T32" fmla="*/ 2147483647 w 26"/>
                <a:gd name="T33" fmla="*/ 0 h 34"/>
                <a:gd name="T34" fmla="*/ 0 w 26"/>
                <a:gd name="T35" fmla="*/ 0 h 34"/>
                <a:gd name="T36" fmla="*/ 0 w 26"/>
                <a:gd name="T37" fmla="*/ 2147483647 h 34"/>
                <a:gd name="T38" fmla="*/ 2147483647 w 26"/>
                <a:gd name="T39" fmla="*/ 2147483647 h 34"/>
                <a:gd name="T40" fmla="*/ 2147483647 w 26"/>
                <a:gd name="T41" fmla="*/ 2147483647 h 34"/>
                <a:gd name="T42" fmla="*/ 2147483647 w 26"/>
                <a:gd name="T43" fmla="*/ 2147483647 h 34"/>
                <a:gd name="T44" fmla="*/ 2147483647 w 26"/>
                <a:gd name="T45" fmla="*/ 2147483647 h 34"/>
                <a:gd name="T46" fmla="*/ 2147483647 w 26"/>
                <a:gd name="T47" fmla="*/ 2147483647 h 34"/>
                <a:gd name="T48" fmla="*/ 2147483647 w 26"/>
                <a:gd name="T49" fmla="*/ 2147483647 h 34"/>
                <a:gd name="T50" fmla="*/ 2147483647 w 26"/>
                <a:gd name="T51" fmla="*/ 2147483647 h 34"/>
                <a:gd name="T52" fmla="*/ 2147483647 w 26"/>
                <a:gd name="T53" fmla="*/ 2147483647 h 34"/>
                <a:gd name="T54" fmla="*/ 2147483647 w 26"/>
                <a:gd name="T55" fmla="*/ 2147483647 h 34"/>
                <a:gd name="T56" fmla="*/ 2147483647 w 26"/>
                <a:gd name="T57" fmla="*/ 2147483647 h 34"/>
                <a:gd name="T58" fmla="*/ 2147483647 w 26"/>
                <a:gd name="T59" fmla="*/ 2147483647 h 34"/>
                <a:gd name="T60" fmla="*/ 2147483647 w 26"/>
                <a:gd name="T61" fmla="*/ 2147483647 h 34"/>
                <a:gd name="T62" fmla="*/ 2147483647 w 26"/>
                <a:gd name="T63" fmla="*/ 2147483647 h 34"/>
                <a:gd name="T64" fmla="*/ 2147483647 w 26"/>
                <a:gd name="T65" fmla="*/ 2147483647 h 34"/>
                <a:gd name="T66" fmla="*/ 2147483647 w 26"/>
                <a:gd name="T67" fmla="*/ 2147483647 h 34"/>
                <a:gd name="T68" fmla="*/ 2147483647 w 26"/>
                <a:gd name="T69" fmla="*/ 2147483647 h 34"/>
                <a:gd name="T70" fmla="*/ 2147483647 w 26"/>
                <a:gd name="T71" fmla="*/ 2147483647 h 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6"/>
                <a:gd name="T109" fmla="*/ 0 h 34"/>
                <a:gd name="T110" fmla="*/ 26 w 26"/>
                <a:gd name="T111" fmla="*/ 34 h 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6" h="34">
                  <a:moveTo>
                    <a:pt x="4" y="34"/>
                  </a:moveTo>
                  <a:lnTo>
                    <a:pt x="4" y="20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22" y="16"/>
                  </a:lnTo>
                  <a:lnTo>
                    <a:pt x="24" y="14"/>
                  </a:lnTo>
                  <a:lnTo>
                    <a:pt x="26" y="10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  <a:moveTo>
                    <a:pt x="4" y="4"/>
                  </a:moveTo>
                  <a:lnTo>
                    <a:pt x="12" y="4"/>
                  </a:lnTo>
                  <a:lnTo>
                    <a:pt x="16" y="4"/>
                  </a:lnTo>
                  <a:lnTo>
                    <a:pt x="20" y="6"/>
                  </a:lnTo>
                  <a:lnTo>
                    <a:pt x="20" y="10"/>
                  </a:lnTo>
                  <a:lnTo>
                    <a:pt x="18" y="14"/>
                  </a:lnTo>
                  <a:lnTo>
                    <a:pt x="12" y="16"/>
                  </a:lnTo>
                  <a:lnTo>
                    <a:pt x="4" y="16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36" name="Freeform 1718">
              <a:extLst>
                <a:ext uri="{FF2B5EF4-FFF2-40B4-BE49-F238E27FC236}">
                  <a16:creationId xmlns:a16="http://schemas.microsoft.com/office/drawing/2014/main" id="{D1FD5A40-AFF5-E840-B6D9-B101F691D5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2500" y="3300730"/>
              <a:ext cx="53975" cy="53975"/>
            </a:xfrm>
            <a:custGeom>
              <a:avLst/>
              <a:gdLst>
                <a:gd name="T0" fmla="*/ 2147483647 w 34"/>
                <a:gd name="T1" fmla="*/ 2147483647 h 34"/>
                <a:gd name="T2" fmla="*/ 2147483647 w 34"/>
                <a:gd name="T3" fmla="*/ 2147483647 h 34"/>
                <a:gd name="T4" fmla="*/ 2147483647 w 34"/>
                <a:gd name="T5" fmla="*/ 2147483647 h 34"/>
                <a:gd name="T6" fmla="*/ 2147483647 w 34"/>
                <a:gd name="T7" fmla="*/ 2147483647 h 34"/>
                <a:gd name="T8" fmla="*/ 2147483647 w 34"/>
                <a:gd name="T9" fmla="*/ 2147483647 h 34"/>
                <a:gd name="T10" fmla="*/ 2147483647 w 34"/>
                <a:gd name="T11" fmla="*/ 2147483647 h 34"/>
                <a:gd name="T12" fmla="*/ 2147483647 w 34"/>
                <a:gd name="T13" fmla="*/ 2147483647 h 34"/>
                <a:gd name="T14" fmla="*/ 2147483647 w 34"/>
                <a:gd name="T15" fmla="*/ 2147483647 h 34"/>
                <a:gd name="T16" fmla="*/ 2147483647 w 34"/>
                <a:gd name="T17" fmla="*/ 2147483647 h 34"/>
                <a:gd name="T18" fmla="*/ 2147483647 w 34"/>
                <a:gd name="T19" fmla="*/ 2147483647 h 34"/>
                <a:gd name="T20" fmla="*/ 2147483647 w 34"/>
                <a:gd name="T21" fmla="*/ 2147483647 h 34"/>
                <a:gd name="T22" fmla="*/ 2147483647 w 34"/>
                <a:gd name="T23" fmla="*/ 2147483647 h 34"/>
                <a:gd name="T24" fmla="*/ 2147483647 w 34"/>
                <a:gd name="T25" fmla="*/ 2147483647 h 34"/>
                <a:gd name="T26" fmla="*/ 2147483647 w 34"/>
                <a:gd name="T27" fmla="*/ 2147483647 h 34"/>
                <a:gd name="T28" fmla="*/ 2147483647 w 34"/>
                <a:gd name="T29" fmla="*/ 2147483647 h 34"/>
                <a:gd name="T30" fmla="*/ 2147483647 w 34"/>
                <a:gd name="T31" fmla="*/ 2147483647 h 34"/>
                <a:gd name="T32" fmla="*/ 2147483647 w 34"/>
                <a:gd name="T33" fmla="*/ 2147483647 h 34"/>
                <a:gd name="T34" fmla="*/ 2147483647 w 34"/>
                <a:gd name="T35" fmla="*/ 2147483647 h 34"/>
                <a:gd name="T36" fmla="*/ 2147483647 w 34"/>
                <a:gd name="T37" fmla="*/ 2147483647 h 34"/>
                <a:gd name="T38" fmla="*/ 2147483647 w 34"/>
                <a:gd name="T39" fmla="*/ 2147483647 h 34"/>
                <a:gd name="T40" fmla="*/ 2147483647 w 34"/>
                <a:gd name="T41" fmla="*/ 0 h 34"/>
                <a:gd name="T42" fmla="*/ 2147483647 w 34"/>
                <a:gd name="T43" fmla="*/ 0 h 34"/>
                <a:gd name="T44" fmla="*/ 2147483647 w 34"/>
                <a:gd name="T45" fmla="*/ 0 h 34"/>
                <a:gd name="T46" fmla="*/ 2147483647 w 34"/>
                <a:gd name="T47" fmla="*/ 0 h 34"/>
                <a:gd name="T48" fmla="*/ 2147483647 w 34"/>
                <a:gd name="T49" fmla="*/ 2147483647 h 34"/>
                <a:gd name="T50" fmla="*/ 2147483647 w 34"/>
                <a:gd name="T51" fmla="*/ 2147483647 h 34"/>
                <a:gd name="T52" fmla="*/ 2147483647 w 34"/>
                <a:gd name="T53" fmla="*/ 2147483647 h 34"/>
                <a:gd name="T54" fmla="*/ 0 w 34"/>
                <a:gd name="T55" fmla="*/ 2147483647 h 34"/>
                <a:gd name="T56" fmla="*/ 0 w 34"/>
                <a:gd name="T57" fmla="*/ 2147483647 h 34"/>
                <a:gd name="T58" fmla="*/ 2147483647 w 34"/>
                <a:gd name="T59" fmla="*/ 2147483647 h 34"/>
                <a:gd name="T60" fmla="*/ 2147483647 w 34"/>
                <a:gd name="T61" fmla="*/ 2147483647 h 34"/>
                <a:gd name="T62" fmla="*/ 2147483647 w 34"/>
                <a:gd name="T63" fmla="*/ 2147483647 h 34"/>
                <a:gd name="T64" fmla="*/ 2147483647 w 34"/>
                <a:gd name="T65" fmla="*/ 2147483647 h 34"/>
                <a:gd name="T66" fmla="*/ 2147483647 w 34"/>
                <a:gd name="T67" fmla="*/ 2147483647 h 34"/>
                <a:gd name="T68" fmla="*/ 2147483647 w 34"/>
                <a:gd name="T69" fmla="*/ 2147483647 h 34"/>
                <a:gd name="T70" fmla="*/ 2147483647 w 34"/>
                <a:gd name="T71" fmla="*/ 2147483647 h 34"/>
                <a:gd name="T72" fmla="*/ 2147483647 w 34"/>
                <a:gd name="T73" fmla="*/ 2147483647 h 34"/>
                <a:gd name="T74" fmla="*/ 2147483647 w 34"/>
                <a:gd name="T75" fmla="*/ 2147483647 h 34"/>
                <a:gd name="T76" fmla="*/ 2147483647 w 34"/>
                <a:gd name="T77" fmla="*/ 2147483647 h 34"/>
                <a:gd name="T78" fmla="*/ 2147483647 w 34"/>
                <a:gd name="T79" fmla="*/ 2147483647 h 34"/>
                <a:gd name="T80" fmla="*/ 2147483647 w 34"/>
                <a:gd name="T81" fmla="*/ 2147483647 h 34"/>
                <a:gd name="T82" fmla="*/ 2147483647 w 34"/>
                <a:gd name="T83" fmla="*/ 2147483647 h 34"/>
                <a:gd name="T84" fmla="*/ 2147483647 w 34"/>
                <a:gd name="T85" fmla="*/ 2147483647 h 34"/>
                <a:gd name="T86" fmla="*/ 2147483647 w 34"/>
                <a:gd name="T87" fmla="*/ 2147483647 h 34"/>
                <a:gd name="T88" fmla="*/ 2147483647 w 34"/>
                <a:gd name="T89" fmla="*/ 2147483647 h 34"/>
                <a:gd name="T90" fmla="*/ 2147483647 w 34"/>
                <a:gd name="T91" fmla="*/ 2147483647 h 34"/>
                <a:gd name="T92" fmla="*/ 2147483647 w 34"/>
                <a:gd name="T93" fmla="*/ 2147483647 h 34"/>
                <a:gd name="T94" fmla="*/ 2147483647 w 34"/>
                <a:gd name="T95" fmla="*/ 2147483647 h 34"/>
                <a:gd name="T96" fmla="*/ 2147483647 w 34"/>
                <a:gd name="T97" fmla="*/ 2147483647 h 34"/>
                <a:gd name="T98" fmla="*/ 2147483647 w 34"/>
                <a:gd name="T99" fmla="*/ 2147483647 h 34"/>
                <a:gd name="T100" fmla="*/ 2147483647 w 34"/>
                <a:gd name="T101" fmla="*/ 2147483647 h 34"/>
                <a:gd name="T102" fmla="*/ 2147483647 w 34"/>
                <a:gd name="T103" fmla="*/ 2147483647 h 34"/>
                <a:gd name="T104" fmla="*/ 2147483647 w 34"/>
                <a:gd name="T105" fmla="*/ 2147483647 h 34"/>
                <a:gd name="T106" fmla="*/ 2147483647 w 34"/>
                <a:gd name="T107" fmla="*/ 2147483647 h 34"/>
                <a:gd name="T108" fmla="*/ 2147483647 w 34"/>
                <a:gd name="T109" fmla="*/ 2147483647 h 34"/>
                <a:gd name="T110" fmla="*/ 2147483647 w 34"/>
                <a:gd name="T111" fmla="*/ 2147483647 h 34"/>
                <a:gd name="T112" fmla="*/ 2147483647 w 34"/>
                <a:gd name="T113" fmla="*/ 2147483647 h 3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4"/>
                <a:gd name="T172" fmla="*/ 0 h 34"/>
                <a:gd name="T173" fmla="*/ 34 w 34"/>
                <a:gd name="T174" fmla="*/ 34 h 3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4" h="34">
                  <a:moveTo>
                    <a:pt x="2" y="26"/>
                  </a:moveTo>
                  <a:lnTo>
                    <a:pt x="2" y="26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26" y="32"/>
                  </a:lnTo>
                  <a:lnTo>
                    <a:pt x="30" y="30"/>
                  </a:lnTo>
                  <a:lnTo>
                    <a:pt x="32" y="26"/>
                  </a:lnTo>
                  <a:lnTo>
                    <a:pt x="34" y="16"/>
                  </a:lnTo>
                  <a:lnTo>
                    <a:pt x="32" y="8"/>
                  </a:lnTo>
                  <a:lnTo>
                    <a:pt x="30" y="4"/>
                  </a:lnTo>
                  <a:lnTo>
                    <a:pt x="26" y="2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0" y="0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2" y="26"/>
                  </a:lnTo>
                  <a:close/>
                  <a:moveTo>
                    <a:pt x="10" y="6"/>
                  </a:moveTo>
                  <a:lnTo>
                    <a:pt x="10" y="6"/>
                  </a:lnTo>
                  <a:lnTo>
                    <a:pt x="12" y="4"/>
                  </a:lnTo>
                  <a:lnTo>
                    <a:pt x="18" y="2"/>
                  </a:lnTo>
                  <a:lnTo>
                    <a:pt x="24" y="4"/>
                  </a:lnTo>
                  <a:lnTo>
                    <a:pt x="28" y="10"/>
                  </a:lnTo>
                  <a:lnTo>
                    <a:pt x="30" y="16"/>
                  </a:lnTo>
                  <a:lnTo>
                    <a:pt x="28" y="22"/>
                  </a:lnTo>
                  <a:lnTo>
                    <a:pt x="26" y="28"/>
                  </a:lnTo>
                  <a:lnTo>
                    <a:pt x="22" y="30"/>
                  </a:lnTo>
                  <a:lnTo>
                    <a:pt x="18" y="30"/>
                  </a:lnTo>
                  <a:lnTo>
                    <a:pt x="12" y="30"/>
                  </a:lnTo>
                  <a:lnTo>
                    <a:pt x="8" y="28"/>
                  </a:lnTo>
                  <a:lnTo>
                    <a:pt x="6" y="22"/>
                  </a:lnTo>
                  <a:lnTo>
                    <a:pt x="6" y="18"/>
                  </a:lnTo>
                  <a:lnTo>
                    <a:pt x="6" y="10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37" name="Freeform 1719">
              <a:extLst>
                <a:ext uri="{FF2B5EF4-FFF2-40B4-BE49-F238E27FC236}">
                  <a16:creationId xmlns:a16="http://schemas.microsoft.com/office/drawing/2014/main" id="{6B4D8F27-ECF4-4346-AF99-621BBF722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0725" y="3332480"/>
              <a:ext cx="41275" cy="53975"/>
            </a:xfrm>
            <a:custGeom>
              <a:avLst/>
              <a:gdLst>
                <a:gd name="T0" fmla="*/ 2147483647 w 26"/>
                <a:gd name="T1" fmla="*/ 2147483647 h 34"/>
                <a:gd name="T2" fmla="*/ 2147483647 w 26"/>
                <a:gd name="T3" fmla="*/ 2147483647 h 34"/>
                <a:gd name="T4" fmla="*/ 2147483647 w 26"/>
                <a:gd name="T5" fmla="*/ 2147483647 h 34"/>
                <a:gd name="T6" fmla="*/ 2147483647 w 26"/>
                <a:gd name="T7" fmla="*/ 2147483647 h 34"/>
                <a:gd name="T8" fmla="*/ 2147483647 w 26"/>
                <a:gd name="T9" fmla="*/ 2147483647 h 34"/>
                <a:gd name="T10" fmla="*/ 2147483647 w 26"/>
                <a:gd name="T11" fmla="*/ 0 h 34"/>
                <a:gd name="T12" fmla="*/ 2147483647 w 26"/>
                <a:gd name="T13" fmla="*/ 0 h 34"/>
                <a:gd name="T14" fmla="*/ 2147483647 w 26"/>
                <a:gd name="T15" fmla="*/ 2147483647 h 34"/>
                <a:gd name="T16" fmla="*/ 2147483647 w 26"/>
                <a:gd name="T17" fmla="*/ 2147483647 h 34"/>
                <a:gd name="T18" fmla="*/ 2147483647 w 26"/>
                <a:gd name="T19" fmla="*/ 0 h 34"/>
                <a:gd name="T20" fmla="*/ 0 w 26"/>
                <a:gd name="T21" fmla="*/ 0 h 34"/>
                <a:gd name="T22" fmla="*/ 0 w 26"/>
                <a:gd name="T23" fmla="*/ 2147483647 h 34"/>
                <a:gd name="T24" fmla="*/ 2147483647 w 26"/>
                <a:gd name="T25" fmla="*/ 2147483647 h 34"/>
                <a:gd name="T26" fmla="*/ 2147483647 w 26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34"/>
                <a:gd name="T44" fmla="*/ 26 w 26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34">
                  <a:moveTo>
                    <a:pt x="4" y="34"/>
                  </a:moveTo>
                  <a:lnTo>
                    <a:pt x="4" y="18"/>
                  </a:lnTo>
                  <a:lnTo>
                    <a:pt x="22" y="18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14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38" name="Freeform 1720">
              <a:extLst>
                <a:ext uri="{FF2B5EF4-FFF2-40B4-BE49-F238E27FC236}">
                  <a16:creationId xmlns:a16="http://schemas.microsoft.com/office/drawing/2014/main" id="{2666D97B-642A-EB4B-850A-2B2471F84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975" y="3135630"/>
              <a:ext cx="41275" cy="53975"/>
            </a:xfrm>
            <a:custGeom>
              <a:avLst/>
              <a:gdLst>
                <a:gd name="T0" fmla="*/ 2147483647 w 26"/>
                <a:gd name="T1" fmla="*/ 2147483647 h 34"/>
                <a:gd name="T2" fmla="*/ 2147483647 w 26"/>
                <a:gd name="T3" fmla="*/ 2147483647 h 34"/>
                <a:gd name="T4" fmla="*/ 2147483647 w 26"/>
                <a:gd name="T5" fmla="*/ 2147483647 h 34"/>
                <a:gd name="T6" fmla="*/ 2147483647 w 26"/>
                <a:gd name="T7" fmla="*/ 2147483647 h 34"/>
                <a:gd name="T8" fmla="*/ 2147483647 w 26"/>
                <a:gd name="T9" fmla="*/ 2147483647 h 34"/>
                <a:gd name="T10" fmla="*/ 2147483647 w 26"/>
                <a:gd name="T11" fmla="*/ 0 h 34"/>
                <a:gd name="T12" fmla="*/ 2147483647 w 26"/>
                <a:gd name="T13" fmla="*/ 0 h 34"/>
                <a:gd name="T14" fmla="*/ 2147483647 w 26"/>
                <a:gd name="T15" fmla="*/ 2147483647 h 34"/>
                <a:gd name="T16" fmla="*/ 2147483647 w 26"/>
                <a:gd name="T17" fmla="*/ 2147483647 h 34"/>
                <a:gd name="T18" fmla="*/ 2147483647 w 26"/>
                <a:gd name="T19" fmla="*/ 0 h 34"/>
                <a:gd name="T20" fmla="*/ 0 w 26"/>
                <a:gd name="T21" fmla="*/ 0 h 34"/>
                <a:gd name="T22" fmla="*/ 0 w 26"/>
                <a:gd name="T23" fmla="*/ 2147483647 h 34"/>
                <a:gd name="T24" fmla="*/ 2147483647 w 26"/>
                <a:gd name="T25" fmla="*/ 2147483647 h 34"/>
                <a:gd name="T26" fmla="*/ 2147483647 w 26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34"/>
                <a:gd name="T44" fmla="*/ 26 w 26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34">
                  <a:moveTo>
                    <a:pt x="4" y="34"/>
                  </a:moveTo>
                  <a:lnTo>
                    <a:pt x="4" y="18"/>
                  </a:lnTo>
                  <a:lnTo>
                    <a:pt x="22" y="18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14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39" name="Freeform 1721">
              <a:extLst>
                <a:ext uri="{FF2B5EF4-FFF2-40B4-BE49-F238E27FC236}">
                  <a16:creationId xmlns:a16="http://schemas.microsoft.com/office/drawing/2014/main" id="{2AC90AAB-6334-8F44-AC1F-F52A7895F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6450" y="2945130"/>
              <a:ext cx="44450" cy="53975"/>
            </a:xfrm>
            <a:custGeom>
              <a:avLst/>
              <a:gdLst>
                <a:gd name="T0" fmla="*/ 2147483647 w 28"/>
                <a:gd name="T1" fmla="*/ 2147483647 h 34"/>
                <a:gd name="T2" fmla="*/ 2147483647 w 28"/>
                <a:gd name="T3" fmla="*/ 2147483647 h 34"/>
                <a:gd name="T4" fmla="*/ 2147483647 w 28"/>
                <a:gd name="T5" fmla="*/ 2147483647 h 34"/>
                <a:gd name="T6" fmla="*/ 2147483647 w 28"/>
                <a:gd name="T7" fmla="*/ 2147483647 h 34"/>
                <a:gd name="T8" fmla="*/ 2147483647 w 28"/>
                <a:gd name="T9" fmla="*/ 2147483647 h 34"/>
                <a:gd name="T10" fmla="*/ 2147483647 w 28"/>
                <a:gd name="T11" fmla="*/ 0 h 34"/>
                <a:gd name="T12" fmla="*/ 2147483647 w 28"/>
                <a:gd name="T13" fmla="*/ 0 h 34"/>
                <a:gd name="T14" fmla="*/ 2147483647 w 28"/>
                <a:gd name="T15" fmla="*/ 2147483647 h 34"/>
                <a:gd name="T16" fmla="*/ 2147483647 w 28"/>
                <a:gd name="T17" fmla="*/ 2147483647 h 34"/>
                <a:gd name="T18" fmla="*/ 2147483647 w 28"/>
                <a:gd name="T19" fmla="*/ 0 h 34"/>
                <a:gd name="T20" fmla="*/ 0 w 28"/>
                <a:gd name="T21" fmla="*/ 0 h 34"/>
                <a:gd name="T22" fmla="*/ 0 w 28"/>
                <a:gd name="T23" fmla="*/ 2147483647 h 34"/>
                <a:gd name="T24" fmla="*/ 2147483647 w 28"/>
                <a:gd name="T25" fmla="*/ 2147483647 h 34"/>
                <a:gd name="T26" fmla="*/ 2147483647 w 28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"/>
                <a:gd name="T43" fmla="*/ 0 h 34"/>
                <a:gd name="T44" fmla="*/ 28 w 28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" h="34">
                  <a:moveTo>
                    <a:pt x="6" y="34"/>
                  </a:moveTo>
                  <a:lnTo>
                    <a:pt x="6" y="18"/>
                  </a:lnTo>
                  <a:lnTo>
                    <a:pt x="24" y="18"/>
                  </a:lnTo>
                  <a:lnTo>
                    <a:pt x="24" y="34"/>
                  </a:lnTo>
                  <a:lnTo>
                    <a:pt x="28" y="34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4" y="14"/>
                  </a:lnTo>
                  <a:lnTo>
                    <a:pt x="6" y="14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6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40" name="Freeform 1722">
              <a:extLst>
                <a:ext uri="{FF2B5EF4-FFF2-40B4-BE49-F238E27FC236}">
                  <a16:creationId xmlns:a16="http://schemas.microsoft.com/office/drawing/2014/main" id="{47E1BFF2-068D-864C-9A01-78829971B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0625" y="3367405"/>
              <a:ext cx="47625" cy="53975"/>
            </a:xfrm>
            <a:custGeom>
              <a:avLst/>
              <a:gdLst>
                <a:gd name="T0" fmla="*/ 2147483647 w 30"/>
                <a:gd name="T1" fmla="*/ 2147483647 h 34"/>
                <a:gd name="T2" fmla="*/ 2147483647 w 30"/>
                <a:gd name="T3" fmla="*/ 2147483647 h 34"/>
                <a:gd name="T4" fmla="*/ 2147483647 w 30"/>
                <a:gd name="T5" fmla="*/ 2147483647 h 34"/>
                <a:gd name="T6" fmla="*/ 2147483647 w 30"/>
                <a:gd name="T7" fmla="*/ 2147483647 h 34"/>
                <a:gd name="T8" fmla="*/ 2147483647 w 30"/>
                <a:gd name="T9" fmla="*/ 2147483647 h 34"/>
                <a:gd name="T10" fmla="*/ 2147483647 w 30"/>
                <a:gd name="T11" fmla="*/ 2147483647 h 34"/>
                <a:gd name="T12" fmla="*/ 2147483647 w 30"/>
                <a:gd name="T13" fmla="*/ 2147483647 h 34"/>
                <a:gd name="T14" fmla="*/ 2147483647 w 30"/>
                <a:gd name="T15" fmla="*/ 2147483647 h 34"/>
                <a:gd name="T16" fmla="*/ 2147483647 w 30"/>
                <a:gd name="T17" fmla="*/ 2147483647 h 34"/>
                <a:gd name="T18" fmla="*/ 2147483647 w 30"/>
                <a:gd name="T19" fmla="*/ 2147483647 h 34"/>
                <a:gd name="T20" fmla="*/ 2147483647 w 30"/>
                <a:gd name="T21" fmla="*/ 2147483647 h 34"/>
                <a:gd name="T22" fmla="*/ 2147483647 w 30"/>
                <a:gd name="T23" fmla="*/ 2147483647 h 34"/>
                <a:gd name="T24" fmla="*/ 2147483647 w 30"/>
                <a:gd name="T25" fmla="*/ 2147483647 h 34"/>
                <a:gd name="T26" fmla="*/ 2147483647 w 30"/>
                <a:gd name="T27" fmla="*/ 2147483647 h 34"/>
                <a:gd name="T28" fmla="*/ 2147483647 w 30"/>
                <a:gd name="T29" fmla="*/ 2147483647 h 34"/>
                <a:gd name="T30" fmla="*/ 2147483647 w 30"/>
                <a:gd name="T31" fmla="*/ 2147483647 h 34"/>
                <a:gd name="T32" fmla="*/ 2147483647 w 30"/>
                <a:gd name="T33" fmla="*/ 2147483647 h 34"/>
                <a:gd name="T34" fmla="*/ 2147483647 w 30"/>
                <a:gd name="T35" fmla="*/ 2147483647 h 34"/>
                <a:gd name="T36" fmla="*/ 2147483647 w 30"/>
                <a:gd name="T37" fmla="*/ 2147483647 h 34"/>
                <a:gd name="T38" fmla="*/ 2147483647 w 30"/>
                <a:gd name="T39" fmla="*/ 2147483647 h 34"/>
                <a:gd name="T40" fmla="*/ 2147483647 w 30"/>
                <a:gd name="T41" fmla="*/ 2147483647 h 34"/>
                <a:gd name="T42" fmla="*/ 2147483647 w 30"/>
                <a:gd name="T43" fmla="*/ 2147483647 h 34"/>
                <a:gd name="T44" fmla="*/ 2147483647 w 30"/>
                <a:gd name="T45" fmla="*/ 2147483647 h 34"/>
                <a:gd name="T46" fmla="*/ 2147483647 w 30"/>
                <a:gd name="T47" fmla="*/ 2147483647 h 34"/>
                <a:gd name="T48" fmla="*/ 2147483647 w 30"/>
                <a:gd name="T49" fmla="*/ 2147483647 h 34"/>
                <a:gd name="T50" fmla="*/ 2147483647 w 30"/>
                <a:gd name="T51" fmla="*/ 0 h 34"/>
                <a:gd name="T52" fmla="*/ 2147483647 w 30"/>
                <a:gd name="T53" fmla="*/ 0 h 34"/>
                <a:gd name="T54" fmla="*/ 2147483647 w 30"/>
                <a:gd name="T55" fmla="*/ 0 h 34"/>
                <a:gd name="T56" fmla="*/ 2147483647 w 30"/>
                <a:gd name="T57" fmla="*/ 2147483647 h 34"/>
                <a:gd name="T58" fmla="*/ 2147483647 w 30"/>
                <a:gd name="T59" fmla="*/ 2147483647 h 34"/>
                <a:gd name="T60" fmla="*/ 2147483647 w 30"/>
                <a:gd name="T61" fmla="*/ 2147483647 h 34"/>
                <a:gd name="T62" fmla="*/ 2147483647 w 30"/>
                <a:gd name="T63" fmla="*/ 2147483647 h 34"/>
                <a:gd name="T64" fmla="*/ 2147483647 w 30"/>
                <a:gd name="T65" fmla="*/ 2147483647 h 34"/>
                <a:gd name="T66" fmla="*/ 0 w 30"/>
                <a:gd name="T67" fmla="*/ 2147483647 h 34"/>
                <a:gd name="T68" fmla="*/ 0 w 30"/>
                <a:gd name="T69" fmla="*/ 2147483647 h 34"/>
                <a:gd name="T70" fmla="*/ 2147483647 w 30"/>
                <a:gd name="T71" fmla="*/ 2147483647 h 34"/>
                <a:gd name="T72" fmla="*/ 2147483647 w 30"/>
                <a:gd name="T73" fmla="*/ 2147483647 h 34"/>
                <a:gd name="T74" fmla="*/ 2147483647 w 30"/>
                <a:gd name="T75" fmla="*/ 2147483647 h 34"/>
                <a:gd name="T76" fmla="*/ 2147483647 w 30"/>
                <a:gd name="T77" fmla="*/ 2147483647 h 34"/>
                <a:gd name="T78" fmla="*/ 2147483647 w 30"/>
                <a:gd name="T79" fmla="*/ 2147483647 h 34"/>
                <a:gd name="T80" fmla="*/ 2147483647 w 30"/>
                <a:gd name="T81" fmla="*/ 2147483647 h 34"/>
                <a:gd name="T82" fmla="*/ 2147483647 w 30"/>
                <a:gd name="T83" fmla="*/ 2147483647 h 34"/>
                <a:gd name="T84" fmla="*/ 2147483647 w 30"/>
                <a:gd name="T85" fmla="*/ 2147483647 h 34"/>
                <a:gd name="T86" fmla="*/ 2147483647 w 30"/>
                <a:gd name="T87" fmla="*/ 2147483647 h 34"/>
                <a:gd name="T88" fmla="*/ 2147483647 w 30"/>
                <a:gd name="T89" fmla="*/ 2147483647 h 34"/>
                <a:gd name="T90" fmla="*/ 2147483647 w 30"/>
                <a:gd name="T91" fmla="*/ 2147483647 h 34"/>
                <a:gd name="T92" fmla="*/ 2147483647 w 30"/>
                <a:gd name="T93" fmla="*/ 2147483647 h 34"/>
                <a:gd name="T94" fmla="*/ 2147483647 w 30"/>
                <a:gd name="T95" fmla="*/ 2147483647 h 34"/>
                <a:gd name="T96" fmla="*/ 2147483647 w 30"/>
                <a:gd name="T97" fmla="*/ 2147483647 h 34"/>
                <a:gd name="T98" fmla="*/ 2147483647 w 30"/>
                <a:gd name="T99" fmla="*/ 2147483647 h 34"/>
                <a:gd name="T100" fmla="*/ 2147483647 w 30"/>
                <a:gd name="T101" fmla="*/ 2147483647 h 34"/>
                <a:gd name="T102" fmla="*/ 2147483647 w 30"/>
                <a:gd name="T103" fmla="*/ 2147483647 h 34"/>
                <a:gd name="T104" fmla="*/ 2147483647 w 30"/>
                <a:gd name="T105" fmla="*/ 2147483647 h 3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0"/>
                <a:gd name="T160" fmla="*/ 0 h 34"/>
                <a:gd name="T161" fmla="*/ 30 w 30"/>
                <a:gd name="T162" fmla="*/ 34 h 3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0" h="34">
                  <a:moveTo>
                    <a:pt x="22" y="28"/>
                  </a:moveTo>
                  <a:lnTo>
                    <a:pt x="22" y="28"/>
                  </a:lnTo>
                  <a:lnTo>
                    <a:pt x="20" y="30"/>
                  </a:lnTo>
                  <a:lnTo>
                    <a:pt x="16" y="30"/>
                  </a:lnTo>
                  <a:lnTo>
                    <a:pt x="10" y="30"/>
                  </a:lnTo>
                  <a:lnTo>
                    <a:pt x="6" y="24"/>
                  </a:lnTo>
                  <a:lnTo>
                    <a:pt x="6" y="16"/>
                  </a:lnTo>
                  <a:lnTo>
                    <a:pt x="6" y="10"/>
                  </a:lnTo>
                  <a:lnTo>
                    <a:pt x="10" y="6"/>
                  </a:lnTo>
                  <a:lnTo>
                    <a:pt x="16" y="4"/>
                  </a:lnTo>
                  <a:lnTo>
                    <a:pt x="22" y="4"/>
                  </a:lnTo>
                  <a:lnTo>
                    <a:pt x="26" y="10"/>
                  </a:lnTo>
                  <a:lnTo>
                    <a:pt x="30" y="10"/>
                  </a:lnTo>
                  <a:lnTo>
                    <a:pt x="28" y="6"/>
                  </a:lnTo>
                  <a:lnTo>
                    <a:pt x="26" y="2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6"/>
                  </a:lnTo>
                  <a:lnTo>
                    <a:pt x="2" y="26"/>
                  </a:lnTo>
                  <a:lnTo>
                    <a:pt x="4" y="30"/>
                  </a:lnTo>
                  <a:lnTo>
                    <a:pt x="8" y="32"/>
                  </a:lnTo>
                  <a:lnTo>
                    <a:pt x="12" y="34"/>
                  </a:lnTo>
                  <a:lnTo>
                    <a:pt x="16" y="34"/>
                  </a:lnTo>
                  <a:lnTo>
                    <a:pt x="22" y="34"/>
                  </a:lnTo>
                  <a:lnTo>
                    <a:pt x="26" y="32"/>
                  </a:lnTo>
                  <a:lnTo>
                    <a:pt x="28" y="28"/>
                  </a:lnTo>
                  <a:lnTo>
                    <a:pt x="30" y="24"/>
                  </a:lnTo>
                  <a:lnTo>
                    <a:pt x="26" y="22"/>
                  </a:lnTo>
                  <a:lnTo>
                    <a:pt x="24" y="26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41" name="Freeform 1723">
              <a:extLst>
                <a:ext uri="{FF2B5EF4-FFF2-40B4-BE49-F238E27FC236}">
                  <a16:creationId xmlns:a16="http://schemas.microsoft.com/office/drawing/2014/main" id="{1B6D206B-FDA9-414E-9FCF-3688ED602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7775" y="3367405"/>
              <a:ext cx="41275" cy="53975"/>
            </a:xfrm>
            <a:custGeom>
              <a:avLst/>
              <a:gdLst>
                <a:gd name="T0" fmla="*/ 2147483647 w 26"/>
                <a:gd name="T1" fmla="*/ 2147483647 h 34"/>
                <a:gd name="T2" fmla="*/ 2147483647 w 26"/>
                <a:gd name="T3" fmla="*/ 2147483647 h 34"/>
                <a:gd name="T4" fmla="*/ 2147483647 w 26"/>
                <a:gd name="T5" fmla="*/ 2147483647 h 34"/>
                <a:gd name="T6" fmla="*/ 2147483647 w 26"/>
                <a:gd name="T7" fmla="*/ 2147483647 h 34"/>
                <a:gd name="T8" fmla="*/ 2147483647 w 26"/>
                <a:gd name="T9" fmla="*/ 2147483647 h 34"/>
                <a:gd name="T10" fmla="*/ 2147483647 w 26"/>
                <a:gd name="T11" fmla="*/ 0 h 34"/>
                <a:gd name="T12" fmla="*/ 2147483647 w 26"/>
                <a:gd name="T13" fmla="*/ 0 h 34"/>
                <a:gd name="T14" fmla="*/ 2147483647 w 26"/>
                <a:gd name="T15" fmla="*/ 2147483647 h 34"/>
                <a:gd name="T16" fmla="*/ 2147483647 w 26"/>
                <a:gd name="T17" fmla="*/ 2147483647 h 34"/>
                <a:gd name="T18" fmla="*/ 2147483647 w 26"/>
                <a:gd name="T19" fmla="*/ 0 h 34"/>
                <a:gd name="T20" fmla="*/ 0 w 26"/>
                <a:gd name="T21" fmla="*/ 0 h 34"/>
                <a:gd name="T22" fmla="*/ 0 w 26"/>
                <a:gd name="T23" fmla="*/ 2147483647 h 34"/>
                <a:gd name="T24" fmla="*/ 2147483647 w 26"/>
                <a:gd name="T25" fmla="*/ 2147483647 h 34"/>
                <a:gd name="T26" fmla="*/ 2147483647 w 26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34"/>
                <a:gd name="T44" fmla="*/ 26 w 26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34">
                  <a:moveTo>
                    <a:pt x="4" y="34"/>
                  </a:moveTo>
                  <a:lnTo>
                    <a:pt x="4" y="18"/>
                  </a:lnTo>
                  <a:lnTo>
                    <a:pt x="22" y="18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14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42" name="Freeform 1724">
              <a:extLst>
                <a:ext uri="{FF2B5EF4-FFF2-40B4-BE49-F238E27FC236}">
                  <a16:creationId xmlns:a16="http://schemas.microsoft.com/office/drawing/2014/main" id="{E2DBB276-7553-BA48-95CC-EC302E480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5400" y="3408680"/>
              <a:ext cx="25400" cy="34925"/>
            </a:xfrm>
            <a:custGeom>
              <a:avLst/>
              <a:gdLst>
                <a:gd name="T0" fmla="*/ 2147483647 w 16"/>
                <a:gd name="T1" fmla="*/ 2147483647 h 22"/>
                <a:gd name="T2" fmla="*/ 2147483647 w 16"/>
                <a:gd name="T3" fmla="*/ 2147483647 h 22"/>
                <a:gd name="T4" fmla="*/ 2147483647 w 16"/>
                <a:gd name="T5" fmla="*/ 2147483647 h 22"/>
                <a:gd name="T6" fmla="*/ 2147483647 w 16"/>
                <a:gd name="T7" fmla="*/ 2147483647 h 22"/>
                <a:gd name="T8" fmla="*/ 2147483647 w 16"/>
                <a:gd name="T9" fmla="*/ 2147483647 h 22"/>
                <a:gd name="T10" fmla="*/ 2147483647 w 16"/>
                <a:gd name="T11" fmla="*/ 2147483647 h 22"/>
                <a:gd name="T12" fmla="*/ 2147483647 w 16"/>
                <a:gd name="T13" fmla="*/ 2147483647 h 22"/>
                <a:gd name="T14" fmla="*/ 2147483647 w 16"/>
                <a:gd name="T15" fmla="*/ 2147483647 h 22"/>
                <a:gd name="T16" fmla="*/ 2147483647 w 16"/>
                <a:gd name="T17" fmla="*/ 2147483647 h 22"/>
                <a:gd name="T18" fmla="*/ 2147483647 w 16"/>
                <a:gd name="T19" fmla="*/ 2147483647 h 22"/>
                <a:gd name="T20" fmla="*/ 2147483647 w 16"/>
                <a:gd name="T21" fmla="*/ 2147483647 h 22"/>
                <a:gd name="T22" fmla="*/ 2147483647 w 16"/>
                <a:gd name="T23" fmla="*/ 2147483647 h 22"/>
                <a:gd name="T24" fmla="*/ 2147483647 w 16"/>
                <a:gd name="T25" fmla="*/ 2147483647 h 22"/>
                <a:gd name="T26" fmla="*/ 2147483647 w 16"/>
                <a:gd name="T27" fmla="*/ 2147483647 h 22"/>
                <a:gd name="T28" fmla="*/ 2147483647 w 16"/>
                <a:gd name="T29" fmla="*/ 0 h 22"/>
                <a:gd name="T30" fmla="*/ 2147483647 w 16"/>
                <a:gd name="T31" fmla="*/ 0 h 22"/>
                <a:gd name="T32" fmla="*/ 2147483647 w 16"/>
                <a:gd name="T33" fmla="*/ 0 h 22"/>
                <a:gd name="T34" fmla="*/ 2147483647 w 16"/>
                <a:gd name="T35" fmla="*/ 0 h 22"/>
                <a:gd name="T36" fmla="*/ 2147483647 w 16"/>
                <a:gd name="T37" fmla="*/ 2147483647 h 22"/>
                <a:gd name="T38" fmla="*/ 2147483647 w 16"/>
                <a:gd name="T39" fmla="*/ 2147483647 h 22"/>
                <a:gd name="T40" fmla="*/ 2147483647 w 16"/>
                <a:gd name="T41" fmla="*/ 2147483647 h 22"/>
                <a:gd name="T42" fmla="*/ 2147483647 w 16"/>
                <a:gd name="T43" fmla="*/ 2147483647 h 22"/>
                <a:gd name="T44" fmla="*/ 2147483647 w 16"/>
                <a:gd name="T45" fmla="*/ 2147483647 h 22"/>
                <a:gd name="T46" fmla="*/ 2147483647 w 16"/>
                <a:gd name="T47" fmla="*/ 2147483647 h 22"/>
                <a:gd name="T48" fmla="*/ 2147483647 w 16"/>
                <a:gd name="T49" fmla="*/ 2147483647 h 22"/>
                <a:gd name="T50" fmla="*/ 2147483647 w 16"/>
                <a:gd name="T51" fmla="*/ 2147483647 h 22"/>
                <a:gd name="T52" fmla="*/ 2147483647 w 16"/>
                <a:gd name="T53" fmla="*/ 2147483647 h 22"/>
                <a:gd name="T54" fmla="*/ 2147483647 w 16"/>
                <a:gd name="T55" fmla="*/ 2147483647 h 22"/>
                <a:gd name="T56" fmla="*/ 2147483647 w 16"/>
                <a:gd name="T57" fmla="*/ 2147483647 h 22"/>
                <a:gd name="T58" fmla="*/ 2147483647 w 16"/>
                <a:gd name="T59" fmla="*/ 2147483647 h 22"/>
                <a:gd name="T60" fmla="*/ 2147483647 w 16"/>
                <a:gd name="T61" fmla="*/ 2147483647 h 22"/>
                <a:gd name="T62" fmla="*/ 2147483647 w 16"/>
                <a:gd name="T63" fmla="*/ 2147483647 h 22"/>
                <a:gd name="T64" fmla="*/ 2147483647 w 16"/>
                <a:gd name="T65" fmla="*/ 2147483647 h 22"/>
                <a:gd name="T66" fmla="*/ 2147483647 w 16"/>
                <a:gd name="T67" fmla="*/ 2147483647 h 22"/>
                <a:gd name="T68" fmla="*/ 2147483647 w 16"/>
                <a:gd name="T69" fmla="*/ 2147483647 h 22"/>
                <a:gd name="T70" fmla="*/ 2147483647 w 16"/>
                <a:gd name="T71" fmla="*/ 2147483647 h 22"/>
                <a:gd name="T72" fmla="*/ 2147483647 w 16"/>
                <a:gd name="T73" fmla="*/ 2147483647 h 22"/>
                <a:gd name="T74" fmla="*/ 0 w 16"/>
                <a:gd name="T75" fmla="*/ 2147483647 h 22"/>
                <a:gd name="T76" fmla="*/ 2147483647 w 16"/>
                <a:gd name="T77" fmla="*/ 2147483647 h 22"/>
                <a:gd name="T78" fmla="*/ 2147483647 w 16"/>
                <a:gd name="T79" fmla="*/ 2147483647 h 22"/>
                <a:gd name="T80" fmla="*/ 2147483647 w 16"/>
                <a:gd name="T81" fmla="*/ 2147483647 h 22"/>
                <a:gd name="T82" fmla="*/ 2147483647 w 16"/>
                <a:gd name="T83" fmla="*/ 2147483647 h 2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6"/>
                <a:gd name="T127" fmla="*/ 0 h 22"/>
                <a:gd name="T128" fmla="*/ 16 w 16"/>
                <a:gd name="T129" fmla="*/ 22 h 2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6" h="22">
                  <a:moveTo>
                    <a:pt x="4" y="20"/>
                  </a:moveTo>
                  <a:lnTo>
                    <a:pt x="4" y="20"/>
                  </a:lnTo>
                  <a:lnTo>
                    <a:pt x="6" y="18"/>
                  </a:lnTo>
                  <a:lnTo>
                    <a:pt x="10" y="16"/>
                  </a:lnTo>
                  <a:lnTo>
                    <a:pt x="14" y="12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4" y="2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6"/>
                  </a:lnTo>
                  <a:lnTo>
                    <a:pt x="4" y="6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2"/>
                  </a:lnTo>
                  <a:lnTo>
                    <a:pt x="12" y="6"/>
                  </a:lnTo>
                  <a:lnTo>
                    <a:pt x="12" y="8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0" y="22"/>
                  </a:lnTo>
                  <a:lnTo>
                    <a:pt x="16" y="22"/>
                  </a:lnTo>
                  <a:lnTo>
                    <a:pt x="16" y="20"/>
                  </a:lnTo>
                  <a:lnTo>
                    <a:pt x="4" y="20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43" name="Freeform 1725">
              <a:extLst>
                <a:ext uri="{FF2B5EF4-FFF2-40B4-BE49-F238E27FC236}">
                  <a16:creationId xmlns:a16="http://schemas.microsoft.com/office/drawing/2014/main" id="{A1D86FB4-62A1-3C43-ABF0-54F2FE9C5C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25125" y="3364230"/>
              <a:ext cx="50800" cy="57150"/>
            </a:xfrm>
            <a:custGeom>
              <a:avLst/>
              <a:gdLst>
                <a:gd name="T0" fmla="*/ 2147483647 w 32"/>
                <a:gd name="T1" fmla="*/ 2147483647 h 36"/>
                <a:gd name="T2" fmla="*/ 2147483647 w 32"/>
                <a:gd name="T3" fmla="*/ 2147483647 h 36"/>
                <a:gd name="T4" fmla="*/ 2147483647 w 32"/>
                <a:gd name="T5" fmla="*/ 2147483647 h 36"/>
                <a:gd name="T6" fmla="*/ 2147483647 w 32"/>
                <a:gd name="T7" fmla="*/ 2147483647 h 36"/>
                <a:gd name="T8" fmla="*/ 2147483647 w 32"/>
                <a:gd name="T9" fmla="*/ 2147483647 h 36"/>
                <a:gd name="T10" fmla="*/ 2147483647 w 32"/>
                <a:gd name="T11" fmla="*/ 2147483647 h 36"/>
                <a:gd name="T12" fmla="*/ 2147483647 w 32"/>
                <a:gd name="T13" fmla="*/ 2147483647 h 36"/>
                <a:gd name="T14" fmla="*/ 2147483647 w 32"/>
                <a:gd name="T15" fmla="*/ 2147483647 h 36"/>
                <a:gd name="T16" fmla="*/ 2147483647 w 32"/>
                <a:gd name="T17" fmla="*/ 2147483647 h 36"/>
                <a:gd name="T18" fmla="*/ 2147483647 w 32"/>
                <a:gd name="T19" fmla="*/ 2147483647 h 36"/>
                <a:gd name="T20" fmla="*/ 2147483647 w 32"/>
                <a:gd name="T21" fmla="*/ 2147483647 h 36"/>
                <a:gd name="T22" fmla="*/ 2147483647 w 32"/>
                <a:gd name="T23" fmla="*/ 2147483647 h 36"/>
                <a:gd name="T24" fmla="*/ 2147483647 w 32"/>
                <a:gd name="T25" fmla="*/ 2147483647 h 36"/>
                <a:gd name="T26" fmla="*/ 2147483647 w 32"/>
                <a:gd name="T27" fmla="*/ 2147483647 h 36"/>
                <a:gd name="T28" fmla="*/ 2147483647 w 32"/>
                <a:gd name="T29" fmla="*/ 2147483647 h 36"/>
                <a:gd name="T30" fmla="*/ 2147483647 w 32"/>
                <a:gd name="T31" fmla="*/ 2147483647 h 36"/>
                <a:gd name="T32" fmla="*/ 2147483647 w 32"/>
                <a:gd name="T33" fmla="*/ 2147483647 h 36"/>
                <a:gd name="T34" fmla="*/ 2147483647 w 32"/>
                <a:gd name="T35" fmla="*/ 2147483647 h 36"/>
                <a:gd name="T36" fmla="*/ 2147483647 w 32"/>
                <a:gd name="T37" fmla="*/ 2147483647 h 36"/>
                <a:gd name="T38" fmla="*/ 2147483647 w 32"/>
                <a:gd name="T39" fmla="*/ 2147483647 h 36"/>
                <a:gd name="T40" fmla="*/ 2147483647 w 32"/>
                <a:gd name="T41" fmla="*/ 2147483647 h 36"/>
                <a:gd name="T42" fmla="*/ 2147483647 w 32"/>
                <a:gd name="T43" fmla="*/ 0 h 36"/>
                <a:gd name="T44" fmla="*/ 2147483647 w 32"/>
                <a:gd name="T45" fmla="*/ 0 h 36"/>
                <a:gd name="T46" fmla="*/ 2147483647 w 32"/>
                <a:gd name="T47" fmla="*/ 2147483647 h 36"/>
                <a:gd name="T48" fmla="*/ 2147483647 w 32"/>
                <a:gd name="T49" fmla="*/ 2147483647 h 36"/>
                <a:gd name="T50" fmla="*/ 2147483647 w 32"/>
                <a:gd name="T51" fmla="*/ 2147483647 h 36"/>
                <a:gd name="T52" fmla="*/ 0 w 32"/>
                <a:gd name="T53" fmla="*/ 2147483647 h 36"/>
                <a:gd name="T54" fmla="*/ 0 w 32"/>
                <a:gd name="T55" fmla="*/ 2147483647 h 36"/>
                <a:gd name="T56" fmla="*/ 0 w 32"/>
                <a:gd name="T57" fmla="*/ 2147483647 h 36"/>
                <a:gd name="T58" fmla="*/ 2147483647 w 32"/>
                <a:gd name="T59" fmla="*/ 2147483647 h 36"/>
                <a:gd name="T60" fmla="*/ 2147483647 w 32"/>
                <a:gd name="T61" fmla="*/ 2147483647 h 36"/>
                <a:gd name="T62" fmla="*/ 2147483647 w 32"/>
                <a:gd name="T63" fmla="*/ 2147483647 h 36"/>
                <a:gd name="T64" fmla="*/ 2147483647 w 32"/>
                <a:gd name="T65" fmla="*/ 2147483647 h 36"/>
                <a:gd name="T66" fmla="*/ 2147483647 w 32"/>
                <a:gd name="T67" fmla="*/ 2147483647 h 36"/>
                <a:gd name="T68" fmla="*/ 2147483647 w 32"/>
                <a:gd name="T69" fmla="*/ 2147483647 h 36"/>
                <a:gd name="T70" fmla="*/ 2147483647 w 32"/>
                <a:gd name="T71" fmla="*/ 2147483647 h 36"/>
                <a:gd name="T72" fmla="*/ 2147483647 w 32"/>
                <a:gd name="T73" fmla="*/ 2147483647 h 36"/>
                <a:gd name="T74" fmla="*/ 2147483647 w 32"/>
                <a:gd name="T75" fmla="*/ 2147483647 h 36"/>
                <a:gd name="T76" fmla="*/ 2147483647 w 32"/>
                <a:gd name="T77" fmla="*/ 2147483647 h 36"/>
                <a:gd name="T78" fmla="*/ 2147483647 w 32"/>
                <a:gd name="T79" fmla="*/ 2147483647 h 36"/>
                <a:gd name="T80" fmla="*/ 2147483647 w 32"/>
                <a:gd name="T81" fmla="*/ 2147483647 h 36"/>
                <a:gd name="T82" fmla="*/ 2147483647 w 32"/>
                <a:gd name="T83" fmla="*/ 2147483647 h 36"/>
                <a:gd name="T84" fmla="*/ 2147483647 w 32"/>
                <a:gd name="T85" fmla="*/ 2147483647 h 36"/>
                <a:gd name="T86" fmla="*/ 2147483647 w 32"/>
                <a:gd name="T87" fmla="*/ 2147483647 h 36"/>
                <a:gd name="T88" fmla="*/ 2147483647 w 32"/>
                <a:gd name="T89" fmla="*/ 2147483647 h 36"/>
                <a:gd name="T90" fmla="*/ 2147483647 w 32"/>
                <a:gd name="T91" fmla="*/ 2147483647 h 36"/>
                <a:gd name="T92" fmla="*/ 2147483647 w 32"/>
                <a:gd name="T93" fmla="*/ 2147483647 h 36"/>
                <a:gd name="T94" fmla="*/ 2147483647 w 32"/>
                <a:gd name="T95" fmla="*/ 2147483647 h 36"/>
                <a:gd name="T96" fmla="*/ 2147483647 w 32"/>
                <a:gd name="T97" fmla="*/ 2147483647 h 36"/>
                <a:gd name="T98" fmla="*/ 2147483647 w 32"/>
                <a:gd name="T99" fmla="*/ 2147483647 h 36"/>
                <a:gd name="T100" fmla="*/ 2147483647 w 32"/>
                <a:gd name="T101" fmla="*/ 2147483647 h 36"/>
                <a:gd name="T102" fmla="*/ 2147483647 w 32"/>
                <a:gd name="T103" fmla="*/ 2147483647 h 36"/>
                <a:gd name="T104" fmla="*/ 2147483647 w 32"/>
                <a:gd name="T105" fmla="*/ 2147483647 h 36"/>
                <a:gd name="T106" fmla="*/ 2147483647 w 32"/>
                <a:gd name="T107" fmla="*/ 2147483647 h 36"/>
                <a:gd name="T108" fmla="*/ 2147483647 w 32"/>
                <a:gd name="T109" fmla="*/ 2147483647 h 36"/>
                <a:gd name="T110" fmla="*/ 2147483647 w 32"/>
                <a:gd name="T111" fmla="*/ 2147483647 h 36"/>
                <a:gd name="T112" fmla="*/ 2147483647 w 32"/>
                <a:gd name="T113" fmla="*/ 2147483647 h 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2"/>
                <a:gd name="T172" fmla="*/ 0 h 36"/>
                <a:gd name="T173" fmla="*/ 32 w 32"/>
                <a:gd name="T174" fmla="*/ 36 h 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2" h="36">
                  <a:moveTo>
                    <a:pt x="2" y="28"/>
                  </a:moveTo>
                  <a:lnTo>
                    <a:pt x="2" y="28"/>
                  </a:lnTo>
                  <a:lnTo>
                    <a:pt x="4" y="32"/>
                  </a:lnTo>
                  <a:lnTo>
                    <a:pt x="8" y="34"/>
                  </a:lnTo>
                  <a:lnTo>
                    <a:pt x="12" y="36"/>
                  </a:lnTo>
                  <a:lnTo>
                    <a:pt x="16" y="36"/>
                  </a:lnTo>
                  <a:lnTo>
                    <a:pt x="24" y="34"/>
                  </a:lnTo>
                  <a:lnTo>
                    <a:pt x="28" y="32"/>
                  </a:lnTo>
                  <a:lnTo>
                    <a:pt x="30" y="2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6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2" y="28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2" y="6"/>
                  </a:lnTo>
                  <a:lnTo>
                    <a:pt x="16" y="4"/>
                  </a:lnTo>
                  <a:lnTo>
                    <a:pt x="22" y="6"/>
                  </a:lnTo>
                  <a:lnTo>
                    <a:pt x="26" y="12"/>
                  </a:lnTo>
                  <a:lnTo>
                    <a:pt x="28" y="18"/>
                  </a:lnTo>
                  <a:lnTo>
                    <a:pt x="26" y="24"/>
                  </a:lnTo>
                  <a:lnTo>
                    <a:pt x="24" y="28"/>
                  </a:lnTo>
                  <a:lnTo>
                    <a:pt x="20" y="32"/>
                  </a:lnTo>
                  <a:lnTo>
                    <a:pt x="16" y="32"/>
                  </a:lnTo>
                  <a:lnTo>
                    <a:pt x="12" y="32"/>
                  </a:lnTo>
                  <a:lnTo>
                    <a:pt x="8" y="30"/>
                  </a:lnTo>
                  <a:lnTo>
                    <a:pt x="4" y="24"/>
                  </a:lnTo>
                  <a:lnTo>
                    <a:pt x="4" y="20"/>
                  </a:lnTo>
                  <a:lnTo>
                    <a:pt x="4" y="1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44" name="Freeform 1726">
              <a:extLst>
                <a:ext uri="{FF2B5EF4-FFF2-40B4-BE49-F238E27FC236}">
                  <a16:creationId xmlns:a16="http://schemas.microsoft.com/office/drawing/2014/main" id="{A09A723A-CAE1-F549-AF06-C758FA1770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64775" y="3364230"/>
              <a:ext cx="50800" cy="57150"/>
            </a:xfrm>
            <a:custGeom>
              <a:avLst/>
              <a:gdLst>
                <a:gd name="T0" fmla="*/ 2147483647 w 32"/>
                <a:gd name="T1" fmla="*/ 2147483647 h 36"/>
                <a:gd name="T2" fmla="*/ 2147483647 w 32"/>
                <a:gd name="T3" fmla="*/ 2147483647 h 36"/>
                <a:gd name="T4" fmla="*/ 2147483647 w 32"/>
                <a:gd name="T5" fmla="*/ 2147483647 h 36"/>
                <a:gd name="T6" fmla="*/ 2147483647 w 32"/>
                <a:gd name="T7" fmla="*/ 2147483647 h 36"/>
                <a:gd name="T8" fmla="*/ 2147483647 w 32"/>
                <a:gd name="T9" fmla="*/ 2147483647 h 36"/>
                <a:gd name="T10" fmla="*/ 2147483647 w 32"/>
                <a:gd name="T11" fmla="*/ 2147483647 h 36"/>
                <a:gd name="T12" fmla="*/ 2147483647 w 32"/>
                <a:gd name="T13" fmla="*/ 2147483647 h 36"/>
                <a:gd name="T14" fmla="*/ 2147483647 w 32"/>
                <a:gd name="T15" fmla="*/ 2147483647 h 36"/>
                <a:gd name="T16" fmla="*/ 2147483647 w 32"/>
                <a:gd name="T17" fmla="*/ 2147483647 h 36"/>
                <a:gd name="T18" fmla="*/ 2147483647 w 32"/>
                <a:gd name="T19" fmla="*/ 2147483647 h 36"/>
                <a:gd name="T20" fmla="*/ 2147483647 w 32"/>
                <a:gd name="T21" fmla="*/ 2147483647 h 36"/>
                <a:gd name="T22" fmla="*/ 2147483647 w 32"/>
                <a:gd name="T23" fmla="*/ 2147483647 h 36"/>
                <a:gd name="T24" fmla="*/ 2147483647 w 32"/>
                <a:gd name="T25" fmla="*/ 2147483647 h 36"/>
                <a:gd name="T26" fmla="*/ 2147483647 w 32"/>
                <a:gd name="T27" fmla="*/ 2147483647 h 36"/>
                <a:gd name="T28" fmla="*/ 2147483647 w 32"/>
                <a:gd name="T29" fmla="*/ 2147483647 h 36"/>
                <a:gd name="T30" fmla="*/ 2147483647 w 32"/>
                <a:gd name="T31" fmla="*/ 2147483647 h 36"/>
                <a:gd name="T32" fmla="*/ 2147483647 w 32"/>
                <a:gd name="T33" fmla="*/ 2147483647 h 36"/>
                <a:gd name="T34" fmla="*/ 2147483647 w 32"/>
                <a:gd name="T35" fmla="*/ 2147483647 h 36"/>
                <a:gd name="T36" fmla="*/ 2147483647 w 32"/>
                <a:gd name="T37" fmla="*/ 2147483647 h 36"/>
                <a:gd name="T38" fmla="*/ 2147483647 w 32"/>
                <a:gd name="T39" fmla="*/ 2147483647 h 36"/>
                <a:gd name="T40" fmla="*/ 2147483647 w 32"/>
                <a:gd name="T41" fmla="*/ 2147483647 h 36"/>
                <a:gd name="T42" fmla="*/ 2147483647 w 32"/>
                <a:gd name="T43" fmla="*/ 0 h 36"/>
                <a:gd name="T44" fmla="*/ 2147483647 w 32"/>
                <a:gd name="T45" fmla="*/ 0 h 36"/>
                <a:gd name="T46" fmla="*/ 2147483647 w 32"/>
                <a:gd name="T47" fmla="*/ 2147483647 h 36"/>
                <a:gd name="T48" fmla="*/ 2147483647 w 32"/>
                <a:gd name="T49" fmla="*/ 2147483647 h 36"/>
                <a:gd name="T50" fmla="*/ 2147483647 w 32"/>
                <a:gd name="T51" fmla="*/ 2147483647 h 36"/>
                <a:gd name="T52" fmla="*/ 0 w 32"/>
                <a:gd name="T53" fmla="*/ 2147483647 h 36"/>
                <a:gd name="T54" fmla="*/ 0 w 32"/>
                <a:gd name="T55" fmla="*/ 2147483647 h 36"/>
                <a:gd name="T56" fmla="*/ 0 w 32"/>
                <a:gd name="T57" fmla="*/ 2147483647 h 36"/>
                <a:gd name="T58" fmla="*/ 2147483647 w 32"/>
                <a:gd name="T59" fmla="*/ 2147483647 h 36"/>
                <a:gd name="T60" fmla="*/ 2147483647 w 32"/>
                <a:gd name="T61" fmla="*/ 2147483647 h 36"/>
                <a:gd name="T62" fmla="*/ 2147483647 w 32"/>
                <a:gd name="T63" fmla="*/ 2147483647 h 36"/>
                <a:gd name="T64" fmla="*/ 2147483647 w 32"/>
                <a:gd name="T65" fmla="*/ 2147483647 h 36"/>
                <a:gd name="T66" fmla="*/ 2147483647 w 32"/>
                <a:gd name="T67" fmla="*/ 2147483647 h 36"/>
                <a:gd name="T68" fmla="*/ 2147483647 w 32"/>
                <a:gd name="T69" fmla="*/ 2147483647 h 36"/>
                <a:gd name="T70" fmla="*/ 2147483647 w 32"/>
                <a:gd name="T71" fmla="*/ 2147483647 h 36"/>
                <a:gd name="T72" fmla="*/ 2147483647 w 32"/>
                <a:gd name="T73" fmla="*/ 2147483647 h 36"/>
                <a:gd name="T74" fmla="*/ 2147483647 w 32"/>
                <a:gd name="T75" fmla="*/ 2147483647 h 36"/>
                <a:gd name="T76" fmla="*/ 2147483647 w 32"/>
                <a:gd name="T77" fmla="*/ 2147483647 h 36"/>
                <a:gd name="T78" fmla="*/ 2147483647 w 32"/>
                <a:gd name="T79" fmla="*/ 2147483647 h 36"/>
                <a:gd name="T80" fmla="*/ 2147483647 w 32"/>
                <a:gd name="T81" fmla="*/ 2147483647 h 36"/>
                <a:gd name="T82" fmla="*/ 2147483647 w 32"/>
                <a:gd name="T83" fmla="*/ 2147483647 h 36"/>
                <a:gd name="T84" fmla="*/ 2147483647 w 32"/>
                <a:gd name="T85" fmla="*/ 2147483647 h 36"/>
                <a:gd name="T86" fmla="*/ 2147483647 w 32"/>
                <a:gd name="T87" fmla="*/ 2147483647 h 36"/>
                <a:gd name="T88" fmla="*/ 2147483647 w 32"/>
                <a:gd name="T89" fmla="*/ 2147483647 h 36"/>
                <a:gd name="T90" fmla="*/ 2147483647 w 32"/>
                <a:gd name="T91" fmla="*/ 2147483647 h 36"/>
                <a:gd name="T92" fmla="*/ 2147483647 w 32"/>
                <a:gd name="T93" fmla="*/ 2147483647 h 36"/>
                <a:gd name="T94" fmla="*/ 2147483647 w 32"/>
                <a:gd name="T95" fmla="*/ 2147483647 h 36"/>
                <a:gd name="T96" fmla="*/ 2147483647 w 32"/>
                <a:gd name="T97" fmla="*/ 2147483647 h 36"/>
                <a:gd name="T98" fmla="*/ 2147483647 w 32"/>
                <a:gd name="T99" fmla="*/ 2147483647 h 36"/>
                <a:gd name="T100" fmla="*/ 2147483647 w 32"/>
                <a:gd name="T101" fmla="*/ 2147483647 h 36"/>
                <a:gd name="T102" fmla="*/ 2147483647 w 32"/>
                <a:gd name="T103" fmla="*/ 2147483647 h 36"/>
                <a:gd name="T104" fmla="*/ 2147483647 w 32"/>
                <a:gd name="T105" fmla="*/ 2147483647 h 36"/>
                <a:gd name="T106" fmla="*/ 2147483647 w 32"/>
                <a:gd name="T107" fmla="*/ 2147483647 h 36"/>
                <a:gd name="T108" fmla="*/ 2147483647 w 32"/>
                <a:gd name="T109" fmla="*/ 2147483647 h 36"/>
                <a:gd name="T110" fmla="*/ 2147483647 w 32"/>
                <a:gd name="T111" fmla="*/ 2147483647 h 36"/>
                <a:gd name="T112" fmla="*/ 2147483647 w 32"/>
                <a:gd name="T113" fmla="*/ 2147483647 h 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2"/>
                <a:gd name="T172" fmla="*/ 0 h 36"/>
                <a:gd name="T173" fmla="*/ 32 w 32"/>
                <a:gd name="T174" fmla="*/ 36 h 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2" h="36">
                  <a:moveTo>
                    <a:pt x="2" y="28"/>
                  </a:moveTo>
                  <a:lnTo>
                    <a:pt x="2" y="28"/>
                  </a:lnTo>
                  <a:lnTo>
                    <a:pt x="4" y="32"/>
                  </a:lnTo>
                  <a:lnTo>
                    <a:pt x="8" y="34"/>
                  </a:lnTo>
                  <a:lnTo>
                    <a:pt x="12" y="36"/>
                  </a:lnTo>
                  <a:lnTo>
                    <a:pt x="16" y="36"/>
                  </a:lnTo>
                  <a:lnTo>
                    <a:pt x="24" y="34"/>
                  </a:lnTo>
                  <a:lnTo>
                    <a:pt x="28" y="32"/>
                  </a:lnTo>
                  <a:lnTo>
                    <a:pt x="30" y="2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6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2" y="28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2" y="6"/>
                  </a:lnTo>
                  <a:lnTo>
                    <a:pt x="16" y="4"/>
                  </a:lnTo>
                  <a:lnTo>
                    <a:pt x="22" y="6"/>
                  </a:lnTo>
                  <a:lnTo>
                    <a:pt x="26" y="12"/>
                  </a:lnTo>
                  <a:lnTo>
                    <a:pt x="28" y="18"/>
                  </a:lnTo>
                  <a:lnTo>
                    <a:pt x="26" y="24"/>
                  </a:lnTo>
                  <a:lnTo>
                    <a:pt x="24" y="28"/>
                  </a:lnTo>
                  <a:lnTo>
                    <a:pt x="20" y="32"/>
                  </a:lnTo>
                  <a:lnTo>
                    <a:pt x="16" y="32"/>
                  </a:lnTo>
                  <a:lnTo>
                    <a:pt x="12" y="32"/>
                  </a:lnTo>
                  <a:lnTo>
                    <a:pt x="8" y="30"/>
                  </a:lnTo>
                  <a:lnTo>
                    <a:pt x="4" y="24"/>
                  </a:lnTo>
                  <a:lnTo>
                    <a:pt x="4" y="20"/>
                  </a:lnTo>
                  <a:lnTo>
                    <a:pt x="6" y="1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45" name="Freeform 1727">
              <a:extLst>
                <a:ext uri="{FF2B5EF4-FFF2-40B4-BE49-F238E27FC236}">
                  <a16:creationId xmlns:a16="http://schemas.microsoft.com/office/drawing/2014/main" id="{2161AD98-873F-BE41-BFBB-0F0843471E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4950" y="3503930"/>
              <a:ext cx="50800" cy="57150"/>
            </a:xfrm>
            <a:custGeom>
              <a:avLst/>
              <a:gdLst>
                <a:gd name="T0" fmla="*/ 2147483647 w 32"/>
                <a:gd name="T1" fmla="*/ 2147483647 h 36"/>
                <a:gd name="T2" fmla="*/ 2147483647 w 32"/>
                <a:gd name="T3" fmla="*/ 2147483647 h 36"/>
                <a:gd name="T4" fmla="*/ 2147483647 w 32"/>
                <a:gd name="T5" fmla="*/ 2147483647 h 36"/>
                <a:gd name="T6" fmla="*/ 2147483647 w 32"/>
                <a:gd name="T7" fmla="*/ 2147483647 h 36"/>
                <a:gd name="T8" fmla="*/ 2147483647 w 32"/>
                <a:gd name="T9" fmla="*/ 2147483647 h 36"/>
                <a:gd name="T10" fmla="*/ 2147483647 w 32"/>
                <a:gd name="T11" fmla="*/ 2147483647 h 36"/>
                <a:gd name="T12" fmla="*/ 2147483647 w 32"/>
                <a:gd name="T13" fmla="*/ 2147483647 h 36"/>
                <a:gd name="T14" fmla="*/ 2147483647 w 32"/>
                <a:gd name="T15" fmla="*/ 2147483647 h 36"/>
                <a:gd name="T16" fmla="*/ 2147483647 w 32"/>
                <a:gd name="T17" fmla="*/ 2147483647 h 36"/>
                <a:gd name="T18" fmla="*/ 2147483647 w 32"/>
                <a:gd name="T19" fmla="*/ 2147483647 h 36"/>
                <a:gd name="T20" fmla="*/ 2147483647 w 32"/>
                <a:gd name="T21" fmla="*/ 2147483647 h 36"/>
                <a:gd name="T22" fmla="*/ 2147483647 w 32"/>
                <a:gd name="T23" fmla="*/ 2147483647 h 36"/>
                <a:gd name="T24" fmla="*/ 2147483647 w 32"/>
                <a:gd name="T25" fmla="*/ 2147483647 h 36"/>
                <a:gd name="T26" fmla="*/ 2147483647 w 32"/>
                <a:gd name="T27" fmla="*/ 2147483647 h 36"/>
                <a:gd name="T28" fmla="*/ 2147483647 w 32"/>
                <a:gd name="T29" fmla="*/ 2147483647 h 36"/>
                <a:gd name="T30" fmla="*/ 2147483647 w 32"/>
                <a:gd name="T31" fmla="*/ 2147483647 h 36"/>
                <a:gd name="T32" fmla="*/ 2147483647 w 32"/>
                <a:gd name="T33" fmla="*/ 2147483647 h 36"/>
                <a:gd name="T34" fmla="*/ 2147483647 w 32"/>
                <a:gd name="T35" fmla="*/ 2147483647 h 36"/>
                <a:gd name="T36" fmla="*/ 2147483647 w 32"/>
                <a:gd name="T37" fmla="*/ 2147483647 h 36"/>
                <a:gd name="T38" fmla="*/ 2147483647 w 32"/>
                <a:gd name="T39" fmla="*/ 2147483647 h 36"/>
                <a:gd name="T40" fmla="*/ 2147483647 w 32"/>
                <a:gd name="T41" fmla="*/ 0 h 36"/>
                <a:gd name="T42" fmla="*/ 2147483647 w 32"/>
                <a:gd name="T43" fmla="*/ 0 h 36"/>
                <a:gd name="T44" fmla="*/ 2147483647 w 32"/>
                <a:gd name="T45" fmla="*/ 0 h 36"/>
                <a:gd name="T46" fmla="*/ 2147483647 w 32"/>
                <a:gd name="T47" fmla="*/ 0 h 36"/>
                <a:gd name="T48" fmla="*/ 2147483647 w 32"/>
                <a:gd name="T49" fmla="*/ 2147483647 h 36"/>
                <a:gd name="T50" fmla="*/ 2147483647 w 32"/>
                <a:gd name="T51" fmla="*/ 2147483647 h 36"/>
                <a:gd name="T52" fmla="*/ 0 w 32"/>
                <a:gd name="T53" fmla="*/ 2147483647 h 36"/>
                <a:gd name="T54" fmla="*/ 0 w 32"/>
                <a:gd name="T55" fmla="*/ 2147483647 h 36"/>
                <a:gd name="T56" fmla="*/ 0 w 32"/>
                <a:gd name="T57" fmla="*/ 2147483647 h 36"/>
                <a:gd name="T58" fmla="*/ 2147483647 w 32"/>
                <a:gd name="T59" fmla="*/ 2147483647 h 36"/>
                <a:gd name="T60" fmla="*/ 2147483647 w 32"/>
                <a:gd name="T61" fmla="*/ 2147483647 h 36"/>
                <a:gd name="T62" fmla="*/ 2147483647 w 32"/>
                <a:gd name="T63" fmla="*/ 2147483647 h 36"/>
                <a:gd name="T64" fmla="*/ 2147483647 w 32"/>
                <a:gd name="T65" fmla="*/ 2147483647 h 36"/>
                <a:gd name="T66" fmla="*/ 2147483647 w 32"/>
                <a:gd name="T67" fmla="*/ 2147483647 h 36"/>
                <a:gd name="T68" fmla="*/ 2147483647 w 32"/>
                <a:gd name="T69" fmla="*/ 2147483647 h 36"/>
                <a:gd name="T70" fmla="*/ 2147483647 w 32"/>
                <a:gd name="T71" fmla="*/ 2147483647 h 36"/>
                <a:gd name="T72" fmla="*/ 2147483647 w 32"/>
                <a:gd name="T73" fmla="*/ 2147483647 h 36"/>
                <a:gd name="T74" fmla="*/ 2147483647 w 32"/>
                <a:gd name="T75" fmla="*/ 2147483647 h 36"/>
                <a:gd name="T76" fmla="*/ 2147483647 w 32"/>
                <a:gd name="T77" fmla="*/ 2147483647 h 36"/>
                <a:gd name="T78" fmla="*/ 2147483647 w 32"/>
                <a:gd name="T79" fmla="*/ 2147483647 h 36"/>
                <a:gd name="T80" fmla="*/ 2147483647 w 32"/>
                <a:gd name="T81" fmla="*/ 2147483647 h 36"/>
                <a:gd name="T82" fmla="*/ 2147483647 w 32"/>
                <a:gd name="T83" fmla="*/ 2147483647 h 36"/>
                <a:gd name="T84" fmla="*/ 2147483647 w 32"/>
                <a:gd name="T85" fmla="*/ 2147483647 h 36"/>
                <a:gd name="T86" fmla="*/ 2147483647 w 32"/>
                <a:gd name="T87" fmla="*/ 2147483647 h 36"/>
                <a:gd name="T88" fmla="*/ 2147483647 w 32"/>
                <a:gd name="T89" fmla="*/ 2147483647 h 36"/>
                <a:gd name="T90" fmla="*/ 2147483647 w 32"/>
                <a:gd name="T91" fmla="*/ 2147483647 h 36"/>
                <a:gd name="T92" fmla="*/ 2147483647 w 32"/>
                <a:gd name="T93" fmla="*/ 2147483647 h 36"/>
                <a:gd name="T94" fmla="*/ 2147483647 w 32"/>
                <a:gd name="T95" fmla="*/ 2147483647 h 36"/>
                <a:gd name="T96" fmla="*/ 2147483647 w 32"/>
                <a:gd name="T97" fmla="*/ 2147483647 h 36"/>
                <a:gd name="T98" fmla="*/ 2147483647 w 32"/>
                <a:gd name="T99" fmla="*/ 2147483647 h 36"/>
                <a:gd name="T100" fmla="*/ 2147483647 w 32"/>
                <a:gd name="T101" fmla="*/ 2147483647 h 36"/>
                <a:gd name="T102" fmla="*/ 2147483647 w 32"/>
                <a:gd name="T103" fmla="*/ 2147483647 h 36"/>
                <a:gd name="T104" fmla="*/ 2147483647 w 32"/>
                <a:gd name="T105" fmla="*/ 2147483647 h 36"/>
                <a:gd name="T106" fmla="*/ 2147483647 w 32"/>
                <a:gd name="T107" fmla="*/ 2147483647 h 36"/>
                <a:gd name="T108" fmla="*/ 2147483647 w 32"/>
                <a:gd name="T109" fmla="*/ 2147483647 h 36"/>
                <a:gd name="T110" fmla="*/ 2147483647 w 32"/>
                <a:gd name="T111" fmla="*/ 2147483647 h 36"/>
                <a:gd name="T112" fmla="*/ 2147483647 w 32"/>
                <a:gd name="T113" fmla="*/ 2147483647 h 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2"/>
                <a:gd name="T172" fmla="*/ 0 h 36"/>
                <a:gd name="T173" fmla="*/ 32 w 32"/>
                <a:gd name="T174" fmla="*/ 36 h 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2" h="36">
                  <a:moveTo>
                    <a:pt x="2" y="26"/>
                  </a:moveTo>
                  <a:lnTo>
                    <a:pt x="2" y="26"/>
                  </a:lnTo>
                  <a:lnTo>
                    <a:pt x="4" y="30"/>
                  </a:lnTo>
                  <a:lnTo>
                    <a:pt x="8" y="32"/>
                  </a:lnTo>
                  <a:lnTo>
                    <a:pt x="12" y="34"/>
                  </a:lnTo>
                  <a:lnTo>
                    <a:pt x="16" y="36"/>
                  </a:lnTo>
                  <a:lnTo>
                    <a:pt x="24" y="34"/>
                  </a:lnTo>
                  <a:lnTo>
                    <a:pt x="28" y="30"/>
                  </a:lnTo>
                  <a:lnTo>
                    <a:pt x="30" y="26"/>
                  </a:lnTo>
                  <a:lnTo>
                    <a:pt x="32" y="18"/>
                  </a:lnTo>
                  <a:lnTo>
                    <a:pt x="30" y="8"/>
                  </a:lnTo>
                  <a:lnTo>
                    <a:pt x="28" y="4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2" y="26"/>
                  </a:lnTo>
                  <a:close/>
                  <a:moveTo>
                    <a:pt x="8" y="6"/>
                  </a:moveTo>
                  <a:lnTo>
                    <a:pt x="8" y="6"/>
                  </a:lnTo>
                  <a:lnTo>
                    <a:pt x="12" y="4"/>
                  </a:lnTo>
                  <a:lnTo>
                    <a:pt x="16" y="4"/>
                  </a:lnTo>
                  <a:lnTo>
                    <a:pt x="22" y="6"/>
                  </a:lnTo>
                  <a:lnTo>
                    <a:pt x="26" y="10"/>
                  </a:lnTo>
                  <a:lnTo>
                    <a:pt x="28" y="18"/>
                  </a:lnTo>
                  <a:lnTo>
                    <a:pt x="26" y="24"/>
                  </a:lnTo>
                  <a:lnTo>
                    <a:pt x="24" y="28"/>
                  </a:lnTo>
                  <a:lnTo>
                    <a:pt x="20" y="30"/>
                  </a:lnTo>
                  <a:lnTo>
                    <a:pt x="16" y="32"/>
                  </a:lnTo>
                  <a:lnTo>
                    <a:pt x="12" y="30"/>
                  </a:lnTo>
                  <a:lnTo>
                    <a:pt x="8" y="28"/>
                  </a:lnTo>
                  <a:lnTo>
                    <a:pt x="4" y="24"/>
                  </a:lnTo>
                  <a:lnTo>
                    <a:pt x="4" y="18"/>
                  </a:lnTo>
                  <a:lnTo>
                    <a:pt x="6" y="12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46" name="Freeform 1728">
              <a:extLst>
                <a:ext uri="{FF2B5EF4-FFF2-40B4-BE49-F238E27FC236}">
                  <a16:creationId xmlns:a16="http://schemas.microsoft.com/office/drawing/2014/main" id="{B40D6023-5C46-DD42-95E9-85745B4146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4950" y="3230880"/>
              <a:ext cx="53975" cy="53975"/>
            </a:xfrm>
            <a:custGeom>
              <a:avLst/>
              <a:gdLst>
                <a:gd name="T0" fmla="*/ 2147483647 w 34"/>
                <a:gd name="T1" fmla="*/ 2147483647 h 34"/>
                <a:gd name="T2" fmla="*/ 2147483647 w 34"/>
                <a:gd name="T3" fmla="*/ 2147483647 h 34"/>
                <a:gd name="T4" fmla="*/ 2147483647 w 34"/>
                <a:gd name="T5" fmla="*/ 2147483647 h 34"/>
                <a:gd name="T6" fmla="*/ 2147483647 w 34"/>
                <a:gd name="T7" fmla="*/ 2147483647 h 34"/>
                <a:gd name="T8" fmla="*/ 2147483647 w 34"/>
                <a:gd name="T9" fmla="*/ 2147483647 h 34"/>
                <a:gd name="T10" fmla="*/ 2147483647 w 34"/>
                <a:gd name="T11" fmla="*/ 2147483647 h 34"/>
                <a:gd name="T12" fmla="*/ 2147483647 w 34"/>
                <a:gd name="T13" fmla="*/ 2147483647 h 34"/>
                <a:gd name="T14" fmla="*/ 2147483647 w 34"/>
                <a:gd name="T15" fmla="*/ 2147483647 h 34"/>
                <a:gd name="T16" fmla="*/ 2147483647 w 34"/>
                <a:gd name="T17" fmla="*/ 2147483647 h 34"/>
                <a:gd name="T18" fmla="*/ 2147483647 w 34"/>
                <a:gd name="T19" fmla="*/ 2147483647 h 34"/>
                <a:gd name="T20" fmla="*/ 2147483647 w 34"/>
                <a:gd name="T21" fmla="*/ 2147483647 h 34"/>
                <a:gd name="T22" fmla="*/ 2147483647 w 34"/>
                <a:gd name="T23" fmla="*/ 2147483647 h 34"/>
                <a:gd name="T24" fmla="*/ 2147483647 w 34"/>
                <a:gd name="T25" fmla="*/ 2147483647 h 34"/>
                <a:gd name="T26" fmla="*/ 2147483647 w 34"/>
                <a:gd name="T27" fmla="*/ 2147483647 h 34"/>
                <a:gd name="T28" fmla="*/ 2147483647 w 34"/>
                <a:gd name="T29" fmla="*/ 2147483647 h 34"/>
                <a:gd name="T30" fmla="*/ 2147483647 w 34"/>
                <a:gd name="T31" fmla="*/ 2147483647 h 34"/>
                <a:gd name="T32" fmla="*/ 2147483647 w 34"/>
                <a:gd name="T33" fmla="*/ 2147483647 h 34"/>
                <a:gd name="T34" fmla="*/ 2147483647 w 34"/>
                <a:gd name="T35" fmla="*/ 2147483647 h 34"/>
                <a:gd name="T36" fmla="*/ 2147483647 w 34"/>
                <a:gd name="T37" fmla="*/ 2147483647 h 34"/>
                <a:gd name="T38" fmla="*/ 2147483647 w 34"/>
                <a:gd name="T39" fmla="*/ 2147483647 h 34"/>
                <a:gd name="T40" fmla="*/ 2147483647 w 34"/>
                <a:gd name="T41" fmla="*/ 0 h 34"/>
                <a:gd name="T42" fmla="*/ 2147483647 w 34"/>
                <a:gd name="T43" fmla="*/ 0 h 34"/>
                <a:gd name="T44" fmla="*/ 2147483647 w 34"/>
                <a:gd name="T45" fmla="*/ 0 h 34"/>
                <a:gd name="T46" fmla="*/ 2147483647 w 34"/>
                <a:gd name="T47" fmla="*/ 0 h 34"/>
                <a:gd name="T48" fmla="*/ 2147483647 w 34"/>
                <a:gd name="T49" fmla="*/ 2147483647 h 34"/>
                <a:gd name="T50" fmla="*/ 2147483647 w 34"/>
                <a:gd name="T51" fmla="*/ 2147483647 h 34"/>
                <a:gd name="T52" fmla="*/ 2147483647 w 34"/>
                <a:gd name="T53" fmla="*/ 2147483647 h 34"/>
                <a:gd name="T54" fmla="*/ 0 w 34"/>
                <a:gd name="T55" fmla="*/ 2147483647 h 34"/>
                <a:gd name="T56" fmla="*/ 0 w 34"/>
                <a:gd name="T57" fmla="*/ 2147483647 h 34"/>
                <a:gd name="T58" fmla="*/ 2147483647 w 34"/>
                <a:gd name="T59" fmla="*/ 2147483647 h 34"/>
                <a:gd name="T60" fmla="*/ 2147483647 w 34"/>
                <a:gd name="T61" fmla="*/ 2147483647 h 34"/>
                <a:gd name="T62" fmla="*/ 2147483647 w 34"/>
                <a:gd name="T63" fmla="*/ 2147483647 h 34"/>
                <a:gd name="T64" fmla="*/ 2147483647 w 34"/>
                <a:gd name="T65" fmla="*/ 2147483647 h 34"/>
                <a:gd name="T66" fmla="*/ 2147483647 w 34"/>
                <a:gd name="T67" fmla="*/ 2147483647 h 34"/>
                <a:gd name="T68" fmla="*/ 2147483647 w 34"/>
                <a:gd name="T69" fmla="*/ 2147483647 h 34"/>
                <a:gd name="T70" fmla="*/ 2147483647 w 34"/>
                <a:gd name="T71" fmla="*/ 2147483647 h 34"/>
                <a:gd name="T72" fmla="*/ 2147483647 w 34"/>
                <a:gd name="T73" fmla="*/ 2147483647 h 34"/>
                <a:gd name="T74" fmla="*/ 2147483647 w 34"/>
                <a:gd name="T75" fmla="*/ 2147483647 h 34"/>
                <a:gd name="T76" fmla="*/ 2147483647 w 34"/>
                <a:gd name="T77" fmla="*/ 2147483647 h 34"/>
                <a:gd name="T78" fmla="*/ 2147483647 w 34"/>
                <a:gd name="T79" fmla="*/ 2147483647 h 34"/>
                <a:gd name="T80" fmla="*/ 2147483647 w 34"/>
                <a:gd name="T81" fmla="*/ 2147483647 h 34"/>
                <a:gd name="T82" fmla="*/ 2147483647 w 34"/>
                <a:gd name="T83" fmla="*/ 2147483647 h 34"/>
                <a:gd name="T84" fmla="*/ 2147483647 w 34"/>
                <a:gd name="T85" fmla="*/ 2147483647 h 34"/>
                <a:gd name="T86" fmla="*/ 2147483647 w 34"/>
                <a:gd name="T87" fmla="*/ 2147483647 h 34"/>
                <a:gd name="T88" fmla="*/ 2147483647 w 34"/>
                <a:gd name="T89" fmla="*/ 2147483647 h 34"/>
                <a:gd name="T90" fmla="*/ 2147483647 w 34"/>
                <a:gd name="T91" fmla="*/ 2147483647 h 34"/>
                <a:gd name="T92" fmla="*/ 2147483647 w 34"/>
                <a:gd name="T93" fmla="*/ 2147483647 h 34"/>
                <a:gd name="T94" fmla="*/ 2147483647 w 34"/>
                <a:gd name="T95" fmla="*/ 2147483647 h 34"/>
                <a:gd name="T96" fmla="*/ 2147483647 w 34"/>
                <a:gd name="T97" fmla="*/ 2147483647 h 34"/>
                <a:gd name="T98" fmla="*/ 2147483647 w 34"/>
                <a:gd name="T99" fmla="*/ 2147483647 h 34"/>
                <a:gd name="T100" fmla="*/ 2147483647 w 34"/>
                <a:gd name="T101" fmla="*/ 2147483647 h 34"/>
                <a:gd name="T102" fmla="*/ 2147483647 w 34"/>
                <a:gd name="T103" fmla="*/ 2147483647 h 34"/>
                <a:gd name="T104" fmla="*/ 2147483647 w 34"/>
                <a:gd name="T105" fmla="*/ 2147483647 h 34"/>
                <a:gd name="T106" fmla="*/ 2147483647 w 34"/>
                <a:gd name="T107" fmla="*/ 2147483647 h 34"/>
                <a:gd name="T108" fmla="*/ 2147483647 w 34"/>
                <a:gd name="T109" fmla="*/ 2147483647 h 34"/>
                <a:gd name="T110" fmla="*/ 2147483647 w 34"/>
                <a:gd name="T111" fmla="*/ 2147483647 h 34"/>
                <a:gd name="T112" fmla="*/ 2147483647 w 34"/>
                <a:gd name="T113" fmla="*/ 2147483647 h 3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4"/>
                <a:gd name="T172" fmla="*/ 0 h 34"/>
                <a:gd name="T173" fmla="*/ 34 w 34"/>
                <a:gd name="T174" fmla="*/ 34 h 3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4" h="34">
                  <a:moveTo>
                    <a:pt x="2" y="26"/>
                  </a:moveTo>
                  <a:lnTo>
                    <a:pt x="2" y="26"/>
                  </a:lnTo>
                  <a:lnTo>
                    <a:pt x="4" y="30"/>
                  </a:lnTo>
                  <a:lnTo>
                    <a:pt x="8" y="32"/>
                  </a:lnTo>
                  <a:lnTo>
                    <a:pt x="12" y="34"/>
                  </a:lnTo>
                  <a:lnTo>
                    <a:pt x="16" y="34"/>
                  </a:lnTo>
                  <a:lnTo>
                    <a:pt x="26" y="32"/>
                  </a:lnTo>
                  <a:lnTo>
                    <a:pt x="28" y="30"/>
                  </a:lnTo>
                  <a:lnTo>
                    <a:pt x="32" y="26"/>
                  </a:lnTo>
                  <a:lnTo>
                    <a:pt x="34" y="18"/>
                  </a:lnTo>
                  <a:lnTo>
                    <a:pt x="32" y="8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2" y="26"/>
                  </a:lnTo>
                  <a:close/>
                  <a:moveTo>
                    <a:pt x="8" y="6"/>
                  </a:moveTo>
                  <a:lnTo>
                    <a:pt x="8" y="6"/>
                  </a:lnTo>
                  <a:lnTo>
                    <a:pt x="12" y="4"/>
                  </a:lnTo>
                  <a:lnTo>
                    <a:pt x="16" y="4"/>
                  </a:lnTo>
                  <a:lnTo>
                    <a:pt x="24" y="4"/>
                  </a:lnTo>
                  <a:lnTo>
                    <a:pt x="28" y="10"/>
                  </a:lnTo>
                  <a:lnTo>
                    <a:pt x="28" y="18"/>
                  </a:lnTo>
                  <a:lnTo>
                    <a:pt x="28" y="24"/>
                  </a:lnTo>
                  <a:lnTo>
                    <a:pt x="26" y="28"/>
                  </a:lnTo>
                  <a:lnTo>
                    <a:pt x="22" y="30"/>
                  </a:lnTo>
                  <a:lnTo>
                    <a:pt x="16" y="30"/>
                  </a:lnTo>
                  <a:lnTo>
                    <a:pt x="12" y="30"/>
                  </a:lnTo>
                  <a:lnTo>
                    <a:pt x="8" y="28"/>
                  </a:lnTo>
                  <a:lnTo>
                    <a:pt x="6" y="24"/>
                  </a:lnTo>
                  <a:lnTo>
                    <a:pt x="6" y="18"/>
                  </a:lnTo>
                  <a:lnTo>
                    <a:pt x="6" y="1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47" name="Freeform 1729">
              <a:extLst>
                <a:ext uri="{FF2B5EF4-FFF2-40B4-BE49-F238E27FC236}">
                  <a16:creationId xmlns:a16="http://schemas.microsoft.com/office/drawing/2014/main" id="{577E1EF6-FD0A-8948-BBB2-8ACDA47A1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8925" y="3240405"/>
              <a:ext cx="28575" cy="3175"/>
            </a:xfrm>
            <a:custGeom>
              <a:avLst/>
              <a:gdLst>
                <a:gd name="T0" fmla="*/ 2147483647 w 18"/>
                <a:gd name="T1" fmla="*/ 2147483647 h 2"/>
                <a:gd name="T2" fmla="*/ 2147483647 w 18"/>
                <a:gd name="T3" fmla="*/ 0 h 2"/>
                <a:gd name="T4" fmla="*/ 0 w 18"/>
                <a:gd name="T5" fmla="*/ 0 h 2"/>
                <a:gd name="T6" fmla="*/ 0 w 18"/>
                <a:gd name="T7" fmla="*/ 2147483647 h 2"/>
                <a:gd name="T8" fmla="*/ 2147483647 w 18"/>
                <a:gd name="T9" fmla="*/ 2147483647 h 2"/>
                <a:gd name="T10" fmla="*/ 2147483647 w 18"/>
                <a:gd name="T11" fmla="*/ 2147483647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"/>
                <a:gd name="T19" fmla="*/ 0 h 2"/>
                <a:gd name="T20" fmla="*/ 18 w 18"/>
                <a:gd name="T21" fmla="*/ 2 h 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" h="2">
                  <a:moveTo>
                    <a:pt x="18" y="2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48" name="Freeform 1730">
              <a:extLst>
                <a:ext uri="{FF2B5EF4-FFF2-40B4-BE49-F238E27FC236}">
                  <a16:creationId xmlns:a16="http://schemas.microsoft.com/office/drawing/2014/main" id="{BE46ED77-4CFC-F845-92E8-09F46A3CB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8075" y="3157855"/>
              <a:ext cx="44450" cy="53975"/>
            </a:xfrm>
            <a:custGeom>
              <a:avLst/>
              <a:gdLst>
                <a:gd name="T0" fmla="*/ 2147483647 w 28"/>
                <a:gd name="T1" fmla="*/ 2147483647 h 34"/>
                <a:gd name="T2" fmla="*/ 2147483647 w 28"/>
                <a:gd name="T3" fmla="*/ 2147483647 h 34"/>
                <a:gd name="T4" fmla="*/ 2147483647 w 28"/>
                <a:gd name="T5" fmla="*/ 2147483647 h 34"/>
                <a:gd name="T6" fmla="*/ 2147483647 w 28"/>
                <a:gd name="T7" fmla="*/ 2147483647 h 34"/>
                <a:gd name="T8" fmla="*/ 2147483647 w 28"/>
                <a:gd name="T9" fmla="*/ 2147483647 h 34"/>
                <a:gd name="T10" fmla="*/ 2147483647 w 28"/>
                <a:gd name="T11" fmla="*/ 0 h 34"/>
                <a:gd name="T12" fmla="*/ 2147483647 w 28"/>
                <a:gd name="T13" fmla="*/ 0 h 34"/>
                <a:gd name="T14" fmla="*/ 2147483647 w 28"/>
                <a:gd name="T15" fmla="*/ 2147483647 h 34"/>
                <a:gd name="T16" fmla="*/ 2147483647 w 28"/>
                <a:gd name="T17" fmla="*/ 2147483647 h 34"/>
                <a:gd name="T18" fmla="*/ 2147483647 w 28"/>
                <a:gd name="T19" fmla="*/ 0 h 34"/>
                <a:gd name="T20" fmla="*/ 0 w 28"/>
                <a:gd name="T21" fmla="*/ 0 h 34"/>
                <a:gd name="T22" fmla="*/ 0 w 28"/>
                <a:gd name="T23" fmla="*/ 2147483647 h 34"/>
                <a:gd name="T24" fmla="*/ 2147483647 w 28"/>
                <a:gd name="T25" fmla="*/ 2147483647 h 34"/>
                <a:gd name="T26" fmla="*/ 2147483647 w 28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"/>
                <a:gd name="T43" fmla="*/ 0 h 34"/>
                <a:gd name="T44" fmla="*/ 28 w 28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" h="34">
                  <a:moveTo>
                    <a:pt x="6" y="34"/>
                  </a:moveTo>
                  <a:lnTo>
                    <a:pt x="6" y="18"/>
                  </a:lnTo>
                  <a:lnTo>
                    <a:pt x="22" y="18"/>
                  </a:lnTo>
                  <a:lnTo>
                    <a:pt x="22" y="34"/>
                  </a:lnTo>
                  <a:lnTo>
                    <a:pt x="28" y="34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14"/>
                  </a:lnTo>
                  <a:lnTo>
                    <a:pt x="6" y="14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6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49" name="Freeform 1731">
              <a:extLst>
                <a:ext uri="{FF2B5EF4-FFF2-40B4-BE49-F238E27FC236}">
                  <a16:creationId xmlns:a16="http://schemas.microsoft.com/office/drawing/2014/main" id="{DE23C287-2AB2-234C-8FCF-D56458A85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6450" y="3157855"/>
              <a:ext cx="44450" cy="53975"/>
            </a:xfrm>
            <a:custGeom>
              <a:avLst/>
              <a:gdLst>
                <a:gd name="T0" fmla="*/ 2147483647 w 28"/>
                <a:gd name="T1" fmla="*/ 2147483647 h 34"/>
                <a:gd name="T2" fmla="*/ 2147483647 w 28"/>
                <a:gd name="T3" fmla="*/ 2147483647 h 34"/>
                <a:gd name="T4" fmla="*/ 2147483647 w 28"/>
                <a:gd name="T5" fmla="*/ 2147483647 h 34"/>
                <a:gd name="T6" fmla="*/ 2147483647 w 28"/>
                <a:gd name="T7" fmla="*/ 2147483647 h 34"/>
                <a:gd name="T8" fmla="*/ 2147483647 w 28"/>
                <a:gd name="T9" fmla="*/ 2147483647 h 34"/>
                <a:gd name="T10" fmla="*/ 2147483647 w 28"/>
                <a:gd name="T11" fmla="*/ 0 h 34"/>
                <a:gd name="T12" fmla="*/ 2147483647 w 28"/>
                <a:gd name="T13" fmla="*/ 0 h 34"/>
                <a:gd name="T14" fmla="*/ 2147483647 w 28"/>
                <a:gd name="T15" fmla="*/ 2147483647 h 34"/>
                <a:gd name="T16" fmla="*/ 2147483647 w 28"/>
                <a:gd name="T17" fmla="*/ 2147483647 h 34"/>
                <a:gd name="T18" fmla="*/ 2147483647 w 28"/>
                <a:gd name="T19" fmla="*/ 0 h 34"/>
                <a:gd name="T20" fmla="*/ 0 w 28"/>
                <a:gd name="T21" fmla="*/ 0 h 34"/>
                <a:gd name="T22" fmla="*/ 0 w 28"/>
                <a:gd name="T23" fmla="*/ 2147483647 h 34"/>
                <a:gd name="T24" fmla="*/ 2147483647 w 28"/>
                <a:gd name="T25" fmla="*/ 2147483647 h 34"/>
                <a:gd name="T26" fmla="*/ 2147483647 w 28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"/>
                <a:gd name="T43" fmla="*/ 0 h 34"/>
                <a:gd name="T44" fmla="*/ 28 w 28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" h="34">
                  <a:moveTo>
                    <a:pt x="6" y="34"/>
                  </a:moveTo>
                  <a:lnTo>
                    <a:pt x="6" y="18"/>
                  </a:lnTo>
                  <a:lnTo>
                    <a:pt x="24" y="18"/>
                  </a:lnTo>
                  <a:lnTo>
                    <a:pt x="24" y="34"/>
                  </a:lnTo>
                  <a:lnTo>
                    <a:pt x="28" y="34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4" y="14"/>
                  </a:lnTo>
                  <a:lnTo>
                    <a:pt x="6" y="14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6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50" name="Freeform 1732">
              <a:extLst>
                <a:ext uri="{FF2B5EF4-FFF2-40B4-BE49-F238E27FC236}">
                  <a16:creationId xmlns:a16="http://schemas.microsoft.com/office/drawing/2014/main" id="{911D8C22-2586-904A-AB4C-7FF69AD0D4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01400" y="5367655"/>
              <a:ext cx="41275" cy="57150"/>
            </a:xfrm>
            <a:custGeom>
              <a:avLst/>
              <a:gdLst>
                <a:gd name="T0" fmla="*/ 2147483647 w 26"/>
                <a:gd name="T1" fmla="*/ 2147483647 h 36"/>
                <a:gd name="T2" fmla="*/ 2147483647 w 26"/>
                <a:gd name="T3" fmla="*/ 2147483647 h 36"/>
                <a:gd name="T4" fmla="*/ 2147483647 w 26"/>
                <a:gd name="T5" fmla="*/ 2147483647 h 36"/>
                <a:gd name="T6" fmla="*/ 2147483647 w 26"/>
                <a:gd name="T7" fmla="*/ 2147483647 h 36"/>
                <a:gd name="T8" fmla="*/ 2147483647 w 26"/>
                <a:gd name="T9" fmla="*/ 2147483647 h 36"/>
                <a:gd name="T10" fmla="*/ 2147483647 w 26"/>
                <a:gd name="T11" fmla="*/ 2147483647 h 36"/>
                <a:gd name="T12" fmla="*/ 2147483647 w 26"/>
                <a:gd name="T13" fmla="*/ 2147483647 h 36"/>
                <a:gd name="T14" fmla="*/ 2147483647 w 26"/>
                <a:gd name="T15" fmla="*/ 2147483647 h 36"/>
                <a:gd name="T16" fmla="*/ 2147483647 w 26"/>
                <a:gd name="T17" fmla="*/ 2147483647 h 36"/>
                <a:gd name="T18" fmla="*/ 2147483647 w 26"/>
                <a:gd name="T19" fmla="*/ 2147483647 h 36"/>
                <a:gd name="T20" fmla="*/ 2147483647 w 26"/>
                <a:gd name="T21" fmla="*/ 2147483647 h 36"/>
                <a:gd name="T22" fmla="*/ 2147483647 w 26"/>
                <a:gd name="T23" fmla="*/ 2147483647 h 36"/>
                <a:gd name="T24" fmla="*/ 2147483647 w 26"/>
                <a:gd name="T25" fmla="*/ 2147483647 h 36"/>
                <a:gd name="T26" fmla="*/ 2147483647 w 26"/>
                <a:gd name="T27" fmla="*/ 2147483647 h 36"/>
                <a:gd name="T28" fmla="*/ 2147483647 w 26"/>
                <a:gd name="T29" fmla="*/ 2147483647 h 36"/>
                <a:gd name="T30" fmla="*/ 2147483647 w 26"/>
                <a:gd name="T31" fmla="*/ 2147483647 h 36"/>
                <a:gd name="T32" fmla="*/ 2147483647 w 26"/>
                <a:gd name="T33" fmla="*/ 0 h 36"/>
                <a:gd name="T34" fmla="*/ 0 w 26"/>
                <a:gd name="T35" fmla="*/ 0 h 36"/>
                <a:gd name="T36" fmla="*/ 0 w 26"/>
                <a:gd name="T37" fmla="*/ 2147483647 h 36"/>
                <a:gd name="T38" fmla="*/ 2147483647 w 26"/>
                <a:gd name="T39" fmla="*/ 2147483647 h 36"/>
                <a:gd name="T40" fmla="*/ 2147483647 w 26"/>
                <a:gd name="T41" fmla="*/ 2147483647 h 36"/>
                <a:gd name="T42" fmla="*/ 2147483647 w 26"/>
                <a:gd name="T43" fmla="*/ 2147483647 h 36"/>
                <a:gd name="T44" fmla="*/ 2147483647 w 26"/>
                <a:gd name="T45" fmla="*/ 2147483647 h 36"/>
                <a:gd name="T46" fmla="*/ 2147483647 w 26"/>
                <a:gd name="T47" fmla="*/ 2147483647 h 36"/>
                <a:gd name="T48" fmla="*/ 2147483647 w 26"/>
                <a:gd name="T49" fmla="*/ 2147483647 h 36"/>
                <a:gd name="T50" fmla="*/ 2147483647 w 26"/>
                <a:gd name="T51" fmla="*/ 2147483647 h 36"/>
                <a:gd name="T52" fmla="*/ 2147483647 w 26"/>
                <a:gd name="T53" fmla="*/ 2147483647 h 36"/>
                <a:gd name="T54" fmla="*/ 2147483647 w 26"/>
                <a:gd name="T55" fmla="*/ 2147483647 h 36"/>
                <a:gd name="T56" fmla="*/ 2147483647 w 26"/>
                <a:gd name="T57" fmla="*/ 2147483647 h 36"/>
                <a:gd name="T58" fmla="*/ 2147483647 w 26"/>
                <a:gd name="T59" fmla="*/ 2147483647 h 36"/>
                <a:gd name="T60" fmla="*/ 2147483647 w 26"/>
                <a:gd name="T61" fmla="*/ 2147483647 h 36"/>
                <a:gd name="T62" fmla="*/ 2147483647 w 26"/>
                <a:gd name="T63" fmla="*/ 2147483647 h 36"/>
                <a:gd name="T64" fmla="*/ 2147483647 w 26"/>
                <a:gd name="T65" fmla="*/ 2147483647 h 36"/>
                <a:gd name="T66" fmla="*/ 2147483647 w 26"/>
                <a:gd name="T67" fmla="*/ 2147483647 h 36"/>
                <a:gd name="T68" fmla="*/ 2147483647 w 26"/>
                <a:gd name="T69" fmla="*/ 2147483647 h 36"/>
                <a:gd name="T70" fmla="*/ 2147483647 w 26"/>
                <a:gd name="T71" fmla="*/ 2147483647 h 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6"/>
                <a:gd name="T109" fmla="*/ 0 h 36"/>
                <a:gd name="T110" fmla="*/ 26 w 26"/>
                <a:gd name="T111" fmla="*/ 36 h 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6" h="36">
                  <a:moveTo>
                    <a:pt x="4" y="36"/>
                  </a:moveTo>
                  <a:lnTo>
                    <a:pt x="4" y="22"/>
                  </a:lnTo>
                  <a:lnTo>
                    <a:pt x="14" y="22"/>
                  </a:lnTo>
                  <a:lnTo>
                    <a:pt x="20" y="20"/>
                  </a:lnTo>
                  <a:lnTo>
                    <a:pt x="24" y="18"/>
                  </a:lnTo>
                  <a:lnTo>
                    <a:pt x="26" y="14"/>
                  </a:lnTo>
                  <a:lnTo>
                    <a:pt x="26" y="10"/>
                  </a:lnTo>
                  <a:lnTo>
                    <a:pt x="24" y="6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4" y="36"/>
                  </a:lnTo>
                  <a:close/>
                  <a:moveTo>
                    <a:pt x="4" y="4"/>
                  </a:moveTo>
                  <a:lnTo>
                    <a:pt x="12" y="4"/>
                  </a:lnTo>
                  <a:lnTo>
                    <a:pt x="18" y="6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0" y="16"/>
                  </a:lnTo>
                  <a:lnTo>
                    <a:pt x="14" y="18"/>
                  </a:lnTo>
                  <a:lnTo>
                    <a:pt x="4" y="18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51" name="Freeform 1733">
              <a:extLst>
                <a:ext uri="{FF2B5EF4-FFF2-40B4-BE49-F238E27FC236}">
                  <a16:creationId xmlns:a16="http://schemas.microsoft.com/office/drawing/2014/main" id="{4D4E8577-380F-3343-8F37-70DA07A959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48950" y="5300980"/>
              <a:ext cx="50800" cy="57150"/>
            </a:xfrm>
            <a:custGeom>
              <a:avLst/>
              <a:gdLst>
                <a:gd name="T0" fmla="*/ 2147483647 w 32"/>
                <a:gd name="T1" fmla="*/ 2147483647 h 36"/>
                <a:gd name="T2" fmla="*/ 2147483647 w 32"/>
                <a:gd name="T3" fmla="*/ 2147483647 h 36"/>
                <a:gd name="T4" fmla="*/ 2147483647 w 32"/>
                <a:gd name="T5" fmla="*/ 2147483647 h 36"/>
                <a:gd name="T6" fmla="*/ 2147483647 w 32"/>
                <a:gd name="T7" fmla="*/ 2147483647 h 36"/>
                <a:gd name="T8" fmla="*/ 2147483647 w 32"/>
                <a:gd name="T9" fmla="*/ 2147483647 h 36"/>
                <a:gd name="T10" fmla="*/ 2147483647 w 32"/>
                <a:gd name="T11" fmla="*/ 2147483647 h 36"/>
                <a:gd name="T12" fmla="*/ 2147483647 w 32"/>
                <a:gd name="T13" fmla="*/ 2147483647 h 36"/>
                <a:gd name="T14" fmla="*/ 2147483647 w 32"/>
                <a:gd name="T15" fmla="*/ 2147483647 h 36"/>
                <a:gd name="T16" fmla="*/ 2147483647 w 32"/>
                <a:gd name="T17" fmla="*/ 2147483647 h 36"/>
                <a:gd name="T18" fmla="*/ 2147483647 w 32"/>
                <a:gd name="T19" fmla="*/ 2147483647 h 36"/>
                <a:gd name="T20" fmla="*/ 2147483647 w 32"/>
                <a:gd name="T21" fmla="*/ 2147483647 h 36"/>
                <a:gd name="T22" fmla="*/ 2147483647 w 32"/>
                <a:gd name="T23" fmla="*/ 2147483647 h 36"/>
                <a:gd name="T24" fmla="*/ 2147483647 w 32"/>
                <a:gd name="T25" fmla="*/ 2147483647 h 36"/>
                <a:gd name="T26" fmla="*/ 2147483647 w 32"/>
                <a:gd name="T27" fmla="*/ 2147483647 h 36"/>
                <a:gd name="T28" fmla="*/ 2147483647 w 32"/>
                <a:gd name="T29" fmla="*/ 2147483647 h 36"/>
                <a:gd name="T30" fmla="*/ 2147483647 w 32"/>
                <a:gd name="T31" fmla="*/ 2147483647 h 36"/>
                <a:gd name="T32" fmla="*/ 2147483647 w 32"/>
                <a:gd name="T33" fmla="*/ 2147483647 h 36"/>
                <a:gd name="T34" fmla="*/ 2147483647 w 32"/>
                <a:gd name="T35" fmla="*/ 2147483647 h 36"/>
                <a:gd name="T36" fmla="*/ 2147483647 w 32"/>
                <a:gd name="T37" fmla="*/ 2147483647 h 36"/>
                <a:gd name="T38" fmla="*/ 2147483647 w 32"/>
                <a:gd name="T39" fmla="*/ 2147483647 h 36"/>
                <a:gd name="T40" fmla="*/ 2147483647 w 32"/>
                <a:gd name="T41" fmla="*/ 0 h 36"/>
                <a:gd name="T42" fmla="*/ 2147483647 w 32"/>
                <a:gd name="T43" fmla="*/ 0 h 36"/>
                <a:gd name="T44" fmla="*/ 2147483647 w 32"/>
                <a:gd name="T45" fmla="*/ 0 h 36"/>
                <a:gd name="T46" fmla="*/ 2147483647 w 32"/>
                <a:gd name="T47" fmla="*/ 2147483647 h 36"/>
                <a:gd name="T48" fmla="*/ 2147483647 w 32"/>
                <a:gd name="T49" fmla="*/ 2147483647 h 36"/>
                <a:gd name="T50" fmla="*/ 2147483647 w 32"/>
                <a:gd name="T51" fmla="*/ 2147483647 h 36"/>
                <a:gd name="T52" fmla="*/ 0 w 32"/>
                <a:gd name="T53" fmla="*/ 2147483647 h 36"/>
                <a:gd name="T54" fmla="*/ 0 w 32"/>
                <a:gd name="T55" fmla="*/ 2147483647 h 36"/>
                <a:gd name="T56" fmla="*/ 0 w 32"/>
                <a:gd name="T57" fmla="*/ 2147483647 h 36"/>
                <a:gd name="T58" fmla="*/ 2147483647 w 32"/>
                <a:gd name="T59" fmla="*/ 2147483647 h 36"/>
                <a:gd name="T60" fmla="*/ 2147483647 w 32"/>
                <a:gd name="T61" fmla="*/ 2147483647 h 36"/>
                <a:gd name="T62" fmla="*/ 2147483647 w 32"/>
                <a:gd name="T63" fmla="*/ 2147483647 h 36"/>
                <a:gd name="T64" fmla="*/ 2147483647 w 32"/>
                <a:gd name="T65" fmla="*/ 2147483647 h 36"/>
                <a:gd name="T66" fmla="*/ 2147483647 w 32"/>
                <a:gd name="T67" fmla="*/ 2147483647 h 36"/>
                <a:gd name="T68" fmla="*/ 2147483647 w 32"/>
                <a:gd name="T69" fmla="*/ 2147483647 h 36"/>
                <a:gd name="T70" fmla="*/ 2147483647 w 32"/>
                <a:gd name="T71" fmla="*/ 2147483647 h 36"/>
                <a:gd name="T72" fmla="*/ 2147483647 w 32"/>
                <a:gd name="T73" fmla="*/ 2147483647 h 36"/>
                <a:gd name="T74" fmla="*/ 2147483647 w 32"/>
                <a:gd name="T75" fmla="*/ 2147483647 h 36"/>
                <a:gd name="T76" fmla="*/ 2147483647 w 32"/>
                <a:gd name="T77" fmla="*/ 2147483647 h 36"/>
                <a:gd name="T78" fmla="*/ 2147483647 w 32"/>
                <a:gd name="T79" fmla="*/ 2147483647 h 36"/>
                <a:gd name="T80" fmla="*/ 2147483647 w 32"/>
                <a:gd name="T81" fmla="*/ 2147483647 h 36"/>
                <a:gd name="T82" fmla="*/ 2147483647 w 32"/>
                <a:gd name="T83" fmla="*/ 2147483647 h 36"/>
                <a:gd name="T84" fmla="*/ 2147483647 w 32"/>
                <a:gd name="T85" fmla="*/ 2147483647 h 36"/>
                <a:gd name="T86" fmla="*/ 2147483647 w 32"/>
                <a:gd name="T87" fmla="*/ 2147483647 h 36"/>
                <a:gd name="T88" fmla="*/ 2147483647 w 32"/>
                <a:gd name="T89" fmla="*/ 2147483647 h 36"/>
                <a:gd name="T90" fmla="*/ 2147483647 w 32"/>
                <a:gd name="T91" fmla="*/ 2147483647 h 36"/>
                <a:gd name="T92" fmla="*/ 2147483647 w 32"/>
                <a:gd name="T93" fmla="*/ 2147483647 h 36"/>
                <a:gd name="T94" fmla="*/ 2147483647 w 32"/>
                <a:gd name="T95" fmla="*/ 2147483647 h 36"/>
                <a:gd name="T96" fmla="*/ 2147483647 w 32"/>
                <a:gd name="T97" fmla="*/ 2147483647 h 36"/>
                <a:gd name="T98" fmla="*/ 2147483647 w 32"/>
                <a:gd name="T99" fmla="*/ 2147483647 h 36"/>
                <a:gd name="T100" fmla="*/ 2147483647 w 32"/>
                <a:gd name="T101" fmla="*/ 2147483647 h 36"/>
                <a:gd name="T102" fmla="*/ 2147483647 w 32"/>
                <a:gd name="T103" fmla="*/ 2147483647 h 36"/>
                <a:gd name="T104" fmla="*/ 2147483647 w 32"/>
                <a:gd name="T105" fmla="*/ 2147483647 h 36"/>
                <a:gd name="T106" fmla="*/ 2147483647 w 32"/>
                <a:gd name="T107" fmla="*/ 2147483647 h 36"/>
                <a:gd name="T108" fmla="*/ 2147483647 w 32"/>
                <a:gd name="T109" fmla="*/ 2147483647 h 36"/>
                <a:gd name="T110" fmla="*/ 2147483647 w 32"/>
                <a:gd name="T111" fmla="*/ 2147483647 h 36"/>
                <a:gd name="T112" fmla="*/ 2147483647 w 32"/>
                <a:gd name="T113" fmla="*/ 2147483647 h 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2"/>
                <a:gd name="T172" fmla="*/ 0 h 36"/>
                <a:gd name="T173" fmla="*/ 32 w 32"/>
                <a:gd name="T174" fmla="*/ 36 h 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2" h="36">
                  <a:moveTo>
                    <a:pt x="2" y="28"/>
                  </a:moveTo>
                  <a:lnTo>
                    <a:pt x="2" y="28"/>
                  </a:lnTo>
                  <a:lnTo>
                    <a:pt x="4" y="30"/>
                  </a:lnTo>
                  <a:lnTo>
                    <a:pt x="8" y="34"/>
                  </a:lnTo>
                  <a:lnTo>
                    <a:pt x="12" y="36"/>
                  </a:lnTo>
                  <a:lnTo>
                    <a:pt x="16" y="36"/>
                  </a:lnTo>
                  <a:lnTo>
                    <a:pt x="24" y="34"/>
                  </a:lnTo>
                  <a:lnTo>
                    <a:pt x="28" y="32"/>
                  </a:lnTo>
                  <a:lnTo>
                    <a:pt x="30" y="28"/>
                  </a:lnTo>
                  <a:lnTo>
                    <a:pt x="32" y="18"/>
                  </a:lnTo>
                  <a:lnTo>
                    <a:pt x="30" y="8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2" y="28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2" y="4"/>
                  </a:lnTo>
                  <a:lnTo>
                    <a:pt x="16" y="4"/>
                  </a:lnTo>
                  <a:lnTo>
                    <a:pt x="22" y="6"/>
                  </a:lnTo>
                  <a:lnTo>
                    <a:pt x="26" y="10"/>
                  </a:lnTo>
                  <a:lnTo>
                    <a:pt x="28" y="18"/>
                  </a:lnTo>
                  <a:lnTo>
                    <a:pt x="26" y="24"/>
                  </a:lnTo>
                  <a:lnTo>
                    <a:pt x="24" y="28"/>
                  </a:lnTo>
                  <a:lnTo>
                    <a:pt x="20" y="32"/>
                  </a:lnTo>
                  <a:lnTo>
                    <a:pt x="16" y="32"/>
                  </a:lnTo>
                  <a:lnTo>
                    <a:pt x="12" y="32"/>
                  </a:lnTo>
                  <a:lnTo>
                    <a:pt x="8" y="28"/>
                  </a:lnTo>
                  <a:lnTo>
                    <a:pt x="4" y="24"/>
                  </a:lnTo>
                  <a:lnTo>
                    <a:pt x="4" y="18"/>
                  </a:lnTo>
                  <a:lnTo>
                    <a:pt x="4" y="1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52" name="Freeform 1734">
              <a:extLst>
                <a:ext uri="{FF2B5EF4-FFF2-40B4-BE49-F238E27FC236}">
                  <a16:creationId xmlns:a16="http://schemas.microsoft.com/office/drawing/2014/main" id="{FF757470-A6B0-5946-8617-699738710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90250" y="5135880"/>
              <a:ext cx="44450" cy="53975"/>
            </a:xfrm>
            <a:custGeom>
              <a:avLst/>
              <a:gdLst>
                <a:gd name="T0" fmla="*/ 2147483647 w 28"/>
                <a:gd name="T1" fmla="*/ 2147483647 h 34"/>
                <a:gd name="T2" fmla="*/ 2147483647 w 28"/>
                <a:gd name="T3" fmla="*/ 2147483647 h 34"/>
                <a:gd name="T4" fmla="*/ 2147483647 w 28"/>
                <a:gd name="T5" fmla="*/ 2147483647 h 34"/>
                <a:gd name="T6" fmla="*/ 2147483647 w 28"/>
                <a:gd name="T7" fmla="*/ 2147483647 h 34"/>
                <a:gd name="T8" fmla="*/ 2147483647 w 28"/>
                <a:gd name="T9" fmla="*/ 2147483647 h 34"/>
                <a:gd name="T10" fmla="*/ 2147483647 w 28"/>
                <a:gd name="T11" fmla="*/ 0 h 34"/>
                <a:gd name="T12" fmla="*/ 2147483647 w 28"/>
                <a:gd name="T13" fmla="*/ 0 h 34"/>
                <a:gd name="T14" fmla="*/ 2147483647 w 28"/>
                <a:gd name="T15" fmla="*/ 2147483647 h 34"/>
                <a:gd name="T16" fmla="*/ 2147483647 w 28"/>
                <a:gd name="T17" fmla="*/ 2147483647 h 34"/>
                <a:gd name="T18" fmla="*/ 2147483647 w 28"/>
                <a:gd name="T19" fmla="*/ 0 h 34"/>
                <a:gd name="T20" fmla="*/ 0 w 28"/>
                <a:gd name="T21" fmla="*/ 0 h 34"/>
                <a:gd name="T22" fmla="*/ 0 w 28"/>
                <a:gd name="T23" fmla="*/ 2147483647 h 34"/>
                <a:gd name="T24" fmla="*/ 2147483647 w 28"/>
                <a:gd name="T25" fmla="*/ 2147483647 h 34"/>
                <a:gd name="T26" fmla="*/ 2147483647 w 28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"/>
                <a:gd name="T43" fmla="*/ 0 h 34"/>
                <a:gd name="T44" fmla="*/ 28 w 28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" h="34">
                  <a:moveTo>
                    <a:pt x="6" y="34"/>
                  </a:moveTo>
                  <a:lnTo>
                    <a:pt x="6" y="18"/>
                  </a:lnTo>
                  <a:lnTo>
                    <a:pt x="24" y="18"/>
                  </a:lnTo>
                  <a:lnTo>
                    <a:pt x="24" y="34"/>
                  </a:lnTo>
                  <a:lnTo>
                    <a:pt x="28" y="34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4" y="14"/>
                  </a:lnTo>
                  <a:lnTo>
                    <a:pt x="6" y="14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6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53" name="Freeform 1735">
              <a:extLst>
                <a:ext uri="{FF2B5EF4-FFF2-40B4-BE49-F238E27FC236}">
                  <a16:creationId xmlns:a16="http://schemas.microsoft.com/office/drawing/2014/main" id="{FD0A4D60-8CE9-7F49-8860-42C09B3F2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2900" y="4945380"/>
              <a:ext cx="41275" cy="57150"/>
            </a:xfrm>
            <a:custGeom>
              <a:avLst/>
              <a:gdLst>
                <a:gd name="T0" fmla="*/ 2147483647 w 26"/>
                <a:gd name="T1" fmla="*/ 2147483647 h 36"/>
                <a:gd name="T2" fmla="*/ 2147483647 w 26"/>
                <a:gd name="T3" fmla="*/ 2147483647 h 36"/>
                <a:gd name="T4" fmla="*/ 2147483647 w 26"/>
                <a:gd name="T5" fmla="*/ 2147483647 h 36"/>
                <a:gd name="T6" fmla="*/ 2147483647 w 26"/>
                <a:gd name="T7" fmla="*/ 2147483647 h 36"/>
                <a:gd name="T8" fmla="*/ 2147483647 w 26"/>
                <a:gd name="T9" fmla="*/ 2147483647 h 36"/>
                <a:gd name="T10" fmla="*/ 2147483647 w 26"/>
                <a:gd name="T11" fmla="*/ 0 h 36"/>
                <a:gd name="T12" fmla="*/ 2147483647 w 26"/>
                <a:gd name="T13" fmla="*/ 0 h 36"/>
                <a:gd name="T14" fmla="*/ 2147483647 w 26"/>
                <a:gd name="T15" fmla="*/ 2147483647 h 36"/>
                <a:gd name="T16" fmla="*/ 2147483647 w 26"/>
                <a:gd name="T17" fmla="*/ 2147483647 h 36"/>
                <a:gd name="T18" fmla="*/ 2147483647 w 26"/>
                <a:gd name="T19" fmla="*/ 0 h 36"/>
                <a:gd name="T20" fmla="*/ 0 w 26"/>
                <a:gd name="T21" fmla="*/ 0 h 36"/>
                <a:gd name="T22" fmla="*/ 0 w 26"/>
                <a:gd name="T23" fmla="*/ 2147483647 h 36"/>
                <a:gd name="T24" fmla="*/ 2147483647 w 26"/>
                <a:gd name="T25" fmla="*/ 2147483647 h 36"/>
                <a:gd name="T26" fmla="*/ 2147483647 w 26"/>
                <a:gd name="T27" fmla="*/ 2147483647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36"/>
                <a:gd name="T44" fmla="*/ 26 w 26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36">
                  <a:moveTo>
                    <a:pt x="4" y="36"/>
                  </a:moveTo>
                  <a:lnTo>
                    <a:pt x="4" y="18"/>
                  </a:lnTo>
                  <a:lnTo>
                    <a:pt x="22" y="18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14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4" y="36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54" name="Freeform 1736">
              <a:extLst>
                <a:ext uri="{FF2B5EF4-FFF2-40B4-BE49-F238E27FC236}">
                  <a16:creationId xmlns:a16="http://schemas.microsoft.com/office/drawing/2014/main" id="{E1399955-5852-8D44-9F98-FF1C58F69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5" y="5367655"/>
              <a:ext cx="47625" cy="57150"/>
            </a:xfrm>
            <a:custGeom>
              <a:avLst/>
              <a:gdLst>
                <a:gd name="T0" fmla="*/ 2147483647 w 30"/>
                <a:gd name="T1" fmla="*/ 2147483647 h 36"/>
                <a:gd name="T2" fmla="*/ 2147483647 w 30"/>
                <a:gd name="T3" fmla="*/ 2147483647 h 36"/>
                <a:gd name="T4" fmla="*/ 2147483647 w 30"/>
                <a:gd name="T5" fmla="*/ 2147483647 h 36"/>
                <a:gd name="T6" fmla="*/ 2147483647 w 30"/>
                <a:gd name="T7" fmla="*/ 2147483647 h 36"/>
                <a:gd name="T8" fmla="*/ 2147483647 w 30"/>
                <a:gd name="T9" fmla="*/ 2147483647 h 36"/>
                <a:gd name="T10" fmla="*/ 2147483647 w 30"/>
                <a:gd name="T11" fmla="*/ 2147483647 h 36"/>
                <a:gd name="T12" fmla="*/ 2147483647 w 30"/>
                <a:gd name="T13" fmla="*/ 2147483647 h 36"/>
                <a:gd name="T14" fmla="*/ 2147483647 w 30"/>
                <a:gd name="T15" fmla="*/ 2147483647 h 36"/>
                <a:gd name="T16" fmla="*/ 2147483647 w 30"/>
                <a:gd name="T17" fmla="*/ 2147483647 h 36"/>
                <a:gd name="T18" fmla="*/ 2147483647 w 30"/>
                <a:gd name="T19" fmla="*/ 2147483647 h 36"/>
                <a:gd name="T20" fmla="*/ 2147483647 w 30"/>
                <a:gd name="T21" fmla="*/ 2147483647 h 36"/>
                <a:gd name="T22" fmla="*/ 2147483647 w 30"/>
                <a:gd name="T23" fmla="*/ 2147483647 h 36"/>
                <a:gd name="T24" fmla="*/ 2147483647 w 30"/>
                <a:gd name="T25" fmla="*/ 2147483647 h 36"/>
                <a:gd name="T26" fmla="*/ 2147483647 w 30"/>
                <a:gd name="T27" fmla="*/ 2147483647 h 36"/>
                <a:gd name="T28" fmla="*/ 2147483647 w 30"/>
                <a:gd name="T29" fmla="*/ 2147483647 h 36"/>
                <a:gd name="T30" fmla="*/ 2147483647 w 30"/>
                <a:gd name="T31" fmla="*/ 2147483647 h 36"/>
                <a:gd name="T32" fmla="*/ 2147483647 w 30"/>
                <a:gd name="T33" fmla="*/ 2147483647 h 36"/>
                <a:gd name="T34" fmla="*/ 2147483647 w 30"/>
                <a:gd name="T35" fmla="*/ 2147483647 h 36"/>
                <a:gd name="T36" fmla="*/ 2147483647 w 30"/>
                <a:gd name="T37" fmla="*/ 2147483647 h 36"/>
                <a:gd name="T38" fmla="*/ 2147483647 w 30"/>
                <a:gd name="T39" fmla="*/ 2147483647 h 36"/>
                <a:gd name="T40" fmla="*/ 2147483647 w 30"/>
                <a:gd name="T41" fmla="*/ 2147483647 h 36"/>
                <a:gd name="T42" fmla="*/ 2147483647 w 30"/>
                <a:gd name="T43" fmla="*/ 2147483647 h 36"/>
                <a:gd name="T44" fmla="*/ 2147483647 w 30"/>
                <a:gd name="T45" fmla="*/ 2147483647 h 36"/>
                <a:gd name="T46" fmla="*/ 2147483647 w 30"/>
                <a:gd name="T47" fmla="*/ 2147483647 h 36"/>
                <a:gd name="T48" fmla="*/ 2147483647 w 30"/>
                <a:gd name="T49" fmla="*/ 2147483647 h 36"/>
                <a:gd name="T50" fmla="*/ 2147483647 w 30"/>
                <a:gd name="T51" fmla="*/ 2147483647 h 36"/>
                <a:gd name="T52" fmla="*/ 2147483647 w 30"/>
                <a:gd name="T53" fmla="*/ 0 h 36"/>
                <a:gd name="T54" fmla="*/ 2147483647 w 30"/>
                <a:gd name="T55" fmla="*/ 0 h 36"/>
                <a:gd name="T56" fmla="*/ 2147483647 w 30"/>
                <a:gd name="T57" fmla="*/ 2147483647 h 36"/>
                <a:gd name="T58" fmla="*/ 2147483647 w 30"/>
                <a:gd name="T59" fmla="*/ 2147483647 h 36"/>
                <a:gd name="T60" fmla="*/ 2147483647 w 30"/>
                <a:gd name="T61" fmla="*/ 2147483647 h 36"/>
                <a:gd name="T62" fmla="*/ 2147483647 w 30"/>
                <a:gd name="T63" fmla="*/ 2147483647 h 36"/>
                <a:gd name="T64" fmla="*/ 2147483647 w 30"/>
                <a:gd name="T65" fmla="*/ 2147483647 h 36"/>
                <a:gd name="T66" fmla="*/ 0 w 30"/>
                <a:gd name="T67" fmla="*/ 2147483647 h 36"/>
                <a:gd name="T68" fmla="*/ 0 w 30"/>
                <a:gd name="T69" fmla="*/ 2147483647 h 36"/>
                <a:gd name="T70" fmla="*/ 0 w 30"/>
                <a:gd name="T71" fmla="*/ 2147483647 h 36"/>
                <a:gd name="T72" fmla="*/ 0 w 30"/>
                <a:gd name="T73" fmla="*/ 2147483647 h 36"/>
                <a:gd name="T74" fmla="*/ 2147483647 w 30"/>
                <a:gd name="T75" fmla="*/ 2147483647 h 36"/>
                <a:gd name="T76" fmla="*/ 2147483647 w 30"/>
                <a:gd name="T77" fmla="*/ 2147483647 h 36"/>
                <a:gd name="T78" fmla="*/ 2147483647 w 30"/>
                <a:gd name="T79" fmla="*/ 2147483647 h 36"/>
                <a:gd name="T80" fmla="*/ 2147483647 w 30"/>
                <a:gd name="T81" fmla="*/ 2147483647 h 36"/>
                <a:gd name="T82" fmla="*/ 2147483647 w 30"/>
                <a:gd name="T83" fmla="*/ 2147483647 h 36"/>
                <a:gd name="T84" fmla="*/ 2147483647 w 30"/>
                <a:gd name="T85" fmla="*/ 2147483647 h 36"/>
                <a:gd name="T86" fmla="*/ 2147483647 w 30"/>
                <a:gd name="T87" fmla="*/ 2147483647 h 36"/>
                <a:gd name="T88" fmla="*/ 2147483647 w 30"/>
                <a:gd name="T89" fmla="*/ 2147483647 h 36"/>
                <a:gd name="T90" fmla="*/ 2147483647 w 30"/>
                <a:gd name="T91" fmla="*/ 2147483647 h 36"/>
                <a:gd name="T92" fmla="*/ 2147483647 w 30"/>
                <a:gd name="T93" fmla="*/ 2147483647 h 36"/>
                <a:gd name="T94" fmla="*/ 2147483647 w 30"/>
                <a:gd name="T95" fmla="*/ 2147483647 h 36"/>
                <a:gd name="T96" fmla="*/ 2147483647 w 30"/>
                <a:gd name="T97" fmla="*/ 2147483647 h 36"/>
                <a:gd name="T98" fmla="*/ 2147483647 w 30"/>
                <a:gd name="T99" fmla="*/ 2147483647 h 36"/>
                <a:gd name="T100" fmla="*/ 2147483647 w 30"/>
                <a:gd name="T101" fmla="*/ 2147483647 h 36"/>
                <a:gd name="T102" fmla="*/ 2147483647 w 30"/>
                <a:gd name="T103" fmla="*/ 2147483647 h 36"/>
                <a:gd name="T104" fmla="*/ 2147483647 w 30"/>
                <a:gd name="T105" fmla="*/ 2147483647 h 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0"/>
                <a:gd name="T160" fmla="*/ 0 h 36"/>
                <a:gd name="T161" fmla="*/ 30 w 30"/>
                <a:gd name="T162" fmla="*/ 36 h 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0" h="36">
                  <a:moveTo>
                    <a:pt x="22" y="30"/>
                  </a:moveTo>
                  <a:lnTo>
                    <a:pt x="22" y="30"/>
                  </a:lnTo>
                  <a:lnTo>
                    <a:pt x="18" y="32"/>
                  </a:lnTo>
                  <a:lnTo>
                    <a:pt x="14" y="32"/>
                  </a:lnTo>
                  <a:lnTo>
                    <a:pt x="8" y="30"/>
                  </a:lnTo>
                  <a:lnTo>
                    <a:pt x="4" y="26"/>
                  </a:lnTo>
                  <a:lnTo>
                    <a:pt x="4" y="18"/>
                  </a:lnTo>
                  <a:lnTo>
                    <a:pt x="4" y="12"/>
                  </a:lnTo>
                  <a:lnTo>
                    <a:pt x="8" y="6"/>
                  </a:lnTo>
                  <a:lnTo>
                    <a:pt x="16" y="4"/>
                  </a:lnTo>
                  <a:lnTo>
                    <a:pt x="20" y="6"/>
                  </a:lnTo>
                  <a:lnTo>
                    <a:pt x="24" y="12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6" y="2"/>
                  </a:lnTo>
                  <a:lnTo>
                    <a:pt x="4" y="6"/>
                  </a:lnTo>
                  <a:lnTo>
                    <a:pt x="2" y="8"/>
                  </a:lnTo>
                  <a:lnTo>
                    <a:pt x="0" y="18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6" y="34"/>
                  </a:lnTo>
                  <a:lnTo>
                    <a:pt x="10" y="36"/>
                  </a:lnTo>
                  <a:lnTo>
                    <a:pt x="16" y="36"/>
                  </a:lnTo>
                  <a:lnTo>
                    <a:pt x="20" y="36"/>
                  </a:lnTo>
                  <a:lnTo>
                    <a:pt x="24" y="34"/>
                  </a:lnTo>
                  <a:lnTo>
                    <a:pt x="28" y="30"/>
                  </a:lnTo>
                  <a:lnTo>
                    <a:pt x="30" y="24"/>
                  </a:lnTo>
                  <a:lnTo>
                    <a:pt x="24" y="24"/>
                  </a:lnTo>
                  <a:lnTo>
                    <a:pt x="24" y="28"/>
                  </a:lnTo>
                  <a:lnTo>
                    <a:pt x="22" y="30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55" name="Freeform 1737">
              <a:extLst>
                <a:ext uri="{FF2B5EF4-FFF2-40B4-BE49-F238E27FC236}">
                  <a16:creationId xmlns:a16="http://schemas.microsoft.com/office/drawing/2014/main" id="{3C73BA0D-B235-EC48-B0D6-EBD284799C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1050" y="5370830"/>
              <a:ext cx="44450" cy="53975"/>
            </a:xfrm>
            <a:custGeom>
              <a:avLst/>
              <a:gdLst>
                <a:gd name="T0" fmla="*/ 2147483647 w 28"/>
                <a:gd name="T1" fmla="*/ 2147483647 h 34"/>
                <a:gd name="T2" fmla="*/ 2147483647 w 28"/>
                <a:gd name="T3" fmla="*/ 2147483647 h 34"/>
                <a:gd name="T4" fmla="*/ 2147483647 w 28"/>
                <a:gd name="T5" fmla="*/ 2147483647 h 34"/>
                <a:gd name="T6" fmla="*/ 2147483647 w 28"/>
                <a:gd name="T7" fmla="*/ 2147483647 h 34"/>
                <a:gd name="T8" fmla="*/ 2147483647 w 28"/>
                <a:gd name="T9" fmla="*/ 2147483647 h 34"/>
                <a:gd name="T10" fmla="*/ 2147483647 w 28"/>
                <a:gd name="T11" fmla="*/ 0 h 34"/>
                <a:gd name="T12" fmla="*/ 2147483647 w 28"/>
                <a:gd name="T13" fmla="*/ 0 h 34"/>
                <a:gd name="T14" fmla="*/ 2147483647 w 28"/>
                <a:gd name="T15" fmla="*/ 2147483647 h 34"/>
                <a:gd name="T16" fmla="*/ 2147483647 w 28"/>
                <a:gd name="T17" fmla="*/ 2147483647 h 34"/>
                <a:gd name="T18" fmla="*/ 2147483647 w 28"/>
                <a:gd name="T19" fmla="*/ 0 h 34"/>
                <a:gd name="T20" fmla="*/ 0 w 28"/>
                <a:gd name="T21" fmla="*/ 0 h 34"/>
                <a:gd name="T22" fmla="*/ 0 w 28"/>
                <a:gd name="T23" fmla="*/ 2147483647 h 34"/>
                <a:gd name="T24" fmla="*/ 2147483647 w 28"/>
                <a:gd name="T25" fmla="*/ 2147483647 h 34"/>
                <a:gd name="T26" fmla="*/ 2147483647 w 28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"/>
                <a:gd name="T43" fmla="*/ 0 h 34"/>
                <a:gd name="T44" fmla="*/ 28 w 28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" h="34">
                  <a:moveTo>
                    <a:pt x="4" y="34"/>
                  </a:moveTo>
                  <a:lnTo>
                    <a:pt x="4" y="18"/>
                  </a:lnTo>
                  <a:lnTo>
                    <a:pt x="22" y="18"/>
                  </a:lnTo>
                  <a:lnTo>
                    <a:pt x="22" y="34"/>
                  </a:lnTo>
                  <a:lnTo>
                    <a:pt x="28" y="34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14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56" name="Freeform 1738">
              <a:extLst>
                <a:ext uri="{FF2B5EF4-FFF2-40B4-BE49-F238E27FC236}">
                  <a16:creationId xmlns:a16="http://schemas.microsoft.com/office/drawing/2014/main" id="{DAE9E7F8-4359-A24B-9739-9E94FF8E5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1850" y="5408930"/>
              <a:ext cx="22225" cy="38100"/>
            </a:xfrm>
            <a:custGeom>
              <a:avLst/>
              <a:gdLst>
                <a:gd name="T0" fmla="*/ 2147483647 w 14"/>
                <a:gd name="T1" fmla="*/ 2147483647 h 24"/>
                <a:gd name="T2" fmla="*/ 2147483647 w 14"/>
                <a:gd name="T3" fmla="*/ 2147483647 h 24"/>
                <a:gd name="T4" fmla="*/ 2147483647 w 14"/>
                <a:gd name="T5" fmla="*/ 2147483647 h 24"/>
                <a:gd name="T6" fmla="*/ 2147483647 w 14"/>
                <a:gd name="T7" fmla="*/ 2147483647 h 24"/>
                <a:gd name="T8" fmla="*/ 2147483647 w 14"/>
                <a:gd name="T9" fmla="*/ 2147483647 h 24"/>
                <a:gd name="T10" fmla="*/ 2147483647 w 14"/>
                <a:gd name="T11" fmla="*/ 2147483647 h 24"/>
                <a:gd name="T12" fmla="*/ 2147483647 w 14"/>
                <a:gd name="T13" fmla="*/ 2147483647 h 24"/>
                <a:gd name="T14" fmla="*/ 2147483647 w 14"/>
                <a:gd name="T15" fmla="*/ 2147483647 h 24"/>
                <a:gd name="T16" fmla="*/ 2147483647 w 14"/>
                <a:gd name="T17" fmla="*/ 2147483647 h 24"/>
                <a:gd name="T18" fmla="*/ 2147483647 w 14"/>
                <a:gd name="T19" fmla="*/ 2147483647 h 24"/>
                <a:gd name="T20" fmla="*/ 2147483647 w 14"/>
                <a:gd name="T21" fmla="*/ 2147483647 h 24"/>
                <a:gd name="T22" fmla="*/ 2147483647 w 14"/>
                <a:gd name="T23" fmla="*/ 2147483647 h 24"/>
                <a:gd name="T24" fmla="*/ 2147483647 w 14"/>
                <a:gd name="T25" fmla="*/ 2147483647 h 24"/>
                <a:gd name="T26" fmla="*/ 2147483647 w 14"/>
                <a:gd name="T27" fmla="*/ 2147483647 h 24"/>
                <a:gd name="T28" fmla="*/ 2147483647 w 14"/>
                <a:gd name="T29" fmla="*/ 0 h 24"/>
                <a:gd name="T30" fmla="*/ 2147483647 w 14"/>
                <a:gd name="T31" fmla="*/ 0 h 24"/>
                <a:gd name="T32" fmla="*/ 2147483647 w 14"/>
                <a:gd name="T33" fmla="*/ 2147483647 h 24"/>
                <a:gd name="T34" fmla="*/ 2147483647 w 14"/>
                <a:gd name="T35" fmla="*/ 2147483647 h 24"/>
                <a:gd name="T36" fmla="*/ 0 w 14"/>
                <a:gd name="T37" fmla="*/ 2147483647 h 24"/>
                <a:gd name="T38" fmla="*/ 2147483647 w 14"/>
                <a:gd name="T39" fmla="*/ 2147483647 h 24"/>
                <a:gd name="T40" fmla="*/ 2147483647 w 14"/>
                <a:gd name="T41" fmla="*/ 2147483647 h 24"/>
                <a:gd name="T42" fmla="*/ 2147483647 w 14"/>
                <a:gd name="T43" fmla="*/ 2147483647 h 24"/>
                <a:gd name="T44" fmla="*/ 2147483647 w 14"/>
                <a:gd name="T45" fmla="*/ 2147483647 h 24"/>
                <a:gd name="T46" fmla="*/ 2147483647 w 14"/>
                <a:gd name="T47" fmla="*/ 2147483647 h 24"/>
                <a:gd name="T48" fmla="*/ 2147483647 w 14"/>
                <a:gd name="T49" fmla="*/ 2147483647 h 24"/>
                <a:gd name="T50" fmla="*/ 2147483647 w 14"/>
                <a:gd name="T51" fmla="*/ 2147483647 h 24"/>
                <a:gd name="T52" fmla="*/ 2147483647 w 14"/>
                <a:gd name="T53" fmla="*/ 2147483647 h 24"/>
                <a:gd name="T54" fmla="*/ 2147483647 w 14"/>
                <a:gd name="T55" fmla="*/ 2147483647 h 24"/>
                <a:gd name="T56" fmla="*/ 2147483647 w 14"/>
                <a:gd name="T57" fmla="*/ 2147483647 h 24"/>
                <a:gd name="T58" fmla="*/ 2147483647 w 14"/>
                <a:gd name="T59" fmla="*/ 2147483647 h 24"/>
                <a:gd name="T60" fmla="*/ 2147483647 w 14"/>
                <a:gd name="T61" fmla="*/ 2147483647 h 24"/>
                <a:gd name="T62" fmla="*/ 2147483647 w 14"/>
                <a:gd name="T63" fmla="*/ 2147483647 h 24"/>
                <a:gd name="T64" fmla="*/ 2147483647 w 14"/>
                <a:gd name="T65" fmla="*/ 2147483647 h 24"/>
                <a:gd name="T66" fmla="*/ 2147483647 w 14"/>
                <a:gd name="T67" fmla="*/ 2147483647 h 24"/>
                <a:gd name="T68" fmla="*/ 2147483647 w 14"/>
                <a:gd name="T69" fmla="*/ 2147483647 h 24"/>
                <a:gd name="T70" fmla="*/ 0 w 14"/>
                <a:gd name="T71" fmla="*/ 2147483647 h 24"/>
                <a:gd name="T72" fmla="*/ 0 w 14"/>
                <a:gd name="T73" fmla="*/ 2147483647 h 24"/>
                <a:gd name="T74" fmla="*/ 0 w 14"/>
                <a:gd name="T75" fmla="*/ 2147483647 h 24"/>
                <a:gd name="T76" fmla="*/ 2147483647 w 14"/>
                <a:gd name="T77" fmla="*/ 2147483647 h 24"/>
                <a:gd name="T78" fmla="*/ 2147483647 w 14"/>
                <a:gd name="T79" fmla="*/ 2147483647 h 24"/>
                <a:gd name="T80" fmla="*/ 2147483647 w 14"/>
                <a:gd name="T81" fmla="*/ 2147483647 h 24"/>
                <a:gd name="T82" fmla="*/ 2147483647 w 14"/>
                <a:gd name="T83" fmla="*/ 2147483647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4"/>
                <a:gd name="T127" fmla="*/ 0 h 24"/>
                <a:gd name="T128" fmla="*/ 14 w 14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4" h="24">
                  <a:moveTo>
                    <a:pt x="4" y="20"/>
                  </a:moveTo>
                  <a:lnTo>
                    <a:pt x="4" y="20"/>
                  </a:lnTo>
                  <a:lnTo>
                    <a:pt x="8" y="16"/>
                  </a:lnTo>
                  <a:lnTo>
                    <a:pt x="12" y="12"/>
                  </a:lnTo>
                  <a:lnTo>
                    <a:pt x="14" y="10"/>
                  </a:lnTo>
                  <a:lnTo>
                    <a:pt x="14" y="6"/>
                  </a:lnTo>
                  <a:lnTo>
                    <a:pt x="12" y="2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0" y="4"/>
                  </a:lnTo>
                  <a:lnTo>
                    <a:pt x="12" y="6"/>
                  </a:lnTo>
                  <a:lnTo>
                    <a:pt x="10" y="10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14" y="24"/>
                  </a:lnTo>
                  <a:lnTo>
                    <a:pt x="14" y="20"/>
                  </a:lnTo>
                  <a:lnTo>
                    <a:pt x="4" y="20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57" name="Freeform 1739">
              <a:extLst>
                <a:ext uri="{FF2B5EF4-FFF2-40B4-BE49-F238E27FC236}">
                  <a16:creationId xmlns:a16="http://schemas.microsoft.com/office/drawing/2014/main" id="{1F674A20-9075-DD43-931E-9D9ABACEFD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328400" y="5367655"/>
              <a:ext cx="50800" cy="57150"/>
            </a:xfrm>
            <a:custGeom>
              <a:avLst/>
              <a:gdLst>
                <a:gd name="T0" fmla="*/ 2147483647 w 32"/>
                <a:gd name="T1" fmla="*/ 2147483647 h 36"/>
                <a:gd name="T2" fmla="*/ 2147483647 w 32"/>
                <a:gd name="T3" fmla="*/ 2147483647 h 36"/>
                <a:gd name="T4" fmla="*/ 2147483647 w 32"/>
                <a:gd name="T5" fmla="*/ 2147483647 h 36"/>
                <a:gd name="T6" fmla="*/ 2147483647 w 32"/>
                <a:gd name="T7" fmla="*/ 2147483647 h 36"/>
                <a:gd name="T8" fmla="*/ 2147483647 w 32"/>
                <a:gd name="T9" fmla="*/ 2147483647 h 36"/>
                <a:gd name="T10" fmla="*/ 2147483647 w 32"/>
                <a:gd name="T11" fmla="*/ 2147483647 h 36"/>
                <a:gd name="T12" fmla="*/ 2147483647 w 32"/>
                <a:gd name="T13" fmla="*/ 2147483647 h 36"/>
                <a:gd name="T14" fmla="*/ 2147483647 w 32"/>
                <a:gd name="T15" fmla="*/ 2147483647 h 36"/>
                <a:gd name="T16" fmla="*/ 2147483647 w 32"/>
                <a:gd name="T17" fmla="*/ 2147483647 h 36"/>
                <a:gd name="T18" fmla="*/ 2147483647 w 32"/>
                <a:gd name="T19" fmla="*/ 2147483647 h 36"/>
                <a:gd name="T20" fmla="*/ 2147483647 w 32"/>
                <a:gd name="T21" fmla="*/ 2147483647 h 36"/>
                <a:gd name="T22" fmla="*/ 2147483647 w 32"/>
                <a:gd name="T23" fmla="*/ 2147483647 h 36"/>
                <a:gd name="T24" fmla="*/ 2147483647 w 32"/>
                <a:gd name="T25" fmla="*/ 2147483647 h 36"/>
                <a:gd name="T26" fmla="*/ 2147483647 w 32"/>
                <a:gd name="T27" fmla="*/ 2147483647 h 36"/>
                <a:gd name="T28" fmla="*/ 2147483647 w 32"/>
                <a:gd name="T29" fmla="*/ 2147483647 h 36"/>
                <a:gd name="T30" fmla="*/ 2147483647 w 32"/>
                <a:gd name="T31" fmla="*/ 2147483647 h 36"/>
                <a:gd name="T32" fmla="*/ 2147483647 w 32"/>
                <a:gd name="T33" fmla="*/ 2147483647 h 36"/>
                <a:gd name="T34" fmla="*/ 2147483647 w 32"/>
                <a:gd name="T35" fmla="*/ 2147483647 h 36"/>
                <a:gd name="T36" fmla="*/ 2147483647 w 32"/>
                <a:gd name="T37" fmla="*/ 2147483647 h 36"/>
                <a:gd name="T38" fmla="*/ 2147483647 w 32"/>
                <a:gd name="T39" fmla="*/ 2147483647 h 36"/>
                <a:gd name="T40" fmla="*/ 2147483647 w 32"/>
                <a:gd name="T41" fmla="*/ 0 h 36"/>
                <a:gd name="T42" fmla="*/ 2147483647 w 32"/>
                <a:gd name="T43" fmla="*/ 0 h 36"/>
                <a:gd name="T44" fmla="*/ 2147483647 w 32"/>
                <a:gd name="T45" fmla="*/ 0 h 36"/>
                <a:gd name="T46" fmla="*/ 2147483647 w 32"/>
                <a:gd name="T47" fmla="*/ 2147483647 h 36"/>
                <a:gd name="T48" fmla="*/ 2147483647 w 32"/>
                <a:gd name="T49" fmla="*/ 2147483647 h 36"/>
                <a:gd name="T50" fmla="*/ 2147483647 w 32"/>
                <a:gd name="T51" fmla="*/ 2147483647 h 36"/>
                <a:gd name="T52" fmla="*/ 2147483647 w 32"/>
                <a:gd name="T53" fmla="*/ 2147483647 h 36"/>
                <a:gd name="T54" fmla="*/ 0 w 32"/>
                <a:gd name="T55" fmla="*/ 2147483647 h 36"/>
                <a:gd name="T56" fmla="*/ 0 w 32"/>
                <a:gd name="T57" fmla="*/ 2147483647 h 36"/>
                <a:gd name="T58" fmla="*/ 2147483647 w 32"/>
                <a:gd name="T59" fmla="*/ 2147483647 h 36"/>
                <a:gd name="T60" fmla="*/ 2147483647 w 32"/>
                <a:gd name="T61" fmla="*/ 2147483647 h 36"/>
                <a:gd name="T62" fmla="*/ 2147483647 w 32"/>
                <a:gd name="T63" fmla="*/ 2147483647 h 36"/>
                <a:gd name="T64" fmla="*/ 2147483647 w 32"/>
                <a:gd name="T65" fmla="*/ 2147483647 h 36"/>
                <a:gd name="T66" fmla="*/ 2147483647 w 32"/>
                <a:gd name="T67" fmla="*/ 2147483647 h 36"/>
                <a:gd name="T68" fmla="*/ 2147483647 w 32"/>
                <a:gd name="T69" fmla="*/ 2147483647 h 36"/>
                <a:gd name="T70" fmla="*/ 2147483647 w 32"/>
                <a:gd name="T71" fmla="*/ 2147483647 h 36"/>
                <a:gd name="T72" fmla="*/ 2147483647 w 32"/>
                <a:gd name="T73" fmla="*/ 2147483647 h 36"/>
                <a:gd name="T74" fmla="*/ 2147483647 w 32"/>
                <a:gd name="T75" fmla="*/ 2147483647 h 36"/>
                <a:gd name="T76" fmla="*/ 2147483647 w 32"/>
                <a:gd name="T77" fmla="*/ 2147483647 h 36"/>
                <a:gd name="T78" fmla="*/ 2147483647 w 32"/>
                <a:gd name="T79" fmla="*/ 2147483647 h 36"/>
                <a:gd name="T80" fmla="*/ 2147483647 w 32"/>
                <a:gd name="T81" fmla="*/ 2147483647 h 36"/>
                <a:gd name="T82" fmla="*/ 2147483647 w 32"/>
                <a:gd name="T83" fmla="*/ 2147483647 h 36"/>
                <a:gd name="T84" fmla="*/ 2147483647 w 32"/>
                <a:gd name="T85" fmla="*/ 2147483647 h 36"/>
                <a:gd name="T86" fmla="*/ 2147483647 w 32"/>
                <a:gd name="T87" fmla="*/ 2147483647 h 36"/>
                <a:gd name="T88" fmla="*/ 2147483647 w 32"/>
                <a:gd name="T89" fmla="*/ 2147483647 h 36"/>
                <a:gd name="T90" fmla="*/ 2147483647 w 32"/>
                <a:gd name="T91" fmla="*/ 2147483647 h 36"/>
                <a:gd name="T92" fmla="*/ 2147483647 w 32"/>
                <a:gd name="T93" fmla="*/ 2147483647 h 36"/>
                <a:gd name="T94" fmla="*/ 2147483647 w 32"/>
                <a:gd name="T95" fmla="*/ 2147483647 h 36"/>
                <a:gd name="T96" fmla="*/ 2147483647 w 32"/>
                <a:gd name="T97" fmla="*/ 2147483647 h 36"/>
                <a:gd name="T98" fmla="*/ 2147483647 w 32"/>
                <a:gd name="T99" fmla="*/ 2147483647 h 36"/>
                <a:gd name="T100" fmla="*/ 2147483647 w 32"/>
                <a:gd name="T101" fmla="*/ 2147483647 h 36"/>
                <a:gd name="T102" fmla="*/ 2147483647 w 32"/>
                <a:gd name="T103" fmla="*/ 2147483647 h 36"/>
                <a:gd name="T104" fmla="*/ 2147483647 w 32"/>
                <a:gd name="T105" fmla="*/ 2147483647 h 36"/>
                <a:gd name="T106" fmla="*/ 2147483647 w 32"/>
                <a:gd name="T107" fmla="*/ 2147483647 h 36"/>
                <a:gd name="T108" fmla="*/ 2147483647 w 32"/>
                <a:gd name="T109" fmla="*/ 2147483647 h 36"/>
                <a:gd name="T110" fmla="*/ 2147483647 w 32"/>
                <a:gd name="T111" fmla="*/ 2147483647 h 36"/>
                <a:gd name="T112" fmla="*/ 2147483647 w 32"/>
                <a:gd name="T113" fmla="*/ 2147483647 h 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2"/>
                <a:gd name="T172" fmla="*/ 0 h 36"/>
                <a:gd name="T173" fmla="*/ 32 w 32"/>
                <a:gd name="T174" fmla="*/ 36 h 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2" h="36">
                  <a:moveTo>
                    <a:pt x="2" y="26"/>
                  </a:moveTo>
                  <a:lnTo>
                    <a:pt x="2" y="26"/>
                  </a:lnTo>
                  <a:lnTo>
                    <a:pt x="4" y="30"/>
                  </a:lnTo>
                  <a:lnTo>
                    <a:pt x="8" y="34"/>
                  </a:lnTo>
                  <a:lnTo>
                    <a:pt x="12" y="36"/>
                  </a:lnTo>
                  <a:lnTo>
                    <a:pt x="16" y="36"/>
                  </a:lnTo>
                  <a:lnTo>
                    <a:pt x="24" y="34"/>
                  </a:lnTo>
                  <a:lnTo>
                    <a:pt x="28" y="30"/>
                  </a:lnTo>
                  <a:lnTo>
                    <a:pt x="30" y="28"/>
                  </a:lnTo>
                  <a:lnTo>
                    <a:pt x="32" y="18"/>
                  </a:lnTo>
                  <a:lnTo>
                    <a:pt x="30" y="8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2" y="26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2" y="4"/>
                  </a:lnTo>
                  <a:lnTo>
                    <a:pt x="16" y="4"/>
                  </a:lnTo>
                  <a:lnTo>
                    <a:pt x="22" y="6"/>
                  </a:lnTo>
                  <a:lnTo>
                    <a:pt x="26" y="10"/>
                  </a:lnTo>
                  <a:lnTo>
                    <a:pt x="28" y="18"/>
                  </a:lnTo>
                  <a:lnTo>
                    <a:pt x="28" y="24"/>
                  </a:lnTo>
                  <a:lnTo>
                    <a:pt x="24" y="28"/>
                  </a:lnTo>
                  <a:lnTo>
                    <a:pt x="20" y="30"/>
                  </a:lnTo>
                  <a:lnTo>
                    <a:pt x="16" y="32"/>
                  </a:lnTo>
                  <a:lnTo>
                    <a:pt x="12" y="30"/>
                  </a:lnTo>
                  <a:lnTo>
                    <a:pt x="8" y="28"/>
                  </a:lnTo>
                  <a:lnTo>
                    <a:pt x="6" y="24"/>
                  </a:lnTo>
                  <a:lnTo>
                    <a:pt x="4" y="18"/>
                  </a:lnTo>
                  <a:lnTo>
                    <a:pt x="6" y="1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58" name="Freeform 1740">
              <a:extLst>
                <a:ext uri="{FF2B5EF4-FFF2-40B4-BE49-F238E27FC236}">
                  <a16:creationId xmlns:a16="http://schemas.microsoft.com/office/drawing/2014/main" id="{9111DEDD-2F44-4E4D-8FA8-E2572A0887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68050" y="5367655"/>
              <a:ext cx="50800" cy="57150"/>
            </a:xfrm>
            <a:custGeom>
              <a:avLst/>
              <a:gdLst>
                <a:gd name="T0" fmla="*/ 2147483647 w 32"/>
                <a:gd name="T1" fmla="*/ 2147483647 h 36"/>
                <a:gd name="T2" fmla="*/ 2147483647 w 32"/>
                <a:gd name="T3" fmla="*/ 2147483647 h 36"/>
                <a:gd name="T4" fmla="*/ 2147483647 w 32"/>
                <a:gd name="T5" fmla="*/ 2147483647 h 36"/>
                <a:gd name="T6" fmla="*/ 2147483647 w 32"/>
                <a:gd name="T7" fmla="*/ 2147483647 h 36"/>
                <a:gd name="T8" fmla="*/ 2147483647 w 32"/>
                <a:gd name="T9" fmla="*/ 2147483647 h 36"/>
                <a:gd name="T10" fmla="*/ 2147483647 w 32"/>
                <a:gd name="T11" fmla="*/ 2147483647 h 36"/>
                <a:gd name="T12" fmla="*/ 2147483647 w 32"/>
                <a:gd name="T13" fmla="*/ 2147483647 h 36"/>
                <a:gd name="T14" fmla="*/ 2147483647 w 32"/>
                <a:gd name="T15" fmla="*/ 2147483647 h 36"/>
                <a:gd name="T16" fmla="*/ 2147483647 w 32"/>
                <a:gd name="T17" fmla="*/ 2147483647 h 36"/>
                <a:gd name="T18" fmla="*/ 2147483647 w 32"/>
                <a:gd name="T19" fmla="*/ 2147483647 h 36"/>
                <a:gd name="T20" fmla="*/ 2147483647 w 32"/>
                <a:gd name="T21" fmla="*/ 2147483647 h 36"/>
                <a:gd name="T22" fmla="*/ 2147483647 w 32"/>
                <a:gd name="T23" fmla="*/ 2147483647 h 36"/>
                <a:gd name="T24" fmla="*/ 2147483647 w 32"/>
                <a:gd name="T25" fmla="*/ 2147483647 h 36"/>
                <a:gd name="T26" fmla="*/ 2147483647 w 32"/>
                <a:gd name="T27" fmla="*/ 2147483647 h 36"/>
                <a:gd name="T28" fmla="*/ 2147483647 w 32"/>
                <a:gd name="T29" fmla="*/ 2147483647 h 36"/>
                <a:gd name="T30" fmla="*/ 2147483647 w 32"/>
                <a:gd name="T31" fmla="*/ 2147483647 h 36"/>
                <a:gd name="T32" fmla="*/ 2147483647 w 32"/>
                <a:gd name="T33" fmla="*/ 2147483647 h 36"/>
                <a:gd name="T34" fmla="*/ 2147483647 w 32"/>
                <a:gd name="T35" fmla="*/ 2147483647 h 36"/>
                <a:gd name="T36" fmla="*/ 2147483647 w 32"/>
                <a:gd name="T37" fmla="*/ 2147483647 h 36"/>
                <a:gd name="T38" fmla="*/ 2147483647 w 32"/>
                <a:gd name="T39" fmla="*/ 2147483647 h 36"/>
                <a:gd name="T40" fmla="*/ 2147483647 w 32"/>
                <a:gd name="T41" fmla="*/ 0 h 36"/>
                <a:gd name="T42" fmla="*/ 2147483647 w 32"/>
                <a:gd name="T43" fmla="*/ 0 h 36"/>
                <a:gd name="T44" fmla="*/ 2147483647 w 32"/>
                <a:gd name="T45" fmla="*/ 0 h 36"/>
                <a:gd name="T46" fmla="*/ 2147483647 w 32"/>
                <a:gd name="T47" fmla="*/ 2147483647 h 36"/>
                <a:gd name="T48" fmla="*/ 2147483647 w 32"/>
                <a:gd name="T49" fmla="*/ 2147483647 h 36"/>
                <a:gd name="T50" fmla="*/ 2147483647 w 32"/>
                <a:gd name="T51" fmla="*/ 2147483647 h 36"/>
                <a:gd name="T52" fmla="*/ 2147483647 w 32"/>
                <a:gd name="T53" fmla="*/ 2147483647 h 36"/>
                <a:gd name="T54" fmla="*/ 0 w 32"/>
                <a:gd name="T55" fmla="*/ 2147483647 h 36"/>
                <a:gd name="T56" fmla="*/ 0 w 32"/>
                <a:gd name="T57" fmla="*/ 2147483647 h 36"/>
                <a:gd name="T58" fmla="*/ 2147483647 w 32"/>
                <a:gd name="T59" fmla="*/ 2147483647 h 36"/>
                <a:gd name="T60" fmla="*/ 2147483647 w 32"/>
                <a:gd name="T61" fmla="*/ 2147483647 h 36"/>
                <a:gd name="T62" fmla="*/ 2147483647 w 32"/>
                <a:gd name="T63" fmla="*/ 2147483647 h 36"/>
                <a:gd name="T64" fmla="*/ 2147483647 w 32"/>
                <a:gd name="T65" fmla="*/ 2147483647 h 36"/>
                <a:gd name="T66" fmla="*/ 2147483647 w 32"/>
                <a:gd name="T67" fmla="*/ 2147483647 h 36"/>
                <a:gd name="T68" fmla="*/ 2147483647 w 32"/>
                <a:gd name="T69" fmla="*/ 2147483647 h 36"/>
                <a:gd name="T70" fmla="*/ 2147483647 w 32"/>
                <a:gd name="T71" fmla="*/ 2147483647 h 36"/>
                <a:gd name="T72" fmla="*/ 2147483647 w 32"/>
                <a:gd name="T73" fmla="*/ 2147483647 h 36"/>
                <a:gd name="T74" fmla="*/ 2147483647 w 32"/>
                <a:gd name="T75" fmla="*/ 2147483647 h 36"/>
                <a:gd name="T76" fmla="*/ 2147483647 w 32"/>
                <a:gd name="T77" fmla="*/ 2147483647 h 36"/>
                <a:gd name="T78" fmla="*/ 2147483647 w 32"/>
                <a:gd name="T79" fmla="*/ 2147483647 h 36"/>
                <a:gd name="T80" fmla="*/ 2147483647 w 32"/>
                <a:gd name="T81" fmla="*/ 2147483647 h 36"/>
                <a:gd name="T82" fmla="*/ 2147483647 w 32"/>
                <a:gd name="T83" fmla="*/ 2147483647 h 36"/>
                <a:gd name="T84" fmla="*/ 2147483647 w 32"/>
                <a:gd name="T85" fmla="*/ 2147483647 h 36"/>
                <a:gd name="T86" fmla="*/ 2147483647 w 32"/>
                <a:gd name="T87" fmla="*/ 2147483647 h 36"/>
                <a:gd name="T88" fmla="*/ 2147483647 w 32"/>
                <a:gd name="T89" fmla="*/ 2147483647 h 36"/>
                <a:gd name="T90" fmla="*/ 2147483647 w 32"/>
                <a:gd name="T91" fmla="*/ 2147483647 h 36"/>
                <a:gd name="T92" fmla="*/ 2147483647 w 32"/>
                <a:gd name="T93" fmla="*/ 2147483647 h 36"/>
                <a:gd name="T94" fmla="*/ 2147483647 w 32"/>
                <a:gd name="T95" fmla="*/ 2147483647 h 36"/>
                <a:gd name="T96" fmla="*/ 2147483647 w 32"/>
                <a:gd name="T97" fmla="*/ 2147483647 h 36"/>
                <a:gd name="T98" fmla="*/ 2147483647 w 32"/>
                <a:gd name="T99" fmla="*/ 2147483647 h 36"/>
                <a:gd name="T100" fmla="*/ 2147483647 w 32"/>
                <a:gd name="T101" fmla="*/ 2147483647 h 36"/>
                <a:gd name="T102" fmla="*/ 2147483647 w 32"/>
                <a:gd name="T103" fmla="*/ 2147483647 h 36"/>
                <a:gd name="T104" fmla="*/ 2147483647 w 32"/>
                <a:gd name="T105" fmla="*/ 2147483647 h 36"/>
                <a:gd name="T106" fmla="*/ 2147483647 w 32"/>
                <a:gd name="T107" fmla="*/ 2147483647 h 36"/>
                <a:gd name="T108" fmla="*/ 2147483647 w 32"/>
                <a:gd name="T109" fmla="*/ 2147483647 h 36"/>
                <a:gd name="T110" fmla="*/ 2147483647 w 32"/>
                <a:gd name="T111" fmla="*/ 2147483647 h 36"/>
                <a:gd name="T112" fmla="*/ 2147483647 w 32"/>
                <a:gd name="T113" fmla="*/ 2147483647 h 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2"/>
                <a:gd name="T172" fmla="*/ 0 h 36"/>
                <a:gd name="T173" fmla="*/ 32 w 32"/>
                <a:gd name="T174" fmla="*/ 36 h 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2" h="36">
                  <a:moveTo>
                    <a:pt x="2" y="26"/>
                  </a:moveTo>
                  <a:lnTo>
                    <a:pt x="2" y="26"/>
                  </a:lnTo>
                  <a:lnTo>
                    <a:pt x="4" y="30"/>
                  </a:lnTo>
                  <a:lnTo>
                    <a:pt x="8" y="34"/>
                  </a:lnTo>
                  <a:lnTo>
                    <a:pt x="12" y="36"/>
                  </a:lnTo>
                  <a:lnTo>
                    <a:pt x="16" y="36"/>
                  </a:lnTo>
                  <a:lnTo>
                    <a:pt x="24" y="34"/>
                  </a:lnTo>
                  <a:lnTo>
                    <a:pt x="28" y="30"/>
                  </a:lnTo>
                  <a:lnTo>
                    <a:pt x="30" y="28"/>
                  </a:lnTo>
                  <a:lnTo>
                    <a:pt x="32" y="18"/>
                  </a:lnTo>
                  <a:lnTo>
                    <a:pt x="30" y="8"/>
                  </a:lnTo>
                  <a:lnTo>
                    <a:pt x="28" y="6"/>
                  </a:lnTo>
                  <a:lnTo>
                    <a:pt x="26" y="2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2" y="26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2" y="4"/>
                  </a:lnTo>
                  <a:lnTo>
                    <a:pt x="16" y="4"/>
                  </a:lnTo>
                  <a:lnTo>
                    <a:pt x="22" y="6"/>
                  </a:lnTo>
                  <a:lnTo>
                    <a:pt x="26" y="10"/>
                  </a:lnTo>
                  <a:lnTo>
                    <a:pt x="28" y="18"/>
                  </a:lnTo>
                  <a:lnTo>
                    <a:pt x="28" y="24"/>
                  </a:lnTo>
                  <a:lnTo>
                    <a:pt x="24" y="28"/>
                  </a:lnTo>
                  <a:lnTo>
                    <a:pt x="22" y="30"/>
                  </a:lnTo>
                  <a:lnTo>
                    <a:pt x="16" y="32"/>
                  </a:lnTo>
                  <a:lnTo>
                    <a:pt x="12" y="30"/>
                  </a:lnTo>
                  <a:lnTo>
                    <a:pt x="8" y="28"/>
                  </a:lnTo>
                  <a:lnTo>
                    <a:pt x="6" y="24"/>
                  </a:lnTo>
                  <a:lnTo>
                    <a:pt x="4" y="18"/>
                  </a:lnTo>
                  <a:lnTo>
                    <a:pt x="6" y="1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59" name="Freeform 1741">
              <a:extLst>
                <a:ext uri="{FF2B5EF4-FFF2-40B4-BE49-F238E27FC236}">
                  <a16:creationId xmlns:a16="http://schemas.microsoft.com/office/drawing/2014/main" id="{AAA76BC1-7DBE-7347-A7EA-D40FEFD4C2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01400" y="5504180"/>
              <a:ext cx="50800" cy="57150"/>
            </a:xfrm>
            <a:custGeom>
              <a:avLst/>
              <a:gdLst>
                <a:gd name="T0" fmla="*/ 0 w 32"/>
                <a:gd name="T1" fmla="*/ 2147483647 h 36"/>
                <a:gd name="T2" fmla="*/ 0 w 32"/>
                <a:gd name="T3" fmla="*/ 2147483647 h 36"/>
                <a:gd name="T4" fmla="*/ 2147483647 w 32"/>
                <a:gd name="T5" fmla="*/ 2147483647 h 36"/>
                <a:gd name="T6" fmla="*/ 2147483647 w 32"/>
                <a:gd name="T7" fmla="*/ 2147483647 h 36"/>
                <a:gd name="T8" fmla="*/ 2147483647 w 32"/>
                <a:gd name="T9" fmla="*/ 2147483647 h 36"/>
                <a:gd name="T10" fmla="*/ 2147483647 w 32"/>
                <a:gd name="T11" fmla="*/ 2147483647 h 36"/>
                <a:gd name="T12" fmla="*/ 2147483647 w 32"/>
                <a:gd name="T13" fmla="*/ 2147483647 h 36"/>
                <a:gd name="T14" fmla="*/ 2147483647 w 32"/>
                <a:gd name="T15" fmla="*/ 2147483647 h 36"/>
                <a:gd name="T16" fmla="*/ 2147483647 w 32"/>
                <a:gd name="T17" fmla="*/ 2147483647 h 36"/>
                <a:gd name="T18" fmla="*/ 2147483647 w 32"/>
                <a:gd name="T19" fmla="*/ 2147483647 h 36"/>
                <a:gd name="T20" fmla="*/ 2147483647 w 32"/>
                <a:gd name="T21" fmla="*/ 2147483647 h 36"/>
                <a:gd name="T22" fmla="*/ 2147483647 w 32"/>
                <a:gd name="T23" fmla="*/ 2147483647 h 36"/>
                <a:gd name="T24" fmla="*/ 2147483647 w 32"/>
                <a:gd name="T25" fmla="*/ 2147483647 h 36"/>
                <a:gd name="T26" fmla="*/ 2147483647 w 32"/>
                <a:gd name="T27" fmla="*/ 2147483647 h 36"/>
                <a:gd name="T28" fmla="*/ 2147483647 w 32"/>
                <a:gd name="T29" fmla="*/ 2147483647 h 36"/>
                <a:gd name="T30" fmla="*/ 2147483647 w 32"/>
                <a:gd name="T31" fmla="*/ 2147483647 h 36"/>
                <a:gd name="T32" fmla="*/ 2147483647 w 32"/>
                <a:gd name="T33" fmla="*/ 2147483647 h 36"/>
                <a:gd name="T34" fmla="*/ 2147483647 w 32"/>
                <a:gd name="T35" fmla="*/ 2147483647 h 36"/>
                <a:gd name="T36" fmla="*/ 2147483647 w 32"/>
                <a:gd name="T37" fmla="*/ 2147483647 h 36"/>
                <a:gd name="T38" fmla="*/ 2147483647 w 32"/>
                <a:gd name="T39" fmla="*/ 2147483647 h 36"/>
                <a:gd name="T40" fmla="*/ 2147483647 w 32"/>
                <a:gd name="T41" fmla="*/ 2147483647 h 36"/>
                <a:gd name="T42" fmla="*/ 2147483647 w 32"/>
                <a:gd name="T43" fmla="*/ 0 h 36"/>
                <a:gd name="T44" fmla="*/ 2147483647 w 32"/>
                <a:gd name="T45" fmla="*/ 0 h 36"/>
                <a:gd name="T46" fmla="*/ 2147483647 w 32"/>
                <a:gd name="T47" fmla="*/ 2147483647 h 36"/>
                <a:gd name="T48" fmla="*/ 2147483647 w 32"/>
                <a:gd name="T49" fmla="*/ 2147483647 h 36"/>
                <a:gd name="T50" fmla="*/ 2147483647 w 32"/>
                <a:gd name="T51" fmla="*/ 2147483647 h 36"/>
                <a:gd name="T52" fmla="*/ 0 w 32"/>
                <a:gd name="T53" fmla="*/ 2147483647 h 36"/>
                <a:gd name="T54" fmla="*/ 0 w 32"/>
                <a:gd name="T55" fmla="*/ 2147483647 h 36"/>
                <a:gd name="T56" fmla="*/ 0 w 32"/>
                <a:gd name="T57" fmla="*/ 2147483647 h 36"/>
                <a:gd name="T58" fmla="*/ 0 w 32"/>
                <a:gd name="T59" fmla="*/ 2147483647 h 36"/>
                <a:gd name="T60" fmla="*/ 0 w 32"/>
                <a:gd name="T61" fmla="*/ 2147483647 h 36"/>
                <a:gd name="T62" fmla="*/ 2147483647 w 32"/>
                <a:gd name="T63" fmla="*/ 2147483647 h 36"/>
                <a:gd name="T64" fmla="*/ 2147483647 w 32"/>
                <a:gd name="T65" fmla="*/ 2147483647 h 36"/>
                <a:gd name="T66" fmla="*/ 2147483647 w 32"/>
                <a:gd name="T67" fmla="*/ 2147483647 h 36"/>
                <a:gd name="T68" fmla="*/ 2147483647 w 32"/>
                <a:gd name="T69" fmla="*/ 2147483647 h 36"/>
                <a:gd name="T70" fmla="*/ 2147483647 w 32"/>
                <a:gd name="T71" fmla="*/ 2147483647 h 36"/>
                <a:gd name="T72" fmla="*/ 2147483647 w 32"/>
                <a:gd name="T73" fmla="*/ 2147483647 h 36"/>
                <a:gd name="T74" fmla="*/ 2147483647 w 32"/>
                <a:gd name="T75" fmla="*/ 2147483647 h 36"/>
                <a:gd name="T76" fmla="*/ 2147483647 w 32"/>
                <a:gd name="T77" fmla="*/ 2147483647 h 36"/>
                <a:gd name="T78" fmla="*/ 2147483647 w 32"/>
                <a:gd name="T79" fmla="*/ 2147483647 h 36"/>
                <a:gd name="T80" fmla="*/ 2147483647 w 32"/>
                <a:gd name="T81" fmla="*/ 2147483647 h 36"/>
                <a:gd name="T82" fmla="*/ 2147483647 w 32"/>
                <a:gd name="T83" fmla="*/ 2147483647 h 36"/>
                <a:gd name="T84" fmla="*/ 2147483647 w 32"/>
                <a:gd name="T85" fmla="*/ 2147483647 h 36"/>
                <a:gd name="T86" fmla="*/ 2147483647 w 32"/>
                <a:gd name="T87" fmla="*/ 2147483647 h 36"/>
                <a:gd name="T88" fmla="*/ 2147483647 w 32"/>
                <a:gd name="T89" fmla="*/ 2147483647 h 36"/>
                <a:gd name="T90" fmla="*/ 2147483647 w 32"/>
                <a:gd name="T91" fmla="*/ 2147483647 h 36"/>
                <a:gd name="T92" fmla="*/ 2147483647 w 32"/>
                <a:gd name="T93" fmla="*/ 2147483647 h 36"/>
                <a:gd name="T94" fmla="*/ 2147483647 w 32"/>
                <a:gd name="T95" fmla="*/ 2147483647 h 36"/>
                <a:gd name="T96" fmla="*/ 2147483647 w 32"/>
                <a:gd name="T97" fmla="*/ 2147483647 h 36"/>
                <a:gd name="T98" fmla="*/ 2147483647 w 32"/>
                <a:gd name="T99" fmla="*/ 2147483647 h 36"/>
                <a:gd name="T100" fmla="*/ 2147483647 w 32"/>
                <a:gd name="T101" fmla="*/ 2147483647 h 36"/>
                <a:gd name="T102" fmla="*/ 2147483647 w 32"/>
                <a:gd name="T103" fmla="*/ 2147483647 h 36"/>
                <a:gd name="T104" fmla="*/ 2147483647 w 32"/>
                <a:gd name="T105" fmla="*/ 2147483647 h 36"/>
                <a:gd name="T106" fmla="*/ 2147483647 w 32"/>
                <a:gd name="T107" fmla="*/ 2147483647 h 36"/>
                <a:gd name="T108" fmla="*/ 2147483647 w 32"/>
                <a:gd name="T109" fmla="*/ 2147483647 h 36"/>
                <a:gd name="T110" fmla="*/ 2147483647 w 32"/>
                <a:gd name="T111" fmla="*/ 2147483647 h 36"/>
                <a:gd name="T112" fmla="*/ 2147483647 w 32"/>
                <a:gd name="T113" fmla="*/ 2147483647 h 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2"/>
                <a:gd name="T172" fmla="*/ 0 h 36"/>
                <a:gd name="T173" fmla="*/ 32 w 32"/>
                <a:gd name="T174" fmla="*/ 36 h 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2" h="36">
                  <a:moveTo>
                    <a:pt x="0" y="28"/>
                  </a:moveTo>
                  <a:lnTo>
                    <a:pt x="0" y="28"/>
                  </a:lnTo>
                  <a:lnTo>
                    <a:pt x="4" y="32"/>
                  </a:lnTo>
                  <a:lnTo>
                    <a:pt x="6" y="34"/>
                  </a:lnTo>
                  <a:lnTo>
                    <a:pt x="10" y="36"/>
                  </a:lnTo>
                  <a:lnTo>
                    <a:pt x="16" y="36"/>
                  </a:lnTo>
                  <a:lnTo>
                    <a:pt x="24" y="34"/>
                  </a:lnTo>
                  <a:lnTo>
                    <a:pt x="28" y="32"/>
                  </a:lnTo>
                  <a:lnTo>
                    <a:pt x="30" y="2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2"/>
                  </a:lnTo>
                  <a:lnTo>
                    <a:pt x="0" y="20"/>
                  </a:lnTo>
                  <a:lnTo>
                    <a:pt x="0" y="28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2" y="6"/>
                  </a:lnTo>
                  <a:lnTo>
                    <a:pt x="16" y="4"/>
                  </a:lnTo>
                  <a:lnTo>
                    <a:pt x="22" y="6"/>
                  </a:lnTo>
                  <a:lnTo>
                    <a:pt x="26" y="12"/>
                  </a:lnTo>
                  <a:lnTo>
                    <a:pt x="28" y="18"/>
                  </a:lnTo>
                  <a:lnTo>
                    <a:pt x="26" y="24"/>
                  </a:lnTo>
                  <a:lnTo>
                    <a:pt x="24" y="28"/>
                  </a:lnTo>
                  <a:lnTo>
                    <a:pt x="20" y="32"/>
                  </a:lnTo>
                  <a:lnTo>
                    <a:pt x="16" y="32"/>
                  </a:lnTo>
                  <a:lnTo>
                    <a:pt x="10" y="32"/>
                  </a:lnTo>
                  <a:lnTo>
                    <a:pt x="8" y="28"/>
                  </a:lnTo>
                  <a:lnTo>
                    <a:pt x="4" y="24"/>
                  </a:lnTo>
                  <a:lnTo>
                    <a:pt x="4" y="20"/>
                  </a:lnTo>
                  <a:lnTo>
                    <a:pt x="4" y="1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60" name="Freeform 1742">
              <a:extLst>
                <a:ext uri="{FF2B5EF4-FFF2-40B4-BE49-F238E27FC236}">
                  <a16:creationId xmlns:a16="http://schemas.microsoft.com/office/drawing/2014/main" id="{BF2F2043-EE83-0B4D-81C2-6CEF15E0A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5375" y="5516880"/>
              <a:ext cx="25400" cy="3175"/>
            </a:xfrm>
            <a:custGeom>
              <a:avLst/>
              <a:gdLst>
                <a:gd name="T0" fmla="*/ 2147483647 w 16"/>
                <a:gd name="T1" fmla="*/ 2147483647 h 2"/>
                <a:gd name="T2" fmla="*/ 2147483647 w 16"/>
                <a:gd name="T3" fmla="*/ 0 h 2"/>
                <a:gd name="T4" fmla="*/ 0 w 16"/>
                <a:gd name="T5" fmla="*/ 0 h 2"/>
                <a:gd name="T6" fmla="*/ 0 w 16"/>
                <a:gd name="T7" fmla="*/ 2147483647 h 2"/>
                <a:gd name="T8" fmla="*/ 2147483647 w 16"/>
                <a:gd name="T9" fmla="*/ 2147483647 h 2"/>
                <a:gd name="T10" fmla="*/ 2147483647 w 16"/>
                <a:gd name="T11" fmla="*/ 2147483647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2"/>
                <a:gd name="T20" fmla="*/ 16 w 16"/>
                <a:gd name="T21" fmla="*/ 2 h 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2">
                  <a:moveTo>
                    <a:pt x="16" y="2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61" name="Freeform 1743">
              <a:extLst>
                <a:ext uri="{FF2B5EF4-FFF2-40B4-BE49-F238E27FC236}">
                  <a16:creationId xmlns:a16="http://schemas.microsoft.com/office/drawing/2014/main" id="{E11EE58D-236F-D04A-BA4F-A7547AC8E2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01400" y="5231130"/>
              <a:ext cx="50800" cy="57150"/>
            </a:xfrm>
            <a:custGeom>
              <a:avLst/>
              <a:gdLst>
                <a:gd name="T0" fmla="*/ 0 w 32"/>
                <a:gd name="T1" fmla="*/ 2147483647 h 36"/>
                <a:gd name="T2" fmla="*/ 0 w 32"/>
                <a:gd name="T3" fmla="*/ 2147483647 h 36"/>
                <a:gd name="T4" fmla="*/ 2147483647 w 32"/>
                <a:gd name="T5" fmla="*/ 2147483647 h 36"/>
                <a:gd name="T6" fmla="*/ 2147483647 w 32"/>
                <a:gd name="T7" fmla="*/ 2147483647 h 36"/>
                <a:gd name="T8" fmla="*/ 2147483647 w 32"/>
                <a:gd name="T9" fmla="*/ 2147483647 h 36"/>
                <a:gd name="T10" fmla="*/ 2147483647 w 32"/>
                <a:gd name="T11" fmla="*/ 2147483647 h 36"/>
                <a:gd name="T12" fmla="*/ 2147483647 w 32"/>
                <a:gd name="T13" fmla="*/ 2147483647 h 36"/>
                <a:gd name="T14" fmla="*/ 2147483647 w 32"/>
                <a:gd name="T15" fmla="*/ 2147483647 h 36"/>
                <a:gd name="T16" fmla="*/ 2147483647 w 32"/>
                <a:gd name="T17" fmla="*/ 2147483647 h 36"/>
                <a:gd name="T18" fmla="*/ 2147483647 w 32"/>
                <a:gd name="T19" fmla="*/ 2147483647 h 36"/>
                <a:gd name="T20" fmla="*/ 2147483647 w 32"/>
                <a:gd name="T21" fmla="*/ 2147483647 h 36"/>
                <a:gd name="T22" fmla="*/ 2147483647 w 32"/>
                <a:gd name="T23" fmla="*/ 2147483647 h 36"/>
                <a:gd name="T24" fmla="*/ 2147483647 w 32"/>
                <a:gd name="T25" fmla="*/ 2147483647 h 36"/>
                <a:gd name="T26" fmla="*/ 2147483647 w 32"/>
                <a:gd name="T27" fmla="*/ 2147483647 h 36"/>
                <a:gd name="T28" fmla="*/ 2147483647 w 32"/>
                <a:gd name="T29" fmla="*/ 2147483647 h 36"/>
                <a:gd name="T30" fmla="*/ 2147483647 w 32"/>
                <a:gd name="T31" fmla="*/ 2147483647 h 36"/>
                <a:gd name="T32" fmla="*/ 2147483647 w 32"/>
                <a:gd name="T33" fmla="*/ 2147483647 h 36"/>
                <a:gd name="T34" fmla="*/ 2147483647 w 32"/>
                <a:gd name="T35" fmla="*/ 2147483647 h 36"/>
                <a:gd name="T36" fmla="*/ 2147483647 w 32"/>
                <a:gd name="T37" fmla="*/ 2147483647 h 36"/>
                <a:gd name="T38" fmla="*/ 2147483647 w 32"/>
                <a:gd name="T39" fmla="*/ 2147483647 h 36"/>
                <a:gd name="T40" fmla="*/ 2147483647 w 32"/>
                <a:gd name="T41" fmla="*/ 2147483647 h 36"/>
                <a:gd name="T42" fmla="*/ 2147483647 w 32"/>
                <a:gd name="T43" fmla="*/ 0 h 36"/>
                <a:gd name="T44" fmla="*/ 2147483647 w 32"/>
                <a:gd name="T45" fmla="*/ 0 h 36"/>
                <a:gd name="T46" fmla="*/ 2147483647 w 32"/>
                <a:gd name="T47" fmla="*/ 2147483647 h 36"/>
                <a:gd name="T48" fmla="*/ 2147483647 w 32"/>
                <a:gd name="T49" fmla="*/ 2147483647 h 36"/>
                <a:gd name="T50" fmla="*/ 2147483647 w 32"/>
                <a:gd name="T51" fmla="*/ 2147483647 h 36"/>
                <a:gd name="T52" fmla="*/ 0 w 32"/>
                <a:gd name="T53" fmla="*/ 2147483647 h 36"/>
                <a:gd name="T54" fmla="*/ 0 w 32"/>
                <a:gd name="T55" fmla="*/ 2147483647 h 36"/>
                <a:gd name="T56" fmla="*/ 0 w 32"/>
                <a:gd name="T57" fmla="*/ 2147483647 h 36"/>
                <a:gd name="T58" fmla="*/ 0 w 32"/>
                <a:gd name="T59" fmla="*/ 2147483647 h 36"/>
                <a:gd name="T60" fmla="*/ 0 w 32"/>
                <a:gd name="T61" fmla="*/ 2147483647 h 36"/>
                <a:gd name="T62" fmla="*/ 2147483647 w 32"/>
                <a:gd name="T63" fmla="*/ 2147483647 h 36"/>
                <a:gd name="T64" fmla="*/ 2147483647 w 32"/>
                <a:gd name="T65" fmla="*/ 2147483647 h 36"/>
                <a:gd name="T66" fmla="*/ 2147483647 w 32"/>
                <a:gd name="T67" fmla="*/ 2147483647 h 36"/>
                <a:gd name="T68" fmla="*/ 2147483647 w 32"/>
                <a:gd name="T69" fmla="*/ 2147483647 h 36"/>
                <a:gd name="T70" fmla="*/ 2147483647 w 32"/>
                <a:gd name="T71" fmla="*/ 2147483647 h 36"/>
                <a:gd name="T72" fmla="*/ 2147483647 w 32"/>
                <a:gd name="T73" fmla="*/ 2147483647 h 36"/>
                <a:gd name="T74" fmla="*/ 2147483647 w 32"/>
                <a:gd name="T75" fmla="*/ 2147483647 h 36"/>
                <a:gd name="T76" fmla="*/ 2147483647 w 32"/>
                <a:gd name="T77" fmla="*/ 2147483647 h 36"/>
                <a:gd name="T78" fmla="*/ 2147483647 w 32"/>
                <a:gd name="T79" fmla="*/ 2147483647 h 36"/>
                <a:gd name="T80" fmla="*/ 2147483647 w 32"/>
                <a:gd name="T81" fmla="*/ 2147483647 h 36"/>
                <a:gd name="T82" fmla="*/ 2147483647 w 32"/>
                <a:gd name="T83" fmla="*/ 2147483647 h 36"/>
                <a:gd name="T84" fmla="*/ 2147483647 w 32"/>
                <a:gd name="T85" fmla="*/ 2147483647 h 36"/>
                <a:gd name="T86" fmla="*/ 2147483647 w 32"/>
                <a:gd name="T87" fmla="*/ 2147483647 h 36"/>
                <a:gd name="T88" fmla="*/ 2147483647 w 32"/>
                <a:gd name="T89" fmla="*/ 2147483647 h 36"/>
                <a:gd name="T90" fmla="*/ 2147483647 w 32"/>
                <a:gd name="T91" fmla="*/ 2147483647 h 36"/>
                <a:gd name="T92" fmla="*/ 2147483647 w 32"/>
                <a:gd name="T93" fmla="*/ 2147483647 h 36"/>
                <a:gd name="T94" fmla="*/ 2147483647 w 32"/>
                <a:gd name="T95" fmla="*/ 2147483647 h 36"/>
                <a:gd name="T96" fmla="*/ 2147483647 w 32"/>
                <a:gd name="T97" fmla="*/ 2147483647 h 36"/>
                <a:gd name="T98" fmla="*/ 2147483647 w 32"/>
                <a:gd name="T99" fmla="*/ 2147483647 h 36"/>
                <a:gd name="T100" fmla="*/ 2147483647 w 32"/>
                <a:gd name="T101" fmla="*/ 2147483647 h 36"/>
                <a:gd name="T102" fmla="*/ 2147483647 w 32"/>
                <a:gd name="T103" fmla="*/ 2147483647 h 36"/>
                <a:gd name="T104" fmla="*/ 2147483647 w 32"/>
                <a:gd name="T105" fmla="*/ 2147483647 h 36"/>
                <a:gd name="T106" fmla="*/ 2147483647 w 32"/>
                <a:gd name="T107" fmla="*/ 2147483647 h 36"/>
                <a:gd name="T108" fmla="*/ 2147483647 w 32"/>
                <a:gd name="T109" fmla="*/ 2147483647 h 36"/>
                <a:gd name="T110" fmla="*/ 2147483647 w 32"/>
                <a:gd name="T111" fmla="*/ 2147483647 h 36"/>
                <a:gd name="T112" fmla="*/ 2147483647 w 32"/>
                <a:gd name="T113" fmla="*/ 2147483647 h 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2"/>
                <a:gd name="T172" fmla="*/ 0 h 36"/>
                <a:gd name="T173" fmla="*/ 32 w 32"/>
                <a:gd name="T174" fmla="*/ 36 h 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2" h="36">
                  <a:moveTo>
                    <a:pt x="0" y="28"/>
                  </a:moveTo>
                  <a:lnTo>
                    <a:pt x="0" y="28"/>
                  </a:lnTo>
                  <a:lnTo>
                    <a:pt x="4" y="30"/>
                  </a:lnTo>
                  <a:lnTo>
                    <a:pt x="6" y="34"/>
                  </a:lnTo>
                  <a:lnTo>
                    <a:pt x="10" y="36"/>
                  </a:lnTo>
                  <a:lnTo>
                    <a:pt x="16" y="36"/>
                  </a:lnTo>
                  <a:lnTo>
                    <a:pt x="24" y="34"/>
                  </a:lnTo>
                  <a:lnTo>
                    <a:pt x="28" y="32"/>
                  </a:lnTo>
                  <a:lnTo>
                    <a:pt x="30" y="2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6"/>
                  </a:lnTo>
                  <a:lnTo>
                    <a:pt x="24" y="2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0" y="28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2" y="6"/>
                  </a:lnTo>
                  <a:lnTo>
                    <a:pt x="16" y="4"/>
                  </a:lnTo>
                  <a:lnTo>
                    <a:pt x="22" y="6"/>
                  </a:lnTo>
                  <a:lnTo>
                    <a:pt x="26" y="12"/>
                  </a:lnTo>
                  <a:lnTo>
                    <a:pt x="28" y="18"/>
                  </a:lnTo>
                  <a:lnTo>
                    <a:pt x="26" y="24"/>
                  </a:lnTo>
                  <a:lnTo>
                    <a:pt x="24" y="28"/>
                  </a:lnTo>
                  <a:lnTo>
                    <a:pt x="20" y="32"/>
                  </a:lnTo>
                  <a:lnTo>
                    <a:pt x="16" y="32"/>
                  </a:lnTo>
                  <a:lnTo>
                    <a:pt x="10" y="32"/>
                  </a:lnTo>
                  <a:lnTo>
                    <a:pt x="8" y="28"/>
                  </a:lnTo>
                  <a:lnTo>
                    <a:pt x="4" y="24"/>
                  </a:lnTo>
                  <a:lnTo>
                    <a:pt x="4" y="18"/>
                  </a:lnTo>
                  <a:lnTo>
                    <a:pt x="4" y="1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62" name="Freeform 1744">
              <a:extLst>
                <a:ext uri="{FF2B5EF4-FFF2-40B4-BE49-F238E27FC236}">
                  <a16:creationId xmlns:a16="http://schemas.microsoft.com/office/drawing/2014/main" id="{24B009FD-C568-F349-A416-38F974CC4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5375" y="5243830"/>
              <a:ext cx="25400" cy="3175"/>
            </a:xfrm>
            <a:custGeom>
              <a:avLst/>
              <a:gdLst>
                <a:gd name="T0" fmla="*/ 2147483647 w 16"/>
                <a:gd name="T1" fmla="*/ 2147483647 h 2"/>
                <a:gd name="T2" fmla="*/ 2147483647 w 16"/>
                <a:gd name="T3" fmla="*/ 0 h 2"/>
                <a:gd name="T4" fmla="*/ 0 w 16"/>
                <a:gd name="T5" fmla="*/ 0 h 2"/>
                <a:gd name="T6" fmla="*/ 0 w 16"/>
                <a:gd name="T7" fmla="*/ 2147483647 h 2"/>
                <a:gd name="T8" fmla="*/ 2147483647 w 16"/>
                <a:gd name="T9" fmla="*/ 2147483647 h 2"/>
                <a:gd name="T10" fmla="*/ 2147483647 w 16"/>
                <a:gd name="T11" fmla="*/ 2147483647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2"/>
                <a:gd name="T20" fmla="*/ 16 w 16"/>
                <a:gd name="T21" fmla="*/ 2 h 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2">
                  <a:moveTo>
                    <a:pt x="16" y="2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16" y="2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63" name="Freeform 1745">
              <a:extLst>
                <a:ext uri="{FF2B5EF4-FFF2-40B4-BE49-F238E27FC236}">
                  <a16:creationId xmlns:a16="http://schemas.microsoft.com/office/drawing/2014/main" id="{AA1B9861-834B-1A4E-8B25-B65585614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4525" y="5161280"/>
              <a:ext cx="41275" cy="53975"/>
            </a:xfrm>
            <a:custGeom>
              <a:avLst/>
              <a:gdLst>
                <a:gd name="T0" fmla="*/ 2147483647 w 26"/>
                <a:gd name="T1" fmla="*/ 2147483647 h 34"/>
                <a:gd name="T2" fmla="*/ 2147483647 w 26"/>
                <a:gd name="T3" fmla="*/ 2147483647 h 34"/>
                <a:gd name="T4" fmla="*/ 2147483647 w 26"/>
                <a:gd name="T5" fmla="*/ 2147483647 h 34"/>
                <a:gd name="T6" fmla="*/ 2147483647 w 26"/>
                <a:gd name="T7" fmla="*/ 2147483647 h 34"/>
                <a:gd name="T8" fmla="*/ 2147483647 w 26"/>
                <a:gd name="T9" fmla="*/ 2147483647 h 34"/>
                <a:gd name="T10" fmla="*/ 2147483647 w 26"/>
                <a:gd name="T11" fmla="*/ 0 h 34"/>
                <a:gd name="T12" fmla="*/ 2147483647 w 26"/>
                <a:gd name="T13" fmla="*/ 0 h 34"/>
                <a:gd name="T14" fmla="*/ 2147483647 w 26"/>
                <a:gd name="T15" fmla="*/ 2147483647 h 34"/>
                <a:gd name="T16" fmla="*/ 2147483647 w 26"/>
                <a:gd name="T17" fmla="*/ 2147483647 h 34"/>
                <a:gd name="T18" fmla="*/ 2147483647 w 26"/>
                <a:gd name="T19" fmla="*/ 0 h 34"/>
                <a:gd name="T20" fmla="*/ 0 w 26"/>
                <a:gd name="T21" fmla="*/ 0 h 34"/>
                <a:gd name="T22" fmla="*/ 0 w 26"/>
                <a:gd name="T23" fmla="*/ 2147483647 h 34"/>
                <a:gd name="T24" fmla="*/ 2147483647 w 26"/>
                <a:gd name="T25" fmla="*/ 2147483647 h 34"/>
                <a:gd name="T26" fmla="*/ 2147483647 w 26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34"/>
                <a:gd name="T44" fmla="*/ 26 w 26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34">
                  <a:moveTo>
                    <a:pt x="4" y="34"/>
                  </a:moveTo>
                  <a:lnTo>
                    <a:pt x="4" y="18"/>
                  </a:lnTo>
                  <a:lnTo>
                    <a:pt x="22" y="18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14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64" name="Freeform 1746">
              <a:extLst>
                <a:ext uri="{FF2B5EF4-FFF2-40B4-BE49-F238E27FC236}">
                  <a16:creationId xmlns:a16="http://schemas.microsoft.com/office/drawing/2014/main" id="{BB8A32C9-5989-4541-9CD7-17A28E3FB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2900" y="5161280"/>
              <a:ext cx="41275" cy="53975"/>
            </a:xfrm>
            <a:custGeom>
              <a:avLst/>
              <a:gdLst>
                <a:gd name="T0" fmla="*/ 2147483647 w 26"/>
                <a:gd name="T1" fmla="*/ 2147483647 h 34"/>
                <a:gd name="T2" fmla="*/ 2147483647 w 26"/>
                <a:gd name="T3" fmla="*/ 2147483647 h 34"/>
                <a:gd name="T4" fmla="*/ 2147483647 w 26"/>
                <a:gd name="T5" fmla="*/ 2147483647 h 34"/>
                <a:gd name="T6" fmla="*/ 2147483647 w 26"/>
                <a:gd name="T7" fmla="*/ 2147483647 h 34"/>
                <a:gd name="T8" fmla="*/ 2147483647 w 26"/>
                <a:gd name="T9" fmla="*/ 2147483647 h 34"/>
                <a:gd name="T10" fmla="*/ 2147483647 w 26"/>
                <a:gd name="T11" fmla="*/ 0 h 34"/>
                <a:gd name="T12" fmla="*/ 2147483647 w 26"/>
                <a:gd name="T13" fmla="*/ 0 h 34"/>
                <a:gd name="T14" fmla="*/ 2147483647 w 26"/>
                <a:gd name="T15" fmla="*/ 2147483647 h 34"/>
                <a:gd name="T16" fmla="*/ 2147483647 w 26"/>
                <a:gd name="T17" fmla="*/ 2147483647 h 34"/>
                <a:gd name="T18" fmla="*/ 2147483647 w 26"/>
                <a:gd name="T19" fmla="*/ 0 h 34"/>
                <a:gd name="T20" fmla="*/ 0 w 26"/>
                <a:gd name="T21" fmla="*/ 0 h 34"/>
                <a:gd name="T22" fmla="*/ 0 w 26"/>
                <a:gd name="T23" fmla="*/ 2147483647 h 34"/>
                <a:gd name="T24" fmla="*/ 2147483647 w 26"/>
                <a:gd name="T25" fmla="*/ 2147483647 h 34"/>
                <a:gd name="T26" fmla="*/ 2147483647 w 26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34"/>
                <a:gd name="T44" fmla="*/ 26 w 26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34">
                  <a:moveTo>
                    <a:pt x="4" y="34"/>
                  </a:moveTo>
                  <a:lnTo>
                    <a:pt x="4" y="18"/>
                  </a:lnTo>
                  <a:lnTo>
                    <a:pt x="22" y="18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14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65" name="Freeform 1747">
              <a:extLst>
                <a:ext uri="{FF2B5EF4-FFF2-40B4-BE49-F238E27FC236}">
                  <a16:creationId xmlns:a16="http://schemas.microsoft.com/office/drawing/2014/main" id="{4EE22421-CCF0-9745-B699-6BA65F9DB4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86800" y="2240280"/>
              <a:ext cx="50800" cy="57150"/>
            </a:xfrm>
            <a:custGeom>
              <a:avLst/>
              <a:gdLst>
                <a:gd name="T0" fmla="*/ 2147483647 w 32"/>
                <a:gd name="T1" fmla="*/ 2147483647 h 36"/>
                <a:gd name="T2" fmla="*/ 2147483647 w 32"/>
                <a:gd name="T3" fmla="*/ 2147483647 h 36"/>
                <a:gd name="T4" fmla="*/ 2147483647 w 32"/>
                <a:gd name="T5" fmla="*/ 2147483647 h 36"/>
                <a:gd name="T6" fmla="*/ 2147483647 w 32"/>
                <a:gd name="T7" fmla="*/ 2147483647 h 36"/>
                <a:gd name="T8" fmla="*/ 2147483647 w 32"/>
                <a:gd name="T9" fmla="*/ 2147483647 h 36"/>
                <a:gd name="T10" fmla="*/ 2147483647 w 32"/>
                <a:gd name="T11" fmla="*/ 2147483647 h 36"/>
                <a:gd name="T12" fmla="*/ 2147483647 w 32"/>
                <a:gd name="T13" fmla="*/ 2147483647 h 36"/>
                <a:gd name="T14" fmla="*/ 2147483647 w 32"/>
                <a:gd name="T15" fmla="*/ 2147483647 h 36"/>
                <a:gd name="T16" fmla="*/ 2147483647 w 32"/>
                <a:gd name="T17" fmla="*/ 2147483647 h 36"/>
                <a:gd name="T18" fmla="*/ 2147483647 w 32"/>
                <a:gd name="T19" fmla="*/ 2147483647 h 36"/>
                <a:gd name="T20" fmla="*/ 2147483647 w 32"/>
                <a:gd name="T21" fmla="*/ 2147483647 h 36"/>
                <a:gd name="T22" fmla="*/ 2147483647 w 32"/>
                <a:gd name="T23" fmla="*/ 2147483647 h 36"/>
                <a:gd name="T24" fmla="*/ 2147483647 w 32"/>
                <a:gd name="T25" fmla="*/ 2147483647 h 36"/>
                <a:gd name="T26" fmla="*/ 2147483647 w 32"/>
                <a:gd name="T27" fmla="*/ 2147483647 h 36"/>
                <a:gd name="T28" fmla="*/ 2147483647 w 32"/>
                <a:gd name="T29" fmla="*/ 2147483647 h 36"/>
                <a:gd name="T30" fmla="*/ 2147483647 w 32"/>
                <a:gd name="T31" fmla="*/ 2147483647 h 36"/>
                <a:gd name="T32" fmla="*/ 2147483647 w 32"/>
                <a:gd name="T33" fmla="*/ 2147483647 h 36"/>
                <a:gd name="T34" fmla="*/ 2147483647 w 32"/>
                <a:gd name="T35" fmla="*/ 2147483647 h 36"/>
                <a:gd name="T36" fmla="*/ 2147483647 w 32"/>
                <a:gd name="T37" fmla="*/ 2147483647 h 36"/>
                <a:gd name="T38" fmla="*/ 2147483647 w 32"/>
                <a:gd name="T39" fmla="*/ 2147483647 h 36"/>
                <a:gd name="T40" fmla="*/ 2147483647 w 32"/>
                <a:gd name="T41" fmla="*/ 2147483647 h 36"/>
                <a:gd name="T42" fmla="*/ 2147483647 w 32"/>
                <a:gd name="T43" fmla="*/ 0 h 36"/>
                <a:gd name="T44" fmla="*/ 2147483647 w 32"/>
                <a:gd name="T45" fmla="*/ 0 h 36"/>
                <a:gd name="T46" fmla="*/ 2147483647 w 32"/>
                <a:gd name="T47" fmla="*/ 2147483647 h 36"/>
                <a:gd name="T48" fmla="*/ 2147483647 w 32"/>
                <a:gd name="T49" fmla="*/ 2147483647 h 36"/>
                <a:gd name="T50" fmla="*/ 2147483647 w 32"/>
                <a:gd name="T51" fmla="*/ 2147483647 h 36"/>
                <a:gd name="T52" fmla="*/ 0 w 32"/>
                <a:gd name="T53" fmla="*/ 2147483647 h 36"/>
                <a:gd name="T54" fmla="*/ 0 w 32"/>
                <a:gd name="T55" fmla="*/ 2147483647 h 36"/>
                <a:gd name="T56" fmla="*/ 0 w 32"/>
                <a:gd name="T57" fmla="*/ 2147483647 h 36"/>
                <a:gd name="T58" fmla="*/ 2147483647 w 32"/>
                <a:gd name="T59" fmla="*/ 2147483647 h 36"/>
                <a:gd name="T60" fmla="*/ 2147483647 w 32"/>
                <a:gd name="T61" fmla="*/ 2147483647 h 36"/>
                <a:gd name="T62" fmla="*/ 2147483647 w 32"/>
                <a:gd name="T63" fmla="*/ 2147483647 h 36"/>
                <a:gd name="T64" fmla="*/ 2147483647 w 32"/>
                <a:gd name="T65" fmla="*/ 2147483647 h 36"/>
                <a:gd name="T66" fmla="*/ 2147483647 w 32"/>
                <a:gd name="T67" fmla="*/ 2147483647 h 36"/>
                <a:gd name="T68" fmla="*/ 2147483647 w 32"/>
                <a:gd name="T69" fmla="*/ 2147483647 h 36"/>
                <a:gd name="T70" fmla="*/ 2147483647 w 32"/>
                <a:gd name="T71" fmla="*/ 2147483647 h 36"/>
                <a:gd name="T72" fmla="*/ 2147483647 w 32"/>
                <a:gd name="T73" fmla="*/ 2147483647 h 36"/>
                <a:gd name="T74" fmla="*/ 2147483647 w 32"/>
                <a:gd name="T75" fmla="*/ 2147483647 h 36"/>
                <a:gd name="T76" fmla="*/ 2147483647 w 32"/>
                <a:gd name="T77" fmla="*/ 2147483647 h 36"/>
                <a:gd name="T78" fmla="*/ 2147483647 w 32"/>
                <a:gd name="T79" fmla="*/ 2147483647 h 36"/>
                <a:gd name="T80" fmla="*/ 2147483647 w 32"/>
                <a:gd name="T81" fmla="*/ 2147483647 h 36"/>
                <a:gd name="T82" fmla="*/ 2147483647 w 32"/>
                <a:gd name="T83" fmla="*/ 2147483647 h 36"/>
                <a:gd name="T84" fmla="*/ 2147483647 w 32"/>
                <a:gd name="T85" fmla="*/ 2147483647 h 36"/>
                <a:gd name="T86" fmla="*/ 2147483647 w 32"/>
                <a:gd name="T87" fmla="*/ 2147483647 h 36"/>
                <a:gd name="T88" fmla="*/ 2147483647 w 32"/>
                <a:gd name="T89" fmla="*/ 2147483647 h 36"/>
                <a:gd name="T90" fmla="*/ 2147483647 w 32"/>
                <a:gd name="T91" fmla="*/ 2147483647 h 36"/>
                <a:gd name="T92" fmla="*/ 2147483647 w 32"/>
                <a:gd name="T93" fmla="*/ 2147483647 h 36"/>
                <a:gd name="T94" fmla="*/ 2147483647 w 32"/>
                <a:gd name="T95" fmla="*/ 2147483647 h 36"/>
                <a:gd name="T96" fmla="*/ 2147483647 w 32"/>
                <a:gd name="T97" fmla="*/ 2147483647 h 36"/>
                <a:gd name="T98" fmla="*/ 2147483647 w 32"/>
                <a:gd name="T99" fmla="*/ 2147483647 h 36"/>
                <a:gd name="T100" fmla="*/ 2147483647 w 32"/>
                <a:gd name="T101" fmla="*/ 2147483647 h 36"/>
                <a:gd name="T102" fmla="*/ 2147483647 w 32"/>
                <a:gd name="T103" fmla="*/ 2147483647 h 36"/>
                <a:gd name="T104" fmla="*/ 2147483647 w 32"/>
                <a:gd name="T105" fmla="*/ 2147483647 h 36"/>
                <a:gd name="T106" fmla="*/ 2147483647 w 32"/>
                <a:gd name="T107" fmla="*/ 2147483647 h 36"/>
                <a:gd name="T108" fmla="*/ 2147483647 w 32"/>
                <a:gd name="T109" fmla="*/ 2147483647 h 36"/>
                <a:gd name="T110" fmla="*/ 2147483647 w 32"/>
                <a:gd name="T111" fmla="*/ 2147483647 h 36"/>
                <a:gd name="T112" fmla="*/ 2147483647 w 32"/>
                <a:gd name="T113" fmla="*/ 2147483647 h 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2"/>
                <a:gd name="T172" fmla="*/ 0 h 36"/>
                <a:gd name="T173" fmla="*/ 32 w 32"/>
                <a:gd name="T174" fmla="*/ 36 h 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2" h="36">
                  <a:moveTo>
                    <a:pt x="2" y="28"/>
                  </a:moveTo>
                  <a:lnTo>
                    <a:pt x="2" y="28"/>
                  </a:lnTo>
                  <a:lnTo>
                    <a:pt x="4" y="32"/>
                  </a:lnTo>
                  <a:lnTo>
                    <a:pt x="6" y="34"/>
                  </a:lnTo>
                  <a:lnTo>
                    <a:pt x="10" y="36"/>
                  </a:lnTo>
                  <a:lnTo>
                    <a:pt x="16" y="36"/>
                  </a:lnTo>
                  <a:lnTo>
                    <a:pt x="24" y="34"/>
                  </a:lnTo>
                  <a:lnTo>
                    <a:pt x="28" y="32"/>
                  </a:lnTo>
                  <a:lnTo>
                    <a:pt x="30" y="2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6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2" y="28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2" y="6"/>
                  </a:lnTo>
                  <a:lnTo>
                    <a:pt x="16" y="4"/>
                  </a:lnTo>
                  <a:lnTo>
                    <a:pt x="22" y="6"/>
                  </a:lnTo>
                  <a:lnTo>
                    <a:pt x="26" y="12"/>
                  </a:lnTo>
                  <a:lnTo>
                    <a:pt x="28" y="18"/>
                  </a:lnTo>
                  <a:lnTo>
                    <a:pt x="26" y="24"/>
                  </a:lnTo>
                  <a:lnTo>
                    <a:pt x="24" y="28"/>
                  </a:lnTo>
                  <a:lnTo>
                    <a:pt x="20" y="32"/>
                  </a:lnTo>
                  <a:lnTo>
                    <a:pt x="16" y="32"/>
                  </a:lnTo>
                  <a:lnTo>
                    <a:pt x="10" y="32"/>
                  </a:lnTo>
                  <a:lnTo>
                    <a:pt x="8" y="28"/>
                  </a:lnTo>
                  <a:lnTo>
                    <a:pt x="4" y="24"/>
                  </a:lnTo>
                  <a:lnTo>
                    <a:pt x="4" y="18"/>
                  </a:lnTo>
                  <a:lnTo>
                    <a:pt x="4" y="1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66" name="Freeform 1748">
              <a:extLst>
                <a:ext uri="{FF2B5EF4-FFF2-40B4-BE49-F238E27FC236}">
                  <a16:creationId xmlns:a16="http://schemas.microsoft.com/office/drawing/2014/main" id="{C5E9F090-7861-D14E-9FE5-F66A41AC99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91725" y="2357755"/>
              <a:ext cx="44450" cy="53975"/>
            </a:xfrm>
            <a:custGeom>
              <a:avLst/>
              <a:gdLst>
                <a:gd name="T0" fmla="*/ 2147483647 w 28"/>
                <a:gd name="T1" fmla="*/ 2147483647 h 34"/>
                <a:gd name="T2" fmla="*/ 2147483647 w 28"/>
                <a:gd name="T3" fmla="*/ 2147483647 h 34"/>
                <a:gd name="T4" fmla="*/ 2147483647 w 28"/>
                <a:gd name="T5" fmla="*/ 2147483647 h 34"/>
                <a:gd name="T6" fmla="*/ 2147483647 w 28"/>
                <a:gd name="T7" fmla="*/ 2147483647 h 34"/>
                <a:gd name="T8" fmla="*/ 2147483647 w 28"/>
                <a:gd name="T9" fmla="*/ 2147483647 h 34"/>
                <a:gd name="T10" fmla="*/ 2147483647 w 28"/>
                <a:gd name="T11" fmla="*/ 2147483647 h 34"/>
                <a:gd name="T12" fmla="*/ 2147483647 w 28"/>
                <a:gd name="T13" fmla="*/ 2147483647 h 34"/>
                <a:gd name="T14" fmla="*/ 2147483647 w 28"/>
                <a:gd name="T15" fmla="*/ 2147483647 h 34"/>
                <a:gd name="T16" fmla="*/ 2147483647 w 28"/>
                <a:gd name="T17" fmla="*/ 2147483647 h 34"/>
                <a:gd name="T18" fmla="*/ 2147483647 w 28"/>
                <a:gd name="T19" fmla="*/ 2147483647 h 34"/>
                <a:gd name="T20" fmla="*/ 2147483647 w 28"/>
                <a:gd name="T21" fmla="*/ 2147483647 h 34"/>
                <a:gd name="T22" fmla="*/ 2147483647 w 28"/>
                <a:gd name="T23" fmla="*/ 2147483647 h 34"/>
                <a:gd name="T24" fmla="*/ 2147483647 w 28"/>
                <a:gd name="T25" fmla="*/ 2147483647 h 34"/>
                <a:gd name="T26" fmla="*/ 2147483647 w 28"/>
                <a:gd name="T27" fmla="*/ 2147483647 h 34"/>
                <a:gd name="T28" fmla="*/ 2147483647 w 28"/>
                <a:gd name="T29" fmla="*/ 0 h 34"/>
                <a:gd name="T30" fmla="*/ 2147483647 w 28"/>
                <a:gd name="T31" fmla="*/ 0 h 34"/>
                <a:gd name="T32" fmla="*/ 2147483647 w 28"/>
                <a:gd name="T33" fmla="*/ 0 h 34"/>
                <a:gd name="T34" fmla="*/ 0 w 28"/>
                <a:gd name="T35" fmla="*/ 0 h 34"/>
                <a:gd name="T36" fmla="*/ 0 w 28"/>
                <a:gd name="T37" fmla="*/ 2147483647 h 34"/>
                <a:gd name="T38" fmla="*/ 2147483647 w 28"/>
                <a:gd name="T39" fmla="*/ 2147483647 h 34"/>
                <a:gd name="T40" fmla="*/ 2147483647 w 28"/>
                <a:gd name="T41" fmla="*/ 2147483647 h 34"/>
                <a:gd name="T42" fmla="*/ 2147483647 w 28"/>
                <a:gd name="T43" fmla="*/ 2147483647 h 34"/>
                <a:gd name="T44" fmla="*/ 2147483647 w 28"/>
                <a:gd name="T45" fmla="*/ 2147483647 h 34"/>
                <a:gd name="T46" fmla="*/ 2147483647 w 28"/>
                <a:gd name="T47" fmla="*/ 2147483647 h 34"/>
                <a:gd name="T48" fmla="*/ 2147483647 w 28"/>
                <a:gd name="T49" fmla="*/ 2147483647 h 34"/>
                <a:gd name="T50" fmla="*/ 2147483647 w 28"/>
                <a:gd name="T51" fmla="*/ 2147483647 h 34"/>
                <a:gd name="T52" fmla="*/ 2147483647 w 28"/>
                <a:gd name="T53" fmla="*/ 2147483647 h 34"/>
                <a:gd name="T54" fmla="*/ 2147483647 w 28"/>
                <a:gd name="T55" fmla="*/ 2147483647 h 34"/>
                <a:gd name="T56" fmla="*/ 2147483647 w 28"/>
                <a:gd name="T57" fmla="*/ 2147483647 h 34"/>
                <a:gd name="T58" fmla="*/ 2147483647 w 28"/>
                <a:gd name="T59" fmla="*/ 2147483647 h 34"/>
                <a:gd name="T60" fmla="*/ 2147483647 w 28"/>
                <a:gd name="T61" fmla="*/ 2147483647 h 34"/>
                <a:gd name="T62" fmla="*/ 2147483647 w 28"/>
                <a:gd name="T63" fmla="*/ 2147483647 h 34"/>
                <a:gd name="T64" fmla="*/ 2147483647 w 28"/>
                <a:gd name="T65" fmla="*/ 2147483647 h 34"/>
                <a:gd name="T66" fmla="*/ 2147483647 w 28"/>
                <a:gd name="T67" fmla="*/ 2147483647 h 34"/>
                <a:gd name="T68" fmla="*/ 2147483647 w 28"/>
                <a:gd name="T69" fmla="*/ 2147483647 h 34"/>
                <a:gd name="T70" fmla="*/ 2147483647 w 28"/>
                <a:gd name="T71" fmla="*/ 2147483647 h 3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8"/>
                <a:gd name="T109" fmla="*/ 0 h 34"/>
                <a:gd name="T110" fmla="*/ 28 w 28"/>
                <a:gd name="T111" fmla="*/ 34 h 3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8" h="34">
                  <a:moveTo>
                    <a:pt x="6" y="34"/>
                  </a:moveTo>
                  <a:lnTo>
                    <a:pt x="6" y="22"/>
                  </a:lnTo>
                  <a:lnTo>
                    <a:pt x="14" y="22"/>
                  </a:lnTo>
                  <a:lnTo>
                    <a:pt x="20" y="20"/>
                  </a:lnTo>
                  <a:lnTo>
                    <a:pt x="24" y="18"/>
                  </a:lnTo>
                  <a:lnTo>
                    <a:pt x="26" y="14"/>
                  </a:lnTo>
                  <a:lnTo>
                    <a:pt x="28" y="10"/>
                  </a:lnTo>
                  <a:lnTo>
                    <a:pt x="26" y="6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6" y="34"/>
                  </a:lnTo>
                  <a:close/>
                  <a:moveTo>
                    <a:pt x="6" y="4"/>
                  </a:moveTo>
                  <a:lnTo>
                    <a:pt x="14" y="4"/>
                  </a:lnTo>
                  <a:lnTo>
                    <a:pt x="18" y="4"/>
                  </a:lnTo>
                  <a:lnTo>
                    <a:pt x="22" y="6"/>
                  </a:lnTo>
                  <a:lnTo>
                    <a:pt x="22" y="10"/>
                  </a:lnTo>
                  <a:lnTo>
                    <a:pt x="20" y="16"/>
                  </a:lnTo>
                  <a:lnTo>
                    <a:pt x="14" y="16"/>
                  </a:lnTo>
                  <a:lnTo>
                    <a:pt x="6" y="16"/>
                  </a:lnTo>
                  <a:lnTo>
                    <a:pt x="6" y="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67" name="Freeform 1749">
              <a:extLst>
                <a:ext uri="{FF2B5EF4-FFF2-40B4-BE49-F238E27FC236}">
                  <a16:creationId xmlns:a16="http://schemas.microsoft.com/office/drawing/2014/main" id="{FDF89653-D0FF-0346-B2BA-851C52A3EC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39275" y="2291080"/>
              <a:ext cx="53975" cy="57150"/>
            </a:xfrm>
            <a:custGeom>
              <a:avLst/>
              <a:gdLst>
                <a:gd name="T0" fmla="*/ 2147483647 w 34"/>
                <a:gd name="T1" fmla="*/ 2147483647 h 36"/>
                <a:gd name="T2" fmla="*/ 2147483647 w 34"/>
                <a:gd name="T3" fmla="*/ 2147483647 h 36"/>
                <a:gd name="T4" fmla="*/ 2147483647 w 34"/>
                <a:gd name="T5" fmla="*/ 2147483647 h 36"/>
                <a:gd name="T6" fmla="*/ 2147483647 w 34"/>
                <a:gd name="T7" fmla="*/ 2147483647 h 36"/>
                <a:gd name="T8" fmla="*/ 2147483647 w 34"/>
                <a:gd name="T9" fmla="*/ 2147483647 h 36"/>
                <a:gd name="T10" fmla="*/ 2147483647 w 34"/>
                <a:gd name="T11" fmla="*/ 2147483647 h 36"/>
                <a:gd name="T12" fmla="*/ 2147483647 w 34"/>
                <a:gd name="T13" fmla="*/ 2147483647 h 36"/>
                <a:gd name="T14" fmla="*/ 2147483647 w 34"/>
                <a:gd name="T15" fmla="*/ 2147483647 h 36"/>
                <a:gd name="T16" fmla="*/ 2147483647 w 34"/>
                <a:gd name="T17" fmla="*/ 2147483647 h 36"/>
                <a:gd name="T18" fmla="*/ 2147483647 w 34"/>
                <a:gd name="T19" fmla="*/ 2147483647 h 36"/>
                <a:gd name="T20" fmla="*/ 2147483647 w 34"/>
                <a:gd name="T21" fmla="*/ 2147483647 h 36"/>
                <a:gd name="T22" fmla="*/ 2147483647 w 34"/>
                <a:gd name="T23" fmla="*/ 2147483647 h 36"/>
                <a:gd name="T24" fmla="*/ 2147483647 w 34"/>
                <a:gd name="T25" fmla="*/ 2147483647 h 36"/>
                <a:gd name="T26" fmla="*/ 2147483647 w 34"/>
                <a:gd name="T27" fmla="*/ 2147483647 h 36"/>
                <a:gd name="T28" fmla="*/ 2147483647 w 34"/>
                <a:gd name="T29" fmla="*/ 2147483647 h 36"/>
                <a:gd name="T30" fmla="*/ 2147483647 w 34"/>
                <a:gd name="T31" fmla="*/ 2147483647 h 36"/>
                <a:gd name="T32" fmla="*/ 2147483647 w 34"/>
                <a:gd name="T33" fmla="*/ 2147483647 h 36"/>
                <a:gd name="T34" fmla="*/ 2147483647 w 34"/>
                <a:gd name="T35" fmla="*/ 2147483647 h 36"/>
                <a:gd name="T36" fmla="*/ 2147483647 w 34"/>
                <a:gd name="T37" fmla="*/ 2147483647 h 36"/>
                <a:gd name="T38" fmla="*/ 2147483647 w 34"/>
                <a:gd name="T39" fmla="*/ 2147483647 h 36"/>
                <a:gd name="T40" fmla="*/ 2147483647 w 34"/>
                <a:gd name="T41" fmla="*/ 0 h 36"/>
                <a:gd name="T42" fmla="*/ 2147483647 w 34"/>
                <a:gd name="T43" fmla="*/ 0 h 36"/>
                <a:gd name="T44" fmla="*/ 2147483647 w 34"/>
                <a:gd name="T45" fmla="*/ 0 h 36"/>
                <a:gd name="T46" fmla="*/ 2147483647 w 34"/>
                <a:gd name="T47" fmla="*/ 2147483647 h 36"/>
                <a:gd name="T48" fmla="*/ 2147483647 w 34"/>
                <a:gd name="T49" fmla="*/ 2147483647 h 36"/>
                <a:gd name="T50" fmla="*/ 2147483647 w 34"/>
                <a:gd name="T51" fmla="*/ 2147483647 h 36"/>
                <a:gd name="T52" fmla="*/ 2147483647 w 34"/>
                <a:gd name="T53" fmla="*/ 2147483647 h 36"/>
                <a:gd name="T54" fmla="*/ 0 w 34"/>
                <a:gd name="T55" fmla="*/ 2147483647 h 36"/>
                <a:gd name="T56" fmla="*/ 0 w 34"/>
                <a:gd name="T57" fmla="*/ 2147483647 h 36"/>
                <a:gd name="T58" fmla="*/ 2147483647 w 34"/>
                <a:gd name="T59" fmla="*/ 2147483647 h 36"/>
                <a:gd name="T60" fmla="*/ 2147483647 w 34"/>
                <a:gd name="T61" fmla="*/ 2147483647 h 36"/>
                <a:gd name="T62" fmla="*/ 2147483647 w 34"/>
                <a:gd name="T63" fmla="*/ 2147483647 h 36"/>
                <a:gd name="T64" fmla="*/ 2147483647 w 34"/>
                <a:gd name="T65" fmla="*/ 2147483647 h 36"/>
                <a:gd name="T66" fmla="*/ 2147483647 w 34"/>
                <a:gd name="T67" fmla="*/ 2147483647 h 36"/>
                <a:gd name="T68" fmla="*/ 2147483647 w 34"/>
                <a:gd name="T69" fmla="*/ 2147483647 h 36"/>
                <a:gd name="T70" fmla="*/ 2147483647 w 34"/>
                <a:gd name="T71" fmla="*/ 2147483647 h 36"/>
                <a:gd name="T72" fmla="*/ 2147483647 w 34"/>
                <a:gd name="T73" fmla="*/ 2147483647 h 36"/>
                <a:gd name="T74" fmla="*/ 2147483647 w 34"/>
                <a:gd name="T75" fmla="*/ 2147483647 h 36"/>
                <a:gd name="T76" fmla="*/ 2147483647 w 34"/>
                <a:gd name="T77" fmla="*/ 2147483647 h 36"/>
                <a:gd name="T78" fmla="*/ 2147483647 w 34"/>
                <a:gd name="T79" fmla="*/ 2147483647 h 36"/>
                <a:gd name="T80" fmla="*/ 2147483647 w 34"/>
                <a:gd name="T81" fmla="*/ 2147483647 h 36"/>
                <a:gd name="T82" fmla="*/ 2147483647 w 34"/>
                <a:gd name="T83" fmla="*/ 2147483647 h 36"/>
                <a:gd name="T84" fmla="*/ 2147483647 w 34"/>
                <a:gd name="T85" fmla="*/ 2147483647 h 36"/>
                <a:gd name="T86" fmla="*/ 2147483647 w 34"/>
                <a:gd name="T87" fmla="*/ 2147483647 h 36"/>
                <a:gd name="T88" fmla="*/ 2147483647 w 34"/>
                <a:gd name="T89" fmla="*/ 2147483647 h 36"/>
                <a:gd name="T90" fmla="*/ 2147483647 w 34"/>
                <a:gd name="T91" fmla="*/ 2147483647 h 36"/>
                <a:gd name="T92" fmla="*/ 2147483647 w 34"/>
                <a:gd name="T93" fmla="*/ 2147483647 h 36"/>
                <a:gd name="T94" fmla="*/ 2147483647 w 34"/>
                <a:gd name="T95" fmla="*/ 2147483647 h 36"/>
                <a:gd name="T96" fmla="*/ 2147483647 w 34"/>
                <a:gd name="T97" fmla="*/ 2147483647 h 36"/>
                <a:gd name="T98" fmla="*/ 2147483647 w 34"/>
                <a:gd name="T99" fmla="*/ 2147483647 h 36"/>
                <a:gd name="T100" fmla="*/ 2147483647 w 34"/>
                <a:gd name="T101" fmla="*/ 2147483647 h 36"/>
                <a:gd name="T102" fmla="*/ 2147483647 w 34"/>
                <a:gd name="T103" fmla="*/ 2147483647 h 36"/>
                <a:gd name="T104" fmla="*/ 2147483647 w 34"/>
                <a:gd name="T105" fmla="*/ 2147483647 h 36"/>
                <a:gd name="T106" fmla="*/ 2147483647 w 34"/>
                <a:gd name="T107" fmla="*/ 2147483647 h 36"/>
                <a:gd name="T108" fmla="*/ 2147483647 w 34"/>
                <a:gd name="T109" fmla="*/ 2147483647 h 36"/>
                <a:gd name="T110" fmla="*/ 2147483647 w 34"/>
                <a:gd name="T111" fmla="*/ 2147483647 h 36"/>
                <a:gd name="T112" fmla="*/ 2147483647 w 34"/>
                <a:gd name="T113" fmla="*/ 2147483647 h 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4"/>
                <a:gd name="T172" fmla="*/ 0 h 36"/>
                <a:gd name="T173" fmla="*/ 34 w 34"/>
                <a:gd name="T174" fmla="*/ 36 h 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4" h="36">
                  <a:moveTo>
                    <a:pt x="2" y="26"/>
                  </a:moveTo>
                  <a:lnTo>
                    <a:pt x="2" y="26"/>
                  </a:lnTo>
                  <a:lnTo>
                    <a:pt x="6" y="30"/>
                  </a:lnTo>
                  <a:lnTo>
                    <a:pt x="8" y="34"/>
                  </a:lnTo>
                  <a:lnTo>
                    <a:pt x="12" y="36"/>
                  </a:lnTo>
                  <a:lnTo>
                    <a:pt x="18" y="36"/>
                  </a:lnTo>
                  <a:lnTo>
                    <a:pt x="26" y="34"/>
                  </a:lnTo>
                  <a:lnTo>
                    <a:pt x="28" y="30"/>
                  </a:lnTo>
                  <a:lnTo>
                    <a:pt x="32" y="28"/>
                  </a:lnTo>
                  <a:lnTo>
                    <a:pt x="34" y="18"/>
                  </a:lnTo>
                  <a:lnTo>
                    <a:pt x="32" y="8"/>
                  </a:lnTo>
                  <a:lnTo>
                    <a:pt x="30" y="6"/>
                  </a:lnTo>
                  <a:lnTo>
                    <a:pt x="26" y="2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2" y="26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2" y="4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28" y="10"/>
                  </a:lnTo>
                  <a:lnTo>
                    <a:pt x="28" y="18"/>
                  </a:lnTo>
                  <a:lnTo>
                    <a:pt x="28" y="24"/>
                  </a:lnTo>
                  <a:lnTo>
                    <a:pt x="26" y="28"/>
                  </a:lnTo>
                  <a:lnTo>
                    <a:pt x="22" y="30"/>
                  </a:lnTo>
                  <a:lnTo>
                    <a:pt x="18" y="32"/>
                  </a:lnTo>
                  <a:lnTo>
                    <a:pt x="12" y="30"/>
                  </a:lnTo>
                  <a:lnTo>
                    <a:pt x="8" y="28"/>
                  </a:lnTo>
                  <a:lnTo>
                    <a:pt x="6" y="24"/>
                  </a:lnTo>
                  <a:lnTo>
                    <a:pt x="6" y="18"/>
                  </a:lnTo>
                  <a:lnTo>
                    <a:pt x="6" y="1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68" name="Freeform 1750">
              <a:extLst>
                <a:ext uri="{FF2B5EF4-FFF2-40B4-BE49-F238E27FC236}">
                  <a16:creationId xmlns:a16="http://schemas.microsoft.com/office/drawing/2014/main" id="{7C49D94B-44D1-6942-A412-C3BE48D09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0" y="2129155"/>
              <a:ext cx="41275" cy="53975"/>
            </a:xfrm>
            <a:custGeom>
              <a:avLst/>
              <a:gdLst>
                <a:gd name="T0" fmla="*/ 2147483647 w 26"/>
                <a:gd name="T1" fmla="*/ 2147483647 h 34"/>
                <a:gd name="T2" fmla="*/ 2147483647 w 26"/>
                <a:gd name="T3" fmla="*/ 2147483647 h 34"/>
                <a:gd name="T4" fmla="*/ 2147483647 w 26"/>
                <a:gd name="T5" fmla="*/ 2147483647 h 34"/>
                <a:gd name="T6" fmla="*/ 2147483647 w 26"/>
                <a:gd name="T7" fmla="*/ 2147483647 h 34"/>
                <a:gd name="T8" fmla="*/ 2147483647 w 26"/>
                <a:gd name="T9" fmla="*/ 2147483647 h 34"/>
                <a:gd name="T10" fmla="*/ 2147483647 w 26"/>
                <a:gd name="T11" fmla="*/ 0 h 34"/>
                <a:gd name="T12" fmla="*/ 2147483647 w 26"/>
                <a:gd name="T13" fmla="*/ 0 h 34"/>
                <a:gd name="T14" fmla="*/ 2147483647 w 26"/>
                <a:gd name="T15" fmla="*/ 2147483647 h 34"/>
                <a:gd name="T16" fmla="*/ 2147483647 w 26"/>
                <a:gd name="T17" fmla="*/ 2147483647 h 34"/>
                <a:gd name="T18" fmla="*/ 2147483647 w 26"/>
                <a:gd name="T19" fmla="*/ 0 h 34"/>
                <a:gd name="T20" fmla="*/ 0 w 26"/>
                <a:gd name="T21" fmla="*/ 0 h 34"/>
                <a:gd name="T22" fmla="*/ 0 w 26"/>
                <a:gd name="T23" fmla="*/ 2147483647 h 34"/>
                <a:gd name="T24" fmla="*/ 2147483647 w 26"/>
                <a:gd name="T25" fmla="*/ 2147483647 h 34"/>
                <a:gd name="T26" fmla="*/ 2147483647 w 26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34"/>
                <a:gd name="T44" fmla="*/ 26 w 26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34">
                  <a:moveTo>
                    <a:pt x="4" y="34"/>
                  </a:moveTo>
                  <a:lnTo>
                    <a:pt x="4" y="18"/>
                  </a:lnTo>
                  <a:lnTo>
                    <a:pt x="22" y="18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14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69" name="Freeform 1751">
              <a:extLst>
                <a:ext uri="{FF2B5EF4-FFF2-40B4-BE49-F238E27FC236}">
                  <a16:creationId xmlns:a16="http://schemas.microsoft.com/office/drawing/2014/main" id="{17DD481E-612D-454C-8437-ECC91DD7A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3225" y="1935480"/>
              <a:ext cx="44450" cy="53975"/>
            </a:xfrm>
            <a:custGeom>
              <a:avLst/>
              <a:gdLst>
                <a:gd name="T0" fmla="*/ 2147483647 w 28"/>
                <a:gd name="T1" fmla="*/ 2147483647 h 34"/>
                <a:gd name="T2" fmla="*/ 2147483647 w 28"/>
                <a:gd name="T3" fmla="*/ 2147483647 h 34"/>
                <a:gd name="T4" fmla="*/ 2147483647 w 28"/>
                <a:gd name="T5" fmla="*/ 2147483647 h 34"/>
                <a:gd name="T6" fmla="*/ 2147483647 w 28"/>
                <a:gd name="T7" fmla="*/ 2147483647 h 34"/>
                <a:gd name="T8" fmla="*/ 2147483647 w 28"/>
                <a:gd name="T9" fmla="*/ 2147483647 h 34"/>
                <a:gd name="T10" fmla="*/ 2147483647 w 28"/>
                <a:gd name="T11" fmla="*/ 0 h 34"/>
                <a:gd name="T12" fmla="*/ 2147483647 w 28"/>
                <a:gd name="T13" fmla="*/ 0 h 34"/>
                <a:gd name="T14" fmla="*/ 2147483647 w 28"/>
                <a:gd name="T15" fmla="*/ 2147483647 h 34"/>
                <a:gd name="T16" fmla="*/ 2147483647 w 28"/>
                <a:gd name="T17" fmla="*/ 2147483647 h 34"/>
                <a:gd name="T18" fmla="*/ 2147483647 w 28"/>
                <a:gd name="T19" fmla="*/ 0 h 34"/>
                <a:gd name="T20" fmla="*/ 0 w 28"/>
                <a:gd name="T21" fmla="*/ 0 h 34"/>
                <a:gd name="T22" fmla="*/ 0 w 28"/>
                <a:gd name="T23" fmla="*/ 2147483647 h 34"/>
                <a:gd name="T24" fmla="*/ 2147483647 w 28"/>
                <a:gd name="T25" fmla="*/ 2147483647 h 34"/>
                <a:gd name="T26" fmla="*/ 2147483647 w 28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"/>
                <a:gd name="T43" fmla="*/ 0 h 34"/>
                <a:gd name="T44" fmla="*/ 28 w 28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" h="34">
                  <a:moveTo>
                    <a:pt x="6" y="34"/>
                  </a:moveTo>
                  <a:lnTo>
                    <a:pt x="6" y="18"/>
                  </a:lnTo>
                  <a:lnTo>
                    <a:pt x="24" y="18"/>
                  </a:lnTo>
                  <a:lnTo>
                    <a:pt x="24" y="34"/>
                  </a:lnTo>
                  <a:lnTo>
                    <a:pt x="28" y="34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4" y="14"/>
                  </a:lnTo>
                  <a:lnTo>
                    <a:pt x="6" y="14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6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70" name="Freeform 1752">
              <a:extLst>
                <a:ext uri="{FF2B5EF4-FFF2-40B4-BE49-F238E27FC236}">
                  <a16:creationId xmlns:a16="http://schemas.microsoft.com/office/drawing/2014/main" id="{8A78A947-122E-7247-95C3-10D6767C4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7400" y="2357755"/>
              <a:ext cx="47625" cy="57150"/>
            </a:xfrm>
            <a:custGeom>
              <a:avLst/>
              <a:gdLst>
                <a:gd name="T0" fmla="*/ 2147483647 w 30"/>
                <a:gd name="T1" fmla="*/ 2147483647 h 36"/>
                <a:gd name="T2" fmla="*/ 2147483647 w 30"/>
                <a:gd name="T3" fmla="*/ 2147483647 h 36"/>
                <a:gd name="T4" fmla="*/ 2147483647 w 30"/>
                <a:gd name="T5" fmla="*/ 2147483647 h 36"/>
                <a:gd name="T6" fmla="*/ 2147483647 w 30"/>
                <a:gd name="T7" fmla="*/ 2147483647 h 36"/>
                <a:gd name="T8" fmla="*/ 2147483647 w 30"/>
                <a:gd name="T9" fmla="*/ 2147483647 h 36"/>
                <a:gd name="T10" fmla="*/ 2147483647 w 30"/>
                <a:gd name="T11" fmla="*/ 2147483647 h 36"/>
                <a:gd name="T12" fmla="*/ 2147483647 w 30"/>
                <a:gd name="T13" fmla="*/ 2147483647 h 36"/>
                <a:gd name="T14" fmla="*/ 2147483647 w 30"/>
                <a:gd name="T15" fmla="*/ 2147483647 h 36"/>
                <a:gd name="T16" fmla="*/ 2147483647 w 30"/>
                <a:gd name="T17" fmla="*/ 2147483647 h 36"/>
                <a:gd name="T18" fmla="*/ 2147483647 w 30"/>
                <a:gd name="T19" fmla="*/ 2147483647 h 36"/>
                <a:gd name="T20" fmla="*/ 2147483647 w 30"/>
                <a:gd name="T21" fmla="*/ 2147483647 h 36"/>
                <a:gd name="T22" fmla="*/ 2147483647 w 30"/>
                <a:gd name="T23" fmla="*/ 2147483647 h 36"/>
                <a:gd name="T24" fmla="*/ 2147483647 w 30"/>
                <a:gd name="T25" fmla="*/ 2147483647 h 36"/>
                <a:gd name="T26" fmla="*/ 2147483647 w 30"/>
                <a:gd name="T27" fmla="*/ 2147483647 h 36"/>
                <a:gd name="T28" fmla="*/ 2147483647 w 30"/>
                <a:gd name="T29" fmla="*/ 2147483647 h 36"/>
                <a:gd name="T30" fmla="*/ 2147483647 w 30"/>
                <a:gd name="T31" fmla="*/ 2147483647 h 36"/>
                <a:gd name="T32" fmla="*/ 2147483647 w 30"/>
                <a:gd name="T33" fmla="*/ 2147483647 h 36"/>
                <a:gd name="T34" fmla="*/ 2147483647 w 30"/>
                <a:gd name="T35" fmla="*/ 2147483647 h 36"/>
                <a:gd name="T36" fmla="*/ 2147483647 w 30"/>
                <a:gd name="T37" fmla="*/ 2147483647 h 36"/>
                <a:gd name="T38" fmla="*/ 2147483647 w 30"/>
                <a:gd name="T39" fmla="*/ 2147483647 h 36"/>
                <a:gd name="T40" fmla="*/ 2147483647 w 30"/>
                <a:gd name="T41" fmla="*/ 2147483647 h 36"/>
                <a:gd name="T42" fmla="*/ 2147483647 w 30"/>
                <a:gd name="T43" fmla="*/ 2147483647 h 36"/>
                <a:gd name="T44" fmla="*/ 2147483647 w 30"/>
                <a:gd name="T45" fmla="*/ 2147483647 h 36"/>
                <a:gd name="T46" fmla="*/ 2147483647 w 30"/>
                <a:gd name="T47" fmla="*/ 2147483647 h 36"/>
                <a:gd name="T48" fmla="*/ 2147483647 w 30"/>
                <a:gd name="T49" fmla="*/ 2147483647 h 36"/>
                <a:gd name="T50" fmla="*/ 2147483647 w 30"/>
                <a:gd name="T51" fmla="*/ 0 h 36"/>
                <a:gd name="T52" fmla="*/ 2147483647 w 30"/>
                <a:gd name="T53" fmla="*/ 0 h 36"/>
                <a:gd name="T54" fmla="*/ 2147483647 w 30"/>
                <a:gd name="T55" fmla="*/ 0 h 36"/>
                <a:gd name="T56" fmla="*/ 2147483647 w 30"/>
                <a:gd name="T57" fmla="*/ 2147483647 h 36"/>
                <a:gd name="T58" fmla="*/ 2147483647 w 30"/>
                <a:gd name="T59" fmla="*/ 2147483647 h 36"/>
                <a:gd name="T60" fmla="*/ 2147483647 w 30"/>
                <a:gd name="T61" fmla="*/ 2147483647 h 36"/>
                <a:gd name="T62" fmla="*/ 2147483647 w 30"/>
                <a:gd name="T63" fmla="*/ 2147483647 h 36"/>
                <a:gd name="T64" fmla="*/ 2147483647 w 30"/>
                <a:gd name="T65" fmla="*/ 2147483647 h 36"/>
                <a:gd name="T66" fmla="*/ 0 w 30"/>
                <a:gd name="T67" fmla="*/ 2147483647 h 36"/>
                <a:gd name="T68" fmla="*/ 0 w 30"/>
                <a:gd name="T69" fmla="*/ 2147483647 h 36"/>
                <a:gd name="T70" fmla="*/ 2147483647 w 30"/>
                <a:gd name="T71" fmla="*/ 2147483647 h 36"/>
                <a:gd name="T72" fmla="*/ 2147483647 w 30"/>
                <a:gd name="T73" fmla="*/ 2147483647 h 36"/>
                <a:gd name="T74" fmla="*/ 2147483647 w 30"/>
                <a:gd name="T75" fmla="*/ 2147483647 h 36"/>
                <a:gd name="T76" fmla="*/ 2147483647 w 30"/>
                <a:gd name="T77" fmla="*/ 2147483647 h 36"/>
                <a:gd name="T78" fmla="*/ 2147483647 w 30"/>
                <a:gd name="T79" fmla="*/ 2147483647 h 36"/>
                <a:gd name="T80" fmla="*/ 2147483647 w 30"/>
                <a:gd name="T81" fmla="*/ 2147483647 h 36"/>
                <a:gd name="T82" fmla="*/ 2147483647 w 30"/>
                <a:gd name="T83" fmla="*/ 2147483647 h 36"/>
                <a:gd name="T84" fmla="*/ 2147483647 w 30"/>
                <a:gd name="T85" fmla="*/ 2147483647 h 36"/>
                <a:gd name="T86" fmla="*/ 2147483647 w 30"/>
                <a:gd name="T87" fmla="*/ 2147483647 h 36"/>
                <a:gd name="T88" fmla="*/ 2147483647 w 30"/>
                <a:gd name="T89" fmla="*/ 2147483647 h 36"/>
                <a:gd name="T90" fmla="*/ 2147483647 w 30"/>
                <a:gd name="T91" fmla="*/ 2147483647 h 36"/>
                <a:gd name="T92" fmla="*/ 2147483647 w 30"/>
                <a:gd name="T93" fmla="*/ 2147483647 h 36"/>
                <a:gd name="T94" fmla="*/ 2147483647 w 30"/>
                <a:gd name="T95" fmla="*/ 2147483647 h 36"/>
                <a:gd name="T96" fmla="*/ 2147483647 w 30"/>
                <a:gd name="T97" fmla="*/ 2147483647 h 36"/>
                <a:gd name="T98" fmla="*/ 2147483647 w 30"/>
                <a:gd name="T99" fmla="*/ 2147483647 h 36"/>
                <a:gd name="T100" fmla="*/ 2147483647 w 30"/>
                <a:gd name="T101" fmla="*/ 2147483647 h 36"/>
                <a:gd name="T102" fmla="*/ 2147483647 w 30"/>
                <a:gd name="T103" fmla="*/ 2147483647 h 36"/>
                <a:gd name="T104" fmla="*/ 2147483647 w 30"/>
                <a:gd name="T105" fmla="*/ 2147483647 h 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0"/>
                <a:gd name="T160" fmla="*/ 0 h 36"/>
                <a:gd name="T161" fmla="*/ 30 w 30"/>
                <a:gd name="T162" fmla="*/ 36 h 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0" h="36">
                  <a:moveTo>
                    <a:pt x="22" y="30"/>
                  </a:moveTo>
                  <a:lnTo>
                    <a:pt x="22" y="30"/>
                  </a:lnTo>
                  <a:lnTo>
                    <a:pt x="20" y="32"/>
                  </a:lnTo>
                  <a:lnTo>
                    <a:pt x="16" y="32"/>
                  </a:lnTo>
                  <a:lnTo>
                    <a:pt x="10" y="30"/>
                  </a:lnTo>
                  <a:lnTo>
                    <a:pt x="6" y="26"/>
                  </a:lnTo>
                  <a:lnTo>
                    <a:pt x="6" y="18"/>
                  </a:lnTo>
                  <a:lnTo>
                    <a:pt x="6" y="12"/>
                  </a:lnTo>
                  <a:lnTo>
                    <a:pt x="10" y="6"/>
                  </a:lnTo>
                  <a:lnTo>
                    <a:pt x="16" y="4"/>
                  </a:lnTo>
                  <a:lnTo>
                    <a:pt x="22" y="6"/>
                  </a:lnTo>
                  <a:lnTo>
                    <a:pt x="26" y="12"/>
                  </a:lnTo>
                  <a:lnTo>
                    <a:pt x="30" y="10"/>
                  </a:lnTo>
                  <a:lnTo>
                    <a:pt x="28" y="6"/>
                  </a:lnTo>
                  <a:lnTo>
                    <a:pt x="26" y="2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8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8" y="34"/>
                  </a:lnTo>
                  <a:lnTo>
                    <a:pt x="12" y="36"/>
                  </a:lnTo>
                  <a:lnTo>
                    <a:pt x="16" y="36"/>
                  </a:lnTo>
                  <a:lnTo>
                    <a:pt x="22" y="36"/>
                  </a:lnTo>
                  <a:lnTo>
                    <a:pt x="26" y="32"/>
                  </a:lnTo>
                  <a:lnTo>
                    <a:pt x="28" y="30"/>
                  </a:lnTo>
                  <a:lnTo>
                    <a:pt x="30" y="24"/>
                  </a:lnTo>
                  <a:lnTo>
                    <a:pt x="26" y="24"/>
                  </a:lnTo>
                  <a:lnTo>
                    <a:pt x="24" y="28"/>
                  </a:lnTo>
                  <a:lnTo>
                    <a:pt x="22" y="30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71" name="Freeform 1753">
              <a:extLst>
                <a:ext uri="{FF2B5EF4-FFF2-40B4-BE49-F238E27FC236}">
                  <a16:creationId xmlns:a16="http://schemas.microsoft.com/office/drawing/2014/main" id="{6C066DBF-4B1D-6044-B682-9A5C59490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4550" y="2357755"/>
              <a:ext cx="41275" cy="57150"/>
            </a:xfrm>
            <a:custGeom>
              <a:avLst/>
              <a:gdLst>
                <a:gd name="T0" fmla="*/ 2147483647 w 26"/>
                <a:gd name="T1" fmla="*/ 2147483647 h 36"/>
                <a:gd name="T2" fmla="*/ 2147483647 w 26"/>
                <a:gd name="T3" fmla="*/ 2147483647 h 36"/>
                <a:gd name="T4" fmla="*/ 2147483647 w 26"/>
                <a:gd name="T5" fmla="*/ 2147483647 h 36"/>
                <a:gd name="T6" fmla="*/ 2147483647 w 26"/>
                <a:gd name="T7" fmla="*/ 2147483647 h 36"/>
                <a:gd name="T8" fmla="*/ 2147483647 w 26"/>
                <a:gd name="T9" fmla="*/ 2147483647 h 36"/>
                <a:gd name="T10" fmla="*/ 2147483647 w 26"/>
                <a:gd name="T11" fmla="*/ 0 h 36"/>
                <a:gd name="T12" fmla="*/ 2147483647 w 26"/>
                <a:gd name="T13" fmla="*/ 0 h 36"/>
                <a:gd name="T14" fmla="*/ 2147483647 w 26"/>
                <a:gd name="T15" fmla="*/ 2147483647 h 36"/>
                <a:gd name="T16" fmla="*/ 2147483647 w 26"/>
                <a:gd name="T17" fmla="*/ 2147483647 h 36"/>
                <a:gd name="T18" fmla="*/ 2147483647 w 26"/>
                <a:gd name="T19" fmla="*/ 0 h 36"/>
                <a:gd name="T20" fmla="*/ 0 w 26"/>
                <a:gd name="T21" fmla="*/ 0 h 36"/>
                <a:gd name="T22" fmla="*/ 0 w 26"/>
                <a:gd name="T23" fmla="*/ 2147483647 h 36"/>
                <a:gd name="T24" fmla="*/ 2147483647 w 26"/>
                <a:gd name="T25" fmla="*/ 2147483647 h 36"/>
                <a:gd name="T26" fmla="*/ 2147483647 w 26"/>
                <a:gd name="T27" fmla="*/ 2147483647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36"/>
                <a:gd name="T44" fmla="*/ 26 w 26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36">
                  <a:moveTo>
                    <a:pt x="4" y="36"/>
                  </a:moveTo>
                  <a:lnTo>
                    <a:pt x="4" y="20"/>
                  </a:lnTo>
                  <a:lnTo>
                    <a:pt x="22" y="20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16"/>
                  </a:lnTo>
                  <a:lnTo>
                    <a:pt x="4" y="16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4" y="36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72" name="Freeform 1754">
              <a:extLst>
                <a:ext uri="{FF2B5EF4-FFF2-40B4-BE49-F238E27FC236}">
                  <a16:creationId xmlns:a16="http://schemas.microsoft.com/office/drawing/2014/main" id="{4994BDD5-E2D6-D94A-84BE-9347B25CA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2175" y="2399030"/>
              <a:ext cx="25400" cy="38100"/>
            </a:xfrm>
            <a:custGeom>
              <a:avLst/>
              <a:gdLst>
                <a:gd name="T0" fmla="*/ 2147483647 w 16"/>
                <a:gd name="T1" fmla="*/ 2147483647 h 24"/>
                <a:gd name="T2" fmla="*/ 2147483647 w 16"/>
                <a:gd name="T3" fmla="*/ 2147483647 h 24"/>
                <a:gd name="T4" fmla="*/ 2147483647 w 16"/>
                <a:gd name="T5" fmla="*/ 2147483647 h 24"/>
                <a:gd name="T6" fmla="*/ 2147483647 w 16"/>
                <a:gd name="T7" fmla="*/ 2147483647 h 24"/>
                <a:gd name="T8" fmla="*/ 2147483647 w 16"/>
                <a:gd name="T9" fmla="*/ 2147483647 h 24"/>
                <a:gd name="T10" fmla="*/ 2147483647 w 16"/>
                <a:gd name="T11" fmla="*/ 2147483647 h 24"/>
                <a:gd name="T12" fmla="*/ 2147483647 w 16"/>
                <a:gd name="T13" fmla="*/ 2147483647 h 24"/>
                <a:gd name="T14" fmla="*/ 2147483647 w 16"/>
                <a:gd name="T15" fmla="*/ 2147483647 h 24"/>
                <a:gd name="T16" fmla="*/ 2147483647 w 16"/>
                <a:gd name="T17" fmla="*/ 2147483647 h 24"/>
                <a:gd name="T18" fmla="*/ 2147483647 w 16"/>
                <a:gd name="T19" fmla="*/ 2147483647 h 24"/>
                <a:gd name="T20" fmla="*/ 2147483647 w 16"/>
                <a:gd name="T21" fmla="*/ 2147483647 h 24"/>
                <a:gd name="T22" fmla="*/ 2147483647 w 16"/>
                <a:gd name="T23" fmla="*/ 2147483647 h 24"/>
                <a:gd name="T24" fmla="*/ 2147483647 w 16"/>
                <a:gd name="T25" fmla="*/ 2147483647 h 24"/>
                <a:gd name="T26" fmla="*/ 2147483647 w 16"/>
                <a:gd name="T27" fmla="*/ 2147483647 h 24"/>
                <a:gd name="T28" fmla="*/ 2147483647 w 16"/>
                <a:gd name="T29" fmla="*/ 0 h 24"/>
                <a:gd name="T30" fmla="*/ 2147483647 w 16"/>
                <a:gd name="T31" fmla="*/ 0 h 24"/>
                <a:gd name="T32" fmla="*/ 2147483647 w 16"/>
                <a:gd name="T33" fmla="*/ 2147483647 h 24"/>
                <a:gd name="T34" fmla="*/ 2147483647 w 16"/>
                <a:gd name="T35" fmla="*/ 2147483647 h 24"/>
                <a:gd name="T36" fmla="*/ 2147483647 w 16"/>
                <a:gd name="T37" fmla="*/ 2147483647 h 24"/>
                <a:gd name="T38" fmla="*/ 2147483647 w 16"/>
                <a:gd name="T39" fmla="*/ 2147483647 h 24"/>
                <a:gd name="T40" fmla="*/ 2147483647 w 16"/>
                <a:gd name="T41" fmla="*/ 2147483647 h 24"/>
                <a:gd name="T42" fmla="*/ 2147483647 w 16"/>
                <a:gd name="T43" fmla="*/ 2147483647 h 24"/>
                <a:gd name="T44" fmla="*/ 2147483647 w 16"/>
                <a:gd name="T45" fmla="*/ 2147483647 h 24"/>
                <a:gd name="T46" fmla="*/ 2147483647 w 16"/>
                <a:gd name="T47" fmla="*/ 2147483647 h 24"/>
                <a:gd name="T48" fmla="*/ 2147483647 w 16"/>
                <a:gd name="T49" fmla="*/ 2147483647 h 24"/>
                <a:gd name="T50" fmla="*/ 2147483647 w 16"/>
                <a:gd name="T51" fmla="*/ 2147483647 h 24"/>
                <a:gd name="T52" fmla="*/ 2147483647 w 16"/>
                <a:gd name="T53" fmla="*/ 2147483647 h 24"/>
                <a:gd name="T54" fmla="*/ 2147483647 w 16"/>
                <a:gd name="T55" fmla="*/ 2147483647 h 24"/>
                <a:gd name="T56" fmla="*/ 2147483647 w 16"/>
                <a:gd name="T57" fmla="*/ 2147483647 h 24"/>
                <a:gd name="T58" fmla="*/ 2147483647 w 16"/>
                <a:gd name="T59" fmla="*/ 2147483647 h 24"/>
                <a:gd name="T60" fmla="*/ 2147483647 w 16"/>
                <a:gd name="T61" fmla="*/ 2147483647 h 24"/>
                <a:gd name="T62" fmla="*/ 2147483647 w 16"/>
                <a:gd name="T63" fmla="*/ 2147483647 h 24"/>
                <a:gd name="T64" fmla="*/ 2147483647 w 16"/>
                <a:gd name="T65" fmla="*/ 2147483647 h 24"/>
                <a:gd name="T66" fmla="*/ 2147483647 w 16"/>
                <a:gd name="T67" fmla="*/ 2147483647 h 24"/>
                <a:gd name="T68" fmla="*/ 2147483647 w 16"/>
                <a:gd name="T69" fmla="*/ 2147483647 h 24"/>
                <a:gd name="T70" fmla="*/ 0 w 16"/>
                <a:gd name="T71" fmla="*/ 2147483647 h 24"/>
                <a:gd name="T72" fmla="*/ 0 w 16"/>
                <a:gd name="T73" fmla="*/ 2147483647 h 24"/>
                <a:gd name="T74" fmla="*/ 0 w 16"/>
                <a:gd name="T75" fmla="*/ 2147483647 h 24"/>
                <a:gd name="T76" fmla="*/ 2147483647 w 16"/>
                <a:gd name="T77" fmla="*/ 2147483647 h 24"/>
                <a:gd name="T78" fmla="*/ 2147483647 w 16"/>
                <a:gd name="T79" fmla="*/ 2147483647 h 24"/>
                <a:gd name="T80" fmla="*/ 2147483647 w 16"/>
                <a:gd name="T81" fmla="*/ 2147483647 h 24"/>
                <a:gd name="T82" fmla="*/ 2147483647 w 16"/>
                <a:gd name="T83" fmla="*/ 2147483647 h 2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6"/>
                <a:gd name="T127" fmla="*/ 0 h 24"/>
                <a:gd name="T128" fmla="*/ 16 w 16"/>
                <a:gd name="T129" fmla="*/ 24 h 2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6" h="24">
                  <a:moveTo>
                    <a:pt x="4" y="20"/>
                  </a:moveTo>
                  <a:lnTo>
                    <a:pt x="4" y="20"/>
                  </a:lnTo>
                  <a:lnTo>
                    <a:pt x="6" y="20"/>
                  </a:lnTo>
                  <a:lnTo>
                    <a:pt x="8" y="16"/>
                  </a:lnTo>
                  <a:lnTo>
                    <a:pt x="14" y="12"/>
                  </a:lnTo>
                  <a:lnTo>
                    <a:pt x="16" y="10"/>
                  </a:lnTo>
                  <a:lnTo>
                    <a:pt x="16" y="6"/>
                  </a:lnTo>
                  <a:lnTo>
                    <a:pt x="14" y="2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4" y="8"/>
                  </a:lnTo>
                  <a:lnTo>
                    <a:pt x="6" y="4"/>
                  </a:lnTo>
                  <a:lnTo>
                    <a:pt x="8" y="2"/>
                  </a:lnTo>
                  <a:lnTo>
                    <a:pt x="12" y="4"/>
                  </a:lnTo>
                  <a:lnTo>
                    <a:pt x="12" y="6"/>
                  </a:lnTo>
                  <a:lnTo>
                    <a:pt x="12" y="10"/>
                  </a:lnTo>
                  <a:lnTo>
                    <a:pt x="6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20"/>
                  </a:lnTo>
                  <a:lnTo>
                    <a:pt x="4" y="20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73" name="Freeform 1755">
              <a:extLst>
                <a:ext uri="{FF2B5EF4-FFF2-40B4-BE49-F238E27FC236}">
                  <a16:creationId xmlns:a16="http://schemas.microsoft.com/office/drawing/2014/main" id="{93885A5C-D40B-E04E-A47F-6E2D094EDD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1900" y="2357755"/>
              <a:ext cx="50800" cy="57150"/>
            </a:xfrm>
            <a:custGeom>
              <a:avLst/>
              <a:gdLst>
                <a:gd name="T0" fmla="*/ 2147483647 w 32"/>
                <a:gd name="T1" fmla="*/ 2147483647 h 36"/>
                <a:gd name="T2" fmla="*/ 2147483647 w 32"/>
                <a:gd name="T3" fmla="*/ 2147483647 h 36"/>
                <a:gd name="T4" fmla="*/ 2147483647 w 32"/>
                <a:gd name="T5" fmla="*/ 2147483647 h 36"/>
                <a:gd name="T6" fmla="*/ 2147483647 w 32"/>
                <a:gd name="T7" fmla="*/ 2147483647 h 36"/>
                <a:gd name="T8" fmla="*/ 2147483647 w 32"/>
                <a:gd name="T9" fmla="*/ 2147483647 h 36"/>
                <a:gd name="T10" fmla="*/ 2147483647 w 32"/>
                <a:gd name="T11" fmla="*/ 2147483647 h 36"/>
                <a:gd name="T12" fmla="*/ 2147483647 w 32"/>
                <a:gd name="T13" fmla="*/ 2147483647 h 36"/>
                <a:gd name="T14" fmla="*/ 2147483647 w 32"/>
                <a:gd name="T15" fmla="*/ 2147483647 h 36"/>
                <a:gd name="T16" fmla="*/ 2147483647 w 32"/>
                <a:gd name="T17" fmla="*/ 2147483647 h 36"/>
                <a:gd name="T18" fmla="*/ 2147483647 w 32"/>
                <a:gd name="T19" fmla="*/ 2147483647 h 36"/>
                <a:gd name="T20" fmla="*/ 2147483647 w 32"/>
                <a:gd name="T21" fmla="*/ 2147483647 h 36"/>
                <a:gd name="T22" fmla="*/ 2147483647 w 32"/>
                <a:gd name="T23" fmla="*/ 2147483647 h 36"/>
                <a:gd name="T24" fmla="*/ 2147483647 w 32"/>
                <a:gd name="T25" fmla="*/ 2147483647 h 36"/>
                <a:gd name="T26" fmla="*/ 2147483647 w 32"/>
                <a:gd name="T27" fmla="*/ 2147483647 h 36"/>
                <a:gd name="T28" fmla="*/ 2147483647 w 32"/>
                <a:gd name="T29" fmla="*/ 2147483647 h 36"/>
                <a:gd name="T30" fmla="*/ 2147483647 w 32"/>
                <a:gd name="T31" fmla="*/ 2147483647 h 36"/>
                <a:gd name="T32" fmla="*/ 2147483647 w 32"/>
                <a:gd name="T33" fmla="*/ 2147483647 h 36"/>
                <a:gd name="T34" fmla="*/ 2147483647 w 32"/>
                <a:gd name="T35" fmla="*/ 2147483647 h 36"/>
                <a:gd name="T36" fmla="*/ 2147483647 w 32"/>
                <a:gd name="T37" fmla="*/ 2147483647 h 36"/>
                <a:gd name="T38" fmla="*/ 2147483647 w 32"/>
                <a:gd name="T39" fmla="*/ 2147483647 h 36"/>
                <a:gd name="T40" fmla="*/ 2147483647 w 32"/>
                <a:gd name="T41" fmla="*/ 0 h 36"/>
                <a:gd name="T42" fmla="*/ 2147483647 w 32"/>
                <a:gd name="T43" fmla="*/ 0 h 36"/>
                <a:gd name="T44" fmla="*/ 2147483647 w 32"/>
                <a:gd name="T45" fmla="*/ 0 h 36"/>
                <a:gd name="T46" fmla="*/ 2147483647 w 32"/>
                <a:gd name="T47" fmla="*/ 2147483647 h 36"/>
                <a:gd name="T48" fmla="*/ 2147483647 w 32"/>
                <a:gd name="T49" fmla="*/ 2147483647 h 36"/>
                <a:gd name="T50" fmla="*/ 2147483647 w 32"/>
                <a:gd name="T51" fmla="*/ 2147483647 h 36"/>
                <a:gd name="T52" fmla="*/ 0 w 32"/>
                <a:gd name="T53" fmla="*/ 2147483647 h 36"/>
                <a:gd name="T54" fmla="*/ 0 w 32"/>
                <a:gd name="T55" fmla="*/ 2147483647 h 36"/>
                <a:gd name="T56" fmla="*/ 0 w 32"/>
                <a:gd name="T57" fmla="*/ 2147483647 h 36"/>
                <a:gd name="T58" fmla="*/ 2147483647 w 32"/>
                <a:gd name="T59" fmla="*/ 2147483647 h 36"/>
                <a:gd name="T60" fmla="*/ 2147483647 w 32"/>
                <a:gd name="T61" fmla="*/ 2147483647 h 36"/>
                <a:gd name="T62" fmla="*/ 2147483647 w 32"/>
                <a:gd name="T63" fmla="*/ 2147483647 h 36"/>
                <a:gd name="T64" fmla="*/ 2147483647 w 32"/>
                <a:gd name="T65" fmla="*/ 2147483647 h 36"/>
                <a:gd name="T66" fmla="*/ 2147483647 w 32"/>
                <a:gd name="T67" fmla="*/ 2147483647 h 36"/>
                <a:gd name="T68" fmla="*/ 2147483647 w 32"/>
                <a:gd name="T69" fmla="*/ 2147483647 h 36"/>
                <a:gd name="T70" fmla="*/ 2147483647 w 32"/>
                <a:gd name="T71" fmla="*/ 2147483647 h 36"/>
                <a:gd name="T72" fmla="*/ 2147483647 w 32"/>
                <a:gd name="T73" fmla="*/ 2147483647 h 36"/>
                <a:gd name="T74" fmla="*/ 2147483647 w 32"/>
                <a:gd name="T75" fmla="*/ 2147483647 h 36"/>
                <a:gd name="T76" fmla="*/ 2147483647 w 32"/>
                <a:gd name="T77" fmla="*/ 2147483647 h 36"/>
                <a:gd name="T78" fmla="*/ 2147483647 w 32"/>
                <a:gd name="T79" fmla="*/ 2147483647 h 36"/>
                <a:gd name="T80" fmla="*/ 2147483647 w 32"/>
                <a:gd name="T81" fmla="*/ 2147483647 h 36"/>
                <a:gd name="T82" fmla="*/ 2147483647 w 32"/>
                <a:gd name="T83" fmla="*/ 2147483647 h 36"/>
                <a:gd name="T84" fmla="*/ 2147483647 w 32"/>
                <a:gd name="T85" fmla="*/ 2147483647 h 36"/>
                <a:gd name="T86" fmla="*/ 2147483647 w 32"/>
                <a:gd name="T87" fmla="*/ 2147483647 h 36"/>
                <a:gd name="T88" fmla="*/ 2147483647 w 32"/>
                <a:gd name="T89" fmla="*/ 2147483647 h 36"/>
                <a:gd name="T90" fmla="*/ 2147483647 w 32"/>
                <a:gd name="T91" fmla="*/ 2147483647 h 36"/>
                <a:gd name="T92" fmla="*/ 2147483647 w 32"/>
                <a:gd name="T93" fmla="*/ 2147483647 h 36"/>
                <a:gd name="T94" fmla="*/ 2147483647 w 32"/>
                <a:gd name="T95" fmla="*/ 2147483647 h 36"/>
                <a:gd name="T96" fmla="*/ 2147483647 w 32"/>
                <a:gd name="T97" fmla="*/ 2147483647 h 36"/>
                <a:gd name="T98" fmla="*/ 2147483647 w 32"/>
                <a:gd name="T99" fmla="*/ 2147483647 h 36"/>
                <a:gd name="T100" fmla="*/ 2147483647 w 32"/>
                <a:gd name="T101" fmla="*/ 2147483647 h 36"/>
                <a:gd name="T102" fmla="*/ 2147483647 w 32"/>
                <a:gd name="T103" fmla="*/ 2147483647 h 36"/>
                <a:gd name="T104" fmla="*/ 2147483647 w 32"/>
                <a:gd name="T105" fmla="*/ 2147483647 h 36"/>
                <a:gd name="T106" fmla="*/ 2147483647 w 32"/>
                <a:gd name="T107" fmla="*/ 2147483647 h 36"/>
                <a:gd name="T108" fmla="*/ 2147483647 w 32"/>
                <a:gd name="T109" fmla="*/ 2147483647 h 36"/>
                <a:gd name="T110" fmla="*/ 2147483647 w 32"/>
                <a:gd name="T111" fmla="*/ 2147483647 h 36"/>
                <a:gd name="T112" fmla="*/ 2147483647 w 32"/>
                <a:gd name="T113" fmla="*/ 2147483647 h 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2"/>
                <a:gd name="T172" fmla="*/ 0 h 36"/>
                <a:gd name="T173" fmla="*/ 32 w 32"/>
                <a:gd name="T174" fmla="*/ 36 h 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2" h="36">
                  <a:moveTo>
                    <a:pt x="2" y="26"/>
                  </a:moveTo>
                  <a:lnTo>
                    <a:pt x="2" y="26"/>
                  </a:lnTo>
                  <a:lnTo>
                    <a:pt x="4" y="30"/>
                  </a:lnTo>
                  <a:lnTo>
                    <a:pt x="6" y="34"/>
                  </a:lnTo>
                  <a:lnTo>
                    <a:pt x="12" y="34"/>
                  </a:lnTo>
                  <a:lnTo>
                    <a:pt x="16" y="36"/>
                  </a:lnTo>
                  <a:lnTo>
                    <a:pt x="24" y="34"/>
                  </a:lnTo>
                  <a:lnTo>
                    <a:pt x="28" y="30"/>
                  </a:lnTo>
                  <a:lnTo>
                    <a:pt x="30" y="28"/>
                  </a:lnTo>
                  <a:lnTo>
                    <a:pt x="32" y="18"/>
                  </a:lnTo>
                  <a:lnTo>
                    <a:pt x="30" y="8"/>
                  </a:lnTo>
                  <a:lnTo>
                    <a:pt x="28" y="4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2" y="26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2" y="4"/>
                  </a:lnTo>
                  <a:lnTo>
                    <a:pt x="16" y="4"/>
                  </a:lnTo>
                  <a:lnTo>
                    <a:pt x="22" y="6"/>
                  </a:lnTo>
                  <a:lnTo>
                    <a:pt x="26" y="10"/>
                  </a:lnTo>
                  <a:lnTo>
                    <a:pt x="28" y="18"/>
                  </a:lnTo>
                  <a:lnTo>
                    <a:pt x="26" y="24"/>
                  </a:lnTo>
                  <a:lnTo>
                    <a:pt x="24" y="28"/>
                  </a:lnTo>
                  <a:lnTo>
                    <a:pt x="20" y="30"/>
                  </a:lnTo>
                  <a:lnTo>
                    <a:pt x="16" y="32"/>
                  </a:lnTo>
                  <a:lnTo>
                    <a:pt x="10" y="30"/>
                  </a:lnTo>
                  <a:lnTo>
                    <a:pt x="8" y="28"/>
                  </a:lnTo>
                  <a:lnTo>
                    <a:pt x="4" y="24"/>
                  </a:lnTo>
                  <a:lnTo>
                    <a:pt x="4" y="18"/>
                  </a:lnTo>
                  <a:lnTo>
                    <a:pt x="4" y="1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74" name="Freeform 1756">
              <a:extLst>
                <a:ext uri="{FF2B5EF4-FFF2-40B4-BE49-F238E27FC236}">
                  <a16:creationId xmlns:a16="http://schemas.microsoft.com/office/drawing/2014/main" id="{436409F5-FF2E-FF45-9C6B-97D61EEAD9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61550" y="2357755"/>
              <a:ext cx="50800" cy="57150"/>
            </a:xfrm>
            <a:custGeom>
              <a:avLst/>
              <a:gdLst>
                <a:gd name="T0" fmla="*/ 2147483647 w 32"/>
                <a:gd name="T1" fmla="*/ 2147483647 h 36"/>
                <a:gd name="T2" fmla="*/ 2147483647 w 32"/>
                <a:gd name="T3" fmla="*/ 2147483647 h 36"/>
                <a:gd name="T4" fmla="*/ 2147483647 w 32"/>
                <a:gd name="T5" fmla="*/ 2147483647 h 36"/>
                <a:gd name="T6" fmla="*/ 2147483647 w 32"/>
                <a:gd name="T7" fmla="*/ 2147483647 h 36"/>
                <a:gd name="T8" fmla="*/ 2147483647 w 32"/>
                <a:gd name="T9" fmla="*/ 2147483647 h 36"/>
                <a:gd name="T10" fmla="*/ 2147483647 w 32"/>
                <a:gd name="T11" fmla="*/ 2147483647 h 36"/>
                <a:gd name="T12" fmla="*/ 2147483647 w 32"/>
                <a:gd name="T13" fmla="*/ 2147483647 h 36"/>
                <a:gd name="T14" fmla="*/ 2147483647 w 32"/>
                <a:gd name="T15" fmla="*/ 2147483647 h 36"/>
                <a:gd name="T16" fmla="*/ 2147483647 w 32"/>
                <a:gd name="T17" fmla="*/ 2147483647 h 36"/>
                <a:gd name="T18" fmla="*/ 2147483647 w 32"/>
                <a:gd name="T19" fmla="*/ 2147483647 h 36"/>
                <a:gd name="T20" fmla="*/ 2147483647 w 32"/>
                <a:gd name="T21" fmla="*/ 2147483647 h 36"/>
                <a:gd name="T22" fmla="*/ 2147483647 w 32"/>
                <a:gd name="T23" fmla="*/ 2147483647 h 36"/>
                <a:gd name="T24" fmla="*/ 2147483647 w 32"/>
                <a:gd name="T25" fmla="*/ 2147483647 h 36"/>
                <a:gd name="T26" fmla="*/ 2147483647 w 32"/>
                <a:gd name="T27" fmla="*/ 2147483647 h 36"/>
                <a:gd name="T28" fmla="*/ 2147483647 w 32"/>
                <a:gd name="T29" fmla="*/ 2147483647 h 36"/>
                <a:gd name="T30" fmla="*/ 2147483647 w 32"/>
                <a:gd name="T31" fmla="*/ 2147483647 h 36"/>
                <a:gd name="T32" fmla="*/ 2147483647 w 32"/>
                <a:gd name="T33" fmla="*/ 2147483647 h 36"/>
                <a:gd name="T34" fmla="*/ 2147483647 w 32"/>
                <a:gd name="T35" fmla="*/ 2147483647 h 36"/>
                <a:gd name="T36" fmla="*/ 2147483647 w 32"/>
                <a:gd name="T37" fmla="*/ 2147483647 h 36"/>
                <a:gd name="T38" fmla="*/ 2147483647 w 32"/>
                <a:gd name="T39" fmla="*/ 2147483647 h 36"/>
                <a:gd name="T40" fmla="*/ 2147483647 w 32"/>
                <a:gd name="T41" fmla="*/ 0 h 36"/>
                <a:gd name="T42" fmla="*/ 2147483647 w 32"/>
                <a:gd name="T43" fmla="*/ 0 h 36"/>
                <a:gd name="T44" fmla="*/ 2147483647 w 32"/>
                <a:gd name="T45" fmla="*/ 0 h 36"/>
                <a:gd name="T46" fmla="*/ 2147483647 w 32"/>
                <a:gd name="T47" fmla="*/ 2147483647 h 36"/>
                <a:gd name="T48" fmla="*/ 2147483647 w 32"/>
                <a:gd name="T49" fmla="*/ 2147483647 h 36"/>
                <a:gd name="T50" fmla="*/ 2147483647 w 32"/>
                <a:gd name="T51" fmla="*/ 2147483647 h 36"/>
                <a:gd name="T52" fmla="*/ 0 w 32"/>
                <a:gd name="T53" fmla="*/ 2147483647 h 36"/>
                <a:gd name="T54" fmla="*/ 0 w 32"/>
                <a:gd name="T55" fmla="*/ 2147483647 h 36"/>
                <a:gd name="T56" fmla="*/ 0 w 32"/>
                <a:gd name="T57" fmla="*/ 2147483647 h 36"/>
                <a:gd name="T58" fmla="*/ 2147483647 w 32"/>
                <a:gd name="T59" fmla="*/ 2147483647 h 36"/>
                <a:gd name="T60" fmla="*/ 2147483647 w 32"/>
                <a:gd name="T61" fmla="*/ 2147483647 h 36"/>
                <a:gd name="T62" fmla="*/ 2147483647 w 32"/>
                <a:gd name="T63" fmla="*/ 2147483647 h 36"/>
                <a:gd name="T64" fmla="*/ 2147483647 w 32"/>
                <a:gd name="T65" fmla="*/ 2147483647 h 36"/>
                <a:gd name="T66" fmla="*/ 2147483647 w 32"/>
                <a:gd name="T67" fmla="*/ 2147483647 h 36"/>
                <a:gd name="T68" fmla="*/ 2147483647 w 32"/>
                <a:gd name="T69" fmla="*/ 2147483647 h 36"/>
                <a:gd name="T70" fmla="*/ 2147483647 w 32"/>
                <a:gd name="T71" fmla="*/ 2147483647 h 36"/>
                <a:gd name="T72" fmla="*/ 2147483647 w 32"/>
                <a:gd name="T73" fmla="*/ 2147483647 h 36"/>
                <a:gd name="T74" fmla="*/ 2147483647 w 32"/>
                <a:gd name="T75" fmla="*/ 2147483647 h 36"/>
                <a:gd name="T76" fmla="*/ 2147483647 w 32"/>
                <a:gd name="T77" fmla="*/ 2147483647 h 36"/>
                <a:gd name="T78" fmla="*/ 2147483647 w 32"/>
                <a:gd name="T79" fmla="*/ 2147483647 h 36"/>
                <a:gd name="T80" fmla="*/ 2147483647 w 32"/>
                <a:gd name="T81" fmla="*/ 2147483647 h 36"/>
                <a:gd name="T82" fmla="*/ 2147483647 w 32"/>
                <a:gd name="T83" fmla="*/ 2147483647 h 36"/>
                <a:gd name="T84" fmla="*/ 2147483647 w 32"/>
                <a:gd name="T85" fmla="*/ 2147483647 h 36"/>
                <a:gd name="T86" fmla="*/ 2147483647 w 32"/>
                <a:gd name="T87" fmla="*/ 2147483647 h 36"/>
                <a:gd name="T88" fmla="*/ 2147483647 w 32"/>
                <a:gd name="T89" fmla="*/ 2147483647 h 36"/>
                <a:gd name="T90" fmla="*/ 2147483647 w 32"/>
                <a:gd name="T91" fmla="*/ 2147483647 h 36"/>
                <a:gd name="T92" fmla="*/ 2147483647 w 32"/>
                <a:gd name="T93" fmla="*/ 2147483647 h 36"/>
                <a:gd name="T94" fmla="*/ 2147483647 w 32"/>
                <a:gd name="T95" fmla="*/ 2147483647 h 36"/>
                <a:gd name="T96" fmla="*/ 2147483647 w 32"/>
                <a:gd name="T97" fmla="*/ 2147483647 h 36"/>
                <a:gd name="T98" fmla="*/ 2147483647 w 32"/>
                <a:gd name="T99" fmla="*/ 2147483647 h 36"/>
                <a:gd name="T100" fmla="*/ 2147483647 w 32"/>
                <a:gd name="T101" fmla="*/ 2147483647 h 36"/>
                <a:gd name="T102" fmla="*/ 2147483647 w 32"/>
                <a:gd name="T103" fmla="*/ 2147483647 h 36"/>
                <a:gd name="T104" fmla="*/ 2147483647 w 32"/>
                <a:gd name="T105" fmla="*/ 2147483647 h 36"/>
                <a:gd name="T106" fmla="*/ 2147483647 w 32"/>
                <a:gd name="T107" fmla="*/ 2147483647 h 36"/>
                <a:gd name="T108" fmla="*/ 2147483647 w 32"/>
                <a:gd name="T109" fmla="*/ 2147483647 h 36"/>
                <a:gd name="T110" fmla="*/ 2147483647 w 32"/>
                <a:gd name="T111" fmla="*/ 2147483647 h 36"/>
                <a:gd name="T112" fmla="*/ 2147483647 w 32"/>
                <a:gd name="T113" fmla="*/ 2147483647 h 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2"/>
                <a:gd name="T172" fmla="*/ 0 h 36"/>
                <a:gd name="T173" fmla="*/ 32 w 32"/>
                <a:gd name="T174" fmla="*/ 36 h 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2" h="36">
                  <a:moveTo>
                    <a:pt x="2" y="26"/>
                  </a:moveTo>
                  <a:lnTo>
                    <a:pt x="2" y="26"/>
                  </a:lnTo>
                  <a:lnTo>
                    <a:pt x="4" y="30"/>
                  </a:lnTo>
                  <a:lnTo>
                    <a:pt x="8" y="34"/>
                  </a:lnTo>
                  <a:lnTo>
                    <a:pt x="12" y="34"/>
                  </a:lnTo>
                  <a:lnTo>
                    <a:pt x="16" y="36"/>
                  </a:lnTo>
                  <a:lnTo>
                    <a:pt x="24" y="34"/>
                  </a:lnTo>
                  <a:lnTo>
                    <a:pt x="28" y="30"/>
                  </a:lnTo>
                  <a:lnTo>
                    <a:pt x="30" y="28"/>
                  </a:lnTo>
                  <a:lnTo>
                    <a:pt x="32" y="18"/>
                  </a:lnTo>
                  <a:lnTo>
                    <a:pt x="30" y="8"/>
                  </a:lnTo>
                  <a:lnTo>
                    <a:pt x="28" y="4"/>
                  </a:lnTo>
                  <a:lnTo>
                    <a:pt x="24" y="2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8"/>
                  </a:lnTo>
                  <a:lnTo>
                    <a:pt x="2" y="26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2" y="4"/>
                  </a:lnTo>
                  <a:lnTo>
                    <a:pt x="16" y="4"/>
                  </a:lnTo>
                  <a:lnTo>
                    <a:pt x="22" y="6"/>
                  </a:lnTo>
                  <a:lnTo>
                    <a:pt x="26" y="10"/>
                  </a:lnTo>
                  <a:lnTo>
                    <a:pt x="28" y="18"/>
                  </a:lnTo>
                  <a:lnTo>
                    <a:pt x="26" y="24"/>
                  </a:lnTo>
                  <a:lnTo>
                    <a:pt x="24" y="28"/>
                  </a:lnTo>
                  <a:lnTo>
                    <a:pt x="20" y="30"/>
                  </a:lnTo>
                  <a:lnTo>
                    <a:pt x="16" y="32"/>
                  </a:lnTo>
                  <a:lnTo>
                    <a:pt x="12" y="30"/>
                  </a:lnTo>
                  <a:lnTo>
                    <a:pt x="8" y="28"/>
                  </a:lnTo>
                  <a:lnTo>
                    <a:pt x="4" y="24"/>
                  </a:lnTo>
                  <a:lnTo>
                    <a:pt x="4" y="18"/>
                  </a:lnTo>
                  <a:lnTo>
                    <a:pt x="4" y="1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75" name="Freeform 1757">
              <a:extLst>
                <a:ext uri="{FF2B5EF4-FFF2-40B4-BE49-F238E27FC236}">
                  <a16:creationId xmlns:a16="http://schemas.microsoft.com/office/drawing/2014/main" id="{CAD37A94-C7F7-234D-B503-336937BDD5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91725" y="2494280"/>
              <a:ext cx="50800" cy="57150"/>
            </a:xfrm>
            <a:custGeom>
              <a:avLst/>
              <a:gdLst>
                <a:gd name="T0" fmla="*/ 2147483647 w 32"/>
                <a:gd name="T1" fmla="*/ 2147483647 h 36"/>
                <a:gd name="T2" fmla="*/ 2147483647 w 32"/>
                <a:gd name="T3" fmla="*/ 2147483647 h 36"/>
                <a:gd name="T4" fmla="*/ 2147483647 w 32"/>
                <a:gd name="T5" fmla="*/ 2147483647 h 36"/>
                <a:gd name="T6" fmla="*/ 2147483647 w 32"/>
                <a:gd name="T7" fmla="*/ 2147483647 h 36"/>
                <a:gd name="T8" fmla="*/ 2147483647 w 32"/>
                <a:gd name="T9" fmla="*/ 2147483647 h 36"/>
                <a:gd name="T10" fmla="*/ 2147483647 w 32"/>
                <a:gd name="T11" fmla="*/ 2147483647 h 36"/>
                <a:gd name="T12" fmla="*/ 2147483647 w 32"/>
                <a:gd name="T13" fmla="*/ 2147483647 h 36"/>
                <a:gd name="T14" fmla="*/ 2147483647 w 32"/>
                <a:gd name="T15" fmla="*/ 2147483647 h 36"/>
                <a:gd name="T16" fmla="*/ 2147483647 w 32"/>
                <a:gd name="T17" fmla="*/ 2147483647 h 36"/>
                <a:gd name="T18" fmla="*/ 2147483647 w 32"/>
                <a:gd name="T19" fmla="*/ 2147483647 h 36"/>
                <a:gd name="T20" fmla="*/ 2147483647 w 32"/>
                <a:gd name="T21" fmla="*/ 2147483647 h 36"/>
                <a:gd name="T22" fmla="*/ 2147483647 w 32"/>
                <a:gd name="T23" fmla="*/ 2147483647 h 36"/>
                <a:gd name="T24" fmla="*/ 2147483647 w 32"/>
                <a:gd name="T25" fmla="*/ 2147483647 h 36"/>
                <a:gd name="T26" fmla="*/ 2147483647 w 32"/>
                <a:gd name="T27" fmla="*/ 2147483647 h 36"/>
                <a:gd name="T28" fmla="*/ 2147483647 w 32"/>
                <a:gd name="T29" fmla="*/ 2147483647 h 36"/>
                <a:gd name="T30" fmla="*/ 2147483647 w 32"/>
                <a:gd name="T31" fmla="*/ 2147483647 h 36"/>
                <a:gd name="T32" fmla="*/ 2147483647 w 32"/>
                <a:gd name="T33" fmla="*/ 2147483647 h 36"/>
                <a:gd name="T34" fmla="*/ 2147483647 w 32"/>
                <a:gd name="T35" fmla="*/ 2147483647 h 36"/>
                <a:gd name="T36" fmla="*/ 2147483647 w 32"/>
                <a:gd name="T37" fmla="*/ 2147483647 h 36"/>
                <a:gd name="T38" fmla="*/ 2147483647 w 32"/>
                <a:gd name="T39" fmla="*/ 2147483647 h 36"/>
                <a:gd name="T40" fmla="*/ 2147483647 w 32"/>
                <a:gd name="T41" fmla="*/ 2147483647 h 36"/>
                <a:gd name="T42" fmla="*/ 2147483647 w 32"/>
                <a:gd name="T43" fmla="*/ 0 h 36"/>
                <a:gd name="T44" fmla="*/ 2147483647 w 32"/>
                <a:gd name="T45" fmla="*/ 0 h 36"/>
                <a:gd name="T46" fmla="*/ 2147483647 w 32"/>
                <a:gd name="T47" fmla="*/ 2147483647 h 36"/>
                <a:gd name="T48" fmla="*/ 2147483647 w 32"/>
                <a:gd name="T49" fmla="*/ 2147483647 h 36"/>
                <a:gd name="T50" fmla="*/ 2147483647 w 32"/>
                <a:gd name="T51" fmla="*/ 2147483647 h 36"/>
                <a:gd name="T52" fmla="*/ 0 w 32"/>
                <a:gd name="T53" fmla="*/ 2147483647 h 36"/>
                <a:gd name="T54" fmla="*/ 0 w 32"/>
                <a:gd name="T55" fmla="*/ 2147483647 h 36"/>
                <a:gd name="T56" fmla="*/ 0 w 32"/>
                <a:gd name="T57" fmla="*/ 2147483647 h 36"/>
                <a:gd name="T58" fmla="*/ 2147483647 w 32"/>
                <a:gd name="T59" fmla="*/ 2147483647 h 36"/>
                <a:gd name="T60" fmla="*/ 2147483647 w 32"/>
                <a:gd name="T61" fmla="*/ 2147483647 h 36"/>
                <a:gd name="T62" fmla="*/ 2147483647 w 32"/>
                <a:gd name="T63" fmla="*/ 2147483647 h 36"/>
                <a:gd name="T64" fmla="*/ 2147483647 w 32"/>
                <a:gd name="T65" fmla="*/ 2147483647 h 36"/>
                <a:gd name="T66" fmla="*/ 2147483647 w 32"/>
                <a:gd name="T67" fmla="*/ 2147483647 h 36"/>
                <a:gd name="T68" fmla="*/ 2147483647 w 32"/>
                <a:gd name="T69" fmla="*/ 2147483647 h 36"/>
                <a:gd name="T70" fmla="*/ 2147483647 w 32"/>
                <a:gd name="T71" fmla="*/ 2147483647 h 36"/>
                <a:gd name="T72" fmla="*/ 2147483647 w 32"/>
                <a:gd name="T73" fmla="*/ 2147483647 h 36"/>
                <a:gd name="T74" fmla="*/ 2147483647 w 32"/>
                <a:gd name="T75" fmla="*/ 2147483647 h 36"/>
                <a:gd name="T76" fmla="*/ 2147483647 w 32"/>
                <a:gd name="T77" fmla="*/ 2147483647 h 36"/>
                <a:gd name="T78" fmla="*/ 2147483647 w 32"/>
                <a:gd name="T79" fmla="*/ 2147483647 h 36"/>
                <a:gd name="T80" fmla="*/ 2147483647 w 32"/>
                <a:gd name="T81" fmla="*/ 2147483647 h 36"/>
                <a:gd name="T82" fmla="*/ 2147483647 w 32"/>
                <a:gd name="T83" fmla="*/ 2147483647 h 36"/>
                <a:gd name="T84" fmla="*/ 2147483647 w 32"/>
                <a:gd name="T85" fmla="*/ 2147483647 h 36"/>
                <a:gd name="T86" fmla="*/ 2147483647 w 32"/>
                <a:gd name="T87" fmla="*/ 2147483647 h 36"/>
                <a:gd name="T88" fmla="*/ 2147483647 w 32"/>
                <a:gd name="T89" fmla="*/ 2147483647 h 36"/>
                <a:gd name="T90" fmla="*/ 2147483647 w 32"/>
                <a:gd name="T91" fmla="*/ 2147483647 h 36"/>
                <a:gd name="T92" fmla="*/ 2147483647 w 32"/>
                <a:gd name="T93" fmla="*/ 2147483647 h 36"/>
                <a:gd name="T94" fmla="*/ 2147483647 w 32"/>
                <a:gd name="T95" fmla="*/ 2147483647 h 36"/>
                <a:gd name="T96" fmla="*/ 2147483647 w 32"/>
                <a:gd name="T97" fmla="*/ 2147483647 h 36"/>
                <a:gd name="T98" fmla="*/ 2147483647 w 32"/>
                <a:gd name="T99" fmla="*/ 2147483647 h 36"/>
                <a:gd name="T100" fmla="*/ 2147483647 w 32"/>
                <a:gd name="T101" fmla="*/ 2147483647 h 36"/>
                <a:gd name="T102" fmla="*/ 2147483647 w 32"/>
                <a:gd name="T103" fmla="*/ 2147483647 h 36"/>
                <a:gd name="T104" fmla="*/ 2147483647 w 32"/>
                <a:gd name="T105" fmla="*/ 2147483647 h 36"/>
                <a:gd name="T106" fmla="*/ 2147483647 w 32"/>
                <a:gd name="T107" fmla="*/ 2147483647 h 36"/>
                <a:gd name="T108" fmla="*/ 2147483647 w 32"/>
                <a:gd name="T109" fmla="*/ 2147483647 h 36"/>
                <a:gd name="T110" fmla="*/ 2147483647 w 32"/>
                <a:gd name="T111" fmla="*/ 2147483647 h 36"/>
                <a:gd name="T112" fmla="*/ 2147483647 w 32"/>
                <a:gd name="T113" fmla="*/ 2147483647 h 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2"/>
                <a:gd name="T172" fmla="*/ 0 h 36"/>
                <a:gd name="T173" fmla="*/ 32 w 32"/>
                <a:gd name="T174" fmla="*/ 36 h 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2" h="36">
                  <a:moveTo>
                    <a:pt x="2" y="28"/>
                  </a:moveTo>
                  <a:lnTo>
                    <a:pt x="2" y="28"/>
                  </a:lnTo>
                  <a:lnTo>
                    <a:pt x="4" y="32"/>
                  </a:lnTo>
                  <a:lnTo>
                    <a:pt x="8" y="34"/>
                  </a:lnTo>
                  <a:lnTo>
                    <a:pt x="12" y="36"/>
                  </a:lnTo>
                  <a:lnTo>
                    <a:pt x="16" y="36"/>
                  </a:lnTo>
                  <a:lnTo>
                    <a:pt x="24" y="34"/>
                  </a:lnTo>
                  <a:lnTo>
                    <a:pt x="28" y="32"/>
                  </a:lnTo>
                  <a:lnTo>
                    <a:pt x="30" y="2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6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6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2" y="28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2" y="6"/>
                  </a:lnTo>
                  <a:lnTo>
                    <a:pt x="16" y="4"/>
                  </a:lnTo>
                  <a:lnTo>
                    <a:pt x="22" y="6"/>
                  </a:lnTo>
                  <a:lnTo>
                    <a:pt x="26" y="12"/>
                  </a:lnTo>
                  <a:lnTo>
                    <a:pt x="28" y="18"/>
                  </a:lnTo>
                  <a:lnTo>
                    <a:pt x="26" y="24"/>
                  </a:lnTo>
                  <a:lnTo>
                    <a:pt x="24" y="28"/>
                  </a:lnTo>
                  <a:lnTo>
                    <a:pt x="20" y="32"/>
                  </a:lnTo>
                  <a:lnTo>
                    <a:pt x="16" y="32"/>
                  </a:lnTo>
                  <a:lnTo>
                    <a:pt x="12" y="32"/>
                  </a:lnTo>
                  <a:lnTo>
                    <a:pt x="8" y="28"/>
                  </a:lnTo>
                  <a:lnTo>
                    <a:pt x="4" y="24"/>
                  </a:lnTo>
                  <a:lnTo>
                    <a:pt x="4" y="20"/>
                  </a:lnTo>
                  <a:lnTo>
                    <a:pt x="4" y="1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76" name="Freeform 1758">
              <a:extLst>
                <a:ext uri="{FF2B5EF4-FFF2-40B4-BE49-F238E27FC236}">
                  <a16:creationId xmlns:a16="http://schemas.microsoft.com/office/drawing/2014/main" id="{64B6A987-2528-314D-AE66-CA8AA752F0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91725" y="2221230"/>
              <a:ext cx="53975" cy="57150"/>
            </a:xfrm>
            <a:custGeom>
              <a:avLst/>
              <a:gdLst>
                <a:gd name="T0" fmla="*/ 2147483647 w 34"/>
                <a:gd name="T1" fmla="*/ 2147483647 h 36"/>
                <a:gd name="T2" fmla="*/ 2147483647 w 34"/>
                <a:gd name="T3" fmla="*/ 2147483647 h 36"/>
                <a:gd name="T4" fmla="*/ 2147483647 w 34"/>
                <a:gd name="T5" fmla="*/ 2147483647 h 36"/>
                <a:gd name="T6" fmla="*/ 2147483647 w 34"/>
                <a:gd name="T7" fmla="*/ 2147483647 h 36"/>
                <a:gd name="T8" fmla="*/ 2147483647 w 34"/>
                <a:gd name="T9" fmla="*/ 2147483647 h 36"/>
                <a:gd name="T10" fmla="*/ 2147483647 w 34"/>
                <a:gd name="T11" fmla="*/ 2147483647 h 36"/>
                <a:gd name="T12" fmla="*/ 2147483647 w 34"/>
                <a:gd name="T13" fmla="*/ 2147483647 h 36"/>
                <a:gd name="T14" fmla="*/ 2147483647 w 34"/>
                <a:gd name="T15" fmla="*/ 2147483647 h 36"/>
                <a:gd name="T16" fmla="*/ 2147483647 w 34"/>
                <a:gd name="T17" fmla="*/ 2147483647 h 36"/>
                <a:gd name="T18" fmla="*/ 2147483647 w 34"/>
                <a:gd name="T19" fmla="*/ 2147483647 h 36"/>
                <a:gd name="T20" fmla="*/ 2147483647 w 34"/>
                <a:gd name="T21" fmla="*/ 2147483647 h 36"/>
                <a:gd name="T22" fmla="*/ 2147483647 w 34"/>
                <a:gd name="T23" fmla="*/ 2147483647 h 36"/>
                <a:gd name="T24" fmla="*/ 2147483647 w 34"/>
                <a:gd name="T25" fmla="*/ 2147483647 h 36"/>
                <a:gd name="T26" fmla="*/ 2147483647 w 34"/>
                <a:gd name="T27" fmla="*/ 2147483647 h 36"/>
                <a:gd name="T28" fmla="*/ 2147483647 w 34"/>
                <a:gd name="T29" fmla="*/ 2147483647 h 36"/>
                <a:gd name="T30" fmla="*/ 2147483647 w 34"/>
                <a:gd name="T31" fmla="*/ 2147483647 h 36"/>
                <a:gd name="T32" fmla="*/ 2147483647 w 34"/>
                <a:gd name="T33" fmla="*/ 2147483647 h 36"/>
                <a:gd name="T34" fmla="*/ 2147483647 w 34"/>
                <a:gd name="T35" fmla="*/ 2147483647 h 36"/>
                <a:gd name="T36" fmla="*/ 2147483647 w 34"/>
                <a:gd name="T37" fmla="*/ 2147483647 h 36"/>
                <a:gd name="T38" fmla="*/ 2147483647 w 34"/>
                <a:gd name="T39" fmla="*/ 2147483647 h 36"/>
                <a:gd name="T40" fmla="*/ 2147483647 w 34"/>
                <a:gd name="T41" fmla="*/ 0 h 36"/>
                <a:gd name="T42" fmla="*/ 2147483647 w 34"/>
                <a:gd name="T43" fmla="*/ 0 h 36"/>
                <a:gd name="T44" fmla="*/ 2147483647 w 34"/>
                <a:gd name="T45" fmla="*/ 0 h 36"/>
                <a:gd name="T46" fmla="*/ 2147483647 w 34"/>
                <a:gd name="T47" fmla="*/ 2147483647 h 36"/>
                <a:gd name="T48" fmla="*/ 2147483647 w 34"/>
                <a:gd name="T49" fmla="*/ 2147483647 h 36"/>
                <a:gd name="T50" fmla="*/ 2147483647 w 34"/>
                <a:gd name="T51" fmla="*/ 2147483647 h 36"/>
                <a:gd name="T52" fmla="*/ 2147483647 w 34"/>
                <a:gd name="T53" fmla="*/ 2147483647 h 36"/>
                <a:gd name="T54" fmla="*/ 0 w 34"/>
                <a:gd name="T55" fmla="*/ 2147483647 h 36"/>
                <a:gd name="T56" fmla="*/ 0 w 34"/>
                <a:gd name="T57" fmla="*/ 2147483647 h 36"/>
                <a:gd name="T58" fmla="*/ 2147483647 w 34"/>
                <a:gd name="T59" fmla="*/ 2147483647 h 36"/>
                <a:gd name="T60" fmla="*/ 2147483647 w 34"/>
                <a:gd name="T61" fmla="*/ 2147483647 h 36"/>
                <a:gd name="T62" fmla="*/ 2147483647 w 34"/>
                <a:gd name="T63" fmla="*/ 2147483647 h 36"/>
                <a:gd name="T64" fmla="*/ 2147483647 w 34"/>
                <a:gd name="T65" fmla="*/ 2147483647 h 36"/>
                <a:gd name="T66" fmla="*/ 2147483647 w 34"/>
                <a:gd name="T67" fmla="*/ 2147483647 h 36"/>
                <a:gd name="T68" fmla="*/ 2147483647 w 34"/>
                <a:gd name="T69" fmla="*/ 2147483647 h 36"/>
                <a:gd name="T70" fmla="*/ 2147483647 w 34"/>
                <a:gd name="T71" fmla="*/ 2147483647 h 36"/>
                <a:gd name="T72" fmla="*/ 2147483647 w 34"/>
                <a:gd name="T73" fmla="*/ 2147483647 h 36"/>
                <a:gd name="T74" fmla="*/ 2147483647 w 34"/>
                <a:gd name="T75" fmla="*/ 2147483647 h 36"/>
                <a:gd name="T76" fmla="*/ 2147483647 w 34"/>
                <a:gd name="T77" fmla="*/ 2147483647 h 36"/>
                <a:gd name="T78" fmla="*/ 2147483647 w 34"/>
                <a:gd name="T79" fmla="*/ 2147483647 h 36"/>
                <a:gd name="T80" fmla="*/ 2147483647 w 34"/>
                <a:gd name="T81" fmla="*/ 2147483647 h 36"/>
                <a:gd name="T82" fmla="*/ 2147483647 w 34"/>
                <a:gd name="T83" fmla="*/ 2147483647 h 36"/>
                <a:gd name="T84" fmla="*/ 2147483647 w 34"/>
                <a:gd name="T85" fmla="*/ 2147483647 h 36"/>
                <a:gd name="T86" fmla="*/ 2147483647 w 34"/>
                <a:gd name="T87" fmla="*/ 2147483647 h 36"/>
                <a:gd name="T88" fmla="*/ 2147483647 w 34"/>
                <a:gd name="T89" fmla="*/ 2147483647 h 36"/>
                <a:gd name="T90" fmla="*/ 2147483647 w 34"/>
                <a:gd name="T91" fmla="*/ 2147483647 h 36"/>
                <a:gd name="T92" fmla="*/ 2147483647 w 34"/>
                <a:gd name="T93" fmla="*/ 2147483647 h 36"/>
                <a:gd name="T94" fmla="*/ 2147483647 w 34"/>
                <a:gd name="T95" fmla="*/ 2147483647 h 36"/>
                <a:gd name="T96" fmla="*/ 2147483647 w 34"/>
                <a:gd name="T97" fmla="*/ 2147483647 h 36"/>
                <a:gd name="T98" fmla="*/ 2147483647 w 34"/>
                <a:gd name="T99" fmla="*/ 2147483647 h 36"/>
                <a:gd name="T100" fmla="*/ 2147483647 w 34"/>
                <a:gd name="T101" fmla="*/ 2147483647 h 36"/>
                <a:gd name="T102" fmla="*/ 2147483647 w 34"/>
                <a:gd name="T103" fmla="*/ 2147483647 h 36"/>
                <a:gd name="T104" fmla="*/ 2147483647 w 34"/>
                <a:gd name="T105" fmla="*/ 2147483647 h 36"/>
                <a:gd name="T106" fmla="*/ 2147483647 w 34"/>
                <a:gd name="T107" fmla="*/ 2147483647 h 36"/>
                <a:gd name="T108" fmla="*/ 2147483647 w 34"/>
                <a:gd name="T109" fmla="*/ 2147483647 h 36"/>
                <a:gd name="T110" fmla="*/ 2147483647 w 34"/>
                <a:gd name="T111" fmla="*/ 2147483647 h 36"/>
                <a:gd name="T112" fmla="*/ 2147483647 w 34"/>
                <a:gd name="T113" fmla="*/ 2147483647 h 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4"/>
                <a:gd name="T172" fmla="*/ 0 h 36"/>
                <a:gd name="T173" fmla="*/ 34 w 34"/>
                <a:gd name="T174" fmla="*/ 36 h 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4" h="36">
                  <a:moveTo>
                    <a:pt x="2" y="28"/>
                  </a:moveTo>
                  <a:lnTo>
                    <a:pt x="2" y="28"/>
                  </a:lnTo>
                  <a:lnTo>
                    <a:pt x="4" y="30"/>
                  </a:lnTo>
                  <a:lnTo>
                    <a:pt x="8" y="34"/>
                  </a:lnTo>
                  <a:lnTo>
                    <a:pt x="12" y="36"/>
                  </a:lnTo>
                  <a:lnTo>
                    <a:pt x="16" y="36"/>
                  </a:lnTo>
                  <a:lnTo>
                    <a:pt x="26" y="34"/>
                  </a:lnTo>
                  <a:lnTo>
                    <a:pt x="28" y="32"/>
                  </a:lnTo>
                  <a:lnTo>
                    <a:pt x="32" y="28"/>
                  </a:lnTo>
                  <a:lnTo>
                    <a:pt x="34" y="18"/>
                  </a:lnTo>
                  <a:lnTo>
                    <a:pt x="32" y="10"/>
                  </a:lnTo>
                  <a:lnTo>
                    <a:pt x="28" y="6"/>
                  </a:lnTo>
                  <a:lnTo>
                    <a:pt x="26" y="2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6"/>
                  </a:lnTo>
                  <a:lnTo>
                    <a:pt x="2" y="12"/>
                  </a:lnTo>
                  <a:lnTo>
                    <a:pt x="0" y="18"/>
                  </a:lnTo>
                  <a:lnTo>
                    <a:pt x="2" y="28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2" y="6"/>
                  </a:lnTo>
                  <a:lnTo>
                    <a:pt x="16" y="4"/>
                  </a:lnTo>
                  <a:lnTo>
                    <a:pt x="22" y="6"/>
                  </a:lnTo>
                  <a:lnTo>
                    <a:pt x="28" y="10"/>
                  </a:lnTo>
                  <a:lnTo>
                    <a:pt x="28" y="18"/>
                  </a:lnTo>
                  <a:lnTo>
                    <a:pt x="28" y="24"/>
                  </a:lnTo>
                  <a:lnTo>
                    <a:pt x="26" y="28"/>
                  </a:lnTo>
                  <a:lnTo>
                    <a:pt x="22" y="32"/>
                  </a:lnTo>
                  <a:lnTo>
                    <a:pt x="16" y="32"/>
                  </a:lnTo>
                  <a:lnTo>
                    <a:pt x="12" y="32"/>
                  </a:lnTo>
                  <a:lnTo>
                    <a:pt x="8" y="28"/>
                  </a:lnTo>
                  <a:lnTo>
                    <a:pt x="6" y="24"/>
                  </a:lnTo>
                  <a:lnTo>
                    <a:pt x="6" y="18"/>
                  </a:lnTo>
                  <a:lnTo>
                    <a:pt x="6" y="1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77" name="Freeform 1759">
              <a:extLst>
                <a:ext uri="{FF2B5EF4-FFF2-40B4-BE49-F238E27FC236}">
                  <a16:creationId xmlns:a16="http://schemas.microsoft.com/office/drawing/2014/main" id="{6D78E3A1-39E7-5646-9DBB-FA2D73EEF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5700" y="2233930"/>
              <a:ext cx="28575" cy="3175"/>
            </a:xfrm>
            <a:custGeom>
              <a:avLst/>
              <a:gdLst>
                <a:gd name="T0" fmla="*/ 2147483647 w 18"/>
                <a:gd name="T1" fmla="*/ 2147483647 h 2"/>
                <a:gd name="T2" fmla="*/ 2147483647 w 18"/>
                <a:gd name="T3" fmla="*/ 0 h 2"/>
                <a:gd name="T4" fmla="*/ 0 w 18"/>
                <a:gd name="T5" fmla="*/ 0 h 2"/>
                <a:gd name="T6" fmla="*/ 0 w 18"/>
                <a:gd name="T7" fmla="*/ 2147483647 h 2"/>
                <a:gd name="T8" fmla="*/ 2147483647 w 18"/>
                <a:gd name="T9" fmla="*/ 2147483647 h 2"/>
                <a:gd name="T10" fmla="*/ 2147483647 w 18"/>
                <a:gd name="T11" fmla="*/ 2147483647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"/>
                <a:gd name="T19" fmla="*/ 0 h 2"/>
                <a:gd name="T20" fmla="*/ 18 w 18"/>
                <a:gd name="T21" fmla="*/ 2 h 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" h="2">
                  <a:moveTo>
                    <a:pt x="18" y="2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78" name="Freeform 1760">
              <a:extLst>
                <a:ext uri="{FF2B5EF4-FFF2-40B4-BE49-F238E27FC236}">
                  <a16:creationId xmlns:a16="http://schemas.microsoft.com/office/drawing/2014/main" id="{B05AE9ED-205C-0643-9533-97F76820D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4850" y="2151380"/>
              <a:ext cx="44450" cy="53975"/>
            </a:xfrm>
            <a:custGeom>
              <a:avLst/>
              <a:gdLst>
                <a:gd name="T0" fmla="*/ 2147483647 w 28"/>
                <a:gd name="T1" fmla="*/ 2147483647 h 34"/>
                <a:gd name="T2" fmla="*/ 2147483647 w 28"/>
                <a:gd name="T3" fmla="*/ 2147483647 h 34"/>
                <a:gd name="T4" fmla="*/ 2147483647 w 28"/>
                <a:gd name="T5" fmla="*/ 2147483647 h 34"/>
                <a:gd name="T6" fmla="*/ 2147483647 w 28"/>
                <a:gd name="T7" fmla="*/ 2147483647 h 34"/>
                <a:gd name="T8" fmla="*/ 2147483647 w 28"/>
                <a:gd name="T9" fmla="*/ 2147483647 h 34"/>
                <a:gd name="T10" fmla="*/ 2147483647 w 28"/>
                <a:gd name="T11" fmla="*/ 0 h 34"/>
                <a:gd name="T12" fmla="*/ 2147483647 w 28"/>
                <a:gd name="T13" fmla="*/ 0 h 34"/>
                <a:gd name="T14" fmla="*/ 2147483647 w 28"/>
                <a:gd name="T15" fmla="*/ 2147483647 h 34"/>
                <a:gd name="T16" fmla="*/ 2147483647 w 28"/>
                <a:gd name="T17" fmla="*/ 2147483647 h 34"/>
                <a:gd name="T18" fmla="*/ 2147483647 w 28"/>
                <a:gd name="T19" fmla="*/ 0 h 34"/>
                <a:gd name="T20" fmla="*/ 0 w 28"/>
                <a:gd name="T21" fmla="*/ 0 h 34"/>
                <a:gd name="T22" fmla="*/ 0 w 28"/>
                <a:gd name="T23" fmla="*/ 2147483647 h 34"/>
                <a:gd name="T24" fmla="*/ 2147483647 w 28"/>
                <a:gd name="T25" fmla="*/ 2147483647 h 34"/>
                <a:gd name="T26" fmla="*/ 2147483647 w 28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"/>
                <a:gd name="T43" fmla="*/ 0 h 34"/>
                <a:gd name="T44" fmla="*/ 28 w 28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" h="34">
                  <a:moveTo>
                    <a:pt x="6" y="34"/>
                  </a:moveTo>
                  <a:lnTo>
                    <a:pt x="6" y="18"/>
                  </a:lnTo>
                  <a:lnTo>
                    <a:pt x="22" y="18"/>
                  </a:lnTo>
                  <a:lnTo>
                    <a:pt x="22" y="34"/>
                  </a:lnTo>
                  <a:lnTo>
                    <a:pt x="28" y="34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14"/>
                  </a:lnTo>
                  <a:lnTo>
                    <a:pt x="6" y="14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6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79" name="Freeform 1761">
              <a:extLst>
                <a:ext uri="{FF2B5EF4-FFF2-40B4-BE49-F238E27FC236}">
                  <a16:creationId xmlns:a16="http://schemas.microsoft.com/office/drawing/2014/main" id="{1D39B8E1-50B1-0640-837B-3D35D85E9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3225" y="2151380"/>
              <a:ext cx="44450" cy="53975"/>
            </a:xfrm>
            <a:custGeom>
              <a:avLst/>
              <a:gdLst>
                <a:gd name="T0" fmla="*/ 2147483647 w 28"/>
                <a:gd name="T1" fmla="*/ 2147483647 h 34"/>
                <a:gd name="T2" fmla="*/ 2147483647 w 28"/>
                <a:gd name="T3" fmla="*/ 2147483647 h 34"/>
                <a:gd name="T4" fmla="*/ 2147483647 w 28"/>
                <a:gd name="T5" fmla="*/ 2147483647 h 34"/>
                <a:gd name="T6" fmla="*/ 2147483647 w 28"/>
                <a:gd name="T7" fmla="*/ 2147483647 h 34"/>
                <a:gd name="T8" fmla="*/ 2147483647 w 28"/>
                <a:gd name="T9" fmla="*/ 2147483647 h 34"/>
                <a:gd name="T10" fmla="*/ 2147483647 w 28"/>
                <a:gd name="T11" fmla="*/ 0 h 34"/>
                <a:gd name="T12" fmla="*/ 2147483647 w 28"/>
                <a:gd name="T13" fmla="*/ 0 h 34"/>
                <a:gd name="T14" fmla="*/ 2147483647 w 28"/>
                <a:gd name="T15" fmla="*/ 2147483647 h 34"/>
                <a:gd name="T16" fmla="*/ 2147483647 w 28"/>
                <a:gd name="T17" fmla="*/ 2147483647 h 34"/>
                <a:gd name="T18" fmla="*/ 2147483647 w 28"/>
                <a:gd name="T19" fmla="*/ 0 h 34"/>
                <a:gd name="T20" fmla="*/ 0 w 28"/>
                <a:gd name="T21" fmla="*/ 0 h 34"/>
                <a:gd name="T22" fmla="*/ 0 w 28"/>
                <a:gd name="T23" fmla="*/ 2147483647 h 34"/>
                <a:gd name="T24" fmla="*/ 2147483647 w 28"/>
                <a:gd name="T25" fmla="*/ 2147483647 h 34"/>
                <a:gd name="T26" fmla="*/ 2147483647 w 28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"/>
                <a:gd name="T43" fmla="*/ 0 h 34"/>
                <a:gd name="T44" fmla="*/ 28 w 28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" h="34">
                  <a:moveTo>
                    <a:pt x="6" y="34"/>
                  </a:moveTo>
                  <a:lnTo>
                    <a:pt x="6" y="18"/>
                  </a:lnTo>
                  <a:lnTo>
                    <a:pt x="24" y="18"/>
                  </a:lnTo>
                  <a:lnTo>
                    <a:pt x="24" y="34"/>
                  </a:lnTo>
                  <a:lnTo>
                    <a:pt x="28" y="34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4" y="14"/>
                  </a:lnTo>
                  <a:lnTo>
                    <a:pt x="6" y="14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6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80" name="Freeform 1762">
              <a:extLst>
                <a:ext uri="{FF2B5EF4-FFF2-40B4-BE49-F238E27FC236}">
                  <a16:creationId xmlns:a16="http://schemas.microsoft.com/office/drawing/2014/main" id="{AF9B0778-5666-AA4B-8ACF-A4461658D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0875" y="1935480"/>
              <a:ext cx="44450" cy="57150"/>
            </a:xfrm>
            <a:custGeom>
              <a:avLst/>
              <a:gdLst>
                <a:gd name="T0" fmla="*/ 2147483647 w 28"/>
                <a:gd name="T1" fmla="*/ 2147483647 h 36"/>
                <a:gd name="T2" fmla="*/ 2147483647 w 28"/>
                <a:gd name="T3" fmla="*/ 2147483647 h 36"/>
                <a:gd name="T4" fmla="*/ 2147483647 w 28"/>
                <a:gd name="T5" fmla="*/ 2147483647 h 36"/>
                <a:gd name="T6" fmla="*/ 2147483647 w 28"/>
                <a:gd name="T7" fmla="*/ 2147483647 h 36"/>
                <a:gd name="T8" fmla="*/ 2147483647 w 28"/>
                <a:gd name="T9" fmla="*/ 2147483647 h 36"/>
                <a:gd name="T10" fmla="*/ 2147483647 w 28"/>
                <a:gd name="T11" fmla="*/ 0 h 36"/>
                <a:gd name="T12" fmla="*/ 2147483647 w 28"/>
                <a:gd name="T13" fmla="*/ 0 h 36"/>
                <a:gd name="T14" fmla="*/ 2147483647 w 28"/>
                <a:gd name="T15" fmla="*/ 2147483647 h 36"/>
                <a:gd name="T16" fmla="*/ 2147483647 w 28"/>
                <a:gd name="T17" fmla="*/ 2147483647 h 36"/>
                <a:gd name="T18" fmla="*/ 2147483647 w 28"/>
                <a:gd name="T19" fmla="*/ 0 h 36"/>
                <a:gd name="T20" fmla="*/ 0 w 28"/>
                <a:gd name="T21" fmla="*/ 0 h 36"/>
                <a:gd name="T22" fmla="*/ 0 w 28"/>
                <a:gd name="T23" fmla="*/ 2147483647 h 36"/>
                <a:gd name="T24" fmla="*/ 2147483647 w 28"/>
                <a:gd name="T25" fmla="*/ 2147483647 h 36"/>
                <a:gd name="T26" fmla="*/ 2147483647 w 28"/>
                <a:gd name="T27" fmla="*/ 2147483647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"/>
                <a:gd name="T43" fmla="*/ 0 h 36"/>
                <a:gd name="T44" fmla="*/ 28 w 28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" h="36">
                  <a:moveTo>
                    <a:pt x="4" y="36"/>
                  </a:moveTo>
                  <a:lnTo>
                    <a:pt x="4" y="18"/>
                  </a:lnTo>
                  <a:lnTo>
                    <a:pt x="22" y="18"/>
                  </a:lnTo>
                  <a:lnTo>
                    <a:pt x="22" y="36"/>
                  </a:lnTo>
                  <a:lnTo>
                    <a:pt x="28" y="36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14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4" y="36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81" name="Freeform 1763">
              <a:extLst>
                <a:ext uri="{FF2B5EF4-FFF2-40B4-BE49-F238E27FC236}">
                  <a16:creationId xmlns:a16="http://schemas.microsoft.com/office/drawing/2014/main" id="{1CFC94A9-329F-4C48-B3D9-3E7B3A1152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91675" y="1935480"/>
              <a:ext cx="53975" cy="57150"/>
            </a:xfrm>
            <a:custGeom>
              <a:avLst/>
              <a:gdLst>
                <a:gd name="T0" fmla="*/ 2147483647 w 34"/>
                <a:gd name="T1" fmla="*/ 2147483647 h 36"/>
                <a:gd name="T2" fmla="*/ 2147483647 w 34"/>
                <a:gd name="T3" fmla="*/ 2147483647 h 36"/>
                <a:gd name="T4" fmla="*/ 2147483647 w 34"/>
                <a:gd name="T5" fmla="*/ 2147483647 h 36"/>
                <a:gd name="T6" fmla="*/ 2147483647 w 34"/>
                <a:gd name="T7" fmla="*/ 2147483647 h 36"/>
                <a:gd name="T8" fmla="*/ 2147483647 w 34"/>
                <a:gd name="T9" fmla="*/ 2147483647 h 36"/>
                <a:gd name="T10" fmla="*/ 2147483647 w 34"/>
                <a:gd name="T11" fmla="*/ 2147483647 h 36"/>
                <a:gd name="T12" fmla="*/ 2147483647 w 34"/>
                <a:gd name="T13" fmla="*/ 2147483647 h 36"/>
                <a:gd name="T14" fmla="*/ 2147483647 w 34"/>
                <a:gd name="T15" fmla="*/ 2147483647 h 36"/>
                <a:gd name="T16" fmla="*/ 2147483647 w 34"/>
                <a:gd name="T17" fmla="*/ 2147483647 h 36"/>
                <a:gd name="T18" fmla="*/ 2147483647 w 34"/>
                <a:gd name="T19" fmla="*/ 2147483647 h 36"/>
                <a:gd name="T20" fmla="*/ 2147483647 w 34"/>
                <a:gd name="T21" fmla="*/ 2147483647 h 36"/>
                <a:gd name="T22" fmla="*/ 2147483647 w 34"/>
                <a:gd name="T23" fmla="*/ 2147483647 h 36"/>
                <a:gd name="T24" fmla="*/ 2147483647 w 34"/>
                <a:gd name="T25" fmla="*/ 2147483647 h 36"/>
                <a:gd name="T26" fmla="*/ 2147483647 w 34"/>
                <a:gd name="T27" fmla="*/ 2147483647 h 36"/>
                <a:gd name="T28" fmla="*/ 2147483647 w 34"/>
                <a:gd name="T29" fmla="*/ 2147483647 h 36"/>
                <a:gd name="T30" fmla="*/ 2147483647 w 34"/>
                <a:gd name="T31" fmla="*/ 2147483647 h 36"/>
                <a:gd name="T32" fmla="*/ 2147483647 w 34"/>
                <a:gd name="T33" fmla="*/ 2147483647 h 36"/>
                <a:gd name="T34" fmla="*/ 2147483647 w 34"/>
                <a:gd name="T35" fmla="*/ 2147483647 h 36"/>
                <a:gd name="T36" fmla="*/ 2147483647 w 34"/>
                <a:gd name="T37" fmla="*/ 2147483647 h 36"/>
                <a:gd name="T38" fmla="*/ 2147483647 w 34"/>
                <a:gd name="T39" fmla="*/ 2147483647 h 36"/>
                <a:gd name="T40" fmla="*/ 2147483647 w 34"/>
                <a:gd name="T41" fmla="*/ 0 h 36"/>
                <a:gd name="T42" fmla="*/ 2147483647 w 34"/>
                <a:gd name="T43" fmla="*/ 0 h 36"/>
                <a:gd name="T44" fmla="*/ 2147483647 w 34"/>
                <a:gd name="T45" fmla="*/ 0 h 36"/>
                <a:gd name="T46" fmla="*/ 2147483647 w 34"/>
                <a:gd name="T47" fmla="*/ 2147483647 h 36"/>
                <a:gd name="T48" fmla="*/ 2147483647 w 34"/>
                <a:gd name="T49" fmla="*/ 2147483647 h 36"/>
                <a:gd name="T50" fmla="*/ 2147483647 w 34"/>
                <a:gd name="T51" fmla="*/ 2147483647 h 36"/>
                <a:gd name="T52" fmla="*/ 2147483647 w 34"/>
                <a:gd name="T53" fmla="*/ 2147483647 h 36"/>
                <a:gd name="T54" fmla="*/ 0 w 34"/>
                <a:gd name="T55" fmla="*/ 2147483647 h 36"/>
                <a:gd name="T56" fmla="*/ 0 w 34"/>
                <a:gd name="T57" fmla="*/ 2147483647 h 36"/>
                <a:gd name="T58" fmla="*/ 2147483647 w 34"/>
                <a:gd name="T59" fmla="*/ 2147483647 h 36"/>
                <a:gd name="T60" fmla="*/ 2147483647 w 34"/>
                <a:gd name="T61" fmla="*/ 2147483647 h 36"/>
                <a:gd name="T62" fmla="*/ 2147483647 w 34"/>
                <a:gd name="T63" fmla="*/ 2147483647 h 36"/>
                <a:gd name="T64" fmla="*/ 2147483647 w 34"/>
                <a:gd name="T65" fmla="*/ 2147483647 h 36"/>
                <a:gd name="T66" fmla="*/ 2147483647 w 34"/>
                <a:gd name="T67" fmla="*/ 2147483647 h 36"/>
                <a:gd name="T68" fmla="*/ 2147483647 w 34"/>
                <a:gd name="T69" fmla="*/ 2147483647 h 36"/>
                <a:gd name="T70" fmla="*/ 2147483647 w 34"/>
                <a:gd name="T71" fmla="*/ 2147483647 h 36"/>
                <a:gd name="T72" fmla="*/ 2147483647 w 34"/>
                <a:gd name="T73" fmla="*/ 2147483647 h 36"/>
                <a:gd name="T74" fmla="*/ 2147483647 w 34"/>
                <a:gd name="T75" fmla="*/ 2147483647 h 36"/>
                <a:gd name="T76" fmla="*/ 2147483647 w 34"/>
                <a:gd name="T77" fmla="*/ 2147483647 h 36"/>
                <a:gd name="T78" fmla="*/ 2147483647 w 34"/>
                <a:gd name="T79" fmla="*/ 2147483647 h 36"/>
                <a:gd name="T80" fmla="*/ 2147483647 w 34"/>
                <a:gd name="T81" fmla="*/ 2147483647 h 36"/>
                <a:gd name="T82" fmla="*/ 2147483647 w 34"/>
                <a:gd name="T83" fmla="*/ 2147483647 h 36"/>
                <a:gd name="T84" fmla="*/ 2147483647 w 34"/>
                <a:gd name="T85" fmla="*/ 2147483647 h 36"/>
                <a:gd name="T86" fmla="*/ 2147483647 w 34"/>
                <a:gd name="T87" fmla="*/ 2147483647 h 36"/>
                <a:gd name="T88" fmla="*/ 2147483647 w 34"/>
                <a:gd name="T89" fmla="*/ 2147483647 h 36"/>
                <a:gd name="T90" fmla="*/ 2147483647 w 34"/>
                <a:gd name="T91" fmla="*/ 2147483647 h 36"/>
                <a:gd name="T92" fmla="*/ 2147483647 w 34"/>
                <a:gd name="T93" fmla="*/ 2147483647 h 36"/>
                <a:gd name="T94" fmla="*/ 2147483647 w 34"/>
                <a:gd name="T95" fmla="*/ 2147483647 h 36"/>
                <a:gd name="T96" fmla="*/ 2147483647 w 34"/>
                <a:gd name="T97" fmla="*/ 2147483647 h 36"/>
                <a:gd name="T98" fmla="*/ 2147483647 w 34"/>
                <a:gd name="T99" fmla="*/ 2147483647 h 36"/>
                <a:gd name="T100" fmla="*/ 2147483647 w 34"/>
                <a:gd name="T101" fmla="*/ 2147483647 h 36"/>
                <a:gd name="T102" fmla="*/ 2147483647 w 34"/>
                <a:gd name="T103" fmla="*/ 2147483647 h 36"/>
                <a:gd name="T104" fmla="*/ 2147483647 w 34"/>
                <a:gd name="T105" fmla="*/ 2147483647 h 36"/>
                <a:gd name="T106" fmla="*/ 2147483647 w 34"/>
                <a:gd name="T107" fmla="*/ 2147483647 h 36"/>
                <a:gd name="T108" fmla="*/ 2147483647 w 34"/>
                <a:gd name="T109" fmla="*/ 2147483647 h 36"/>
                <a:gd name="T110" fmla="*/ 2147483647 w 34"/>
                <a:gd name="T111" fmla="*/ 2147483647 h 36"/>
                <a:gd name="T112" fmla="*/ 2147483647 w 34"/>
                <a:gd name="T113" fmla="*/ 2147483647 h 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4"/>
                <a:gd name="T172" fmla="*/ 0 h 36"/>
                <a:gd name="T173" fmla="*/ 34 w 34"/>
                <a:gd name="T174" fmla="*/ 36 h 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4" h="36">
                  <a:moveTo>
                    <a:pt x="2" y="26"/>
                  </a:moveTo>
                  <a:lnTo>
                    <a:pt x="2" y="26"/>
                  </a:lnTo>
                  <a:lnTo>
                    <a:pt x="4" y="30"/>
                  </a:lnTo>
                  <a:lnTo>
                    <a:pt x="8" y="34"/>
                  </a:lnTo>
                  <a:lnTo>
                    <a:pt x="12" y="36"/>
                  </a:lnTo>
                  <a:lnTo>
                    <a:pt x="18" y="36"/>
                  </a:lnTo>
                  <a:lnTo>
                    <a:pt x="26" y="34"/>
                  </a:lnTo>
                  <a:lnTo>
                    <a:pt x="28" y="30"/>
                  </a:lnTo>
                  <a:lnTo>
                    <a:pt x="32" y="28"/>
                  </a:lnTo>
                  <a:lnTo>
                    <a:pt x="34" y="18"/>
                  </a:lnTo>
                  <a:lnTo>
                    <a:pt x="32" y="8"/>
                  </a:lnTo>
                  <a:lnTo>
                    <a:pt x="28" y="6"/>
                  </a:lnTo>
                  <a:lnTo>
                    <a:pt x="26" y="2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2" y="26"/>
                  </a:lnTo>
                  <a:close/>
                  <a:moveTo>
                    <a:pt x="8" y="8"/>
                  </a:moveTo>
                  <a:lnTo>
                    <a:pt x="8" y="8"/>
                  </a:lnTo>
                  <a:lnTo>
                    <a:pt x="12" y="4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28" y="10"/>
                  </a:lnTo>
                  <a:lnTo>
                    <a:pt x="28" y="18"/>
                  </a:lnTo>
                  <a:lnTo>
                    <a:pt x="28" y="24"/>
                  </a:lnTo>
                  <a:lnTo>
                    <a:pt x="26" y="28"/>
                  </a:lnTo>
                  <a:lnTo>
                    <a:pt x="22" y="30"/>
                  </a:lnTo>
                  <a:lnTo>
                    <a:pt x="16" y="32"/>
                  </a:lnTo>
                  <a:lnTo>
                    <a:pt x="12" y="30"/>
                  </a:lnTo>
                  <a:lnTo>
                    <a:pt x="8" y="28"/>
                  </a:lnTo>
                  <a:lnTo>
                    <a:pt x="6" y="24"/>
                  </a:lnTo>
                  <a:lnTo>
                    <a:pt x="6" y="18"/>
                  </a:lnTo>
                  <a:lnTo>
                    <a:pt x="6" y="12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82" name="Freeform 1764">
              <a:extLst>
                <a:ext uri="{FF2B5EF4-FFF2-40B4-BE49-F238E27FC236}">
                  <a16:creationId xmlns:a16="http://schemas.microsoft.com/office/drawing/2014/main" id="{7FA28021-CD03-854E-8846-2FF6373A9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7500" y="2316480"/>
              <a:ext cx="41275" cy="53975"/>
            </a:xfrm>
            <a:custGeom>
              <a:avLst/>
              <a:gdLst>
                <a:gd name="T0" fmla="*/ 2147483647 w 26"/>
                <a:gd name="T1" fmla="*/ 2147483647 h 34"/>
                <a:gd name="T2" fmla="*/ 2147483647 w 26"/>
                <a:gd name="T3" fmla="*/ 2147483647 h 34"/>
                <a:gd name="T4" fmla="*/ 2147483647 w 26"/>
                <a:gd name="T5" fmla="*/ 2147483647 h 34"/>
                <a:gd name="T6" fmla="*/ 2147483647 w 26"/>
                <a:gd name="T7" fmla="*/ 2147483647 h 34"/>
                <a:gd name="T8" fmla="*/ 2147483647 w 26"/>
                <a:gd name="T9" fmla="*/ 2147483647 h 34"/>
                <a:gd name="T10" fmla="*/ 2147483647 w 26"/>
                <a:gd name="T11" fmla="*/ 0 h 34"/>
                <a:gd name="T12" fmla="*/ 2147483647 w 26"/>
                <a:gd name="T13" fmla="*/ 0 h 34"/>
                <a:gd name="T14" fmla="*/ 2147483647 w 26"/>
                <a:gd name="T15" fmla="*/ 2147483647 h 34"/>
                <a:gd name="T16" fmla="*/ 2147483647 w 26"/>
                <a:gd name="T17" fmla="*/ 2147483647 h 34"/>
                <a:gd name="T18" fmla="*/ 2147483647 w 26"/>
                <a:gd name="T19" fmla="*/ 0 h 34"/>
                <a:gd name="T20" fmla="*/ 0 w 26"/>
                <a:gd name="T21" fmla="*/ 0 h 34"/>
                <a:gd name="T22" fmla="*/ 0 w 26"/>
                <a:gd name="T23" fmla="*/ 2147483647 h 34"/>
                <a:gd name="T24" fmla="*/ 2147483647 w 26"/>
                <a:gd name="T25" fmla="*/ 2147483647 h 34"/>
                <a:gd name="T26" fmla="*/ 2147483647 w 26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34"/>
                <a:gd name="T44" fmla="*/ 26 w 26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34">
                  <a:moveTo>
                    <a:pt x="4" y="34"/>
                  </a:moveTo>
                  <a:lnTo>
                    <a:pt x="4" y="18"/>
                  </a:lnTo>
                  <a:lnTo>
                    <a:pt x="22" y="18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14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83" name="Freeform 1765">
              <a:extLst>
                <a:ext uri="{FF2B5EF4-FFF2-40B4-BE49-F238E27FC236}">
                  <a16:creationId xmlns:a16="http://schemas.microsoft.com/office/drawing/2014/main" id="{EA747266-8338-1148-A215-E70D954E31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51925" y="2348230"/>
              <a:ext cx="53975" cy="53975"/>
            </a:xfrm>
            <a:custGeom>
              <a:avLst/>
              <a:gdLst>
                <a:gd name="T0" fmla="*/ 2147483647 w 34"/>
                <a:gd name="T1" fmla="*/ 2147483647 h 34"/>
                <a:gd name="T2" fmla="*/ 2147483647 w 34"/>
                <a:gd name="T3" fmla="*/ 2147483647 h 34"/>
                <a:gd name="T4" fmla="*/ 2147483647 w 34"/>
                <a:gd name="T5" fmla="*/ 2147483647 h 34"/>
                <a:gd name="T6" fmla="*/ 2147483647 w 34"/>
                <a:gd name="T7" fmla="*/ 2147483647 h 34"/>
                <a:gd name="T8" fmla="*/ 2147483647 w 34"/>
                <a:gd name="T9" fmla="*/ 2147483647 h 34"/>
                <a:gd name="T10" fmla="*/ 2147483647 w 34"/>
                <a:gd name="T11" fmla="*/ 2147483647 h 34"/>
                <a:gd name="T12" fmla="*/ 2147483647 w 34"/>
                <a:gd name="T13" fmla="*/ 2147483647 h 34"/>
                <a:gd name="T14" fmla="*/ 2147483647 w 34"/>
                <a:gd name="T15" fmla="*/ 2147483647 h 34"/>
                <a:gd name="T16" fmla="*/ 2147483647 w 34"/>
                <a:gd name="T17" fmla="*/ 2147483647 h 34"/>
                <a:gd name="T18" fmla="*/ 2147483647 w 34"/>
                <a:gd name="T19" fmla="*/ 2147483647 h 34"/>
                <a:gd name="T20" fmla="*/ 2147483647 w 34"/>
                <a:gd name="T21" fmla="*/ 2147483647 h 34"/>
                <a:gd name="T22" fmla="*/ 2147483647 w 34"/>
                <a:gd name="T23" fmla="*/ 2147483647 h 34"/>
                <a:gd name="T24" fmla="*/ 2147483647 w 34"/>
                <a:gd name="T25" fmla="*/ 2147483647 h 34"/>
                <a:gd name="T26" fmla="*/ 2147483647 w 34"/>
                <a:gd name="T27" fmla="*/ 2147483647 h 34"/>
                <a:gd name="T28" fmla="*/ 2147483647 w 34"/>
                <a:gd name="T29" fmla="*/ 2147483647 h 34"/>
                <a:gd name="T30" fmla="*/ 2147483647 w 34"/>
                <a:gd name="T31" fmla="*/ 2147483647 h 34"/>
                <a:gd name="T32" fmla="*/ 2147483647 w 34"/>
                <a:gd name="T33" fmla="*/ 2147483647 h 34"/>
                <a:gd name="T34" fmla="*/ 2147483647 w 34"/>
                <a:gd name="T35" fmla="*/ 2147483647 h 34"/>
                <a:gd name="T36" fmla="*/ 2147483647 w 34"/>
                <a:gd name="T37" fmla="*/ 2147483647 h 34"/>
                <a:gd name="T38" fmla="*/ 2147483647 w 34"/>
                <a:gd name="T39" fmla="*/ 2147483647 h 34"/>
                <a:gd name="T40" fmla="*/ 2147483647 w 34"/>
                <a:gd name="T41" fmla="*/ 0 h 34"/>
                <a:gd name="T42" fmla="*/ 2147483647 w 34"/>
                <a:gd name="T43" fmla="*/ 0 h 34"/>
                <a:gd name="T44" fmla="*/ 2147483647 w 34"/>
                <a:gd name="T45" fmla="*/ 0 h 34"/>
                <a:gd name="T46" fmla="*/ 2147483647 w 34"/>
                <a:gd name="T47" fmla="*/ 0 h 34"/>
                <a:gd name="T48" fmla="*/ 2147483647 w 34"/>
                <a:gd name="T49" fmla="*/ 2147483647 h 34"/>
                <a:gd name="T50" fmla="*/ 2147483647 w 34"/>
                <a:gd name="T51" fmla="*/ 2147483647 h 34"/>
                <a:gd name="T52" fmla="*/ 2147483647 w 34"/>
                <a:gd name="T53" fmla="*/ 2147483647 h 34"/>
                <a:gd name="T54" fmla="*/ 0 w 34"/>
                <a:gd name="T55" fmla="*/ 2147483647 h 34"/>
                <a:gd name="T56" fmla="*/ 0 w 34"/>
                <a:gd name="T57" fmla="*/ 2147483647 h 34"/>
                <a:gd name="T58" fmla="*/ 2147483647 w 34"/>
                <a:gd name="T59" fmla="*/ 2147483647 h 34"/>
                <a:gd name="T60" fmla="*/ 2147483647 w 34"/>
                <a:gd name="T61" fmla="*/ 2147483647 h 34"/>
                <a:gd name="T62" fmla="*/ 2147483647 w 34"/>
                <a:gd name="T63" fmla="*/ 2147483647 h 34"/>
                <a:gd name="T64" fmla="*/ 2147483647 w 34"/>
                <a:gd name="T65" fmla="*/ 2147483647 h 34"/>
                <a:gd name="T66" fmla="*/ 2147483647 w 34"/>
                <a:gd name="T67" fmla="*/ 2147483647 h 34"/>
                <a:gd name="T68" fmla="*/ 2147483647 w 34"/>
                <a:gd name="T69" fmla="*/ 2147483647 h 34"/>
                <a:gd name="T70" fmla="*/ 2147483647 w 34"/>
                <a:gd name="T71" fmla="*/ 2147483647 h 34"/>
                <a:gd name="T72" fmla="*/ 2147483647 w 34"/>
                <a:gd name="T73" fmla="*/ 2147483647 h 34"/>
                <a:gd name="T74" fmla="*/ 2147483647 w 34"/>
                <a:gd name="T75" fmla="*/ 2147483647 h 34"/>
                <a:gd name="T76" fmla="*/ 2147483647 w 34"/>
                <a:gd name="T77" fmla="*/ 2147483647 h 34"/>
                <a:gd name="T78" fmla="*/ 2147483647 w 34"/>
                <a:gd name="T79" fmla="*/ 2147483647 h 34"/>
                <a:gd name="T80" fmla="*/ 2147483647 w 34"/>
                <a:gd name="T81" fmla="*/ 2147483647 h 34"/>
                <a:gd name="T82" fmla="*/ 2147483647 w 34"/>
                <a:gd name="T83" fmla="*/ 2147483647 h 34"/>
                <a:gd name="T84" fmla="*/ 2147483647 w 34"/>
                <a:gd name="T85" fmla="*/ 2147483647 h 34"/>
                <a:gd name="T86" fmla="*/ 2147483647 w 34"/>
                <a:gd name="T87" fmla="*/ 2147483647 h 34"/>
                <a:gd name="T88" fmla="*/ 2147483647 w 34"/>
                <a:gd name="T89" fmla="*/ 2147483647 h 34"/>
                <a:gd name="T90" fmla="*/ 2147483647 w 34"/>
                <a:gd name="T91" fmla="*/ 2147483647 h 34"/>
                <a:gd name="T92" fmla="*/ 2147483647 w 34"/>
                <a:gd name="T93" fmla="*/ 2147483647 h 34"/>
                <a:gd name="T94" fmla="*/ 2147483647 w 34"/>
                <a:gd name="T95" fmla="*/ 2147483647 h 34"/>
                <a:gd name="T96" fmla="*/ 2147483647 w 34"/>
                <a:gd name="T97" fmla="*/ 2147483647 h 34"/>
                <a:gd name="T98" fmla="*/ 2147483647 w 34"/>
                <a:gd name="T99" fmla="*/ 2147483647 h 34"/>
                <a:gd name="T100" fmla="*/ 2147483647 w 34"/>
                <a:gd name="T101" fmla="*/ 2147483647 h 34"/>
                <a:gd name="T102" fmla="*/ 2147483647 w 34"/>
                <a:gd name="T103" fmla="*/ 2147483647 h 34"/>
                <a:gd name="T104" fmla="*/ 2147483647 w 34"/>
                <a:gd name="T105" fmla="*/ 2147483647 h 34"/>
                <a:gd name="T106" fmla="*/ 2147483647 w 34"/>
                <a:gd name="T107" fmla="*/ 2147483647 h 34"/>
                <a:gd name="T108" fmla="*/ 2147483647 w 34"/>
                <a:gd name="T109" fmla="*/ 2147483647 h 34"/>
                <a:gd name="T110" fmla="*/ 2147483647 w 34"/>
                <a:gd name="T111" fmla="*/ 2147483647 h 34"/>
                <a:gd name="T112" fmla="*/ 2147483647 w 34"/>
                <a:gd name="T113" fmla="*/ 2147483647 h 3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4"/>
                <a:gd name="T172" fmla="*/ 0 h 34"/>
                <a:gd name="T173" fmla="*/ 34 w 34"/>
                <a:gd name="T174" fmla="*/ 34 h 3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4" h="34">
                  <a:moveTo>
                    <a:pt x="2" y="26"/>
                  </a:moveTo>
                  <a:lnTo>
                    <a:pt x="2" y="26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26" y="32"/>
                  </a:lnTo>
                  <a:lnTo>
                    <a:pt x="28" y="30"/>
                  </a:lnTo>
                  <a:lnTo>
                    <a:pt x="32" y="26"/>
                  </a:lnTo>
                  <a:lnTo>
                    <a:pt x="34" y="18"/>
                  </a:lnTo>
                  <a:lnTo>
                    <a:pt x="32" y="8"/>
                  </a:lnTo>
                  <a:lnTo>
                    <a:pt x="30" y="4"/>
                  </a:lnTo>
                  <a:lnTo>
                    <a:pt x="26" y="2"/>
                  </a:lnTo>
                  <a:lnTo>
                    <a:pt x="22" y="0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2" y="26"/>
                  </a:lnTo>
                  <a:close/>
                  <a:moveTo>
                    <a:pt x="10" y="6"/>
                  </a:moveTo>
                  <a:lnTo>
                    <a:pt x="10" y="6"/>
                  </a:lnTo>
                  <a:lnTo>
                    <a:pt x="14" y="4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28" y="10"/>
                  </a:lnTo>
                  <a:lnTo>
                    <a:pt x="30" y="18"/>
                  </a:lnTo>
                  <a:lnTo>
                    <a:pt x="28" y="24"/>
                  </a:lnTo>
                  <a:lnTo>
                    <a:pt x="26" y="28"/>
                  </a:lnTo>
                  <a:lnTo>
                    <a:pt x="22" y="30"/>
                  </a:lnTo>
                  <a:lnTo>
                    <a:pt x="18" y="30"/>
                  </a:lnTo>
                  <a:lnTo>
                    <a:pt x="12" y="30"/>
                  </a:lnTo>
                  <a:lnTo>
                    <a:pt x="8" y="28"/>
                  </a:lnTo>
                  <a:lnTo>
                    <a:pt x="6" y="24"/>
                  </a:lnTo>
                  <a:lnTo>
                    <a:pt x="6" y="18"/>
                  </a:lnTo>
                  <a:lnTo>
                    <a:pt x="6" y="10"/>
                  </a:lnTo>
                  <a:lnTo>
                    <a:pt x="10" y="6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84" name="Freeform 1766">
              <a:extLst>
                <a:ext uri="{FF2B5EF4-FFF2-40B4-BE49-F238E27FC236}">
                  <a16:creationId xmlns:a16="http://schemas.microsoft.com/office/drawing/2014/main" id="{7CD45C7E-D493-FF40-9845-17BAEFA47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7325" y="2141855"/>
              <a:ext cx="44450" cy="57150"/>
            </a:xfrm>
            <a:custGeom>
              <a:avLst/>
              <a:gdLst>
                <a:gd name="T0" fmla="*/ 2147483647 w 28"/>
                <a:gd name="T1" fmla="*/ 2147483647 h 36"/>
                <a:gd name="T2" fmla="*/ 2147483647 w 28"/>
                <a:gd name="T3" fmla="*/ 2147483647 h 36"/>
                <a:gd name="T4" fmla="*/ 2147483647 w 28"/>
                <a:gd name="T5" fmla="*/ 2147483647 h 36"/>
                <a:gd name="T6" fmla="*/ 2147483647 w 28"/>
                <a:gd name="T7" fmla="*/ 2147483647 h 36"/>
                <a:gd name="T8" fmla="*/ 2147483647 w 28"/>
                <a:gd name="T9" fmla="*/ 2147483647 h 36"/>
                <a:gd name="T10" fmla="*/ 2147483647 w 28"/>
                <a:gd name="T11" fmla="*/ 2147483647 h 36"/>
                <a:gd name="T12" fmla="*/ 2147483647 w 28"/>
                <a:gd name="T13" fmla="*/ 2147483647 h 36"/>
                <a:gd name="T14" fmla="*/ 2147483647 w 28"/>
                <a:gd name="T15" fmla="*/ 0 h 36"/>
                <a:gd name="T16" fmla="*/ 0 w 28"/>
                <a:gd name="T17" fmla="*/ 0 h 36"/>
                <a:gd name="T18" fmla="*/ 0 w 28"/>
                <a:gd name="T19" fmla="*/ 2147483647 h 36"/>
                <a:gd name="T20" fmla="*/ 2147483647 w 28"/>
                <a:gd name="T21" fmla="*/ 2147483647 h 36"/>
                <a:gd name="T22" fmla="*/ 2147483647 w 28"/>
                <a:gd name="T23" fmla="*/ 2147483647 h 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"/>
                <a:gd name="T37" fmla="*/ 0 h 36"/>
                <a:gd name="T38" fmla="*/ 28 w 28"/>
                <a:gd name="T39" fmla="*/ 36 h 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" h="36">
                  <a:moveTo>
                    <a:pt x="4" y="36"/>
                  </a:moveTo>
                  <a:lnTo>
                    <a:pt x="4" y="8"/>
                  </a:lnTo>
                  <a:lnTo>
                    <a:pt x="22" y="36"/>
                  </a:lnTo>
                  <a:lnTo>
                    <a:pt x="28" y="36"/>
                  </a:lnTo>
                  <a:lnTo>
                    <a:pt x="28" y="2"/>
                  </a:lnTo>
                  <a:lnTo>
                    <a:pt x="24" y="2"/>
                  </a:lnTo>
                  <a:lnTo>
                    <a:pt x="22" y="28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4" y="36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85" name="Freeform 1767">
              <a:extLst>
                <a:ext uri="{FF2B5EF4-FFF2-40B4-BE49-F238E27FC236}">
                  <a16:creationId xmlns:a16="http://schemas.microsoft.com/office/drawing/2014/main" id="{9069F77A-18E8-4143-91E3-E419DED9C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4600" y="2265680"/>
              <a:ext cx="44450" cy="57150"/>
            </a:xfrm>
            <a:custGeom>
              <a:avLst/>
              <a:gdLst>
                <a:gd name="T0" fmla="*/ 2147483647 w 28"/>
                <a:gd name="T1" fmla="*/ 2147483647 h 36"/>
                <a:gd name="T2" fmla="*/ 2147483647 w 28"/>
                <a:gd name="T3" fmla="*/ 2147483647 h 36"/>
                <a:gd name="T4" fmla="*/ 2147483647 w 28"/>
                <a:gd name="T5" fmla="*/ 2147483647 h 36"/>
                <a:gd name="T6" fmla="*/ 2147483647 w 28"/>
                <a:gd name="T7" fmla="*/ 2147483647 h 36"/>
                <a:gd name="T8" fmla="*/ 2147483647 w 28"/>
                <a:gd name="T9" fmla="*/ 0 h 36"/>
                <a:gd name="T10" fmla="*/ 2147483647 w 28"/>
                <a:gd name="T11" fmla="*/ 0 h 36"/>
                <a:gd name="T12" fmla="*/ 2147483647 w 28"/>
                <a:gd name="T13" fmla="*/ 2147483647 h 36"/>
                <a:gd name="T14" fmla="*/ 2147483647 w 28"/>
                <a:gd name="T15" fmla="*/ 0 h 36"/>
                <a:gd name="T16" fmla="*/ 0 w 28"/>
                <a:gd name="T17" fmla="*/ 0 h 36"/>
                <a:gd name="T18" fmla="*/ 0 w 28"/>
                <a:gd name="T19" fmla="*/ 2147483647 h 36"/>
                <a:gd name="T20" fmla="*/ 2147483647 w 28"/>
                <a:gd name="T21" fmla="*/ 2147483647 h 36"/>
                <a:gd name="T22" fmla="*/ 2147483647 w 28"/>
                <a:gd name="T23" fmla="*/ 2147483647 h 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"/>
                <a:gd name="T37" fmla="*/ 0 h 36"/>
                <a:gd name="T38" fmla="*/ 28 w 28"/>
                <a:gd name="T39" fmla="*/ 36 h 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" h="36">
                  <a:moveTo>
                    <a:pt x="4" y="36"/>
                  </a:moveTo>
                  <a:lnTo>
                    <a:pt x="4" y="8"/>
                  </a:lnTo>
                  <a:lnTo>
                    <a:pt x="22" y="34"/>
                  </a:lnTo>
                  <a:lnTo>
                    <a:pt x="28" y="3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28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4" y="36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86" name="Freeform 1768">
              <a:extLst>
                <a:ext uri="{FF2B5EF4-FFF2-40B4-BE49-F238E27FC236}">
                  <a16:creationId xmlns:a16="http://schemas.microsoft.com/office/drawing/2014/main" id="{97659F85-FE8B-614D-A60B-5B5893CD0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1925" y="1929130"/>
              <a:ext cx="44450" cy="57150"/>
            </a:xfrm>
            <a:custGeom>
              <a:avLst/>
              <a:gdLst>
                <a:gd name="T0" fmla="*/ 2147483647 w 28"/>
                <a:gd name="T1" fmla="*/ 2147483647 h 36"/>
                <a:gd name="T2" fmla="*/ 2147483647 w 28"/>
                <a:gd name="T3" fmla="*/ 2147483647 h 36"/>
                <a:gd name="T4" fmla="*/ 2147483647 w 28"/>
                <a:gd name="T5" fmla="*/ 2147483647 h 36"/>
                <a:gd name="T6" fmla="*/ 2147483647 w 28"/>
                <a:gd name="T7" fmla="*/ 2147483647 h 36"/>
                <a:gd name="T8" fmla="*/ 2147483647 w 28"/>
                <a:gd name="T9" fmla="*/ 2147483647 h 36"/>
                <a:gd name="T10" fmla="*/ 2147483647 w 28"/>
                <a:gd name="T11" fmla="*/ 2147483647 h 36"/>
                <a:gd name="T12" fmla="*/ 2147483647 w 28"/>
                <a:gd name="T13" fmla="*/ 2147483647 h 36"/>
                <a:gd name="T14" fmla="*/ 2147483647 w 28"/>
                <a:gd name="T15" fmla="*/ 2147483647 h 36"/>
                <a:gd name="T16" fmla="*/ 2147483647 w 28"/>
                <a:gd name="T17" fmla="*/ 2147483647 h 36"/>
                <a:gd name="T18" fmla="*/ 2147483647 w 28"/>
                <a:gd name="T19" fmla="*/ 2147483647 h 36"/>
                <a:gd name="T20" fmla="*/ 0 w 28"/>
                <a:gd name="T21" fmla="*/ 0 h 36"/>
                <a:gd name="T22" fmla="*/ 0 w 28"/>
                <a:gd name="T23" fmla="*/ 2147483647 h 36"/>
                <a:gd name="T24" fmla="*/ 2147483647 w 28"/>
                <a:gd name="T25" fmla="*/ 2147483647 h 36"/>
                <a:gd name="T26" fmla="*/ 2147483647 w 28"/>
                <a:gd name="T27" fmla="*/ 2147483647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"/>
                <a:gd name="T43" fmla="*/ 0 h 36"/>
                <a:gd name="T44" fmla="*/ 28 w 28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" h="36">
                  <a:moveTo>
                    <a:pt x="4" y="36"/>
                  </a:moveTo>
                  <a:lnTo>
                    <a:pt x="4" y="20"/>
                  </a:lnTo>
                  <a:lnTo>
                    <a:pt x="22" y="20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28" y="2"/>
                  </a:lnTo>
                  <a:lnTo>
                    <a:pt x="22" y="2"/>
                  </a:lnTo>
                  <a:lnTo>
                    <a:pt x="22" y="16"/>
                  </a:lnTo>
                  <a:lnTo>
                    <a:pt x="4" y="16"/>
                  </a:lnTo>
                  <a:lnTo>
                    <a:pt x="6" y="2"/>
                  </a:lnTo>
                  <a:lnTo>
                    <a:pt x="0" y="0"/>
                  </a:lnTo>
                  <a:lnTo>
                    <a:pt x="0" y="36"/>
                  </a:lnTo>
                  <a:lnTo>
                    <a:pt x="4" y="36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87" name="Freeform 1769">
              <a:extLst>
                <a:ext uri="{FF2B5EF4-FFF2-40B4-BE49-F238E27FC236}">
                  <a16:creationId xmlns:a16="http://schemas.microsoft.com/office/drawing/2014/main" id="{9D8A532D-682D-A44C-A7CE-E6A1B6FC9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5100" y="3132455"/>
              <a:ext cx="44450" cy="53975"/>
            </a:xfrm>
            <a:custGeom>
              <a:avLst/>
              <a:gdLst>
                <a:gd name="T0" fmla="*/ 2147483647 w 28"/>
                <a:gd name="T1" fmla="*/ 2147483647 h 34"/>
                <a:gd name="T2" fmla="*/ 2147483647 w 28"/>
                <a:gd name="T3" fmla="*/ 2147483647 h 34"/>
                <a:gd name="T4" fmla="*/ 2147483647 w 28"/>
                <a:gd name="T5" fmla="*/ 2147483647 h 34"/>
                <a:gd name="T6" fmla="*/ 2147483647 w 28"/>
                <a:gd name="T7" fmla="*/ 2147483647 h 34"/>
                <a:gd name="T8" fmla="*/ 2147483647 w 28"/>
                <a:gd name="T9" fmla="*/ 0 h 34"/>
                <a:gd name="T10" fmla="*/ 2147483647 w 28"/>
                <a:gd name="T11" fmla="*/ 0 h 34"/>
                <a:gd name="T12" fmla="*/ 2147483647 w 28"/>
                <a:gd name="T13" fmla="*/ 2147483647 h 34"/>
                <a:gd name="T14" fmla="*/ 2147483647 w 28"/>
                <a:gd name="T15" fmla="*/ 0 h 34"/>
                <a:gd name="T16" fmla="*/ 0 w 28"/>
                <a:gd name="T17" fmla="*/ 0 h 34"/>
                <a:gd name="T18" fmla="*/ 0 w 28"/>
                <a:gd name="T19" fmla="*/ 2147483647 h 34"/>
                <a:gd name="T20" fmla="*/ 2147483647 w 28"/>
                <a:gd name="T21" fmla="*/ 2147483647 h 34"/>
                <a:gd name="T22" fmla="*/ 2147483647 w 28"/>
                <a:gd name="T23" fmla="*/ 2147483647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"/>
                <a:gd name="T37" fmla="*/ 0 h 34"/>
                <a:gd name="T38" fmla="*/ 28 w 28"/>
                <a:gd name="T39" fmla="*/ 34 h 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" h="34">
                  <a:moveTo>
                    <a:pt x="4" y="34"/>
                  </a:moveTo>
                  <a:lnTo>
                    <a:pt x="4" y="8"/>
                  </a:lnTo>
                  <a:lnTo>
                    <a:pt x="22" y="34"/>
                  </a:lnTo>
                  <a:lnTo>
                    <a:pt x="28" y="34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4" y="2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88" name="Freeform 1770">
              <a:extLst>
                <a:ext uri="{FF2B5EF4-FFF2-40B4-BE49-F238E27FC236}">
                  <a16:creationId xmlns:a16="http://schemas.microsoft.com/office/drawing/2014/main" id="{D4242857-9655-C649-9C51-E1AE820E3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600" y="3107055"/>
              <a:ext cx="41275" cy="53975"/>
            </a:xfrm>
            <a:custGeom>
              <a:avLst/>
              <a:gdLst>
                <a:gd name="T0" fmla="*/ 2147483647 w 26"/>
                <a:gd name="T1" fmla="*/ 2147483647 h 34"/>
                <a:gd name="T2" fmla="*/ 2147483647 w 26"/>
                <a:gd name="T3" fmla="*/ 2147483647 h 34"/>
                <a:gd name="T4" fmla="*/ 2147483647 w 26"/>
                <a:gd name="T5" fmla="*/ 2147483647 h 34"/>
                <a:gd name="T6" fmla="*/ 2147483647 w 26"/>
                <a:gd name="T7" fmla="*/ 2147483647 h 34"/>
                <a:gd name="T8" fmla="*/ 2147483647 w 26"/>
                <a:gd name="T9" fmla="*/ 0 h 34"/>
                <a:gd name="T10" fmla="*/ 2147483647 w 26"/>
                <a:gd name="T11" fmla="*/ 0 h 34"/>
                <a:gd name="T12" fmla="*/ 2147483647 w 26"/>
                <a:gd name="T13" fmla="*/ 2147483647 h 34"/>
                <a:gd name="T14" fmla="*/ 2147483647 w 26"/>
                <a:gd name="T15" fmla="*/ 0 h 34"/>
                <a:gd name="T16" fmla="*/ 0 w 26"/>
                <a:gd name="T17" fmla="*/ 0 h 34"/>
                <a:gd name="T18" fmla="*/ 0 w 26"/>
                <a:gd name="T19" fmla="*/ 2147483647 h 34"/>
                <a:gd name="T20" fmla="*/ 2147483647 w 26"/>
                <a:gd name="T21" fmla="*/ 2147483647 h 34"/>
                <a:gd name="T22" fmla="*/ 2147483647 w 26"/>
                <a:gd name="T23" fmla="*/ 2147483647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"/>
                <a:gd name="T37" fmla="*/ 0 h 34"/>
                <a:gd name="T38" fmla="*/ 26 w 26"/>
                <a:gd name="T39" fmla="*/ 34 h 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" h="34">
                  <a:moveTo>
                    <a:pt x="4" y="34"/>
                  </a:moveTo>
                  <a:lnTo>
                    <a:pt x="4" y="8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28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89" name="Freeform 1771">
              <a:extLst>
                <a:ext uri="{FF2B5EF4-FFF2-40B4-BE49-F238E27FC236}">
                  <a16:creationId xmlns:a16="http://schemas.microsoft.com/office/drawing/2014/main" id="{D44FD0F7-8EF0-8744-BFB9-9F9D33737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1650" y="2900680"/>
              <a:ext cx="41275" cy="53975"/>
            </a:xfrm>
            <a:custGeom>
              <a:avLst/>
              <a:gdLst>
                <a:gd name="T0" fmla="*/ 2147483647 w 26"/>
                <a:gd name="T1" fmla="*/ 2147483647 h 34"/>
                <a:gd name="T2" fmla="*/ 2147483647 w 26"/>
                <a:gd name="T3" fmla="*/ 2147483647 h 34"/>
                <a:gd name="T4" fmla="*/ 2147483647 w 26"/>
                <a:gd name="T5" fmla="*/ 2147483647 h 34"/>
                <a:gd name="T6" fmla="*/ 2147483647 w 26"/>
                <a:gd name="T7" fmla="*/ 2147483647 h 34"/>
                <a:gd name="T8" fmla="*/ 2147483647 w 26"/>
                <a:gd name="T9" fmla="*/ 0 h 34"/>
                <a:gd name="T10" fmla="*/ 2147483647 w 26"/>
                <a:gd name="T11" fmla="*/ 0 h 34"/>
                <a:gd name="T12" fmla="*/ 2147483647 w 26"/>
                <a:gd name="T13" fmla="*/ 2147483647 h 34"/>
                <a:gd name="T14" fmla="*/ 2147483647 w 26"/>
                <a:gd name="T15" fmla="*/ 0 h 34"/>
                <a:gd name="T16" fmla="*/ 0 w 26"/>
                <a:gd name="T17" fmla="*/ 0 h 34"/>
                <a:gd name="T18" fmla="*/ 0 w 26"/>
                <a:gd name="T19" fmla="*/ 2147483647 h 34"/>
                <a:gd name="T20" fmla="*/ 2147483647 w 26"/>
                <a:gd name="T21" fmla="*/ 2147483647 h 34"/>
                <a:gd name="T22" fmla="*/ 2147483647 w 26"/>
                <a:gd name="T23" fmla="*/ 2147483647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"/>
                <a:gd name="T37" fmla="*/ 0 h 34"/>
                <a:gd name="T38" fmla="*/ 26 w 26"/>
                <a:gd name="T39" fmla="*/ 34 h 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" h="34">
                  <a:moveTo>
                    <a:pt x="4" y="34"/>
                  </a:moveTo>
                  <a:lnTo>
                    <a:pt x="4" y="6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26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90" name="Freeform 1772">
              <a:extLst>
                <a:ext uri="{FF2B5EF4-FFF2-40B4-BE49-F238E27FC236}">
                  <a16:creationId xmlns:a16="http://schemas.microsoft.com/office/drawing/2014/main" id="{C3C2FC3C-C64D-7942-ABB2-70C7806CF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0525" y="3262630"/>
              <a:ext cx="44450" cy="57150"/>
            </a:xfrm>
            <a:custGeom>
              <a:avLst/>
              <a:gdLst>
                <a:gd name="T0" fmla="*/ 2147483647 w 28"/>
                <a:gd name="T1" fmla="*/ 2147483647 h 36"/>
                <a:gd name="T2" fmla="*/ 2147483647 w 28"/>
                <a:gd name="T3" fmla="*/ 2147483647 h 36"/>
                <a:gd name="T4" fmla="*/ 2147483647 w 28"/>
                <a:gd name="T5" fmla="*/ 2147483647 h 36"/>
                <a:gd name="T6" fmla="*/ 2147483647 w 28"/>
                <a:gd name="T7" fmla="*/ 2147483647 h 36"/>
                <a:gd name="T8" fmla="*/ 2147483647 w 28"/>
                <a:gd name="T9" fmla="*/ 0 h 36"/>
                <a:gd name="T10" fmla="*/ 2147483647 w 28"/>
                <a:gd name="T11" fmla="*/ 0 h 36"/>
                <a:gd name="T12" fmla="*/ 2147483647 w 28"/>
                <a:gd name="T13" fmla="*/ 2147483647 h 36"/>
                <a:gd name="T14" fmla="*/ 2147483647 w 28"/>
                <a:gd name="T15" fmla="*/ 0 h 36"/>
                <a:gd name="T16" fmla="*/ 0 w 28"/>
                <a:gd name="T17" fmla="*/ 0 h 36"/>
                <a:gd name="T18" fmla="*/ 0 w 28"/>
                <a:gd name="T19" fmla="*/ 2147483647 h 36"/>
                <a:gd name="T20" fmla="*/ 2147483647 w 28"/>
                <a:gd name="T21" fmla="*/ 2147483647 h 36"/>
                <a:gd name="T22" fmla="*/ 2147483647 w 28"/>
                <a:gd name="T23" fmla="*/ 2147483647 h 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"/>
                <a:gd name="T37" fmla="*/ 0 h 36"/>
                <a:gd name="T38" fmla="*/ 28 w 28"/>
                <a:gd name="T39" fmla="*/ 36 h 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" h="36">
                  <a:moveTo>
                    <a:pt x="4" y="36"/>
                  </a:moveTo>
                  <a:lnTo>
                    <a:pt x="4" y="8"/>
                  </a:lnTo>
                  <a:lnTo>
                    <a:pt x="22" y="36"/>
                  </a:lnTo>
                  <a:lnTo>
                    <a:pt x="28" y="36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4" y="28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4" y="36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91" name="Freeform 1773">
              <a:extLst>
                <a:ext uri="{FF2B5EF4-FFF2-40B4-BE49-F238E27FC236}">
                  <a16:creationId xmlns:a16="http://schemas.microsoft.com/office/drawing/2014/main" id="{A46F63EC-3D12-0A47-8C6D-8A47F234E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4375" y="2916555"/>
              <a:ext cx="41275" cy="57150"/>
            </a:xfrm>
            <a:custGeom>
              <a:avLst/>
              <a:gdLst>
                <a:gd name="T0" fmla="*/ 2147483647 w 26"/>
                <a:gd name="T1" fmla="*/ 2147483647 h 36"/>
                <a:gd name="T2" fmla="*/ 2147483647 w 26"/>
                <a:gd name="T3" fmla="*/ 2147483647 h 36"/>
                <a:gd name="T4" fmla="*/ 2147483647 w 26"/>
                <a:gd name="T5" fmla="*/ 2147483647 h 36"/>
                <a:gd name="T6" fmla="*/ 2147483647 w 26"/>
                <a:gd name="T7" fmla="*/ 2147483647 h 36"/>
                <a:gd name="T8" fmla="*/ 2147483647 w 26"/>
                <a:gd name="T9" fmla="*/ 2147483647 h 36"/>
                <a:gd name="T10" fmla="*/ 2147483647 w 26"/>
                <a:gd name="T11" fmla="*/ 0 h 36"/>
                <a:gd name="T12" fmla="*/ 2147483647 w 26"/>
                <a:gd name="T13" fmla="*/ 0 h 36"/>
                <a:gd name="T14" fmla="*/ 2147483647 w 26"/>
                <a:gd name="T15" fmla="*/ 2147483647 h 36"/>
                <a:gd name="T16" fmla="*/ 2147483647 w 26"/>
                <a:gd name="T17" fmla="*/ 2147483647 h 36"/>
                <a:gd name="T18" fmla="*/ 2147483647 w 26"/>
                <a:gd name="T19" fmla="*/ 0 h 36"/>
                <a:gd name="T20" fmla="*/ 0 w 26"/>
                <a:gd name="T21" fmla="*/ 0 h 36"/>
                <a:gd name="T22" fmla="*/ 0 w 26"/>
                <a:gd name="T23" fmla="*/ 2147483647 h 36"/>
                <a:gd name="T24" fmla="*/ 2147483647 w 26"/>
                <a:gd name="T25" fmla="*/ 2147483647 h 36"/>
                <a:gd name="T26" fmla="*/ 2147483647 w 26"/>
                <a:gd name="T27" fmla="*/ 2147483647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36"/>
                <a:gd name="T44" fmla="*/ 26 w 26"/>
                <a:gd name="T45" fmla="*/ 36 h 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36">
                  <a:moveTo>
                    <a:pt x="4" y="36"/>
                  </a:moveTo>
                  <a:lnTo>
                    <a:pt x="4" y="18"/>
                  </a:lnTo>
                  <a:lnTo>
                    <a:pt x="22" y="18"/>
                  </a:lnTo>
                  <a:lnTo>
                    <a:pt x="22" y="36"/>
                  </a:lnTo>
                  <a:lnTo>
                    <a:pt x="26" y="36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14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4" y="36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92" name="Freeform 1774">
              <a:extLst>
                <a:ext uri="{FF2B5EF4-FFF2-40B4-BE49-F238E27FC236}">
                  <a16:creationId xmlns:a16="http://schemas.microsoft.com/office/drawing/2014/main" id="{85AF3361-1A39-4D4F-BDDF-592D731EF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0775" y="4313555"/>
              <a:ext cx="44450" cy="53975"/>
            </a:xfrm>
            <a:custGeom>
              <a:avLst/>
              <a:gdLst>
                <a:gd name="T0" fmla="*/ 2147483647 w 28"/>
                <a:gd name="T1" fmla="*/ 2147483647 h 34"/>
                <a:gd name="T2" fmla="*/ 2147483647 w 28"/>
                <a:gd name="T3" fmla="*/ 2147483647 h 34"/>
                <a:gd name="T4" fmla="*/ 2147483647 w 28"/>
                <a:gd name="T5" fmla="*/ 2147483647 h 34"/>
                <a:gd name="T6" fmla="*/ 2147483647 w 28"/>
                <a:gd name="T7" fmla="*/ 2147483647 h 34"/>
                <a:gd name="T8" fmla="*/ 2147483647 w 28"/>
                <a:gd name="T9" fmla="*/ 2147483647 h 34"/>
                <a:gd name="T10" fmla="*/ 2147483647 w 28"/>
                <a:gd name="T11" fmla="*/ 0 h 34"/>
                <a:gd name="T12" fmla="*/ 2147483647 w 28"/>
                <a:gd name="T13" fmla="*/ 0 h 34"/>
                <a:gd name="T14" fmla="*/ 2147483647 w 28"/>
                <a:gd name="T15" fmla="*/ 2147483647 h 34"/>
                <a:gd name="T16" fmla="*/ 2147483647 w 28"/>
                <a:gd name="T17" fmla="*/ 2147483647 h 34"/>
                <a:gd name="T18" fmla="*/ 2147483647 w 28"/>
                <a:gd name="T19" fmla="*/ 0 h 34"/>
                <a:gd name="T20" fmla="*/ 0 w 28"/>
                <a:gd name="T21" fmla="*/ 0 h 34"/>
                <a:gd name="T22" fmla="*/ 0 w 28"/>
                <a:gd name="T23" fmla="*/ 2147483647 h 34"/>
                <a:gd name="T24" fmla="*/ 2147483647 w 28"/>
                <a:gd name="T25" fmla="*/ 2147483647 h 34"/>
                <a:gd name="T26" fmla="*/ 2147483647 w 28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"/>
                <a:gd name="T43" fmla="*/ 0 h 34"/>
                <a:gd name="T44" fmla="*/ 28 w 28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" h="34">
                  <a:moveTo>
                    <a:pt x="6" y="34"/>
                  </a:moveTo>
                  <a:lnTo>
                    <a:pt x="6" y="18"/>
                  </a:lnTo>
                  <a:lnTo>
                    <a:pt x="24" y="18"/>
                  </a:lnTo>
                  <a:lnTo>
                    <a:pt x="24" y="34"/>
                  </a:lnTo>
                  <a:lnTo>
                    <a:pt x="28" y="34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4" y="14"/>
                  </a:lnTo>
                  <a:lnTo>
                    <a:pt x="6" y="14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6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93" name="Freeform 1775">
              <a:extLst>
                <a:ext uri="{FF2B5EF4-FFF2-40B4-BE49-F238E27FC236}">
                  <a16:creationId xmlns:a16="http://schemas.microsoft.com/office/drawing/2014/main" id="{DA5EF8B8-D8B0-9D44-A1A0-3542C51DD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4000" y="5323205"/>
              <a:ext cx="44450" cy="53975"/>
            </a:xfrm>
            <a:custGeom>
              <a:avLst/>
              <a:gdLst>
                <a:gd name="T0" fmla="*/ 2147483647 w 28"/>
                <a:gd name="T1" fmla="*/ 2147483647 h 34"/>
                <a:gd name="T2" fmla="*/ 2147483647 w 28"/>
                <a:gd name="T3" fmla="*/ 2147483647 h 34"/>
                <a:gd name="T4" fmla="*/ 2147483647 w 28"/>
                <a:gd name="T5" fmla="*/ 2147483647 h 34"/>
                <a:gd name="T6" fmla="*/ 2147483647 w 28"/>
                <a:gd name="T7" fmla="*/ 2147483647 h 34"/>
                <a:gd name="T8" fmla="*/ 2147483647 w 28"/>
                <a:gd name="T9" fmla="*/ 2147483647 h 34"/>
                <a:gd name="T10" fmla="*/ 2147483647 w 28"/>
                <a:gd name="T11" fmla="*/ 0 h 34"/>
                <a:gd name="T12" fmla="*/ 2147483647 w 28"/>
                <a:gd name="T13" fmla="*/ 0 h 34"/>
                <a:gd name="T14" fmla="*/ 2147483647 w 28"/>
                <a:gd name="T15" fmla="*/ 2147483647 h 34"/>
                <a:gd name="T16" fmla="*/ 2147483647 w 28"/>
                <a:gd name="T17" fmla="*/ 2147483647 h 34"/>
                <a:gd name="T18" fmla="*/ 2147483647 w 28"/>
                <a:gd name="T19" fmla="*/ 0 h 34"/>
                <a:gd name="T20" fmla="*/ 0 w 28"/>
                <a:gd name="T21" fmla="*/ 0 h 34"/>
                <a:gd name="T22" fmla="*/ 0 w 28"/>
                <a:gd name="T23" fmla="*/ 2147483647 h 34"/>
                <a:gd name="T24" fmla="*/ 2147483647 w 28"/>
                <a:gd name="T25" fmla="*/ 2147483647 h 34"/>
                <a:gd name="T26" fmla="*/ 2147483647 w 28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8"/>
                <a:gd name="T43" fmla="*/ 0 h 34"/>
                <a:gd name="T44" fmla="*/ 28 w 28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8" h="34">
                  <a:moveTo>
                    <a:pt x="4" y="34"/>
                  </a:moveTo>
                  <a:lnTo>
                    <a:pt x="4" y="18"/>
                  </a:lnTo>
                  <a:lnTo>
                    <a:pt x="22" y="18"/>
                  </a:lnTo>
                  <a:lnTo>
                    <a:pt x="22" y="34"/>
                  </a:lnTo>
                  <a:lnTo>
                    <a:pt x="28" y="34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14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94" name="Freeform 1776">
              <a:extLst>
                <a:ext uri="{FF2B5EF4-FFF2-40B4-BE49-F238E27FC236}">
                  <a16:creationId xmlns:a16="http://schemas.microsoft.com/office/drawing/2014/main" id="{947E0100-2211-0543-B254-1C62174DC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85350" y="3881755"/>
              <a:ext cx="41275" cy="53975"/>
            </a:xfrm>
            <a:custGeom>
              <a:avLst/>
              <a:gdLst>
                <a:gd name="T0" fmla="*/ 2147483647 w 26"/>
                <a:gd name="T1" fmla="*/ 2147483647 h 34"/>
                <a:gd name="T2" fmla="*/ 2147483647 w 26"/>
                <a:gd name="T3" fmla="*/ 2147483647 h 34"/>
                <a:gd name="T4" fmla="*/ 2147483647 w 26"/>
                <a:gd name="T5" fmla="*/ 2147483647 h 34"/>
                <a:gd name="T6" fmla="*/ 2147483647 w 26"/>
                <a:gd name="T7" fmla="*/ 2147483647 h 34"/>
                <a:gd name="T8" fmla="*/ 2147483647 w 26"/>
                <a:gd name="T9" fmla="*/ 0 h 34"/>
                <a:gd name="T10" fmla="*/ 2147483647 w 26"/>
                <a:gd name="T11" fmla="*/ 0 h 34"/>
                <a:gd name="T12" fmla="*/ 2147483647 w 26"/>
                <a:gd name="T13" fmla="*/ 2147483647 h 34"/>
                <a:gd name="T14" fmla="*/ 2147483647 w 26"/>
                <a:gd name="T15" fmla="*/ 0 h 34"/>
                <a:gd name="T16" fmla="*/ 0 w 26"/>
                <a:gd name="T17" fmla="*/ 0 h 34"/>
                <a:gd name="T18" fmla="*/ 0 w 26"/>
                <a:gd name="T19" fmla="*/ 2147483647 h 34"/>
                <a:gd name="T20" fmla="*/ 2147483647 w 26"/>
                <a:gd name="T21" fmla="*/ 2147483647 h 34"/>
                <a:gd name="T22" fmla="*/ 2147483647 w 26"/>
                <a:gd name="T23" fmla="*/ 2147483647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6"/>
                <a:gd name="T37" fmla="*/ 0 h 34"/>
                <a:gd name="T38" fmla="*/ 26 w 26"/>
                <a:gd name="T39" fmla="*/ 34 h 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6" h="34">
                  <a:moveTo>
                    <a:pt x="4" y="34"/>
                  </a:moveTo>
                  <a:lnTo>
                    <a:pt x="4" y="8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26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95" name="Freeform 1777">
              <a:extLst>
                <a:ext uri="{FF2B5EF4-FFF2-40B4-BE49-F238E27FC236}">
                  <a16:creationId xmlns:a16="http://schemas.microsoft.com/office/drawing/2014/main" id="{37A1C32A-884B-E542-83B4-DC413925B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6475" y="4094480"/>
              <a:ext cx="44450" cy="57150"/>
            </a:xfrm>
            <a:custGeom>
              <a:avLst/>
              <a:gdLst>
                <a:gd name="T0" fmla="*/ 2147483647 w 28"/>
                <a:gd name="T1" fmla="*/ 2147483647 h 36"/>
                <a:gd name="T2" fmla="*/ 2147483647 w 28"/>
                <a:gd name="T3" fmla="*/ 2147483647 h 36"/>
                <a:gd name="T4" fmla="*/ 2147483647 w 28"/>
                <a:gd name="T5" fmla="*/ 2147483647 h 36"/>
                <a:gd name="T6" fmla="*/ 2147483647 w 28"/>
                <a:gd name="T7" fmla="*/ 2147483647 h 36"/>
                <a:gd name="T8" fmla="*/ 2147483647 w 28"/>
                <a:gd name="T9" fmla="*/ 0 h 36"/>
                <a:gd name="T10" fmla="*/ 2147483647 w 28"/>
                <a:gd name="T11" fmla="*/ 0 h 36"/>
                <a:gd name="T12" fmla="*/ 2147483647 w 28"/>
                <a:gd name="T13" fmla="*/ 2147483647 h 36"/>
                <a:gd name="T14" fmla="*/ 2147483647 w 28"/>
                <a:gd name="T15" fmla="*/ 0 h 36"/>
                <a:gd name="T16" fmla="*/ 0 w 28"/>
                <a:gd name="T17" fmla="*/ 0 h 36"/>
                <a:gd name="T18" fmla="*/ 0 w 28"/>
                <a:gd name="T19" fmla="*/ 2147483647 h 36"/>
                <a:gd name="T20" fmla="*/ 2147483647 w 28"/>
                <a:gd name="T21" fmla="*/ 2147483647 h 36"/>
                <a:gd name="T22" fmla="*/ 2147483647 w 28"/>
                <a:gd name="T23" fmla="*/ 2147483647 h 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"/>
                <a:gd name="T37" fmla="*/ 0 h 36"/>
                <a:gd name="T38" fmla="*/ 28 w 28"/>
                <a:gd name="T39" fmla="*/ 36 h 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" h="36">
                  <a:moveTo>
                    <a:pt x="6" y="36"/>
                  </a:moveTo>
                  <a:lnTo>
                    <a:pt x="6" y="8"/>
                  </a:lnTo>
                  <a:lnTo>
                    <a:pt x="24" y="36"/>
                  </a:lnTo>
                  <a:lnTo>
                    <a:pt x="28" y="36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4" y="28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6"/>
                  </a:lnTo>
                  <a:lnTo>
                    <a:pt x="6" y="36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96" name="Freeform 1778">
              <a:extLst>
                <a:ext uri="{FF2B5EF4-FFF2-40B4-BE49-F238E27FC236}">
                  <a16:creationId xmlns:a16="http://schemas.microsoft.com/office/drawing/2014/main" id="{C0F68D0E-973C-9C4F-8369-49BB34517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7400" y="4259580"/>
              <a:ext cx="44450" cy="53975"/>
            </a:xfrm>
            <a:custGeom>
              <a:avLst/>
              <a:gdLst>
                <a:gd name="T0" fmla="*/ 2147483647 w 28"/>
                <a:gd name="T1" fmla="*/ 2147483647 h 34"/>
                <a:gd name="T2" fmla="*/ 2147483647 w 28"/>
                <a:gd name="T3" fmla="*/ 2147483647 h 34"/>
                <a:gd name="T4" fmla="*/ 2147483647 w 28"/>
                <a:gd name="T5" fmla="*/ 2147483647 h 34"/>
                <a:gd name="T6" fmla="*/ 2147483647 w 28"/>
                <a:gd name="T7" fmla="*/ 2147483647 h 34"/>
                <a:gd name="T8" fmla="*/ 2147483647 w 28"/>
                <a:gd name="T9" fmla="*/ 0 h 34"/>
                <a:gd name="T10" fmla="*/ 2147483647 w 28"/>
                <a:gd name="T11" fmla="*/ 0 h 34"/>
                <a:gd name="T12" fmla="*/ 2147483647 w 28"/>
                <a:gd name="T13" fmla="*/ 2147483647 h 34"/>
                <a:gd name="T14" fmla="*/ 2147483647 w 28"/>
                <a:gd name="T15" fmla="*/ 0 h 34"/>
                <a:gd name="T16" fmla="*/ 0 w 28"/>
                <a:gd name="T17" fmla="*/ 0 h 34"/>
                <a:gd name="T18" fmla="*/ 0 w 28"/>
                <a:gd name="T19" fmla="*/ 2147483647 h 34"/>
                <a:gd name="T20" fmla="*/ 2147483647 w 28"/>
                <a:gd name="T21" fmla="*/ 2147483647 h 34"/>
                <a:gd name="T22" fmla="*/ 2147483647 w 28"/>
                <a:gd name="T23" fmla="*/ 2147483647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"/>
                <a:gd name="T37" fmla="*/ 0 h 34"/>
                <a:gd name="T38" fmla="*/ 28 w 28"/>
                <a:gd name="T39" fmla="*/ 34 h 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" h="34">
                  <a:moveTo>
                    <a:pt x="6" y="34"/>
                  </a:moveTo>
                  <a:lnTo>
                    <a:pt x="6" y="8"/>
                  </a:lnTo>
                  <a:lnTo>
                    <a:pt x="24" y="34"/>
                  </a:lnTo>
                  <a:lnTo>
                    <a:pt x="28" y="34"/>
                  </a:lnTo>
                  <a:lnTo>
                    <a:pt x="28" y="0"/>
                  </a:lnTo>
                  <a:lnTo>
                    <a:pt x="24" y="0"/>
                  </a:lnTo>
                  <a:lnTo>
                    <a:pt x="24" y="26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6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97" name="Freeform 1779">
              <a:extLst>
                <a:ext uri="{FF2B5EF4-FFF2-40B4-BE49-F238E27FC236}">
                  <a16:creationId xmlns:a16="http://schemas.microsoft.com/office/drawing/2014/main" id="{C910BE07-E474-034E-8104-87171C800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5150" y="4129405"/>
              <a:ext cx="44450" cy="53975"/>
            </a:xfrm>
            <a:custGeom>
              <a:avLst/>
              <a:gdLst>
                <a:gd name="T0" fmla="*/ 2147483647 w 28"/>
                <a:gd name="T1" fmla="*/ 2147483647 h 34"/>
                <a:gd name="T2" fmla="*/ 2147483647 w 28"/>
                <a:gd name="T3" fmla="*/ 2147483647 h 34"/>
                <a:gd name="T4" fmla="*/ 2147483647 w 28"/>
                <a:gd name="T5" fmla="*/ 2147483647 h 34"/>
                <a:gd name="T6" fmla="*/ 2147483647 w 28"/>
                <a:gd name="T7" fmla="*/ 2147483647 h 34"/>
                <a:gd name="T8" fmla="*/ 2147483647 w 28"/>
                <a:gd name="T9" fmla="*/ 0 h 34"/>
                <a:gd name="T10" fmla="*/ 2147483647 w 28"/>
                <a:gd name="T11" fmla="*/ 0 h 34"/>
                <a:gd name="T12" fmla="*/ 2147483647 w 28"/>
                <a:gd name="T13" fmla="*/ 2147483647 h 34"/>
                <a:gd name="T14" fmla="*/ 2147483647 w 28"/>
                <a:gd name="T15" fmla="*/ 0 h 34"/>
                <a:gd name="T16" fmla="*/ 0 w 28"/>
                <a:gd name="T17" fmla="*/ 0 h 34"/>
                <a:gd name="T18" fmla="*/ 0 w 28"/>
                <a:gd name="T19" fmla="*/ 2147483647 h 34"/>
                <a:gd name="T20" fmla="*/ 2147483647 w 28"/>
                <a:gd name="T21" fmla="*/ 2147483647 h 34"/>
                <a:gd name="T22" fmla="*/ 2147483647 w 28"/>
                <a:gd name="T23" fmla="*/ 2147483647 h 3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"/>
                <a:gd name="T37" fmla="*/ 0 h 34"/>
                <a:gd name="T38" fmla="*/ 28 w 28"/>
                <a:gd name="T39" fmla="*/ 34 h 3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" h="34">
                  <a:moveTo>
                    <a:pt x="4" y="34"/>
                  </a:moveTo>
                  <a:lnTo>
                    <a:pt x="4" y="8"/>
                  </a:lnTo>
                  <a:lnTo>
                    <a:pt x="22" y="34"/>
                  </a:lnTo>
                  <a:lnTo>
                    <a:pt x="28" y="34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28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98" name="Freeform 1780">
              <a:extLst>
                <a:ext uri="{FF2B5EF4-FFF2-40B4-BE49-F238E27FC236}">
                  <a16:creationId xmlns:a16="http://schemas.microsoft.com/office/drawing/2014/main" id="{AEFECDDB-FC66-A849-9273-5E7227A81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7600" y="3910330"/>
              <a:ext cx="41275" cy="53975"/>
            </a:xfrm>
            <a:custGeom>
              <a:avLst/>
              <a:gdLst>
                <a:gd name="T0" fmla="*/ 2147483647 w 26"/>
                <a:gd name="T1" fmla="*/ 2147483647 h 34"/>
                <a:gd name="T2" fmla="*/ 2147483647 w 26"/>
                <a:gd name="T3" fmla="*/ 2147483647 h 34"/>
                <a:gd name="T4" fmla="*/ 2147483647 w 26"/>
                <a:gd name="T5" fmla="*/ 2147483647 h 34"/>
                <a:gd name="T6" fmla="*/ 2147483647 w 26"/>
                <a:gd name="T7" fmla="*/ 2147483647 h 34"/>
                <a:gd name="T8" fmla="*/ 2147483647 w 26"/>
                <a:gd name="T9" fmla="*/ 2147483647 h 34"/>
                <a:gd name="T10" fmla="*/ 2147483647 w 26"/>
                <a:gd name="T11" fmla="*/ 0 h 34"/>
                <a:gd name="T12" fmla="*/ 2147483647 w 26"/>
                <a:gd name="T13" fmla="*/ 0 h 34"/>
                <a:gd name="T14" fmla="*/ 2147483647 w 26"/>
                <a:gd name="T15" fmla="*/ 2147483647 h 34"/>
                <a:gd name="T16" fmla="*/ 2147483647 w 26"/>
                <a:gd name="T17" fmla="*/ 2147483647 h 34"/>
                <a:gd name="T18" fmla="*/ 2147483647 w 26"/>
                <a:gd name="T19" fmla="*/ 0 h 34"/>
                <a:gd name="T20" fmla="*/ 0 w 26"/>
                <a:gd name="T21" fmla="*/ 0 h 34"/>
                <a:gd name="T22" fmla="*/ 0 w 26"/>
                <a:gd name="T23" fmla="*/ 2147483647 h 34"/>
                <a:gd name="T24" fmla="*/ 2147483647 w 26"/>
                <a:gd name="T25" fmla="*/ 2147483647 h 34"/>
                <a:gd name="T26" fmla="*/ 2147483647 w 26"/>
                <a:gd name="T27" fmla="*/ 2147483647 h 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6"/>
                <a:gd name="T43" fmla="*/ 0 h 34"/>
                <a:gd name="T44" fmla="*/ 26 w 26"/>
                <a:gd name="T45" fmla="*/ 34 h 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6" h="34">
                  <a:moveTo>
                    <a:pt x="4" y="34"/>
                  </a:moveTo>
                  <a:lnTo>
                    <a:pt x="4" y="18"/>
                  </a:lnTo>
                  <a:lnTo>
                    <a:pt x="22" y="18"/>
                  </a:lnTo>
                  <a:lnTo>
                    <a:pt x="22" y="34"/>
                  </a:lnTo>
                  <a:lnTo>
                    <a:pt x="26" y="34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14"/>
                  </a:lnTo>
                  <a:lnTo>
                    <a:pt x="4" y="1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4" y="34"/>
                  </a:lnTo>
                  <a:close/>
                </a:path>
              </a:pathLst>
            </a:custGeom>
            <a:solidFill>
              <a:srgbClr val="FFFFFF"/>
            </a:solidFill>
            <a:ln w="4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199" name="Rectangle 1781">
              <a:extLst>
                <a:ext uri="{FF2B5EF4-FFF2-40B4-BE49-F238E27FC236}">
                  <a16:creationId xmlns:a16="http://schemas.microsoft.com/office/drawing/2014/main" id="{7E7CC7F0-50A6-0B4F-AADF-D7FF7F601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312610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200" name="Freeform 1782">
              <a:extLst>
                <a:ext uri="{FF2B5EF4-FFF2-40B4-BE49-F238E27FC236}">
                  <a16:creationId xmlns:a16="http://schemas.microsoft.com/office/drawing/2014/main" id="{F64AD827-CFF2-1E49-B7B8-E9A9028AA3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8000" y="4802505"/>
              <a:ext cx="50800" cy="53975"/>
            </a:xfrm>
            <a:custGeom>
              <a:avLst/>
              <a:gdLst>
                <a:gd name="T0" fmla="*/ 2147483647 w 32"/>
                <a:gd name="T1" fmla="*/ 2147483647 h 34"/>
                <a:gd name="T2" fmla="*/ 2147483647 w 32"/>
                <a:gd name="T3" fmla="*/ 2147483647 h 34"/>
                <a:gd name="T4" fmla="*/ 2147483647 w 32"/>
                <a:gd name="T5" fmla="*/ 2147483647 h 34"/>
                <a:gd name="T6" fmla="*/ 2147483647 w 32"/>
                <a:gd name="T7" fmla="*/ 2147483647 h 34"/>
                <a:gd name="T8" fmla="*/ 2147483647 w 32"/>
                <a:gd name="T9" fmla="*/ 2147483647 h 34"/>
                <a:gd name="T10" fmla="*/ 2147483647 w 32"/>
                <a:gd name="T11" fmla="*/ 2147483647 h 34"/>
                <a:gd name="T12" fmla="*/ 2147483647 w 32"/>
                <a:gd name="T13" fmla="*/ 2147483647 h 34"/>
                <a:gd name="T14" fmla="*/ 2147483647 w 32"/>
                <a:gd name="T15" fmla="*/ 2147483647 h 34"/>
                <a:gd name="T16" fmla="*/ 2147483647 w 32"/>
                <a:gd name="T17" fmla="*/ 2147483647 h 34"/>
                <a:gd name="T18" fmla="*/ 2147483647 w 32"/>
                <a:gd name="T19" fmla="*/ 2147483647 h 34"/>
                <a:gd name="T20" fmla="*/ 2147483647 w 32"/>
                <a:gd name="T21" fmla="*/ 2147483647 h 34"/>
                <a:gd name="T22" fmla="*/ 2147483647 w 32"/>
                <a:gd name="T23" fmla="*/ 2147483647 h 34"/>
                <a:gd name="T24" fmla="*/ 2147483647 w 32"/>
                <a:gd name="T25" fmla="*/ 2147483647 h 34"/>
                <a:gd name="T26" fmla="*/ 0 w 32"/>
                <a:gd name="T27" fmla="*/ 2147483647 h 34"/>
                <a:gd name="T28" fmla="*/ 0 w 32"/>
                <a:gd name="T29" fmla="*/ 2147483647 h 34"/>
                <a:gd name="T30" fmla="*/ 2147483647 w 32"/>
                <a:gd name="T31" fmla="*/ 2147483647 h 34"/>
                <a:gd name="T32" fmla="*/ 2147483647 w 32"/>
                <a:gd name="T33" fmla="*/ 2147483647 h 34"/>
                <a:gd name="T34" fmla="*/ 2147483647 w 32"/>
                <a:gd name="T35" fmla="*/ 2147483647 h 34"/>
                <a:gd name="T36" fmla="*/ 2147483647 w 32"/>
                <a:gd name="T37" fmla="*/ 2147483647 h 34"/>
                <a:gd name="T38" fmla="*/ 2147483647 w 32"/>
                <a:gd name="T39" fmla="*/ 2147483647 h 34"/>
                <a:gd name="T40" fmla="*/ 2147483647 w 32"/>
                <a:gd name="T41" fmla="*/ 0 h 34"/>
                <a:gd name="T42" fmla="*/ 2147483647 w 32"/>
                <a:gd name="T43" fmla="*/ 0 h 34"/>
                <a:gd name="T44" fmla="*/ 2147483647 w 32"/>
                <a:gd name="T45" fmla="*/ 0 h 34"/>
                <a:gd name="T46" fmla="*/ 2147483647 w 32"/>
                <a:gd name="T47" fmla="*/ 0 h 34"/>
                <a:gd name="T48" fmla="*/ 2147483647 w 32"/>
                <a:gd name="T49" fmla="*/ 2147483647 h 34"/>
                <a:gd name="T50" fmla="*/ 2147483647 w 32"/>
                <a:gd name="T51" fmla="*/ 2147483647 h 34"/>
                <a:gd name="T52" fmla="*/ 2147483647 w 32"/>
                <a:gd name="T53" fmla="*/ 2147483647 h 34"/>
                <a:gd name="T54" fmla="*/ 2147483647 w 32"/>
                <a:gd name="T55" fmla="*/ 2147483647 h 34"/>
                <a:gd name="T56" fmla="*/ 2147483647 w 32"/>
                <a:gd name="T57" fmla="*/ 2147483647 h 34"/>
                <a:gd name="T58" fmla="*/ 2147483647 w 32"/>
                <a:gd name="T59" fmla="*/ 2147483647 h 34"/>
                <a:gd name="T60" fmla="*/ 2147483647 w 32"/>
                <a:gd name="T61" fmla="*/ 2147483647 h 34"/>
                <a:gd name="T62" fmla="*/ 2147483647 w 32"/>
                <a:gd name="T63" fmla="*/ 2147483647 h 34"/>
                <a:gd name="T64" fmla="*/ 2147483647 w 32"/>
                <a:gd name="T65" fmla="*/ 2147483647 h 34"/>
                <a:gd name="T66" fmla="*/ 2147483647 w 32"/>
                <a:gd name="T67" fmla="*/ 2147483647 h 34"/>
                <a:gd name="T68" fmla="*/ 2147483647 w 32"/>
                <a:gd name="T69" fmla="*/ 2147483647 h 34"/>
                <a:gd name="T70" fmla="*/ 2147483647 w 32"/>
                <a:gd name="T71" fmla="*/ 2147483647 h 34"/>
                <a:gd name="T72" fmla="*/ 2147483647 w 32"/>
                <a:gd name="T73" fmla="*/ 2147483647 h 34"/>
                <a:gd name="T74" fmla="*/ 2147483647 w 32"/>
                <a:gd name="T75" fmla="*/ 2147483647 h 34"/>
                <a:gd name="T76" fmla="*/ 2147483647 w 32"/>
                <a:gd name="T77" fmla="*/ 2147483647 h 34"/>
                <a:gd name="T78" fmla="*/ 2147483647 w 32"/>
                <a:gd name="T79" fmla="*/ 2147483647 h 34"/>
                <a:gd name="T80" fmla="*/ 2147483647 w 32"/>
                <a:gd name="T81" fmla="*/ 2147483647 h 34"/>
                <a:gd name="T82" fmla="*/ 2147483647 w 32"/>
                <a:gd name="T83" fmla="*/ 2147483647 h 34"/>
                <a:gd name="T84" fmla="*/ 2147483647 w 32"/>
                <a:gd name="T85" fmla="*/ 2147483647 h 34"/>
                <a:gd name="T86" fmla="*/ 2147483647 w 32"/>
                <a:gd name="T87" fmla="*/ 2147483647 h 34"/>
                <a:gd name="T88" fmla="*/ 2147483647 w 32"/>
                <a:gd name="T89" fmla="*/ 2147483647 h 34"/>
                <a:gd name="T90" fmla="*/ 2147483647 w 32"/>
                <a:gd name="T91" fmla="*/ 2147483647 h 34"/>
                <a:gd name="T92" fmla="*/ 2147483647 w 32"/>
                <a:gd name="T93" fmla="*/ 2147483647 h 34"/>
                <a:gd name="T94" fmla="*/ 2147483647 w 32"/>
                <a:gd name="T95" fmla="*/ 2147483647 h 34"/>
                <a:gd name="T96" fmla="*/ 2147483647 w 32"/>
                <a:gd name="T97" fmla="*/ 2147483647 h 34"/>
                <a:gd name="T98" fmla="*/ 2147483647 w 32"/>
                <a:gd name="T99" fmla="*/ 2147483647 h 34"/>
                <a:gd name="T100" fmla="*/ 2147483647 w 32"/>
                <a:gd name="T101" fmla="*/ 2147483647 h 34"/>
                <a:gd name="T102" fmla="*/ 2147483647 w 32"/>
                <a:gd name="T103" fmla="*/ 2147483647 h 34"/>
                <a:gd name="T104" fmla="*/ 2147483647 w 32"/>
                <a:gd name="T105" fmla="*/ 2147483647 h 34"/>
                <a:gd name="T106" fmla="*/ 2147483647 w 32"/>
                <a:gd name="T107" fmla="*/ 2147483647 h 34"/>
                <a:gd name="T108" fmla="*/ 2147483647 w 32"/>
                <a:gd name="T109" fmla="*/ 2147483647 h 34"/>
                <a:gd name="T110" fmla="*/ 2147483647 w 32"/>
                <a:gd name="T111" fmla="*/ 2147483647 h 34"/>
                <a:gd name="T112" fmla="*/ 2147483647 w 32"/>
                <a:gd name="T113" fmla="*/ 2147483647 h 3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2"/>
                <a:gd name="T172" fmla="*/ 0 h 34"/>
                <a:gd name="T173" fmla="*/ 32 w 32"/>
                <a:gd name="T174" fmla="*/ 34 h 3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2" h="34">
                  <a:moveTo>
                    <a:pt x="30" y="26"/>
                  </a:moveTo>
                  <a:lnTo>
                    <a:pt x="30" y="26"/>
                  </a:lnTo>
                  <a:lnTo>
                    <a:pt x="28" y="30"/>
                  </a:lnTo>
                  <a:lnTo>
                    <a:pt x="24" y="32"/>
                  </a:lnTo>
                  <a:lnTo>
                    <a:pt x="20" y="34"/>
                  </a:lnTo>
                  <a:lnTo>
                    <a:pt x="16" y="34"/>
                  </a:lnTo>
                  <a:lnTo>
                    <a:pt x="8" y="32"/>
                  </a:lnTo>
                  <a:lnTo>
                    <a:pt x="4" y="30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2" y="18"/>
                  </a:lnTo>
                  <a:lnTo>
                    <a:pt x="30" y="26"/>
                  </a:lnTo>
                  <a:close/>
                  <a:moveTo>
                    <a:pt x="24" y="6"/>
                  </a:moveTo>
                  <a:lnTo>
                    <a:pt x="24" y="6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0" y="4"/>
                  </a:lnTo>
                  <a:lnTo>
                    <a:pt x="6" y="10"/>
                  </a:lnTo>
                  <a:lnTo>
                    <a:pt x="4" y="16"/>
                  </a:lnTo>
                  <a:lnTo>
                    <a:pt x="6" y="22"/>
                  </a:lnTo>
                  <a:lnTo>
                    <a:pt x="8" y="28"/>
                  </a:lnTo>
                  <a:lnTo>
                    <a:pt x="12" y="30"/>
                  </a:lnTo>
                  <a:lnTo>
                    <a:pt x="16" y="30"/>
                  </a:lnTo>
                  <a:lnTo>
                    <a:pt x="20" y="30"/>
                  </a:lnTo>
                  <a:lnTo>
                    <a:pt x="24" y="28"/>
                  </a:lnTo>
                  <a:lnTo>
                    <a:pt x="28" y="22"/>
                  </a:lnTo>
                  <a:lnTo>
                    <a:pt x="28" y="18"/>
                  </a:lnTo>
                  <a:lnTo>
                    <a:pt x="26" y="10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201" name="Rectangle 1783">
              <a:extLst>
                <a:ext uri="{FF2B5EF4-FFF2-40B4-BE49-F238E27FC236}">
                  <a16:creationId xmlns:a16="http://schemas.microsoft.com/office/drawing/2014/main" id="{B80A4277-BB21-F540-A354-8BBB347FB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225" y="4996180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 sz="2400" b="1"/>
            </a:p>
          </p:txBody>
        </p:sp>
        <p:sp>
          <p:nvSpPr>
            <p:cNvPr id="202" name="Rectangle 1784">
              <a:extLst>
                <a:ext uri="{FF2B5EF4-FFF2-40B4-BE49-F238E27FC236}">
                  <a16:creationId xmlns:a16="http://schemas.microsoft.com/office/drawing/2014/main" id="{B51013E0-A85D-C745-86EC-4B632602F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4525" y="4996180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203" name="Rectangle 1785">
              <a:extLst>
                <a:ext uri="{FF2B5EF4-FFF2-40B4-BE49-F238E27FC236}">
                  <a16:creationId xmlns:a16="http://schemas.microsoft.com/office/drawing/2014/main" id="{C2548611-9848-0D4D-B2F2-2C5A7A28C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8900" y="497395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 sz="2400" b="1"/>
            </a:p>
          </p:txBody>
        </p:sp>
        <p:sp>
          <p:nvSpPr>
            <p:cNvPr id="204" name="Rectangle 1786">
              <a:extLst>
                <a:ext uri="{FF2B5EF4-FFF2-40B4-BE49-F238E27FC236}">
                  <a16:creationId xmlns:a16="http://schemas.microsoft.com/office/drawing/2014/main" id="{C5410784-6981-4B4B-B5FE-9428008A0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6850" y="476440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 sz="2400" b="1"/>
            </a:p>
          </p:txBody>
        </p:sp>
        <p:sp>
          <p:nvSpPr>
            <p:cNvPr id="205" name="Rectangle 1787">
              <a:extLst>
                <a:ext uri="{FF2B5EF4-FFF2-40B4-BE49-F238E27FC236}">
                  <a16:creationId xmlns:a16="http://schemas.microsoft.com/office/drawing/2014/main" id="{E39068EB-BB43-6D44-A4A8-F780D2D44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4800" y="5129530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 sz="2400" b="1"/>
            </a:p>
          </p:txBody>
        </p:sp>
        <p:sp>
          <p:nvSpPr>
            <p:cNvPr id="206" name="Rectangle 1788">
              <a:extLst>
                <a:ext uri="{FF2B5EF4-FFF2-40B4-BE49-F238E27FC236}">
                  <a16:creationId xmlns:a16="http://schemas.microsoft.com/office/drawing/2014/main" id="{064A205B-3007-6E48-BCB4-E3BC0608E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1950" y="4973955"/>
              <a:ext cx="89768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G</a:t>
              </a:r>
              <a:endParaRPr lang="en-US" sz="2400" b="1"/>
            </a:p>
          </p:txBody>
        </p:sp>
        <p:sp>
          <p:nvSpPr>
            <p:cNvPr id="207" name="Rectangle 1789">
              <a:extLst>
                <a:ext uri="{FF2B5EF4-FFF2-40B4-BE49-F238E27FC236}">
                  <a16:creationId xmlns:a16="http://schemas.microsoft.com/office/drawing/2014/main" id="{C675E00F-BCEE-DB4E-820A-D75E1CC6C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3875" y="5180330"/>
              <a:ext cx="141288" cy="92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NH</a:t>
              </a:r>
              <a:r>
                <a:rPr lang="en-US" sz="600" b="1" baseline="-25000">
                  <a:solidFill>
                    <a:srgbClr val="000000"/>
                  </a:solidFill>
                  <a:latin typeface="Helvetica" pitchFamily="34" charset="0"/>
                </a:rPr>
                <a:t>2</a:t>
              </a:r>
              <a:endParaRPr lang="en-US" sz="2400" b="1" baseline="-25000"/>
            </a:p>
          </p:txBody>
        </p:sp>
        <p:sp>
          <p:nvSpPr>
            <p:cNvPr id="208" name="Rectangle 1792">
              <a:extLst>
                <a:ext uri="{FF2B5EF4-FFF2-40B4-BE49-F238E27FC236}">
                  <a16:creationId xmlns:a16="http://schemas.microsoft.com/office/drawing/2014/main" id="{DA29C708-73BE-FB41-B3A1-9325E00C5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4125" y="478345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209" name="Rectangle 1793">
              <a:extLst>
                <a:ext uri="{FF2B5EF4-FFF2-40B4-BE49-F238E27FC236}">
                  <a16:creationId xmlns:a16="http://schemas.microsoft.com/office/drawing/2014/main" id="{AF6BB7E9-D265-4649-A982-EA57F6B24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2250" y="4304030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P</a:t>
              </a:r>
              <a:endParaRPr lang="en-US" sz="2400" b="1"/>
            </a:p>
          </p:txBody>
        </p:sp>
        <p:sp>
          <p:nvSpPr>
            <p:cNvPr id="210" name="Rectangle 1794">
              <a:extLst>
                <a:ext uri="{FF2B5EF4-FFF2-40B4-BE49-F238E27FC236}">
                  <a16:creationId xmlns:a16="http://schemas.microsoft.com/office/drawing/2014/main" id="{6085DDB4-9CD5-2142-9C5A-5E0C72846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1150" y="4497705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 sz="2400" b="1"/>
            </a:p>
          </p:txBody>
        </p:sp>
        <p:sp>
          <p:nvSpPr>
            <p:cNvPr id="211" name="Rectangle 1795">
              <a:extLst>
                <a:ext uri="{FF2B5EF4-FFF2-40B4-BE49-F238E27FC236}">
                  <a16:creationId xmlns:a16="http://schemas.microsoft.com/office/drawing/2014/main" id="{030679CF-A3C7-2F4D-8653-024EB6175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2729230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P</a:t>
              </a:r>
              <a:endParaRPr lang="en-US" sz="2400" b="1"/>
            </a:p>
          </p:txBody>
        </p:sp>
        <p:sp>
          <p:nvSpPr>
            <p:cNvPr id="212" name="Rectangle 1796">
              <a:extLst>
                <a:ext uri="{FF2B5EF4-FFF2-40B4-BE49-F238E27FC236}">
                  <a16:creationId xmlns:a16="http://schemas.microsoft.com/office/drawing/2014/main" id="{66E6639F-3D2A-C540-B67C-35BD46E63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9900" y="5697855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 sz="2400" b="1"/>
            </a:p>
          </p:txBody>
        </p:sp>
        <p:sp>
          <p:nvSpPr>
            <p:cNvPr id="213" name="Rectangle 1797">
              <a:extLst>
                <a:ext uri="{FF2B5EF4-FFF2-40B4-BE49-F238E27FC236}">
                  <a16:creationId xmlns:a16="http://schemas.microsoft.com/office/drawing/2014/main" id="{788F3BE6-601F-664F-A98B-E107BF47F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225" y="5570855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P</a:t>
              </a:r>
              <a:endParaRPr lang="en-US" sz="2400" b="1"/>
            </a:p>
          </p:txBody>
        </p:sp>
        <p:sp>
          <p:nvSpPr>
            <p:cNvPr id="214" name="Rectangle 1798">
              <a:extLst>
                <a:ext uri="{FF2B5EF4-FFF2-40B4-BE49-F238E27FC236}">
                  <a16:creationId xmlns:a16="http://schemas.microsoft.com/office/drawing/2014/main" id="{E8266989-8AB5-664A-AC78-D6283B0F4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225" y="1773555"/>
              <a:ext cx="328616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5′ end</a:t>
              </a:r>
              <a:endParaRPr lang="en-US" sz="2400" b="1"/>
            </a:p>
          </p:txBody>
        </p:sp>
        <p:sp>
          <p:nvSpPr>
            <p:cNvPr id="215" name="Rectangle 1803">
              <a:extLst>
                <a:ext uri="{FF2B5EF4-FFF2-40B4-BE49-F238E27FC236}">
                  <a16:creationId xmlns:a16="http://schemas.microsoft.com/office/drawing/2014/main" id="{A3DE5449-6C18-8E4B-ADA6-482E0DF35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5525" y="5793105"/>
              <a:ext cx="328616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3′ end</a:t>
              </a:r>
              <a:endParaRPr lang="en-US" sz="2400" b="1"/>
            </a:p>
          </p:txBody>
        </p:sp>
        <p:sp>
          <p:nvSpPr>
            <p:cNvPr id="216" name="Rectangle 1808">
              <a:extLst>
                <a:ext uri="{FF2B5EF4-FFF2-40B4-BE49-F238E27FC236}">
                  <a16:creationId xmlns:a16="http://schemas.microsoft.com/office/drawing/2014/main" id="{49C9320B-3AF7-C041-BF9E-9C7D417FC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3900" y="2900680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217" name="Rectangle 1809">
              <a:extLst>
                <a:ext uri="{FF2B5EF4-FFF2-40B4-BE49-F238E27FC236}">
                  <a16:creationId xmlns:a16="http://schemas.microsoft.com/office/drawing/2014/main" id="{95503C92-BB3D-BC45-BEBE-BDF42E4CF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3925" y="2903855"/>
              <a:ext cx="141288" cy="92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NH</a:t>
              </a:r>
              <a:r>
                <a:rPr lang="en-US" sz="600" b="1" baseline="-25000">
                  <a:solidFill>
                    <a:srgbClr val="000000"/>
                  </a:solidFill>
                  <a:latin typeface="Helvetica" pitchFamily="34" charset="0"/>
                </a:rPr>
                <a:t>2</a:t>
              </a:r>
              <a:endParaRPr lang="en-US" sz="2400" b="1" baseline="-25000"/>
            </a:p>
          </p:txBody>
        </p:sp>
        <p:sp>
          <p:nvSpPr>
            <p:cNvPr id="218" name="Rectangle 1812">
              <a:extLst>
                <a:ext uri="{FF2B5EF4-FFF2-40B4-BE49-F238E27FC236}">
                  <a16:creationId xmlns:a16="http://schemas.microsoft.com/office/drawing/2014/main" id="{17B69FE9-5FDF-F946-A1C1-BF84268E4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4225" y="3249930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 sz="2400" b="1"/>
            </a:p>
          </p:txBody>
        </p:sp>
        <p:sp>
          <p:nvSpPr>
            <p:cNvPr id="219" name="Rectangle 1813">
              <a:extLst>
                <a:ext uri="{FF2B5EF4-FFF2-40B4-BE49-F238E27FC236}">
                  <a16:creationId xmlns:a16="http://schemas.microsoft.com/office/drawing/2014/main" id="{AADFC5AE-3FAF-E042-97B8-4D05EA75C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3300" y="3122930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 sz="2400" b="1"/>
            </a:p>
          </p:txBody>
        </p:sp>
        <p:sp>
          <p:nvSpPr>
            <p:cNvPr id="220" name="Rectangle 1814">
              <a:extLst>
                <a:ext uri="{FF2B5EF4-FFF2-40B4-BE49-F238E27FC236}">
                  <a16:creationId xmlns:a16="http://schemas.microsoft.com/office/drawing/2014/main" id="{7E0B10BD-0612-4F46-9145-4A2075AB1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6000" y="4342130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221" name="Rectangle 1815">
              <a:extLst>
                <a:ext uri="{FF2B5EF4-FFF2-40B4-BE49-F238E27FC236}">
                  <a16:creationId xmlns:a16="http://schemas.microsoft.com/office/drawing/2014/main" id="{EAA4FA6B-393C-634E-BE44-C6CC0A0C0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9750" y="434530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222" name="Rectangle 1816">
              <a:extLst>
                <a:ext uri="{FF2B5EF4-FFF2-40B4-BE49-F238E27FC236}">
                  <a16:creationId xmlns:a16="http://schemas.microsoft.com/office/drawing/2014/main" id="{94AAD8F7-2335-7F4B-9896-D826DAF42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7100" y="4513580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223" name="Rectangle 1817">
              <a:extLst>
                <a:ext uri="{FF2B5EF4-FFF2-40B4-BE49-F238E27FC236}">
                  <a16:creationId xmlns:a16="http://schemas.microsoft.com/office/drawing/2014/main" id="{92A07DA4-D810-2843-81D2-416C0D671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7100" y="430085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224" name="Rectangle 1818">
              <a:extLst>
                <a:ext uri="{FF2B5EF4-FFF2-40B4-BE49-F238E27FC236}">
                  <a16:creationId xmlns:a16="http://schemas.microsoft.com/office/drawing/2014/main" id="{79AAFBC9-778F-1F4A-B5F8-61128CFE7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8650" y="430085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225" name="Rectangle 1820">
              <a:extLst>
                <a:ext uri="{FF2B5EF4-FFF2-40B4-BE49-F238E27FC236}">
                  <a16:creationId xmlns:a16="http://schemas.microsoft.com/office/drawing/2014/main" id="{F53B2B24-01C8-804F-B993-EE3F2193B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4700" y="4157980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226" name="Rectangle 1821">
              <a:extLst>
                <a:ext uri="{FF2B5EF4-FFF2-40B4-BE49-F238E27FC236}">
                  <a16:creationId xmlns:a16="http://schemas.microsoft.com/office/drawing/2014/main" id="{C517D86B-6117-5247-9B3D-451A78E7F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0050" y="4100830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227" name="Rectangle 1822">
              <a:extLst>
                <a:ext uri="{FF2B5EF4-FFF2-40B4-BE49-F238E27FC236}">
                  <a16:creationId xmlns:a16="http://schemas.microsoft.com/office/drawing/2014/main" id="{75249ED8-25C7-5C48-95FB-BF85AC3C4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700" y="4100830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228" name="Rectangle 1823">
              <a:extLst>
                <a:ext uri="{FF2B5EF4-FFF2-40B4-BE49-F238E27FC236}">
                  <a16:creationId xmlns:a16="http://schemas.microsoft.com/office/drawing/2014/main" id="{83CE7EE3-3625-EF4A-837D-3BA955662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6225" y="3967480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229" name="Rectangle 1824">
              <a:extLst>
                <a:ext uri="{FF2B5EF4-FFF2-40B4-BE49-F238E27FC236}">
                  <a16:creationId xmlns:a16="http://schemas.microsoft.com/office/drawing/2014/main" id="{6C2C0B11-12B0-EE4C-98C9-332586715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9875" y="4100830"/>
              <a:ext cx="5129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P</a:t>
              </a:r>
              <a:endParaRPr lang="en-US" sz="2400" b="1"/>
            </a:p>
          </p:txBody>
        </p:sp>
        <p:sp>
          <p:nvSpPr>
            <p:cNvPr id="230" name="Rectangle 1825">
              <a:extLst>
                <a:ext uri="{FF2B5EF4-FFF2-40B4-BE49-F238E27FC236}">
                  <a16:creationId xmlns:a16="http://schemas.microsoft.com/office/drawing/2014/main" id="{3C0370E8-CF73-2744-9315-D48CF2629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6575" y="4100830"/>
              <a:ext cx="141288" cy="92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CH</a:t>
              </a:r>
              <a:r>
                <a:rPr lang="en-US" sz="600" b="1" baseline="-25000">
                  <a:solidFill>
                    <a:srgbClr val="000000"/>
                  </a:solidFill>
                  <a:latin typeface="Helvetica" pitchFamily="34" charset="0"/>
                </a:rPr>
                <a:t>2</a:t>
              </a:r>
              <a:endParaRPr lang="en-US" sz="2400" b="1" baseline="-25000"/>
            </a:p>
          </p:txBody>
        </p:sp>
        <p:sp>
          <p:nvSpPr>
            <p:cNvPr id="231" name="Rectangle 1828">
              <a:extLst>
                <a:ext uri="{FF2B5EF4-FFF2-40B4-BE49-F238E27FC236}">
                  <a16:creationId xmlns:a16="http://schemas.microsoft.com/office/drawing/2014/main" id="{2BFD52B3-1111-8F42-BC0C-6D1F66743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9875" y="4240530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232" name="Rectangle 1829">
              <a:extLst>
                <a:ext uri="{FF2B5EF4-FFF2-40B4-BE49-F238E27FC236}">
                  <a16:creationId xmlns:a16="http://schemas.microsoft.com/office/drawing/2014/main" id="{E8E4526B-39F5-714C-BC07-D03E412D5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0200" y="4227830"/>
              <a:ext cx="28854" cy="61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00" b="1">
                  <a:solidFill>
                    <a:srgbClr val="000000"/>
                  </a:solidFill>
                  <a:latin typeface="Helvetica" pitchFamily="34" charset="0"/>
                </a:rPr>
                <a:t>–</a:t>
              </a:r>
              <a:endParaRPr lang="en-US" sz="2400" b="1"/>
            </a:p>
          </p:txBody>
        </p:sp>
        <p:sp>
          <p:nvSpPr>
            <p:cNvPr id="233" name="Rectangle 1830">
              <a:extLst>
                <a:ext uri="{FF2B5EF4-FFF2-40B4-BE49-F238E27FC236}">
                  <a16:creationId xmlns:a16="http://schemas.microsoft.com/office/drawing/2014/main" id="{6BF109CC-8C61-D84C-9795-2D5184C43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3100" y="3453130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234" name="Rectangle 1831">
              <a:extLst>
                <a:ext uri="{FF2B5EF4-FFF2-40B4-BE49-F238E27FC236}">
                  <a16:creationId xmlns:a16="http://schemas.microsoft.com/office/drawing/2014/main" id="{3290C1DD-5C21-7D4A-95C3-ABD0D7F0E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6850" y="345630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235" name="Rectangle 1832">
              <a:extLst>
                <a:ext uri="{FF2B5EF4-FFF2-40B4-BE49-F238E27FC236}">
                  <a16:creationId xmlns:a16="http://schemas.microsoft.com/office/drawing/2014/main" id="{E72B9790-219B-7E4A-B7CA-1B468CBA5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4200" y="3624580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236" name="Rectangle 1833">
              <a:extLst>
                <a:ext uri="{FF2B5EF4-FFF2-40B4-BE49-F238E27FC236}">
                  <a16:creationId xmlns:a16="http://schemas.microsoft.com/office/drawing/2014/main" id="{4068A4A9-DB64-9B4D-9BCF-7C6959710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8375" y="5405755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237" name="Rectangle 1834">
              <a:extLst>
                <a:ext uri="{FF2B5EF4-FFF2-40B4-BE49-F238E27FC236}">
                  <a16:creationId xmlns:a16="http://schemas.microsoft.com/office/drawing/2014/main" id="{D35068B0-6294-FF47-BD9E-542BFC254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5525" y="540575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238" name="Rectangle 1835">
              <a:extLst>
                <a:ext uri="{FF2B5EF4-FFF2-40B4-BE49-F238E27FC236}">
                  <a16:creationId xmlns:a16="http://schemas.microsoft.com/office/drawing/2014/main" id="{153BF51E-16A8-6946-B62A-1BE56AFE2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4200" y="341185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239" name="Rectangle 1836">
              <a:extLst>
                <a:ext uri="{FF2B5EF4-FFF2-40B4-BE49-F238E27FC236}">
                  <a16:creationId xmlns:a16="http://schemas.microsoft.com/office/drawing/2014/main" id="{AEC21B7B-9377-EC4A-8CA7-4EF29961D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5750" y="341185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240" name="Rectangle 1837">
              <a:extLst>
                <a:ext uri="{FF2B5EF4-FFF2-40B4-BE49-F238E27FC236}">
                  <a16:creationId xmlns:a16="http://schemas.microsoft.com/office/drawing/2014/main" id="{A1691BB6-0CF8-AA44-8F8F-6FD9C71BB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1800" y="3268980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241" name="Rectangle 1838">
              <a:extLst>
                <a:ext uri="{FF2B5EF4-FFF2-40B4-BE49-F238E27FC236}">
                  <a16:creationId xmlns:a16="http://schemas.microsoft.com/office/drawing/2014/main" id="{B43E959A-1A6E-0E4C-BE38-029C4E2EF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7150" y="3211830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242" name="Rectangle 1839">
              <a:extLst>
                <a:ext uri="{FF2B5EF4-FFF2-40B4-BE49-F238E27FC236}">
                  <a16:creationId xmlns:a16="http://schemas.microsoft.com/office/drawing/2014/main" id="{D0327A5C-6CD9-C542-B393-6D273CCDD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6800" y="3211830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243" name="Rectangle 1840">
              <a:extLst>
                <a:ext uri="{FF2B5EF4-FFF2-40B4-BE49-F238E27FC236}">
                  <a16:creationId xmlns:a16="http://schemas.microsoft.com/office/drawing/2014/main" id="{BA5F872C-B650-D44D-A6DC-D20191CA4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6975" y="3078480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244" name="Rectangle 1842">
              <a:extLst>
                <a:ext uri="{FF2B5EF4-FFF2-40B4-BE49-F238E27FC236}">
                  <a16:creationId xmlns:a16="http://schemas.microsoft.com/office/drawing/2014/main" id="{21DF0F64-1AA2-F341-8AFD-D5AAF9BA5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6975" y="3211830"/>
              <a:ext cx="5129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P</a:t>
              </a:r>
              <a:endParaRPr lang="en-US" sz="2400" b="1"/>
            </a:p>
          </p:txBody>
        </p:sp>
        <p:sp>
          <p:nvSpPr>
            <p:cNvPr id="245" name="Rectangle 1843">
              <a:extLst>
                <a:ext uri="{FF2B5EF4-FFF2-40B4-BE49-F238E27FC236}">
                  <a16:creationId xmlns:a16="http://schemas.microsoft.com/office/drawing/2014/main" id="{DD03C7CA-868A-2C4A-A4DF-FE0E00924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3675" y="3211830"/>
              <a:ext cx="141288" cy="92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CH</a:t>
              </a:r>
              <a:r>
                <a:rPr lang="en-US" sz="600" b="1" baseline="-25000">
                  <a:solidFill>
                    <a:srgbClr val="000000"/>
                  </a:solidFill>
                  <a:latin typeface="Helvetica" pitchFamily="34" charset="0"/>
                </a:rPr>
                <a:t>2</a:t>
              </a:r>
              <a:endParaRPr lang="en-US" sz="2400" b="1" baseline="-25000"/>
            </a:p>
          </p:txBody>
        </p:sp>
        <p:sp>
          <p:nvSpPr>
            <p:cNvPr id="246" name="Rectangle 1846">
              <a:extLst>
                <a:ext uri="{FF2B5EF4-FFF2-40B4-BE49-F238E27FC236}">
                  <a16:creationId xmlns:a16="http://schemas.microsoft.com/office/drawing/2014/main" id="{302996C3-98EF-D342-8EA7-3FC92C0CD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6975" y="3351530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247" name="Rectangle 1847">
              <a:extLst>
                <a:ext uri="{FF2B5EF4-FFF2-40B4-BE49-F238E27FC236}">
                  <a16:creationId xmlns:a16="http://schemas.microsoft.com/office/drawing/2014/main" id="{4260EB35-ACC6-1844-9DD5-7E45B4B35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7300" y="3338830"/>
              <a:ext cx="28854" cy="61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00" b="1">
                  <a:solidFill>
                    <a:srgbClr val="000000"/>
                  </a:solidFill>
                  <a:latin typeface="Helvetica" pitchFamily="34" charset="0"/>
                </a:rPr>
                <a:t>–</a:t>
              </a:r>
              <a:endParaRPr lang="en-US" sz="2400" b="1"/>
            </a:p>
          </p:txBody>
        </p:sp>
        <p:sp>
          <p:nvSpPr>
            <p:cNvPr id="248" name="Rectangle 1848">
              <a:extLst>
                <a:ext uri="{FF2B5EF4-FFF2-40B4-BE49-F238E27FC236}">
                  <a16:creationId xmlns:a16="http://schemas.microsoft.com/office/drawing/2014/main" id="{DB460277-4C68-9444-B5BF-B04319191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8900" y="5231130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249" name="Rectangle 1849">
              <a:extLst>
                <a:ext uri="{FF2B5EF4-FFF2-40B4-BE49-F238E27FC236}">
                  <a16:creationId xmlns:a16="http://schemas.microsoft.com/office/drawing/2014/main" id="{6B4B3B2C-AC7B-5E45-8019-7117F6F52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2650" y="523430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250" name="Rectangle 1850">
              <a:extLst>
                <a:ext uri="{FF2B5EF4-FFF2-40B4-BE49-F238E27FC236}">
                  <a16:creationId xmlns:a16="http://schemas.microsoft.com/office/drawing/2014/main" id="{7C26472B-20AD-2648-877D-FC8257CEF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3175" y="540575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251" name="Rectangle 1851">
              <a:extLst>
                <a:ext uri="{FF2B5EF4-FFF2-40B4-BE49-F238E27FC236}">
                  <a16:creationId xmlns:a16="http://schemas.microsoft.com/office/drawing/2014/main" id="{D8A691D1-0896-824C-95BB-58258D5C8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3175" y="518985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252" name="Rectangle 1852">
              <a:extLst>
                <a:ext uri="{FF2B5EF4-FFF2-40B4-BE49-F238E27FC236}">
                  <a16:creationId xmlns:a16="http://schemas.microsoft.com/office/drawing/2014/main" id="{BC6896F6-9828-2D43-AB1C-ED18EEBC8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1550" y="518985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253" name="Rectangle 1853">
              <a:extLst>
                <a:ext uri="{FF2B5EF4-FFF2-40B4-BE49-F238E27FC236}">
                  <a16:creationId xmlns:a16="http://schemas.microsoft.com/office/drawing/2014/main" id="{E1BB452D-91C1-A845-B94F-84E55F4C2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0775" y="5046980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254" name="Rectangle 1854">
              <a:extLst>
                <a:ext uri="{FF2B5EF4-FFF2-40B4-BE49-F238E27FC236}">
                  <a16:creationId xmlns:a16="http://schemas.microsoft.com/office/drawing/2014/main" id="{26F24E4B-0F4A-634D-B5F3-3168D0A46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950" y="4993005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255" name="Rectangle 1855">
              <a:extLst>
                <a:ext uri="{FF2B5EF4-FFF2-40B4-BE49-F238E27FC236}">
                  <a16:creationId xmlns:a16="http://schemas.microsoft.com/office/drawing/2014/main" id="{5BB06131-6CE4-7842-9188-5CBF52F3E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2600" y="4993005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256" name="Rectangle 1856">
              <a:extLst>
                <a:ext uri="{FF2B5EF4-FFF2-40B4-BE49-F238E27FC236}">
                  <a16:creationId xmlns:a16="http://schemas.microsoft.com/office/drawing/2014/main" id="{E16370AA-584D-DD40-804C-3BF9BE64C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9125" y="4856480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257" name="Rectangle 1857">
              <a:extLst>
                <a:ext uri="{FF2B5EF4-FFF2-40B4-BE49-F238E27FC236}">
                  <a16:creationId xmlns:a16="http://schemas.microsoft.com/office/drawing/2014/main" id="{AD00D4F3-9B11-B842-8728-79CE62E84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2775" y="4993005"/>
              <a:ext cx="5129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P</a:t>
              </a:r>
              <a:endParaRPr lang="en-US" sz="2400" b="1"/>
            </a:p>
          </p:txBody>
        </p:sp>
        <p:sp>
          <p:nvSpPr>
            <p:cNvPr id="258" name="Rectangle 1858">
              <a:extLst>
                <a:ext uri="{FF2B5EF4-FFF2-40B4-BE49-F238E27FC236}">
                  <a16:creationId xmlns:a16="http://schemas.microsoft.com/office/drawing/2014/main" id="{79B02A88-FF1A-8045-8518-424B3E7F2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9475" y="4993005"/>
              <a:ext cx="141288" cy="92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CH</a:t>
              </a:r>
              <a:r>
                <a:rPr lang="en-US" sz="600" b="1" baseline="-25000">
                  <a:solidFill>
                    <a:srgbClr val="000000"/>
                  </a:solidFill>
                  <a:latin typeface="Helvetica" pitchFamily="34" charset="0"/>
                </a:rPr>
                <a:t>2</a:t>
              </a:r>
              <a:endParaRPr lang="en-US" sz="2400" b="1" baseline="-25000"/>
            </a:p>
          </p:txBody>
        </p:sp>
        <p:sp>
          <p:nvSpPr>
            <p:cNvPr id="259" name="Rectangle 1861">
              <a:extLst>
                <a:ext uri="{FF2B5EF4-FFF2-40B4-BE49-F238E27FC236}">
                  <a16:creationId xmlns:a16="http://schemas.microsoft.com/office/drawing/2014/main" id="{8888A75E-FD2B-4346-956B-8ADE4644C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2775" y="5129530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260" name="Rectangle 1862">
              <a:extLst>
                <a:ext uri="{FF2B5EF4-FFF2-40B4-BE49-F238E27FC236}">
                  <a16:creationId xmlns:a16="http://schemas.microsoft.com/office/drawing/2014/main" id="{73D55C48-FC58-6841-9B78-3F209CEA4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3100" y="5116830"/>
              <a:ext cx="28854" cy="61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00" b="1">
                  <a:solidFill>
                    <a:srgbClr val="000000"/>
                  </a:solidFill>
                  <a:latin typeface="Helvetica" pitchFamily="34" charset="0"/>
                </a:rPr>
                <a:t>–</a:t>
              </a:r>
              <a:endParaRPr lang="en-US" sz="2400" b="1"/>
            </a:p>
          </p:txBody>
        </p:sp>
        <p:sp>
          <p:nvSpPr>
            <p:cNvPr id="261" name="Rectangle 1863">
              <a:extLst>
                <a:ext uri="{FF2B5EF4-FFF2-40B4-BE49-F238E27FC236}">
                  <a16:creationId xmlns:a16="http://schemas.microsoft.com/office/drawing/2014/main" id="{2A1D3167-19F6-B947-B87E-BFE37D0F9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0775" y="2326005"/>
              <a:ext cx="141288" cy="92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CH</a:t>
              </a:r>
              <a:r>
                <a:rPr lang="en-US" sz="600" b="1" baseline="-25000">
                  <a:solidFill>
                    <a:srgbClr val="000000"/>
                  </a:solidFill>
                  <a:latin typeface="Helvetica" pitchFamily="34" charset="0"/>
                </a:rPr>
                <a:t>2</a:t>
              </a:r>
              <a:endParaRPr lang="en-US" sz="2400" b="1" baseline="-25000"/>
            </a:p>
          </p:txBody>
        </p:sp>
        <p:sp>
          <p:nvSpPr>
            <p:cNvPr id="262" name="Rectangle 1866">
              <a:extLst>
                <a:ext uri="{FF2B5EF4-FFF2-40B4-BE49-F238E27FC236}">
                  <a16:creationId xmlns:a16="http://schemas.microsoft.com/office/drawing/2014/main" id="{84885EA2-B04F-284A-AE0F-E54B5A723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0200" y="256730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263" name="Rectangle 1867">
              <a:extLst>
                <a:ext uri="{FF2B5EF4-FFF2-40B4-BE49-F238E27FC236}">
                  <a16:creationId xmlns:a16="http://schemas.microsoft.com/office/drawing/2014/main" id="{6091BA75-33C0-694F-B6EA-9D0A2985F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3950" y="2570480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264" name="Rectangle 1868">
              <a:extLst>
                <a:ext uri="{FF2B5EF4-FFF2-40B4-BE49-F238E27FC236}">
                  <a16:creationId xmlns:a16="http://schemas.microsoft.com/office/drawing/2014/main" id="{0C78BD92-599C-C44F-9D97-2368CD95E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273875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265" name="Rectangle 1869">
              <a:extLst>
                <a:ext uri="{FF2B5EF4-FFF2-40B4-BE49-F238E27FC236}">
                  <a16:creationId xmlns:a16="http://schemas.microsoft.com/office/drawing/2014/main" id="{82F1B2FA-5911-9749-BF90-AFD144091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1300" y="2526030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266" name="Rectangle 1870">
              <a:extLst>
                <a:ext uri="{FF2B5EF4-FFF2-40B4-BE49-F238E27FC236}">
                  <a16:creationId xmlns:a16="http://schemas.microsoft.com/office/drawing/2014/main" id="{047A914D-8EEB-D64E-BCCB-1647A5E52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9675" y="2526030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267" name="Rectangle 1871">
              <a:extLst>
                <a:ext uri="{FF2B5EF4-FFF2-40B4-BE49-F238E27FC236}">
                  <a16:creationId xmlns:a16="http://schemas.microsoft.com/office/drawing/2014/main" id="{A53DF46E-379D-8741-B1E9-911810B4C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8900" y="2383155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268" name="Rectangle 1872">
              <a:extLst>
                <a:ext uri="{FF2B5EF4-FFF2-40B4-BE49-F238E27FC236}">
                  <a16:creationId xmlns:a16="http://schemas.microsoft.com/office/drawing/2014/main" id="{A34D8AE1-242D-0D47-B3D5-BE002997B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7425" y="2326005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269" name="Rectangle 1873">
              <a:extLst>
                <a:ext uri="{FF2B5EF4-FFF2-40B4-BE49-F238E27FC236}">
                  <a16:creationId xmlns:a16="http://schemas.microsoft.com/office/drawing/2014/main" id="{ECCE833D-2011-1D4A-A3EF-3FBDD0976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075" y="2326005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270" name="Rectangle 1874">
              <a:extLst>
                <a:ext uri="{FF2B5EF4-FFF2-40B4-BE49-F238E27FC236}">
                  <a16:creationId xmlns:a16="http://schemas.microsoft.com/office/drawing/2014/main" id="{99DA05E4-398D-AF4D-92ED-42E8CF1A9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250" y="2192655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271" name="Rectangle 1875">
              <a:extLst>
                <a:ext uri="{FF2B5EF4-FFF2-40B4-BE49-F238E27FC236}">
                  <a16:creationId xmlns:a16="http://schemas.microsoft.com/office/drawing/2014/main" id="{8547778C-4C7B-3A4A-9D35-8E93C6239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4400" y="2179955"/>
              <a:ext cx="28854" cy="61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00" b="1">
                  <a:solidFill>
                    <a:srgbClr val="000000"/>
                  </a:solidFill>
                  <a:latin typeface="Helvetica" pitchFamily="34" charset="0"/>
                </a:rPr>
                <a:t>–</a:t>
              </a:r>
              <a:endParaRPr lang="en-US" sz="2400" b="1"/>
            </a:p>
          </p:txBody>
        </p:sp>
        <p:sp>
          <p:nvSpPr>
            <p:cNvPr id="272" name="Rectangle 1876">
              <a:extLst>
                <a:ext uri="{FF2B5EF4-FFF2-40B4-BE49-F238E27FC236}">
                  <a16:creationId xmlns:a16="http://schemas.microsoft.com/office/drawing/2014/main" id="{3D0FF479-2B5F-3348-8B67-8028247D4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250" y="2326005"/>
              <a:ext cx="5129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P</a:t>
              </a:r>
              <a:endParaRPr lang="en-US" sz="2400" b="1"/>
            </a:p>
          </p:txBody>
        </p:sp>
        <p:sp>
          <p:nvSpPr>
            <p:cNvPr id="273" name="Rectangle 1877">
              <a:extLst>
                <a:ext uri="{FF2B5EF4-FFF2-40B4-BE49-F238E27FC236}">
                  <a16:creationId xmlns:a16="http://schemas.microsoft.com/office/drawing/2014/main" id="{6BE781A7-2CB5-2142-88FE-C1D4EFC97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250" y="2465705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274" name="Rectangle 1878">
              <a:extLst>
                <a:ext uri="{FF2B5EF4-FFF2-40B4-BE49-F238E27FC236}">
                  <a16:creationId xmlns:a16="http://schemas.microsoft.com/office/drawing/2014/main" id="{BD423FB2-F4BF-C348-B20C-33682CB4E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4400" y="2453005"/>
              <a:ext cx="28854" cy="61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00" b="1">
                  <a:solidFill>
                    <a:srgbClr val="000000"/>
                  </a:solidFill>
                  <a:latin typeface="Helvetica" pitchFamily="34" charset="0"/>
                </a:rPr>
                <a:t>–</a:t>
              </a:r>
              <a:endParaRPr lang="en-US" sz="2400" b="1"/>
            </a:p>
          </p:txBody>
        </p:sp>
        <p:sp>
          <p:nvSpPr>
            <p:cNvPr id="275" name="Rectangle 1879">
              <a:extLst>
                <a:ext uri="{FF2B5EF4-FFF2-40B4-BE49-F238E27FC236}">
                  <a16:creationId xmlns:a16="http://schemas.microsoft.com/office/drawing/2014/main" id="{A8ECBC8B-2325-C741-931A-137DD0059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7225" y="5300980"/>
              <a:ext cx="70532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sz="2400" b="1"/>
            </a:p>
          </p:txBody>
        </p:sp>
        <p:sp>
          <p:nvSpPr>
            <p:cNvPr id="276" name="Rectangle 1880">
              <a:extLst>
                <a:ext uri="{FF2B5EF4-FFF2-40B4-BE49-F238E27FC236}">
                  <a16:creationId xmlns:a16="http://schemas.microsoft.com/office/drawing/2014/main" id="{D2D71B47-27C0-4A41-B595-2A768FC5C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1183" y="6433178"/>
              <a:ext cx="59792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 dirty="0">
                  <a:solidFill>
                    <a:srgbClr val="000000"/>
                  </a:solidFill>
                  <a:latin typeface="Helvetica" pitchFamily="34" charset="0"/>
                </a:rPr>
                <a:t>2 nm</a:t>
              </a:r>
              <a:endParaRPr lang="en-US" sz="2000" b="1" dirty="0"/>
            </a:p>
          </p:txBody>
        </p:sp>
        <p:sp>
          <p:nvSpPr>
            <p:cNvPr id="278" name="Rectangle 1922">
              <a:extLst>
                <a:ext uri="{FF2B5EF4-FFF2-40B4-BE49-F238E27FC236}">
                  <a16:creationId xmlns:a16="http://schemas.microsoft.com/office/drawing/2014/main" id="{1F2E61FF-B1B3-8D4B-B5B8-B37998D3D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3900" y="3113405"/>
              <a:ext cx="70532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sz="2400" b="1"/>
            </a:p>
          </p:txBody>
        </p:sp>
        <p:sp>
          <p:nvSpPr>
            <p:cNvPr id="279" name="Rectangle 1923">
              <a:extLst>
                <a:ext uri="{FF2B5EF4-FFF2-40B4-BE49-F238E27FC236}">
                  <a16:creationId xmlns:a16="http://schemas.microsoft.com/office/drawing/2014/main" id="{071C145E-ABF7-7F43-AEBF-4BE11CE6C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6250" y="3107055"/>
              <a:ext cx="83356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A</a:t>
              </a:r>
              <a:endParaRPr lang="en-US" sz="2400" b="1"/>
            </a:p>
          </p:txBody>
        </p:sp>
        <p:sp>
          <p:nvSpPr>
            <p:cNvPr id="280" name="Rectangle 1924">
              <a:extLst>
                <a:ext uri="{FF2B5EF4-FFF2-40B4-BE49-F238E27FC236}">
                  <a16:creationId xmlns:a16="http://schemas.microsoft.com/office/drawing/2014/main" id="{844FC9E2-891F-5543-A569-CA93D27C4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6175" y="3859530"/>
              <a:ext cx="89768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G</a:t>
              </a:r>
              <a:endParaRPr lang="en-US" sz="2400" b="1"/>
            </a:p>
          </p:txBody>
        </p:sp>
        <p:sp>
          <p:nvSpPr>
            <p:cNvPr id="281" name="Rectangle 1925">
              <a:extLst>
                <a:ext uri="{FF2B5EF4-FFF2-40B4-BE49-F238E27FC236}">
                  <a16:creationId xmlns:a16="http://schemas.microsoft.com/office/drawing/2014/main" id="{7F1FC5C4-CA9D-7F4C-9D8C-7D742B78D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0975" y="3859530"/>
              <a:ext cx="83356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C</a:t>
              </a:r>
              <a:endParaRPr lang="en-US" sz="2400" b="1"/>
            </a:p>
          </p:txBody>
        </p:sp>
        <p:sp>
          <p:nvSpPr>
            <p:cNvPr id="282" name="Rectangle 1926">
              <a:extLst>
                <a:ext uri="{FF2B5EF4-FFF2-40B4-BE49-F238E27FC236}">
                  <a16:creationId xmlns:a16="http://schemas.microsoft.com/office/drawing/2014/main" id="{92C13C9F-38BB-BB40-AB32-2F09B0532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7875" y="4897755"/>
              <a:ext cx="70532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sz="2400" b="1"/>
            </a:p>
          </p:txBody>
        </p:sp>
        <p:sp>
          <p:nvSpPr>
            <p:cNvPr id="283" name="Rectangle 1927">
              <a:extLst>
                <a:ext uri="{FF2B5EF4-FFF2-40B4-BE49-F238E27FC236}">
                  <a16:creationId xmlns:a16="http://schemas.microsoft.com/office/drawing/2014/main" id="{AC2E9DC0-A7EE-374C-93B9-44ADEC386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75" y="4897755"/>
              <a:ext cx="83356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A</a:t>
              </a:r>
              <a:endParaRPr lang="en-US" sz="2400" b="1"/>
            </a:p>
          </p:txBody>
        </p:sp>
        <p:sp>
          <p:nvSpPr>
            <p:cNvPr id="284" name="Rectangle 1928">
              <a:extLst>
                <a:ext uri="{FF2B5EF4-FFF2-40B4-BE49-F238E27FC236}">
                  <a16:creationId xmlns:a16="http://schemas.microsoft.com/office/drawing/2014/main" id="{D8548DD9-24D9-124A-B84A-28691168D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1000" y="4846955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P</a:t>
              </a:r>
              <a:endParaRPr lang="en-US" sz="2400" b="1"/>
            </a:p>
          </p:txBody>
        </p:sp>
        <p:sp>
          <p:nvSpPr>
            <p:cNvPr id="285" name="Rectangle 1929">
              <a:extLst>
                <a:ext uri="{FF2B5EF4-FFF2-40B4-BE49-F238E27FC236}">
                  <a16:creationId xmlns:a16="http://schemas.microsoft.com/office/drawing/2014/main" id="{B409A4D8-FCEF-754E-B896-88F79B24C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675" y="4599305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P</a:t>
              </a:r>
              <a:endParaRPr lang="en-US" sz="2400" b="1"/>
            </a:p>
          </p:txBody>
        </p:sp>
        <p:sp>
          <p:nvSpPr>
            <p:cNvPr id="286" name="Rectangle 1930">
              <a:extLst>
                <a:ext uri="{FF2B5EF4-FFF2-40B4-BE49-F238E27FC236}">
                  <a16:creationId xmlns:a16="http://schemas.microsoft.com/office/drawing/2014/main" id="{7E9F4FE3-D07B-3A41-BE3A-DA47FC6A2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875" y="4418330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P</a:t>
              </a:r>
              <a:endParaRPr lang="en-US" sz="2400" b="1"/>
            </a:p>
          </p:txBody>
        </p:sp>
        <p:sp>
          <p:nvSpPr>
            <p:cNvPr id="287" name="Rectangle 1931">
              <a:extLst>
                <a:ext uri="{FF2B5EF4-FFF2-40B4-BE49-F238E27FC236}">
                  <a16:creationId xmlns:a16="http://schemas.microsoft.com/office/drawing/2014/main" id="{AE863DF6-E6EF-484E-A253-134B21E48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6200" y="4211955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P</a:t>
              </a:r>
              <a:endParaRPr lang="en-US" sz="2400" b="1"/>
            </a:p>
          </p:txBody>
        </p:sp>
        <p:sp>
          <p:nvSpPr>
            <p:cNvPr id="288" name="Rectangle 1932">
              <a:extLst>
                <a:ext uri="{FF2B5EF4-FFF2-40B4-BE49-F238E27FC236}">
                  <a16:creationId xmlns:a16="http://schemas.microsoft.com/office/drawing/2014/main" id="{C0767E71-9F92-1E42-8FB2-3508AA2B0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0675" y="3913505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P</a:t>
              </a:r>
              <a:endParaRPr lang="en-US" sz="2400" b="1"/>
            </a:p>
          </p:txBody>
        </p:sp>
        <p:sp>
          <p:nvSpPr>
            <p:cNvPr id="289" name="Rectangle 1933">
              <a:extLst>
                <a:ext uri="{FF2B5EF4-FFF2-40B4-BE49-F238E27FC236}">
                  <a16:creationId xmlns:a16="http://schemas.microsoft.com/office/drawing/2014/main" id="{85665067-3506-374F-81BE-2322A4AD5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1625" y="1640205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 sz="2400" b="1"/>
            </a:p>
          </p:txBody>
        </p:sp>
        <p:sp>
          <p:nvSpPr>
            <p:cNvPr id="290" name="Rectangle 1934">
              <a:extLst>
                <a:ext uri="{FF2B5EF4-FFF2-40B4-BE49-F238E27FC236}">
                  <a16:creationId xmlns:a16="http://schemas.microsoft.com/office/drawing/2014/main" id="{3B9BBD9F-2FD7-A843-8D96-860CCF47B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6225" y="5046980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 sz="2400" b="1"/>
            </a:p>
          </p:txBody>
        </p:sp>
        <p:sp>
          <p:nvSpPr>
            <p:cNvPr id="291" name="Rectangle 1935">
              <a:extLst>
                <a:ext uri="{FF2B5EF4-FFF2-40B4-BE49-F238E27FC236}">
                  <a16:creationId xmlns:a16="http://schemas.microsoft.com/office/drawing/2014/main" id="{7EB96B94-ECEB-C744-9E33-66EC35041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875" y="5412105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 sz="2400" b="1"/>
            </a:p>
          </p:txBody>
        </p:sp>
        <p:sp>
          <p:nvSpPr>
            <p:cNvPr id="292" name="Rectangle 1936">
              <a:extLst>
                <a:ext uri="{FF2B5EF4-FFF2-40B4-BE49-F238E27FC236}">
                  <a16:creationId xmlns:a16="http://schemas.microsoft.com/office/drawing/2014/main" id="{B9208779-06EF-DC4F-939E-6E6249A54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4400" y="5974080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 sz="2400" b="1"/>
            </a:p>
          </p:txBody>
        </p:sp>
        <p:sp>
          <p:nvSpPr>
            <p:cNvPr id="293" name="Rectangle 1937">
              <a:extLst>
                <a:ext uri="{FF2B5EF4-FFF2-40B4-BE49-F238E27FC236}">
                  <a16:creationId xmlns:a16="http://schemas.microsoft.com/office/drawing/2014/main" id="{57EF3DCB-4ACB-0447-AC7E-A9387782B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6139180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 sz="2400" b="1"/>
            </a:p>
          </p:txBody>
        </p:sp>
        <p:sp>
          <p:nvSpPr>
            <p:cNvPr id="294" name="Rectangle 1938">
              <a:extLst>
                <a:ext uri="{FF2B5EF4-FFF2-40B4-BE49-F238E27FC236}">
                  <a16:creationId xmlns:a16="http://schemas.microsoft.com/office/drawing/2014/main" id="{2FFDCB9E-4D35-D449-B971-C5FD9DF78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050" y="4564380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 sz="2400" b="1"/>
            </a:p>
          </p:txBody>
        </p:sp>
        <p:sp>
          <p:nvSpPr>
            <p:cNvPr id="295" name="Rectangle 1939">
              <a:extLst>
                <a:ext uri="{FF2B5EF4-FFF2-40B4-BE49-F238E27FC236}">
                  <a16:creationId xmlns:a16="http://schemas.microsoft.com/office/drawing/2014/main" id="{C5FE6CB2-C6AA-2F49-8AF0-52E071BCB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6025" y="4370705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 sz="2400" b="1"/>
            </a:p>
          </p:txBody>
        </p:sp>
        <p:sp>
          <p:nvSpPr>
            <p:cNvPr id="296" name="Rectangle 1940">
              <a:extLst>
                <a:ext uri="{FF2B5EF4-FFF2-40B4-BE49-F238E27FC236}">
                  <a16:creationId xmlns:a16="http://schemas.microsoft.com/office/drawing/2014/main" id="{1549F652-89D7-3548-ACA4-67FD428EB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8600" y="4113530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 sz="2400" b="1"/>
            </a:p>
          </p:txBody>
        </p:sp>
        <p:sp>
          <p:nvSpPr>
            <p:cNvPr id="297" name="Rectangle 1941">
              <a:extLst>
                <a:ext uri="{FF2B5EF4-FFF2-40B4-BE49-F238E27FC236}">
                  <a16:creationId xmlns:a16="http://schemas.microsoft.com/office/drawing/2014/main" id="{2D4CB2E1-CD5D-0C42-8505-8FE8FB67E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500" y="4764405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 sz="2400" b="1"/>
            </a:p>
          </p:txBody>
        </p:sp>
        <p:sp>
          <p:nvSpPr>
            <p:cNvPr id="298" name="Rectangle 1942">
              <a:extLst>
                <a:ext uri="{FF2B5EF4-FFF2-40B4-BE49-F238E27FC236}">
                  <a16:creationId xmlns:a16="http://schemas.microsoft.com/office/drawing/2014/main" id="{FC1DD3BB-F10B-FF46-9D01-58DDD5D51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0325" y="1662430"/>
              <a:ext cx="83356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A</a:t>
              </a:r>
              <a:endParaRPr lang="en-US" sz="2400" b="1"/>
            </a:p>
          </p:txBody>
        </p:sp>
        <p:sp>
          <p:nvSpPr>
            <p:cNvPr id="299" name="Rectangle 1943">
              <a:extLst>
                <a:ext uri="{FF2B5EF4-FFF2-40B4-BE49-F238E27FC236}">
                  <a16:creationId xmlns:a16="http://schemas.microsoft.com/office/drawing/2014/main" id="{4C3959BE-0DD5-0343-B88F-BF86AA769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0050" y="5904230"/>
              <a:ext cx="83356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C</a:t>
              </a:r>
              <a:endParaRPr lang="en-US" sz="2400" b="1"/>
            </a:p>
          </p:txBody>
        </p:sp>
        <p:sp>
          <p:nvSpPr>
            <p:cNvPr id="300" name="Rectangle 1944">
              <a:extLst>
                <a:ext uri="{FF2B5EF4-FFF2-40B4-BE49-F238E27FC236}">
                  <a16:creationId xmlns:a16="http://schemas.microsoft.com/office/drawing/2014/main" id="{C4D14184-2DD7-F544-A74F-3F13A2FDE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0650" y="4481830"/>
              <a:ext cx="89768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G</a:t>
              </a:r>
              <a:endParaRPr lang="en-US" sz="2400" b="1"/>
            </a:p>
          </p:txBody>
        </p:sp>
        <p:sp>
          <p:nvSpPr>
            <p:cNvPr id="301" name="Rectangle 1945">
              <a:extLst>
                <a:ext uri="{FF2B5EF4-FFF2-40B4-BE49-F238E27FC236}">
                  <a16:creationId xmlns:a16="http://schemas.microsoft.com/office/drawing/2014/main" id="{45262960-E1F8-F446-A94B-B8A2C3065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6575" y="6186805"/>
              <a:ext cx="83356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C</a:t>
              </a:r>
              <a:endParaRPr lang="en-US" sz="2400" b="1"/>
            </a:p>
          </p:txBody>
        </p:sp>
        <p:sp>
          <p:nvSpPr>
            <p:cNvPr id="302" name="Rectangle 1946">
              <a:extLst>
                <a:ext uri="{FF2B5EF4-FFF2-40B4-BE49-F238E27FC236}">
                  <a16:creationId xmlns:a16="http://schemas.microsoft.com/office/drawing/2014/main" id="{F1AF30C1-5789-BD49-8093-AA4863893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0900" y="6186805"/>
              <a:ext cx="89768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G</a:t>
              </a:r>
              <a:endParaRPr lang="en-US" sz="2400" b="1"/>
            </a:p>
          </p:txBody>
        </p:sp>
        <p:sp>
          <p:nvSpPr>
            <p:cNvPr id="303" name="Rectangle 1947">
              <a:extLst>
                <a:ext uri="{FF2B5EF4-FFF2-40B4-BE49-F238E27FC236}">
                  <a16:creationId xmlns:a16="http://schemas.microsoft.com/office/drawing/2014/main" id="{3C3DF066-C82A-DC47-B380-0FA10CA63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975" y="3364230"/>
              <a:ext cx="83356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C</a:t>
              </a:r>
              <a:endParaRPr lang="en-US" sz="2400" b="1"/>
            </a:p>
          </p:txBody>
        </p:sp>
        <p:sp>
          <p:nvSpPr>
            <p:cNvPr id="304" name="Rectangle 1948">
              <a:extLst>
                <a:ext uri="{FF2B5EF4-FFF2-40B4-BE49-F238E27FC236}">
                  <a16:creationId xmlns:a16="http://schemas.microsoft.com/office/drawing/2014/main" id="{5DB6456A-DFCE-4546-8EE5-38D0E4EEC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300" y="3364230"/>
              <a:ext cx="89768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G</a:t>
              </a:r>
              <a:endParaRPr lang="en-US" sz="2400" b="1"/>
            </a:p>
          </p:txBody>
        </p:sp>
        <p:sp>
          <p:nvSpPr>
            <p:cNvPr id="305" name="Rectangle 1949">
              <a:extLst>
                <a:ext uri="{FF2B5EF4-FFF2-40B4-BE49-F238E27FC236}">
                  <a16:creationId xmlns:a16="http://schemas.microsoft.com/office/drawing/2014/main" id="{41FC53DF-5682-0041-810B-26B6489A0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0075" y="5069205"/>
              <a:ext cx="89768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G</a:t>
              </a:r>
              <a:endParaRPr lang="en-US" sz="2400" b="1"/>
            </a:p>
          </p:txBody>
        </p:sp>
        <p:sp>
          <p:nvSpPr>
            <p:cNvPr id="306" name="Rectangle 1950">
              <a:extLst>
                <a:ext uri="{FF2B5EF4-FFF2-40B4-BE49-F238E27FC236}">
                  <a16:creationId xmlns:a16="http://schemas.microsoft.com/office/drawing/2014/main" id="{565007ED-9BCF-304F-9515-D3CD8549C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4400" y="5069205"/>
              <a:ext cx="83356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C</a:t>
              </a:r>
              <a:endParaRPr lang="en-US" sz="2400" b="1"/>
            </a:p>
          </p:txBody>
        </p:sp>
        <p:sp>
          <p:nvSpPr>
            <p:cNvPr id="307" name="Rectangle 1951">
              <a:extLst>
                <a:ext uri="{FF2B5EF4-FFF2-40B4-BE49-F238E27FC236}">
                  <a16:creationId xmlns:a16="http://schemas.microsoft.com/office/drawing/2014/main" id="{25DAFC18-248C-1140-AC0D-9D6FB4C15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9925" y="2208530"/>
              <a:ext cx="89768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G</a:t>
              </a:r>
              <a:endParaRPr lang="en-US" sz="2400" b="1"/>
            </a:p>
          </p:txBody>
        </p:sp>
        <p:sp>
          <p:nvSpPr>
            <p:cNvPr id="308" name="Rectangle 1952">
              <a:extLst>
                <a:ext uri="{FF2B5EF4-FFF2-40B4-BE49-F238E27FC236}">
                  <a16:creationId xmlns:a16="http://schemas.microsoft.com/office/drawing/2014/main" id="{DC232487-039F-C847-B08A-5536E6368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4250" y="2208530"/>
              <a:ext cx="83356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C</a:t>
              </a:r>
              <a:endParaRPr lang="en-US" sz="2400" b="1"/>
            </a:p>
          </p:txBody>
        </p:sp>
        <p:sp>
          <p:nvSpPr>
            <p:cNvPr id="309" name="Rectangle 1953">
              <a:extLst>
                <a:ext uri="{FF2B5EF4-FFF2-40B4-BE49-F238E27FC236}">
                  <a16:creationId xmlns:a16="http://schemas.microsoft.com/office/drawing/2014/main" id="{18AEB684-E873-5940-8816-D1DA860D9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1750" y="4675505"/>
              <a:ext cx="89768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G</a:t>
              </a:r>
              <a:endParaRPr lang="en-US" sz="2400" b="1"/>
            </a:p>
          </p:txBody>
        </p:sp>
        <p:sp>
          <p:nvSpPr>
            <p:cNvPr id="310" name="Rectangle 1954">
              <a:extLst>
                <a:ext uri="{FF2B5EF4-FFF2-40B4-BE49-F238E27FC236}">
                  <a16:creationId xmlns:a16="http://schemas.microsoft.com/office/drawing/2014/main" id="{E30A8D2C-5816-B447-BDAD-529C605B3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0600" y="4681855"/>
              <a:ext cx="83356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C</a:t>
              </a:r>
              <a:endParaRPr lang="en-US" sz="2400" b="1"/>
            </a:p>
          </p:txBody>
        </p:sp>
        <p:sp>
          <p:nvSpPr>
            <p:cNvPr id="311" name="Rectangle 1955">
              <a:extLst>
                <a:ext uri="{FF2B5EF4-FFF2-40B4-BE49-F238E27FC236}">
                  <a16:creationId xmlns:a16="http://schemas.microsoft.com/office/drawing/2014/main" id="{46BA9ECA-AF07-E444-9D6D-AC67C1ABE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4250" y="1929130"/>
              <a:ext cx="89768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G</a:t>
              </a:r>
              <a:endParaRPr lang="en-US" sz="2400" b="1"/>
            </a:p>
          </p:txBody>
        </p:sp>
        <p:sp>
          <p:nvSpPr>
            <p:cNvPr id="312" name="Rectangle 1956">
              <a:extLst>
                <a:ext uri="{FF2B5EF4-FFF2-40B4-BE49-F238E27FC236}">
                  <a16:creationId xmlns:a16="http://schemas.microsoft.com/office/drawing/2014/main" id="{B9F3C412-0269-4343-B06B-FD285AA03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5075" y="1929130"/>
              <a:ext cx="83356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C</a:t>
              </a:r>
              <a:endParaRPr lang="en-US" sz="2400" b="1"/>
            </a:p>
          </p:txBody>
        </p:sp>
        <p:sp>
          <p:nvSpPr>
            <p:cNvPr id="313" name="Rectangle 1957">
              <a:extLst>
                <a:ext uri="{FF2B5EF4-FFF2-40B4-BE49-F238E27FC236}">
                  <a16:creationId xmlns:a16="http://schemas.microsoft.com/office/drawing/2014/main" id="{78EBD3D5-22AF-5242-97D2-F12A8CE7F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0050" y="2513330"/>
              <a:ext cx="83356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C</a:t>
              </a:r>
              <a:endParaRPr lang="en-US" sz="2400" b="1"/>
            </a:p>
          </p:txBody>
        </p:sp>
        <p:sp>
          <p:nvSpPr>
            <p:cNvPr id="314" name="Rectangle 1958">
              <a:extLst>
                <a:ext uri="{FF2B5EF4-FFF2-40B4-BE49-F238E27FC236}">
                  <a16:creationId xmlns:a16="http://schemas.microsoft.com/office/drawing/2014/main" id="{26A89679-9871-2A49-A2DB-BD2C92C2F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425" y="5996305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P</a:t>
              </a:r>
              <a:endParaRPr lang="en-US" sz="2400" b="1"/>
            </a:p>
          </p:txBody>
        </p:sp>
        <p:sp>
          <p:nvSpPr>
            <p:cNvPr id="315" name="Rectangle 1959">
              <a:extLst>
                <a:ext uri="{FF2B5EF4-FFF2-40B4-BE49-F238E27FC236}">
                  <a16:creationId xmlns:a16="http://schemas.microsoft.com/office/drawing/2014/main" id="{A5BB8507-AE46-3844-A8D5-95673A7F3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2275" y="6374130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P</a:t>
              </a:r>
              <a:endParaRPr lang="en-US" sz="2400" b="1"/>
            </a:p>
          </p:txBody>
        </p:sp>
        <p:sp>
          <p:nvSpPr>
            <p:cNvPr id="316" name="Rectangle 1960">
              <a:extLst>
                <a:ext uri="{FF2B5EF4-FFF2-40B4-BE49-F238E27FC236}">
                  <a16:creationId xmlns:a16="http://schemas.microsoft.com/office/drawing/2014/main" id="{2A38AFF1-F965-A04F-A7ED-88781FFEA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6225" y="6221730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 sz="2400" b="1"/>
            </a:p>
          </p:txBody>
        </p:sp>
        <p:sp>
          <p:nvSpPr>
            <p:cNvPr id="317" name="Rectangle 1961">
              <a:extLst>
                <a:ext uri="{FF2B5EF4-FFF2-40B4-BE49-F238E27FC236}">
                  <a16:creationId xmlns:a16="http://schemas.microsoft.com/office/drawing/2014/main" id="{F01A89BA-26EC-8845-94D9-BBCDB7F95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1000" y="5656580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P</a:t>
              </a:r>
              <a:endParaRPr lang="en-US" sz="2400" b="1"/>
            </a:p>
          </p:txBody>
        </p:sp>
        <p:sp>
          <p:nvSpPr>
            <p:cNvPr id="318" name="Rectangle 1962">
              <a:extLst>
                <a:ext uri="{FF2B5EF4-FFF2-40B4-BE49-F238E27FC236}">
                  <a16:creationId xmlns:a16="http://schemas.microsoft.com/office/drawing/2014/main" id="{24050E7D-8D60-3841-93A5-FBB5359BE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675" y="5408930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P</a:t>
              </a:r>
              <a:endParaRPr lang="en-US" sz="2400" b="1"/>
            </a:p>
          </p:txBody>
        </p:sp>
        <p:sp>
          <p:nvSpPr>
            <p:cNvPr id="319" name="Rectangle 1963">
              <a:extLst>
                <a:ext uri="{FF2B5EF4-FFF2-40B4-BE49-F238E27FC236}">
                  <a16:creationId xmlns:a16="http://schemas.microsoft.com/office/drawing/2014/main" id="{7A87FA06-5ABF-A64A-97DB-A8BDE501A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875" y="5227955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P</a:t>
              </a:r>
              <a:endParaRPr lang="en-US" sz="2400" b="1"/>
            </a:p>
          </p:txBody>
        </p:sp>
        <p:sp>
          <p:nvSpPr>
            <p:cNvPr id="320" name="Rectangle 1964">
              <a:extLst>
                <a:ext uri="{FF2B5EF4-FFF2-40B4-BE49-F238E27FC236}">
                  <a16:creationId xmlns:a16="http://schemas.microsoft.com/office/drawing/2014/main" id="{2EDFF6CA-E791-3945-A010-4C4E5E80C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6200" y="5021580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P</a:t>
              </a:r>
              <a:endParaRPr lang="en-US" sz="2400" b="1"/>
            </a:p>
          </p:txBody>
        </p:sp>
        <p:sp>
          <p:nvSpPr>
            <p:cNvPr id="321" name="Rectangle 1965">
              <a:extLst>
                <a:ext uri="{FF2B5EF4-FFF2-40B4-BE49-F238E27FC236}">
                  <a16:creationId xmlns:a16="http://schemas.microsoft.com/office/drawing/2014/main" id="{14BC2BEC-C7FC-BF44-8520-CE436CCF7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0675" y="4726305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P</a:t>
              </a:r>
              <a:endParaRPr lang="en-US" sz="2400" b="1"/>
            </a:p>
          </p:txBody>
        </p:sp>
        <p:sp>
          <p:nvSpPr>
            <p:cNvPr id="322" name="Rectangle 1966">
              <a:extLst>
                <a:ext uri="{FF2B5EF4-FFF2-40B4-BE49-F238E27FC236}">
                  <a16:creationId xmlns:a16="http://schemas.microsoft.com/office/drawing/2014/main" id="{9BC377B2-23BE-5547-80AB-DD6AD6322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6225" y="5859780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 sz="2400" b="1"/>
            </a:p>
          </p:txBody>
        </p:sp>
        <p:sp>
          <p:nvSpPr>
            <p:cNvPr id="323" name="Rectangle 1967">
              <a:extLst>
                <a:ext uri="{FF2B5EF4-FFF2-40B4-BE49-F238E27FC236}">
                  <a16:creationId xmlns:a16="http://schemas.microsoft.com/office/drawing/2014/main" id="{F80E7050-EC1B-A446-BD0D-37E6A6A7D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050" y="5374005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 sz="2400" b="1"/>
            </a:p>
          </p:txBody>
        </p:sp>
        <p:sp>
          <p:nvSpPr>
            <p:cNvPr id="324" name="Rectangle 1968">
              <a:extLst>
                <a:ext uri="{FF2B5EF4-FFF2-40B4-BE49-F238E27FC236}">
                  <a16:creationId xmlns:a16="http://schemas.microsoft.com/office/drawing/2014/main" id="{F79CBE8F-E7C2-8F4B-B500-56B22E55F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6025" y="5180330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 sz="2400" b="1"/>
            </a:p>
          </p:txBody>
        </p:sp>
        <p:sp>
          <p:nvSpPr>
            <p:cNvPr id="325" name="Rectangle 1969">
              <a:extLst>
                <a:ext uri="{FF2B5EF4-FFF2-40B4-BE49-F238E27FC236}">
                  <a16:creationId xmlns:a16="http://schemas.microsoft.com/office/drawing/2014/main" id="{A3839368-D9F4-D145-A568-7FA5353E7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8600" y="4923155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 sz="2400" b="1"/>
            </a:p>
          </p:txBody>
        </p:sp>
        <p:sp>
          <p:nvSpPr>
            <p:cNvPr id="326" name="Rectangle 1970">
              <a:extLst>
                <a:ext uri="{FF2B5EF4-FFF2-40B4-BE49-F238E27FC236}">
                  <a16:creationId xmlns:a16="http://schemas.microsoft.com/office/drawing/2014/main" id="{CFE4C13A-0652-DC49-A71E-219F2DDF5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500" y="5574030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 sz="2400" b="1"/>
            </a:p>
          </p:txBody>
        </p:sp>
        <p:sp>
          <p:nvSpPr>
            <p:cNvPr id="327" name="Rectangle 1971">
              <a:extLst>
                <a:ext uri="{FF2B5EF4-FFF2-40B4-BE49-F238E27FC236}">
                  <a16:creationId xmlns:a16="http://schemas.microsoft.com/office/drawing/2014/main" id="{3226782D-759A-A84A-9F3C-4302E19D6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1000" y="2811780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P</a:t>
              </a:r>
              <a:endParaRPr lang="en-US" sz="2400" b="1"/>
            </a:p>
          </p:txBody>
        </p:sp>
        <p:sp>
          <p:nvSpPr>
            <p:cNvPr id="328" name="Rectangle 1972">
              <a:extLst>
                <a:ext uri="{FF2B5EF4-FFF2-40B4-BE49-F238E27FC236}">
                  <a16:creationId xmlns:a16="http://schemas.microsoft.com/office/drawing/2014/main" id="{A1CDEF60-95B0-DC42-9CCD-C99ADFC78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6125" y="2954655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P</a:t>
              </a:r>
              <a:endParaRPr lang="en-US" sz="2400" b="1"/>
            </a:p>
          </p:txBody>
        </p:sp>
        <p:sp>
          <p:nvSpPr>
            <p:cNvPr id="329" name="Rectangle 1973">
              <a:extLst>
                <a:ext uri="{FF2B5EF4-FFF2-40B4-BE49-F238E27FC236}">
                  <a16:creationId xmlns:a16="http://schemas.microsoft.com/office/drawing/2014/main" id="{258C8194-E31A-8E4E-86A8-9A055B7AF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0775" y="3164205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P</a:t>
              </a:r>
              <a:endParaRPr lang="en-US" sz="2400" b="1"/>
            </a:p>
          </p:txBody>
        </p:sp>
        <p:sp>
          <p:nvSpPr>
            <p:cNvPr id="330" name="Rectangle 1974">
              <a:extLst>
                <a:ext uri="{FF2B5EF4-FFF2-40B4-BE49-F238E27FC236}">
                  <a16:creationId xmlns:a16="http://schemas.microsoft.com/office/drawing/2014/main" id="{1340A6DA-5E29-C64B-8E98-AB914A134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8275" y="3430905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P</a:t>
              </a:r>
              <a:endParaRPr lang="en-US" sz="2400" b="1"/>
            </a:p>
          </p:txBody>
        </p:sp>
        <p:sp>
          <p:nvSpPr>
            <p:cNvPr id="331" name="Rectangle 1975">
              <a:extLst>
                <a:ext uri="{FF2B5EF4-FFF2-40B4-BE49-F238E27FC236}">
                  <a16:creationId xmlns:a16="http://schemas.microsoft.com/office/drawing/2014/main" id="{C85054D9-8223-9644-BF9D-E9A08E08C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675" y="2567305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P</a:t>
              </a:r>
              <a:endParaRPr lang="en-US" sz="2400" b="1"/>
            </a:p>
          </p:txBody>
        </p:sp>
        <p:sp>
          <p:nvSpPr>
            <p:cNvPr id="332" name="Rectangle 1976">
              <a:extLst>
                <a:ext uri="{FF2B5EF4-FFF2-40B4-BE49-F238E27FC236}">
                  <a16:creationId xmlns:a16="http://schemas.microsoft.com/office/drawing/2014/main" id="{5561FE0E-BEFC-A74F-B767-B1CF23D16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875" y="2386330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P</a:t>
              </a:r>
              <a:endParaRPr lang="en-US" sz="2400" b="1"/>
            </a:p>
          </p:txBody>
        </p:sp>
        <p:sp>
          <p:nvSpPr>
            <p:cNvPr id="333" name="Rectangle 1977">
              <a:extLst>
                <a:ext uri="{FF2B5EF4-FFF2-40B4-BE49-F238E27FC236}">
                  <a16:creationId xmlns:a16="http://schemas.microsoft.com/office/drawing/2014/main" id="{28C20B78-08C5-494E-A8CE-F6DE5CE6D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6200" y="2179955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P</a:t>
              </a:r>
              <a:endParaRPr lang="en-US" sz="2400" b="1"/>
            </a:p>
          </p:txBody>
        </p:sp>
        <p:sp>
          <p:nvSpPr>
            <p:cNvPr id="334" name="Rectangle 1978">
              <a:extLst>
                <a:ext uri="{FF2B5EF4-FFF2-40B4-BE49-F238E27FC236}">
                  <a16:creationId xmlns:a16="http://schemas.microsoft.com/office/drawing/2014/main" id="{69460A3C-DB4F-DE41-9D7B-10C3DB8E9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0675" y="1881505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P</a:t>
              </a:r>
              <a:endParaRPr lang="en-US" sz="2400" b="1"/>
            </a:p>
          </p:txBody>
        </p:sp>
        <p:sp>
          <p:nvSpPr>
            <p:cNvPr id="335" name="Rectangle 1979">
              <a:extLst>
                <a:ext uri="{FF2B5EF4-FFF2-40B4-BE49-F238E27FC236}">
                  <a16:creationId xmlns:a16="http://schemas.microsoft.com/office/drawing/2014/main" id="{C456A3D4-D28C-5648-8479-9E339A860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2250" y="1494155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P</a:t>
              </a:r>
              <a:endParaRPr lang="en-US" sz="2400" b="1"/>
            </a:p>
          </p:txBody>
        </p:sp>
        <p:sp>
          <p:nvSpPr>
            <p:cNvPr id="336" name="Rectangle 1980">
              <a:extLst>
                <a:ext uri="{FF2B5EF4-FFF2-40B4-BE49-F238E27FC236}">
                  <a16:creationId xmlns:a16="http://schemas.microsoft.com/office/drawing/2014/main" id="{0B7F338D-B7A2-8D41-85A2-4F64213B6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6975" y="1316355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P</a:t>
              </a:r>
              <a:endParaRPr lang="en-US" sz="2400" b="1"/>
            </a:p>
          </p:txBody>
        </p:sp>
        <p:sp>
          <p:nvSpPr>
            <p:cNvPr id="337" name="Rectangle 1981">
              <a:extLst>
                <a:ext uri="{FF2B5EF4-FFF2-40B4-BE49-F238E27FC236}">
                  <a16:creationId xmlns:a16="http://schemas.microsoft.com/office/drawing/2014/main" id="{5C5148AA-FF62-7E46-B771-A83F148B1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6225" y="3011805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 sz="2400" b="1"/>
            </a:p>
          </p:txBody>
        </p:sp>
        <p:sp>
          <p:nvSpPr>
            <p:cNvPr id="338" name="Rectangle 1982">
              <a:extLst>
                <a:ext uri="{FF2B5EF4-FFF2-40B4-BE49-F238E27FC236}">
                  <a16:creationId xmlns:a16="http://schemas.microsoft.com/office/drawing/2014/main" id="{4DF2B875-94D4-9F4D-9A76-643BE922A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3525" y="2573655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 sz="2400" b="1"/>
            </a:p>
          </p:txBody>
        </p:sp>
        <p:sp>
          <p:nvSpPr>
            <p:cNvPr id="339" name="Rectangle 1983">
              <a:extLst>
                <a:ext uri="{FF2B5EF4-FFF2-40B4-BE49-F238E27FC236}">
                  <a16:creationId xmlns:a16="http://schemas.microsoft.com/office/drawing/2014/main" id="{E5D9AFBA-DB20-EF48-BB5B-7938010EB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050" y="2532380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 sz="2400" b="1"/>
            </a:p>
          </p:txBody>
        </p:sp>
        <p:sp>
          <p:nvSpPr>
            <p:cNvPr id="340" name="Rectangle 1984">
              <a:extLst>
                <a:ext uri="{FF2B5EF4-FFF2-40B4-BE49-F238E27FC236}">
                  <a16:creationId xmlns:a16="http://schemas.microsoft.com/office/drawing/2014/main" id="{1B74B97A-FFCF-EB43-BFC9-CA96F8D97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6025" y="2335530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 sz="2400" b="1"/>
            </a:p>
          </p:txBody>
        </p:sp>
        <p:sp>
          <p:nvSpPr>
            <p:cNvPr id="341" name="Rectangle 1985">
              <a:extLst>
                <a:ext uri="{FF2B5EF4-FFF2-40B4-BE49-F238E27FC236}">
                  <a16:creationId xmlns:a16="http://schemas.microsoft.com/office/drawing/2014/main" id="{6690DD24-9592-6D43-8A86-848A5874F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8600" y="2081530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 sz="2400" b="1"/>
            </a:p>
          </p:txBody>
        </p:sp>
        <p:sp>
          <p:nvSpPr>
            <p:cNvPr id="342" name="Rectangle 1986">
              <a:extLst>
                <a:ext uri="{FF2B5EF4-FFF2-40B4-BE49-F238E27FC236}">
                  <a16:creationId xmlns:a16="http://schemas.microsoft.com/office/drawing/2014/main" id="{F0D8D1E4-875E-E04C-A791-D2E3B1DDB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500" y="2729230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 sz="2400" b="1"/>
            </a:p>
          </p:txBody>
        </p:sp>
        <p:sp>
          <p:nvSpPr>
            <p:cNvPr id="343" name="Rectangle 1987">
              <a:extLst>
                <a:ext uri="{FF2B5EF4-FFF2-40B4-BE49-F238E27FC236}">
                  <a16:creationId xmlns:a16="http://schemas.microsoft.com/office/drawing/2014/main" id="{48FFE11F-B27A-E645-8B8E-3C54AC3B9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1225" y="3113405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 sz="2400" b="1"/>
            </a:p>
          </p:txBody>
        </p:sp>
        <p:sp>
          <p:nvSpPr>
            <p:cNvPr id="344" name="Rectangle 1988">
              <a:extLst>
                <a:ext uri="{FF2B5EF4-FFF2-40B4-BE49-F238E27FC236}">
                  <a16:creationId xmlns:a16="http://schemas.microsoft.com/office/drawing/2014/main" id="{93F43BB6-CAC8-884F-9B4E-9055F0161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342005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 sz="2400" b="1"/>
            </a:p>
          </p:txBody>
        </p:sp>
        <p:sp>
          <p:nvSpPr>
            <p:cNvPr id="345" name="Rectangle 1989">
              <a:extLst>
                <a:ext uri="{FF2B5EF4-FFF2-40B4-BE49-F238E27FC236}">
                  <a16:creationId xmlns:a16="http://schemas.microsoft.com/office/drawing/2014/main" id="{4685F978-886F-BE49-B561-260949032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6700" y="3611880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 sz="2400" b="1"/>
            </a:p>
          </p:txBody>
        </p:sp>
        <p:sp>
          <p:nvSpPr>
            <p:cNvPr id="346" name="Rectangle 1990">
              <a:extLst>
                <a:ext uri="{FF2B5EF4-FFF2-40B4-BE49-F238E27FC236}">
                  <a16:creationId xmlns:a16="http://schemas.microsoft.com/office/drawing/2014/main" id="{8C16A61F-8536-7E44-9EC8-F5663A117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325" y="3799205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P</a:t>
              </a:r>
              <a:endParaRPr lang="en-US" sz="2400" b="1"/>
            </a:p>
          </p:txBody>
        </p:sp>
        <p:sp>
          <p:nvSpPr>
            <p:cNvPr id="347" name="Rectangle 1991">
              <a:extLst>
                <a:ext uri="{FF2B5EF4-FFF2-40B4-BE49-F238E27FC236}">
                  <a16:creationId xmlns:a16="http://schemas.microsoft.com/office/drawing/2014/main" id="{85AC555E-E671-E740-9C9C-3843A9D42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4800" y="3465830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 sz="2400" b="1"/>
            </a:p>
          </p:txBody>
        </p:sp>
        <p:sp>
          <p:nvSpPr>
            <p:cNvPr id="348" name="Rectangle 1992">
              <a:extLst>
                <a:ext uri="{FF2B5EF4-FFF2-40B4-BE49-F238E27FC236}">
                  <a16:creationId xmlns:a16="http://schemas.microsoft.com/office/drawing/2014/main" id="{1BD840F0-E0F7-1543-80FE-62239C6AB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150" y="3957955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 sz="2400" b="1"/>
            </a:p>
          </p:txBody>
        </p:sp>
        <p:sp>
          <p:nvSpPr>
            <p:cNvPr id="349" name="Rectangle 1993">
              <a:extLst>
                <a:ext uri="{FF2B5EF4-FFF2-40B4-BE49-F238E27FC236}">
                  <a16:creationId xmlns:a16="http://schemas.microsoft.com/office/drawing/2014/main" id="{BF32BBDC-AC43-854A-BE37-C48107CC2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1000" y="2011680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P</a:t>
              </a:r>
              <a:endParaRPr lang="en-US" sz="2400" b="1"/>
            </a:p>
          </p:txBody>
        </p:sp>
        <p:sp>
          <p:nvSpPr>
            <p:cNvPr id="350" name="Rectangle 1994">
              <a:extLst>
                <a:ext uri="{FF2B5EF4-FFF2-40B4-BE49-F238E27FC236}">
                  <a16:creationId xmlns:a16="http://schemas.microsoft.com/office/drawing/2014/main" id="{042C79F4-E754-F440-9CD4-64B7FDAED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675" y="1764030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P</a:t>
              </a:r>
              <a:endParaRPr lang="en-US" sz="2400" b="1"/>
            </a:p>
          </p:txBody>
        </p:sp>
        <p:sp>
          <p:nvSpPr>
            <p:cNvPr id="351" name="Rectangle 1995">
              <a:extLst>
                <a:ext uri="{FF2B5EF4-FFF2-40B4-BE49-F238E27FC236}">
                  <a16:creationId xmlns:a16="http://schemas.microsoft.com/office/drawing/2014/main" id="{4C933900-9059-3343-887B-6A34B37A1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1875" y="1583055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P</a:t>
              </a:r>
              <a:endParaRPr lang="en-US" sz="2400" b="1"/>
            </a:p>
          </p:txBody>
        </p:sp>
        <p:sp>
          <p:nvSpPr>
            <p:cNvPr id="352" name="Rectangle 1996">
              <a:extLst>
                <a:ext uri="{FF2B5EF4-FFF2-40B4-BE49-F238E27FC236}">
                  <a16:creationId xmlns:a16="http://schemas.microsoft.com/office/drawing/2014/main" id="{77F6BF0A-C311-FE47-A92A-8EF3577A2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6225" y="2211705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 sz="2400" b="1"/>
            </a:p>
          </p:txBody>
        </p:sp>
        <p:sp>
          <p:nvSpPr>
            <p:cNvPr id="353" name="Rectangle 1997">
              <a:extLst>
                <a:ext uri="{FF2B5EF4-FFF2-40B4-BE49-F238E27FC236}">
                  <a16:creationId xmlns:a16="http://schemas.microsoft.com/office/drawing/2014/main" id="{1B3DB9FB-AC44-6242-87D5-D15C7EC90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8050" y="1729105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 sz="2400" b="1"/>
            </a:p>
          </p:txBody>
        </p:sp>
        <p:sp>
          <p:nvSpPr>
            <p:cNvPr id="354" name="Rectangle 1998">
              <a:extLst>
                <a:ext uri="{FF2B5EF4-FFF2-40B4-BE49-F238E27FC236}">
                  <a16:creationId xmlns:a16="http://schemas.microsoft.com/office/drawing/2014/main" id="{93E4AE0A-20FE-6442-AB2E-CD5DDD4CF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500" y="1925955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 sz="2400" b="1"/>
            </a:p>
          </p:txBody>
        </p:sp>
        <p:sp>
          <p:nvSpPr>
            <p:cNvPr id="355" name="Rectangle 1999">
              <a:extLst>
                <a:ext uri="{FF2B5EF4-FFF2-40B4-BE49-F238E27FC236}">
                  <a16:creationId xmlns:a16="http://schemas.microsoft.com/office/drawing/2014/main" id="{6D013C89-4C18-1440-9C84-A97E2C718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2775" y="3783330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 sz="2400" b="1"/>
            </a:p>
          </p:txBody>
        </p:sp>
        <p:sp>
          <p:nvSpPr>
            <p:cNvPr id="356" name="Rectangle 2000">
              <a:extLst>
                <a:ext uri="{FF2B5EF4-FFF2-40B4-BE49-F238E27FC236}">
                  <a16:creationId xmlns:a16="http://schemas.microsoft.com/office/drawing/2014/main" id="{AAA55730-4644-224B-9A9A-026F5554C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1650" y="3602355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P</a:t>
              </a:r>
              <a:endParaRPr lang="en-US" sz="2400" b="1"/>
            </a:p>
          </p:txBody>
        </p:sp>
        <p:sp>
          <p:nvSpPr>
            <p:cNvPr id="357" name="Rectangle 2001">
              <a:extLst>
                <a:ext uri="{FF2B5EF4-FFF2-40B4-BE49-F238E27FC236}">
                  <a16:creationId xmlns:a16="http://schemas.microsoft.com/office/drawing/2014/main" id="{30C85995-40BE-AC47-A836-0354C48EA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150" y="6545580"/>
              <a:ext cx="22762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 dirty="0">
                  <a:solidFill>
                    <a:srgbClr val="1009FA"/>
                  </a:solidFill>
                  <a:latin typeface="Helvetica" pitchFamily="34" charset="0"/>
                </a:rPr>
                <a:t>3′</a:t>
              </a:r>
              <a:endParaRPr lang="en-US" sz="2000" b="1" dirty="0">
                <a:solidFill>
                  <a:srgbClr val="1009FA"/>
                </a:solidFill>
              </a:endParaRPr>
            </a:p>
          </p:txBody>
        </p:sp>
        <p:sp>
          <p:nvSpPr>
            <p:cNvPr id="358" name="Rectangle 2003">
              <a:extLst>
                <a:ext uri="{FF2B5EF4-FFF2-40B4-BE49-F238E27FC236}">
                  <a16:creationId xmlns:a16="http://schemas.microsoft.com/office/drawing/2014/main" id="{AC493DB4-3043-E44B-8198-DD434AC75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6525" y="6269355"/>
              <a:ext cx="22762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 dirty="0">
                  <a:solidFill>
                    <a:srgbClr val="1009FA"/>
                  </a:solidFill>
                  <a:latin typeface="Helvetica" pitchFamily="34" charset="0"/>
                </a:rPr>
                <a:t>5′</a:t>
              </a:r>
              <a:endParaRPr lang="en-US" sz="2000" b="1" dirty="0">
                <a:solidFill>
                  <a:srgbClr val="1009FA"/>
                </a:solidFill>
              </a:endParaRPr>
            </a:p>
          </p:txBody>
        </p:sp>
        <p:sp>
          <p:nvSpPr>
            <p:cNvPr id="359" name="Rectangle 2005">
              <a:extLst>
                <a:ext uri="{FF2B5EF4-FFF2-40B4-BE49-F238E27FC236}">
                  <a16:creationId xmlns:a16="http://schemas.microsoft.com/office/drawing/2014/main" id="{8C2D1FD4-A7E7-2F47-AE0D-4E10CF725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1350" y="5904230"/>
              <a:ext cx="89768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G</a:t>
              </a:r>
              <a:endParaRPr lang="en-US" sz="2400" b="1"/>
            </a:p>
          </p:txBody>
        </p:sp>
        <p:sp>
          <p:nvSpPr>
            <p:cNvPr id="360" name="Rectangle 2006">
              <a:extLst>
                <a:ext uri="{FF2B5EF4-FFF2-40B4-BE49-F238E27FC236}">
                  <a16:creationId xmlns:a16="http://schemas.microsoft.com/office/drawing/2014/main" id="{1B19FD16-0B49-FA47-BD92-779B09287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7775" y="1484630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 sz="2400" b="1"/>
            </a:p>
          </p:txBody>
        </p:sp>
        <p:sp>
          <p:nvSpPr>
            <p:cNvPr id="361" name="Rectangle 2007">
              <a:extLst>
                <a:ext uri="{FF2B5EF4-FFF2-40B4-BE49-F238E27FC236}">
                  <a16:creationId xmlns:a16="http://schemas.microsoft.com/office/drawing/2014/main" id="{8989FC71-19B3-F14B-A5A4-6F66C642B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7330" y="1184910"/>
              <a:ext cx="22762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 dirty="0">
                  <a:solidFill>
                    <a:srgbClr val="1009FA"/>
                  </a:solidFill>
                  <a:latin typeface="Helvetica" pitchFamily="34" charset="0"/>
                </a:rPr>
                <a:t>3′</a:t>
              </a:r>
              <a:endParaRPr lang="en-US" sz="2000" b="1" dirty="0">
                <a:solidFill>
                  <a:srgbClr val="1009FA"/>
                </a:solidFill>
              </a:endParaRPr>
            </a:p>
          </p:txBody>
        </p:sp>
        <p:sp>
          <p:nvSpPr>
            <p:cNvPr id="362" name="Rectangle 2009">
              <a:extLst>
                <a:ext uri="{FF2B5EF4-FFF2-40B4-BE49-F238E27FC236}">
                  <a16:creationId xmlns:a16="http://schemas.microsoft.com/office/drawing/2014/main" id="{7780A151-2CB9-6B42-8B6A-59C5A929B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3285" y="1155065"/>
              <a:ext cx="20518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b="1" dirty="0">
                  <a:solidFill>
                    <a:srgbClr val="1009FA"/>
                  </a:solidFill>
                  <a:latin typeface="Helvetica" pitchFamily="34" charset="0"/>
                </a:rPr>
                <a:t>5′</a:t>
              </a:r>
              <a:endParaRPr lang="en-US" b="1" dirty="0">
                <a:solidFill>
                  <a:srgbClr val="1009FA"/>
                </a:solidFill>
              </a:endParaRPr>
            </a:p>
          </p:txBody>
        </p:sp>
        <p:sp>
          <p:nvSpPr>
            <p:cNvPr id="363" name="Rectangle 2011">
              <a:extLst>
                <a:ext uri="{FF2B5EF4-FFF2-40B4-BE49-F238E27FC236}">
                  <a16:creationId xmlns:a16="http://schemas.microsoft.com/office/drawing/2014/main" id="{F5F1D182-E0EA-E74F-8856-C7D7C4287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2450" y="2941955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S</a:t>
              </a:r>
              <a:endParaRPr lang="en-US" sz="2400" b="1"/>
            </a:p>
          </p:txBody>
        </p:sp>
        <p:sp>
          <p:nvSpPr>
            <p:cNvPr id="364" name="Rectangle 2012">
              <a:extLst>
                <a:ext uri="{FF2B5EF4-FFF2-40B4-BE49-F238E27FC236}">
                  <a16:creationId xmlns:a16="http://schemas.microsoft.com/office/drawing/2014/main" id="{D18EE1EF-B067-7A43-B4A3-CECB2B6FC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2750" y="5297805"/>
              <a:ext cx="83356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A</a:t>
              </a:r>
              <a:endParaRPr lang="en-US" sz="2400" b="1"/>
            </a:p>
          </p:txBody>
        </p:sp>
        <p:sp>
          <p:nvSpPr>
            <p:cNvPr id="365" name="Rectangle 2013">
              <a:extLst>
                <a:ext uri="{FF2B5EF4-FFF2-40B4-BE49-F238E27FC236}">
                  <a16:creationId xmlns:a16="http://schemas.microsoft.com/office/drawing/2014/main" id="{0623B748-593E-6C4B-A532-4885B37ED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925" y="4078605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P</a:t>
              </a:r>
              <a:endParaRPr lang="en-US" sz="2400" b="1"/>
            </a:p>
          </p:txBody>
        </p:sp>
        <p:sp>
          <p:nvSpPr>
            <p:cNvPr id="366" name="Rectangle 2014">
              <a:extLst>
                <a:ext uri="{FF2B5EF4-FFF2-40B4-BE49-F238E27FC236}">
                  <a16:creationId xmlns:a16="http://schemas.microsoft.com/office/drawing/2014/main" id="{BA869278-A369-5242-945F-3A132FFF9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9925" y="5745480"/>
              <a:ext cx="76944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P</a:t>
              </a:r>
              <a:endParaRPr lang="en-US" sz="2400" b="1"/>
            </a:p>
          </p:txBody>
        </p:sp>
        <p:sp>
          <p:nvSpPr>
            <p:cNvPr id="367" name="Rectangle 2015">
              <a:extLst>
                <a:ext uri="{FF2B5EF4-FFF2-40B4-BE49-F238E27FC236}">
                  <a16:creationId xmlns:a16="http://schemas.microsoft.com/office/drawing/2014/main" id="{BE0C4775-AEAE-574B-B7FD-031ACCC77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1375" y="3094355"/>
              <a:ext cx="83356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C</a:t>
              </a:r>
              <a:endParaRPr lang="en-US" sz="2400" b="1"/>
            </a:p>
          </p:txBody>
        </p:sp>
        <p:sp>
          <p:nvSpPr>
            <p:cNvPr id="368" name="Rectangle 2016">
              <a:extLst>
                <a:ext uri="{FF2B5EF4-FFF2-40B4-BE49-F238E27FC236}">
                  <a16:creationId xmlns:a16="http://schemas.microsoft.com/office/drawing/2014/main" id="{39F8F6C1-12B9-2B46-A86D-30408EC32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2175" y="3627755"/>
              <a:ext cx="70532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sz="2400" b="1"/>
            </a:p>
          </p:txBody>
        </p:sp>
        <p:sp>
          <p:nvSpPr>
            <p:cNvPr id="369" name="Rectangle 2017">
              <a:extLst>
                <a:ext uri="{FF2B5EF4-FFF2-40B4-BE49-F238E27FC236}">
                  <a16:creationId xmlns:a16="http://schemas.microsoft.com/office/drawing/2014/main" id="{4DAAC377-27AA-4542-8BA3-D4D307178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6650" y="3627755"/>
              <a:ext cx="83356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A</a:t>
              </a:r>
              <a:endParaRPr lang="en-US" sz="2400" b="1"/>
            </a:p>
          </p:txBody>
        </p:sp>
        <p:sp>
          <p:nvSpPr>
            <p:cNvPr id="370" name="Rectangle 2018">
              <a:extLst>
                <a:ext uri="{FF2B5EF4-FFF2-40B4-BE49-F238E27FC236}">
                  <a16:creationId xmlns:a16="http://schemas.microsoft.com/office/drawing/2014/main" id="{63B1C2FE-2C1F-1E44-BD12-2318EE0FF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7900" y="3329305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371" name="Rectangle 2019">
              <a:extLst>
                <a:ext uri="{FF2B5EF4-FFF2-40B4-BE49-F238E27FC236}">
                  <a16:creationId xmlns:a16="http://schemas.microsoft.com/office/drawing/2014/main" id="{C13FB5C4-046C-2549-897C-E84A6C509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0" y="2100580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 sz="2400" b="1"/>
            </a:p>
          </p:txBody>
        </p:sp>
        <p:sp>
          <p:nvSpPr>
            <p:cNvPr id="372" name="Rectangle 2021">
              <a:extLst>
                <a:ext uri="{FF2B5EF4-FFF2-40B4-BE49-F238E27FC236}">
                  <a16:creationId xmlns:a16="http://schemas.microsoft.com/office/drawing/2014/main" id="{7A4CEE53-01F7-5341-8919-F305A54CA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0200" y="2316480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 sz="2400" b="1"/>
            </a:p>
          </p:txBody>
        </p:sp>
        <p:sp>
          <p:nvSpPr>
            <p:cNvPr id="373" name="Rectangle 2022">
              <a:extLst>
                <a:ext uri="{FF2B5EF4-FFF2-40B4-BE49-F238E27FC236}">
                  <a16:creationId xmlns:a16="http://schemas.microsoft.com/office/drawing/2014/main" id="{6635289B-E493-5F4F-941B-0C8A27821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9275" y="247840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 sz="2400" b="1"/>
            </a:p>
          </p:txBody>
        </p:sp>
        <p:sp>
          <p:nvSpPr>
            <p:cNvPr id="374" name="Rectangle 2023">
              <a:extLst>
                <a:ext uri="{FF2B5EF4-FFF2-40B4-BE49-F238E27FC236}">
                  <a16:creationId xmlns:a16="http://schemas.microsoft.com/office/drawing/2014/main" id="{9FFF0FE1-8A8D-C642-9298-CA51D4128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1525" y="235140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 sz="2400" b="1"/>
            </a:p>
          </p:txBody>
        </p:sp>
        <p:sp>
          <p:nvSpPr>
            <p:cNvPr id="375" name="Rectangle 2024">
              <a:extLst>
                <a:ext uri="{FF2B5EF4-FFF2-40B4-BE49-F238E27FC236}">
                  <a16:creationId xmlns:a16="http://schemas.microsoft.com/office/drawing/2014/main" id="{2A3C30CD-DF41-AA46-B07D-5EE78B54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2322830"/>
              <a:ext cx="83356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A</a:t>
              </a:r>
              <a:endParaRPr lang="en-US" sz="2400" b="1"/>
            </a:p>
          </p:txBody>
        </p:sp>
        <p:sp>
          <p:nvSpPr>
            <p:cNvPr id="376" name="Rectangle 2025">
              <a:extLst>
                <a:ext uri="{FF2B5EF4-FFF2-40B4-BE49-F238E27FC236}">
                  <a16:creationId xmlns:a16="http://schemas.microsoft.com/office/drawing/2014/main" id="{4430683E-CB79-C643-B75C-DF0E5FD49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9300" y="257365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377" name="Rectangle 2026">
              <a:extLst>
                <a:ext uri="{FF2B5EF4-FFF2-40B4-BE49-F238E27FC236}">
                  <a16:creationId xmlns:a16="http://schemas.microsoft.com/office/drawing/2014/main" id="{97D4002D-77D3-5444-9145-8BB22D27C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2250" y="212915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378" name="Rectangle 2027">
              <a:extLst>
                <a:ext uri="{FF2B5EF4-FFF2-40B4-BE49-F238E27FC236}">
                  <a16:creationId xmlns:a16="http://schemas.microsoft.com/office/drawing/2014/main" id="{D1A8EB09-0DA2-0248-B3FE-F0014D285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0" y="2138680"/>
              <a:ext cx="141288" cy="92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NH</a:t>
              </a:r>
              <a:r>
                <a:rPr lang="en-US" sz="600" b="1" baseline="-25000">
                  <a:solidFill>
                    <a:srgbClr val="000000"/>
                  </a:solidFill>
                  <a:latin typeface="Helvetica" pitchFamily="34" charset="0"/>
                </a:rPr>
                <a:t>2</a:t>
              </a:r>
              <a:endParaRPr lang="en-US" sz="2400" b="1" baseline="-25000"/>
            </a:p>
          </p:txBody>
        </p:sp>
        <p:sp>
          <p:nvSpPr>
            <p:cNvPr id="379" name="Rectangle 2030">
              <a:extLst>
                <a:ext uri="{FF2B5EF4-FFF2-40B4-BE49-F238E27FC236}">
                  <a16:creationId xmlns:a16="http://schemas.microsoft.com/office/drawing/2014/main" id="{1213F696-D982-4048-8BB5-46B24C789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2525" y="3878580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 sz="2400" b="1"/>
            </a:p>
          </p:txBody>
        </p:sp>
        <p:sp>
          <p:nvSpPr>
            <p:cNvPr id="380" name="Rectangle 2031">
              <a:extLst>
                <a:ext uri="{FF2B5EF4-FFF2-40B4-BE49-F238E27FC236}">
                  <a16:creationId xmlns:a16="http://schemas.microsoft.com/office/drawing/2014/main" id="{A15EF16E-1AA7-414B-84A5-0B2A96928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575" y="4084955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381" name="Rectangle 2032">
              <a:extLst>
                <a:ext uri="{FF2B5EF4-FFF2-40B4-BE49-F238E27FC236}">
                  <a16:creationId xmlns:a16="http://schemas.microsoft.com/office/drawing/2014/main" id="{C129E257-7DDF-4543-A1E8-A9842B6B6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7925" y="3669030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382" name="Rectangle 2033">
              <a:extLst>
                <a:ext uri="{FF2B5EF4-FFF2-40B4-BE49-F238E27FC236}">
                  <a16:creationId xmlns:a16="http://schemas.microsoft.com/office/drawing/2014/main" id="{FE4F97A0-826F-4545-A261-5F4016E5C9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540000">
              <a:off x="9000060" y="4010214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 sz="2400" b="1"/>
            </a:p>
          </p:txBody>
        </p:sp>
        <p:sp>
          <p:nvSpPr>
            <p:cNvPr id="383" name="Freeform 2034">
              <a:extLst>
                <a:ext uri="{FF2B5EF4-FFF2-40B4-BE49-F238E27FC236}">
                  <a16:creationId xmlns:a16="http://schemas.microsoft.com/office/drawing/2014/main" id="{6E735F60-754A-D141-9986-CB6EEB8753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63050" y="3910330"/>
              <a:ext cx="50800" cy="57150"/>
            </a:xfrm>
            <a:custGeom>
              <a:avLst/>
              <a:gdLst>
                <a:gd name="T0" fmla="*/ 2147483647 w 32"/>
                <a:gd name="T1" fmla="*/ 2147483647 h 36"/>
                <a:gd name="T2" fmla="*/ 2147483647 w 32"/>
                <a:gd name="T3" fmla="*/ 2147483647 h 36"/>
                <a:gd name="T4" fmla="*/ 2147483647 w 32"/>
                <a:gd name="T5" fmla="*/ 2147483647 h 36"/>
                <a:gd name="T6" fmla="*/ 2147483647 w 32"/>
                <a:gd name="T7" fmla="*/ 2147483647 h 36"/>
                <a:gd name="T8" fmla="*/ 2147483647 w 32"/>
                <a:gd name="T9" fmla="*/ 2147483647 h 36"/>
                <a:gd name="T10" fmla="*/ 2147483647 w 32"/>
                <a:gd name="T11" fmla="*/ 2147483647 h 36"/>
                <a:gd name="T12" fmla="*/ 2147483647 w 32"/>
                <a:gd name="T13" fmla="*/ 2147483647 h 36"/>
                <a:gd name="T14" fmla="*/ 2147483647 w 32"/>
                <a:gd name="T15" fmla="*/ 2147483647 h 36"/>
                <a:gd name="T16" fmla="*/ 2147483647 w 32"/>
                <a:gd name="T17" fmla="*/ 2147483647 h 36"/>
                <a:gd name="T18" fmla="*/ 2147483647 w 32"/>
                <a:gd name="T19" fmla="*/ 2147483647 h 36"/>
                <a:gd name="T20" fmla="*/ 2147483647 w 32"/>
                <a:gd name="T21" fmla="*/ 2147483647 h 36"/>
                <a:gd name="T22" fmla="*/ 2147483647 w 32"/>
                <a:gd name="T23" fmla="*/ 2147483647 h 36"/>
                <a:gd name="T24" fmla="*/ 2147483647 w 32"/>
                <a:gd name="T25" fmla="*/ 2147483647 h 36"/>
                <a:gd name="T26" fmla="*/ 0 w 32"/>
                <a:gd name="T27" fmla="*/ 2147483647 h 36"/>
                <a:gd name="T28" fmla="*/ 0 w 32"/>
                <a:gd name="T29" fmla="*/ 2147483647 h 36"/>
                <a:gd name="T30" fmla="*/ 2147483647 w 32"/>
                <a:gd name="T31" fmla="*/ 2147483647 h 36"/>
                <a:gd name="T32" fmla="*/ 2147483647 w 32"/>
                <a:gd name="T33" fmla="*/ 2147483647 h 36"/>
                <a:gd name="T34" fmla="*/ 2147483647 w 32"/>
                <a:gd name="T35" fmla="*/ 2147483647 h 36"/>
                <a:gd name="T36" fmla="*/ 2147483647 w 32"/>
                <a:gd name="T37" fmla="*/ 2147483647 h 36"/>
                <a:gd name="T38" fmla="*/ 2147483647 w 32"/>
                <a:gd name="T39" fmla="*/ 2147483647 h 36"/>
                <a:gd name="T40" fmla="*/ 2147483647 w 32"/>
                <a:gd name="T41" fmla="*/ 2147483647 h 36"/>
                <a:gd name="T42" fmla="*/ 2147483647 w 32"/>
                <a:gd name="T43" fmla="*/ 0 h 36"/>
                <a:gd name="T44" fmla="*/ 2147483647 w 32"/>
                <a:gd name="T45" fmla="*/ 0 h 36"/>
                <a:gd name="T46" fmla="*/ 2147483647 w 32"/>
                <a:gd name="T47" fmla="*/ 2147483647 h 36"/>
                <a:gd name="T48" fmla="*/ 2147483647 w 32"/>
                <a:gd name="T49" fmla="*/ 2147483647 h 36"/>
                <a:gd name="T50" fmla="*/ 2147483647 w 32"/>
                <a:gd name="T51" fmla="*/ 2147483647 h 36"/>
                <a:gd name="T52" fmla="*/ 2147483647 w 32"/>
                <a:gd name="T53" fmla="*/ 2147483647 h 36"/>
                <a:gd name="T54" fmla="*/ 2147483647 w 32"/>
                <a:gd name="T55" fmla="*/ 2147483647 h 36"/>
                <a:gd name="T56" fmla="*/ 2147483647 w 32"/>
                <a:gd name="T57" fmla="*/ 2147483647 h 36"/>
                <a:gd name="T58" fmla="*/ 2147483647 w 32"/>
                <a:gd name="T59" fmla="*/ 2147483647 h 36"/>
                <a:gd name="T60" fmla="*/ 2147483647 w 32"/>
                <a:gd name="T61" fmla="*/ 2147483647 h 36"/>
                <a:gd name="T62" fmla="*/ 2147483647 w 32"/>
                <a:gd name="T63" fmla="*/ 2147483647 h 36"/>
                <a:gd name="T64" fmla="*/ 2147483647 w 32"/>
                <a:gd name="T65" fmla="*/ 2147483647 h 36"/>
                <a:gd name="T66" fmla="*/ 2147483647 w 32"/>
                <a:gd name="T67" fmla="*/ 2147483647 h 36"/>
                <a:gd name="T68" fmla="*/ 2147483647 w 32"/>
                <a:gd name="T69" fmla="*/ 2147483647 h 36"/>
                <a:gd name="T70" fmla="*/ 2147483647 w 32"/>
                <a:gd name="T71" fmla="*/ 2147483647 h 36"/>
                <a:gd name="T72" fmla="*/ 2147483647 w 32"/>
                <a:gd name="T73" fmla="*/ 2147483647 h 36"/>
                <a:gd name="T74" fmla="*/ 2147483647 w 32"/>
                <a:gd name="T75" fmla="*/ 2147483647 h 36"/>
                <a:gd name="T76" fmla="*/ 2147483647 w 32"/>
                <a:gd name="T77" fmla="*/ 2147483647 h 36"/>
                <a:gd name="T78" fmla="*/ 2147483647 w 32"/>
                <a:gd name="T79" fmla="*/ 2147483647 h 36"/>
                <a:gd name="T80" fmla="*/ 2147483647 w 32"/>
                <a:gd name="T81" fmla="*/ 2147483647 h 36"/>
                <a:gd name="T82" fmla="*/ 2147483647 w 32"/>
                <a:gd name="T83" fmla="*/ 2147483647 h 36"/>
                <a:gd name="T84" fmla="*/ 2147483647 w 32"/>
                <a:gd name="T85" fmla="*/ 2147483647 h 36"/>
                <a:gd name="T86" fmla="*/ 2147483647 w 32"/>
                <a:gd name="T87" fmla="*/ 2147483647 h 36"/>
                <a:gd name="T88" fmla="*/ 2147483647 w 32"/>
                <a:gd name="T89" fmla="*/ 2147483647 h 36"/>
                <a:gd name="T90" fmla="*/ 2147483647 w 32"/>
                <a:gd name="T91" fmla="*/ 2147483647 h 36"/>
                <a:gd name="T92" fmla="*/ 2147483647 w 32"/>
                <a:gd name="T93" fmla="*/ 2147483647 h 36"/>
                <a:gd name="T94" fmla="*/ 2147483647 w 32"/>
                <a:gd name="T95" fmla="*/ 2147483647 h 36"/>
                <a:gd name="T96" fmla="*/ 2147483647 w 32"/>
                <a:gd name="T97" fmla="*/ 2147483647 h 36"/>
                <a:gd name="T98" fmla="*/ 2147483647 w 32"/>
                <a:gd name="T99" fmla="*/ 2147483647 h 36"/>
                <a:gd name="T100" fmla="*/ 2147483647 w 32"/>
                <a:gd name="T101" fmla="*/ 2147483647 h 36"/>
                <a:gd name="T102" fmla="*/ 2147483647 w 32"/>
                <a:gd name="T103" fmla="*/ 2147483647 h 36"/>
                <a:gd name="T104" fmla="*/ 2147483647 w 32"/>
                <a:gd name="T105" fmla="*/ 2147483647 h 36"/>
                <a:gd name="T106" fmla="*/ 2147483647 w 32"/>
                <a:gd name="T107" fmla="*/ 2147483647 h 36"/>
                <a:gd name="T108" fmla="*/ 2147483647 w 32"/>
                <a:gd name="T109" fmla="*/ 2147483647 h 36"/>
                <a:gd name="T110" fmla="*/ 2147483647 w 32"/>
                <a:gd name="T111" fmla="*/ 2147483647 h 36"/>
                <a:gd name="T112" fmla="*/ 2147483647 w 32"/>
                <a:gd name="T113" fmla="*/ 2147483647 h 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2"/>
                <a:gd name="T172" fmla="*/ 0 h 36"/>
                <a:gd name="T173" fmla="*/ 32 w 32"/>
                <a:gd name="T174" fmla="*/ 36 h 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2" h="36">
                  <a:moveTo>
                    <a:pt x="30" y="28"/>
                  </a:moveTo>
                  <a:lnTo>
                    <a:pt x="30" y="28"/>
                  </a:lnTo>
                  <a:lnTo>
                    <a:pt x="28" y="30"/>
                  </a:lnTo>
                  <a:lnTo>
                    <a:pt x="26" y="34"/>
                  </a:lnTo>
                  <a:lnTo>
                    <a:pt x="22" y="36"/>
                  </a:lnTo>
                  <a:lnTo>
                    <a:pt x="16" y="36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2" y="2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4" y="6"/>
                  </a:lnTo>
                  <a:lnTo>
                    <a:pt x="8" y="2"/>
                  </a:lnTo>
                  <a:lnTo>
                    <a:pt x="12" y="2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8" y="6"/>
                  </a:lnTo>
                  <a:lnTo>
                    <a:pt x="32" y="10"/>
                  </a:lnTo>
                  <a:lnTo>
                    <a:pt x="32" y="18"/>
                  </a:lnTo>
                  <a:lnTo>
                    <a:pt x="30" y="28"/>
                  </a:lnTo>
                  <a:close/>
                  <a:moveTo>
                    <a:pt x="24" y="8"/>
                  </a:moveTo>
                  <a:lnTo>
                    <a:pt x="24" y="8"/>
                  </a:lnTo>
                  <a:lnTo>
                    <a:pt x="20" y="6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22" y="32"/>
                  </a:lnTo>
                  <a:lnTo>
                    <a:pt x="24" y="28"/>
                  </a:lnTo>
                  <a:lnTo>
                    <a:pt x="28" y="24"/>
                  </a:lnTo>
                  <a:lnTo>
                    <a:pt x="28" y="18"/>
                  </a:lnTo>
                  <a:lnTo>
                    <a:pt x="26" y="12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384" name="Rectangle 2035">
              <a:extLst>
                <a:ext uri="{FF2B5EF4-FFF2-40B4-BE49-F238E27FC236}">
                  <a16:creationId xmlns:a16="http://schemas.microsoft.com/office/drawing/2014/main" id="{EAD19EC2-6F65-2F49-9E17-939B9C4A4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0650" y="3669030"/>
              <a:ext cx="141288" cy="92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CH</a:t>
              </a:r>
              <a:r>
                <a:rPr lang="en-US" sz="600" b="1" baseline="-25000">
                  <a:solidFill>
                    <a:srgbClr val="000000"/>
                  </a:solidFill>
                  <a:latin typeface="Helvetica" pitchFamily="34" charset="0"/>
                </a:rPr>
                <a:t>3</a:t>
              </a:r>
              <a:endParaRPr lang="en-US" sz="2400" b="1" baseline="-25000"/>
            </a:p>
          </p:txBody>
        </p:sp>
        <p:sp>
          <p:nvSpPr>
            <p:cNvPr id="385" name="Rectangle 2038">
              <a:extLst>
                <a:ext uri="{FF2B5EF4-FFF2-40B4-BE49-F238E27FC236}">
                  <a16:creationId xmlns:a16="http://schemas.microsoft.com/office/drawing/2014/main" id="{17904610-7EE6-744D-AAD6-998F629E6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1450" y="4113530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386" name="Rectangle 2039">
              <a:extLst>
                <a:ext uri="{FF2B5EF4-FFF2-40B4-BE49-F238E27FC236}">
                  <a16:creationId xmlns:a16="http://schemas.microsoft.com/office/drawing/2014/main" id="{288C8F3A-BADB-C848-ABB8-6ACC3E787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5400" y="3872230"/>
              <a:ext cx="70532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sz="2400" b="1"/>
            </a:p>
          </p:txBody>
        </p:sp>
        <p:sp>
          <p:nvSpPr>
            <p:cNvPr id="387" name="Rectangle 2040">
              <a:extLst>
                <a:ext uri="{FF2B5EF4-FFF2-40B4-BE49-F238E27FC236}">
                  <a16:creationId xmlns:a16="http://schemas.microsoft.com/office/drawing/2014/main" id="{65DBD8EF-65BE-EA43-8140-97991F209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4775" y="5002530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388" name="Rectangle 2041">
              <a:extLst>
                <a:ext uri="{FF2B5EF4-FFF2-40B4-BE49-F238E27FC236}">
                  <a16:creationId xmlns:a16="http://schemas.microsoft.com/office/drawing/2014/main" id="{68B71A5B-FC81-0F42-9257-1FE252F45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0000" y="477710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389" name="Rectangle 2042">
              <a:extLst>
                <a:ext uri="{FF2B5EF4-FFF2-40B4-BE49-F238E27FC236}">
                  <a16:creationId xmlns:a16="http://schemas.microsoft.com/office/drawing/2014/main" id="{FAA07C34-D0D3-2B4E-880B-FA03AD868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3450" y="4780280"/>
              <a:ext cx="155575" cy="92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r>
                <a:rPr lang="en-US" sz="600" b="1" baseline="-25000">
                  <a:solidFill>
                    <a:srgbClr val="000000"/>
                  </a:solidFill>
                  <a:latin typeface="Helvetica" pitchFamily="34" charset="0"/>
                </a:rPr>
                <a:t>2</a:t>
              </a:r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 sz="2400" b="1"/>
            </a:p>
          </p:txBody>
        </p:sp>
        <p:sp>
          <p:nvSpPr>
            <p:cNvPr id="390" name="Rectangle 2045">
              <a:extLst>
                <a:ext uri="{FF2B5EF4-FFF2-40B4-BE49-F238E27FC236}">
                  <a16:creationId xmlns:a16="http://schemas.microsoft.com/office/drawing/2014/main" id="{AD26E77C-86F9-D84C-A0CB-6541BC974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9675" y="512635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 sz="2400" b="1"/>
            </a:p>
          </p:txBody>
        </p:sp>
        <p:sp>
          <p:nvSpPr>
            <p:cNvPr id="391" name="Rectangle 2046">
              <a:extLst>
                <a:ext uri="{FF2B5EF4-FFF2-40B4-BE49-F238E27FC236}">
                  <a16:creationId xmlns:a16="http://schemas.microsoft.com/office/drawing/2014/main" id="{FCACAF1D-17A4-384D-9097-052448ADF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0600" y="499935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 sz="2400" b="1"/>
            </a:p>
          </p:txBody>
        </p:sp>
        <p:sp>
          <p:nvSpPr>
            <p:cNvPr id="392" name="Rectangle 2047">
              <a:extLst>
                <a:ext uri="{FF2B5EF4-FFF2-40B4-BE49-F238E27FC236}">
                  <a16:creationId xmlns:a16="http://schemas.microsoft.com/office/drawing/2014/main" id="{A722A77F-386C-1949-BA9E-4AB3178E0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5538" y="4970780"/>
              <a:ext cx="83356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C</a:t>
              </a:r>
              <a:endParaRPr lang="en-US" sz="2400" b="1"/>
            </a:p>
          </p:txBody>
        </p:sp>
        <p:sp>
          <p:nvSpPr>
            <p:cNvPr id="393" name="Rectangle 2048">
              <a:extLst>
                <a:ext uri="{FF2B5EF4-FFF2-40B4-BE49-F238E27FC236}">
                  <a16:creationId xmlns:a16="http://schemas.microsoft.com/office/drawing/2014/main" id="{7130F709-3847-824D-B556-B50BE7FB3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9650" y="5205730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394" name="Rectangle 2049">
              <a:extLst>
                <a:ext uri="{FF2B5EF4-FFF2-40B4-BE49-F238E27FC236}">
                  <a16:creationId xmlns:a16="http://schemas.microsoft.com/office/drawing/2014/main" id="{E540CC35-7894-014E-9448-228CB6439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4825" y="1773555"/>
              <a:ext cx="328616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3′ end</a:t>
              </a:r>
              <a:endParaRPr lang="en-US" sz="2400" b="1"/>
            </a:p>
          </p:txBody>
        </p:sp>
        <p:sp>
          <p:nvSpPr>
            <p:cNvPr id="395" name="Rectangle 2054">
              <a:extLst>
                <a:ext uri="{FF2B5EF4-FFF2-40B4-BE49-F238E27FC236}">
                  <a16:creationId xmlns:a16="http://schemas.microsoft.com/office/drawing/2014/main" id="{4B1DA66A-0086-9242-B7CD-5579AC6A4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9300" y="5793105"/>
              <a:ext cx="328616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5′ end</a:t>
              </a:r>
              <a:endParaRPr lang="en-US" sz="2400" b="1"/>
            </a:p>
          </p:txBody>
        </p:sp>
        <p:sp>
          <p:nvSpPr>
            <p:cNvPr id="396" name="Rectangle 2059">
              <a:extLst>
                <a:ext uri="{FF2B5EF4-FFF2-40B4-BE49-F238E27FC236}">
                  <a16:creationId xmlns:a16="http://schemas.microsoft.com/office/drawing/2014/main" id="{B2F5DCC2-FDF1-FA47-B3EE-0D12B5C29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0675" y="4113530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397" name="Rectangle 2060">
              <a:extLst>
                <a:ext uri="{FF2B5EF4-FFF2-40B4-BE49-F238E27FC236}">
                  <a16:creationId xmlns:a16="http://schemas.microsoft.com/office/drawing/2014/main" id="{F3F2BFF4-D302-E344-BF1C-04B8B9143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3325" y="391985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398" name="Rectangle 2061">
              <a:extLst>
                <a:ext uri="{FF2B5EF4-FFF2-40B4-BE49-F238E27FC236}">
                  <a16:creationId xmlns:a16="http://schemas.microsoft.com/office/drawing/2014/main" id="{B43B597C-7FB9-4C4D-A6FA-09DE7289C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4950" y="413575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399" name="Rectangle 2062">
              <a:extLst>
                <a:ext uri="{FF2B5EF4-FFF2-40B4-BE49-F238E27FC236}">
                  <a16:creationId xmlns:a16="http://schemas.microsoft.com/office/drawing/2014/main" id="{CF5B2E4A-4AF0-2E44-9829-434DCAFEA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3325" y="413575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400" name="Rectangle 2063">
              <a:extLst>
                <a:ext uri="{FF2B5EF4-FFF2-40B4-BE49-F238E27FC236}">
                  <a16:creationId xmlns:a16="http://schemas.microsoft.com/office/drawing/2014/main" id="{AA9E07F5-D8CF-B045-BDED-91F731213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75" y="4275455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401" name="Rectangle 2064">
              <a:extLst>
                <a:ext uri="{FF2B5EF4-FFF2-40B4-BE49-F238E27FC236}">
                  <a16:creationId xmlns:a16="http://schemas.microsoft.com/office/drawing/2014/main" id="{AD3C5578-9B3D-1447-85A0-4A36EB949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000" y="4342130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402" name="Rectangle 2065">
              <a:extLst>
                <a:ext uri="{FF2B5EF4-FFF2-40B4-BE49-F238E27FC236}">
                  <a16:creationId xmlns:a16="http://schemas.microsoft.com/office/drawing/2014/main" id="{7C11D946-D75E-0041-A230-FBD142950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1650" y="4342130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403" name="Rectangle 2066">
              <a:extLst>
                <a:ext uri="{FF2B5EF4-FFF2-40B4-BE49-F238E27FC236}">
                  <a16:creationId xmlns:a16="http://schemas.microsoft.com/office/drawing/2014/main" id="{BF63CE2E-AFEB-5342-8DFC-5245B60E8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4208780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404" name="Rectangle 2067">
              <a:extLst>
                <a:ext uri="{FF2B5EF4-FFF2-40B4-BE49-F238E27FC236}">
                  <a16:creationId xmlns:a16="http://schemas.microsoft.com/office/drawing/2014/main" id="{41023415-E925-FF43-85C4-63E123B4A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8975" y="4196080"/>
              <a:ext cx="28854" cy="61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00" b="1">
                  <a:solidFill>
                    <a:srgbClr val="000000"/>
                  </a:solidFill>
                  <a:latin typeface="Helvetica" pitchFamily="34" charset="0"/>
                </a:rPr>
                <a:t>–</a:t>
              </a:r>
              <a:endParaRPr lang="en-US" sz="2400" b="1"/>
            </a:p>
          </p:txBody>
        </p:sp>
        <p:sp>
          <p:nvSpPr>
            <p:cNvPr id="405" name="Rectangle 2068">
              <a:extLst>
                <a:ext uri="{FF2B5EF4-FFF2-40B4-BE49-F238E27FC236}">
                  <a16:creationId xmlns:a16="http://schemas.microsoft.com/office/drawing/2014/main" id="{80C3D932-7B7B-BE43-A850-C4EAD668F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4342130"/>
              <a:ext cx="5129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P</a:t>
              </a:r>
              <a:endParaRPr lang="en-US" sz="2400" b="1"/>
            </a:p>
          </p:txBody>
        </p:sp>
        <p:sp>
          <p:nvSpPr>
            <p:cNvPr id="406" name="Rectangle 2069">
              <a:extLst>
                <a:ext uri="{FF2B5EF4-FFF2-40B4-BE49-F238E27FC236}">
                  <a16:creationId xmlns:a16="http://schemas.microsoft.com/office/drawing/2014/main" id="{844000C5-0811-0B4E-876C-4FAE53779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7500" y="4342130"/>
              <a:ext cx="141288" cy="92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CH</a:t>
              </a:r>
              <a:r>
                <a:rPr lang="en-US" sz="600" b="1" baseline="-25000">
                  <a:solidFill>
                    <a:srgbClr val="000000"/>
                  </a:solidFill>
                  <a:latin typeface="Helvetica" pitchFamily="34" charset="0"/>
                </a:rPr>
                <a:t>2</a:t>
              </a:r>
              <a:endParaRPr lang="en-US" sz="2400" b="1" baseline="-25000"/>
            </a:p>
          </p:txBody>
        </p:sp>
        <p:sp>
          <p:nvSpPr>
            <p:cNvPr id="407" name="Rectangle 2072">
              <a:extLst>
                <a:ext uri="{FF2B5EF4-FFF2-40B4-BE49-F238E27FC236}">
                  <a16:creationId xmlns:a16="http://schemas.microsoft.com/office/drawing/2014/main" id="{2D0333D8-F0BC-2946-A44E-99F710753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1825" y="4481830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408" name="Rectangle 2073">
              <a:extLst>
                <a:ext uri="{FF2B5EF4-FFF2-40B4-BE49-F238E27FC236}">
                  <a16:creationId xmlns:a16="http://schemas.microsoft.com/office/drawing/2014/main" id="{BF85CB1E-CEF8-2948-AD76-A81DAF695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1200" y="331660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409" name="Rectangle 2074">
              <a:extLst>
                <a:ext uri="{FF2B5EF4-FFF2-40B4-BE49-F238E27FC236}">
                  <a16:creationId xmlns:a16="http://schemas.microsoft.com/office/drawing/2014/main" id="{2BEC1C1D-F903-E04C-AFD4-72C5E6BEC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7975" y="230695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410" name="Rectangle 2075">
              <a:extLst>
                <a:ext uri="{FF2B5EF4-FFF2-40B4-BE49-F238E27FC236}">
                  <a16:creationId xmlns:a16="http://schemas.microsoft.com/office/drawing/2014/main" id="{FC074D2F-7650-4247-A6BD-3658CCC33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0625" y="3122930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411" name="Rectangle 2076">
              <a:extLst>
                <a:ext uri="{FF2B5EF4-FFF2-40B4-BE49-F238E27FC236}">
                  <a16:creationId xmlns:a16="http://schemas.microsoft.com/office/drawing/2014/main" id="{DA93E28A-A5DB-E94F-8547-C6E9BE6BE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0100" y="292925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412" name="Rectangle 2077">
              <a:extLst>
                <a:ext uri="{FF2B5EF4-FFF2-40B4-BE49-F238E27FC236}">
                  <a16:creationId xmlns:a16="http://schemas.microsoft.com/office/drawing/2014/main" id="{4EB81A04-6DA0-C144-896C-C07690F46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1725" y="314515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413" name="Rectangle 2078">
              <a:extLst>
                <a:ext uri="{FF2B5EF4-FFF2-40B4-BE49-F238E27FC236}">
                  <a16:creationId xmlns:a16="http://schemas.microsoft.com/office/drawing/2014/main" id="{2BC620F3-18F8-FD4D-A23B-D9E03A36B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0100" y="314515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414" name="Rectangle 2079">
              <a:extLst>
                <a:ext uri="{FF2B5EF4-FFF2-40B4-BE49-F238E27FC236}">
                  <a16:creationId xmlns:a16="http://schemas.microsoft.com/office/drawing/2014/main" id="{46AB919D-C6C9-2D46-A510-BFF335852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39325" y="3288030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415" name="Rectangle 2080">
              <a:extLst>
                <a:ext uri="{FF2B5EF4-FFF2-40B4-BE49-F238E27FC236}">
                  <a16:creationId xmlns:a16="http://schemas.microsoft.com/office/drawing/2014/main" id="{995BB432-CF49-4649-A960-23CE20E67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8775" y="3351530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416" name="Rectangle 2081">
              <a:extLst>
                <a:ext uri="{FF2B5EF4-FFF2-40B4-BE49-F238E27FC236}">
                  <a16:creationId xmlns:a16="http://schemas.microsoft.com/office/drawing/2014/main" id="{9FFA0116-0D25-154A-8288-3DBE8F5FA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8425" y="3351530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417" name="Rectangle 2082">
              <a:extLst>
                <a:ext uri="{FF2B5EF4-FFF2-40B4-BE49-F238E27FC236}">
                  <a16:creationId xmlns:a16="http://schemas.microsoft.com/office/drawing/2014/main" id="{B3FC746D-7ECF-9D4C-84CB-659311830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1775" y="3218180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418" name="Rectangle 2083">
              <a:extLst>
                <a:ext uri="{FF2B5EF4-FFF2-40B4-BE49-F238E27FC236}">
                  <a16:creationId xmlns:a16="http://schemas.microsoft.com/office/drawing/2014/main" id="{275D4D81-9551-4B47-8503-EF4ED3063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8925" y="3205480"/>
              <a:ext cx="28854" cy="61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00" b="1">
                  <a:solidFill>
                    <a:srgbClr val="000000"/>
                  </a:solidFill>
                  <a:latin typeface="Helvetica" pitchFamily="34" charset="0"/>
                </a:rPr>
                <a:t>–</a:t>
              </a:r>
              <a:endParaRPr lang="en-US" sz="2400" b="1"/>
            </a:p>
          </p:txBody>
        </p:sp>
        <p:sp>
          <p:nvSpPr>
            <p:cNvPr id="419" name="Rectangle 2084">
              <a:extLst>
                <a:ext uri="{FF2B5EF4-FFF2-40B4-BE49-F238E27FC236}">
                  <a16:creationId xmlns:a16="http://schemas.microsoft.com/office/drawing/2014/main" id="{AEDB8FC5-5A5C-C84A-B0FF-70B04C0CD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8600" y="3351530"/>
              <a:ext cx="5129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P</a:t>
              </a:r>
              <a:endParaRPr lang="en-US" sz="2400" b="1"/>
            </a:p>
          </p:txBody>
        </p:sp>
        <p:sp>
          <p:nvSpPr>
            <p:cNvPr id="420" name="Rectangle 2085">
              <a:extLst>
                <a:ext uri="{FF2B5EF4-FFF2-40B4-BE49-F238E27FC236}">
                  <a16:creationId xmlns:a16="http://schemas.microsoft.com/office/drawing/2014/main" id="{8DC6BB0A-B499-CC48-A178-1440354B9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7450" y="3354705"/>
              <a:ext cx="141288" cy="92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CH</a:t>
              </a:r>
              <a:r>
                <a:rPr lang="en-US" sz="600" b="1" baseline="-25000">
                  <a:solidFill>
                    <a:srgbClr val="000000"/>
                  </a:solidFill>
                  <a:latin typeface="Helvetica" pitchFamily="34" charset="0"/>
                </a:rPr>
                <a:t>2</a:t>
              </a:r>
              <a:endParaRPr lang="en-US" sz="2400" b="1" baseline="-25000"/>
            </a:p>
          </p:txBody>
        </p:sp>
        <p:sp>
          <p:nvSpPr>
            <p:cNvPr id="421" name="Rectangle 2088">
              <a:extLst>
                <a:ext uri="{FF2B5EF4-FFF2-40B4-BE49-F238E27FC236}">
                  <a16:creationId xmlns:a16="http://schemas.microsoft.com/office/drawing/2014/main" id="{8151A2DC-499B-BC49-8000-58FE8EE24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1775" y="3491230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422" name="Rectangle 2089">
              <a:extLst>
                <a:ext uri="{FF2B5EF4-FFF2-40B4-BE49-F238E27FC236}">
                  <a16:creationId xmlns:a16="http://schemas.microsoft.com/office/drawing/2014/main" id="{AE3036AB-F808-6548-A17E-A4E053C5F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3900" y="5123180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423" name="Rectangle 2090">
              <a:extLst>
                <a:ext uri="{FF2B5EF4-FFF2-40B4-BE49-F238E27FC236}">
                  <a16:creationId xmlns:a16="http://schemas.microsoft.com/office/drawing/2014/main" id="{AC934259-876A-0145-B128-0ED21666D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3375" y="4932680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424" name="Rectangle 2091">
              <a:extLst>
                <a:ext uri="{FF2B5EF4-FFF2-40B4-BE49-F238E27FC236}">
                  <a16:creationId xmlns:a16="http://schemas.microsoft.com/office/drawing/2014/main" id="{69A1AF30-5A44-BE41-AB5C-4820008E6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5000" y="514540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425" name="Rectangle 2092">
              <a:extLst>
                <a:ext uri="{FF2B5EF4-FFF2-40B4-BE49-F238E27FC236}">
                  <a16:creationId xmlns:a16="http://schemas.microsoft.com/office/drawing/2014/main" id="{8CCE5EAA-3DF4-C940-A26D-2662ADF29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3375" y="514540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426" name="Rectangle 2093">
              <a:extLst>
                <a:ext uri="{FF2B5EF4-FFF2-40B4-BE49-F238E27FC236}">
                  <a16:creationId xmlns:a16="http://schemas.microsoft.com/office/drawing/2014/main" id="{9EE4C698-9CF8-E341-AD31-CD4AAB455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2600" y="5288280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427" name="Rectangle 2094">
              <a:extLst>
                <a:ext uri="{FF2B5EF4-FFF2-40B4-BE49-F238E27FC236}">
                  <a16:creationId xmlns:a16="http://schemas.microsoft.com/office/drawing/2014/main" id="{5A1D5733-4F47-2E4E-85C9-7CB223AAC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2050" y="5354955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428" name="Rectangle 2095">
              <a:extLst>
                <a:ext uri="{FF2B5EF4-FFF2-40B4-BE49-F238E27FC236}">
                  <a16:creationId xmlns:a16="http://schemas.microsoft.com/office/drawing/2014/main" id="{35B8E08D-3AA0-9543-ABC9-287296D8B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1700" y="5354955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429" name="Rectangle 2096">
              <a:extLst>
                <a:ext uri="{FF2B5EF4-FFF2-40B4-BE49-F238E27FC236}">
                  <a16:creationId xmlns:a16="http://schemas.microsoft.com/office/drawing/2014/main" id="{51F18804-9DC6-EB45-9140-B002D9268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218430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430" name="Rectangle 2097">
              <a:extLst>
                <a:ext uri="{FF2B5EF4-FFF2-40B4-BE49-F238E27FC236}">
                  <a16:creationId xmlns:a16="http://schemas.microsoft.com/office/drawing/2014/main" id="{7127C16D-B193-E142-A42E-F25B2771D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2200" y="5208905"/>
              <a:ext cx="28854" cy="61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00" b="1">
                  <a:solidFill>
                    <a:srgbClr val="000000"/>
                  </a:solidFill>
                  <a:latin typeface="Helvetica" pitchFamily="34" charset="0"/>
                </a:rPr>
                <a:t>–</a:t>
              </a:r>
              <a:endParaRPr lang="en-US" sz="2400" b="1"/>
            </a:p>
          </p:txBody>
        </p:sp>
        <p:sp>
          <p:nvSpPr>
            <p:cNvPr id="431" name="Rectangle 2098">
              <a:extLst>
                <a:ext uri="{FF2B5EF4-FFF2-40B4-BE49-F238E27FC236}">
                  <a16:creationId xmlns:a16="http://schemas.microsoft.com/office/drawing/2014/main" id="{315D37B3-4D60-1842-8AB8-8021577A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1875" y="5354955"/>
              <a:ext cx="5129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P</a:t>
              </a:r>
              <a:endParaRPr lang="en-US" sz="2400" b="1"/>
            </a:p>
          </p:txBody>
        </p:sp>
        <p:sp>
          <p:nvSpPr>
            <p:cNvPr id="432" name="Rectangle 2099">
              <a:extLst>
                <a:ext uri="{FF2B5EF4-FFF2-40B4-BE49-F238E27FC236}">
                  <a16:creationId xmlns:a16="http://schemas.microsoft.com/office/drawing/2014/main" id="{7EB5914D-D3CD-B04C-A87F-C46E27F03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0725" y="5354955"/>
              <a:ext cx="141288" cy="92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CH</a:t>
              </a:r>
              <a:r>
                <a:rPr lang="en-US" sz="600" b="1" baseline="-25000">
                  <a:solidFill>
                    <a:srgbClr val="000000"/>
                  </a:solidFill>
                  <a:latin typeface="Helvetica" pitchFamily="34" charset="0"/>
                </a:rPr>
                <a:t>2</a:t>
              </a:r>
              <a:endParaRPr lang="en-US" sz="2400" b="1" baseline="-25000"/>
            </a:p>
          </p:txBody>
        </p:sp>
        <p:sp>
          <p:nvSpPr>
            <p:cNvPr id="433" name="Rectangle 2102">
              <a:extLst>
                <a:ext uri="{FF2B5EF4-FFF2-40B4-BE49-F238E27FC236}">
                  <a16:creationId xmlns:a16="http://schemas.microsoft.com/office/drawing/2014/main" id="{DD772469-69F2-5142-9085-EBE792663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5050" y="5491480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434" name="Rectangle 2103">
              <a:extLst>
                <a:ext uri="{FF2B5EF4-FFF2-40B4-BE49-F238E27FC236}">
                  <a16:creationId xmlns:a16="http://schemas.microsoft.com/office/drawing/2014/main" id="{0557F4A8-E3D8-BF47-8C58-5B4FBC9C2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2200" y="5481955"/>
              <a:ext cx="28854" cy="61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00" b="1">
                  <a:solidFill>
                    <a:srgbClr val="000000"/>
                  </a:solidFill>
                  <a:latin typeface="Helvetica" pitchFamily="34" charset="0"/>
                </a:rPr>
                <a:t>–</a:t>
              </a:r>
              <a:endParaRPr lang="en-US" sz="2400" b="1"/>
            </a:p>
          </p:txBody>
        </p:sp>
        <p:sp>
          <p:nvSpPr>
            <p:cNvPr id="435" name="Rectangle 2104">
              <a:extLst>
                <a:ext uri="{FF2B5EF4-FFF2-40B4-BE49-F238E27FC236}">
                  <a16:creationId xmlns:a16="http://schemas.microsoft.com/office/drawing/2014/main" id="{F7B73F87-CA15-9D46-A2B0-1D102B7E2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7400" y="211645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436" name="Rectangle 2105">
              <a:extLst>
                <a:ext uri="{FF2B5EF4-FFF2-40B4-BE49-F238E27FC236}">
                  <a16:creationId xmlns:a16="http://schemas.microsoft.com/office/drawing/2014/main" id="{2A1487B4-D812-ED43-AC3F-0FE6FB146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6875" y="192595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437" name="Rectangle 2106">
              <a:extLst>
                <a:ext uri="{FF2B5EF4-FFF2-40B4-BE49-F238E27FC236}">
                  <a16:creationId xmlns:a16="http://schemas.microsoft.com/office/drawing/2014/main" id="{4E158BEA-3773-794B-8DD2-A597977ED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8500" y="2138680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438" name="Rectangle 2107">
              <a:extLst>
                <a:ext uri="{FF2B5EF4-FFF2-40B4-BE49-F238E27FC236}">
                  <a16:creationId xmlns:a16="http://schemas.microsoft.com/office/drawing/2014/main" id="{1CE0AB03-FD94-6A4F-BB1D-9BBAFE6A3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6875" y="2138680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439" name="Rectangle 2108">
              <a:extLst>
                <a:ext uri="{FF2B5EF4-FFF2-40B4-BE49-F238E27FC236}">
                  <a16:creationId xmlns:a16="http://schemas.microsoft.com/office/drawing/2014/main" id="{74D66BC7-7A60-5E48-877F-5E1DFF5D5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6100" y="2281555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440" name="Rectangle 2109">
              <a:extLst>
                <a:ext uri="{FF2B5EF4-FFF2-40B4-BE49-F238E27FC236}">
                  <a16:creationId xmlns:a16="http://schemas.microsoft.com/office/drawing/2014/main" id="{85EEE7D2-CB71-9C47-BC63-30BB0EBB1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5550" y="2348230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441" name="Rectangle 2110">
              <a:extLst>
                <a:ext uri="{FF2B5EF4-FFF2-40B4-BE49-F238E27FC236}">
                  <a16:creationId xmlns:a16="http://schemas.microsoft.com/office/drawing/2014/main" id="{4A4E996E-2A41-CF47-99B0-CFD85216E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5200" y="2348230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442" name="Rectangle 2111">
              <a:extLst>
                <a:ext uri="{FF2B5EF4-FFF2-40B4-BE49-F238E27FC236}">
                  <a16:creationId xmlns:a16="http://schemas.microsoft.com/office/drawing/2014/main" id="{87D2E364-6EE0-274B-B7D8-ABB2084F1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8550" y="2211705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443" name="Rectangle 2112">
              <a:extLst>
                <a:ext uri="{FF2B5EF4-FFF2-40B4-BE49-F238E27FC236}">
                  <a16:creationId xmlns:a16="http://schemas.microsoft.com/office/drawing/2014/main" id="{4B8068AF-E935-AA45-923F-0DE16A32D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5700" y="2202180"/>
              <a:ext cx="28854" cy="61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400" b="1">
                  <a:solidFill>
                    <a:srgbClr val="000000"/>
                  </a:solidFill>
                  <a:latin typeface="Helvetica" pitchFamily="34" charset="0"/>
                </a:rPr>
                <a:t>–</a:t>
              </a:r>
              <a:endParaRPr lang="en-US" sz="2400" b="1"/>
            </a:p>
          </p:txBody>
        </p:sp>
        <p:sp>
          <p:nvSpPr>
            <p:cNvPr id="444" name="Rectangle 2113">
              <a:extLst>
                <a:ext uri="{FF2B5EF4-FFF2-40B4-BE49-F238E27FC236}">
                  <a16:creationId xmlns:a16="http://schemas.microsoft.com/office/drawing/2014/main" id="{A3030BB7-1140-384B-84DA-161FB5741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5375" y="2348230"/>
              <a:ext cx="5129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P</a:t>
              </a:r>
              <a:endParaRPr lang="en-US" sz="2400" b="1"/>
            </a:p>
          </p:txBody>
        </p:sp>
        <p:sp>
          <p:nvSpPr>
            <p:cNvPr id="445" name="Rectangle 2114">
              <a:extLst>
                <a:ext uri="{FF2B5EF4-FFF2-40B4-BE49-F238E27FC236}">
                  <a16:creationId xmlns:a16="http://schemas.microsoft.com/office/drawing/2014/main" id="{788C6122-EEA5-B947-8F65-F1CA89016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1050" y="2348230"/>
              <a:ext cx="141288" cy="92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CH</a:t>
              </a:r>
              <a:r>
                <a:rPr lang="en-US" sz="600" b="1" baseline="-25000">
                  <a:solidFill>
                    <a:srgbClr val="000000"/>
                  </a:solidFill>
                  <a:latin typeface="Helvetica" pitchFamily="34" charset="0"/>
                </a:rPr>
                <a:t>2</a:t>
              </a:r>
              <a:endParaRPr lang="en-US" sz="2400" b="1" baseline="-25000"/>
            </a:p>
          </p:txBody>
        </p:sp>
        <p:sp>
          <p:nvSpPr>
            <p:cNvPr id="446" name="Rectangle 2117">
              <a:extLst>
                <a:ext uri="{FF2B5EF4-FFF2-40B4-BE49-F238E27FC236}">
                  <a16:creationId xmlns:a16="http://schemas.microsoft.com/office/drawing/2014/main" id="{7ACA924A-6ED8-A14B-89A6-356517AD0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8550" y="2484755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447" name="Rectangle 2118">
              <a:extLst>
                <a:ext uri="{FF2B5EF4-FFF2-40B4-BE49-F238E27FC236}">
                  <a16:creationId xmlns:a16="http://schemas.microsoft.com/office/drawing/2014/main" id="{20C566BA-9AB4-6245-BF1C-B9620E398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4525" y="1925955"/>
              <a:ext cx="115888" cy="92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HO</a:t>
              </a:r>
              <a:endParaRPr lang="en-US" sz="2400" b="1"/>
            </a:p>
          </p:txBody>
        </p:sp>
        <p:sp>
          <p:nvSpPr>
            <p:cNvPr id="448" name="Rectangle 2120">
              <a:extLst>
                <a:ext uri="{FF2B5EF4-FFF2-40B4-BE49-F238E27FC236}">
                  <a16:creationId xmlns:a16="http://schemas.microsoft.com/office/drawing/2014/main" id="{80366BCA-ADB6-C948-8401-5DEE80899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0975" y="2119630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 sz="2400" b="1"/>
            </a:p>
          </p:txBody>
        </p:sp>
        <p:sp>
          <p:nvSpPr>
            <p:cNvPr id="449" name="Rectangle 2121">
              <a:extLst>
                <a:ext uri="{FF2B5EF4-FFF2-40B4-BE49-F238E27FC236}">
                  <a16:creationId xmlns:a16="http://schemas.microsoft.com/office/drawing/2014/main" id="{973A8F45-ACC1-DC4A-A7AC-0786EA2BD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8750" y="2326005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450" name="Rectangle 2122">
              <a:extLst>
                <a:ext uri="{FF2B5EF4-FFF2-40B4-BE49-F238E27FC236}">
                  <a16:creationId xmlns:a16="http://schemas.microsoft.com/office/drawing/2014/main" id="{E28A71F7-F552-4343-BA7A-780038484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5575" y="190690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451" name="Rectangle 2123">
              <a:extLst>
                <a:ext uri="{FF2B5EF4-FFF2-40B4-BE49-F238E27FC236}">
                  <a16:creationId xmlns:a16="http://schemas.microsoft.com/office/drawing/2014/main" id="{C17B0E10-141F-BC4F-9271-19739E6B3F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540000">
              <a:off x="8873060" y="2248089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 sz="2400" b="1"/>
            </a:p>
          </p:txBody>
        </p:sp>
        <p:sp>
          <p:nvSpPr>
            <p:cNvPr id="452" name="Freeform 2124">
              <a:extLst>
                <a:ext uri="{FF2B5EF4-FFF2-40B4-BE49-F238E27FC236}">
                  <a16:creationId xmlns:a16="http://schemas.microsoft.com/office/drawing/2014/main" id="{94DE3345-EA40-754E-AC2E-0125559A54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83625" y="2148205"/>
              <a:ext cx="50800" cy="57150"/>
            </a:xfrm>
            <a:custGeom>
              <a:avLst/>
              <a:gdLst>
                <a:gd name="T0" fmla="*/ 2147483647 w 32"/>
                <a:gd name="T1" fmla="*/ 2147483647 h 36"/>
                <a:gd name="T2" fmla="*/ 2147483647 w 32"/>
                <a:gd name="T3" fmla="*/ 2147483647 h 36"/>
                <a:gd name="T4" fmla="*/ 2147483647 w 32"/>
                <a:gd name="T5" fmla="*/ 2147483647 h 36"/>
                <a:gd name="T6" fmla="*/ 2147483647 w 32"/>
                <a:gd name="T7" fmla="*/ 2147483647 h 36"/>
                <a:gd name="T8" fmla="*/ 2147483647 w 32"/>
                <a:gd name="T9" fmla="*/ 2147483647 h 36"/>
                <a:gd name="T10" fmla="*/ 2147483647 w 32"/>
                <a:gd name="T11" fmla="*/ 2147483647 h 36"/>
                <a:gd name="T12" fmla="*/ 2147483647 w 32"/>
                <a:gd name="T13" fmla="*/ 2147483647 h 36"/>
                <a:gd name="T14" fmla="*/ 2147483647 w 32"/>
                <a:gd name="T15" fmla="*/ 2147483647 h 36"/>
                <a:gd name="T16" fmla="*/ 2147483647 w 32"/>
                <a:gd name="T17" fmla="*/ 2147483647 h 36"/>
                <a:gd name="T18" fmla="*/ 2147483647 w 32"/>
                <a:gd name="T19" fmla="*/ 2147483647 h 36"/>
                <a:gd name="T20" fmla="*/ 2147483647 w 32"/>
                <a:gd name="T21" fmla="*/ 2147483647 h 36"/>
                <a:gd name="T22" fmla="*/ 2147483647 w 32"/>
                <a:gd name="T23" fmla="*/ 2147483647 h 36"/>
                <a:gd name="T24" fmla="*/ 2147483647 w 32"/>
                <a:gd name="T25" fmla="*/ 2147483647 h 36"/>
                <a:gd name="T26" fmla="*/ 0 w 32"/>
                <a:gd name="T27" fmla="*/ 2147483647 h 36"/>
                <a:gd name="T28" fmla="*/ 0 w 32"/>
                <a:gd name="T29" fmla="*/ 2147483647 h 36"/>
                <a:gd name="T30" fmla="*/ 2147483647 w 32"/>
                <a:gd name="T31" fmla="*/ 2147483647 h 36"/>
                <a:gd name="T32" fmla="*/ 2147483647 w 32"/>
                <a:gd name="T33" fmla="*/ 2147483647 h 36"/>
                <a:gd name="T34" fmla="*/ 2147483647 w 32"/>
                <a:gd name="T35" fmla="*/ 2147483647 h 36"/>
                <a:gd name="T36" fmla="*/ 2147483647 w 32"/>
                <a:gd name="T37" fmla="*/ 2147483647 h 36"/>
                <a:gd name="T38" fmla="*/ 2147483647 w 32"/>
                <a:gd name="T39" fmla="*/ 2147483647 h 36"/>
                <a:gd name="T40" fmla="*/ 2147483647 w 32"/>
                <a:gd name="T41" fmla="*/ 0 h 36"/>
                <a:gd name="T42" fmla="*/ 2147483647 w 32"/>
                <a:gd name="T43" fmla="*/ 0 h 36"/>
                <a:gd name="T44" fmla="*/ 2147483647 w 32"/>
                <a:gd name="T45" fmla="*/ 0 h 36"/>
                <a:gd name="T46" fmla="*/ 2147483647 w 32"/>
                <a:gd name="T47" fmla="*/ 0 h 36"/>
                <a:gd name="T48" fmla="*/ 2147483647 w 32"/>
                <a:gd name="T49" fmla="*/ 2147483647 h 36"/>
                <a:gd name="T50" fmla="*/ 2147483647 w 32"/>
                <a:gd name="T51" fmla="*/ 2147483647 h 36"/>
                <a:gd name="T52" fmla="*/ 2147483647 w 32"/>
                <a:gd name="T53" fmla="*/ 2147483647 h 36"/>
                <a:gd name="T54" fmla="*/ 2147483647 w 32"/>
                <a:gd name="T55" fmla="*/ 2147483647 h 36"/>
                <a:gd name="T56" fmla="*/ 2147483647 w 32"/>
                <a:gd name="T57" fmla="*/ 2147483647 h 36"/>
                <a:gd name="T58" fmla="*/ 2147483647 w 32"/>
                <a:gd name="T59" fmla="*/ 2147483647 h 36"/>
                <a:gd name="T60" fmla="*/ 2147483647 w 32"/>
                <a:gd name="T61" fmla="*/ 2147483647 h 36"/>
                <a:gd name="T62" fmla="*/ 2147483647 w 32"/>
                <a:gd name="T63" fmla="*/ 2147483647 h 36"/>
                <a:gd name="T64" fmla="*/ 2147483647 w 32"/>
                <a:gd name="T65" fmla="*/ 2147483647 h 36"/>
                <a:gd name="T66" fmla="*/ 2147483647 w 32"/>
                <a:gd name="T67" fmla="*/ 2147483647 h 36"/>
                <a:gd name="T68" fmla="*/ 2147483647 w 32"/>
                <a:gd name="T69" fmla="*/ 2147483647 h 36"/>
                <a:gd name="T70" fmla="*/ 2147483647 w 32"/>
                <a:gd name="T71" fmla="*/ 2147483647 h 36"/>
                <a:gd name="T72" fmla="*/ 2147483647 w 32"/>
                <a:gd name="T73" fmla="*/ 2147483647 h 36"/>
                <a:gd name="T74" fmla="*/ 2147483647 w 32"/>
                <a:gd name="T75" fmla="*/ 2147483647 h 36"/>
                <a:gd name="T76" fmla="*/ 2147483647 w 32"/>
                <a:gd name="T77" fmla="*/ 2147483647 h 36"/>
                <a:gd name="T78" fmla="*/ 2147483647 w 32"/>
                <a:gd name="T79" fmla="*/ 2147483647 h 36"/>
                <a:gd name="T80" fmla="*/ 2147483647 w 32"/>
                <a:gd name="T81" fmla="*/ 2147483647 h 36"/>
                <a:gd name="T82" fmla="*/ 2147483647 w 32"/>
                <a:gd name="T83" fmla="*/ 2147483647 h 36"/>
                <a:gd name="T84" fmla="*/ 2147483647 w 32"/>
                <a:gd name="T85" fmla="*/ 2147483647 h 36"/>
                <a:gd name="T86" fmla="*/ 2147483647 w 32"/>
                <a:gd name="T87" fmla="*/ 2147483647 h 36"/>
                <a:gd name="T88" fmla="*/ 2147483647 w 32"/>
                <a:gd name="T89" fmla="*/ 2147483647 h 36"/>
                <a:gd name="T90" fmla="*/ 2147483647 w 32"/>
                <a:gd name="T91" fmla="*/ 2147483647 h 36"/>
                <a:gd name="T92" fmla="*/ 2147483647 w 32"/>
                <a:gd name="T93" fmla="*/ 2147483647 h 36"/>
                <a:gd name="T94" fmla="*/ 2147483647 w 32"/>
                <a:gd name="T95" fmla="*/ 2147483647 h 36"/>
                <a:gd name="T96" fmla="*/ 2147483647 w 32"/>
                <a:gd name="T97" fmla="*/ 2147483647 h 36"/>
                <a:gd name="T98" fmla="*/ 2147483647 w 32"/>
                <a:gd name="T99" fmla="*/ 2147483647 h 36"/>
                <a:gd name="T100" fmla="*/ 2147483647 w 32"/>
                <a:gd name="T101" fmla="*/ 2147483647 h 36"/>
                <a:gd name="T102" fmla="*/ 2147483647 w 32"/>
                <a:gd name="T103" fmla="*/ 2147483647 h 36"/>
                <a:gd name="T104" fmla="*/ 2147483647 w 32"/>
                <a:gd name="T105" fmla="*/ 2147483647 h 36"/>
                <a:gd name="T106" fmla="*/ 2147483647 w 32"/>
                <a:gd name="T107" fmla="*/ 2147483647 h 36"/>
                <a:gd name="T108" fmla="*/ 2147483647 w 32"/>
                <a:gd name="T109" fmla="*/ 2147483647 h 36"/>
                <a:gd name="T110" fmla="*/ 2147483647 w 32"/>
                <a:gd name="T111" fmla="*/ 2147483647 h 36"/>
                <a:gd name="T112" fmla="*/ 2147483647 w 32"/>
                <a:gd name="T113" fmla="*/ 2147483647 h 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2"/>
                <a:gd name="T172" fmla="*/ 0 h 36"/>
                <a:gd name="T173" fmla="*/ 32 w 32"/>
                <a:gd name="T174" fmla="*/ 36 h 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2" h="36">
                  <a:moveTo>
                    <a:pt x="30" y="26"/>
                  </a:moveTo>
                  <a:lnTo>
                    <a:pt x="30" y="26"/>
                  </a:lnTo>
                  <a:lnTo>
                    <a:pt x="28" y="30"/>
                  </a:lnTo>
                  <a:lnTo>
                    <a:pt x="26" y="32"/>
                  </a:lnTo>
                  <a:lnTo>
                    <a:pt x="22" y="34"/>
                  </a:lnTo>
                  <a:lnTo>
                    <a:pt x="16" y="36"/>
                  </a:lnTo>
                  <a:lnTo>
                    <a:pt x="8" y="34"/>
                  </a:lnTo>
                  <a:lnTo>
                    <a:pt x="4" y="30"/>
                  </a:lnTo>
                  <a:lnTo>
                    <a:pt x="2" y="28"/>
                  </a:lnTo>
                  <a:lnTo>
                    <a:pt x="0" y="18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2" y="18"/>
                  </a:lnTo>
                  <a:lnTo>
                    <a:pt x="30" y="26"/>
                  </a:lnTo>
                  <a:close/>
                  <a:moveTo>
                    <a:pt x="24" y="6"/>
                  </a:moveTo>
                  <a:lnTo>
                    <a:pt x="24" y="6"/>
                  </a:lnTo>
                  <a:lnTo>
                    <a:pt x="20" y="4"/>
                  </a:lnTo>
                  <a:lnTo>
                    <a:pt x="16" y="4"/>
                  </a:lnTo>
                  <a:lnTo>
                    <a:pt x="10" y="6"/>
                  </a:lnTo>
                  <a:lnTo>
                    <a:pt x="6" y="10"/>
                  </a:lnTo>
                  <a:lnTo>
                    <a:pt x="4" y="18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2" y="30"/>
                  </a:lnTo>
                  <a:lnTo>
                    <a:pt x="16" y="32"/>
                  </a:lnTo>
                  <a:lnTo>
                    <a:pt x="22" y="30"/>
                  </a:lnTo>
                  <a:lnTo>
                    <a:pt x="24" y="28"/>
                  </a:lnTo>
                  <a:lnTo>
                    <a:pt x="28" y="24"/>
                  </a:lnTo>
                  <a:lnTo>
                    <a:pt x="28" y="18"/>
                  </a:lnTo>
                  <a:lnTo>
                    <a:pt x="26" y="12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/>
            </a:p>
          </p:txBody>
        </p:sp>
        <p:sp>
          <p:nvSpPr>
            <p:cNvPr id="453" name="Rectangle 2125">
              <a:extLst>
                <a:ext uri="{FF2B5EF4-FFF2-40B4-BE49-F238E27FC236}">
                  <a16:creationId xmlns:a16="http://schemas.microsoft.com/office/drawing/2014/main" id="{4F75A094-0641-2647-B727-346B27BE5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3475" y="1910080"/>
              <a:ext cx="141288" cy="92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CH</a:t>
              </a:r>
              <a:r>
                <a:rPr lang="en-US" sz="600" b="1" baseline="-25000">
                  <a:solidFill>
                    <a:srgbClr val="000000"/>
                  </a:solidFill>
                  <a:latin typeface="Helvetica" pitchFamily="34" charset="0"/>
                </a:rPr>
                <a:t>3</a:t>
              </a:r>
              <a:endParaRPr lang="en-US" sz="2400" b="1" baseline="-25000"/>
            </a:p>
          </p:txBody>
        </p:sp>
        <p:sp>
          <p:nvSpPr>
            <p:cNvPr id="454" name="Rectangle 2128">
              <a:extLst>
                <a:ext uri="{FF2B5EF4-FFF2-40B4-BE49-F238E27FC236}">
                  <a16:creationId xmlns:a16="http://schemas.microsoft.com/office/drawing/2014/main" id="{5CBF0498-8D86-CE4C-B185-286D6D941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5700" y="235775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455" name="Rectangle 2129">
              <a:extLst>
                <a:ext uri="{FF2B5EF4-FFF2-40B4-BE49-F238E27FC236}">
                  <a16:creationId xmlns:a16="http://schemas.microsoft.com/office/drawing/2014/main" id="{40FAF5A8-1558-EC47-9D90-C419F3D53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2225" y="2110105"/>
              <a:ext cx="70532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T</a:t>
              </a:r>
              <a:endParaRPr lang="en-US" sz="2400" b="1"/>
            </a:p>
          </p:txBody>
        </p:sp>
        <p:sp>
          <p:nvSpPr>
            <p:cNvPr id="456" name="Rectangle 2130">
              <a:extLst>
                <a:ext uri="{FF2B5EF4-FFF2-40B4-BE49-F238E27FC236}">
                  <a16:creationId xmlns:a16="http://schemas.microsoft.com/office/drawing/2014/main" id="{205D8381-8683-5E4B-B90A-E92882536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0975" y="2910205"/>
              <a:ext cx="59312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O</a:t>
              </a:r>
              <a:endParaRPr lang="en-US" sz="2400" b="1"/>
            </a:p>
          </p:txBody>
        </p:sp>
        <p:sp>
          <p:nvSpPr>
            <p:cNvPr id="457" name="Rectangle 2131">
              <a:extLst>
                <a:ext uri="{FF2B5EF4-FFF2-40B4-BE49-F238E27FC236}">
                  <a16:creationId xmlns:a16="http://schemas.microsoft.com/office/drawing/2014/main" id="{5B93927B-8384-4249-AD75-2BAEBAF72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8750" y="311975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 sz="2400" b="1"/>
            </a:p>
          </p:txBody>
        </p:sp>
        <p:sp>
          <p:nvSpPr>
            <p:cNvPr id="458" name="Rectangle 2132">
              <a:extLst>
                <a:ext uri="{FF2B5EF4-FFF2-40B4-BE49-F238E27FC236}">
                  <a16:creationId xmlns:a16="http://schemas.microsoft.com/office/drawing/2014/main" id="{14827316-15C7-6F47-BA46-0B6D5818D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4925" y="311975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459" name="Rectangle 2133">
              <a:extLst>
                <a:ext uri="{FF2B5EF4-FFF2-40B4-BE49-F238E27FC236}">
                  <a16:creationId xmlns:a16="http://schemas.microsoft.com/office/drawing/2014/main" id="{EAE4E6AA-BF01-1549-8CAE-9EAD24C14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3250" y="309435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 sz="2400" b="1"/>
            </a:p>
          </p:txBody>
        </p:sp>
        <p:sp>
          <p:nvSpPr>
            <p:cNvPr id="460" name="Rectangle 2134">
              <a:extLst>
                <a:ext uri="{FF2B5EF4-FFF2-40B4-BE49-F238E27FC236}">
                  <a16:creationId xmlns:a16="http://schemas.microsoft.com/office/drawing/2014/main" id="{2D13849F-8216-AE4F-8F13-83EC321D8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2125" y="288480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 sz="2400" b="1"/>
            </a:p>
          </p:txBody>
        </p:sp>
        <p:sp>
          <p:nvSpPr>
            <p:cNvPr id="461" name="Rectangle 2135">
              <a:extLst>
                <a:ext uri="{FF2B5EF4-FFF2-40B4-BE49-F238E27FC236}">
                  <a16:creationId xmlns:a16="http://schemas.microsoft.com/office/drawing/2014/main" id="{798798C8-9F60-104C-AE18-819E84C10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4175" y="3249930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 sz="2400" b="1"/>
            </a:p>
          </p:txBody>
        </p:sp>
        <p:sp>
          <p:nvSpPr>
            <p:cNvPr id="462" name="Rectangle 2136">
              <a:extLst>
                <a:ext uri="{FF2B5EF4-FFF2-40B4-BE49-F238E27FC236}">
                  <a16:creationId xmlns:a16="http://schemas.microsoft.com/office/drawing/2014/main" id="{28F7D7EA-56CF-D54F-8E71-509E16608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8925" y="3097530"/>
              <a:ext cx="89768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G</a:t>
              </a:r>
              <a:endParaRPr lang="en-US" sz="2400" b="1"/>
            </a:p>
          </p:txBody>
        </p:sp>
        <p:sp>
          <p:nvSpPr>
            <p:cNvPr id="463" name="Rectangle 2137">
              <a:extLst>
                <a:ext uri="{FF2B5EF4-FFF2-40B4-BE49-F238E27FC236}">
                  <a16:creationId xmlns:a16="http://schemas.microsoft.com/office/drawing/2014/main" id="{6FB688F5-CB29-D541-A8D7-838D85638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5725" y="3335655"/>
              <a:ext cx="141288" cy="92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r>
                <a:rPr lang="en-US" sz="600" b="1" baseline="-25000">
                  <a:solidFill>
                    <a:srgbClr val="000000"/>
                  </a:solidFill>
                  <a:latin typeface="Helvetica" pitchFamily="34" charset="0"/>
                </a:rPr>
                <a:t>2</a:t>
              </a:r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 sz="2400" b="1"/>
            </a:p>
          </p:txBody>
        </p:sp>
        <p:sp>
          <p:nvSpPr>
            <p:cNvPr id="464" name="Rectangle 2140">
              <a:extLst>
                <a:ext uri="{FF2B5EF4-FFF2-40B4-BE49-F238E27FC236}">
                  <a16:creationId xmlns:a16="http://schemas.microsoft.com/office/drawing/2014/main" id="{03CF6663-041E-4344-AE3B-1DA0EF145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4850" y="290385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465" name="Rectangle 2141">
              <a:extLst>
                <a:ext uri="{FF2B5EF4-FFF2-40B4-BE49-F238E27FC236}">
                  <a16:creationId xmlns:a16="http://schemas.microsoft.com/office/drawing/2014/main" id="{61DCC0B2-4A07-4A4C-B32A-ED7AF6AAE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4425" y="430085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466" name="Rectangle 2142">
              <a:extLst>
                <a:ext uri="{FF2B5EF4-FFF2-40B4-BE49-F238E27FC236}">
                  <a16:creationId xmlns:a16="http://schemas.microsoft.com/office/drawing/2014/main" id="{87DA70B6-E9FE-CB4C-9DE6-8EB3042E3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7650" y="531050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467" name="Rectangle 2143">
              <a:extLst>
                <a:ext uri="{FF2B5EF4-FFF2-40B4-BE49-F238E27FC236}">
                  <a16:creationId xmlns:a16="http://schemas.microsoft.com/office/drawing/2014/main" id="{A4FAE60A-4BBB-9147-8F1A-1A81D0795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5825" y="386905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 sz="2400" b="1"/>
            </a:p>
          </p:txBody>
        </p:sp>
        <p:sp>
          <p:nvSpPr>
            <p:cNvPr id="468" name="Rectangle 2144">
              <a:extLst>
                <a:ext uri="{FF2B5EF4-FFF2-40B4-BE49-F238E27FC236}">
                  <a16:creationId xmlns:a16="http://schemas.microsoft.com/office/drawing/2014/main" id="{B23EDCB7-C737-6C4E-B5D7-ECB831263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0125" y="4081780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 sz="2400" b="1"/>
            </a:p>
          </p:txBody>
        </p:sp>
        <p:sp>
          <p:nvSpPr>
            <p:cNvPr id="469" name="Rectangle 2145">
              <a:extLst>
                <a:ext uri="{FF2B5EF4-FFF2-40B4-BE49-F238E27FC236}">
                  <a16:creationId xmlns:a16="http://schemas.microsoft.com/office/drawing/2014/main" id="{1D637C6A-9C90-D848-B5D1-B65ACD8F7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1050" y="4246880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 sz="2400" b="1"/>
            </a:p>
          </p:txBody>
        </p:sp>
        <p:sp>
          <p:nvSpPr>
            <p:cNvPr id="470" name="Rectangle 2146">
              <a:extLst>
                <a:ext uri="{FF2B5EF4-FFF2-40B4-BE49-F238E27FC236}">
                  <a16:creationId xmlns:a16="http://schemas.microsoft.com/office/drawing/2014/main" id="{FB744E9B-4D99-3B4E-8FE1-81AE45546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8800" y="411670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 sz="2400" b="1"/>
            </a:p>
          </p:txBody>
        </p:sp>
        <p:sp>
          <p:nvSpPr>
            <p:cNvPr id="471" name="Rectangle 2147">
              <a:extLst>
                <a:ext uri="{FF2B5EF4-FFF2-40B4-BE49-F238E27FC236}">
                  <a16:creationId xmlns:a16="http://schemas.microsoft.com/office/drawing/2014/main" id="{4829C695-5BB7-CB49-9892-920460EB2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5325" y="4088130"/>
              <a:ext cx="83356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900" b="1">
                  <a:solidFill>
                    <a:srgbClr val="000000"/>
                  </a:solidFill>
                  <a:latin typeface="Helvetica" pitchFamily="34" charset="0"/>
                </a:rPr>
                <a:t>A</a:t>
              </a:r>
              <a:endParaRPr lang="en-US" sz="2400" b="1"/>
            </a:p>
          </p:txBody>
        </p:sp>
        <p:sp>
          <p:nvSpPr>
            <p:cNvPr id="472" name="Rectangle 2148">
              <a:extLst>
                <a:ext uri="{FF2B5EF4-FFF2-40B4-BE49-F238E27FC236}">
                  <a16:creationId xmlns:a16="http://schemas.microsoft.com/office/drawing/2014/main" id="{9BB489DE-A28F-6940-A508-7D1031CF6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433895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sp>
          <p:nvSpPr>
            <p:cNvPr id="473" name="Rectangle 2149">
              <a:extLst>
                <a:ext uri="{FF2B5EF4-FFF2-40B4-BE49-F238E27FC236}">
                  <a16:creationId xmlns:a16="http://schemas.microsoft.com/office/drawing/2014/main" id="{CC7E8EAF-AFD0-6543-81CF-DE1A0FD33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8950" y="3903980"/>
              <a:ext cx="141288" cy="92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r>
                <a:rPr lang="en-US" sz="600" b="1" baseline="-25000">
                  <a:solidFill>
                    <a:srgbClr val="000000"/>
                  </a:solidFill>
                  <a:latin typeface="Helvetica" pitchFamily="34" charset="0"/>
                </a:rPr>
                <a:t>2</a:t>
              </a:r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N</a:t>
              </a:r>
              <a:endParaRPr lang="en-US" sz="2400" b="1"/>
            </a:p>
          </p:txBody>
        </p:sp>
        <p:sp>
          <p:nvSpPr>
            <p:cNvPr id="474" name="Rectangle 2152">
              <a:extLst>
                <a:ext uri="{FF2B5EF4-FFF2-40B4-BE49-F238E27FC236}">
                  <a16:creationId xmlns:a16="http://schemas.microsoft.com/office/drawing/2014/main" id="{D1B51D1B-333E-6848-B4A6-789CDB0EF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8075" y="3894455"/>
              <a:ext cx="56106" cy="92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1">
                  <a:solidFill>
                    <a:srgbClr val="000000"/>
                  </a:solidFill>
                  <a:latin typeface="Helvetica" pitchFamily="34" charset="0"/>
                </a:rPr>
                <a:t>H</a:t>
              </a:r>
              <a:endParaRPr lang="en-US" sz="2400" b="1"/>
            </a:p>
          </p:txBody>
        </p:sp>
        <p:grpSp>
          <p:nvGrpSpPr>
            <p:cNvPr id="475" name="Group 474">
              <a:extLst>
                <a:ext uri="{FF2B5EF4-FFF2-40B4-BE49-F238E27FC236}">
                  <a16:creationId xmlns:a16="http://schemas.microsoft.com/office/drawing/2014/main" id="{211030C0-9371-7843-849B-6B163E4554A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86875" y="3607025"/>
              <a:ext cx="2708274" cy="2772551"/>
              <a:chOff x="9286875" y="3309845"/>
              <a:chExt cx="2708274" cy="2772551"/>
            </a:xfrm>
          </p:grpSpPr>
          <p:sp>
            <p:nvSpPr>
              <p:cNvPr id="277" name="Rectangle 1902">
                <a:extLst>
                  <a:ext uri="{FF2B5EF4-FFF2-40B4-BE49-F238E27FC236}">
                    <a16:creationId xmlns:a16="http://schemas.microsoft.com/office/drawing/2014/main" id="{550E39A3-51DD-0140-A91B-FB7053193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36818" y="3309845"/>
                <a:ext cx="1158331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FF0000"/>
                    </a:solidFill>
                    <a:latin typeface="Helvetica" pitchFamily="34" charset="0"/>
                  </a:rPr>
                  <a:t>2 hydrogen bonds between T and A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76" name="Rectangle 1902">
                <a:extLst>
                  <a:ext uri="{FF2B5EF4-FFF2-40B4-BE49-F238E27FC236}">
                    <a16:creationId xmlns:a16="http://schemas.microsoft.com/office/drawing/2014/main" id="{33D53CB0-1716-3249-BC7B-568C3C45D9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26948" y="5805397"/>
                <a:ext cx="1158331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FF0000"/>
                    </a:solidFill>
                    <a:latin typeface="Helvetica" pitchFamily="34" charset="0"/>
                  </a:rPr>
                  <a:t>3 hydrogen bonds between T and A</a:t>
                </a:r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80" name="Freeform 479">
                <a:extLst>
                  <a:ext uri="{FF2B5EF4-FFF2-40B4-BE49-F238E27FC236}">
                    <a16:creationId xmlns:a16="http://schemas.microsoft.com/office/drawing/2014/main" id="{E25C6B44-9B2A-0541-90B0-8D25929867BB}"/>
                  </a:ext>
                </a:extLst>
              </p:cNvPr>
              <p:cNvSpPr/>
              <p:nvPr/>
            </p:nvSpPr>
            <p:spPr>
              <a:xfrm>
                <a:off x="9527921" y="5029200"/>
                <a:ext cx="359029" cy="957263"/>
              </a:xfrm>
              <a:custGeom>
                <a:avLst/>
                <a:gdLst>
                  <a:gd name="connsiteX0" fmla="*/ 359029 w 359029"/>
                  <a:gd name="connsiteY0" fmla="*/ 957263 h 957263"/>
                  <a:gd name="connsiteX1" fmla="*/ 16129 w 359029"/>
                  <a:gd name="connsiteY1" fmla="*/ 457200 h 957263"/>
                  <a:gd name="connsiteX2" fmla="*/ 87567 w 359029"/>
                  <a:gd name="connsiteY2" fmla="*/ 0 h 957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9029" h="957263">
                    <a:moveTo>
                      <a:pt x="359029" y="957263"/>
                    </a:moveTo>
                    <a:cubicBezTo>
                      <a:pt x="210201" y="787003"/>
                      <a:pt x="61373" y="616744"/>
                      <a:pt x="16129" y="457200"/>
                    </a:cubicBezTo>
                    <a:cubicBezTo>
                      <a:pt x="-29115" y="297656"/>
                      <a:pt x="29226" y="148828"/>
                      <a:pt x="87567" y="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Freeform 480">
                <a:extLst>
                  <a:ext uri="{FF2B5EF4-FFF2-40B4-BE49-F238E27FC236}">
                    <a16:creationId xmlns:a16="http://schemas.microsoft.com/office/drawing/2014/main" id="{90D84FC1-373D-F043-9D67-E03EFE9CBE30}"/>
                  </a:ext>
                </a:extLst>
              </p:cNvPr>
              <p:cNvSpPr/>
              <p:nvPr/>
            </p:nvSpPr>
            <p:spPr>
              <a:xfrm>
                <a:off x="9286875" y="3346957"/>
                <a:ext cx="1585913" cy="224918"/>
              </a:xfrm>
              <a:custGeom>
                <a:avLst/>
                <a:gdLst>
                  <a:gd name="connsiteX0" fmla="*/ 1585913 w 1585913"/>
                  <a:gd name="connsiteY0" fmla="*/ 96331 h 224918"/>
                  <a:gd name="connsiteX1" fmla="*/ 514350 w 1585913"/>
                  <a:gd name="connsiteY1" fmla="*/ 39181 h 224918"/>
                  <a:gd name="connsiteX2" fmla="*/ 85725 w 1585913"/>
                  <a:gd name="connsiteY2" fmla="*/ 10606 h 224918"/>
                  <a:gd name="connsiteX3" fmla="*/ 0 w 1585913"/>
                  <a:gd name="connsiteY3" fmla="*/ 224918 h 224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85913" h="224918">
                    <a:moveTo>
                      <a:pt x="1585913" y="96331"/>
                    </a:moveTo>
                    <a:lnTo>
                      <a:pt x="514350" y="39181"/>
                    </a:lnTo>
                    <a:cubicBezTo>
                      <a:pt x="264319" y="24894"/>
                      <a:pt x="171450" y="-20350"/>
                      <a:pt x="85725" y="10606"/>
                    </a:cubicBezTo>
                    <a:cubicBezTo>
                      <a:pt x="0" y="41562"/>
                      <a:pt x="0" y="133240"/>
                      <a:pt x="0" y="224918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  <a:tailEnd type="stealt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EC94069-0569-0444-8865-D19120F4CC34}"/>
                </a:ext>
              </a:extLst>
            </p:cNvPr>
            <p:cNvSpPr txBox="1"/>
            <p:nvPr/>
          </p:nvSpPr>
          <p:spPr>
            <a:xfrm>
              <a:off x="10418762" y="1736397"/>
              <a:ext cx="16130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7030A0"/>
                  </a:solidFill>
                </a:rPr>
                <a:t>BASE PAIRs</a:t>
              </a:r>
            </a:p>
          </p:txBody>
        </p:sp>
      </p:grpSp>
      <p:sp>
        <p:nvSpPr>
          <p:cNvPr id="477" name="Content Placeholder 476">
            <a:extLst>
              <a:ext uri="{FF2B5EF4-FFF2-40B4-BE49-F238E27FC236}">
                <a16:creationId xmlns:a16="http://schemas.microsoft.com/office/drawing/2014/main" id="{8400E79B-40C5-0040-A1A6-07CF6ABA5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79" y="1507067"/>
            <a:ext cx="4265295" cy="5080000"/>
          </a:xfrm>
        </p:spPr>
        <p:txBody>
          <a:bodyPr>
            <a:normAutofit fontScale="92500" lnSpcReduction="20000"/>
          </a:bodyPr>
          <a:lstStyle/>
          <a:p>
            <a:r>
              <a:rPr lang="en-GB" altLang="en-US" dirty="0"/>
              <a:t>Sugar &amp; phosphate forms the </a:t>
            </a:r>
            <a:r>
              <a:rPr lang="en-GB" altLang="en-US" b="1" dirty="0"/>
              <a:t>backbone</a:t>
            </a:r>
          </a:p>
          <a:p>
            <a:endParaRPr lang="en-GB" altLang="en-US" b="1" dirty="0"/>
          </a:p>
          <a:p>
            <a:r>
              <a:rPr lang="en-IN" dirty="0"/>
              <a:t>Sugar &amp; phosphate forms a spiral of two strands wound around each other known as “</a:t>
            </a:r>
            <a:r>
              <a:rPr lang="en-IN" b="1" dirty="0">
                <a:solidFill>
                  <a:srgbClr val="1009FA"/>
                </a:solidFill>
              </a:rPr>
              <a:t>Double helix</a:t>
            </a:r>
            <a:r>
              <a:rPr lang="en-IN" dirty="0"/>
              <a:t>”</a:t>
            </a:r>
          </a:p>
          <a:p>
            <a:endParaRPr lang="en-GB" altLang="en-US" b="1" dirty="0"/>
          </a:p>
          <a:p>
            <a:r>
              <a:rPr lang="en-GB" altLang="en-US" dirty="0"/>
              <a:t>Base from “strand 1” meets the base from “strand 2” in the middle forms</a:t>
            </a:r>
            <a:r>
              <a:rPr lang="en-GB" altLang="en-US" b="1" dirty="0"/>
              <a:t> base pair</a:t>
            </a:r>
          </a:p>
          <a:p>
            <a:endParaRPr lang="en-GB" altLang="en-US" b="1" dirty="0"/>
          </a:p>
          <a:p>
            <a:r>
              <a:rPr lang="en-US" dirty="0"/>
              <a:t>James Watson &amp; Francis Crick (1953) determined the structure of DNA</a:t>
            </a:r>
            <a:endParaRPr lang="en-GB" alt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86" name="Title 1">
            <a:extLst>
              <a:ext uri="{FF2B5EF4-FFF2-40B4-BE49-F238E27FC236}">
                <a16:creationId xmlns:a16="http://schemas.microsoft.com/office/drawing/2014/main" id="{E1DF73AB-AF02-BB45-9B8E-F22A0391B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63" y="34167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DNA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E7671-57FD-6F47-A843-CE1B20438DFF}"/>
              </a:ext>
            </a:extLst>
          </p:cNvPr>
          <p:cNvSpPr txBox="1"/>
          <p:nvPr/>
        </p:nvSpPr>
        <p:spPr>
          <a:xfrm>
            <a:off x="6763906" y="801946"/>
            <a:ext cx="4593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/>
              <a:t>Each strand has direction 5’ to 3’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DNA strands are anti-parallel</a:t>
            </a:r>
          </a:p>
        </p:txBody>
      </p: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7EDC374E-44D8-674B-A1C1-AF57AE086C22}"/>
              </a:ext>
            </a:extLst>
          </p:cNvPr>
          <p:cNvCxnSpPr>
            <a:cxnSpLocks/>
            <a:stCxn id="22" idx="0"/>
          </p:cNvCxnSpPr>
          <p:nvPr/>
        </p:nvCxnSpPr>
        <p:spPr>
          <a:xfrm>
            <a:off x="6172200" y="5494655"/>
            <a:ext cx="811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2D6E6B5E-42AC-E140-AD18-6CDBF0776197}"/>
              </a:ext>
            </a:extLst>
          </p:cNvPr>
          <p:cNvCxnSpPr/>
          <p:nvPr/>
        </p:nvCxnSpPr>
        <p:spPr>
          <a:xfrm>
            <a:off x="6457664" y="5274164"/>
            <a:ext cx="537210" cy="14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Rectangle 1880">
            <a:extLst>
              <a:ext uri="{FF2B5EF4-FFF2-40B4-BE49-F238E27FC236}">
                <a16:creationId xmlns:a16="http://schemas.microsoft.com/office/drawing/2014/main" id="{09FE59B5-4F9B-BF4E-8BA0-614C5C93E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384" y="5253286"/>
            <a:ext cx="8592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" pitchFamily="34" charset="0"/>
              </a:rPr>
              <a:t>0.34 nm</a:t>
            </a:r>
            <a:endParaRPr lang="en-US" b="1" dirty="0"/>
          </a:p>
        </p:txBody>
      </p:sp>
      <p:cxnSp>
        <p:nvCxnSpPr>
          <p:cNvPr id="489" name="Straight Arrow Connector 488">
            <a:extLst>
              <a:ext uri="{FF2B5EF4-FFF2-40B4-BE49-F238E27FC236}">
                <a16:creationId xmlns:a16="http://schemas.microsoft.com/office/drawing/2014/main" id="{26BBA6C0-47A8-BA4C-8F2A-5B3696B583E3}"/>
              </a:ext>
            </a:extLst>
          </p:cNvPr>
          <p:cNvCxnSpPr>
            <a:stCxn id="11" idx="0"/>
          </p:cNvCxnSpPr>
          <p:nvPr/>
        </p:nvCxnSpPr>
        <p:spPr>
          <a:xfrm flipH="1">
            <a:off x="5166360" y="3135630"/>
            <a:ext cx="15240" cy="31394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Rectangle 1880">
            <a:extLst>
              <a:ext uri="{FF2B5EF4-FFF2-40B4-BE49-F238E27FC236}">
                <a16:creationId xmlns:a16="http://schemas.microsoft.com/office/drawing/2014/main" id="{1FC36D1B-06A7-4F4B-820A-83408D8CD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755" y="4566851"/>
            <a:ext cx="36548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 b="1" dirty="0">
                <a:solidFill>
                  <a:srgbClr val="000000"/>
                </a:solidFill>
                <a:latin typeface="Helvetica" pitchFamily="34" charset="0"/>
              </a:rPr>
              <a:t>3.4 nm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2948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20644B6A-33DA-3C41-BCF5-5A2FDC66F8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4404" t="58279" r="8244" b="2563"/>
          <a:stretch/>
        </p:blipFill>
        <p:spPr bwMode="auto">
          <a:xfrm>
            <a:off x="6556645" y="2152499"/>
            <a:ext cx="4083304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13CD8E1A-47A2-D145-84B6-B546E9E4B8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4404" t="9526" r="8244" b="53303"/>
          <a:stretch/>
        </p:blipFill>
        <p:spPr bwMode="auto">
          <a:xfrm>
            <a:off x="2173181" y="2362045"/>
            <a:ext cx="4145989" cy="2285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7760E69-AA61-BC49-B6B7-D9AC205A6DD4}"/>
              </a:ext>
            </a:extLst>
          </p:cNvPr>
          <p:cNvSpPr/>
          <p:nvPr/>
        </p:nvSpPr>
        <p:spPr>
          <a:xfrm>
            <a:off x="2080255" y="2152499"/>
            <a:ext cx="4238915" cy="2495540"/>
          </a:xfrm>
          <a:prstGeom prst="roundRect">
            <a:avLst>
              <a:gd name="adj" fmla="val 4299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A16B245-F5FC-304E-BED5-1FB3797FBEB5}"/>
              </a:ext>
            </a:extLst>
          </p:cNvPr>
          <p:cNvSpPr/>
          <p:nvPr/>
        </p:nvSpPr>
        <p:spPr>
          <a:xfrm>
            <a:off x="6412096" y="2152498"/>
            <a:ext cx="4372403" cy="2495541"/>
          </a:xfrm>
          <a:prstGeom prst="roundRect">
            <a:avLst>
              <a:gd name="adj" fmla="val 4299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A80C75-B2C2-024A-B97F-C67AE1E952A7}"/>
              </a:ext>
            </a:extLst>
          </p:cNvPr>
          <p:cNvSpPr txBox="1"/>
          <p:nvPr/>
        </p:nvSpPr>
        <p:spPr>
          <a:xfrm>
            <a:off x="4397053" y="4648039"/>
            <a:ext cx="16065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A = T</a:t>
            </a:r>
          </a:p>
          <a:p>
            <a:r>
              <a:rPr lang="en-US" sz="5400" b="1" dirty="0"/>
              <a:t>T =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DD0795-E782-5E49-BFA5-0571EDD3F871}"/>
              </a:ext>
            </a:extLst>
          </p:cNvPr>
          <p:cNvSpPr txBox="1"/>
          <p:nvPr/>
        </p:nvSpPr>
        <p:spPr>
          <a:xfrm>
            <a:off x="8956096" y="4648039"/>
            <a:ext cx="16514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G ≡ C</a:t>
            </a:r>
          </a:p>
          <a:p>
            <a:r>
              <a:rPr lang="en-US" sz="5400" b="1" dirty="0"/>
              <a:t>C ≡ G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202B813-4F34-F64E-BB36-91487934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2" y="83349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Hydrogen bonded </a:t>
            </a:r>
            <a:r>
              <a:rPr lang="en-US" b="1" dirty="0">
                <a:solidFill>
                  <a:srgbClr val="FF0000"/>
                </a:solidFill>
              </a:rPr>
              <a:t>DNA base pairs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868975-8F27-F64E-AE19-4E1408A618EC}"/>
              </a:ext>
            </a:extLst>
          </p:cNvPr>
          <p:cNvSpPr/>
          <p:nvPr/>
        </p:nvSpPr>
        <p:spPr>
          <a:xfrm>
            <a:off x="4079036" y="1340332"/>
            <a:ext cx="46063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>
                <a:solidFill>
                  <a:srgbClr val="1009FA"/>
                </a:solidFill>
              </a:rPr>
              <a:t>Watson-Crick base pairing</a:t>
            </a:r>
            <a:endParaRPr lang="en-US" sz="3200" dirty="0">
              <a:solidFill>
                <a:srgbClr val="1009F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F005A2-D3C7-FF47-8394-CF17089FBCC1}"/>
              </a:ext>
            </a:extLst>
          </p:cNvPr>
          <p:cNvSpPr txBox="1"/>
          <p:nvPr/>
        </p:nvSpPr>
        <p:spPr>
          <a:xfrm>
            <a:off x="1940235" y="5232814"/>
            <a:ext cx="2374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Two H-bonds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1ADEBB-6B01-594E-8C3D-BD60F01B8ACF}"/>
              </a:ext>
            </a:extLst>
          </p:cNvPr>
          <p:cNvSpPr txBox="1"/>
          <p:nvPr/>
        </p:nvSpPr>
        <p:spPr>
          <a:xfrm>
            <a:off x="6556645" y="5232814"/>
            <a:ext cx="2646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Three H-bonds</a:t>
            </a:r>
          </a:p>
        </p:txBody>
      </p:sp>
    </p:spTree>
    <p:extLst>
      <p:ext uri="{BB962C8B-B14F-4D97-AF65-F5344CB8AC3E}">
        <p14:creationId xmlns:p14="http://schemas.microsoft.com/office/powerpoint/2010/main" val="424580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615px-DNA_Structure+Key+Labelled.png">
            <a:extLst>
              <a:ext uri="{FF2B5EF4-FFF2-40B4-BE49-F238E27FC236}">
                <a16:creationId xmlns:a16="http://schemas.microsoft.com/office/drawing/2014/main" id="{97C72651-C9C2-DA4C-9374-4C0ABFBDA4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667233"/>
            <a:ext cx="4648200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ADN_animation.gif">
            <a:extLst>
              <a:ext uri="{FF2B5EF4-FFF2-40B4-BE49-F238E27FC236}">
                <a16:creationId xmlns:a16="http://schemas.microsoft.com/office/drawing/2014/main" id="{D7678F29-E418-5D47-821F-BA783D2AB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0613" y="1325921"/>
            <a:ext cx="2819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5479F99-9FEE-D045-8FB2-A5C96735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63" y="34167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DNA structure: Major &amp; minor groove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31D6AEA-E2C9-3A45-8B91-7C081010E067}"/>
              </a:ext>
            </a:extLst>
          </p:cNvPr>
          <p:cNvSpPr/>
          <p:nvPr/>
        </p:nvSpPr>
        <p:spPr>
          <a:xfrm rot="21367346">
            <a:off x="995363" y="2206983"/>
            <a:ext cx="3257550" cy="3114675"/>
          </a:xfrm>
          <a:custGeom>
            <a:avLst/>
            <a:gdLst>
              <a:gd name="connsiteX0" fmla="*/ 2314575 w 2314575"/>
              <a:gd name="connsiteY0" fmla="*/ 0 h 2443163"/>
              <a:gd name="connsiteX1" fmla="*/ 1728788 w 2314575"/>
              <a:gd name="connsiteY1" fmla="*/ 642938 h 2443163"/>
              <a:gd name="connsiteX2" fmla="*/ 1343025 w 2314575"/>
              <a:gd name="connsiteY2" fmla="*/ 942975 h 2443163"/>
              <a:gd name="connsiteX3" fmla="*/ 757238 w 2314575"/>
              <a:gd name="connsiteY3" fmla="*/ 1371600 h 2443163"/>
              <a:gd name="connsiteX4" fmla="*/ 328613 w 2314575"/>
              <a:gd name="connsiteY4" fmla="*/ 1714500 h 2443163"/>
              <a:gd name="connsiteX5" fmla="*/ 0 w 2314575"/>
              <a:gd name="connsiteY5" fmla="*/ 2443163 h 2443163"/>
              <a:gd name="connsiteX6" fmla="*/ 0 w 2314575"/>
              <a:gd name="connsiteY6" fmla="*/ 2443163 h 244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14575" h="2443163">
                <a:moveTo>
                  <a:pt x="2314575" y="0"/>
                </a:moveTo>
                <a:cubicBezTo>
                  <a:pt x="2102644" y="242888"/>
                  <a:pt x="1890713" y="485776"/>
                  <a:pt x="1728788" y="642938"/>
                </a:cubicBezTo>
                <a:cubicBezTo>
                  <a:pt x="1566863" y="800101"/>
                  <a:pt x="1504950" y="821531"/>
                  <a:pt x="1343025" y="942975"/>
                </a:cubicBezTo>
                <a:cubicBezTo>
                  <a:pt x="1181100" y="1064419"/>
                  <a:pt x="926307" y="1243013"/>
                  <a:pt x="757238" y="1371600"/>
                </a:cubicBezTo>
                <a:cubicBezTo>
                  <a:pt x="588169" y="1500187"/>
                  <a:pt x="454819" y="1535906"/>
                  <a:pt x="328613" y="1714500"/>
                </a:cubicBezTo>
                <a:cubicBezTo>
                  <a:pt x="202407" y="1893094"/>
                  <a:pt x="0" y="2443163"/>
                  <a:pt x="0" y="2443163"/>
                </a:cubicBezTo>
                <a:lnTo>
                  <a:pt x="0" y="2443163"/>
                </a:lnTo>
              </a:path>
            </a:pathLst>
          </a:custGeom>
          <a:noFill/>
          <a:ln w="1270000">
            <a:solidFill>
              <a:srgbClr val="92D050">
                <a:alpha val="3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264D7E4-D581-4D4E-94AC-E0A0492FCEBB}"/>
              </a:ext>
            </a:extLst>
          </p:cNvPr>
          <p:cNvSpPr/>
          <p:nvPr/>
        </p:nvSpPr>
        <p:spPr>
          <a:xfrm>
            <a:off x="1500188" y="4286250"/>
            <a:ext cx="2114550" cy="1700213"/>
          </a:xfrm>
          <a:custGeom>
            <a:avLst/>
            <a:gdLst>
              <a:gd name="connsiteX0" fmla="*/ 1871662 w 1871662"/>
              <a:gd name="connsiteY0" fmla="*/ 0 h 1557338"/>
              <a:gd name="connsiteX1" fmla="*/ 1643062 w 1871662"/>
              <a:gd name="connsiteY1" fmla="*/ 257175 h 1557338"/>
              <a:gd name="connsiteX2" fmla="*/ 1143000 w 1871662"/>
              <a:gd name="connsiteY2" fmla="*/ 628650 h 1557338"/>
              <a:gd name="connsiteX3" fmla="*/ 728662 w 1871662"/>
              <a:gd name="connsiteY3" fmla="*/ 957263 h 1557338"/>
              <a:gd name="connsiteX4" fmla="*/ 228600 w 1871662"/>
              <a:gd name="connsiteY4" fmla="*/ 1300163 h 1557338"/>
              <a:gd name="connsiteX5" fmla="*/ 0 w 1871662"/>
              <a:gd name="connsiteY5" fmla="*/ 1557338 h 1557338"/>
              <a:gd name="connsiteX6" fmla="*/ 0 w 1871662"/>
              <a:gd name="connsiteY6" fmla="*/ 1557338 h 155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1662" h="1557338">
                <a:moveTo>
                  <a:pt x="1871662" y="0"/>
                </a:moveTo>
                <a:cubicBezTo>
                  <a:pt x="1818084" y="76200"/>
                  <a:pt x="1764506" y="152400"/>
                  <a:pt x="1643062" y="257175"/>
                </a:cubicBezTo>
                <a:cubicBezTo>
                  <a:pt x="1521618" y="361950"/>
                  <a:pt x="1295400" y="511969"/>
                  <a:pt x="1143000" y="628650"/>
                </a:cubicBezTo>
                <a:cubicBezTo>
                  <a:pt x="990600" y="745331"/>
                  <a:pt x="881062" y="845344"/>
                  <a:pt x="728662" y="957263"/>
                </a:cubicBezTo>
                <a:cubicBezTo>
                  <a:pt x="576262" y="1069182"/>
                  <a:pt x="350044" y="1200151"/>
                  <a:pt x="228600" y="1300163"/>
                </a:cubicBezTo>
                <a:cubicBezTo>
                  <a:pt x="107156" y="1400176"/>
                  <a:pt x="0" y="1557338"/>
                  <a:pt x="0" y="1557338"/>
                </a:cubicBezTo>
                <a:lnTo>
                  <a:pt x="0" y="1557338"/>
                </a:lnTo>
              </a:path>
            </a:pathLst>
          </a:custGeom>
          <a:noFill/>
          <a:ln w="762000">
            <a:solidFill>
              <a:srgbClr val="00B0F0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F70231D8-3198-6F45-A499-55FA185135DE}"/>
              </a:ext>
            </a:extLst>
          </p:cNvPr>
          <p:cNvSpPr/>
          <p:nvPr/>
        </p:nvSpPr>
        <p:spPr>
          <a:xfrm rot="10800000">
            <a:off x="1081827" y="1542178"/>
            <a:ext cx="2114550" cy="1700213"/>
          </a:xfrm>
          <a:custGeom>
            <a:avLst/>
            <a:gdLst>
              <a:gd name="connsiteX0" fmla="*/ 1871662 w 1871662"/>
              <a:gd name="connsiteY0" fmla="*/ 0 h 1557338"/>
              <a:gd name="connsiteX1" fmla="*/ 1643062 w 1871662"/>
              <a:gd name="connsiteY1" fmla="*/ 257175 h 1557338"/>
              <a:gd name="connsiteX2" fmla="*/ 1143000 w 1871662"/>
              <a:gd name="connsiteY2" fmla="*/ 628650 h 1557338"/>
              <a:gd name="connsiteX3" fmla="*/ 728662 w 1871662"/>
              <a:gd name="connsiteY3" fmla="*/ 957263 h 1557338"/>
              <a:gd name="connsiteX4" fmla="*/ 228600 w 1871662"/>
              <a:gd name="connsiteY4" fmla="*/ 1300163 h 1557338"/>
              <a:gd name="connsiteX5" fmla="*/ 0 w 1871662"/>
              <a:gd name="connsiteY5" fmla="*/ 1557338 h 1557338"/>
              <a:gd name="connsiteX6" fmla="*/ 0 w 1871662"/>
              <a:gd name="connsiteY6" fmla="*/ 1557338 h 155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1662" h="1557338">
                <a:moveTo>
                  <a:pt x="1871662" y="0"/>
                </a:moveTo>
                <a:cubicBezTo>
                  <a:pt x="1818084" y="76200"/>
                  <a:pt x="1764506" y="152400"/>
                  <a:pt x="1643062" y="257175"/>
                </a:cubicBezTo>
                <a:cubicBezTo>
                  <a:pt x="1521618" y="361950"/>
                  <a:pt x="1295400" y="511969"/>
                  <a:pt x="1143000" y="628650"/>
                </a:cubicBezTo>
                <a:cubicBezTo>
                  <a:pt x="990600" y="745331"/>
                  <a:pt x="881062" y="845344"/>
                  <a:pt x="728662" y="957263"/>
                </a:cubicBezTo>
                <a:cubicBezTo>
                  <a:pt x="576262" y="1069182"/>
                  <a:pt x="350044" y="1200151"/>
                  <a:pt x="228600" y="1300163"/>
                </a:cubicBezTo>
                <a:cubicBezTo>
                  <a:pt x="107156" y="1400176"/>
                  <a:pt x="0" y="1557338"/>
                  <a:pt x="0" y="1557338"/>
                </a:cubicBezTo>
                <a:lnTo>
                  <a:pt x="0" y="1557338"/>
                </a:lnTo>
              </a:path>
            </a:pathLst>
          </a:custGeom>
          <a:noFill/>
          <a:ln w="762000">
            <a:solidFill>
              <a:srgbClr val="00B0F0">
                <a:alpha val="3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1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D350-7935-AE49-AEF8-2303558B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Forces that stabilize DNA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F43ED-DA21-6A4D-ACFD-0C08D682A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1049000" cy="46910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H-bond between bases of the complementary strand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Base-stacking: Stacking of aromatic rings next to each other:    𝛑-𝛑 interaction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DEB64-7853-694B-A8D7-68F2D0F07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" y="2916240"/>
            <a:ext cx="8705850" cy="3467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AE3480-FF5A-9446-BEF6-542BF996FCD2}"/>
              </a:ext>
            </a:extLst>
          </p:cNvPr>
          <p:cNvSpPr/>
          <p:nvPr/>
        </p:nvSpPr>
        <p:spPr>
          <a:xfrm>
            <a:off x="8709660" y="5795010"/>
            <a:ext cx="948690" cy="516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6E7A5-B4C0-B949-9A8B-376266F2A552}"/>
              </a:ext>
            </a:extLst>
          </p:cNvPr>
          <p:cNvSpPr/>
          <p:nvPr/>
        </p:nvSpPr>
        <p:spPr>
          <a:xfrm>
            <a:off x="1112520" y="5545137"/>
            <a:ext cx="3216593" cy="5168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3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84E9AE-57FA-914E-8225-73375CC41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2" y="1352908"/>
            <a:ext cx="11049000" cy="53907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3200" dirty="0"/>
              <a:t>2 strands of nucleotides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3200" dirty="0"/>
              <a:t>Each strand has direction </a:t>
            </a:r>
            <a:r>
              <a:rPr lang="en-US" altLang="en-US" sz="3200" dirty="0">
                <a:solidFill>
                  <a:srgbClr val="1009FA"/>
                </a:solidFill>
              </a:rPr>
              <a:t>5’ ➛ 3’</a:t>
            </a:r>
            <a:r>
              <a:rPr lang="en-US" altLang="en-US" sz="3200" dirty="0"/>
              <a:t>, </a:t>
            </a:r>
            <a:r>
              <a:rPr lang="en-US" sz="3200" dirty="0"/>
              <a:t>DNA strands are </a:t>
            </a:r>
            <a:r>
              <a:rPr lang="en-US" sz="3200" b="1" dirty="0"/>
              <a:t>anti-parallel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DNA is written as per the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   base of any one strand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(5’)-AGGTCGTAGTCAATTCC-(3’)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baseline="30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baseline="30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COMPLEMENTARY strand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   SEQUENCE will be:  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(3’)-TCCAGCATCAGTTAAGG-(5’)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Written as 5’-3’: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 (5’)-GGAATTGACTACGACCT-(3’)</a:t>
            </a:r>
          </a:p>
          <a:p>
            <a:pPr>
              <a:spcBef>
                <a:spcPts val="0"/>
              </a:spcBef>
            </a:pPr>
            <a:endParaRPr lang="en-US" sz="3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84D68C4-9268-1042-BFDF-2E582BD6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63" y="34167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Chemical nature of DNA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866944-62C0-4749-AA24-EDF918CE17A6}"/>
              </a:ext>
            </a:extLst>
          </p:cNvPr>
          <p:cNvGrpSpPr/>
          <p:nvPr/>
        </p:nvGrpSpPr>
        <p:grpSpPr>
          <a:xfrm>
            <a:off x="6323648" y="3800475"/>
            <a:ext cx="3409949" cy="1257302"/>
            <a:chOff x="6309360" y="3829050"/>
            <a:chExt cx="3409949" cy="138303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66FD8AA-D211-8243-9A98-1B1FD292CABC}"/>
                </a:ext>
              </a:extLst>
            </p:cNvPr>
            <p:cNvCxnSpPr/>
            <p:nvPr/>
          </p:nvCxnSpPr>
          <p:spPr>
            <a:xfrm>
              <a:off x="6309360" y="3829050"/>
              <a:ext cx="0" cy="138303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BE4E7CB-847C-3A44-B2DB-096F6FD53E73}"/>
                </a:ext>
              </a:extLst>
            </p:cNvPr>
            <p:cNvCxnSpPr/>
            <p:nvPr/>
          </p:nvCxnSpPr>
          <p:spPr>
            <a:xfrm>
              <a:off x="6518910" y="3829050"/>
              <a:ext cx="0" cy="138303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151528-308F-B24E-820A-5B44A3B423F1}"/>
                </a:ext>
              </a:extLst>
            </p:cNvPr>
            <p:cNvCxnSpPr/>
            <p:nvPr/>
          </p:nvCxnSpPr>
          <p:spPr>
            <a:xfrm>
              <a:off x="6733222" y="3829050"/>
              <a:ext cx="0" cy="138303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96A3C67-43D1-2046-9C65-8FA2A648B665}"/>
                </a:ext>
              </a:extLst>
            </p:cNvPr>
            <p:cNvCxnSpPr/>
            <p:nvPr/>
          </p:nvCxnSpPr>
          <p:spPr>
            <a:xfrm>
              <a:off x="6942772" y="3829050"/>
              <a:ext cx="0" cy="138303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7B5C6A2-FC35-9949-B033-2426004FF1AA}"/>
                </a:ext>
              </a:extLst>
            </p:cNvPr>
            <p:cNvCxnSpPr/>
            <p:nvPr/>
          </p:nvCxnSpPr>
          <p:spPr>
            <a:xfrm>
              <a:off x="7176136" y="3829050"/>
              <a:ext cx="0" cy="138303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BA63E4-1C04-7C40-9495-8494EE9608CF}"/>
                </a:ext>
              </a:extLst>
            </p:cNvPr>
            <p:cNvCxnSpPr/>
            <p:nvPr/>
          </p:nvCxnSpPr>
          <p:spPr>
            <a:xfrm>
              <a:off x="7385686" y="3829050"/>
              <a:ext cx="0" cy="138303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C95A62F-DE10-504A-99EC-62C866C9691A}"/>
                </a:ext>
              </a:extLst>
            </p:cNvPr>
            <p:cNvCxnSpPr/>
            <p:nvPr/>
          </p:nvCxnSpPr>
          <p:spPr>
            <a:xfrm>
              <a:off x="7599998" y="3829050"/>
              <a:ext cx="0" cy="138303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C0F3A0-29DE-164C-AE61-77538B2CB9FD}"/>
                </a:ext>
              </a:extLst>
            </p:cNvPr>
            <p:cNvCxnSpPr/>
            <p:nvPr/>
          </p:nvCxnSpPr>
          <p:spPr>
            <a:xfrm>
              <a:off x="7809548" y="3829050"/>
              <a:ext cx="0" cy="138303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628C945-FA22-BC43-881C-1953D108047E}"/>
                </a:ext>
              </a:extLst>
            </p:cNvPr>
            <p:cNvCxnSpPr/>
            <p:nvPr/>
          </p:nvCxnSpPr>
          <p:spPr>
            <a:xfrm>
              <a:off x="8004810" y="3829050"/>
              <a:ext cx="0" cy="138303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27AE7BA-E267-9549-A372-BFEC2C724120}"/>
                </a:ext>
              </a:extLst>
            </p:cNvPr>
            <p:cNvCxnSpPr/>
            <p:nvPr/>
          </p:nvCxnSpPr>
          <p:spPr>
            <a:xfrm>
              <a:off x="8214360" y="3829050"/>
              <a:ext cx="0" cy="138303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79503C7-B334-6D45-B6F4-D099B7CE9C0B}"/>
                </a:ext>
              </a:extLst>
            </p:cNvPr>
            <p:cNvCxnSpPr/>
            <p:nvPr/>
          </p:nvCxnSpPr>
          <p:spPr>
            <a:xfrm>
              <a:off x="8428672" y="3829050"/>
              <a:ext cx="0" cy="138303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2E3E98-9478-C444-8A07-03D3CD6CAC35}"/>
                </a:ext>
              </a:extLst>
            </p:cNvPr>
            <p:cNvCxnSpPr/>
            <p:nvPr/>
          </p:nvCxnSpPr>
          <p:spPr>
            <a:xfrm>
              <a:off x="8638222" y="3829050"/>
              <a:ext cx="0" cy="138303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68997D-792F-3E4E-9BC8-C865DD2A2C62}"/>
                </a:ext>
              </a:extLst>
            </p:cNvPr>
            <p:cNvCxnSpPr/>
            <p:nvPr/>
          </p:nvCxnSpPr>
          <p:spPr>
            <a:xfrm>
              <a:off x="8833485" y="3829050"/>
              <a:ext cx="0" cy="138303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1BC5E6-D810-5F42-AAF0-97A32C7FEF77}"/>
                </a:ext>
              </a:extLst>
            </p:cNvPr>
            <p:cNvCxnSpPr/>
            <p:nvPr/>
          </p:nvCxnSpPr>
          <p:spPr>
            <a:xfrm>
              <a:off x="9043035" y="3829050"/>
              <a:ext cx="0" cy="138303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CD5522D-3E3C-274D-B9B6-08BF08B96C3C}"/>
                </a:ext>
              </a:extLst>
            </p:cNvPr>
            <p:cNvCxnSpPr/>
            <p:nvPr/>
          </p:nvCxnSpPr>
          <p:spPr>
            <a:xfrm>
              <a:off x="9257347" y="3829050"/>
              <a:ext cx="0" cy="138303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0E2130D-0D66-414A-9752-64E444700246}"/>
                </a:ext>
              </a:extLst>
            </p:cNvPr>
            <p:cNvCxnSpPr/>
            <p:nvPr/>
          </p:nvCxnSpPr>
          <p:spPr>
            <a:xfrm>
              <a:off x="9466897" y="3829050"/>
              <a:ext cx="0" cy="138303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50A85C-1087-9145-A274-D359027602C8}"/>
                </a:ext>
              </a:extLst>
            </p:cNvPr>
            <p:cNvCxnSpPr/>
            <p:nvPr/>
          </p:nvCxnSpPr>
          <p:spPr>
            <a:xfrm>
              <a:off x="9719309" y="3829050"/>
              <a:ext cx="0" cy="1383030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910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2387</Words>
  <Application>Microsoft Macintosh PowerPoint</Application>
  <PresentationFormat>Widescreen</PresentationFormat>
  <Paragraphs>936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等线</vt:lpstr>
      <vt:lpstr>ヒラギノ角ゴ Pro W3</vt:lpstr>
      <vt:lpstr>Arial</vt:lpstr>
      <vt:lpstr>Calibri</vt:lpstr>
      <vt:lpstr>Calibri Light</vt:lpstr>
      <vt:lpstr>Courier New</vt:lpstr>
      <vt:lpstr>Helvetica</vt:lpstr>
      <vt:lpstr>Times New Roman</vt:lpstr>
      <vt:lpstr>Wingdings</vt:lpstr>
      <vt:lpstr>Office Theme</vt:lpstr>
      <vt:lpstr>PowerPoint Presentation</vt:lpstr>
      <vt:lpstr>Nucleic acids</vt:lpstr>
      <vt:lpstr>Nucleic acids: Two types</vt:lpstr>
      <vt:lpstr>DNA is polymer of nucleotides</vt:lpstr>
      <vt:lpstr>DNA structure</vt:lpstr>
      <vt:lpstr>Hydrogen bonded DNA base pairs</vt:lpstr>
      <vt:lpstr>DNA structure: Major &amp; minor groove</vt:lpstr>
      <vt:lpstr>Forces that stabilize DNA structure</vt:lpstr>
      <vt:lpstr>Chemical nature of DNA</vt:lpstr>
      <vt:lpstr>RNA</vt:lpstr>
      <vt:lpstr>Chemical nature of RNA</vt:lpstr>
      <vt:lpstr>DNA synthesis is known as Replication </vt:lpstr>
      <vt:lpstr>DNA synthesis </vt:lpstr>
      <vt:lpstr>RNA synthesis is known as Transcription</vt:lpstr>
      <vt:lpstr>PowerPoint Presentation</vt:lpstr>
      <vt:lpstr>Why make RNA? To make protein</vt:lpstr>
      <vt:lpstr>Central Dogma of Molecular Biology</vt:lpstr>
      <vt:lpstr>Genetic code</vt:lpstr>
      <vt:lpstr>Decoding genetic code</vt:lpstr>
      <vt:lpstr>Genetic code</vt:lpstr>
      <vt:lpstr>Decoding genetic code</vt:lpstr>
      <vt:lpstr>Genes encode proteins</vt:lpstr>
      <vt:lpstr>Three Types of RNAs</vt:lpstr>
      <vt:lpstr>How proteins are made </vt:lpstr>
      <vt:lpstr>Ribosome</vt:lpstr>
      <vt:lpstr>Transfer RNA (tRNA)</vt:lpstr>
      <vt:lpstr>Transfer RNA (tRNA)</vt:lpstr>
      <vt:lpstr>Translation</vt:lpstr>
      <vt:lpstr>Mutation</vt:lpstr>
      <vt:lpstr>Mutation</vt:lpstr>
      <vt:lpstr>Genome data and Bioinformatics</vt:lpstr>
      <vt:lpstr>Question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Anindya Roy</dc:creator>
  <cp:lastModifiedBy>Anindya Roy</cp:lastModifiedBy>
  <cp:revision>132</cp:revision>
  <dcterms:created xsi:type="dcterms:W3CDTF">2020-01-24T17:12:42Z</dcterms:created>
  <dcterms:modified xsi:type="dcterms:W3CDTF">2020-04-16T06:42:55Z</dcterms:modified>
</cp:coreProperties>
</file>