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5"/>
  </p:notesMasterIdLst>
  <p:handoutMasterIdLst>
    <p:handoutMasterId r:id="rId36"/>
  </p:handoutMasterIdLst>
  <p:sldIdLst>
    <p:sldId id="331" r:id="rId2"/>
    <p:sldId id="332" r:id="rId3"/>
    <p:sldId id="333" r:id="rId4"/>
    <p:sldId id="334" r:id="rId5"/>
    <p:sldId id="335" r:id="rId6"/>
    <p:sldId id="336" r:id="rId7"/>
    <p:sldId id="401" r:id="rId8"/>
    <p:sldId id="402" r:id="rId9"/>
    <p:sldId id="337" r:id="rId10"/>
    <p:sldId id="338" r:id="rId11"/>
    <p:sldId id="339" r:id="rId12"/>
    <p:sldId id="340" r:id="rId13"/>
    <p:sldId id="341" r:id="rId14"/>
    <p:sldId id="342" r:id="rId15"/>
    <p:sldId id="403" r:id="rId16"/>
    <p:sldId id="343" r:id="rId17"/>
    <p:sldId id="344" r:id="rId18"/>
    <p:sldId id="345" r:id="rId19"/>
    <p:sldId id="346" r:id="rId20"/>
    <p:sldId id="347" r:id="rId21"/>
    <p:sldId id="350" r:id="rId22"/>
    <p:sldId id="351" r:id="rId23"/>
    <p:sldId id="352" r:id="rId24"/>
    <p:sldId id="353" r:id="rId25"/>
    <p:sldId id="348" r:id="rId26"/>
    <p:sldId id="349" r:id="rId27"/>
    <p:sldId id="399" r:id="rId28"/>
    <p:sldId id="354" r:id="rId29"/>
    <p:sldId id="400" r:id="rId30"/>
    <p:sldId id="356" r:id="rId31"/>
    <p:sldId id="404" r:id="rId32"/>
    <p:sldId id="397" r:id="rId33"/>
    <p:sldId id="357" r:id="rId34"/>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p:cViewPr varScale="1">
        <p:scale>
          <a:sx n="66" d="100"/>
          <a:sy n="66" d="100"/>
        </p:scale>
        <p:origin x="1037" y="5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A34A2FC-C15D-4B2F-88BE-311A926B1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E8EDEDD-05A4-4AB1-9D21-B8FD2F4A5551}"/>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221A250-5591-4686-8986-7D36991F8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9ACFED5-FEE9-4052-81A1-4F4ACC8A4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FB4DEBF9-633C-48A9-B2B4-116F70BEBD6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50F3D6F-9310-4C8C-BB98-4172C6D54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906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20880" y="6613525"/>
            <a:ext cx="518092"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5a: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3366FF"/>
                </a:solidFill>
                <a:cs typeface="ＭＳ Ｐゴシック" charset="-128"/>
              </a:rPr>
              <a:t>Convoy effect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7632441" cy="4530725"/>
          </a:xfrm>
        </p:spPr>
        <p:txBody>
          <a:bodyPr/>
          <a:lstStyle/>
          <a:p>
            <a:r>
              <a:rPr lang="en-US" altLang="en-US" dirty="0"/>
              <a:t>Associate with each process the length of its next CPU burst</a:t>
            </a:r>
          </a:p>
          <a:p>
            <a:pPr lvl="1"/>
            <a:r>
              <a:rPr lang="en-US" altLang="en-US" dirty="0"/>
              <a:t> Use these lengths to schedule the process with the shortest time</a:t>
            </a:r>
          </a:p>
          <a:p>
            <a:r>
              <a:rPr lang="en-US" altLang="en-US" dirty="0"/>
              <a:t>SJF is optimal – gives minimum average waiting time for a given set of processes</a:t>
            </a:r>
          </a:p>
          <a:p>
            <a:pPr lvl="1"/>
            <a:r>
              <a:rPr lang="en-US" altLang="en-US" dirty="0"/>
              <a:t>The difficulty is knowing the length of the next CPU request</a:t>
            </a:r>
          </a:p>
          <a:p>
            <a:pPr lvl="1"/>
            <a:r>
              <a:rPr lang="en-US" altLang="en-US" dirty="0"/>
              <a:t>Could ask the user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3366FF"/>
                </a:solidFill>
                <a:cs typeface="ＭＳ Ｐゴシック" charset="-128"/>
              </a:rPr>
              <a:t>shortest-remaining-time-first</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lstStyle/>
          <a:p>
            <a:pPr eaLnBrk="1" hangingPunct="1"/>
            <a:r>
              <a:rPr lang="en-US" altLang="en-US" dirty="0"/>
              <a:t>Example of SJF</a:t>
            </a:r>
          </a:p>
        </p:txBody>
      </p:sp>
      <p:sp>
        <p:nvSpPr>
          <p:cNvPr id="29698" name="Rectangle 36">
            <a:extLst>
              <a:ext uri="{FF2B5EF4-FFF2-40B4-BE49-F238E27FC236}">
                <a16:creationId xmlns:a16="http://schemas.microsoft.com/office/drawing/2014/main" id="{460FD1BF-5C0A-458E-A664-05111F8290F4}"/>
              </a:ext>
            </a:extLst>
          </p:cNvPr>
          <p:cNvSpPr>
            <a:spLocks noGrp="1" noChangeArrowheads="1"/>
          </p:cNvSpPr>
          <p:nvPr>
            <p:ph type="body" idx="1"/>
          </p:nvPr>
        </p:nvSpPr>
        <p:spPr>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a:t>
            </a:r>
            <a:r>
              <a:rPr lang="en-US" altLang="en-US" u="sng" dirty="0">
                <a:solidFill>
                  <a:schemeClr val="bg1"/>
                </a:solidFill>
              </a:rPr>
              <a:t>	l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3CFFB8-E2A9-4251-9DDA-A9BF289B2979}"/>
              </a:ext>
            </a:extLst>
          </p:cNvPr>
          <p:cNvSpPr>
            <a:spLocks noGrp="1" noChangeArrowheads="1"/>
          </p:cNvSpPr>
          <p:nvPr>
            <p:ph type="title"/>
          </p:nvPr>
        </p:nvSpPr>
        <p:spPr>
          <a:xfrm>
            <a:off x="987629" y="165918"/>
            <a:ext cx="8249492" cy="611187"/>
          </a:xfrm>
        </p:spPr>
        <p:txBody>
          <a:bodyPr/>
          <a:lstStyle/>
          <a:p>
            <a:pPr eaLnBrk="1" hangingPunct="1"/>
            <a:r>
              <a:rPr lang="en-US" altLang="en-US" dirty="0"/>
              <a:t>Determining Length of Next CPU Burst</a:t>
            </a:r>
          </a:p>
        </p:txBody>
      </p:sp>
      <p:sp>
        <p:nvSpPr>
          <p:cNvPr id="16387" name="Rectangle 3">
            <a:extLst>
              <a:ext uri="{FF2B5EF4-FFF2-40B4-BE49-F238E27FC236}">
                <a16:creationId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graphicFrame>
        <p:nvGraphicFramePr>
          <p:cNvPr id="31747" name="Object 2">
            <a:extLst>
              <a:ext uri="{FF2B5EF4-FFF2-40B4-BE49-F238E27FC236}">
                <a16:creationId xmlns:a16="http://schemas.microsoft.com/office/drawing/2014/main" id="{15715238-6D8E-4D53-8F63-29A2962FEB3C}"/>
              </a:ext>
            </a:extLst>
          </p:cNvPr>
          <p:cNvGraphicFramePr>
            <a:graphicFrameLocks noChangeAspect="1"/>
          </p:cNvGraphicFramePr>
          <p:nvPr>
            <p:extLst>
              <p:ext uri="{D42A27DB-BD31-4B8C-83A1-F6EECF244321}">
                <p14:modId xmlns:p14="http://schemas.microsoft.com/office/powerpoint/2010/main" val="2257437378"/>
              </p:ext>
            </p:extLst>
          </p:nvPr>
        </p:nvGraphicFramePr>
        <p:xfrm>
          <a:off x="2005013" y="2656713"/>
          <a:ext cx="4427537" cy="1254125"/>
        </p:xfrm>
        <a:graphic>
          <a:graphicData uri="http://schemas.openxmlformats.org/presentationml/2006/ole">
            <mc:AlternateContent xmlns:mc="http://schemas.openxmlformats.org/markup-compatibility/2006">
              <mc:Choice xmlns:v="urn:schemas-microsoft-com:vml" Requires="v">
                <p:oleObj spid="_x0000_s31794" name="Equation" r:id="rId4" imgW="6400800" imgH="1778000" progId="Equation.3">
                  <p:embed/>
                </p:oleObj>
              </mc:Choice>
              <mc:Fallback>
                <p:oleObj name="Equation" r:id="rId4" imgW="6400800" imgH="1778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2656713"/>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1748" name="Picture 1">
            <a:extLst>
              <a:ext uri="{FF2B5EF4-FFF2-40B4-BE49-F238E27FC236}">
                <a16:creationId xmlns:a16="http://schemas.microsoft.com/office/drawing/2014/main" id="{E328DB97-6C8D-4434-AF77-5C40A02A287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94025" y="3976688"/>
            <a:ext cx="2451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ABB015E-7AD3-4A84-AE93-94E9C1B95CA6}"/>
              </a:ext>
            </a:extLst>
          </p:cNvPr>
          <p:cNvSpPr>
            <a:spLocks noGrp="1" noChangeArrowheads="1"/>
          </p:cNvSpPr>
          <p:nvPr>
            <p:ph type="title"/>
          </p:nvPr>
        </p:nvSpPr>
        <p:spPr>
          <a:xfrm>
            <a:off x="810949" y="131828"/>
            <a:ext cx="8223250" cy="677863"/>
          </a:xfrm>
        </p:spPr>
        <p:txBody>
          <a:bodyPr/>
          <a:lstStyle/>
          <a:p>
            <a:pPr eaLnBrk="1" hangingPunct="1"/>
            <a:r>
              <a:rPr lang="en-US" altLang="en-US" sz="2600" dirty="0"/>
              <a:t>Prediction of the Length of the Next CPU Burst</a:t>
            </a:r>
          </a:p>
        </p:txBody>
      </p:sp>
      <p:pic>
        <p:nvPicPr>
          <p:cNvPr id="33794" name="Picture 2">
            <a:extLst>
              <a:ext uri="{FF2B5EF4-FFF2-40B4-BE49-F238E27FC236}">
                <a16:creationId xmlns:a16="http://schemas.microsoft.com/office/drawing/2014/main" id="{13C6E507-3240-4702-A49A-38E2AFA02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9F41D91-5CCD-4C10-BD4B-8757760950E9}"/>
              </a:ext>
            </a:extLst>
          </p:cNvPr>
          <p:cNvSpPr>
            <a:spLocks noGrp="1" noChangeArrowheads="1"/>
          </p:cNvSpPr>
          <p:nvPr>
            <p:ph type="title"/>
          </p:nvPr>
        </p:nvSpPr>
        <p:spPr>
          <a:xfrm>
            <a:off x="1175460" y="229606"/>
            <a:ext cx="7451725" cy="576262"/>
          </a:xfrm>
        </p:spPr>
        <p:txBody>
          <a:bodyPr/>
          <a:lstStyle/>
          <a:p>
            <a:pPr eaLnBrk="1" hangingPunct="1"/>
            <a:r>
              <a:rPr lang="en-US" altLang="en-US" dirty="0"/>
              <a:t>Examples of Exponential Averaging</a:t>
            </a:r>
          </a:p>
        </p:txBody>
      </p:sp>
      <p:sp>
        <p:nvSpPr>
          <p:cNvPr id="35842" name="Rectangle 3">
            <a:extLst>
              <a:ext uri="{FF2B5EF4-FFF2-40B4-BE49-F238E27FC236}">
                <a16:creationId xmlns:a16="http://schemas.microsoft.com/office/drawing/2014/main" id="{D651A984-67C5-468C-8F88-230FFA867BD5}"/>
              </a:ext>
            </a:extLst>
          </p:cNvPr>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p>
          <a:p>
            <a:pPr lvl="1">
              <a:lnSpc>
                <a:spcPct val="90000"/>
              </a:lnSpc>
            </a:pPr>
            <a:r>
              <a:rPr lang="en-US" altLang="en-US" dirty="0">
                <a:sym typeface="Symbol" panose="05050102010706020507" pitchFamily="18" charset="2"/>
              </a:rPr>
              <a:t>Recent history does not count</a:t>
            </a:r>
          </a:p>
          <a:p>
            <a:pPr>
              <a:lnSpc>
                <a:spcPct val="90000"/>
              </a:lnSpc>
            </a:pPr>
            <a:r>
              <a:rPr lang="en-US" altLang="en-US" dirty="0">
                <a:sym typeface="Symbol" panose="05050102010706020507" pitchFamily="18" charset="2"/>
              </a:rPr>
              <a:t> =1</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p>
          <a:p>
            <a:pPr>
              <a:lnSpc>
                <a:spcPct val="90000"/>
              </a:lnSpc>
            </a:pPr>
            <a:r>
              <a:rPr lang="en-US" altLang="en-US" dirty="0">
                <a:sym typeface="Symbol" panose="05050102010706020507" pitchFamily="18" charset="2"/>
              </a:rPr>
              <a:t>If we expand the formula, we get:</a:t>
            </a: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successive term has less weight than its predecessor</a:t>
            </a: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3366FF"/>
                </a:solidFill>
              </a:rPr>
              <a:t>time</a:t>
            </a:r>
            <a:r>
              <a:rPr lang="en-US" altLang="en-US" b="1" dirty="0"/>
              <a:t> </a:t>
            </a:r>
            <a:r>
              <a:rPr lang="en-US" altLang="en-US" b="1" dirty="0">
                <a:solidFill>
                  <a:srgbClr val="3366FF"/>
                </a:solidFill>
              </a:rPr>
              <a:t>quantum</a:t>
            </a:r>
            <a:r>
              <a:rPr lang="en-US" altLang="en-US" b="1" dirty="0"/>
              <a:t>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3366FF"/>
                </a:solidFill>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3366FF"/>
                </a:solidFill>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806450" y="1233488"/>
            <a:ext cx="8337550"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877888"/>
            <a:ext cx="7675077"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p>
          <a:p>
            <a:pPr>
              <a:tabLst>
                <a:tab pos="1600200" algn="ctr"/>
                <a:tab pos="3251200" algn="ctr"/>
                <a:tab pos="5140325" algn="ctr"/>
              </a:tabLst>
            </a:pPr>
            <a:r>
              <a:rPr lang="en-US" altLang="en-US" dirty="0"/>
              <a:t>Run the process with the highest priority. Processes with the same priority run round-robin</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8776" y="4618294"/>
            <a:ext cx="7056069" cy="80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787078" y="1043137"/>
            <a:ext cx="6655444" cy="3482563"/>
          </a:xfrm>
        </p:spPr>
        <p:txBody>
          <a:bodyPr/>
          <a:lstStyle/>
          <a:p>
            <a:r>
              <a:rPr lang="en-US" altLang="en-US" dirty="0"/>
              <a:t>Three queues: </a:t>
            </a:r>
          </a:p>
          <a:p>
            <a:pPr lvl="1"/>
            <a:r>
              <a:rPr lang="en-US" altLang="en-US" sz="1400" i="1" dirty="0"/>
              <a:t>Q</a:t>
            </a:r>
            <a:r>
              <a:rPr lang="en-US" altLang="en-US" sz="1400" baseline="-25000" dirty="0"/>
              <a:t>0</a:t>
            </a:r>
            <a:r>
              <a:rPr lang="en-US" altLang="en-US" sz="1400" dirty="0"/>
              <a:t> – RR with time quantum 8 milliseconds</a:t>
            </a:r>
          </a:p>
          <a:p>
            <a:pPr lvl="1"/>
            <a:r>
              <a:rPr lang="en-US" altLang="en-US" sz="1400" i="1" dirty="0"/>
              <a:t>Q</a:t>
            </a:r>
            <a:r>
              <a:rPr lang="en-US" altLang="en-US" sz="1400" baseline="-25000" dirty="0"/>
              <a:t>1</a:t>
            </a:r>
            <a:r>
              <a:rPr lang="en-US" altLang="en-US" sz="1400" dirty="0"/>
              <a:t> – RR time quantum 16 milliseconds</a:t>
            </a:r>
          </a:p>
          <a:p>
            <a:pPr lvl="1"/>
            <a:r>
              <a:rPr lang="en-US" altLang="en-US" sz="1400" i="1" dirty="0"/>
              <a:t>Q</a:t>
            </a:r>
            <a:r>
              <a:rPr lang="en-US" altLang="en-US" sz="1400" baseline="-25000" dirty="0"/>
              <a:t>2</a:t>
            </a:r>
            <a:r>
              <a:rPr lang="en-US" altLang="en-US" sz="1400" dirty="0"/>
              <a:t> – FCFS</a:t>
            </a:r>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it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the process  is again served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7641" y="4648047"/>
            <a:ext cx="2377428" cy="150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0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3366FF"/>
                </a:solidFill>
              </a:rPr>
              <a:t>cycle</a:t>
            </a:r>
            <a:r>
              <a:rPr lang="en-US" altLang="en-US" dirty="0"/>
              <a:t> of CPU execution and I/O wait</a:t>
            </a:r>
          </a:p>
          <a:p>
            <a:r>
              <a:rPr lang="en-US" altLang="en-US" b="1" dirty="0">
                <a:solidFill>
                  <a:srgbClr val="3366FF"/>
                </a:solidFill>
              </a:rPr>
              <a:t>CPU burst </a:t>
            </a:r>
            <a:r>
              <a:rPr lang="en-US" altLang="en-US" dirty="0"/>
              <a:t>followed by </a:t>
            </a:r>
            <a:r>
              <a:rPr lang="en-US" altLang="en-US" b="1" dirty="0">
                <a:solidFill>
                  <a:srgbClr val="3366FF"/>
                </a:solidFill>
              </a:rPr>
              <a:t>I/O burst</a:t>
            </a:r>
            <a:endParaRPr lang="en-US" altLang="en-US" dirty="0"/>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p>
        </p:txBody>
      </p:sp>
      <p:sp>
        <p:nvSpPr>
          <p:cNvPr id="13314" name="TextBox 2">
            <a:extLst>
              <a:ext uri="{FF2B5EF4-FFF2-40B4-BE49-F238E27FC236}">
                <a16:creationId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3366FF"/>
                </a:solidFill>
                <a:ea typeface="ＭＳ Ｐゴシック" charset="0"/>
              </a:rPr>
              <a:t>nonpreemptive</a:t>
            </a:r>
            <a:r>
              <a:rPr lang="en-US" dirty="0">
                <a:ea typeface="ＭＳ Ｐゴシック" charset="0"/>
              </a:rPr>
              <a:t>.</a:t>
            </a:r>
          </a:p>
          <a:p>
            <a:pPr>
              <a:defRPr/>
            </a:pPr>
            <a:r>
              <a:rPr lang="en-US" dirty="0">
                <a:ea typeface="ＭＳ Ｐゴシック" charset="0"/>
              </a:rPr>
              <a:t>Otherwise, it is </a:t>
            </a:r>
            <a:r>
              <a:rPr lang="en-US" b="1" dirty="0">
                <a:solidFill>
                  <a:srgbClr val="3366FF"/>
                </a:solidFill>
                <a:ea typeface="ＭＳ Ｐゴシック" charset="0"/>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3366FF"/>
                </a:solidFill>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13306</TotalTime>
  <Words>1896</Words>
  <Application>Microsoft Office PowerPoint</Application>
  <PresentationFormat>On-screen Show (4:3)</PresentationFormat>
  <Paragraphs>266</Paragraphs>
  <Slides>33</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Helvetica</vt:lpstr>
      <vt:lpstr>Lucida Grande</vt:lpstr>
      <vt:lpstr>Monotype Sorts</vt:lpstr>
      <vt:lpstr>Times New Roman</vt:lpstr>
      <vt:lpstr>Verdana</vt:lpstr>
      <vt:lpstr>Webdings</vt:lpstr>
      <vt:lpstr>Wingdings</vt:lpstr>
      <vt:lpstr>os-8</vt:lpstr>
      <vt:lpstr>Equation</vt:lpstr>
      <vt:lpstr>Chapter 5a: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Shortest-Job-First (SJF) Scheduling</vt:lpstr>
      <vt:lpstr>Example of SJF</vt:lpstr>
      <vt:lpstr>Determining Length of Next CPU Burst</vt:lpstr>
      <vt:lpstr>Prediction of the Length of the Next CPU Burst</vt:lpstr>
      <vt:lpstr>Examples of Exponential Averaging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End of Chapter 5a</vt:lpstr>
      <vt:lpstr>Example of Multilevel Feedback Queue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249</cp:revision>
  <cp:lastPrinted>2013-09-10T17:57:57Z</cp:lastPrinted>
  <dcterms:created xsi:type="dcterms:W3CDTF">2011-01-13T23:43:38Z</dcterms:created>
  <dcterms:modified xsi:type="dcterms:W3CDTF">2020-02-03T23:26:40Z</dcterms:modified>
</cp:coreProperties>
</file>