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6" r:id="rId3"/>
  </p:sldMasterIdLst>
  <p:notesMasterIdLst>
    <p:notesMasterId r:id="rId25"/>
  </p:notesMasterIdLst>
  <p:sldIdLst>
    <p:sldId id="260" r:id="rId4"/>
    <p:sldId id="259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C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1EFBA-DD82-424B-9B4A-B02A4438A2A0}" type="datetimeFigureOut">
              <a:rPr lang="en-US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ADDCD-AC0A-45C4-840F-9CB89797AF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1335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00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27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58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76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29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07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0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382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60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2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12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730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8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6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99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66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8F7676-CFF3-4FF0-9410-983B5B4712B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15/01/21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Minimum cardinality constraint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35BD22-75AC-46FF-B6D6-1BF62D813DB0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Minimum cardinality constraint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Database Management Systems (DBMS)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4688" y="4584784"/>
            <a:ext cx="7215162" cy="19642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Lec 27: Transaction Processing, Concurrency Control,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and Recovery (Contd.)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l"/>
            <a:endParaRPr lang="en-US" sz="2600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US" sz="3000" dirty="0">
                <a:solidFill>
                  <a:srgbClr val="FFFFFF"/>
                </a:solidFill>
                <a:ea typeface="+mn-lt"/>
                <a:cs typeface="+mn-lt"/>
              </a:rPr>
              <a:t>Ramesh K. </a:t>
            </a:r>
            <a:r>
              <a:rPr lang="en-US" sz="3000" dirty="0" err="1">
                <a:solidFill>
                  <a:srgbClr val="FFFFFF"/>
                </a:solidFill>
                <a:ea typeface="+mn-lt"/>
                <a:cs typeface="+mn-lt"/>
              </a:rPr>
              <a:t>Jallu</a:t>
            </a:r>
            <a:r>
              <a:rPr lang="en-US" sz="3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algn="l"/>
            <a:r>
              <a:rPr lang="en-US" sz="3000" dirty="0">
                <a:solidFill>
                  <a:srgbClr val="FFFFFF"/>
                </a:solidFill>
                <a:cs typeface="Calibri"/>
              </a:rPr>
              <a:t>IIIT Raichur                                  Date: 22/06/21</a:t>
            </a:r>
          </a:p>
          <a:p>
            <a:pPr algn="l"/>
            <a:endParaRPr lang="en-US" sz="3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80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4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Multiversion Concurrency Control Techniques </a:t>
            </a:r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(Cont.)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908484" y="1711163"/>
            <a:ext cx="10322499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The reason for keeping multiple versions is that instead of rejectingor delyaing a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read_item(X)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 operation it can still be accepted by reading an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older version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of the item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 if it maintains serializability</a:t>
            </a:r>
            <a:endParaRPr lang="en-US"/>
          </a:p>
          <a:p>
            <a:pPr marL="457200" indent="-457200">
              <a:buFont typeface="Arial,Sans-Serif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 obvious drawback of multiversion techniques is that more storage is needed to maintain multiple versions of the database items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We discusse two schemes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1371600" lvl="1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Multiversion Timestamp Ordering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1371600" lvl="1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Multiversion Two-Phase Locking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24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Arial"/>
              </a:rPr>
              <a:t>Multiversion timestamp ordering</a:t>
            </a:r>
            <a:endParaRPr lang="en-US" sz="4000" b="1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908484" y="1711163"/>
            <a:ext cx="10322499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With each data item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a sequence of versions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&lt;X</a:t>
            </a:r>
            <a:r>
              <a:rPr lang="en-US" sz="2800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1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 ... ,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&gt;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 associated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Each version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contains three data fields: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b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Content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 the value of version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write_TS(X</a:t>
            </a:r>
            <a:r>
              <a:rPr lang="en-US" sz="2800" b="1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800" b="1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the timestamp of the transaction that created version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read_TS(X</a:t>
            </a:r>
            <a:r>
              <a:rPr lang="en-US" sz="2800" b="1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8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)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the largest timestamp of any transaction that successfully read version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endParaRPr lang="en-US" baseline="-25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4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Arial"/>
              </a:rPr>
              <a:t>Ensuring serializability</a:t>
            </a:r>
            <a:endParaRPr lang="en-US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21397" y="1716766"/>
            <a:ext cx="10199234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 transaction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issues a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read_item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 operation, find the version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that has the highest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</a:t>
            </a:r>
            <a:r>
              <a:rPr lang="en-US" sz="28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of all versions 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that is also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less than or equal to TS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endParaRPr lang="en-US"/>
          </a:p>
          <a:p>
            <a:pPr marL="971550" lvl="1" indent="-51435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Then return the value 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to transaction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T,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and set the value of 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to the larger 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TS(T)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and the current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endParaRPr lang="en-US" sz="2400" i="1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71550" lvl="1" indent="-514350">
              <a:buFont typeface="Arial"/>
              <a:buChar char="•"/>
            </a:pP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 transaction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issues a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write_item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operation, and version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has the highest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</a:t>
            </a:r>
            <a:r>
              <a:rPr lang="en-US" sz="28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of all versions 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that is also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less than or equal to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), and 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</a:t>
            </a:r>
            <a:r>
              <a:rPr lang="en-US" sz="28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&gt; TS(T)</a:t>
            </a:r>
          </a:p>
          <a:p>
            <a:pPr marL="971550" lvl="1" indent="-51435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Then abort and roll back transaction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</a:p>
          <a:p>
            <a:pPr marL="971550" lvl="1" indent="-51435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Otherwise, create a new version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with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=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= TS(T)</a:t>
            </a:r>
            <a:endParaRPr lang="en-US" sz="2400" i="1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56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+mn-lt"/>
                <a:cs typeface="Arial"/>
              </a:rPr>
              <a:t>Observations</a:t>
            </a:r>
            <a:endParaRPr lang="en-US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21397" y="1716766"/>
            <a:ext cx="10199234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 </a:t>
            </a:r>
            <a:r>
              <a:rPr lang="en-US" sz="28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read_item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 always successful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 typical database systems, where reading is a more frequent operation than is writing, this advantage may be of major practical significance</a:t>
            </a:r>
          </a:p>
          <a:p>
            <a:pPr marL="514350" indent="-51435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This </a:t>
            </a:r>
            <a:r>
              <a:rPr lang="en-US" sz="2800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multiversion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timestamp-ordering scheme does not ensure recoverability and </a:t>
            </a:r>
            <a:r>
              <a:rPr lang="en-US" sz="2800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cascadelessness</a:t>
            </a:r>
          </a:p>
          <a:p>
            <a:pPr marL="514350" indent="-51435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It can be extended in the same manner as the basic timestamp- ordering scheme to make it recoverable and </a:t>
            </a:r>
            <a:r>
              <a:rPr lang="en-US" sz="2800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cascadeless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36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Multiversion</a:t>
            </a:r>
            <a:r>
              <a:rPr lang="en-US" sz="4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Two-Phase Locking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21397" y="1716766"/>
            <a:ext cx="10199234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 this multiple-mode locking scheme, there are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three locking modes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for an item - </a:t>
            </a:r>
            <a:r>
              <a:rPr lang="en-US" sz="2800" b="1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</a:t>
            </a:r>
            <a:r>
              <a:rPr lang="en-US" sz="2800" b="1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and </a:t>
            </a:r>
            <a:r>
              <a:rPr lang="en-US" sz="2800" b="1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certify</a:t>
            </a:r>
          </a:p>
          <a:p>
            <a:pPr marL="514350" indent="-51435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Thus, there three lock states associated with each variable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X</a:t>
            </a: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Unlike in standard locking scheme, this scheme allows other transactions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T'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to read an item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while a single transaction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holds a write lock on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</a:p>
          <a:p>
            <a:pPr marL="514350" indent="-514350">
              <a:buFont typeface="Arial"/>
              <a:buChar char="•"/>
            </a:pP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This is accomplished by allowing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two versions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for each item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139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Multiversion</a:t>
            </a:r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Two-Phase Locking (Cont.)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67860" y="1716766"/>
            <a:ext cx="10385087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Commited version: 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The item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written by a comitted transaction</a:t>
            </a: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Local vesion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: This version,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X'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 can be created when a transaction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acquires a write lock 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endParaRPr lang="en-US" sz="2600" i="1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600" i="1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Other transactions can continue to read the committed version of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while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holds the write lock</a:t>
            </a: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Transaction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can write the value of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X′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as needed, without affecting the value of the committed version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endParaRPr lang="en-US" sz="26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6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However, once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ready to commit, it must obtain a </a:t>
            </a:r>
            <a:r>
              <a:rPr lang="en-US" sz="2600" b="1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certify lock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on all items that it currently holds write locks on before it can commit</a:t>
            </a:r>
            <a:endParaRPr lang="en-US" sz="2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6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Lock compatability table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816896-69E4-497F-9672-1F0B0E15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27" y="2642967"/>
            <a:ext cx="2743200" cy="149772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EF02D0D-11AD-44A7-B027-860E6946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83" y="2301082"/>
            <a:ext cx="4322956" cy="22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Validation (Optimistic) Techniques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67860" y="1716766"/>
            <a:ext cx="10385087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WKT a certain degree of checking is done before a database operation can be executed</a:t>
            </a:r>
            <a:endParaRPr lang="en-US">
              <a:latin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Such checks are overhead and slow down the transactions execution</a:t>
            </a:r>
          </a:p>
          <a:p>
            <a:pPr marL="457200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We need schemes that impose less overhead</a:t>
            </a:r>
          </a:p>
          <a:p>
            <a:pPr marL="457200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How do we know which transactions will be involved in conflict?</a:t>
            </a:r>
          </a:p>
        </p:txBody>
      </p:sp>
    </p:spTree>
    <p:extLst>
      <p:ext uri="{BB962C8B-B14F-4D97-AF65-F5344CB8AC3E}">
        <p14:creationId xmlns:p14="http://schemas.microsoft.com/office/powerpoint/2010/main" val="291387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Validation (Optimistic) Techniques (Cont.)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67860" y="1716766"/>
            <a:ext cx="10385087" cy="3227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Each transaction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executes in two or three different phases in its lifetime, depending on whether it is a read or a write transaction</a:t>
            </a:r>
          </a:p>
          <a:p>
            <a:pPr marL="914400" lvl="1" indent="-457200">
              <a:buAutoNum type="arabicPeriod"/>
            </a:pPr>
            <a:r>
              <a:rPr lang="en-US" sz="2400" b="1" i="1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Read phase</a:t>
            </a:r>
            <a:endParaRPr lang="en-US" sz="24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14400" lvl="1" indent="-457200">
              <a:buAutoNum type="arabicPeriod"/>
            </a:pPr>
            <a:r>
              <a:rPr lang="en-US" sz="2400" b="1" i="1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Validation phase</a:t>
            </a:r>
            <a:endParaRPr lang="en-US" sz="24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14400" lvl="1" indent="-457200">
              <a:buAutoNum type="arabicPeriod"/>
            </a:pPr>
            <a:r>
              <a:rPr lang="en-US" sz="2400" b="1" i="1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Write phase</a:t>
            </a:r>
            <a:endParaRPr lang="en-US" sz="24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400" b="1" i="1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spc="-1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Each transaction is associated with 3 timestamps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95792A5-6B66-4FFB-A55B-BC0770FC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23" y="4941223"/>
            <a:ext cx="9006467" cy="17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1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Testing for serializability</a:t>
            </a:r>
            <a:endParaRPr lang="en-US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465226" y="1530912"/>
            <a:ext cx="9195624" cy="1610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 the value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= ValidationTS(T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and, if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&lt; TS(T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any produced schedule must be equivalent to a serial schedule in which transaction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6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appears before transaction </a:t>
            </a:r>
            <a:r>
              <a:rPr lang="en-US" sz="26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6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endParaRPr lang="en-US" i="1" baseline="-25000">
              <a:latin typeface="Times New Roman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C439CBA-B641-41C0-822F-5B779F09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5" y="3138510"/>
            <a:ext cx="8569712" cy="34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cs typeface="Arial"/>
              </a:rPr>
              <a:t>Recap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131183" y="1821632"/>
            <a:ext cx="10277926" cy="4587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Variants of the two-phase locking protocol</a:t>
            </a:r>
            <a:endParaRPr lang="en-US" dirty="0">
              <a:latin typeface="Arial"/>
              <a:cs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Conservative 2PL scheme</a:t>
            </a:r>
          </a:p>
          <a:p>
            <a:pPr marL="914400" lvl="1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Strict 2PL scheme</a:t>
            </a:r>
          </a:p>
          <a:p>
            <a:pPr marL="914400" lvl="1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Rigorous 2PL scheme</a:t>
            </a:r>
          </a:p>
          <a:p>
            <a:pPr marL="914400" lvl="1" indent="-457200">
              <a:buFont typeface="Arial"/>
              <a:buChar char="•"/>
            </a:pPr>
            <a:endParaRPr lang="en-US" sz="2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Timestamp based protocols </a:t>
            </a:r>
          </a:p>
          <a:p>
            <a:pPr lvl="2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Basic timestamp ordering protocol</a:t>
            </a:r>
          </a:p>
          <a:p>
            <a:pPr lvl="2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Strict timestamp ordering protocol</a:t>
            </a:r>
          </a:p>
          <a:p>
            <a:pPr lvl="1" indent="-457200">
              <a:buFont typeface="Arial"/>
              <a:buChar char="•"/>
            </a:pPr>
            <a:endParaRPr lang="en-US" sz="26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lvl="1" indent="-457200">
              <a:buFont typeface="Arial"/>
              <a:buChar char="•"/>
            </a:pP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Thomas's write rule</a:t>
            </a:r>
          </a:p>
        </p:txBody>
      </p:sp>
    </p:spTree>
    <p:extLst>
      <p:ext uri="{BB962C8B-B14F-4D97-AF65-F5344CB8AC3E}">
        <p14:creationId xmlns:p14="http://schemas.microsoft.com/office/powerpoint/2010/main" val="70886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Example</a:t>
            </a:r>
          </a:p>
        </p:txBody>
      </p:sp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52D9BE78-1043-45AF-A5BE-559FD95B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2224337"/>
            <a:ext cx="2743200" cy="3264255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44FAB5F-CFC5-4BAE-A2CA-84442123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93" y="2470686"/>
            <a:ext cx="2743200" cy="27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Shape 1"/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B026627-079B-4E02-9D30-CD2442D04FD2}"/>
              </a:ext>
            </a:extLst>
          </p:cNvPr>
          <p:cNvSpPr txBox="1">
            <a:spLocks/>
          </p:cNvSpPr>
          <p:nvPr/>
        </p:nvSpPr>
        <p:spPr>
          <a:xfrm>
            <a:off x="1370043" y="1825560"/>
            <a:ext cx="10543994" cy="432220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E7612-9907-4557-B2E4-F0F1E42614E5}"/>
              </a:ext>
            </a:extLst>
          </p:cNvPr>
          <p:cNvSpPr txBox="1"/>
          <p:nvPr/>
        </p:nvSpPr>
        <p:spPr>
          <a:xfrm>
            <a:off x="4580627" y="3487947"/>
            <a:ext cx="3404558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151DBD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4741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Thomas’s Write Rule (Recap)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496209" y="1718505"/>
            <a:ext cx="7994713" cy="5057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It is a modified TOP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,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cs typeface="Arial"/>
              </a:rPr>
              <a:t>which allows greater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potential concurrency than TOP</a:t>
            </a:r>
          </a:p>
          <a:p>
            <a:pPr marL="457200" indent="-457200">
              <a:buFont typeface="Arial"/>
              <a:buChar char="•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When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attempts its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write(Q)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operation, we find that TS(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&lt; </a:t>
            </a:r>
            <a:r>
              <a:rPr lang="en-US" sz="2400" i="1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), since </a:t>
            </a:r>
            <a:r>
              <a:rPr lang="en-US" sz="24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= TS(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28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). Thus, the write(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by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is rejected and transaction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must be rolled back</a:t>
            </a:r>
          </a:p>
          <a:p>
            <a:pPr marL="457200" indent="-457200">
              <a:buFont typeface="Arial"/>
              <a:buChar char="•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Although the rollback 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is required by the timestamp-ordering protocol, it is unnecessary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Since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28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has already written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 value that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is attempting to write is one that will never need to be read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4060081-85EB-441A-B3A8-CCE40607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94" y="3081012"/>
            <a:ext cx="2743200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Thomas’s Write Rule (Contd.) (Recap)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016377" y="1700254"/>
            <a:ext cx="10814569" cy="5057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Any transaction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with 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 &lt; TS(T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28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that attempts a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 will be rolled back, since 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i="1" spc="-1" baseline="-25000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 &lt;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(Q)</a:t>
            </a:r>
            <a:endParaRPr lang="en-US" i="1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Any transaction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with 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TS(T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 &gt; TS(T</a:t>
            </a:r>
            <a:r>
              <a:rPr lang="en-US" sz="24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28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must read the value 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Q 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written by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28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rather than the value that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27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is attempting to write</a:t>
            </a:r>
            <a:endParaRPr lang="en-US" dirty="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Thomas's write rule</a:t>
            </a:r>
          </a:p>
          <a:p>
            <a:pPr marL="914400" lvl="1" indent="-457200"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 &gt; TS(T)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abort and roll back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and reject the operation.</a:t>
            </a:r>
            <a:endParaRPr lang="en-US" sz="24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914400" lvl="1" indent="-457200"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 &gt; TS(T)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do not execute the write operation but continue processing</a:t>
            </a:r>
          </a:p>
          <a:p>
            <a:pPr marL="914400" lvl="1" indent="-457200"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 neither the condition in 1 nor the condition in 2 occurs, then execute the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write_item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operation of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and set </a:t>
            </a:r>
            <a:r>
              <a:rPr lang="en-US" sz="2400" i="1" spc="-1" dirty="0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write_TS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(X)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to </a:t>
            </a:r>
            <a:r>
              <a:rPr lang="en-US" sz="24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TS(T)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8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View serializable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016377" y="1700254"/>
            <a:ext cx="10814569" cy="5057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Thomas's write rule doesn't enforce conflict serializability, but enforces another form of equivalence called </a:t>
            </a:r>
            <a:r>
              <a:rPr lang="en-US" sz="2800" b="1" i="1" spc="-1" dirty="0">
                <a:solidFill>
                  <a:srgbClr val="200CF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view serializability</a:t>
            </a:r>
            <a:endParaRPr lang="en-US" sz="28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There may be some schedules that are not conflict-serializable but still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gives a consistent result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What if a schedule’s precedence graph contains a cycle and is giving 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consistent result as a conflict serializable schedule is giving? 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 problem of testing for view serializability has been shown to be NP-hard and, hence, rarely used</a:t>
            </a:r>
            <a:endParaRPr lang="en-US" sz="28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02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View equivalent</a:t>
            </a:r>
            <a:endParaRPr lang="en-US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1016377" y="1700254"/>
            <a:ext cx="10814569" cy="5057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Two schedules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and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′ are said to be </a:t>
            </a:r>
            <a:r>
              <a:rPr lang="en-US" sz="2800" b="1" i="1" spc="-1" dirty="0">
                <a:solidFill>
                  <a:srgbClr val="200CF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view equivalent</a:t>
            </a:r>
            <a:r>
              <a:rPr lang="en-US" sz="28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if the following 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conditions hold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and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S'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contain the same set of transactions and the same  operations of those transactions</a:t>
            </a:r>
            <a:endParaRPr lang="en-US" sz="2800" spc="-1">
              <a:uFill>
                <a:solidFill>
                  <a:srgbClr val="FFFFFF"/>
                </a:solidFill>
              </a:uFill>
              <a:latin typeface="Arial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800" b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Initial read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: If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the first transaction in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to read the data item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the first transaction in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S'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to read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endParaRPr lang="en-US" sz="2800" i="1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800" b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Updated read: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If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reads an item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that has written by another transaction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j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in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the same condition must hold for the value of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 by operation 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′</a:t>
            </a:r>
          </a:p>
          <a:p>
            <a:pPr marL="514350" indent="-514350">
              <a:buAutoNum type="arabicPeriod"/>
            </a:pPr>
            <a:r>
              <a:rPr lang="en-US" sz="2800" b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Final write: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 the last operation to write item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Y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then of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r>
              <a:rPr lang="en-US" sz="2800" i="1" spc="-1" baseline="-2500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must also be the last operation to write item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Y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′</a:t>
            </a:r>
          </a:p>
        </p:txBody>
      </p:sp>
    </p:spTree>
    <p:extLst>
      <p:ext uri="{BB962C8B-B14F-4D97-AF65-F5344CB8AC3E}">
        <p14:creationId xmlns:p14="http://schemas.microsoft.com/office/powerpoint/2010/main" val="12064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Example</a:t>
            </a:r>
            <a:endParaRPr lang="en-US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4852954" y="1711163"/>
            <a:ext cx="7207266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 schedule 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is said to be </a:t>
            </a:r>
            <a:r>
              <a:rPr lang="en-US" sz="2800" b="1" i="1" spc="-1" dirty="0">
                <a:solidFill>
                  <a:srgbClr val="200CF5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view serializable</a:t>
            </a:r>
            <a:r>
              <a:rPr lang="en-US" sz="2800" b="1" spc="-1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 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if it is view equivalent to a serial schedule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Every conflict-serializable schedule is also view serializable,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but converse not necessarily be true</a:t>
            </a:r>
            <a:endParaRPr lang="en-US" sz="2800" i="1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 </a:t>
            </a:r>
            <a:r>
              <a:rPr lang="en-US" sz="2800" b="1" i="1" spc="-1">
                <a:solidFill>
                  <a:srgbClr val="200CF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blind write</a:t>
            </a:r>
            <a:r>
              <a:rPr lang="en-US" sz="2800" b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is a write operation in a transaction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on an item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that is not dependent on the old value of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so it is not preceded by a read of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in the transaction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70849CD-C7D9-4577-BCA9-50F0640A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3" y="2527480"/>
            <a:ext cx="4172793" cy="2443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639DB7-9A4F-4D1F-ABB8-80EACDC94BBF}"/>
              </a:ext>
            </a:extLst>
          </p:cNvPr>
          <p:cNvSpPr txBox="1"/>
          <p:nvPr/>
        </p:nvSpPr>
        <p:spPr>
          <a:xfrm>
            <a:off x="1082984" y="5034594"/>
            <a:ext cx="30331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</a:rPr>
              <a:t>View equivalent to &lt;</a:t>
            </a:r>
            <a:r>
              <a:rPr lang="en-US" sz="2800" i="1">
                <a:latin typeface="Times New Roman"/>
              </a:rPr>
              <a:t>T</a:t>
            </a:r>
            <a:r>
              <a:rPr lang="en-US" sz="2800" i="1" baseline="-25000">
                <a:latin typeface="Times New Roman"/>
              </a:rPr>
              <a:t>27</a:t>
            </a:r>
            <a:r>
              <a:rPr lang="en-US" sz="2800" i="1">
                <a:latin typeface="Times New Roman"/>
              </a:rPr>
              <a:t>,T</a:t>
            </a:r>
            <a:r>
              <a:rPr lang="en-US" sz="2800" i="1" baseline="-25000">
                <a:latin typeface="Times New Roman"/>
              </a:rPr>
              <a:t>28</a:t>
            </a:r>
            <a:r>
              <a:rPr lang="en-US" sz="2800" i="1">
                <a:latin typeface="Times New Roman"/>
              </a:rPr>
              <a:t>,T</a:t>
            </a:r>
            <a:r>
              <a:rPr lang="en-US" sz="2800" i="1" baseline="-25000">
                <a:latin typeface="Times New Roman"/>
              </a:rPr>
              <a:t>29</a:t>
            </a:r>
            <a:r>
              <a:rPr lang="en-US" sz="2800">
                <a:latin typeface="Times New Roman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86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Multiversion Concurrency Control Techniques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908484" y="1711163"/>
            <a:ext cx="10143207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The CC techniques discussed thus far ensure serialzability either by delaying the operation or aborting the transacion</a:t>
            </a:r>
            <a:endParaRPr lang="en-US">
              <a:latin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For example, a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read_item(X)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operation may be delayed because the appropriate value has not been written yet; or it may be rejected because the value that it was supposed to read has already been overwritten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These difficulties could be avoided if old copies of each data item were kept in a system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96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Shape 1"/>
          <p:cNvSpPr txBox="1"/>
          <p:nvPr/>
        </p:nvSpPr>
        <p:spPr>
          <a:xfrm>
            <a:off x="856128" y="316950"/>
            <a:ext cx="10545892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4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Multiversion Concurrency Control Techniques </a:t>
            </a:r>
            <a:r>
              <a:rPr lang="en-US" sz="40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(Cont.)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6BABCC2-74DE-476D-941C-D42996984038}"/>
              </a:ext>
            </a:extLst>
          </p:cNvPr>
          <p:cNvSpPr txBox="1"/>
          <p:nvPr/>
        </p:nvSpPr>
        <p:spPr>
          <a:xfrm>
            <a:off x="908484" y="1711163"/>
            <a:ext cx="10501794" cy="503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Each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write_item(X)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operation of a transaction creates a new </a:t>
            </a:r>
            <a:r>
              <a:rPr lang="en-US" sz="2800" b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version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of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 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and retains the old versions of</a:t>
            </a:r>
            <a:r>
              <a:rPr lang="en-US" sz="2800" i="1" spc="-1" dirty="0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X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When a transaction requests to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read_item(X)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 the 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appropriate 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version of </a:t>
            </a:r>
            <a:r>
              <a:rPr lang="en-US" sz="2800" i="1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X</a:t>
            </a: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is chosen to maintain the serializability of the currently executing schedule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It is very crucial that a transaction be able to determine easily and quickly which version of the data item should be read</a:t>
            </a:r>
            <a:endParaRPr lang="en-US" sz="28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6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Database Management Systems (DBMS)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 jallu</cp:lastModifiedBy>
  <cp:revision>655</cp:revision>
  <dcterms:created xsi:type="dcterms:W3CDTF">2021-06-20T05:16:05Z</dcterms:created>
  <dcterms:modified xsi:type="dcterms:W3CDTF">2021-06-27T11:29:46Z</dcterms:modified>
</cp:coreProperties>
</file>