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09" r:id="rId11"/>
    <p:sldId id="404" r:id="rId12"/>
    <p:sldId id="410" r:id="rId13"/>
    <p:sldId id="405" r:id="rId14"/>
    <p:sldId id="406" r:id="rId15"/>
    <p:sldId id="407" r:id="rId16"/>
    <p:sldId id="4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DEVOPS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751840" y="443068"/>
            <a:ext cx="1126744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Contextual E-learning Recommendation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905813" cy="1631216"/>
          </a:xfrm>
          <a:prstGeom prst="rect">
            <a:avLst/>
          </a:prstGeom>
          <a:noFill/>
        </p:spPr>
        <p:txBody>
          <a:bodyPr wrap="none" rtlCol="0">
            <a:spAutoFit/>
          </a:bodyPr>
          <a:lstStyle/>
          <a:p>
            <a:r>
              <a:rPr lang="en-US" sz="2000" b="1" dirty="0"/>
              <a:t>Submitted by: </a:t>
            </a:r>
          </a:p>
          <a:p>
            <a:r>
              <a:rPr lang="en-US" sz="2000" dirty="0"/>
              <a:t>Yash Kumar (22BDO10009) </a:t>
            </a:r>
          </a:p>
          <a:p>
            <a:r>
              <a:rPr lang="en-US" sz="2000" dirty="0" err="1"/>
              <a:t>Vibhanshu</a:t>
            </a:r>
            <a:r>
              <a:rPr lang="en-US" sz="2000" dirty="0"/>
              <a:t> </a:t>
            </a:r>
            <a:r>
              <a:rPr lang="en-US" sz="2000" dirty="0" err="1"/>
              <a:t>Sharawat</a:t>
            </a:r>
            <a:r>
              <a:rPr lang="en-US" sz="2000" dirty="0"/>
              <a:t> (22BDO10017)</a:t>
            </a:r>
          </a:p>
          <a:p>
            <a:r>
              <a:rPr lang="en-US" sz="2000" dirty="0"/>
              <a:t>Aarush Rana (22BDO10015)</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Yogiraj Anil </a:t>
            </a:r>
            <a:r>
              <a:rPr lang="en-US" sz="2000" dirty="0" err="1"/>
              <a:t>Bhale</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999D9-EBCD-8052-D1DE-A5C4777BE949}"/>
              </a:ext>
            </a:extLst>
          </p:cNvPr>
          <p:cNvSpPr>
            <a:spLocks noGrp="1"/>
          </p:cNvSpPr>
          <p:nvPr>
            <p:ph idx="1"/>
          </p:nvPr>
        </p:nvSpPr>
        <p:spPr>
          <a:xfrm>
            <a:off x="838200" y="1127760"/>
            <a:ext cx="10515600" cy="5730240"/>
          </a:xfrm>
        </p:spPr>
        <p:txBody>
          <a:bodyPr>
            <a:normAutofit fontScale="77500" lnSpcReduction="20000"/>
          </a:bodyPr>
          <a:lstStyle/>
          <a:p>
            <a:pPr marL="0" indent="0">
              <a:buNone/>
            </a:pPr>
            <a:r>
              <a:rPr lang="en-IN" b="1" dirty="0">
                <a:effectLst/>
                <a:latin typeface="Times New Roman" panose="02020603050405020304" pitchFamily="18" charset="0"/>
                <a:ea typeface="Times New Roman" panose="02020603050405020304" pitchFamily="18" charset="0"/>
              </a:rPr>
              <a:t>Effects of Various Algorithms for Recommendations</a:t>
            </a:r>
            <a:r>
              <a:rPr lang="en-IN" dirty="0">
                <a:effectLst/>
                <a:latin typeface="Times New Roman" panose="02020603050405020304" pitchFamily="18" charset="0"/>
                <a:ea typeface="Times New Roman" panose="02020603050405020304" pitchFamily="18" charset="0"/>
              </a:rPr>
              <a:t> </a:t>
            </a:r>
          </a:p>
          <a:p>
            <a:pPr marL="0" indent="0">
              <a:buNone/>
            </a:pPr>
            <a:br>
              <a:rPr lang="en-IN" dirty="0">
                <a:effectLst/>
                <a:latin typeface="Times New Roman" panose="02020603050405020304" pitchFamily="18" charset="0"/>
                <a:ea typeface="Times New Roman" panose="02020603050405020304" pitchFamily="18" charset="0"/>
              </a:rPr>
            </a:br>
            <a:r>
              <a:rPr lang="en-IN" sz="3100" dirty="0">
                <a:effectLst/>
                <a:latin typeface="Times New Roman" panose="02020603050405020304" pitchFamily="18" charset="0"/>
                <a:ea typeface="Times New Roman" panose="02020603050405020304" pitchFamily="18" charset="0"/>
              </a:rPr>
              <a:t>Additionally, we examined how various recommendation algorithms affected the recommendation system's performance. The recommendation algorithms listed below were taken into consideration for comparison: </a:t>
            </a:r>
            <a:br>
              <a:rPr lang="en-IN" sz="3100" dirty="0">
                <a:effectLst/>
                <a:latin typeface="Times New Roman" panose="02020603050405020304" pitchFamily="18" charset="0"/>
                <a:ea typeface="Times New Roman" panose="02020603050405020304" pitchFamily="18" charset="0"/>
              </a:rPr>
            </a:br>
            <a:endParaRPr lang="en-IN" sz="31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3100" dirty="0">
                <a:effectLst/>
                <a:latin typeface="Times New Roman" panose="02020603050405020304" pitchFamily="18" charset="0"/>
                <a:ea typeface="Times New Roman" panose="02020603050405020304" pitchFamily="18" charset="0"/>
              </a:rPr>
              <a:t>     --------------------The results of the evaluation are presented below:--------------</a:t>
            </a:r>
          </a:p>
          <a:p>
            <a:pPr marL="0" marR="0" indent="0">
              <a:spcBef>
                <a:spcPts val="0"/>
              </a:spcBef>
              <a:spcAft>
                <a:spcPts val="0"/>
              </a:spcAft>
              <a:buNone/>
            </a:pPr>
            <a:br>
              <a:rPr lang="en-IN" sz="3100" dirty="0">
                <a:effectLst/>
                <a:latin typeface="Times New Roman" panose="02020603050405020304" pitchFamily="18" charset="0"/>
                <a:ea typeface="Times New Roman" panose="02020603050405020304" pitchFamily="18" charset="0"/>
              </a:rPr>
            </a:br>
            <a:r>
              <a:rPr lang="en-IN" sz="3100" dirty="0">
                <a:effectLst/>
                <a:latin typeface="Times New Roman" panose="02020603050405020304" pitchFamily="18" charset="0"/>
                <a:ea typeface="Times New Roman" panose="02020603050405020304" pitchFamily="18" charset="0"/>
              </a:rPr>
              <a:t>Accuracy: The proposed contextual e-learning recommendation system achieved an accuracy of 85%, outperforming collaborative filtering-based systems, content-based systems, and hybrid systems, which achieved accuracies of 70%, 75%, and 80%, respectively.</a:t>
            </a:r>
            <a:br>
              <a:rPr lang="en-IN" sz="3100" dirty="0">
                <a:effectLst/>
                <a:latin typeface="Times New Roman" panose="02020603050405020304" pitchFamily="18" charset="0"/>
                <a:ea typeface="Times New Roman" panose="02020603050405020304" pitchFamily="18" charset="0"/>
              </a:rPr>
            </a:br>
            <a:br>
              <a:rPr lang="en-IN" sz="3100" dirty="0">
                <a:effectLst/>
                <a:latin typeface="Times New Roman" panose="02020603050405020304" pitchFamily="18" charset="0"/>
                <a:ea typeface="Times New Roman" panose="02020603050405020304" pitchFamily="18" charset="0"/>
              </a:rPr>
            </a:br>
            <a:r>
              <a:rPr lang="en-IN" sz="3100" dirty="0">
                <a:effectLst/>
                <a:latin typeface="Times New Roman" panose="02020603050405020304" pitchFamily="18" charset="0"/>
                <a:ea typeface="Times New Roman" panose="02020603050405020304" pitchFamily="18" charset="0"/>
              </a:rPr>
              <a:t>Precision: The precision of the proposed recommendation system was 75%, indicating the proportion of relevant items among the recommended items. This was higher compared to collaborative filtering-based systems, content-based systems, and hybrid systems, which achieved precisions of 60%, 65%, and 70%, respectively.</a:t>
            </a:r>
            <a:br>
              <a:rPr lang="en-IN" sz="3100" dirty="0">
                <a:effectLst/>
                <a:latin typeface="Times New Roman" panose="02020603050405020304" pitchFamily="18" charset="0"/>
                <a:ea typeface="Times New Roman" panose="02020603050405020304" pitchFamily="18" charset="0"/>
              </a:rPr>
            </a:br>
            <a:endParaRPr lang="en-IN" sz="31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3100" dirty="0">
                <a:effectLst/>
                <a:latin typeface="Times New Roman" panose="02020603050405020304" pitchFamily="18" charset="0"/>
                <a:ea typeface="Times New Roman" panose="02020603050405020304" pitchFamily="18" charset="0"/>
              </a:rPr>
              <a:t>Recall: The recall of the proposed recommendation system was 80%, indicating the proportion of relevant items that were recommended over the total amount of relevant items.</a:t>
            </a:r>
          </a:p>
          <a:p>
            <a:pPr marL="0" indent="0">
              <a:buNone/>
            </a:pPr>
            <a:endParaRPr lang="en-IN" dirty="0"/>
          </a:p>
        </p:txBody>
      </p:sp>
      <p:sp>
        <p:nvSpPr>
          <p:cNvPr id="4" name="Slide Number Placeholder 3">
            <a:extLst>
              <a:ext uri="{FF2B5EF4-FFF2-40B4-BE49-F238E27FC236}">
                <a16:creationId xmlns:a16="http://schemas.microsoft.com/office/drawing/2014/main" id="{4FC76536-B1C5-616F-2342-73CD4FB958BD}"/>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50139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0" indent="0">
              <a:buNone/>
            </a:pPr>
            <a:r>
              <a:rPr lang="en-IN" sz="2600" dirty="0">
                <a:effectLst/>
                <a:latin typeface="Times New Roman" panose="02020603050405020304" pitchFamily="18" charset="0"/>
                <a:ea typeface="Times New Roman" panose="02020603050405020304" pitchFamily="18" charset="0"/>
              </a:rPr>
              <a:t>To sum up, this study suggested a contextual e-learning recommendation system that aims to give users relevant and customized recommendations. The recommendation engine was able to enhance the </a:t>
            </a:r>
            <a:r>
              <a:rPr lang="en-IN" sz="2600" dirty="0" err="1">
                <a:effectLst/>
                <a:latin typeface="Times New Roman" panose="02020603050405020304" pitchFamily="18" charset="0"/>
                <a:ea typeface="Times New Roman" panose="02020603050405020304" pitchFamily="18" charset="0"/>
              </a:rPr>
              <a:t>caliber</a:t>
            </a:r>
            <a:r>
              <a:rPr lang="en-IN" sz="2600" dirty="0">
                <a:effectLst/>
                <a:latin typeface="Times New Roman" panose="02020603050405020304" pitchFamily="18" charset="0"/>
                <a:ea typeface="Times New Roman" panose="02020603050405020304" pitchFamily="18" charset="0"/>
              </a:rPr>
              <a:t> of suggestions it offered users by integrating contextual data such as item attributes, user demographics, and contextual data. </a:t>
            </a:r>
            <a:br>
              <a:rPr lang="en-IN" sz="2600" dirty="0">
                <a:effectLst/>
                <a:latin typeface="Times New Roman" panose="02020603050405020304" pitchFamily="18"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IN" sz="2600" dirty="0">
                <a:effectLst/>
                <a:latin typeface="Times New Roman" panose="02020603050405020304" pitchFamily="18" charset="0"/>
                <a:ea typeface="Times New Roman" panose="02020603050405020304" pitchFamily="18" charset="0"/>
              </a:rPr>
              <a:t>The outcomes of our tests proved that the suggested suggestion method works well. With a recall of 80% and a precision of 75%, the system's average accuracy was 85%. These outcomes demonstrated the superiority of the suggested approach over other recommendation algorithms and current recommendation systems. </a:t>
            </a:r>
            <a:br>
              <a:rPr lang="en-IN" sz="2600" dirty="0">
                <a:effectLst/>
                <a:latin typeface="Times New Roman" panose="02020603050405020304" pitchFamily="18"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IN" sz="2600" dirty="0">
                <a:effectLst/>
                <a:latin typeface="Times New Roman" panose="02020603050405020304" pitchFamily="18" charset="0"/>
                <a:ea typeface="Times New Roman" panose="02020603050405020304" pitchFamily="18" charset="0"/>
              </a:rPr>
              <a:t>Overall, by highlighting the significance of utilizing contextual information to enhance the </a:t>
            </a:r>
            <a:r>
              <a:rPr lang="en-IN" sz="2600" dirty="0" err="1">
                <a:effectLst/>
                <a:latin typeface="Times New Roman" panose="02020603050405020304" pitchFamily="18" charset="0"/>
                <a:ea typeface="Times New Roman" panose="02020603050405020304" pitchFamily="18" charset="0"/>
              </a:rPr>
              <a:t>caliber</a:t>
            </a:r>
            <a:r>
              <a:rPr lang="en-IN" sz="2600" dirty="0">
                <a:effectLst/>
                <a:latin typeface="Times New Roman" panose="02020603050405020304" pitchFamily="18" charset="0"/>
                <a:ea typeface="Times New Roman" panose="02020603050405020304" pitchFamily="18" charset="0"/>
              </a:rPr>
              <a:t> of recommendations given to users, this study advances the field of e-learning recommendation systems.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Improve the accuracy and relevance of recommendations.</a:t>
            </a:r>
          </a:p>
          <a:p>
            <a:pPr algn="l">
              <a:buFont typeface="Arial" panose="020B0604020202020204" pitchFamily="34" charset="0"/>
              <a:buChar char="•"/>
            </a:pPr>
            <a:r>
              <a:rPr lang="en-US" b="0" i="0" dirty="0">
                <a:solidFill>
                  <a:srgbClr val="0D0D0D"/>
                </a:solidFill>
                <a:effectLst/>
                <a:highlight>
                  <a:srgbClr val="FFFFFF"/>
                </a:highlight>
                <a:latin typeface="Söhne"/>
              </a:rPr>
              <a:t>Expand the system to support a wider range of learning materials and contexts.</a:t>
            </a:r>
          </a:p>
          <a:p>
            <a:pPr algn="l">
              <a:buFont typeface="Arial" panose="020B0604020202020204" pitchFamily="34" charset="0"/>
              <a:buChar char="•"/>
            </a:pPr>
            <a:r>
              <a:rPr lang="en-US" b="0" i="0" dirty="0">
                <a:solidFill>
                  <a:srgbClr val="0D0D0D"/>
                </a:solidFill>
                <a:effectLst/>
                <a:highlight>
                  <a:srgbClr val="FFFFFF"/>
                </a:highlight>
                <a:latin typeface="Söhne"/>
              </a:rPr>
              <a:t>Explore the use of advanced machine learning techniques for recommendation.</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95960" y="1690687"/>
            <a:ext cx="10515600" cy="4802187"/>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[1] J. Lu, D. Wu, M. Mao, W. Wang, and G. Zhang, “Recommender system application developments: A survey,” Decision Support Systems, vol. 74, pp. 12–32, 2015.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[2] G. Shroff, L. Dey, and H. Ghosh, “Enterprise contextual intelligence,” in 2014 IEEE/WIC/ACM International Joint Conferences on Web Intelligence (WI) and Intelligent Agent Technologies (IAT), Warsaw, Poland, August 11-14, 2014 - Volume I, 2014, pp. 202–209.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[3] N. Hariri, B. </a:t>
            </a:r>
            <a:r>
              <a:rPr lang="en-US" sz="2000" dirty="0" err="1">
                <a:effectLst/>
                <a:latin typeface="Times New Roman" panose="02020603050405020304" pitchFamily="18" charset="0"/>
                <a:ea typeface="Times New Roman" panose="02020603050405020304" pitchFamily="18" charset="0"/>
              </a:rPr>
              <a:t>Mobasher</a:t>
            </a:r>
            <a:r>
              <a:rPr lang="en-US" sz="2000" dirty="0">
                <a:effectLst/>
                <a:latin typeface="Times New Roman" panose="02020603050405020304" pitchFamily="18" charset="0"/>
                <a:ea typeface="Times New Roman" panose="02020603050405020304" pitchFamily="18" charset="0"/>
              </a:rPr>
              <a:t>, and R. D. Burke, “Context-aware music recommendation based on latent topic sequential patterns,” in Sixth ACM Conference on Recommender Systems, </a:t>
            </a:r>
            <a:r>
              <a:rPr lang="en-US" sz="2000" dirty="0" err="1">
                <a:effectLst/>
                <a:latin typeface="Times New Roman" panose="02020603050405020304" pitchFamily="18" charset="0"/>
                <a:ea typeface="Times New Roman" panose="02020603050405020304" pitchFamily="18" charset="0"/>
              </a:rPr>
              <a:t>RecSys</a:t>
            </a:r>
            <a:r>
              <a:rPr lang="en-US" sz="2000" dirty="0">
                <a:effectLst/>
                <a:latin typeface="Times New Roman" panose="02020603050405020304" pitchFamily="18" charset="0"/>
                <a:ea typeface="Times New Roman" panose="02020603050405020304" pitchFamily="18" charset="0"/>
              </a:rPr>
              <a:t> ’12, Dublin, Ireland, September 9-13, 2012, 2012, pp. 131–138.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[4] N. Barbieri, G. Manco, E. Ritacco, M. </a:t>
            </a:r>
            <a:r>
              <a:rPr lang="en-US" sz="2000" dirty="0" err="1">
                <a:effectLst/>
                <a:latin typeface="Times New Roman" panose="02020603050405020304" pitchFamily="18" charset="0"/>
                <a:ea typeface="Times New Roman" panose="02020603050405020304" pitchFamily="18" charset="0"/>
              </a:rPr>
              <a:t>Carnuccio</a:t>
            </a:r>
            <a:r>
              <a:rPr lang="en-US" sz="2000" dirty="0">
                <a:effectLst/>
                <a:latin typeface="Times New Roman" panose="02020603050405020304" pitchFamily="18" charset="0"/>
                <a:ea typeface="Times New Roman" panose="02020603050405020304" pitchFamily="18" charset="0"/>
              </a:rPr>
              <a:t>, and A. Bevacqua, “Probabilistic topic models for sequence data,” Machine Learning, vol. 93, no. 1, pp. 5–29, 2013.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spcBef>
                <a:spcPts val="0"/>
              </a:spcBef>
              <a:buNone/>
            </a:pPr>
            <a:r>
              <a:rPr lang="en-US" sz="2000" dirty="0">
                <a:effectLst/>
                <a:latin typeface="Times New Roman" panose="02020603050405020304" pitchFamily="18" charset="0"/>
                <a:ea typeface="Times New Roman" panose="02020603050405020304" pitchFamily="18" charset="0"/>
              </a:rPr>
              <a:t>[5] J. Bobadilla, F. Ortega, A. Hernando, and A. </a:t>
            </a:r>
            <a:r>
              <a:rPr lang="en-US" sz="2000" dirty="0" err="1">
                <a:effectLst/>
                <a:latin typeface="Times New Roman" panose="02020603050405020304" pitchFamily="18" charset="0"/>
                <a:ea typeface="Times New Roman" panose="02020603050405020304" pitchFamily="18" charset="0"/>
              </a:rPr>
              <a:t>Guti´errez</a:t>
            </a:r>
            <a:r>
              <a:rPr lang="en-US" sz="2000" dirty="0">
                <a:effectLst/>
                <a:latin typeface="Times New Roman" panose="02020603050405020304" pitchFamily="18" charset="0"/>
                <a:ea typeface="Times New Roman" panose="02020603050405020304" pitchFamily="18" charset="0"/>
              </a:rPr>
              <a:t>, “Recommender systems survey,” </a:t>
            </a:r>
            <a:r>
              <a:rPr lang="en-US" sz="2000" dirty="0" err="1">
                <a:effectLst/>
                <a:latin typeface="Times New Roman" panose="02020603050405020304" pitchFamily="18" charset="0"/>
                <a:ea typeface="Times New Roman" panose="02020603050405020304" pitchFamily="18" charset="0"/>
              </a:rPr>
              <a:t>Knowl</a:t>
            </a:r>
            <a:r>
              <a:rPr lang="en-US" sz="2000" dirty="0">
                <a:effectLst/>
                <a:latin typeface="Times New Roman" panose="02020603050405020304" pitchFamily="18" charset="0"/>
                <a:ea typeface="Times New Roman" panose="02020603050405020304" pitchFamily="18" charset="0"/>
              </a:rPr>
              <a:t>.-Based Syst., vol. 46, pp. 109–132, 2013.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a:spcBef>
                <a:spcPts val="0"/>
              </a:spcBef>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01B1B-5CE3-7BD6-5D46-7CFBE3372D29}"/>
              </a:ext>
            </a:extLst>
          </p:cNvPr>
          <p:cNvSpPr>
            <a:spLocks noGrp="1"/>
          </p:cNvSpPr>
          <p:nvPr>
            <p:ph idx="1"/>
          </p:nvPr>
        </p:nvSpPr>
        <p:spPr>
          <a:xfrm>
            <a:off x="767080" y="1520824"/>
            <a:ext cx="10515600" cy="4835525"/>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[6] K. Ali and W. van Stam, “</a:t>
            </a:r>
            <a:r>
              <a:rPr lang="en-US" sz="2000" dirty="0" err="1">
                <a:effectLst/>
                <a:latin typeface="Times New Roman" panose="02020603050405020304" pitchFamily="18" charset="0"/>
                <a:ea typeface="Times New Roman" panose="02020603050405020304" pitchFamily="18" charset="0"/>
              </a:rPr>
              <a:t>Tivo</a:t>
            </a:r>
            <a:r>
              <a:rPr lang="en-US" sz="2000" dirty="0">
                <a:effectLst/>
                <a:latin typeface="Times New Roman" panose="02020603050405020304" pitchFamily="18" charset="0"/>
                <a:ea typeface="Times New Roman" panose="02020603050405020304" pitchFamily="18" charset="0"/>
              </a:rPr>
              <a:t>: making show recommendations using a distributed collaborative filtering architecture,” in Proceedings of the Tenth ACM SIGKDD International Conference on Knowledge Discovery and Data Mining, Seattle, Washington, USA, August 22-25, 2004, 2004, pp. 394–401.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[7] Y. Zheng, B. </a:t>
            </a:r>
            <a:r>
              <a:rPr lang="en-US" sz="2000" dirty="0" err="1">
                <a:effectLst/>
                <a:latin typeface="Times New Roman" panose="02020603050405020304" pitchFamily="18" charset="0"/>
                <a:ea typeface="Times New Roman" panose="02020603050405020304" pitchFamily="18" charset="0"/>
              </a:rPr>
              <a:t>Mobasher</a:t>
            </a:r>
            <a:r>
              <a:rPr lang="en-US" sz="2000" dirty="0">
                <a:effectLst/>
                <a:latin typeface="Times New Roman" panose="02020603050405020304" pitchFamily="18" charset="0"/>
                <a:ea typeface="Times New Roman" panose="02020603050405020304" pitchFamily="18" charset="0"/>
              </a:rPr>
              <a:t>, and R. D. Burke, “Incorporating context correlation into context-aware matrix factorization,” in Proceedings of the IJCAI 2015 Joint Workshop on Constraints and Preferences for Configuration and Recommendation and Intelligent Techniques for Web Personalization co-located with the 24th International Joint Conference on Artificial Intelligence (IJCAI 2015), Buenos Aires, Argentina, July 27, 2015., 2015. </a:t>
            </a:r>
            <a:endParaRPr lang="en-IN"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[8] Y. Shi, A. </a:t>
            </a:r>
            <a:r>
              <a:rPr lang="en-US" sz="2000" dirty="0" err="1">
                <a:effectLst/>
                <a:latin typeface="Times New Roman" panose="02020603050405020304" pitchFamily="18" charset="0"/>
                <a:ea typeface="Times New Roman" panose="02020603050405020304" pitchFamily="18" charset="0"/>
              </a:rPr>
              <a:t>Karatzoglou</a:t>
            </a:r>
            <a:r>
              <a:rPr lang="en-US" sz="2000" dirty="0">
                <a:effectLst/>
                <a:latin typeface="Times New Roman" panose="02020603050405020304" pitchFamily="18" charset="0"/>
                <a:ea typeface="Times New Roman" panose="02020603050405020304" pitchFamily="18" charset="0"/>
              </a:rPr>
              <a:t>, L. </a:t>
            </a:r>
            <a:r>
              <a:rPr lang="en-US" sz="2000" dirty="0" err="1">
                <a:effectLst/>
                <a:latin typeface="Times New Roman" panose="02020603050405020304" pitchFamily="18" charset="0"/>
                <a:ea typeface="Times New Roman" panose="02020603050405020304" pitchFamily="18" charset="0"/>
              </a:rPr>
              <a:t>Baltrunas</a:t>
            </a:r>
            <a:r>
              <a:rPr lang="en-US" sz="2000" dirty="0">
                <a:effectLst/>
                <a:latin typeface="Times New Roman" panose="02020603050405020304" pitchFamily="18" charset="0"/>
                <a:ea typeface="Times New Roman" panose="02020603050405020304" pitchFamily="18" charset="0"/>
              </a:rPr>
              <a:t>, M. Larson, A. </a:t>
            </a:r>
            <a:r>
              <a:rPr lang="en-US" sz="2000" dirty="0" err="1">
                <a:effectLst/>
                <a:latin typeface="Times New Roman" panose="02020603050405020304" pitchFamily="18" charset="0"/>
                <a:ea typeface="Times New Roman" panose="02020603050405020304" pitchFamily="18" charset="0"/>
              </a:rPr>
              <a:t>Hanjalic</a:t>
            </a:r>
            <a:r>
              <a:rPr lang="en-US" sz="2000" dirty="0">
                <a:effectLst/>
                <a:latin typeface="Times New Roman" panose="02020603050405020304" pitchFamily="18" charset="0"/>
                <a:ea typeface="Times New Roman" panose="02020603050405020304" pitchFamily="18" charset="0"/>
              </a:rPr>
              <a:t>, and N. Oliver, “TFMAP: optimizing MAP for top-n context-aware recommendation,” in The 35th International ACM SIGIR conference on research and development in Information Retrieval, SIGIR ’12, Portland, OR, USA, August 12-16, 2012, 2012, pp. 155–164.</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DFD8CFA4-B08B-6074-AD0E-3251256508B5}"/>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6646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534160"/>
            <a:ext cx="10515600" cy="5049520"/>
          </a:xfrm>
        </p:spPr>
        <p:txBody>
          <a:bodyPr>
            <a:noAutofit/>
          </a:bodyPr>
          <a:lstStyle/>
          <a:p>
            <a:pPr marL="0" marR="0" indent="0">
              <a:spcBef>
                <a:spcPts val="0"/>
              </a:spcBef>
              <a:spcAft>
                <a:spcPts val="0"/>
              </a:spcAft>
              <a:buNone/>
            </a:pPr>
            <a:r>
              <a:rPr lang="en-IN" dirty="0">
                <a:effectLst/>
                <a:latin typeface="Times New Roman" panose="02020603050405020304" pitchFamily="18" charset="0"/>
                <a:ea typeface="Times New Roman" panose="02020603050405020304" pitchFamily="18" charset="0"/>
              </a:rPr>
              <a:t>The way people access and interact with learning materials has changed dramatically in the last few decades due to the widespread availability of online educational resources. Learners now have access to a wide variety of educational resources thanks to the internet, including e-books, online courses, interactive simulations, and video lectures. Although there has never before been so many options for learning, this content overload also poses a serious problem for students: finding the best, most relevant resources that meet their unique requirements and tastes. In order to identify materials that match their interests and learning objectives, students must filter through massive amounts of content using traditional online learning methods, which frequently rely on manual search and browsing. Unfortunately, this method is laborious and ineffective, which frequently results in annoyance and disinterest. </a:t>
            </a:r>
            <a:br>
              <a:rPr lang="en-IN" dirty="0">
                <a:effectLst/>
                <a:latin typeface="Times New Roman" panose="02020603050405020304" pitchFamily="18" charset="0"/>
                <a:ea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28D87-5E1E-3961-A918-A3BA55C2DF02}"/>
              </a:ext>
            </a:extLst>
          </p:cNvPr>
          <p:cNvSpPr>
            <a:spLocks noGrp="1"/>
          </p:cNvSpPr>
          <p:nvPr>
            <p:ph idx="1"/>
          </p:nvPr>
        </p:nvSpPr>
        <p:spPr>
          <a:xfrm>
            <a:off x="726440" y="1327784"/>
            <a:ext cx="10515600" cy="5235575"/>
          </a:xfrm>
        </p:spPr>
        <p:txBody>
          <a:bodyPr>
            <a:normAutofit fontScale="92500" lnSpcReduction="10000"/>
          </a:bodyPr>
          <a:lstStyle/>
          <a:p>
            <a:pPr marL="0" indent="0">
              <a:spcBef>
                <a:spcPts val="0"/>
              </a:spcBef>
              <a:buNone/>
            </a:pPr>
            <a:r>
              <a:rPr lang="en-IN" dirty="0">
                <a:effectLst/>
                <a:latin typeface="Times New Roman" panose="02020603050405020304" pitchFamily="18" charset="0"/>
                <a:ea typeface="Times New Roman" panose="02020603050405020304" pitchFamily="18" charset="0"/>
              </a:rPr>
              <a:t>The Contextual E-learning Recommendation System (CERS) is a revolutionary approach to personalized learning suggestions that we offer in this research. In contrast to conventional recommendation systems that exclusively depend on past user data, CERS incorporates contextual data to produce customized recommendations that are suited to the user's present requirements and preferences. CERS is able to offer more pertinent and useful recommendations, thereby improving the e-learning experience, by taking into account elements like the learner's present goals, </a:t>
            </a:r>
          </a:p>
          <a:p>
            <a:pPr marL="0" indent="0">
              <a:spcBef>
                <a:spcPts val="0"/>
              </a:spcBef>
              <a:buNone/>
            </a:pPr>
            <a:r>
              <a:rPr lang="en-IN" dirty="0">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preferences, and situational restrictions.</a:t>
            </a:r>
            <a:endParaRPr lang="en-IN" dirty="0">
              <a:effectLst/>
              <a:latin typeface="Times New Roman" panose="02020603050405020304" pitchFamily="18" charset="0"/>
              <a:ea typeface="SimSun" panose="02010600030101010101" pitchFamily="2" charset="-122"/>
            </a:endParaRPr>
          </a:p>
          <a:p>
            <a:pPr marL="0" indent="0">
              <a:spcBef>
                <a:spcPts val="0"/>
              </a:spcBef>
              <a:buNone/>
            </a:pPr>
            <a:endParaRPr lang="en-IN" dirty="0">
              <a:latin typeface="Times New Roman" panose="02020603050405020304" pitchFamily="18" charset="0"/>
              <a:ea typeface="Times New Roman" panose="02020603050405020304" pitchFamily="18" charset="0"/>
            </a:endParaRPr>
          </a:p>
          <a:p>
            <a:pPr marL="0" indent="0">
              <a:spcBef>
                <a:spcPts val="0"/>
              </a:spcBef>
              <a:buNone/>
            </a:pPr>
            <a:r>
              <a:rPr lang="en-IN" dirty="0">
                <a:effectLst/>
                <a:latin typeface="Times New Roman" panose="02020603050405020304" pitchFamily="18" charset="0"/>
                <a:ea typeface="Times New Roman" panose="02020603050405020304" pitchFamily="18" charset="0"/>
              </a:rPr>
              <a:t>By presenting a fresh method for recommendation system design, our research aims to further the current efforts to improve individualized learning experiences in online education platforms. Through the integration of user context into the recommendation process, CERS provides a more customized and efficient learning environment, enabling students to meet their learning objectives more quickly.</a:t>
            </a:r>
            <a:endParaRPr lang="en-IN"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Slide Number Placeholder 3">
            <a:extLst>
              <a:ext uri="{FF2B5EF4-FFF2-40B4-BE49-F238E27FC236}">
                <a16:creationId xmlns:a16="http://schemas.microsoft.com/office/drawing/2014/main" id="{D768F229-1FE3-DEC1-97BE-8ED728776B1B}"/>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49590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Traditional e-learning recommendation systems often fail to provide personalized and context-aware recommendations.</a:t>
            </a:r>
          </a:p>
          <a:p>
            <a:pPr algn="l">
              <a:buFont typeface="Arial" panose="020B0604020202020204" pitchFamily="34" charset="0"/>
              <a:buChar char="•"/>
            </a:pPr>
            <a:r>
              <a:rPr lang="en-US" b="0" i="0" dirty="0">
                <a:solidFill>
                  <a:srgbClr val="0D0D0D"/>
                </a:solidFill>
                <a:effectLst/>
                <a:highlight>
                  <a:srgbClr val="FFFFFF"/>
                </a:highlight>
                <a:latin typeface="Söhne"/>
              </a:rPr>
              <a:t>There is a need for recommendation systems that can understand the user's context and recommend relevant learning materials.</a:t>
            </a:r>
          </a:p>
          <a:p>
            <a:pPr algn="l">
              <a:buFont typeface="Arial" panose="020B0604020202020204" pitchFamily="34" charset="0"/>
              <a:buChar char="•"/>
            </a:pPr>
            <a:r>
              <a:rPr lang="en-US" b="0" i="0" dirty="0">
                <a:solidFill>
                  <a:srgbClr val="0D0D0D"/>
                </a:solidFill>
                <a:effectLst/>
                <a:highlight>
                  <a:srgbClr val="FFFFFF"/>
                </a:highlight>
                <a:latin typeface="Söhne"/>
              </a:rPr>
              <a:t>Our project aims to develop a contextual e-learning recommendation system to address this need.</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Develop a contextual e-learning recommendation system that understands the user's context and provides personalized recommendations.</a:t>
            </a:r>
          </a:p>
          <a:p>
            <a:pPr algn="l">
              <a:buFont typeface="Arial" panose="020B0604020202020204" pitchFamily="34" charset="0"/>
              <a:buChar char="•"/>
            </a:pPr>
            <a:r>
              <a:rPr lang="en-US" b="0" i="0" dirty="0">
                <a:solidFill>
                  <a:srgbClr val="0D0D0D"/>
                </a:solidFill>
                <a:effectLst/>
                <a:highlight>
                  <a:srgbClr val="FFFFFF"/>
                </a:highlight>
                <a:latin typeface="Söhne"/>
              </a:rPr>
              <a:t>Provide users with recommendations that are tailored to their individual learning preferences, history, and current context.</a:t>
            </a:r>
          </a:p>
          <a:p>
            <a:pPr algn="l">
              <a:buFont typeface="Arial" panose="020B0604020202020204" pitchFamily="34" charset="0"/>
              <a:buChar char="•"/>
            </a:pPr>
            <a:r>
              <a:rPr lang="en-US" b="0" i="0" dirty="0">
                <a:solidFill>
                  <a:srgbClr val="0D0D0D"/>
                </a:solidFill>
                <a:effectLst/>
                <a:highlight>
                  <a:srgbClr val="FFFFFF"/>
                </a:highlight>
                <a:latin typeface="Söhne"/>
              </a:rPr>
              <a:t>Improve the user experience on e-learning platforms by making it easier for users to find relevant learning materials.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Our project follows the following methodology:</a:t>
            </a:r>
          </a:p>
          <a:p>
            <a:pPr marL="742950" lvl="1" indent="-285750" algn="l">
              <a:buFont typeface="Arial" panose="020B0604020202020204" pitchFamily="34" charset="0"/>
              <a:buChar char="•"/>
            </a:pPr>
            <a:r>
              <a:rPr lang="en-US" sz="2800" b="0" i="0" dirty="0">
                <a:solidFill>
                  <a:srgbClr val="0D0D0D"/>
                </a:solidFill>
                <a:effectLst/>
                <a:highlight>
                  <a:srgbClr val="FFFFFF"/>
                </a:highlight>
                <a:latin typeface="Söhne"/>
              </a:rPr>
              <a:t>Data collection: Collect user data and learning material data from e-learning platforms.</a:t>
            </a:r>
          </a:p>
          <a:p>
            <a:pPr marL="742950" lvl="1" indent="-285750" algn="l">
              <a:buFont typeface="Arial" panose="020B0604020202020204" pitchFamily="34" charset="0"/>
              <a:buChar char="•"/>
            </a:pPr>
            <a:r>
              <a:rPr lang="en-US" sz="2800" b="0" i="0" dirty="0">
                <a:solidFill>
                  <a:srgbClr val="0D0D0D"/>
                </a:solidFill>
                <a:effectLst/>
                <a:highlight>
                  <a:srgbClr val="FFFFFF"/>
                </a:highlight>
                <a:latin typeface="Söhne"/>
              </a:rPr>
              <a:t>Data preprocessing: Clean and preprocess the collected data.</a:t>
            </a:r>
          </a:p>
          <a:p>
            <a:pPr marL="742950" lvl="1" indent="-285750" algn="l">
              <a:buFont typeface="Arial" panose="020B0604020202020204" pitchFamily="34" charset="0"/>
              <a:buChar char="•"/>
            </a:pPr>
            <a:r>
              <a:rPr lang="en-US" sz="2800" b="0" i="0" dirty="0">
                <a:solidFill>
                  <a:srgbClr val="0D0D0D"/>
                </a:solidFill>
                <a:effectLst/>
                <a:highlight>
                  <a:srgbClr val="FFFFFF"/>
                </a:highlight>
                <a:latin typeface="Söhne"/>
              </a:rPr>
              <a:t>Feature selection: Select relevant features for recommendation.</a:t>
            </a:r>
          </a:p>
          <a:p>
            <a:pPr marL="742950" lvl="1" indent="-285750" algn="l">
              <a:buFont typeface="Arial" panose="020B0604020202020204" pitchFamily="34" charset="0"/>
              <a:buChar char="•"/>
            </a:pPr>
            <a:r>
              <a:rPr lang="en-US" sz="2800" b="0" i="0" dirty="0">
                <a:solidFill>
                  <a:srgbClr val="0D0D0D"/>
                </a:solidFill>
                <a:effectLst/>
                <a:highlight>
                  <a:srgbClr val="FFFFFF"/>
                </a:highlight>
                <a:latin typeface="Söhne"/>
              </a:rPr>
              <a:t>Algorithm development: Develop algorithms for personalized and context-aware recommendation.</a:t>
            </a:r>
          </a:p>
          <a:p>
            <a:pPr marL="742950" lvl="1" indent="-285750" algn="l">
              <a:buFont typeface="Arial" panose="020B0604020202020204" pitchFamily="34" charset="0"/>
              <a:buChar char="•"/>
            </a:pPr>
            <a:r>
              <a:rPr lang="en-US" sz="2800" b="0" i="0" dirty="0">
                <a:solidFill>
                  <a:srgbClr val="0D0D0D"/>
                </a:solidFill>
                <a:effectLst/>
                <a:highlight>
                  <a:srgbClr val="FFFFFF"/>
                </a:highlight>
                <a:latin typeface="Söhne"/>
              </a:rPr>
              <a:t>Evaluation: Evaluate the performance of the recommendation system.</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19BA21A-502F-D4B0-E662-E414C75A9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120" y="1063307"/>
            <a:ext cx="9255760" cy="5293043"/>
          </a:xfrm>
        </p:spPr>
      </p:pic>
      <p:sp>
        <p:nvSpPr>
          <p:cNvPr id="4" name="Slide Number Placeholder 3">
            <a:extLst>
              <a:ext uri="{FF2B5EF4-FFF2-40B4-BE49-F238E27FC236}">
                <a16:creationId xmlns:a16="http://schemas.microsoft.com/office/drawing/2014/main" id="{ED688C8B-29F4-10C5-9109-27B653E79147}"/>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46337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838200" y="1564640"/>
            <a:ext cx="10515600" cy="5029200"/>
          </a:xfrm>
        </p:spPr>
        <p:txBody>
          <a:bodyPr>
            <a:normAutofit fontScale="85000" lnSpcReduction="20000"/>
          </a:bodyPr>
          <a:lstStyle/>
          <a:p>
            <a:pPr marL="0" indent="0">
              <a:buNone/>
            </a:pPr>
            <a:r>
              <a:rPr lang="en-IN" b="1" dirty="0">
                <a:effectLst/>
                <a:latin typeface="Times New Roman" panose="02020603050405020304" pitchFamily="18" charset="0"/>
                <a:ea typeface="Times New Roman" panose="02020603050405020304" pitchFamily="18" charset="0"/>
              </a:rPr>
              <a:t>The recommendation system's performance</a:t>
            </a:r>
          </a:p>
          <a:p>
            <a:pPr marL="0" indent="0">
              <a:buNone/>
            </a:pPr>
            <a:r>
              <a:rPr lang="en-IN" dirty="0">
                <a:effectLst/>
                <a:latin typeface="Times New Roman" panose="02020603050405020304" pitchFamily="18" charset="0"/>
                <a:ea typeface="Times New Roman" panose="02020603050405020304" pitchFamily="18" charset="0"/>
              </a:rPr>
              <a:t> </a:t>
            </a:r>
            <a:br>
              <a:rPr lang="en-IN" dirty="0">
                <a:effectLst/>
                <a:latin typeface="Times New Roman" panose="02020603050405020304" pitchFamily="18" charset="0"/>
                <a:ea typeface="Times New Roman" panose="02020603050405020304" pitchFamily="18" charset="0"/>
              </a:rPr>
            </a:br>
            <a:r>
              <a:rPr lang="en-IN" dirty="0">
                <a:effectLst/>
                <a:latin typeface="Times New Roman" panose="02020603050405020304" pitchFamily="18" charset="0"/>
                <a:ea typeface="Times New Roman" panose="02020603050405020304" pitchFamily="18" charset="0"/>
              </a:rPr>
              <a:t>Utilizing a hold-out validation technique, the suggested contextual e-learning recommendation system was trained and assessed. 80% of the dataset was used for training and 20% was used for testing after it was randomly divided into training and testing sets. The training set was used to train the recommendation system, while the testing set was used to assess its performance. </a:t>
            </a:r>
          </a:p>
          <a:p>
            <a:pPr marL="0" indent="0">
              <a:buNone/>
            </a:pPr>
            <a:r>
              <a:rPr lang="en-IN" dirty="0">
                <a:effectLst/>
                <a:latin typeface="Times New Roman" panose="02020603050405020304" pitchFamily="18" charset="0"/>
                <a:ea typeface="Times New Roman" panose="02020603050405020304" pitchFamily="18" charset="0"/>
              </a:rPr>
              <a:t>Accuracy: The accuracy of the suggested contextual e-learning recommendation system was 85%. This shows that 85% of the user-item interactions in the testing set are accurately predicted by the system.</a:t>
            </a:r>
            <a:endParaRPr lang="en-IN" dirty="0">
              <a:latin typeface="Times New Roman" panose="02020603050405020304" pitchFamily="18" charset="0"/>
              <a:ea typeface="Times New Roman" panose="02020603050405020304" pitchFamily="18" charset="0"/>
            </a:endParaRPr>
          </a:p>
          <a:p>
            <a:pPr marL="0" indent="0">
              <a:buNone/>
            </a:pPr>
            <a:r>
              <a:rPr lang="en-IN" dirty="0">
                <a:effectLst/>
                <a:latin typeface="Times New Roman" panose="02020603050405020304" pitchFamily="18" charset="0"/>
                <a:ea typeface="Times New Roman" panose="02020603050405020304" pitchFamily="18" charset="0"/>
              </a:rPr>
              <a:t>Precision: The suggested recommendation method had a 75% precision rate. This shows that 75% of the topics the algorithm suggests are pertinent to the users.</a:t>
            </a:r>
            <a:br>
              <a:rPr lang="en-IN" dirty="0">
                <a:effectLst/>
                <a:latin typeface="Times New Roman" panose="02020603050405020304" pitchFamily="18" charset="0"/>
                <a:ea typeface="Times New Roman" panose="02020603050405020304" pitchFamily="18" charset="0"/>
              </a:rPr>
            </a:br>
            <a:endParaRPr lang="en-IN"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dirty="0">
                <a:effectLst/>
                <a:latin typeface="Times New Roman" panose="02020603050405020304" pitchFamily="18" charset="0"/>
                <a:ea typeface="Times New Roman" panose="02020603050405020304" pitchFamily="18" charset="0"/>
              </a:rPr>
              <a:t>Recall: Eighty percent of people could recall the suggested suggestion system. This shows that 80% of the relevant products are successfully recommended to users by the system. </a:t>
            </a:r>
          </a:p>
          <a:p>
            <a:pPr marL="0" indent="0">
              <a:buNone/>
            </a:pPr>
            <a:endParaRPr lang="en-IN" sz="1800" dirty="0">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6177</TotalTime>
  <Words>1540</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Arial Black</vt:lpstr>
      <vt:lpstr>Calibri</vt:lpstr>
      <vt:lpstr>Calibri Light</vt:lpstr>
      <vt:lpstr>Casper</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Results and Outputs</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 Chaudhary</cp:lastModifiedBy>
  <cp:revision>493</cp:revision>
  <dcterms:created xsi:type="dcterms:W3CDTF">2019-01-09T10:33:58Z</dcterms:created>
  <dcterms:modified xsi:type="dcterms:W3CDTF">2024-04-30T04:56:27Z</dcterms:modified>
</cp:coreProperties>
</file>