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3" r:id="rId2"/>
    <p:sldId id="256" r:id="rId3"/>
    <p:sldId id="272" r:id="rId4"/>
    <p:sldId id="257" r:id="rId5"/>
    <p:sldId id="258" r:id="rId6"/>
    <p:sldId id="259" r:id="rId7"/>
    <p:sldId id="274" r:id="rId8"/>
    <p:sldId id="289" r:id="rId9"/>
    <p:sldId id="275" r:id="rId10"/>
    <p:sldId id="260" r:id="rId11"/>
    <p:sldId id="261" r:id="rId12"/>
    <p:sldId id="262" r:id="rId13"/>
    <p:sldId id="276" r:id="rId14"/>
    <p:sldId id="264" r:id="rId15"/>
    <p:sldId id="277" r:id="rId16"/>
    <p:sldId id="265" r:id="rId17"/>
    <p:sldId id="278" r:id="rId18"/>
    <p:sldId id="266" r:id="rId19"/>
    <p:sldId id="279" r:id="rId20"/>
    <p:sldId id="268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DE9F"/>
    <a:srgbClr val="39A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77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4365A-ABB6-408E-8D0F-1615DAF30C7D}" type="datetimeFigureOut">
              <a:rPr lang="en-IN" smtClean="0"/>
              <a:t>15-10-2017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915BA-4E0C-414C-AC37-F73E67786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8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Quite optimistic,</a:t>
            </a:r>
            <a:r>
              <a:rPr lang="en-IN" baseline="0" dirty="0" smtClean="0"/>
              <a:t> but what we wanted from this was to select an algorithm which builds the most accurate model so that when a larger dataset is obtained we don’t have to do these experiments again. As it will be more </a:t>
            </a:r>
            <a:r>
              <a:rPr lang="en-IN" baseline="0" smtClean="0"/>
              <a:t>computationally expensive.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915BA-4E0C-414C-AC37-F73E6778682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2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</a:t>
            </a:r>
            <a:r>
              <a:rPr lang="en-IN" baseline="0" dirty="0" smtClean="0"/>
              <a:t> world where half of the population suffer from some kind of depression episode, emotion recognition could prove a lot beneficial. No measuring device for emotional capacity.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915BA-4E0C-414C-AC37-F73E6778682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2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Researchers</a:t>
            </a:r>
            <a:r>
              <a:rPr lang="en-IN" baseline="0" dirty="0" smtClean="0"/>
              <a:t> could use this data reflecting the emotional state of the user to make greater insights into the well being of the patients worldwide.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915BA-4E0C-414C-AC37-F73E6778682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1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Emotion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973594"/>
            <a:ext cx="6620968" cy="176777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Humanizing Machines</a:t>
            </a:r>
          </a:p>
          <a:p>
            <a:r>
              <a:rPr lang="en-US" sz="2400" dirty="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TEAM MEMBERS:</a:t>
            </a:r>
          </a:p>
          <a:p>
            <a:r>
              <a:rPr lang="en-US" sz="2400" dirty="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VIBHAsH CHANDra (3</a:t>
            </a:r>
            <a:r>
              <a:rPr lang="en-US" sz="2400" baseline="30000" dirty="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rd</a:t>
            </a:r>
            <a:r>
              <a:rPr lang="en-US" sz="2400" dirty="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 year, CSt)</a:t>
            </a:r>
          </a:p>
          <a:p>
            <a:r>
              <a:rPr lang="en-US" sz="2400" dirty="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ADRISH BHATTACHARYA (3</a:t>
            </a:r>
            <a:r>
              <a:rPr lang="en-US" sz="2400" baseline="30000" dirty="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rd</a:t>
            </a:r>
            <a:r>
              <a:rPr lang="en-US" sz="2400" dirty="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 YEAR, ETC)</a:t>
            </a:r>
            <a:endParaRPr lang="en-US" sz="24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83" y="331887"/>
            <a:ext cx="8098046" cy="1420390"/>
          </a:xfrm>
        </p:spPr>
        <p:txBody>
          <a:bodyPr/>
          <a:lstStyle/>
          <a:p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charset="0"/>
              </a:rPr>
              <a:t>Data</a:t>
            </a:r>
            <a:r>
              <a:rPr lang="en-US" sz="6000" dirty="0" smtClean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charset="0"/>
              </a:rPr>
              <a:t> &amp;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2257102"/>
            <a:ext cx="2985478" cy="4340250"/>
          </a:xfrm>
        </p:spPr>
        <p:txBody>
          <a:bodyPr>
            <a:noAutofit/>
          </a:bodyPr>
          <a:lstStyle/>
          <a:p>
            <a:r>
              <a:rPr lang="en-US" dirty="0" smtClean="0"/>
              <a:t>TOTAL Instances</a:t>
            </a:r>
            <a:r>
              <a:rPr lang="en-US" dirty="0"/>
              <a:t>: </a:t>
            </a:r>
            <a:r>
              <a:rPr lang="en-US" dirty="0" smtClean="0"/>
              <a:t>249 </a:t>
            </a:r>
          </a:p>
          <a:p>
            <a:r>
              <a:rPr lang="en-US" dirty="0" smtClean="0"/>
              <a:t>Happy </a:t>
            </a:r>
            <a:r>
              <a:rPr lang="en-US" dirty="0"/>
              <a:t>- 130</a:t>
            </a:r>
          </a:p>
          <a:p>
            <a:r>
              <a:rPr lang="en-US" dirty="0"/>
              <a:t>Sad - 119</a:t>
            </a:r>
          </a:p>
          <a:p>
            <a:endParaRPr lang="en-US" dirty="0" smtClean="0"/>
          </a:p>
          <a:p>
            <a:r>
              <a:rPr lang="en-US" dirty="0" smtClean="0"/>
              <a:t>Train/Test </a:t>
            </a:r>
            <a:r>
              <a:rPr lang="en-US" dirty="0"/>
              <a:t>data split </a:t>
            </a:r>
            <a:r>
              <a:rPr lang="en-US" dirty="0" smtClean="0"/>
              <a:t>– 70/30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4042326" y="2208542"/>
            <a:ext cx="2985478" cy="4340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Accuracy Score: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LGBM ~ 95%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LR ~ 83%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SVM ~ 91%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KNN ~ 85%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6799406" y="2208612"/>
            <a:ext cx="2985478" cy="4340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Logloss</a:t>
            </a:r>
            <a:r>
              <a:rPr lang="en-US" dirty="0"/>
              <a:t>:</a:t>
            </a:r>
          </a:p>
          <a:p>
            <a:r>
              <a:rPr lang="en-US" dirty="0"/>
              <a:t>LGBM ~ 0.09</a:t>
            </a:r>
          </a:p>
          <a:p>
            <a:r>
              <a:rPr lang="en-US" dirty="0"/>
              <a:t>LR ~ 0.59</a:t>
            </a:r>
          </a:p>
          <a:p>
            <a:r>
              <a:rPr lang="en-US" dirty="0"/>
              <a:t>SVM ~ 0.35</a:t>
            </a:r>
          </a:p>
          <a:p>
            <a:r>
              <a:rPr lang="en-US" dirty="0"/>
              <a:t>KNN ~ 0.24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77265" y="5363845"/>
            <a:ext cx="719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140" y="1742440"/>
            <a:ext cx="6621145" cy="272605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Where to innovate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658" y="556042"/>
            <a:ext cx="6858000" cy="118237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990" y="2200910"/>
            <a:ext cx="7950200" cy="3308985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Emotions have a significant impact on our mental health and wellbeing.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 our world full of hyper-connected devices we are just able to analyze and measure aspects of physical fitness.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Truly smart technology will enable us to  track emotions to get a complete understanding of our overall wellbeing.</a:t>
            </a:r>
            <a:endParaRPr lang="en-US"/>
          </a:p>
          <a:p>
            <a:pPr marL="285750" indent="-285750" algn="l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636333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Mental Health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</a:p>
          <a:p>
            <a:r>
              <a:rPr lang="en-US" sz="2000" dirty="0"/>
              <a:t>Facial expressions can be indicators of mental health issues such as depression, trauma and anxiety. </a:t>
            </a:r>
          </a:p>
          <a:p>
            <a:r>
              <a:rPr lang="en-US" sz="2000" dirty="0"/>
              <a:t>design programs and treatments for mental health afflictions.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Autism Support</a:t>
            </a:r>
          </a:p>
          <a:p>
            <a:r>
              <a:rPr lang="en-US" sz="2000" dirty="0"/>
              <a:t>People on the autism spectrum often have difficulty reading emotions and regulating their own emotional responses.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Telemedicine</a:t>
            </a:r>
          </a:p>
          <a:p>
            <a:r>
              <a:rPr lang="en-US" sz="2000" dirty="0"/>
              <a:t>Through video communication healthcare providers can get real time feedback on the emotional state of the patient.</a:t>
            </a:r>
          </a:p>
          <a:p>
            <a:r>
              <a:rPr lang="en-US" sz="2000" dirty="0"/>
              <a:t>The patient can gather continuous, longitudinal emotion data and send that to their doctor.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883" y="908720"/>
            <a:ext cx="7055380" cy="1400530"/>
          </a:xfrm>
        </p:spPr>
        <p:txBody>
          <a:bodyPr/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 </a:t>
            </a:r>
            <a:r>
              <a:rPr 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en-US" sz="6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2871470"/>
            <a:ext cx="8211185" cy="2582545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charset="0"/>
              </a:rPr>
              <a:t>Infuse companion and service robots with emotional intelligence, making them truly social, empathic and more effective – bringing them to life.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6765"/>
            <a:ext cx="8229600" cy="570420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Retail Associate</a:t>
            </a:r>
          </a:p>
          <a:p>
            <a:r>
              <a:rPr lang="en-US" sz="1800" dirty="0"/>
              <a:t>Designed to assist shoppers, by suggesting items as per their mood.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Healthcare Companion</a:t>
            </a:r>
          </a:p>
          <a:p>
            <a:r>
              <a:rPr lang="en-US" sz="1800" dirty="0"/>
              <a:t>Healthcare robots engage patients, especially elderly patients and help with adherence to medication and therapy. </a:t>
            </a:r>
          </a:p>
          <a:p>
            <a:r>
              <a:rPr lang="en-US" sz="1800" dirty="0"/>
              <a:t>They can be trustworthy and persuasive conduits to a doctor or nurse, available 24/7.</a:t>
            </a:r>
          </a:p>
          <a:p>
            <a:r>
              <a:rPr lang="en-US" sz="1800" dirty="0"/>
              <a:t>Engaging patients and building rapport, they show empathy in a non-judgmental manner the way a healthcare professional would.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Recommender 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</a:p>
          <a:p>
            <a:r>
              <a:rPr lang="en-US" sz="1800" dirty="0"/>
              <a:t>recommend books, movies </a:t>
            </a:r>
            <a:r>
              <a:rPr lang="en-US" sz="1800" dirty="0" smtClean="0"/>
              <a:t>etc. </a:t>
            </a:r>
            <a:r>
              <a:rPr lang="en-US" sz="1800" dirty="0"/>
              <a:t>according to user's mood.</a:t>
            </a:r>
          </a:p>
          <a:p>
            <a:r>
              <a:rPr lang="en-US" sz="1800" dirty="0"/>
              <a:t>play music to compliment the emotional state of the user.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330" y="926465"/>
            <a:ext cx="6858000" cy="11398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030" y="3009265"/>
            <a:ext cx="8246110" cy="227774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charset="0"/>
              </a:rPr>
              <a:t>Learning success hinges on engaging the student emotionally. </a:t>
            </a:r>
          </a:p>
          <a:p>
            <a:pPr>
              <a:buFont typeface="Arial" panose="020B0604020202020204" pitchFamily="34" charset="0"/>
            </a:pPr>
            <a:endParaRPr lang="en-US" dirty="0">
              <a:solidFill>
                <a:schemeClr val="tx1"/>
              </a:solidFill>
              <a:effectLst/>
              <a:latin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charset="0"/>
              </a:rPr>
              <a:t>allow  iterative improvement and personalization of content, and real time </a:t>
            </a:r>
            <a:r>
              <a:rPr lang="en-US" dirty="0" err="1">
                <a:solidFill>
                  <a:schemeClr val="tx1"/>
                </a:solidFill>
                <a:effectLst/>
                <a:latin typeface="Calibri" panose="020F0502020204030204" charset="0"/>
              </a:rPr>
              <a:t>adaptivity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charset="0"/>
              </a:rPr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02" y="507276"/>
            <a:ext cx="8229600" cy="584390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Self-paced Learning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Measure a student’s moment-by-moment emotional engagement with online educational content.</a:t>
            </a:r>
          </a:p>
          <a:p>
            <a:r>
              <a:rPr lang="en-US" sz="2000" dirty="0"/>
              <a:t> Flagging when confusion, irritation or boredom.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Adaptive Learning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Online curricula  with emotion data as a control mechanism, adapting and personalizing the content to the student’s emotional response.</a:t>
            </a:r>
          </a:p>
          <a:p>
            <a:r>
              <a:rPr lang="en-US" sz="2000" dirty="0"/>
              <a:t> Offering alternate content if the student is confused, or speeding up delivery of content if the student is bored.</a:t>
            </a:r>
          </a:p>
          <a:p>
            <a:r>
              <a:rPr lang="en-US" sz="2000" dirty="0"/>
              <a:t> The system can raise alerts to allow intervention if a student is at risk of dropping out and not completing the course.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75" y="916305"/>
            <a:ext cx="8680450" cy="1490345"/>
          </a:xfrm>
        </p:spPr>
        <p:txBody>
          <a:bodyPr/>
          <a:lstStyle/>
          <a:p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and Advertising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0860"/>
            <a:ext cx="7390130" cy="3505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Understanding Consumer Emotional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Engagement</a:t>
            </a:r>
          </a:p>
          <a:p>
            <a:endParaRPr lang="en-US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Emotions influence consumer behavior and decision making. 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735"/>
            <a:ext cx="8229600" cy="5198745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 Ad Content</a:t>
            </a:r>
          </a:p>
          <a:p>
            <a:r>
              <a:rPr lang="en-US" sz="2000"/>
              <a:t>Measure moment-by-moment emotional reactions to videos and ads, to improve digital content. </a:t>
            </a:r>
          </a:p>
          <a:p>
            <a:r>
              <a:rPr lang="en-US" sz="2000"/>
              <a:t>Determine if viewers are confused and improve the story arch, test the effectiveness of voice-overs with taglines.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TV Character Analysis</a:t>
            </a:r>
          </a:p>
          <a:p>
            <a:r>
              <a:rPr lang="en-US" sz="2000"/>
              <a:t>Determine if new characters on a show build rapport with viewers and if the interplay of characters is successful.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685" y="1052736"/>
            <a:ext cx="8203763" cy="802640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n-US" sz="4800" dirty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Emotion Recognition?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685" y="2227580"/>
            <a:ext cx="8371205" cy="41370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devices have lots of IQ, but no EQ. Lots of cognitive intelligence but no emotional intelligence.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if technology could understand our emotions?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Imagine your bathroom mirror senses that you’re a bit stressed and interacts with your lighting to adjust it while turning on the right music.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just ordering the right flavour of ice-cream 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155" y="1988840"/>
            <a:ext cx="6858000" cy="1405890"/>
          </a:xfrm>
        </p:spPr>
        <p:txBody>
          <a:bodyPr/>
          <a:lstStyle/>
          <a:p>
            <a:r>
              <a:rPr lang="en-US" dirty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</a:t>
            </a:r>
            <a:r>
              <a:rPr lang="en-US" dirty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</a:t>
            </a:r>
            <a:endParaRPr lang="en-US" dirty="0">
              <a:solidFill>
                <a:srgbClr val="42DE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410" y="4314190"/>
            <a:ext cx="7490460" cy="861695"/>
          </a:xfrm>
        </p:spPr>
        <p:txBody>
          <a:bodyPr/>
          <a:lstStyle/>
          <a:p>
            <a:pPr algn="r"/>
            <a:r>
              <a:rPr lang="en-US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Doesn’t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solve a problem in typical sense, it </a:t>
            </a:r>
            <a:r>
              <a:rPr lang="en-US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identifies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</a:rPr>
              <a:t>a problems we never knew existed.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05" y="1124585"/>
            <a:ext cx="7805420" cy="5123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People express their emotions through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 Humans’ speech</a:t>
            </a:r>
          </a:p>
          <a:p>
            <a:r>
              <a:rPr lang="en-US" dirty="0"/>
              <a:t> Facial expressions</a:t>
            </a:r>
          </a:p>
          <a:p>
            <a:r>
              <a:rPr lang="en-US" dirty="0"/>
              <a:t> Body </a:t>
            </a:r>
            <a:r>
              <a:rPr lang="en-US" dirty="0" smtClean="0"/>
              <a:t>pose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Emotion recognition requires :</a:t>
            </a:r>
          </a:p>
          <a:p>
            <a:endParaRPr lang="en-US" sz="2400" b="1" dirty="0"/>
          </a:p>
          <a:p>
            <a:r>
              <a:rPr lang="en-US" dirty="0"/>
              <a:t> Audio </a:t>
            </a:r>
            <a:r>
              <a:rPr lang="en-US" dirty="0" smtClean="0"/>
              <a:t>input</a:t>
            </a:r>
            <a:endParaRPr lang="en-US" dirty="0"/>
          </a:p>
          <a:p>
            <a:r>
              <a:rPr lang="en-US" dirty="0"/>
              <a:t> Visual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 Physiological signal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375955"/>
            <a:ext cx="7776864" cy="1529381"/>
          </a:xfrm>
        </p:spPr>
        <p:txBody>
          <a:bodyPr/>
          <a:lstStyle/>
          <a:p>
            <a:r>
              <a:rPr lang="en-US" sz="6000" dirty="0" smtClean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not </a:t>
            </a:r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Visuals</a:t>
            </a:r>
            <a:r>
              <a:rPr lang="en-US" sz="6000" dirty="0" smtClean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2708920"/>
            <a:ext cx="6940905" cy="302433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High cost of camera equipment.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Output directly dependent on quality of Camera.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Privacy issue with Having a camera OBSERVING our every move.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591" y="904270"/>
            <a:ext cx="7848872" cy="1132358"/>
          </a:xfrm>
        </p:spPr>
        <p:txBody>
          <a:bodyPr/>
          <a:lstStyle/>
          <a:p>
            <a:r>
              <a:rPr lang="en-US" sz="6000" dirty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not 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</a:t>
            </a:r>
            <a:r>
              <a:rPr lang="en-US" sz="6000" dirty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795" y="2780665"/>
            <a:ext cx="7546975" cy="3240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EEG + Brain Computer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ECG + Cardiovascular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too complex to use on daily 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High cost for durable and sturdy equipment.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849913"/>
            <a:ext cx="6620968" cy="1204366"/>
          </a:xfrm>
        </p:spPr>
        <p:txBody>
          <a:bodyPr/>
          <a:lstStyle/>
          <a:p>
            <a:r>
              <a:rPr lang="en-US" sz="6000" dirty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140" y="2853055"/>
            <a:ext cx="7491095" cy="36722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</a:rPr>
              <a:t>Cheap but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</a:rPr>
              <a:t>Easily usable by all age groups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</a:rPr>
              <a:t>Low data usage for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IoT</a:t>
            </a:r>
            <a:r>
              <a:rPr lang="en-US" sz="2400" dirty="0">
                <a:solidFill>
                  <a:schemeClr val="tx1"/>
                </a:solidFill>
                <a:effectLst/>
              </a:rPr>
              <a:t> based devices.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96117"/>
            <a:ext cx="7920880" cy="1400530"/>
          </a:xfrm>
        </p:spPr>
        <p:txBody>
          <a:bodyPr/>
          <a:lstStyle/>
          <a:p>
            <a:r>
              <a:rPr lang="en-US" dirty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charset="0"/>
              </a:rPr>
              <a:t>Paralinguistic speech analysis</a:t>
            </a:r>
            <a:br>
              <a:rPr lang="en-US" dirty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charset="0"/>
              </a:rPr>
            </a:br>
            <a:endParaRPr lang="en-US" dirty="0">
              <a:solidFill>
                <a:srgbClr val="42DE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020" y="2597294"/>
            <a:ext cx="6711654" cy="4195481"/>
          </a:xfrm>
        </p:spPr>
        <p:txBody>
          <a:bodyPr/>
          <a:lstStyle/>
          <a:p>
            <a:r>
              <a:rPr lang="en-US" dirty="0" smtClean="0"/>
              <a:t>Prosody </a:t>
            </a:r>
            <a:r>
              <a:rPr lang="en-US" dirty="0"/>
              <a:t>is composed of</a:t>
            </a:r>
          </a:p>
          <a:p>
            <a:endParaRPr lang="en-US" dirty="0" smtClean="0"/>
          </a:p>
          <a:p>
            <a:r>
              <a:rPr lang="en-US" dirty="0" smtClean="0"/>
              <a:t>Intonation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Duration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Intensity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Speech </a:t>
            </a:r>
            <a:r>
              <a:rPr lang="en-US" dirty="0"/>
              <a:t>quality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05" y="663575"/>
            <a:ext cx="7055485" cy="1189990"/>
          </a:xfrm>
        </p:spPr>
        <p:txBody>
          <a:bodyPr/>
          <a:lstStyle/>
          <a:p>
            <a:r>
              <a:rPr lang="en-US" sz="54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MFCC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30" y="1853565"/>
            <a:ext cx="7750175" cy="41954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Mel scale relates perceived frequency, or pitch, of a pure tone to its actual measured frequency.</a:t>
            </a:r>
          </a:p>
          <a:p>
            <a:endParaRPr lang="en-US" dirty="0"/>
          </a:p>
          <a:p>
            <a:r>
              <a:rPr lang="en-US" dirty="0"/>
              <a:t> Humans are much better at discerning small changes in pitch at low frequencies than they are at high frequencies. </a:t>
            </a:r>
          </a:p>
          <a:p>
            <a:endParaRPr lang="en-US" dirty="0"/>
          </a:p>
          <a:p>
            <a:r>
              <a:rPr lang="en-US" dirty="0"/>
              <a:t>Incorporating this scale makes our features match more closely what humans hear.</a:t>
            </a:r>
          </a:p>
          <a:p>
            <a:endParaRPr lang="en-US" dirty="0"/>
          </a:p>
          <a:p>
            <a:r>
              <a:rPr lang="en-US" dirty="0"/>
              <a:t>The MFCC (Mel </a:t>
            </a:r>
            <a:r>
              <a:rPr lang="en-US" dirty="0" smtClean="0"/>
              <a:t>frequency </a:t>
            </a:r>
            <a:r>
              <a:rPr lang="en-US" dirty="0" err="1"/>
              <a:t>cepstral</a:t>
            </a:r>
            <a:r>
              <a:rPr lang="en-US" dirty="0"/>
              <a:t> </a:t>
            </a:r>
            <a:r>
              <a:rPr lang="en-US" dirty="0" err="1"/>
              <a:t>coeficients</a:t>
            </a:r>
            <a:r>
              <a:rPr lang="en-US" dirty="0"/>
              <a:t>) from 1-13 are used here.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1124744"/>
            <a:ext cx="7055380" cy="1400530"/>
          </a:xfrm>
        </p:spPr>
        <p:txBody>
          <a:bodyPr/>
          <a:lstStyle/>
          <a:p>
            <a:r>
              <a:rPr lang="en-US" dirty="0">
                <a:solidFill>
                  <a:srgbClr val="42DE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charset="0"/>
              </a:rPr>
              <a:t>Feature extraction</a:t>
            </a:r>
            <a:r>
              <a:rPr lang="en-US" dirty="0">
                <a:solidFill>
                  <a:srgbClr val="42DE9F"/>
                </a:solidFill>
                <a:latin typeface="Cambria" panose="02040503050406030204" charset="0"/>
              </a:rPr>
              <a:t/>
            </a:r>
            <a:br>
              <a:rPr lang="en-US" dirty="0">
                <a:solidFill>
                  <a:srgbClr val="42DE9F"/>
                </a:solidFill>
                <a:latin typeface="Cambria" panose="02040503050406030204" charset="0"/>
              </a:rPr>
            </a:br>
            <a:endParaRPr lang="en-US" dirty="0">
              <a:solidFill>
                <a:srgbClr val="42DE9F"/>
              </a:solidFill>
              <a:latin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355" y="2132965"/>
            <a:ext cx="8029575" cy="4320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Pitch </a:t>
            </a:r>
            <a:r>
              <a:rPr lang="en-US" dirty="0"/>
              <a:t>contour, range, variance, mean</a:t>
            </a:r>
          </a:p>
          <a:p>
            <a:endParaRPr lang="en-US" dirty="0" smtClean="0"/>
          </a:p>
          <a:p>
            <a:r>
              <a:rPr lang="en-US" dirty="0" smtClean="0"/>
              <a:t>Voice </a:t>
            </a:r>
            <a:r>
              <a:rPr lang="en-US" dirty="0"/>
              <a:t>quality</a:t>
            </a:r>
          </a:p>
          <a:p>
            <a:endParaRPr lang="en-US" dirty="0" smtClean="0"/>
          </a:p>
          <a:p>
            <a:r>
              <a:rPr lang="en-US" dirty="0" smtClean="0"/>
              <a:t>Duration </a:t>
            </a:r>
            <a:r>
              <a:rPr lang="en-US" dirty="0"/>
              <a:t>: pauses, speaking rate</a:t>
            </a:r>
          </a:p>
          <a:p>
            <a:endParaRPr lang="en-US" dirty="0"/>
          </a:p>
          <a:p>
            <a:r>
              <a:rPr lang="en-US">
                <a:sym typeface="+mn-ea"/>
              </a:rPr>
              <a:t>MFCC (1-13), mean, maximum, minimum, variance of frames</a:t>
            </a: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Final feature vector of 112 dimentions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943</Words>
  <Application>Microsoft Office PowerPoint</Application>
  <PresentationFormat>On-screen Show (4:3)</PresentationFormat>
  <Paragraphs>155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Century Gothic</vt:lpstr>
      <vt:lpstr>Times New Roman</vt:lpstr>
      <vt:lpstr>Wingdings 3</vt:lpstr>
      <vt:lpstr>Ion</vt:lpstr>
      <vt:lpstr>Emotion Recognition System</vt:lpstr>
      <vt:lpstr>Why Emotion Recognition?</vt:lpstr>
      <vt:lpstr>PowerPoint Presentation</vt:lpstr>
      <vt:lpstr>Why not Visuals ?</vt:lpstr>
      <vt:lpstr>Why not Sensors ?</vt:lpstr>
      <vt:lpstr>How ?</vt:lpstr>
      <vt:lpstr>Paralinguistic speech analysis </vt:lpstr>
      <vt:lpstr>MFCC</vt:lpstr>
      <vt:lpstr>Feature extraction </vt:lpstr>
      <vt:lpstr>Data &amp; Results</vt:lpstr>
      <vt:lpstr>Uses</vt:lpstr>
      <vt:lpstr>Healthcare</vt:lpstr>
      <vt:lpstr>PowerPoint Presentation</vt:lpstr>
      <vt:lpstr>Robotics &amp; IoT</vt:lpstr>
      <vt:lpstr>PowerPoint Presentation</vt:lpstr>
      <vt:lpstr>Education</vt:lpstr>
      <vt:lpstr>PowerPoint Presentation</vt:lpstr>
      <vt:lpstr>Media and Advertising</vt:lpstr>
      <vt:lpstr>PowerPoint Presentation</vt:lpstr>
      <vt:lpstr>The Second Dimension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System</dc:title>
  <dc:creator>Lenovo</dc:creator>
  <cp:lastModifiedBy>Vibhash Chandra</cp:lastModifiedBy>
  <cp:revision>25</cp:revision>
  <dcterms:created xsi:type="dcterms:W3CDTF">2017-10-13T22:00:00Z</dcterms:created>
  <dcterms:modified xsi:type="dcterms:W3CDTF">2017-10-15T11:53:55Z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