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90" d="100"/>
          <a:sy n="90" d="100"/>
        </p:scale>
        <p:origin x="-2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49116C-8363-4387-933B-85AB879251DF}"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22148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49116C-8363-4387-933B-85AB879251DF}"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164569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49116C-8363-4387-933B-85AB879251DF}"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83248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49116C-8363-4387-933B-85AB879251DF}"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162414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49116C-8363-4387-933B-85AB879251DF}" type="datetimeFigureOut">
              <a:rPr lang="en-IN" smtClean="0"/>
              <a:t>10-12-2019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223512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49116C-8363-4387-933B-85AB879251DF}"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400866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49116C-8363-4387-933B-85AB879251DF}" type="datetimeFigureOut">
              <a:rPr lang="en-IN" smtClean="0"/>
              <a:t>10-12-2019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209623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49116C-8363-4387-933B-85AB879251DF}" type="datetimeFigureOut">
              <a:rPr lang="en-IN" smtClean="0"/>
              <a:t>10-12-2019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370098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9116C-8363-4387-933B-85AB879251DF}" type="datetimeFigureOut">
              <a:rPr lang="en-IN" smtClean="0"/>
              <a:t>10-12-2019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6683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9116C-8363-4387-933B-85AB879251DF}"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228138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49116C-8363-4387-933B-85AB879251DF}" type="datetimeFigureOut">
              <a:rPr lang="en-IN" smtClean="0"/>
              <a:t>10-12-2019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6A1CC-81D0-4C36-AB8B-F2C486FEEF00}" type="slidenum">
              <a:rPr lang="en-IN" smtClean="0"/>
              <a:t>‹#›</a:t>
            </a:fld>
            <a:endParaRPr lang="en-IN"/>
          </a:p>
        </p:txBody>
      </p:sp>
    </p:spTree>
    <p:extLst>
      <p:ext uri="{BB962C8B-B14F-4D97-AF65-F5344CB8AC3E}">
        <p14:creationId xmlns:p14="http://schemas.microsoft.com/office/powerpoint/2010/main" val="31932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9116C-8363-4387-933B-85AB879251DF}" type="datetimeFigureOut">
              <a:rPr lang="en-IN" smtClean="0"/>
              <a:t>10-12-2019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6A1CC-81D0-4C36-AB8B-F2C486FEEF00}" type="slidenum">
              <a:rPr lang="en-IN" smtClean="0"/>
              <a:t>‹#›</a:t>
            </a:fld>
            <a:endParaRPr lang="en-IN"/>
          </a:p>
        </p:txBody>
      </p:sp>
    </p:spTree>
    <p:extLst>
      <p:ext uri="{BB962C8B-B14F-4D97-AF65-F5344CB8AC3E}">
        <p14:creationId xmlns:p14="http://schemas.microsoft.com/office/powerpoint/2010/main" val="380514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Demography_of_Lond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Capstone Project: The Battle of Neighbourhoods</a:t>
            </a:r>
          </a:p>
        </p:txBody>
      </p:sp>
    </p:spTree>
    <p:extLst>
      <p:ext uri="{BB962C8B-B14F-4D97-AF65-F5344CB8AC3E}">
        <p14:creationId xmlns:p14="http://schemas.microsoft.com/office/powerpoint/2010/main" val="1012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2986" y="562155"/>
            <a:ext cx="3633248" cy="4524315"/>
          </a:xfrm>
          <a:prstGeom prst="rect">
            <a:avLst/>
          </a:prstGeom>
        </p:spPr>
        <p:txBody>
          <a:bodyPr wrap="square">
            <a:spAutoFit/>
          </a:bodyPr>
          <a:lstStyle/>
          <a:p>
            <a:r>
              <a:rPr lang="en-US" b="1" i="0" dirty="0" smtClean="0">
                <a:solidFill>
                  <a:srgbClr val="000000"/>
                </a:solidFill>
                <a:effectLst/>
                <a:latin typeface="Helvetica Neue"/>
              </a:rPr>
              <a:t>Analyzing Each Neighborhood</a:t>
            </a:r>
          </a:p>
          <a:p>
            <a:endParaRPr lang="en-US" b="1" i="0" dirty="0" smtClean="0">
              <a:solidFill>
                <a:srgbClr val="000000"/>
              </a:solidFill>
              <a:effectLst/>
              <a:latin typeface="Helvetica Neue"/>
            </a:endParaRPr>
          </a:p>
          <a:p>
            <a:r>
              <a:rPr lang="en-US" b="0" i="0" dirty="0" smtClean="0">
                <a:solidFill>
                  <a:srgbClr val="000000"/>
                </a:solidFill>
                <a:effectLst/>
                <a:latin typeface="Helvetica Neue"/>
              </a:rPr>
              <a:t>In this section, the objective is to</a:t>
            </a:r>
          </a:p>
          <a:p>
            <a:r>
              <a:rPr lang="en-US" b="0" i="0" dirty="0" smtClean="0">
                <a:solidFill>
                  <a:srgbClr val="000000"/>
                </a:solidFill>
                <a:effectLst/>
                <a:latin typeface="Helvetica Neue"/>
              </a:rPr>
              <a:t> check and explore the venues in</a:t>
            </a:r>
          </a:p>
          <a:p>
            <a:r>
              <a:rPr lang="en-US" b="0" i="0" dirty="0" smtClean="0">
                <a:solidFill>
                  <a:srgbClr val="000000"/>
                </a:solidFill>
                <a:effectLst/>
                <a:latin typeface="Helvetica Neue"/>
              </a:rPr>
              <a:t> each neighborhood.</a:t>
            </a:r>
          </a:p>
          <a:p>
            <a:endParaRPr lang="en-US" b="0" i="0" dirty="0" smtClean="0">
              <a:solidFill>
                <a:srgbClr val="000000"/>
              </a:solidFill>
              <a:effectLst/>
              <a:latin typeface="Helvetica Neue"/>
            </a:endParaRPr>
          </a:p>
          <a:p>
            <a:r>
              <a:rPr lang="en-US" b="1" i="0" dirty="0" smtClean="0">
                <a:solidFill>
                  <a:srgbClr val="000000"/>
                </a:solidFill>
                <a:effectLst/>
                <a:latin typeface="Helvetica Neue"/>
              </a:rPr>
              <a:t>One Hot Encoding</a:t>
            </a:r>
          </a:p>
          <a:p>
            <a:endParaRPr lang="en-US" b="1" i="0" dirty="0" smtClean="0">
              <a:solidFill>
                <a:srgbClr val="000000"/>
              </a:solidFill>
              <a:effectLst/>
              <a:latin typeface="Helvetica Neue"/>
            </a:endParaRPr>
          </a:p>
          <a:p>
            <a:pPr marL="285750" indent="-285750">
              <a:buFont typeface="Arial" panose="020B0604020202020204" pitchFamily="34" charset="0"/>
              <a:buChar char="•"/>
            </a:pPr>
            <a:r>
              <a:rPr lang="en-US" dirty="0" smtClean="0">
                <a:solidFill>
                  <a:srgbClr val="000000"/>
                </a:solidFill>
                <a:latin typeface="Helvetica Neue"/>
              </a:rPr>
              <a:t>All the venues will be displayed in the output along with the locations in the neighborhood </a:t>
            </a:r>
          </a:p>
          <a:p>
            <a:pPr marL="285750" indent="-285750">
              <a:buFont typeface="Arial" panose="020B0604020202020204" pitchFamily="34" charset="0"/>
              <a:buChar char="•"/>
            </a:pPr>
            <a:endParaRPr lang="en-US" i="0" dirty="0" smtClean="0">
              <a:solidFill>
                <a:srgbClr val="000000"/>
              </a:solidFill>
              <a:effectLst/>
              <a:latin typeface="Helvetica Neue"/>
            </a:endParaRPr>
          </a:p>
          <a:p>
            <a:pPr marL="285750" indent="-285750">
              <a:buFont typeface="Arial" panose="020B0604020202020204" pitchFamily="34" charset="0"/>
              <a:buChar char="•"/>
            </a:pPr>
            <a:r>
              <a:rPr lang="en-US" i="0" dirty="0" smtClean="0">
                <a:solidFill>
                  <a:srgbClr val="000000"/>
                </a:solidFill>
                <a:effectLst/>
                <a:latin typeface="Helvetica Neue"/>
              </a:rPr>
              <a:t>Similarly ,all the venues will be show in the output for the neighborhood </a:t>
            </a:r>
            <a:r>
              <a:rPr lang="en-US" b="1" i="0" dirty="0" smtClean="0">
                <a:solidFill>
                  <a:srgbClr val="000000"/>
                </a:solidFill>
                <a:effectLst/>
                <a:latin typeface="Helvetica Neue"/>
              </a:rPr>
              <a:t>“</a:t>
            </a:r>
            <a:r>
              <a:rPr lang="en-IN" b="1" i="1" dirty="0"/>
              <a:t>Lewisham</a:t>
            </a:r>
            <a:r>
              <a:rPr lang="en-US" b="1" i="0" dirty="0" smtClean="0">
                <a:solidFill>
                  <a:srgbClr val="000000"/>
                </a:solidFill>
                <a:effectLst/>
                <a:latin typeface="Helvetica Neue"/>
              </a:rPr>
              <a:t>”</a:t>
            </a:r>
          </a:p>
          <a:p>
            <a:pPr marL="285750" indent="-285750">
              <a:buFont typeface="Arial" panose="020B0604020202020204" pitchFamily="34" charset="0"/>
              <a:buChar char="•"/>
            </a:pPr>
            <a:endParaRPr lang="en-US" b="1" i="0" dirty="0">
              <a:solidFill>
                <a:srgbClr val="000000"/>
              </a:solidFill>
              <a:effectLst/>
              <a:latin typeface="Helvetica Neue"/>
            </a:endParaRPr>
          </a:p>
        </p:txBody>
      </p:sp>
      <p:pic>
        <p:nvPicPr>
          <p:cNvPr id="4" name="Picture 3"/>
          <p:cNvPicPr>
            <a:picLocks noChangeAspect="1"/>
          </p:cNvPicPr>
          <p:nvPr/>
        </p:nvPicPr>
        <p:blipFill rotWithShape="1">
          <a:blip r:embed="rId2"/>
          <a:srcRect l="17082" t="22737" r="16880" b="6358"/>
          <a:stretch/>
        </p:blipFill>
        <p:spPr>
          <a:xfrm>
            <a:off x="4556234" y="562155"/>
            <a:ext cx="7520152" cy="5460273"/>
          </a:xfrm>
          <a:prstGeom prst="rect">
            <a:avLst/>
          </a:prstGeom>
        </p:spPr>
      </p:pic>
      <p:sp>
        <p:nvSpPr>
          <p:cNvPr id="5" name="TextBox 4"/>
          <p:cNvSpPr txBox="1"/>
          <p:nvPr/>
        </p:nvSpPr>
        <p:spPr>
          <a:xfrm>
            <a:off x="4556234" y="6273881"/>
            <a:ext cx="6243033" cy="276999"/>
          </a:xfrm>
          <a:prstGeom prst="rect">
            <a:avLst/>
          </a:prstGeom>
          <a:noFill/>
        </p:spPr>
        <p:txBody>
          <a:bodyPr wrap="square" rtlCol="0">
            <a:spAutoFit/>
          </a:bodyPr>
          <a:lstStyle/>
          <a:p>
            <a:r>
              <a:rPr lang="en-IN" sz="1200" dirty="0" smtClean="0"/>
              <a:t>Figure 6 : Sample of Output after One hot Coding </a:t>
            </a:r>
            <a:endParaRPr lang="en-IN" sz="1200" dirty="0"/>
          </a:p>
        </p:txBody>
      </p:sp>
    </p:spTree>
    <p:extLst>
      <p:ext uri="{BB962C8B-B14F-4D97-AF65-F5344CB8AC3E}">
        <p14:creationId xmlns:p14="http://schemas.microsoft.com/office/powerpoint/2010/main" val="211456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784" y="501134"/>
            <a:ext cx="4992051" cy="1754326"/>
          </a:xfrm>
          <a:prstGeom prst="rect">
            <a:avLst/>
          </a:prstGeom>
        </p:spPr>
        <p:txBody>
          <a:bodyPr wrap="square">
            <a:spAutoFit/>
          </a:bodyPr>
          <a:lstStyle/>
          <a:p>
            <a:r>
              <a:rPr lang="en-IN" b="1" i="0" dirty="0" smtClean="0">
                <a:solidFill>
                  <a:srgbClr val="000000"/>
                </a:solidFill>
                <a:effectLst/>
                <a:latin typeface="Helvetica Neue"/>
              </a:rPr>
              <a:t>Regrouping and Category Statistics</a:t>
            </a:r>
          </a:p>
          <a:p>
            <a:endParaRPr lang="en-IN" b="1" dirty="0">
              <a:solidFill>
                <a:srgbClr val="000000"/>
              </a:solidFill>
              <a:latin typeface="Helvetica Neue"/>
            </a:endParaRPr>
          </a:p>
          <a:p>
            <a:pPr marL="285750" indent="-285750">
              <a:buFont typeface="Arial" panose="020B0604020202020204" pitchFamily="34" charset="0"/>
              <a:buChar char="•"/>
            </a:pPr>
            <a:r>
              <a:rPr lang="en-IN" dirty="0" smtClean="0">
                <a:solidFill>
                  <a:srgbClr val="000000"/>
                </a:solidFill>
                <a:latin typeface="Helvetica Neue"/>
              </a:rPr>
              <a:t>After regrouping , for each neighbourhood all the categories with frequency will be displayed in the </a:t>
            </a:r>
            <a:r>
              <a:rPr lang="en-IN" dirty="0" err="1" smtClean="0">
                <a:solidFill>
                  <a:srgbClr val="000000"/>
                </a:solidFill>
                <a:latin typeface="Helvetica Neue"/>
              </a:rPr>
              <a:t>ouput</a:t>
            </a:r>
            <a:r>
              <a:rPr lang="en-IN" dirty="0" smtClean="0">
                <a:solidFill>
                  <a:srgbClr val="000000"/>
                </a:solidFill>
                <a:latin typeface="Helvetica Neue"/>
              </a:rPr>
              <a:t> </a:t>
            </a:r>
          </a:p>
          <a:p>
            <a:endParaRPr lang="en-IN" i="0" dirty="0" smtClean="0">
              <a:solidFill>
                <a:srgbClr val="000000"/>
              </a:solidFill>
              <a:effectLst/>
              <a:latin typeface="Helvetica Neue"/>
            </a:endParaRPr>
          </a:p>
        </p:txBody>
      </p:sp>
      <p:pic>
        <p:nvPicPr>
          <p:cNvPr id="3" name="Picture 2"/>
          <p:cNvPicPr>
            <a:picLocks noChangeAspect="1"/>
          </p:cNvPicPr>
          <p:nvPr/>
        </p:nvPicPr>
        <p:blipFill rotWithShape="1">
          <a:blip r:embed="rId2"/>
          <a:srcRect l="19505" t="21875" r="53231" b="8944"/>
          <a:stretch/>
        </p:blipFill>
        <p:spPr>
          <a:xfrm>
            <a:off x="5927835" y="189186"/>
            <a:ext cx="4603531" cy="5833242"/>
          </a:xfrm>
          <a:prstGeom prst="rect">
            <a:avLst/>
          </a:prstGeom>
        </p:spPr>
      </p:pic>
      <p:sp>
        <p:nvSpPr>
          <p:cNvPr id="4" name="TextBox 3"/>
          <p:cNvSpPr txBox="1"/>
          <p:nvPr/>
        </p:nvSpPr>
        <p:spPr>
          <a:xfrm>
            <a:off x="6432331" y="6242350"/>
            <a:ext cx="6243033" cy="276999"/>
          </a:xfrm>
          <a:prstGeom prst="rect">
            <a:avLst/>
          </a:prstGeom>
          <a:noFill/>
        </p:spPr>
        <p:txBody>
          <a:bodyPr wrap="square" rtlCol="0">
            <a:spAutoFit/>
          </a:bodyPr>
          <a:lstStyle/>
          <a:p>
            <a:r>
              <a:rPr lang="en-IN" sz="1200" dirty="0" smtClean="0"/>
              <a:t>Figure 7 : Sample of Output after Regrouping </a:t>
            </a:r>
            <a:endParaRPr lang="en-IN" sz="1200" dirty="0"/>
          </a:p>
        </p:txBody>
      </p:sp>
    </p:spTree>
    <p:extLst>
      <p:ext uri="{BB962C8B-B14F-4D97-AF65-F5344CB8AC3E}">
        <p14:creationId xmlns:p14="http://schemas.microsoft.com/office/powerpoint/2010/main" val="326572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8392" y="1683547"/>
            <a:ext cx="10514574" cy="3293209"/>
          </a:xfrm>
          <a:prstGeom prst="rect">
            <a:avLst/>
          </a:prstGeom>
        </p:spPr>
        <p:txBody>
          <a:bodyPr wrap="square">
            <a:spAutoFit/>
          </a:bodyPr>
          <a:lstStyle/>
          <a:p>
            <a:r>
              <a:rPr lang="en-IN" sz="2800" b="1" i="0" dirty="0" smtClean="0">
                <a:solidFill>
                  <a:srgbClr val="000000"/>
                </a:solidFill>
                <a:effectLst/>
                <a:latin typeface="Helvetica Neue"/>
              </a:rPr>
              <a:t>Clustering of Neighbourhoods</a:t>
            </a:r>
          </a:p>
          <a:p>
            <a:endParaRPr lang="en-IN" b="1" dirty="0">
              <a:solidFill>
                <a:srgbClr val="000000"/>
              </a:solidFill>
              <a:latin typeface="Helvetica Neue"/>
            </a:endParaRPr>
          </a:p>
          <a:p>
            <a:r>
              <a:rPr lang="en-US" b="1" dirty="0"/>
              <a:t>Optimal Number of Clusters for </a:t>
            </a:r>
            <a:r>
              <a:rPr lang="en-US" b="1" dirty="0" smtClean="0"/>
              <a:t>K-mean</a:t>
            </a:r>
          </a:p>
          <a:p>
            <a:endParaRPr lang="en-US" b="1" dirty="0"/>
          </a:p>
          <a:p>
            <a:r>
              <a:rPr lang="en-US" dirty="0"/>
              <a:t>To get the optimal number of clusters to be used for the K-mean, there are a number ways possible for the </a:t>
            </a:r>
            <a:r>
              <a:rPr lang="en-US" dirty="0" smtClean="0"/>
              <a:t>evaluation</a:t>
            </a:r>
          </a:p>
          <a:p>
            <a:endParaRPr lang="en-US" dirty="0" smtClean="0"/>
          </a:p>
          <a:p>
            <a:pPr marL="342900" indent="-342900">
              <a:buAutoNum type="arabicPeriod"/>
            </a:pPr>
            <a:r>
              <a:rPr lang="fr-FR" dirty="0" err="1" smtClean="0"/>
              <a:t>Elbow</a:t>
            </a:r>
            <a:r>
              <a:rPr lang="fr-FR" dirty="0" smtClean="0"/>
              <a:t> </a:t>
            </a:r>
            <a:r>
              <a:rPr lang="fr-FR" dirty="0"/>
              <a:t>(</a:t>
            </a:r>
            <a:r>
              <a:rPr lang="fr-FR" dirty="0" err="1"/>
              <a:t>Criterion</a:t>
            </a:r>
            <a:r>
              <a:rPr lang="fr-FR" dirty="0"/>
              <a:t>) </a:t>
            </a:r>
            <a:r>
              <a:rPr lang="fr-FR" dirty="0" err="1" smtClean="0"/>
              <a:t>Method</a:t>
            </a:r>
            <a:endParaRPr lang="fr-FR" dirty="0" smtClean="0"/>
          </a:p>
          <a:p>
            <a:endParaRPr lang="fr-FR" dirty="0" smtClean="0"/>
          </a:p>
          <a:p>
            <a:pPr marL="342900" indent="-342900">
              <a:buAutoNum type="arabicPeriod"/>
            </a:pPr>
            <a:r>
              <a:rPr lang="fr-FR" dirty="0" smtClean="0"/>
              <a:t> </a:t>
            </a:r>
            <a:r>
              <a:rPr lang="fr-FR" dirty="0"/>
              <a:t>Silhouette Coefficient </a:t>
            </a:r>
            <a:endParaRPr lang="fr-FR" dirty="0" smtClean="0"/>
          </a:p>
          <a:p>
            <a:pPr marL="342900" indent="-342900">
              <a:buAutoNum type="arabicPeriod"/>
            </a:pPr>
            <a:endParaRPr lang="en-IN" b="1" i="0" dirty="0">
              <a:solidFill>
                <a:srgbClr val="000000"/>
              </a:solidFill>
              <a:effectLst/>
              <a:latin typeface="Helvetica Neue"/>
            </a:endParaRPr>
          </a:p>
        </p:txBody>
      </p:sp>
    </p:spTree>
    <p:extLst>
      <p:ext uri="{BB962C8B-B14F-4D97-AF65-F5344CB8AC3E}">
        <p14:creationId xmlns:p14="http://schemas.microsoft.com/office/powerpoint/2010/main" val="223410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0730" y="798474"/>
            <a:ext cx="10053145" cy="923330"/>
          </a:xfrm>
          <a:prstGeom prst="rect">
            <a:avLst/>
          </a:prstGeom>
        </p:spPr>
        <p:txBody>
          <a:bodyPr wrap="square">
            <a:spAutoFit/>
          </a:bodyPr>
          <a:lstStyle/>
          <a:p>
            <a:r>
              <a:rPr lang="en-US" b="0" i="0" dirty="0" smtClean="0">
                <a:solidFill>
                  <a:srgbClr val="000000"/>
                </a:solidFill>
                <a:effectLst/>
                <a:latin typeface="Helvetica Neue"/>
              </a:rPr>
              <a:t>The elbow method is used to solve the problem of selecting k. Interestingly, the elbow method is not perfect either but it gives significant insight that is perhaps not top optimal but sub-optimal to choosing the optimal number of clusters by fitting the model with a range of values for k.</a:t>
            </a:r>
            <a:endParaRPr lang="en-IN" dirty="0"/>
          </a:p>
        </p:txBody>
      </p:sp>
      <p:pic>
        <p:nvPicPr>
          <p:cNvPr id="3" name="Picture 2"/>
          <p:cNvPicPr>
            <a:picLocks noChangeAspect="1"/>
          </p:cNvPicPr>
          <p:nvPr/>
        </p:nvPicPr>
        <p:blipFill rotWithShape="1">
          <a:blip r:embed="rId2"/>
          <a:srcRect l="18415" t="47091" r="38085" b="23814"/>
          <a:stretch/>
        </p:blipFill>
        <p:spPr>
          <a:xfrm>
            <a:off x="1371600" y="2081048"/>
            <a:ext cx="7693572" cy="3468413"/>
          </a:xfrm>
          <a:prstGeom prst="rect">
            <a:avLst/>
          </a:prstGeom>
        </p:spPr>
      </p:pic>
      <p:sp>
        <p:nvSpPr>
          <p:cNvPr id="4" name="TextBox 3"/>
          <p:cNvSpPr txBox="1"/>
          <p:nvPr/>
        </p:nvSpPr>
        <p:spPr>
          <a:xfrm>
            <a:off x="2853670" y="5549461"/>
            <a:ext cx="6211502" cy="276999"/>
          </a:xfrm>
          <a:prstGeom prst="rect">
            <a:avLst/>
          </a:prstGeom>
          <a:noFill/>
        </p:spPr>
        <p:txBody>
          <a:bodyPr wrap="square" rtlCol="0">
            <a:spAutoFit/>
          </a:bodyPr>
          <a:lstStyle/>
          <a:p>
            <a:r>
              <a:rPr lang="en-IN" sz="1200" dirty="0" smtClean="0"/>
              <a:t>Figure  8: Elbow Coefficient</a:t>
            </a:r>
            <a:endParaRPr lang="en-IN" sz="1200" dirty="0"/>
          </a:p>
        </p:txBody>
      </p:sp>
    </p:spTree>
    <p:extLst>
      <p:ext uri="{BB962C8B-B14F-4D97-AF65-F5344CB8AC3E}">
        <p14:creationId xmlns:p14="http://schemas.microsoft.com/office/powerpoint/2010/main" val="2083897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297" y="549616"/>
            <a:ext cx="6096000" cy="2031325"/>
          </a:xfrm>
          <a:prstGeom prst="rect">
            <a:avLst/>
          </a:prstGeom>
        </p:spPr>
        <p:txBody>
          <a:bodyPr>
            <a:spAutoFit/>
          </a:bodyPr>
          <a:lstStyle/>
          <a:p>
            <a:r>
              <a:rPr lang="en-US" b="1" i="0" dirty="0" smtClean="0">
                <a:solidFill>
                  <a:srgbClr val="000000"/>
                </a:solidFill>
                <a:effectLst/>
                <a:latin typeface="Helvetica Neue"/>
              </a:rPr>
              <a:t>2. Silhouette Coefficient</a:t>
            </a:r>
          </a:p>
          <a:p>
            <a:endParaRPr lang="en-US" b="1" i="0" dirty="0" smtClean="0">
              <a:solidFill>
                <a:srgbClr val="000000"/>
              </a:solidFill>
              <a:effectLst/>
              <a:latin typeface="Helvetica Neue"/>
            </a:endParaRPr>
          </a:p>
          <a:p>
            <a:r>
              <a:rPr lang="en-US" b="0" i="0" dirty="0" smtClean="0">
                <a:solidFill>
                  <a:srgbClr val="000000"/>
                </a:solidFill>
                <a:effectLst/>
                <a:latin typeface="Helvetica Neue"/>
              </a:rPr>
              <a:t>To find the optimal value of the number of clusters, k, the number of clusters is iterated corresponding Silhouette Coefficient is calculated for each of the k-values used. The highest Silhouette Coefficient gives the best match to its own cluster. </a:t>
            </a:r>
            <a:endParaRPr lang="en-US" b="0" i="0" dirty="0">
              <a:solidFill>
                <a:srgbClr val="000000"/>
              </a:solidFill>
              <a:effectLst/>
              <a:latin typeface="Helvetica Neue"/>
            </a:endParaRPr>
          </a:p>
        </p:txBody>
      </p:sp>
      <p:pic>
        <p:nvPicPr>
          <p:cNvPr id="3" name="Picture 2"/>
          <p:cNvPicPr>
            <a:picLocks noChangeAspect="1"/>
          </p:cNvPicPr>
          <p:nvPr/>
        </p:nvPicPr>
        <p:blipFill rotWithShape="1">
          <a:blip r:embed="rId2"/>
          <a:srcRect l="23625" t="53987" r="39782" b="30496"/>
          <a:stretch/>
        </p:blipFill>
        <p:spPr>
          <a:xfrm>
            <a:off x="809297" y="2580942"/>
            <a:ext cx="11188262" cy="2274838"/>
          </a:xfrm>
          <a:prstGeom prst="rect">
            <a:avLst/>
          </a:prstGeom>
        </p:spPr>
      </p:pic>
      <p:sp>
        <p:nvSpPr>
          <p:cNvPr id="4" name="TextBox 3"/>
          <p:cNvSpPr txBox="1"/>
          <p:nvPr/>
        </p:nvSpPr>
        <p:spPr>
          <a:xfrm>
            <a:off x="1072166" y="5139557"/>
            <a:ext cx="6211502" cy="276999"/>
          </a:xfrm>
          <a:prstGeom prst="rect">
            <a:avLst/>
          </a:prstGeom>
          <a:noFill/>
        </p:spPr>
        <p:txBody>
          <a:bodyPr wrap="square" rtlCol="0">
            <a:spAutoFit/>
          </a:bodyPr>
          <a:lstStyle/>
          <a:p>
            <a:r>
              <a:rPr lang="en-IN" sz="1200" dirty="0" smtClean="0"/>
              <a:t>Figure  9: </a:t>
            </a:r>
            <a:r>
              <a:rPr lang="en-US" sz="1200" b="0" i="0" dirty="0" smtClean="0">
                <a:solidFill>
                  <a:srgbClr val="000000"/>
                </a:solidFill>
                <a:effectLst/>
                <a:latin typeface="Helvetica Neue"/>
              </a:rPr>
              <a:t>Silhouette</a:t>
            </a:r>
            <a:r>
              <a:rPr lang="en-IN" sz="1200" dirty="0" smtClean="0"/>
              <a:t>e Coefficient</a:t>
            </a:r>
            <a:endParaRPr lang="en-IN" sz="1200" dirty="0"/>
          </a:p>
        </p:txBody>
      </p:sp>
    </p:spTree>
    <p:extLst>
      <p:ext uri="{BB962C8B-B14F-4D97-AF65-F5344CB8AC3E}">
        <p14:creationId xmlns:p14="http://schemas.microsoft.com/office/powerpoint/2010/main" val="54855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156" y="595727"/>
            <a:ext cx="4091826" cy="369332"/>
          </a:xfrm>
          <a:prstGeom prst="rect">
            <a:avLst/>
          </a:prstGeom>
        </p:spPr>
        <p:txBody>
          <a:bodyPr wrap="none">
            <a:spAutoFit/>
          </a:bodyPr>
          <a:lstStyle/>
          <a:p>
            <a:r>
              <a:rPr lang="en-IN" b="1" i="0" dirty="0" smtClean="0">
                <a:solidFill>
                  <a:srgbClr val="000000"/>
                </a:solidFill>
                <a:effectLst/>
                <a:latin typeface="Helvetica Neue"/>
              </a:rPr>
              <a:t> Visualizing the Resulting Clusters</a:t>
            </a:r>
            <a:endParaRPr lang="en-IN" b="1" i="0" dirty="0">
              <a:solidFill>
                <a:srgbClr val="000000"/>
              </a:solidFill>
              <a:effectLst/>
              <a:latin typeface="Helvetica Neue"/>
            </a:endParaRPr>
          </a:p>
        </p:txBody>
      </p:sp>
      <p:pic>
        <p:nvPicPr>
          <p:cNvPr id="3" name="Picture 2"/>
          <p:cNvPicPr>
            <a:picLocks noChangeAspect="1"/>
          </p:cNvPicPr>
          <p:nvPr/>
        </p:nvPicPr>
        <p:blipFill rotWithShape="1">
          <a:blip r:embed="rId2"/>
          <a:srcRect l="24959" t="27694" r="20757" b="13471"/>
          <a:stretch/>
        </p:blipFill>
        <p:spPr>
          <a:xfrm>
            <a:off x="818156" y="1119352"/>
            <a:ext cx="7062952" cy="4303986"/>
          </a:xfrm>
          <a:prstGeom prst="rect">
            <a:avLst/>
          </a:prstGeom>
        </p:spPr>
      </p:pic>
      <p:sp>
        <p:nvSpPr>
          <p:cNvPr id="4" name="TextBox 3"/>
          <p:cNvSpPr txBox="1"/>
          <p:nvPr/>
        </p:nvSpPr>
        <p:spPr>
          <a:xfrm>
            <a:off x="818156" y="5577631"/>
            <a:ext cx="6211502" cy="461665"/>
          </a:xfrm>
          <a:prstGeom prst="rect">
            <a:avLst/>
          </a:prstGeom>
          <a:noFill/>
        </p:spPr>
        <p:txBody>
          <a:bodyPr wrap="square" rtlCol="0">
            <a:spAutoFit/>
          </a:bodyPr>
          <a:lstStyle/>
          <a:p>
            <a:r>
              <a:rPr lang="en-IN" sz="1200" dirty="0" smtClean="0"/>
              <a:t>Figure  10 : </a:t>
            </a:r>
            <a:r>
              <a:rPr lang="en-IN" sz="1200" b="1" dirty="0"/>
              <a:t> Visualizing the Resulting </a:t>
            </a:r>
            <a:r>
              <a:rPr lang="en-IN" sz="1200" b="1" dirty="0" smtClean="0"/>
              <a:t>Clusters</a:t>
            </a:r>
            <a:endParaRPr lang="en-IN" sz="1200" b="1" dirty="0"/>
          </a:p>
          <a:p>
            <a:endParaRPr lang="en-IN" sz="1200" dirty="0"/>
          </a:p>
        </p:txBody>
      </p:sp>
    </p:spTree>
    <p:extLst>
      <p:ext uri="{BB962C8B-B14F-4D97-AF65-F5344CB8AC3E}">
        <p14:creationId xmlns:p14="http://schemas.microsoft.com/office/powerpoint/2010/main" val="399954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8345" y="1466195"/>
            <a:ext cx="8481848" cy="3231654"/>
          </a:xfrm>
          <a:prstGeom prst="rect">
            <a:avLst/>
          </a:prstGeom>
        </p:spPr>
        <p:txBody>
          <a:bodyPr wrap="square">
            <a:spAutoFit/>
          </a:bodyPr>
          <a:lstStyle/>
          <a:p>
            <a:r>
              <a:rPr lang="en-US" sz="2400" b="1" i="0" dirty="0" smtClean="0">
                <a:solidFill>
                  <a:srgbClr val="000000"/>
                </a:solidFill>
                <a:effectLst/>
                <a:latin typeface="Helvetica Neue"/>
              </a:rPr>
              <a:t>Result</a:t>
            </a:r>
            <a:endParaRPr lang="en-US" sz="2400" b="1" i="0" u="none" strike="noStrike" dirty="0" smtClean="0">
              <a:solidFill>
                <a:srgbClr val="337AB7"/>
              </a:solidFill>
              <a:effectLst/>
              <a:latin typeface="Helvetica Neue"/>
            </a:endParaRPr>
          </a:p>
          <a:p>
            <a:endParaRPr lang="en-US" b="1" i="0" dirty="0" smtClean="0">
              <a:solidFill>
                <a:srgbClr val="000000"/>
              </a:solidFill>
              <a:effectLst/>
              <a:latin typeface="Helvetica Neue"/>
            </a:endParaRPr>
          </a:p>
          <a:p>
            <a:r>
              <a:rPr lang="en-US" b="0" i="0" dirty="0" smtClean="0">
                <a:solidFill>
                  <a:srgbClr val="000000"/>
                </a:solidFill>
                <a:effectLst/>
                <a:latin typeface="Helvetica Neue"/>
              </a:rPr>
              <a:t>The following are the highlights of the 5 clusters above:</a:t>
            </a:r>
          </a:p>
          <a:p>
            <a:endParaRPr lang="en-US" b="0" i="0" dirty="0" smtClean="0">
              <a:solidFill>
                <a:srgbClr val="000000"/>
              </a:solidFill>
              <a:effectLst/>
              <a:latin typeface="Helvetica Neue"/>
            </a:endParaRPr>
          </a:p>
          <a:p>
            <a:r>
              <a:rPr lang="en-US" b="0" i="0" dirty="0" smtClean="0">
                <a:solidFill>
                  <a:srgbClr val="000000"/>
                </a:solidFill>
                <a:effectLst/>
                <a:latin typeface="Helvetica Neue"/>
              </a:rPr>
              <a:t>Pubs, Cafe, Coffee Shops are popular in the South East London. As for restaurants, the Italian Restaurants are very popular in the South East London area. Especially in </a:t>
            </a:r>
            <a:r>
              <a:rPr lang="en-US" b="0" i="0" dirty="0" err="1" smtClean="0">
                <a:solidFill>
                  <a:srgbClr val="000000"/>
                </a:solidFill>
                <a:effectLst/>
                <a:latin typeface="Helvetica Neue"/>
              </a:rPr>
              <a:t>Southwark</a:t>
            </a:r>
            <a:r>
              <a:rPr lang="en-US" b="0" i="0" dirty="0" smtClean="0">
                <a:solidFill>
                  <a:srgbClr val="000000"/>
                </a:solidFill>
                <a:effectLst/>
                <a:latin typeface="Helvetica Neue"/>
              </a:rPr>
              <a:t> and </a:t>
            </a:r>
            <a:r>
              <a:rPr lang="en-US" b="0" i="0" dirty="0" err="1" smtClean="0">
                <a:solidFill>
                  <a:srgbClr val="000000"/>
                </a:solidFill>
                <a:effectLst/>
                <a:latin typeface="Helvetica Neue"/>
              </a:rPr>
              <a:t>Lambeth</a:t>
            </a:r>
            <a:r>
              <a:rPr lang="en-US" b="0" i="0" dirty="0" smtClean="0">
                <a:solidFill>
                  <a:srgbClr val="000000"/>
                </a:solidFill>
                <a:effectLst/>
                <a:latin typeface="Helvetica Neue"/>
              </a:rPr>
              <a:t> areas. With the </a:t>
            </a:r>
            <a:r>
              <a:rPr lang="en-US" b="0" i="0" dirty="0" err="1" smtClean="0">
                <a:solidFill>
                  <a:srgbClr val="000000"/>
                </a:solidFill>
                <a:effectLst/>
                <a:latin typeface="Helvetica Neue"/>
              </a:rPr>
              <a:t>Lewisham</a:t>
            </a:r>
            <a:r>
              <a:rPr lang="en-US" b="0" i="0" dirty="0" smtClean="0">
                <a:solidFill>
                  <a:srgbClr val="000000"/>
                </a:solidFill>
                <a:effectLst/>
                <a:latin typeface="Helvetica Neue"/>
              </a:rPr>
              <a:t> area being the most condensed area of Africans in the South East Area, it is surprising to see how in the top 10 venues, you can barely see restaurants in the top 5 venues. Although, the Clusters have variations, a very visible presence is the predominance of pubs.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81447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0235" y="1249060"/>
            <a:ext cx="7646276" cy="2585323"/>
          </a:xfrm>
          <a:prstGeom prst="rect">
            <a:avLst/>
          </a:prstGeom>
        </p:spPr>
        <p:txBody>
          <a:bodyPr wrap="square">
            <a:spAutoFit/>
          </a:bodyPr>
          <a:lstStyle/>
          <a:p>
            <a:r>
              <a:rPr lang="en-US" b="1" i="0" dirty="0" smtClean="0">
                <a:solidFill>
                  <a:srgbClr val="000000"/>
                </a:solidFill>
                <a:effectLst/>
                <a:latin typeface="Helvetica Neue"/>
              </a:rPr>
              <a:t>Conclusion</a:t>
            </a:r>
          </a:p>
          <a:p>
            <a:endParaRPr lang="en-US" b="0" i="0" dirty="0" smtClean="0">
              <a:solidFill>
                <a:srgbClr val="000000"/>
              </a:solidFill>
              <a:effectLst/>
              <a:latin typeface="Helvetica Neue"/>
            </a:endParaRPr>
          </a:p>
          <a:p>
            <a:r>
              <a:rPr lang="en-US" b="0" i="0" dirty="0" smtClean="0">
                <a:solidFill>
                  <a:srgbClr val="000000"/>
                </a:solidFill>
                <a:effectLst/>
                <a:latin typeface="Helvetica Neue"/>
              </a:rPr>
              <a:t>In conclusion, this project would have had better results if there were more data in terms of crime data within the area, traffic access and allowance of more venues exploration with the Foursquare (limited venues for free calls).</a:t>
            </a:r>
          </a:p>
          <a:p>
            <a:r>
              <a:rPr lang="en-US" b="0" i="0" dirty="0" smtClean="0">
                <a:solidFill>
                  <a:srgbClr val="000000"/>
                </a:solidFill>
                <a:effectLst/>
                <a:latin typeface="Helvetica Neue"/>
              </a:rPr>
              <a:t>Also, getting the ratings and feedbacks of the current restaurants within the clusters would have helped in providing more insight into the best location.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51028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6081" y="1595735"/>
            <a:ext cx="4559839" cy="258532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Thank you </a:t>
            </a:r>
          </a:p>
          <a:p>
            <a:pPr algn="ctr"/>
            <a:r>
              <a:rPr lang="en-US" sz="5400" b="1" dirty="0" smtClean="0">
                <a:ln/>
                <a:solidFill>
                  <a:schemeClr val="accent3"/>
                </a:solidFill>
                <a:sym typeface="Wingdings" panose="05000000000000000000" pitchFamily="2" charset="2"/>
              </a:rPr>
              <a:t></a:t>
            </a:r>
          </a:p>
          <a:p>
            <a:pPr algn="ctr"/>
            <a:r>
              <a:rPr lang="en-US" sz="5400" b="1" cap="none" spc="0" dirty="0" smtClean="0">
                <a:ln/>
                <a:solidFill>
                  <a:schemeClr val="accent3"/>
                </a:solidFill>
                <a:effectLst/>
                <a:sym typeface="Wingdings" panose="05000000000000000000" pitchFamily="2" charset="2"/>
              </a:rPr>
              <a:t>Any questions?</a:t>
            </a:r>
            <a:endParaRPr lang="en-US" sz="5400" b="1" cap="none" spc="0" dirty="0">
              <a:ln/>
              <a:solidFill>
                <a:schemeClr val="accent3"/>
              </a:solidFill>
              <a:effectLst/>
            </a:endParaRPr>
          </a:p>
        </p:txBody>
      </p:sp>
    </p:spTree>
    <p:extLst>
      <p:ext uri="{BB962C8B-B14F-4D97-AF65-F5344CB8AC3E}">
        <p14:creationId xmlns:p14="http://schemas.microsoft.com/office/powerpoint/2010/main" val="257951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6823" y="218942"/>
            <a:ext cx="10844011" cy="6370975"/>
          </a:xfrm>
          <a:prstGeom prst="rect">
            <a:avLst/>
          </a:prstGeom>
          <a:noFill/>
        </p:spPr>
        <p:txBody>
          <a:bodyPr wrap="square" rtlCol="0">
            <a:spAutoFit/>
          </a:bodyPr>
          <a:lstStyle/>
          <a:p>
            <a:pPr marL="457200" indent="-457200">
              <a:buAutoNum type="arabicPeriod"/>
            </a:pPr>
            <a:r>
              <a:rPr lang="en-US" sz="2400" b="1" dirty="0" smtClean="0"/>
              <a:t>Introduction</a:t>
            </a:r>
          </a:p>
          <a:p>
            <a:endParaRPr lang="en-US" sz="2400" b="1" dirty="0"/>
          </a:p>
          <a:p>
            <a:r>
              <a:rPr lang="en-US" sz="2400" b="1" dirty="0"/>
              <a:t>1.1 Description of the Problem</a:t>
            </a:r>
          </a:p>
          <a:p>
            <a:pPr marL="342900" indent="-342900">
              <a:buFont typeface="Arial" panose="020B0604020202020204" pitchFamily="34" charset="0"/>
              <a:buChar char="•"/>
            </a:pPr>
            <a:r>
              <a:rPr lang="en-US" sz="2400" dirty="0"/>
              <a:t>The population of London has grown considerably over the last decades. London is very diverse. It represents what is called the reflection of the old British Empire. In London, you can get fresh food supplies from Africa. One begins to wonder how efficient the supply mechanism is</a:t>
            </a:r>
            <a:r>
              <a:rPr lang="en-US" sz="2400" dirty="0" smtClean="0"/>
              <a:t>.</a:t>
            </a:r>
          </a:p>
          <a:p>
            <a:endParaRPr lang="en-US" sz="2400" dirty="0"/>
          </a:p>
          <a:p>
            <a:pPr marL="342900" indent="-342900">
              <a:buFont typeface="Arial" panose="020B0604020202020204" pitchFamily="34" charset="0"/>
              <a:buChar char="•"/>
            </a:pPr>
            <a:r>
              <a:rPr lang="en-US" sz="2400" dirty="0"/>
              <a:t>The real deal is that as much as there are many fine restaurants in London – Asian, Middle Eastern, Latin and American restaurants, you can struggle to find good place to dine in the finest of West African cuisine that has combination of Nigerian, Ghanaian, Cameroonian, Senegalese and more</a:t>
            </a:r>
            <a:r>
              <a:rPr lang="en-US" sz="2400" dirty="0" smtClean="0"/>
              <a:t>.</a:t>
            </a:r>
          </a:p>
          <a:p>
            <a:endParaRPr lang="en-US" sz="2400" dirty="0"/>
          </a:p>
          <a:p>
            <a:pPr marL="342900" indent="-342900">
              <a:buFont typeface="Arial" panose="020B0604020202020204" pitchFamily="34" charset="0"/>
              <a:buChar char="•"/>
            </a:pPr>
            <a:r>
              <a:rPr lang="en-US" sz="2400" dirty="0"/>
              <a:t>Eating in a </a:t>
            </a:r>
            <a:r>
              <a:rPr lang="en-US" sz="2400" dirty="0" smtClean="0"/>
              <a:t>cozy </a:t>
            </a:r>
            <a:r>
              <a:rPr lang="en-US" sz="2400" dirty="0"/>
              <a:t>environment with a blend of multicultural background and finely made West African dishes, on time and on point in a London location accessible to tourists, within central London and not far from the "unofficial" capital </a:t>
            </a:r>
            <a:r>
              <a:rPr lang="en-US" sz="2400" dirty="0" smtClean="0"/>
              <a:t>African </a:t>
            </a:r>
            <a:r>
              <a:rPr lang="en-US" sz="2400" dirty="0"/>
              <a:t>market place - </a:t>
            </a:r>
            <a:r>
              <a:rPr lang="en-US" sz="2400" dirty="0" err="1"/>
              <a:t>Peckham</a:t>
            </a:r>
            <a:r>
              <a:rPr lang="en-US" sz="2400" dirty="0"/>
              <a:t>.</a:t>
            </a:r>
          </a:p>
        </p:txBody>
      </p:sp>
    </p:spTree>
    <p:extLst>
      <p:ext uri="{BB962C8B-B14F-4D97-AF65-F5344CB8AC3E}">
        <p14:creationId xmlns:p14="http://schemas.microsoft.com/office/powerpoint/2010/main" val="193375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187325"/>
            <a:ext cx="3932237" cy="1600200"/>
          </a:xfrm>
        </p:spPr>
        <p:txBody>
          <a:bodyPr/>
          <a:lstStyle/>
          <a:p>
            <a:r>
              <a:rPr lang="en-IN" b="1" dirty="0"/>
              <a:t>2. Data</a:t>
            </a:r>
          </a:p>
        </p:txBody>
      </p:sp>
      <p:sp>
        <p:nvSpPr>
          <p:cNvPr id="4" name="Text Placeholder 3"/>
          <p:cNvSpPr>
            <a:spLocks noGrp="1"/>
          </p:cNvSpPr>
          <p:nvPr>
            <p:ph type="body" sz="half" idx="2"/>
          </p:nvPr>
        </p:nvSpPr>
        <p:spPr>
          <a:xfrm>
            <a:off x="839788" y="2057400"/>
            <a:ext cx="8540695" cy="3811588"/>
          </a:xfrm>
        </p:spPr>
        <p:txBody>
          <a:bodyPr/>
          <a:lstStyle/>
          <a:p>
            <a:pPr marL="285750" indent="-285750">
              <a:buFont typeface="Arial" panose="020B0604020202020204" pitchFamily="34" charset="0"/>
              <a:buChar char="•"/>
            </a:pPr>
            <a:r>
              <a:rPr lang="en-US" sz="1800" dirty="0"/>
              <a:t>The London Area consists of 32 Boroughs and the "City of London". Our data will be from the link - Greater London Area &lt;</a:t>
            </a:r>
            <a:r>
              <a:rPr lang="en-US" sz="1800" u="sng" dirty="0">
                <a:hlinkClick r:id="rId2"/>
              </a:rPr>
              <a:t>https://en.wikipedia.org/wiki/List_of_areas_of_London</a:t>
            </a:r>
            <a:r>
              <a:rPr lang="en-US" sz="1800" dirty="0"/>
              <a:t> </a:t>
            </a:r>
            <a:r>
              <a:rPr lang="en-US" sz="1800" dirty="0" smtClean="0"/>
              <a:t>&gt;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0" i="0" dirty="0" smtClean="0">
                <a:solidFill>
                  <a:srgbClr val="000000"/>
                </a:solidFill>
                <a:effectLst/>
                <a:latin typeface="Helvetica Neue"/>
              </a:rPr>
              <a:t>London is big and due to the limitations in the number of calls for the Foursquare API, the following assumptions are made to confine this project to only South East London.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6396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69702" y="2377725"/>
            <a:ext cx="11269014" cy="14311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Helvetica"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Helvetica"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a typeface="Times New Roman" panose="02020603050405020304" pitchFamily="18" charset="0"/>
            </a:endParaRPr>
          </a:p>
        </p:txBody>
      </p:sp>
      <p:sp>
        <p:nvSpPr>
          <p:cNvPr id="9" name="Title 8"/>
          <p:cNvSpPr>
            <a:spLocks noGrp="1"/>
          </p:cNvSpPr>
          <p:nvPr>
            <p:ph type="title"/>
          </p:nvPr>
        </p:nvSpPr>
        <p:spPr>
          <a:xfrm>
            <a:off x="669702" y="666549"/>
            <a:ext cx="10515600" cy="1188009"/>
          </a:xfrm>
        </p:spPr>
        <p:txBody>
          <a:bodyPr>
            <a:noAutofit/>
          </a:bodyPr>
          <a:lstStyle/>
          <a:p>
            <a:pPr lvl="0" eaLnBrk="0" fontAlgn="base" hangingPunct="0">
              <a:lnSpc>
                <a:spcPct val="100000"/>
              </a:lnSpc>
              <a:spcAft>
                <a:spcPct val="0"/>
              </a:spcAft>
            </a:pPr>
            <a:r>
              <a:rPr kumimoji="0" lang="en-US" sz="18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1:</a:t>
            </a:r>
            <a: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Where the Postcode are more than one, (for example, in </a:t>
            </a:r>
            <a:r>
              <a:rPr kumimoji="0" lang="en-US" sz="18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Acton</a:t>
            </a:r>
            <a: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there are 2 postcodes - </a:t>
            </a:r>
            <a:r>
              <a:rPr kumimoji="0" lang="en-US" sz="18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W3</a:t>
            </a:r>
            <a: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and </a:t>
            </a:r>
            <a:r>
              <a:rPr kumimoji="0" lang="en-US" sz="1800"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W4</a:t>
            </a:r>
            <a: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the postcodes are spread to multi-rows and assigned the same values from the other columns.</a:t>
            </a:r>
            <a:b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br>
            <a:r>
              <a:rPr kumimoji="0" lang="en-US" sz="1800" b="0" i="0" u="none" strike="noStrike" cap="none" normalizeH="0" baseline="0" dirty="0" smtClean="0">
                <a:ln>
                  <a:noFill/>
                </a:ln>
                <a:solidFill>
                  <a:schemeClr val="tx1"/>
                </a:solidFill>
                <a:effectLst/>
                <a:ea typeface="Times New Roman" panose="02020603050405020304" pitchFamily="18" charset="0"/>
              </a:rPr>
              <a:t/>
            </a:r>
            <a:br>
              <a:rPr kumimoji="0" lang="en-US" sz="1800" b="0" i="0" u="none" strike="noStrike" cap="none" normalizeH="0" baseline="0" dirty="0" smtClean="0">
                <a:ln>
                  <a:noFill/>
                </a:ln>
                <a:solidFill>
                  <a:schemeClr val="tx1"/>
                </a:solidFill>
                <a:effectLst/>
                <a:ea typeface="Times New Roman" panose="02020603050405020304" pitchFamily="18" charset="0"/>
              </a:rPr>
            </a:br>
            <a:r>
              <a:rPr kumimoji="0" lang="en-US" sz="18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2:</a:t>
            </a:r>
            <a:r>
              <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From the data, only the 'Location', 'Borough', 'Postcode', 'Post-town' will be used for this project. So they are extracted into a new data frame</a:t>
            </a:r>
            <a:endParaRPr kumimoji="0" lang="en-US" sz="1800"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31463344"/>
              </p:ext>
            </p:extLst>
          </p:nvPr>
        </p:nvGraphicFramePr>
        <p:xfrm>
          <a:off x="838198" y="2126774"/>
          <a:ext cx="10276270" cy="4196752"/>
        </p:xfrm>
        <a:graphic>
          <a:graphicData uri="http://schemas.openxmlformats.org/drawingml/2006/table">
            <a:tbl>
              <a:tblPr/>
              <a:tblGrid>
                <a:gridCol w="565815"/>
                <a:gridCol w="1879749"/>
                <a:gridCol w="4168431"/>
                <a:gridCol w="1794909"/>
                <a:gridCol w="1867366"/>
              </a:tblGrid>
              <a:tr h="699459">
                <a:tc>
                  <a:txBody>
                    <a:bodyPr/>
                    <a:lstStyle/>
                    <a:p>
                      <a:pPr algn="just" fontAlgn="ctr"/>
                      <a:r>
                        <a:rPr lang="en-IN" sz="1800" b="1" dirty="0">
                          <a:effectLst/>
                        </a:rPr>
                        <a:t/>
                      </a:r>
                      <a:br>
                        <a:rPr lang="en-IN" sz="1800" b="1" dirty="0">
                          <a:effectLst/>
                        </a:rPr>
                      </a:br>
                      <a:endParaRPr lang="en-IN" sz="1800"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endParaRPr lang="en-IN" sz="1800" b="1" dirty="0" smtClean="0">
                        <a:effectLst/>
                      </a:endParaRPr>
                    </a:p>
                    <a:p>
                      <a:pPr algn="just" fontAlgn="ctr"/>
                      <a:r>
                        <a:rPr lang="en-IN" sz="1800" b="1" dirty="0" smtClean="0">
                          <a:effectLst/>
                        </a:rPr>
                        <a:t>Location</a:t>
                      </a:r>
                      <a:endParaRPr lang="en-IN" sz="1800"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endParaRPr lang="en-IN" sz="1800" b="1" dirty="0" smtClean="0">
                        <a:effectLst/>
                      </a:endParaRPr>
                    </a:p>
                    <a:p>
                      <a:pPr algn="just" fontAlgn="ctr"/>
                      <a:r>
                        <a:rPr lang="en-IN" sz="1800" b="1" dirty="0" smtClean="0">
                          <a:effectLst/>
                        </a:rPr>
                        <a:t>Borough</a:t>
                      </a:r>
                      <a:endParaRPr lang="en-IN" sz="1800"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endParaRPr lang="en-IN" sz="1800" b="1" dirty="0" smtClean="0">
                        <a:effectLst/>
                      </a:endParaRPr>
                    </a:p>
                    <a:p>
                      <a:pPr algn="just" fontAlgn="ctr"/>
                      <a:r>
                        <a:rPr lang="en-IN" sz="1800" b="1" dirty="0" smtClean="0">
                          <a:effectLst/>
                        </a:rPr>
                        <a:t>Postcode</a:t>
                      </a:r>
                      <a:endParaRPr lang="en-IN" sz="1800"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endParaRPr lang="en-IN" sz="1800" b="1" dirty="0" smtClean="0">
                        <a:effectLst/>
                      </a:endParaRPr>
                    </a:p>
                    <a:p>
                      <a:pPr algn="just" fontAlgn="ctr"/>
                      <a:r>
                        <a:rPr lang="en-IN" sz="1800" b="1" dirty="0" smtClean="0">
                          <a:effectLst/>
                        </a:rPr>
                        <a:t>Post-town</a:t>
                      </a:r>
                      <a:endParaRPr lang="en-IN" sz="1800" b="1" dirty="0">
                        <a:effectLst/>
                      </a:endParaRP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tr>
              <a:tr h="699459">
                <a:tc>
                  <a:txBody>
                    <a:bodyPr/>
                    <a:lstStyle/>
                    <a:p>
                      <a:pPr algn="just" fontAlgn="ctr"/>
                      <a:r>
                        <a:rPr lang="en-IN" sz="1800"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Abbey Wood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Bexley, Greenwich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SE2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LONDON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06538">
                <a:tc>
                  <a:txBody>
                    <a:bodyPr/>
                    <a:lstStyle/>
                    <a:p>
                      <a:pPr algn="just" fontAlgn="ctr"/>
                      <a:r>
                        <a:rPr lang="en-IN" sz="1800" b="1">
                          <a:effectLst/>
                        </a:rPr>
                        <a:t>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Acton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Ealing, Hammersmith and Fulham</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W3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LONDON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06538">
                <a:tc>
                  <a:txBody>
                    <a:bodyPr/>
                    <a:lstStyle/>
                    <a:p>
                      <a:pPr algn="just" fontAlgn="ctr"/>
                      <a:r>
                        <a:rPr lang="en-IN" sz="1800" b="1">
                          <a:effectLst/>
                        </a:rPr>
                        <a:t>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Acton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Ealing, Hammersmith and Fulham</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W4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LONDON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92379">
                <a:tc>
                  <a:txBody>
                    <a:bodyPr/>
                    <a:lstStyle/>
                    <a:p>
                      <a:pPr algn="just" fontAlgn="ctr"/>
                      <a:r>
                        <a:rPr lang="en-IN" sz="1800" b="1">
                          <a:effectLst/>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Angel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Islington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EC1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LONDON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92379">
                <a:tc>
                  <a:txBody>
                    <a:bodyPr/>
                    <a:lstStyle/>
                    <a:p>
                      <a:pPr algn="just" fontAlgn="ctr"/>
                      <a:r>
                        <a:rPr lang="en-IN" sz="1800" b="1">
                          <a:effectLst/>
                        </a:rPr>
                        <a:t>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Angel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Islington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a:effectLst/>
                        </a:rPr>
                        <a:t>N1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fontAlgn="ctr"/>
                      <a:r>
                        <a:rPr lang="en-IN" sz="1800" dirty="0">
                          <a:effectLst/>
                        </a:rPr>
                        <a:t>LONDON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2804375" y="6490951"/>
            <a:ext cx="6246253" cy="276999"/>
          </a:xfrm>
          <a:prstGeom prst="rect">
            <a:avLst/>
          </a:prstGeom>
          <a:noFill/>
        </p:spPr>
        <p:txBody>
          <a:bodyPr wrap="square" rtlCol="0">
            <a:spAutoFit/>
          </a:bodyPr>
          <a:lstStyle/>
          <a:p>
            <a:r>
              <a:rPr lang="en-IN" sz="1200" dirty="0" smtClean="0"/>
              <a:t>Figure 1: </a:t>
            </a:r>
            <a:r>
              <a:rPr lang="en-IN" sz="1200" dirty="0" err="1" smtClean="0"/>
              <a:t>Dataframe</a:t>
            </a:r>
            <a:r>
              <a:rPr lang="en-IN" sz="1200" dirty="0" smtClean="0"/>
              <a:t> after assumption 2</a:t>
            </a:r>
            <a:endParaRPr lang="en-IN" sz="1200" dirty="0"/>
          </a:p>
        </p:txBody>
      </p:sp>
    </p:spTree>
    <p:extLst>
      <p:ext uri="{BB962C8B-B14F-4D97-AF65-F5344CB8AC3E}">
        <p14:creationId xmlns:p14="http://schemas.microsoft.com/office/powerpoint/2010/main" val="348712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6096000" cy="5909310"/>
          </a:xfrm>
          <a:prstGeom prst="rect">
            <a:avLst/>
          </a:prstGeom>
        </p:spPr>
        <p:txBody>
          <a:bodyPr>
            <a:spAutoFit/>
          </a:bodyPr>
          <a:lstStyle/>
          <a:p>
            <a:pPr lvl="0" eaLnBrk="0" fontAlgn="base" hangingPunct="0">
              <a:spcBef>
                <a:spcPct val="0"/>
              </a:spcBef>
              <a:spcAft>
                <a:spcPct val="0"/>
              </a:spcAft>
            </a:pPr>
            <a:r>
              <a:rPr kumimoji="0" 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3:</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Now, only the Boroughs with London Post-town will be used for our search of location. Therefore, all the non-post-town are dropped.</a:t>
            </a:r>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ea typeface="Times New Roman" panose="02020603050405020304" pitchFamily="18" charset="0"/>
            </a:endParaRPr>
          </a:p>
          <a:p>
            <a:pPr lvl="0" eaLnBrk="0" fontAlgn="base" hangingPunct="0">
              <a:spcBef>
                <a:spcPct val="0"/>
              </a:spcBef>
              <a:spcAft>
                <a:spcPct val="0"/>
              </a:spcAft>
            </a:pPr>
            <a:r>
              <a:rPr kumimoji="0" 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4:</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Due to its more diverse outlook, proximity to afro-Caribbean markets and accessible facilities, only the South East areas of London will be considered for our analysis. The South East areas has postcodes starting with </a:t>
            </a:r>
            <a:r>
              <a:rPr kumimoji="0" lang="en-US" b="0" i="0" u="none" strike="noStrike" cap="none" normalizeH="0" baseline="0" dirty="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SE</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t>
            </a:r>
          </a:p>
          <a:p>
            <a:pPr lvl="0" eaLnBrk="0" fontAlgn="base" hangingPunct="0">
              <a:spcBef>
                <a:spcPct val="0"/>
              </a:spcBef>
              <a:spcAft>
                <a:spcPct val="0"/>
              </a:spcAft>
            </a:pPr>
            <a:endParaRPr lang="en-US" dirty="0" smtClean="0">
              <a:ea typeface="Times New Roman" panose="02020603050405020304" pitchFamily="18" charset="0"/>
            </a:endParaRPr>
          </a:p>
          <a:p>
            <a:pPr lvl="0" eaLnBrk="0" fontAlgn="base" hangingPunct="0">
              <a:spcBef>
                <a:spcPct val="0"/>
              </a:spcBef>
              <a:spcAft>
                <a:spcPct val="0"/>
              </a:spcAft>
            </a:pPr>
            <a:r>
              <a:rPr kumimoji="0" 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5: </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This assumption will focus on the demography of London where there are predominantly more multicultural groups. According to the proportion of races by London borough as seen in </a:t>
            </a:r>
            <a:r>
              <a:rPr kumimoji="0" lang="en-US" b="0" i="0" u="none" strike="noStrike" cap="none" normalizeH="0" baseline="0" dirty="0" smtClean="0">
                <a:ln>
                  <a:noFill/>
                </a:ln>
                <a:solidFill>
                  <a:srgbClr val="0088CC"/>
                </a:solidFill>
                <a:effectLst/>
                <a:latin typeface="Helvetica" panose="020B0604020202020204" pitchFamily="34" charset="0"/>
                <a:ea typeface="Times New Roman" panose="02020603050405020304" pitchFamily="18" charset="0"/>
                <a:hlinkClick r:id="rId2"/>
              </a:rPr>
              <a:t>Demography of London</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t>
            </a:r>
          </a:p>
          <a:p>
            <a:pPr lvl="0" eaLnBrk="0" fontAlgn="base" hangingPunct="0">
              <a:spcBef>
                <a:spcPct val="0"/>
              </a:spcBef>
              <a:spcAft>
                <a:spcPct val="0"/>
              </a:spcAft>
            </a:pPr>
            <a:endParaRPr kumimoji="0" lang="en-US" b="1" i="0" u="none" strike="noStrike" cap="none" normalizeH="0" baseline="0" dirty="0" smtClean="0">
              <a:ln>
                <a:noFill/>
              </a:ln>
              <a:solidFill>
                <a:schemeClr val="tx1"/>
              </a:solidFill>
              <a:effectLst/>
              <a:ea typeface="Times New Roman" panose="02020603050405020304" pitchFamily="18" charset="0"/>
            </a:endParaRPr>
          </a:p>
          <a:p>
            <a:pPr lvl="0" eaLnBrk="0" fontAlgn="base" hangingPunct="0">
              <a:spcBef>
                <a:spcPct val="0"/>
              </a:spcBef>
              <a:spcAft>
                <a:spcPct val="0"/>
              </a:spcAft>
            </a:pPr>
            <a:r>
              <a:rPr kumimoji="0" lang="en-US"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Assumption 6: </a:t>
            </a:r>
            <a:r>
              <a:rPr lang="en-US" dirty="0" smtClean="0">
                <a:solidFill>
                  <a:srgbClr val="000000"/>
                </a:solidFill>
                <a:latin typeface="Helvetica" panose="020B0604020202020204" pitchFamily="34" charset="0"/>
                <a:ea typeface="Times New Roman" panose="02020603050405020304" pitchFamily="18" charset="0"/>
              </a:rPr>
              <a:t>This</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assumption will be based on the top 5 areas will significantly high "Black", "Mixed" and other races. These leaves us with </a:t>
            </a:r>
            <a:r>
              <a:rPr kumimoji="0" lang="en-US" b="0"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Lewisham</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t>
            </a:r>
            <a:r>
              <a:rPr kumimoji="0" lang="en-US" b="0"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Southwark</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a:t>
            </a:r>
            <a:r>
              <a:rPr kumimoji="0" lang="en-US" b="0" i="0" u="none" strike="noStrike" cap="none" normalizeH="0" baseline="0" dirty="0" err="1" smtClean="0">
                <a:ln>
                  <a:noFill/>
                </a:ln>
                <a:solidFill>
                  <a:srgbClr val="000000"/>
                </a:solidFill>
                <a:effectLst/>
                <a:latin typeface="Helvetica" panose="020B0604020202020204" pitchFamily="34" charset="0"/>
                <a:ea typeface="Times New Roman" panose="02020603050405020304" pitchFamily="18" charset="0"/>
              </a:rPr>
              <a:t>Lambeth</a:t>
            </a:r>
            <a:r>
              <a:rPr kumimoji="0" lang="en-US" b="0"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 Hackney and Croydon.</a:t>
            </a:r>
            <a:endParaRPr kumimoji="0" lang="en-US" b="1" i="0" u="none" strike="noStrike" cap="none" normalizeH="0" baseline="0" dirty="0" smtClean="0">
              <a:ln>
                <a:noFill/>
              </a:ln>
              <a:solidFill>
                <a:schemeClr val="tx1"/>
              </a:solidFill>
              <a:effectLst/>
              <a:ea typeface="Times New Roman" panose="02020603050405020304" pitchFamily="18" charset="0"/>
            </a:endParaRPr>
          </a:p>
          <a:p>
            <a:pPr lvl="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231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4197" y="1805068"/>
            <a:ext cx="6096000" cy="646331"/>
          </a:xfrm>
          <a:prstGeom prst="rect">
            <a:avLst/>
          </a:prstGeom>
        </p:spPr>
        <p:txBody>
          <a:bodyPr>
            <a:spAutoFit/>
          </a:bodyPr>
          <a:lstStyle/>
          <a:p>
            <a:r>
              <a:rPr lang="en-US" b="0" i="0" dirty="0" smtClean="0">
                <a:solidFill>
                  <a:srgbClr val="000000"/>
                </a:solidFill>
                <a:effectLst/>
                <a:latin typeface="Helvetica Neue"/>
              </a:rPr>
              <a:t>Then we proceed to store the location data - latitude and longitude as follows.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12252371"/>
              </p:ext>
            </p:extLst>
          </p:nvPr>
        </p:nvGraphicFramePr>
        <p:xfrm>
          <a:off x="838201" y="2812574"/>
          <a:ext cx="10515598" cy="2392680"/>
        </p:xfrm>
        <a:graphic>
          <a:graphicData uri="http://schemas.openxmlformats.org/drawingml/2006/table">
            <a:tbl>
              <a:tblPr/>
              <a:tblGrid>
                <a:gridCol w="1491574"/>
                <a:gridCol w="1491574"/>
                <a:gridCol w="1909750"/>
                <a:gridCol w="1017431"/>
                <a:gridCol w="1547541"/>
                <a:gridCol w="3057728"/>
              </a:tblGrid>
              <a:tr h="0">
                <a:tc>
                  <a:txBody>
                    <a:bodyPr/>
                    <a:lstStyle/>
                    <a:p>
                      <a:pPr algn="ctr" fontAlgn="ctr"/>
                      <a:r>
                        <a:rPr lang="en-IN" b="1" dirty="0">
                          <a:effectLst/>
                        </a:rPr>
                        <a:t/>
                      </a:r>
                      <a:br>
                        <a:rPr lang="en-IN" b="1" dirty="0">
                          <a:effectLst/>
                        </a:rPr>
                      </a:br>
                      <a:endParaRPr lang="en-IN"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IN" b="1" dirty="0" smtClean="0">
                        <a:effectLst/>
                      </a:endParaRPr>
                    </a:p>
                    <a:p>
                      <a:pPr algn="ctr" fontAlgn="ctr"/>
                      <a:r>
                        <a:rPr lang="en-IN" b="1" dirty="0" smtClean="0">
                          <a:effectLst/>
                        </a:rPr>
                        <a:t>Location</a:t>
                      </a:r>
                      <a:endParaRPr lang="en-IN"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IN" b="1" dirty="0" smtClean="0">
                        <a:effectLst/>
                      </a:endParaRPr>
                    </a:p>
                    <a:p>
                      <a:pPr marL="0" marR="0" indent="0" algn="ctr" defTabSz="914400" rtl="0" eaLnBrk="1" fontAlgn="ctr" latinLnBrk="0" hangingPunct="1">
                        <a:lnSpc>
                          <a:spcPct val="100000"/>
                        </a:lnSpc>
                        <a:spcBef>
                          <a:spcPts val="0"/>
                        </a:spcBef>
                        <a:spcAft>
                          <a:spcPts val="0"/>
                        </a:spcAft>
                        <a:buClrTx/>
                        <a:buSzTx/>
                        <a:buFontTx/>
                        <a:buNone/>
                        <a:tabLst/>
                        <a:defRPr/>
                      </a:pPr>
                      <a:r>
                        <a:rPr lang="en-IN" b="1" dirty="0" smtClean="0">
                          <a:effectLst/>
                        </a:rPr>
                        <a:t>Borough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IN" b="1" dirty="0" smtClean="0">
                        <a:effectLst/>
                      </a:endParaRPr>
                    </a:p>
                    <a:p>
                      <a:pPr algn="ctr" fontAlgn="ctr"/>
                      <a:r>
                        <a:rPr lang="en-IN" b="1" dirty="0" smtClean="0">
                          <a:effectLst/>
                        </a:rPr>
                        <a:t>Postcode</a:t>
                      </a:r>
                      <a:endParaRPr lang="en-IN"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IN" b="1" dirty="0" smtClean="0">
                        <a:effectLst/>
                      </a:endParaRPr>
                    </a:p>
                    <a:p>
                      <a:pPr algn="ctr" fontAlgn="ctr"/>
                      <a:r>
                        <a:rPr lang="en-IN" b="1" dirty="0" smtClean="0">
                          <a:effectLst/>
                        </a:rPr>
                        <a:t>Latitude</a:t>
                      </a:r>
                      <a:endParaRPr lang="en-IN" b="1" dirty="0">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IN" b="1" dirty="0" smtClean="0">
                        <a:effectLst/>
                      </a:endParaRPr>
                    </a:p>
                    <a:p>
                      <a:pPr algn="ctr" fontAlgn="ctr"/>
                      <a:r>
                        <a:rPr lang="en-IN" b="1" dirty="0" smtClean="0">
                          <a:effectLst/>
                        </a:rPr>
                        <a:t>Longitude</a:t>
                      </a:r>
                      <a:endParaRPr lang="en-IN" b="1" dirty="0">
                        <a:effectLst/>
                      </a:endParaRP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tr>
              <a:tr h="0">
                <a:tc>
                  <a:txBody>
                    <a:bodyPr/>
                    <a:lstStyle/>
                    <a:p>
                      <a:pPr algn="r" fontAlgn="ctr"/>
                      <a:r>
                        <a:rPr lang="en-IN"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Crofton Park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dirty="0">
                          <a:effectLst/>
                        </a:rPr>
                        <a:t>Lewisham</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SE4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51.46268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-0.03558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r" fontAlgn="ctr"/>
                      <a:r>
                        <a:rPr lang="en-IN" b="1">
                          <a:effectLst/>
                        </a:rPr>
                        <a:t>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Denmark Hill</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dirty="0">
                          <a:effectLst/>
                        </a:rPr>
                        <a:t>Southwark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SE5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51.47480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-0.09313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r" fontAlgn="ctr"/>
                      <a:r>
                        <a:rPr lang="en-IN" b="1">
                          <a:effectLst/>
                        </a:rPr>
                        <a:t>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Deptford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dirty="0">
                          <a:effectLst/>
                        </a:rPr>
                        <a:t>Lewisham</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SE8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51.48114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-0.02467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r" fontAlgn="ctr"/>
                      <a:r>
                        <a:rPr lang="en-IN" b="1">
                          <a:effectLst/>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Dulwich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Southwark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SE21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51.44100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-0.08897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r" fontAlgn="ctr"/>
                      <a:r>
                        <a:rPr lang="en-IN" b="1">
                          <a:effectLst/>
                        </a:rPr>
                        <a:t>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dirty="0">
                          <a:effectLst/>
                        </a:rPr>
                        <a:t>East Dulwich</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Southwark</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SE22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a:effectLst/>
                        </a:rPr>
                        <a:t>51.45256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fontAlgn="ctr"/>
                      <a:r>
                        <a:rPr lang="en-IN" dirty="0">
                          <a:effectLst/>
                        </a:rPr>
                        <a:t>-0.07076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078051" y="5422006"/>
            <a:ext cx="6243033" cy="461665"/>
          </a:xfrm>
          <a:prstGeom prst="rect">
            <a:avLst/>
          </a:prstGeom>
          <a:noFill/>
        </p:spPr>
        <p:txBody>
          <a:bodyPr wrap="square" rtlCol="0">
            <a:spAutoFit/>
          </a:bodyPr>
          <a:lstStyle/>
          <a:p>
            <a:r>
              <a:rPr lang="en-IN" sz="1200" dirty="0" smtClean="0"/>
              <a:t>Figure 2:  Location with Latitude and longitude after the application of all the mentioned assumptions</a:t>
            </a:r>
            <a:endParaRPr lang="en-IN" sz="1200" dirty="0"/>
          </a:p>
        </p:txBody>
      </p:sp>
    </p:spTree>
    <p:extLst>
      <p:ext uri="{BB962C8B-B14F-4D97-AF65-F5344CB8AC3E}">
        <p14:creationId xmlns:p14="http://schemas.microsoft.com/office/powerpoint/2010/main" val="2484788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528" y="488049"/>
            <a:ext cx="10500575" cy="1754326"/>
          </a:xfrm>
          <a:prstGeom prst="rect">
            <a:avLst/>
          </a:prstGeom>
        </p:spPr>
        <p:txBody>
          <a:bodyPr wrap="square">
            <a:spAutoFit/>
          </a:bodyPr>
          <a:lstStyle/>
          <a:p>
            <a:r>
              <a:rPr lang="en-US" b="1" i="0" dirty="0" smtClean="0">
                <a:solidFill>
                  <a:srgbClr val="000000"/>
                </a:solidFill>
                <a:effectLst/>
                <a:latin typeface="Helvetica Neue"/>
              </a:rPr>
              <a:t>Multiple Neighborhoods</a:t>
            </a:r>
          </a:p>
          <a:p>
            <a:endParaRPr lang="en-US" b="1" i="0" dirty="0" smtClean="0">
              <a:solidFill>
                <a:srgbClr val="000000"/>
              </a:solidFill>
              <a:effectLst/>
              <a:latin typeface="Helvetica Neue"/>
            </a:endParaRPr>
          </a:p>
          <a:p>
            <a:pPr marL="285750" indent="-285750">
              <a:buFont typeface="Arial" panose="020B0604020202020204" pitchFamily="34" charset="0"/>
              <a:buChar char="•"/>
            </a:pPr>
            <a:r>
              <a:rPr lang="en-US" b="0" i="0" dirty="0" smtClean="0">
                <a:solidFill>
                  <a:srgbClr val="000000"/>
                </a:solidFill>
                <a:effectLst/>
                <a:latin typeface="Helvetica Neue"/>
              </a:rPr>
              <a:t>Now let's explore (Multiple) Neighborhoods in the South East London area.</a:t>
            </a:r>
          </a:p>
          <a:p>
            <a:endParaRPr lang="en-US" b="0" i="0" dirty="0" smtClean="0">
              <a:solidFill>
                <a:srgbClr val="000000"/>
              </a:solidFill>
              <a:effectLst/>
              <a:latin typeface="Helvetica Neue"/>
            </a:endParaRPr>
          </a:p>
          <a:p>
            <a:pPr marL="285750" indent="-285750">
              <a:buFont typeface="Arial" panose="020B0604020202020204" pitchFamily="34" charset="0"/>
              <a:buChar char="•"/>
            </a:pPr>
            <a:r>
              <a:rPr lang="en-US" b="0" i="0" dirty="0" smtClean="0">
                <a:solidFill>
                  <a:srgbClr val="000000"/>
                </a:solidFill>
                <a:effectLst/>
                <a:latin typeface="Helvetica Neue"/>
              </a:rPr>
              <a:t>To do this, the function </a:t>
            </a:r>
            <a:r>
              <a:rPr lang="en-US" b="0" i="0" dirty="0" err="1" smtClean="0">
                <a:solidFill>
                  <a:srgbClr val="000000"/>
                </a:solidFill>
                <a:effectLst/>
                <a:latin typeface="Helvetica Neue"/>
              </a:rPr>
              <a:t>getNearbyVenues</a:t>
            </a:r>
            <a:r>
              <a:rPr lang="en-US" b="0" i="0" dirty="0" smtClean="0">
                <a:solidFill>
                  <a:srgbClr val="000000"/>
                </a:solidFill>
                <a:effectLst/>
                <a:latin typeface="Helvetica Neue"/>
              </a:rPr>
              <a:t> is used and it's created to repeat the same process for all neighborhoods.</a:t>
            </a:r>
            <a:endParaRPr lang="en-US" b="0" i="0" dirty="0">
              <a:solidFill>
                <a:srgbClr val="000000"/>
              </a:solidFill>
              <a:effectLst/>
              <a:latin typeface="Helvetica Neue"/>
            </a:endParaRPr>
          </a:p>
        </p:txBody>
      </p:sp>
      <p:pic>
        <p:nvPicPr>
          <p:cNvPr id="3" name="Picture 2"/>
          <p:cNvPicPr>
            <a:picLocks noChangeAspect="1"/>
          </p:cNvPicPr>
          <p:nvPr/>
        </p:nvPicPr>
        <p:blipFill rotWithShape="1">
          <a:blip r:embed="rId2"/>
          <a:srcRect l="22449" t="51013" r="17863" b="22226"/>
          <a:stretch/>
        </p:blipFill>
        <p:spPr>
          <a:xfrm>
            <a:off x="875763" y="2665927"/>
            <a:ext cx="7765962" cy="1957588"/>
          </a:xfrm>
          <a:prstGeom prst="rect">
            <a:avLst/>
          </a:prstGeom>
        </p:spPr>
      </p:pic>
      <p:sp>
        <p:nvSpPr>
          <p:cNvPr id="5" name="TextBox 4"/>
          <p:cNvSpPr txBox="1"/>
          <p:nvPr/>
        </p:nvSpPr>
        <p:spPr>
          <a:xfrm>
            <a:off x="875763" y="4770068"/>
            <a:ext cx="6246253" cy="276999"/>
          </a:xfrm>
          <a:prstGeom prst="rect">
            <a:avLst/>
          </a:prstGeom>
          <a:noFill/>
        </p:spPr>
        <p:txBody>
          <a:bodyPr wrap="square" rtlCol="0">
            <a:spAutoFit/>
          </a:bodyPr>
          <a:lstStyle/>
          <a:p>
            <a:r>
              <a:rPr lang="en-IN" sz="1200" dirty="0" smtClean="0"/>
              <a:t>Figure 3: Top 5 neighbourhood with latitude and longitude</a:t>
            </a:r>
            <a:endParaRPr lang="en-IN" sz="1200" dirty="0"/>
          </a:p>
        </p:txBody>
      </p:sp>
    </p:spTree>
    <p:extLst>
      <p:ext uri="{BB962C8B-B14F-4D97-AF65-F5344CB8AC3E}">
        <p14:creationId xmlns:p14="http://schemas.microsoft.com/office/powerpoint/2010/main" val="117939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6828" y="1313645"/>
            <a:ext cx="9581882" cy="646331"/>
          </a:xfrm>
          <a:prstGeom prst="rect">
            <a:avLst/>
          </a:prstGeom>
          <a:noFill/>
        </p:spPr>
        <p:txBody>
          <a:bodyPr wrap="square" rtlCol="0">
            <a:spAutoFit/>
          </a:bodyPr>
          <a:lstStyle/>
          <a:p>
            <a:r>
              <a:rPr lang="en-IN" dirty="0" smtClean="0"/>
              <a:t>Count of Pub, café, coffee shop, parks , Grocery shops in the neighbourhood</a:t>
            </a:r>
          </a:p>
          <a:p>
            <a:r>
              <a:rPr lang="en-IN" dirty="0" smtClean="0"/>
              <a:t> </a:t>
            </a:r>
            <a:endParaRPr lang="en-IN" dirty="0"/>
          </a:p>
        </p:txBody>
      </p:sp>
      <p:pic>
        <p:nvPicPr>
          <p:cNvPr id="3" name="Picture 2"/>
          <p:cNvPicPr>
            <a:picLocks noChangeAspect="1"/>
          </p:cNvPicPr>
          <p:nvPr/>
        </p:nvPicPr>
        <p:blipFill rotWithShape="1">
          <a:blip r:embed="rId2"/>
          <a:srcRect l="22549" t="61576" r="64385" b="17825"/>
          <a:stretch/>
        </p:blipFill>
        <p:spPr>
          <a:xfrm>
            <a:off x="1506828" y="1959975"/>
            <a:ext cx="4095878" cy="2508993"/>
          </a:xfrm>
          <a:prstGeom prst="rect">
            <a:avLst/>
          </a:prstGeom>
        </p:spPr>
      </p:pic>
      <p:sp>
        <p:nvSpPr>
          <p:cNvPr id="4" name="TextBox 3"/>
          <p:cNvSpPr txBox="1"/>
          <p:nvPr/>
        </p:nvSpPr>
        <p:spPr>
          <a:xfrm>
            <a:off x="1506828" y="4468968"/>
            <a:ext cx="6243033" cy="276999"/>
          </a:xfrm>
          <a:prstGeom prst="rect">
            <a:avLst/>
          </a:prstGeom>
          <a:noFill/>
        </p:spPr>
        <p:txBody>
          <a:bodyPr wrap="square" rtlCol="0">
            <a:spAutoFit/>
          </a:bodyPr>
          <a:lstStyle/>
          <a:p>
            <a:r>
              <a:rPr lang="en-IN" sz="1200" dirty="0" smtClean="0"/>
              <a:t>Figure 4:From 202 unique categories ,top 5 categories are shown in the output</a:t>
            </a:r>
            <a:endParaRPr lang="en-IN" sz="1200" dirty="0"/>
          </a:p>
        </p:txBody>
      </p:sp>
    </p:spTree>
    <p:extLst>
      <p:ext uri="{BB962C8B-B14F-4D97-AF65-F5344CB8AC3E}">
        <p14:creationId xmlns:p14="http://schemas.microsoft.com/office/powerpoint/2010/main" val="295298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1996" y="488254"/>
            <a:ext cx="3434550" cy="369332"/>
          </a:xfrm>
          <a:prstGeom prst="rect">
            <a:avLst/>
          </a:prstGeom>
        </p:spPr>
        <p:txBody>
          <a:bodyPr wrap="square">
            <a:spAutoFit/>
          </a:bodyPr>
          <a:lstStyle/>
          <a:p>
            <a:r>
              <a:rPr lang="en-IN" b="1" dirty="0" smtClean="0">
                <a:solidFill>
                  <a:srgbClr val="000000"/>
                </a:solidFill>
                <a:effectLst/>
                <a:latin typeface="Helvetica Neue"/>
              </a:rPr>
              <a:t>Map Visualization</a:t>
            </a:r>
            <a:endParaRPr lang="en-IN" b="1" dirty="0">
              <a:solidFill>
                <a:srgbClr val="000000"/>
              </a:solidFill>
              <a:effectLst/>
              <a:latin typeface="Helvetica Neue"/>
            </a:endParaRPr>
          </a:p>
        </p:txBody>
      </p:sp>
      <p:pic>
        <p:nvPicPr>
          <p:cNvPr id="3" name="Picture 2"/>
          <p:cNvPicPr>
            <a:picLocks noChangeAspect="1"/>
          </p:cNvPicPr>
          <p:nvPr/>
        </p:nvPicPr>
        <p:blipFill rotWithShape="1">
          <a:blip r:embed="rId2"/>
          <a:srcRect l="21658" t="21781" r="15190" b="12720"/>
          <a:stretch/>
        </p:blipFill>
        <p:spPr>
          <a:xfrm>
            <a:off x="1084516" y="857586"/>
            <a:ext cx="8216721" cy="4791325"/>
          </a:xfrm>
          <a:prstGeom prst="rect">
            <a:avLst/>
          </a:prstGeom>
        </p:spPr>
      </p:pic>
      <p:sp>
        <p:nvSpPr>
          <p:cNvPr id="4" name="TextBox 3"/>
          <p:cNvSpPr txBox="1"/>
          <p:nvPr/>
        </p:nvSpPr>
        <p:spPr>
          <a:xfrm>
            <a:off x="1291996" y="5879743"/>
            <a:ext cx="6243033" cy="276999"/>
          </a:xfrm>
          <a:prstGeom prst="rect">
            <a:avLst/>
          </a:prstGeom>
          <a:noFill/>
        </p:spPr>
        <p:txBody>
          <a:bodyPr wrap="square" rtlCol="0">
            <a:spAutoFit/>
          </a:bodyPr>
          <a:lstStyle/>
          <a:p>
            <a:r>
              <a:rPr lang="en-IN" sz="1200" dirty="0" smtClean="0"/>
              <a:t>Figure5: Highlighted neighbourhood of London </a:t>
            </a:r>
            <a:endParaRPr lang="en-IN" sz="1200" dirty="0"/>
          </a:p>
        </p:txBody>
      </p:sp>
    </p:spTree>
    <p:extLst>
      <p:ext uri="{BB962C8B-B14F-4D97-AF65-F5344CB8AC3E}">
        <p14:creationId xmlns:p14="http://schemas.microsoft.com/office/powerpoint/2010/main" val="19404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851</Words>
  <Application>Microsoft Office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 Unicode MS</vt:lpstr>
      <vt:lpstr>Arial</vt:lpstr>
      <vt:lpstr>Calibri</vt:lpstr>
      <vt:lpstr>Calibri Light</vt:lpstr>
      <vt:lpstr>Courier New</vt:lpstr>
      <vt:lpstr>Helvetica</vt:lpstr>
      <vt:lpstr>Helvetica Neue</vt:lpstr>
      <vt:lpstr>Times New Roman</vt:lpstr>
      <vt:lpstr>Wingdings</vt:lpstr>
      <vt:lpstr>Office Theme</vt:lpstr>
      <vt:lpstr>Capstone Project: The Battle of Neighbourhoods</vt:lpstr>
      <vt:lpstr>PowerPoint Presentation</vt:lpstr>
      <vt:lpstr>2. Data</vt:lpstr>
      <vt:lpstr>Assumption 1: Where the Postcode are more than one, (for example, in Acton, there are 2 postcodes - W3 and W4), the postcodes are spread to multi-rows and assigned the same values from the other columns.  Assumption 2: From the data, only the 'Location', 'Borough', 'Postcode', 'Post-town' will be used for this project. So they are extracted into a new data 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Windows User</dc:creator>
  <cp:lastModifiedBy>Windows User</cp:lastModifiedBy>
  <cp:revision>41</cp:revision>
  <dcterms:created xsi:type="dcterms:W3CDTF">2019-12-10T02:33:59Z</dcterms:created>
  <dcterms:modified xsi:type="dcterms:W3CDTF">2019-12-10T05:02:33Z</dcterms:modified>
</cp:coreProperties>
</file>