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sldIdLst>
    <p:sldId id="267" r:id="rId3"/>
    <p:sldId id="256" r:id="rId4"/>
    <p:sldId id="257" r:id="rId6"/>
    <p:sldId id="258" r:id="rId7"/>
    <p:sldId id="259" r:id="rId8"/>
    <p:sldId id="260" r:id="rId9"/>
    <p:sldId id="261" r:id="rId10"/>
    <p:sldId id="262" r:id="rId11"/>
    <p:sldId id="263" r:id="rId12"/>
    <p:sldId id="264" r:id="rId13"/>
    <p:sldId id="265" r:id="rId14"/>
  </p:sldIdLst>
  <p:sldSz cx="14630400" cy="8229600"/>
  <p:notesSz cx="8229600" cy="14630400"/>
  <p:custDataLst>
    <p:tags r:id="rId18"/>
  </p:custData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3" d="100"/>
          <a:sy n="63" d="100"/>
        </p:scale>
        <p:origin x="300"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gs" Target="tags/tag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p:spPr>
      </p:sp>
      <p:sp>
        <p:nvSpPr>
          <p:cNvPr id="3" name="Shape 1"/>
          <p:cNvSpPr/>
          <p:nvPr/>
        </p:nvSpPr>
        <p:spPr>
          <a:xfrm>
            <a:off x="0" y="0"/>
            <a:ext cx="14630400" cy="8229600"/>
          </a:xfrm>
          <a:prstGeom prst="rect">
            <a:avLst/>
          </a:prstGeom>
          <a:solidFill>
            <a:srgbClr val="FFFFFF"/>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p:spPr>
      </p:sp>
      <p:sp>
        <p:nvSpPr>
          <p:cNvPr id="3" name="Shape 1"/>
          <p:cNvSpPr/>
          <p:nvPr/>
        </p:nvSpPr>
        <p:spPr>
          <a:xfrm>
            <a:off x="0" y="0"/>
            <a:ext cx="14630400" cy="8229600"/>
          </a:xfrm>
          <a:prstGeom prst="rect">
            <a:avLst/>
          </a:prstGeom>
          <a:solidFill>
            <a:srgbClr val="FFFFFF"/>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p:spPr>
      </p:sp>
      <p:sp>
        <p:nvSpPr>
          <p:cNvPr id="3" name="Shape 1"/>
          <p:cNvSpPr/>
          <p:nvPr/>
        </p:nvSpPr>
        <p:spPr>
          <a:xfrm>
            <a:off x="0" y="0"/>
            <a:ext cx="14630400" cy="8229600"/>
          </a:xfrm>
          <a:prstGeom prst="rect">
            <a:avLst/>
          </a:prstGeom>
          <a:solidFill>
            <a:srgbClr val="FFFFFF"/>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p:spPr>
      </p:sp>
      <p:sp>
        <p:nvSpPr>
          <p:cNvPr id="3" name="Shape 1"/>
          <p:cNvSpPr/>
          <p:nvPr/>
        </p:nvSpPr>
        <p:spPr>
          <a:xfrm>
            <a:off x="0" y="0"/>
            <a:ext cx="14630400" cy="8229600"/>
          </a:xfrm>
          <a:prstGeom prst="rect">
            <a:avLst/>
          </a:prstGeom>
          <a:solidFill>
            <a:srgbClr val="FFFFFF"/>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p:spPr>
      </p:sp>
      <p:sp>
        <p:nvSpPr>
          <p:cNvPr id="3" name="Shape 1"/>
          <p:cNvSpPr/>
          <p:nvPr/>
        </p:nvSpPr>
        <p:spPr>
          <a:xfrm>
            <a:off x="0" y="0"/>
            <a:ext cx="14630400" cy="8229600"/>
          </a:xfrm>
          <a:prstGeom prst="rect">
            <a:avLst/>
          </a:prstGeom>
          <a:solidFill>
            <a:srgbClr val="FFFFFF"/>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p:spPr>
      </p:sp>
      <p:sp>
        <p:nvSpPr>
          <p:cNvPr id="3" name="Shape 1"/>
          <p:cNvSpPr/>
          <p:nvPr/>
        </p:nvSpPr>
        <p:spPr>
          <a:xfrm>
            <a:off x="0" y="0"/>
            <a:ext cx="14630400" cy="8229600"/>
          </a:xfrm>
          <a:prstGeom prst="rect">
            <a:avLst/>
          </a:prstGeom>
          <a:solidFill>
            <a:srgbClr val="FFFFFF"/>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p:spPr>
      </p:sp>
      <p:sp>
        <p:nvSpPr>
          <p:cNvPr id="3" name="Shape 1"/>
          <p:cNvSpPr/>
          <p:nvPr/>
        </p:nvSpPr>
        <p:spPr>
          <a:xfrm>
            <a:off x="0" y="0"/>
            <a:ext cx="14630400" cy="8229600"/>
          </a:xfrm>
          <a:prstGeom prst="rect">
            <a:avLst/>
          </a:prstGeom>
          <a:solidFill>
            <a:srgbClr val="FFFFFF"/>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p:spPr>
      </p:sp>
      <p:sp>
        <p:nvSpPr>
          <p:cNvPr id="3" name="Shape 1"/>
          <p:cNvSpPr/>
          <p:nvPr/>
        </p:nvSpPr>
        <p:spPr>
          <a:xfrm>
            <a:off x="0" y="0"/>
            <a:ext cx="14630400" cy="8229600"/>
          </a:xfrm>
          <a:prstGeom prst="rect">
            <a:avLst/>
          </a:prstGeom>
          <a:solidFill>
            <a:srgbClr val="FFFFFF"/>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p:spPr>
      </p:sp>
      <p:sp>
        <p:nvSpPr>
          <p:cNvPr id="3" name="Shape 1"/>
          <p:cNvSpPr/>
          <p:nvPr/>
        </p:nvSpPr>
        <p:spPr>
          <a:xfrm>
            <a:off x="0" y="0"/>
            <a:ext cx="14630400" cy="8229600"/>
          </a:xfrm>
          <a:prstGeom prst="rect">
            <a:avLst/>
          </a:prstGeom>
          <a:solidFill>
            <a:srgbClr val="FFFFFF"/>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p:spPr>
      </p:sp>
      <p:sp>
        <p:nvSpPr>
          <p:cNvPr id="3" name="Shape 1"/>
          <p:cNvSpPr/>
          <p:nvPr/>
        </p:nvSpPr>
        <p:spPr>
          <a:xfrm>
            <a:off x="0" y="0"/>
            <a:ext cx="14630400" cy="8229600"/>
          </a:xfrm>
          <a:prstGeom prst="rect">
            <a:avLst/>
          </a:prstGeom>
          <a:solidFill>
            <a:srgbClr val="FFFFFF"/>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1.xml"/><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7.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8.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9.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p:cNvSpPr>
            <a:spLocks noGrp="1" noRot="1" noChangeAspect="1" noMove="1" noResize="1" noEditPoints="1" noAdjustHandles="1" noChangeArrowheads="1" noChangeShapeType="1" noTextEdit="1"/>
          </p:cNvSpPr>
          <p:nvPr/>
        </p:nvSpPr>
        <p:spPr>
          <a:xfrm>
            <a:off x="3657" y="0"/>
            <a:ext cx="14626743" cy="822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p:cNvSpPr>
            <a:spLocks noGrp="1" noRot="1" noChangeAspect="1" noMove="1" noResize="1" noEditPoints="1" noAdjustHandles="1" noChangeArrowheads="1" noChangeShapeType="1" noTextEdit="1"/>
          </p:cNvSpPr>
          <p:nvPr/>
        </p:nvSpPr>
        <p:spPr>
          <a:xfrm>
            <a:off x="0" y="0"/>
            <a:ext cx="14626742" cy="82296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5" name="Group 1034"/>
          <p:cNvGrpSpPr>
            <a:grpSpLocks noGrp="1" noRot="1" noChangeAspect="1" noMove="1" noResize="1" noUngrp="1"/>
          </p:cNvGrpSpPr>
          <p:nvPr/>
        </p:nvGrpSpPr>
        <p:grpSpPr>
          <a:xfrm>
            <a:off x="1" y="2490504"/>
            <a:ext cx="14458475" cy="4911967"/>
            <a:chOff x="1" y="2075420"/>
            <a:chExt cx="12048729" cy="4093306"/>
          </a:xfrm>
        </p:grpSpPr>
        <p:sp>
          <p:nvSpPr>
            <p:cNvPr id="1036" name="Oval 1035"/>
            <p:cNvSpPr/>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Oval 1036"/>
            <p:cNvSpPr/>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Oval 1037"/>
            <p:cNvSpPr/>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Oval 1038"/>
            <p:cNvSpPr/>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0" name="Oval 1039"/>
            <p:cNvSpPr/>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Oval 1040"/>
            <p:cNvSpPr/>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3" name="Rectangle 1042"/>
          <p:cNvSpPr>
            <a:spLocks noGrp="1" noRot="1" noChangeAspect="1" noMove="1" noResize="1" noEditPoints="1" noAdjustHandles="1" noChangeArrowheads="1" noChangeShapeType="1" noTextEdit="1"/>
          </p:cNvSpPr>
          <p:nvPr/>
        </p:nvSpPr>
        <p:spPr>
          <a:xfrm rot="16200000">
            <a:off x="12525775" y="1251126"/>
            <a:ext cx="3355753" cy="85350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45" name="Group 1044"/>
          <p:cNvGrpSpPr>
            <a:grpSpLocks noGrp="1" noRot="1" noChangeAspect="1" noMove="1" noResize="1" noUngrp="1"/>
          </p:cNvGrpSpPr>
          <p:nvPr/>
        </p:nvGrpSpPr>
        <p:grpSpPr>
          <a:xfrm>
            <a:off x="13511446" y="-321856"/>
            <a:ext cx="658368" cy="549007"/>
            <a:chOff x="7029447" y="3514725"/>
            <a:chExt cx="1285875" cy="549007"/>
          </a:xfrm>
        </p:grpSpPr>
        <p:cxnSp>
          <p:nvCxnSpPr>
            <p:cNvPr id="1046" name="Straight Connector 1045"/>
            <p:cNvCxnSpPr/>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47" name="Straight Connector 1046"/>
            <p:cNvCxnSpPr/>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48" name="Straight Connector 1047"/>
            <p:cNvCxnSpPr/>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49" name="Straight Connector 1048"/>
            <p:cNvCxnSpPr/>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1051" name="Rectangle 1050"/>
          <p:cNvSpPr>
            <a:spLocks noGrp="1" noRot="1" noChangeAspect="1" noMove="1" noResize="1" noEditPoints="1" noAdjustHandles="1" noChangeArrowheads="1" noChangeShapeType="1" noTextEdit="1"/>
          </p:cNvSpPr>
          <p:nvPr/>
        </p:nvSpPr>
        <p:spPr>
          <a:xfrm rot="10800000">
            <a:off x="-1" y="7368942"/>
            <a:ext cx="7315196" cy="85350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53" name="Group 1052"/>
          <p:cNvGrpSpPr>
            <a:grpSpLocks noGrp="1" noRot="1" noChangeAspect="1" noMove="1" noResize="1" noUngrp="1"/>
          </p:cNvGrpSpPr>
          <p:nvPr/>
        </p:nvGrpSpPr>
        <p:grpSpPr>
          <a:xfrm rot="5400000">
            <a:off x="1497456" y="7183572"/>
            <a:ext cx="1543050" cy="549007"/>
            <a:chOff x="7029447" y="3514725"/>
            <a:chExt cx="1285875" cy="549007"/>
          </a:xfrm>
        </p:grpSpPr>
        <p:cxnSp>
          <p:nvCxnSpPr>
            <p:cNvPr id="1054" name="Straight Connector 1053"/>
            <p:cNvCxnSpPr/>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55" name="Straight Connector 1054"/>
            <p:cNvCxnSpPr/>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56" name="Straight Connector 1055"/>
            <p:cNvCxnSpPr/>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57" name="Straight Connector 1056"/>
            <p:cNvCxnSpPr/>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4" name="TextBox 3"/>
          <p:cNvSpPr txBox="1"/>
          <p:nvPr/>
        </p:nvSpPr>
        <p:spPr>
          <a:xfrm>
            <a:off x="757122" y="4821764"/>
            <a:ext cx="6085465" cy="2555503"/>
          </a:xfrm>
          <a:prstGeom prst="rect">
            <a:avLst/>
          </a:prstGeom>
          <a:noFill/>
        </p:spPr>
        <p:txBody>
          <a:bodyPr vert="horz" lIns="91440" tIns="45720" rIns="91440" bIns="45720" rtlCol="0" anchor="t">
            <a:normAutofit lnSpcReduction="10000"/>
          </a:bodyPr>
          <a:lstStyle/>
          <a:p>
            <a:pPr>
              <a:lnSpc>
                <a:spcPct val="90000"/>
              </a:lnSpc>
              <a:spcBef>
                <a:spcPct val="0"/>
              </a:spcBef>
              <a:spcAft>
                <a:spcPts val="600"/>
              </a:spcAft>
            </a:pPr>
            <a:r>
              <a:rPr lang="en-US" sz="5800" kern="1200" dirty="0">
                <a:solidFill>
                  <a:schemeClr val="bg1"/>
                </a:solidFill>
                <a:latin typeface="+mj-lt"/>
                <a:ea typeface="+mj-ea"/>
                <a:cs typeface="+mj-cs"/>
              </a:rPr>
              <a:t>Mini Project  </a:t>
            </a:r>
            <a:endParaRPr lang="en-US" sz="5800" kern="1200" dirty="0">
              <a:solidFill>
                <a:schemeClr val="bg1"/>
              </a:solidFill>
              <a:latin typeface="+mj-lt"/>
              <a:ea typeface="+mj-ea"/>
              <a:cs typeface="+mj-cs"/>
            </a:endParaRPr>
          </a:p>
          <a:p>
            <a:pPr>
              <a:lnSpc>
                <a:spcPct val="90000"/>
              </a:lnSpc>
              <a:spcBef>
                <a:spcPct val="0"/>
              </a:spcBef>
              <a:spcAft>
                <a:spcPts val="600"/>
              </a:spcAft>
            </a:pPr>
            <a:r>
              <a:rPr lang="en-US" sz="5800" kern="1200" dirty="0">
                <a:solidFill>
                  <a:schemeClr val="bg1"/>
                </a:solidFill>
                <a:latin typeface="+mj-lt"/>
                <a:ea typeface="+mj-ea"/>
                <a:cs typeface="+mj-cs"/>
              </a:rPr>
              <a:t>On</a:t>
            </a:r>
            <a:endParaRPr lang="en-US" sz="5800" kern="1200" dirty="0">
              <a:solidFill>
                <a:schemeClr val="bg1"/>
              </a:solidFill>
              <a:latin typeface="+mj-lt"/>
              <a:ea typeface="+mj-ea"/>
              <a:cs typeface="+mj-cs"/>
            </a:endParaRPr>
          </a:p>
          <a:p>
            <a:pPr>
              <a:lnSpc>
                <a:spcPct val="90000"/>
              </a:lnSpc>
              <a:spcBef>
                <a:spcPct val="0"/>
              </a:spcBef>
              <a:spcAft>
                <a:spcPts val="600"/>
              </a:spcAft>
            </a:pPr>
            <a:r>
              <a:rPr lang="en-US" sz="5800" dirty="0">
                <a:solidFill>
                  <a:schemeClr val="bg1"/>
                </a:solidFill>
                <a:latin typeface="+mj-lt"/>
                <a:ea typeface="+mj-ea"/>
                <a:cs typeface="+mj-cs"/>
              </a:rPr>
              <a:t>Tic Toc Toe Game</a:t>
            </a:r>
            <a:endParaRPr lang="en-US" sz="5800" kern="1200" dirty="0">
              <a:solidFill>
                <a:schemeClr val="bg1"/>
              </a:solidFill>
              <a:latin typeface="+mj-lt"/>
              <a:ea typeface="+mj-ea"/>
              <a:cs typeface="+mj-cs"/>
            </a:endParaRPr>
          </a:p>
        </p:txBody>
      </p:sp>
      <p:pic>
        <p:nvPicPr>
          <p:cNvPr id="1026" name="Picture 2" descr="LogoBBS"/>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757630" y="1274620"/>
            <a:ext cx="13011678" cy="2851726"/>
          </a:xfrm>
          <a:prstGeom prst="rect">
            <a:avLst/>
          </a:prstGeom>
          <a:noFill/>
          <a:extLst>
            <a:ext uri="{909E8E84-426E-40DD-AFC4-6F175D3DCCD1}">
              <a14:hiddenFill xmlns:a14="http://schemas.microsoft.com/office/drawing/2010/main">
                <a:solidFill>
                  <a:srgbClr val="FFFFFF"/>
                </a:solidFill>
              </a14:hiddenFill>
            </a:ext>
          </a:extLst>
        </p:spPr>
      </p:pic>
      <p:grpSp>
        <p:nvGrpSpPr>
          <p:cNvPr id="1059" name="Group 1058"/>
          <p:cNvGrpSpPr>
            <a:grpSpLocks noGrp="1" noRot="1" noChangeAspect="1" noMove="1" noResize="1" noUngrp="1"/>
          </p:cNvGrpSpPr>
          <p:nvPr/>
        </p:nvGrpSpPr>
        <p:grpSpPr>
          <a:xfrm rot="16200000">
            <a:off x="599510" y="1005830"/>
            <a:ext cx="304800" cy="515722"/>
            <a:chOff x="215328" y="-46937"/>
            <a:chExt cx="304800" cy="2773841"/>
          </a:xfrm>
        </p:grpSpPr>
        <p:cxnSp>
          <p:nvCxnSpPr>
            <p:cNvPr id="1060" name="Straight Connector 1059"/>
            <p:cNvCxnSpPr/>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1" name="Straight Connector 1060"/>
            <p:cNvCxnSpPr/>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2" name="Straight Connector 1061"/>
            <p:cNvCxnSpPr/>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3" name="Straight Connector 1062"/>
            <p:cNvCxnSpPr/>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065" name="Oval 1064"/>
          <p:cNvSpPr>
            <a:spLocks noGrp="1" noRot="1" noChangeAspect="1" noMove="1" noResize="1" noEditPoints="1" noAdjustHandles="1" noChangeArrowheads="1" noChangeShapeType="1" noTextEdit="1"/>
          </p:cNvSpPr>
          <p:nvPr/>
        </p:nvSpPr>
        <p:spPr>
          <a:xfrm rot="12600000">
            <a:off x="12181014" y="5125009"/>
            <a:ext cx="2277462" cy="2277462"/>
          </a:xfrm>
          <a:prstGeom prst="ellipse">
            <a:avLst/>
          </a:prstGeom>
          <a:gradFill>
            <a:gsLst>
              <a:gs pos="0">
                <a:schemeClr val="tx2">
                  <a:lumMod val="75000"/>
                  <a:alpha val="10000"/>
                </a:schemeClr>
              </a:gs>
              <a:gs pos="100000">
                <a:schemeClr val="tx2">
                  <a:lumMod val="60000"/>
                  <a:lumOff val="4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1645139" y="5021153"/>
            <a:ext cx="2765154" cy="2555519"/>
          </a:xfrm>
          <a:prstGeom prst="rect">
            <a:avLst/>
          </a:prstGeom>
          <a:noFill/>
        </p:spPr>
        <p:txBody>
          <a:bodyPr vert="horz" lIns="91440" tIns="45720" rIns="91440" bIns="45720" rtlCol="0" anchor="t">
            <a:normAutofit/>
          </a:bodyPr>
          <a:lstStyle/>
          <a:p>
            <a:pPr>
              <a:lnSpc>
                <a:spcPct val="90000"/>
              </a:lnSpc>
              <a:spcAft>
                <a:spcPts val="600"/>
              </a:spcAft>
            </a:pPr>
            <a:r>
              <a:rPr lang="en-US" sz="2200" i="1" dirty="0">
                <a:solidFill>
                  <a:schemeClr val="bg1"/>
                </a:solidFill>
              </a:rPr>
              <a:t>Submitted By</a:t>
            </a:r>
            <a:endParaRPr lang="en-US" sz="2200" i="1" dirty="0">
              <a:solidFill>
                <a:schemeClr val="bg1"/>
              </a:solidFill>
            </a:endParaRPr>
          </a:p>
          <a:p>
            <a:pPr indent="-228600">
              <a:lnSpc>
                <a:spcPct val="90000"/>
              </a:lnSpc>
              <a:spcAft>
                <a:spcPts val="600"/>
              </a:spcAft>
              <a:buFont typeface="Arial" panose="020B0604020202020204" pitchFamily="34" charset="0"/>
              <a:buChar char="•"/>
            </a:pPr>
            <a:endParaRPr lang="en-US" sz="2200" i="1" dirty="0">
              <a:solidFill>
                <a:schemeClr val="bg1"/>
              </a:solidFill>
            </a:endParaRPr>
          </a:p>
          <a:p>
            <a:pPr indent="-228600">
              <a:lnSpc>
                <a:spcPct val="90000"/>
              </a:lnSpc>
              <a:spcAft>
                <a:spcPts val="600"/>
              </a:spcAft>
              <a:buFont typeface="Arial" panose="020B0604020202020204" pitchFamily="34" charset="0"/>
              <a:buChar char="•"/>
            </a:pPr>
            <a:r>
              <a:rPr lang="en-IN" altLang="en-US" sz="2200" i="1" dirty="0">
                <a:solidFill>
                  <a:schemeClr val="bg1"/>
                </a:solidFill>
              </a:rPr>
              <a:t>LAKSHMI</a:t>
            </a:r>
            <a:endParaRPr lang="en-US" sz="2200" i="1" dirty="0">
              <a:solidFill>
                <a:schemeClr val="bg1"/>
              </a:solidFill>
            </a:endParaRPr>
          </a:p>
          <a:p>
            <a:pPr indent="-228600">
              <a:lnSpc>
                <a:spcPct val="90000"/>
              </a:lnSpc>
              <a:spcAft>
                <a:spcPts val="600"/>
              </a:spcAft>
              <a:buFont typeface="Arial" panose="020B0604020202020204" pitchFamily="34" charset="0"/>
              <a:buChar char="•"/>
            </a:pPr>
            <a:r>
              <a:rPr lang="en-IN" altLang="en-US" sz="2200" i="1" dirty="0">
                <a:solidFill>
                  <a:schemeClr val="bg1"/>
                </a:solidFill>
              </a:rPr>
              <a:t>ASHMIT MISHRA</a:t>
            </a:r>
            <a:endParaRPr lang="en-IN" altLang="en-US" sz="2200" i="1" dirty="0">
              <a:solidFill>
                <a:schemeClr val="bg1"/>
              </a:solidFill>
            </a:endParaRPr>
          </a:p>
          <a:p>
            <a:pPr indent="-228600">
              <a:lnSpc>
                <a:spcPct val="90000"/>
              </a:lnSpc>
              <a:spcAft>
                <a:spcPts val="600"/>
              </a:spcAft>
              <a:buFont typeface="Arial" panose="020B0604020202020204" pitchFamily="34" charset="0"/>
              <a:buChar char="•"/>
            </a:pPr>
            <a:r>
              <a:rPr lang="en-IN" altLang="en-US" sz="2200" i="1" dirty="0">
                <a:solidFill>
                  <a:schemeClr val="bg1"/>
                </a:solidFill>
              </a:rPr>
              <a:t>VIBHAV TIWARI</a:t>
            </a:r>
            <a:endParaRPr lang="en-IN" altLang="en-US" sz="2200" i="1"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734020"/>
            <a:ext cx="7567493" cy="708779"/>
          </a:xfrm>
          <a:prstGeom prst="rect">
            <a:avLst/>
          </a:prstGeom>
          <a:noFill/>
        </p:spPr>
        <p:txBody>
          <a:bodyPr wrap="none" lIns="0" tIns="0" rIns="0" bIns="0" rtlCol="0" anchor="t"/>
          <a:lstStyle/>
          <a:p>
            <a:pPr marL="0" indent="0">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Enhancing the User Interface</a:t>
            </a:r>
            <a:endParaRPr lang="en-US" sz="4450" dirty="0"/>
          </a:p>
        </p:txBody>
      </p:sp>
      <p:sp>
        <p:nvSpPr>
          <p:cNvPr id="3" name="Shape 1"/>
          <p:cNvSpPr/>
          <p:nvPr/>
        </p:nvSpPr>
        <p:spPr>
          <a:xfrm>
            <a:off x="793790" y="1896428"/>
            <a:ext cx="2173724" cy="1669852"/>
          </a:xfrm>
          <a:prstGeom prst="roundRect">
            <a:avLst>
              <a:gd name="adj" fmla="val 5705"/>
            </a:avLst>
          </a:prstGeom>
          <a:solidFill>
            <a:srgbClr val="DADBF1"/>
          </a:solidFill>
          <a:ln w="7620">
            <a:solidFill>
              <a:srgbClr val="C0C1D7"/>
            </a:solidFill>
            <a:prstDash val="solid"/>
          </a:ln>
        </p:spPr>
        <p:txBody>
          <a:bodyPr/>
          <a:lstStyle/>
          <a:p>
            <a:endParaRPr lang="en-US"/>
          </a:p>
        </p:txBody>
      </p:sp>
      <p:sp>
        <p:nvSpPr>
          <p:cNvPr id="4" name="Text 2"/>
          <p:cNvSpPr/>
          <p:nvPr/>
        </p:nvSpPr>
        <p:spPr>
          <a:xfrm>
            <a:off x="1028224" y="2504599"/>
            <a:ext cx="113705" cy="453509"/>
          </a:xfrm>
          <a:prstGeom prst="rect">
            <a:avLst/>
          </a:prstGeom>
          <a:noFill/>
        </p:spPr>
        <p:txBody>
          <a:bodyPr wrap="none" lIns="0" tIns="0" rIns="0" bIns="0" rtlCol="0" anchor="t"/>
          <a:lstStyle/>
          <a:p>
            <a:pPr marL="0" indent="0" algn="ctr">
              <a:lnSpc>
                <a:spcPts val="3550"/>
              </a:lnSpc>
              <a:buNone/>
            </a:pPr>
            <a:r>
              <a:rPr lang="en-US" sz="2200" b="1" kern="0" spc="-67" dirty="0">
                <a:solidFill>
                  <a:srgbClr val="272525"/>
                </a:solidFill>
                <a:latin typeface="Inter Bold" pitchFamily="34" charset="0"/>
                <a:ea typeface="Inter Bold" pitchFamily="34" charset="-122"/>
                <a:cs typeface="Inter Bold" pitchFamily="34" charset="-120"/>
              </a:rPr>
              <a:t>1</a:t>
            </a:r>
            <a:endParaRPr lang="en-US" sz="2200" dirty="0"/>
          </a:p>
        </p:txBody>
      </p:sp>
      <p:sp>
        <p:nvSpPr>
          <p:cNvPr id="5" name="Text 3"/>
          <p:cNvSpPr/>
          <p:nvPr/>
        </p:nvSpPr>
        <p:spPr>
          <a:xfrm>
            <a:off x="3194328" y="2123242"/>
            <a:ext cx="2835235" cy="354330"/>
          </a:xfrm>
          <a:prstGeom prst="rect">
            <a:avLst/>
          </a:prstGeom>
          <a:noFill/>
        </p:spPr>
        <p:txBody>
          <a:bodyPr wrap="none" lIns="0" tIns="0" rIns="0" bIns="0" rtlCol="0" anchor="t"/>
          <a:lstStyle/>
          <a:p>
            <a:pPr marL="0" indent="0" algn="l">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Graphical Interface</a:t>
            </a:r>
            <a:endParaRPr lang="en-US" sz="2200" dirty="0"/>
          </a:p>
        </p:txBody>
      </p:sp>
      <p:sp>
        <p:nvSpPr>
          <p:cNvPr id="6" name="Text 4"/>
          <p:cNvSpPr/>
          <p:nvPr/>
        </p:nvSpPr>
        <p:spPr>
          <a:xfrm>
            <a:off x="3194328" y="2613660"/>
            <a:ext cx="10415468" cy="725805"/>
          </a:xfrm>
          <a:prstGeom prst="rect">
            <a:avLst/>
          </a:prstGeom>
          <a:noFill/>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We can create a more engaging experience by using a graphical interface. Libraries like Tkinter can help create a window-based interface.</a:t>
            </a:r>
            <a:endParaRPr lang="en-US" sz="1750" dirty="0"/>
          </a:p>
        </p:txBody>
      </p:sp>
      <p:sp>
        <p:nvSpPr>
          <p:cNvPr id="7" name="Shape 5"/>
          <p:cNvSpPr/>
          <p:nvPr/>
        </p:nvSpPr>
        <p:spPr>
          <a:xfrm>
            <a:off x="3080861" y="3551039"/>
            <a:ext cx="10642402" cy="15240"/>
          </a:xfrm>
          <a:prstGeom prst="roundRect">
            <a:avLst>
              <a:gd name="adj" fmla="val 625116"/>
            </a:avLst>
          </a:prstGeom>
          <a:solidFill>
            <a:srgbClr val="C0C1D7"/>
          </a:solidFill>
        </p:spPr>
        <p:txBody>
          <a:bodyPr/>
          <a:lstStyle/>
          <a:p>
            <a:endParaRPr lang="en-US"/>
          </a:p>
        </p:txBody>
      </p:sp>
      <p:sp>
        <p:nvSpPr>
          <p:cNvPr id="8" name="Shape 6"/>
          <p:cNvSpPr/>
          <p:nvPr/>
        </p:nvSpPr>
        <p:spPr>
          <a:xfrm>
            <a:off x="793790" y="3679627"/>
            <a:ext cx="4347567" cy="1669852"/>
          </a:xfrm>
          <a:prstGeom prst="roundRect">
            <a:avLst>
              <a:gd name="adj" fmla="val 5705"/>
            </a:avLst>
          </a:prstGeom>
          <a:solidFill>
            <a:srgbClr val="DADBF1"/>
          </a:solidFill>
          <a:ln w="7620">
            <a:solidFill>
              <a:srgbClr val="C0C1D7"/>
            </a:solidFill>
            <a:prstDash val="solid"/>
          </a:ln>
        </p:spPr>
        <p:txBody>
          <a:bodyPr/>
          <a:lstStyle/>
          <a:p>
            <a:endParaRPr lang="en-US"/>
          </a:p>
        </p:txBody>
      </p:sp>
      <p:sp>
        <p:nvSpPr>
          <p:cNvPr id="9" name="Text 7"/>
          <p:cNvSpPr/>
          <p:nvPr/>
        </p:nvSpPr>
        <p:spPr>
          <a:xfrm>
            <a:off x="1028224" y="4287798"/>
            <a:ext cx="170021" cy="453509"/>
          </a:xfrm>
          <a:prstGeom prst="rect">
            <a:avLst/>
          </a:prstGeom>
          <a:noFill/>
        </p:spPr>
        <p:txBody>
          <a:bodyPr wrap="none" lIns="0" tIns="0" rIns="0" bIns="0" rtlCol="0" anchor="t"/>
          <a:lstStyle/>
          <a:p>
            <a:pPr marL="0" indent="0" algn="ctr">
              <a:lnSpc>
                <a:spcPts val="3550"/>
              </a:lnSpc>
              <a:buNone/>
            </a:pPr>
            <a:r>
              <a:rPr lang="en-US" sz="2200" b="1" kern="0" spc="-67" dirty="0">
                <a:solidFill>
                  <a:srgbClr val="272525"/>
                </a:solidFill>
                <a:latin typeface="Inter Bold" pitchFamily="34" charset="0"/>
                <a:ea typeface="Inter Bold" pitchFamily="34" charset="-122"/>
                <a:cs typeface="Inter Bold" pitchFamily="34" charset="-120"/>
              </a:rPr>
              <a:t>2</a:t>
            </a:r>
            <a:endParaRPr lang="en-US" sz="2200" dirty="0"/>
          </a:p>
        </p:txBody>
      </p:sp>
      <p:sp>
        <p:nvSpPr>
          <p:cNvPr id="10" name="Text 8"/>
          <p:cNvSpPr/>
          <p:nvPr/>
        </p:nvSpPr>
        <p:spPr>
          <a:xfrm>
            <a:off x="5368171" y="3906441"/>
            <a:ext cx="2835235" cy="354330"/>
          </a:xfrm>
          <a:prstGeom prst="rect">
            <a:avLst/>
          </a:prstGeom>
          <a:noFill/>
        </p:spPr>
        <p:txBody>
          <a:bodyPr wrap="none" lIns="0" tIns="0" rIns="0" bIns="0" rtlCol="0" anchor="t"/>
          <a:lstStyle/>
          <a:p>
            <a:pPr marL="0" indent="0" algn="l">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Visual Elements</a:t>
            </a:r>
            <a:endParaRPr lang="en-US" sz="2200" dirty="0"/>
          </a:p>
        </p:txBody>
      </p:sp>
      <p:sp>
        <p:nvSpPr>
          <p:cNvPr id="11" name="Text 9"/>
          <p:cNvSpPr/>
          <p:nvPr/>
        </p:nvSpPr>
        <p:spPr>
          <a:xfrm>
            <a:off x="5368171" y="4396859"/>
            <a:ext cx="8241625" cy="725805"/>
          </a:xfrm>
          <a:prstGeom prst="rect">
            <a:avLst/>
          </a:prstGeom>
          <a:noFill/>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We'll incorporate visuals like colored squares, clickable buttons, and animations to improve the user experience.</a:t>
            </a:r>
            <a:endParaRPr lang="en-US" sz="1750" dirty="0"/>
          </a:p>
        </p:txBody>
      </p:sp>
      <p:sp>
        <p:nvSpPr>
          <p:cNvPr id="12" name="Shape 10"/>
          <p:cNvSpPr/>
          <p:nvPr/>
        </p:nvSpPr>
        <p:spPr>
          <a:xfrm>
            <a:off x="5254704" y="5334238"/>
            <a:ext cx="8468558" cy="15240"/>
          </a:xfrm>
          <a:prstGeom prst="roundRect">
            <a:avLst>
              <a:gd name="adj" fmla="val 625116"/>
            </a:avLst>
          </a:prstGeom>
          <a:solidFill>
            <a:srgbClr val="C0C1D7"/>
          </a:solidFill>
        </p:spPr>
        <p:txBody>
          <a:bodyPr/>
          <a:lstStyle/>
          <a:p>
            <a:endParaRPr lang="en-US"/>
          </a:p>
        </p:txBody>
      </p:sp>
      <p:sp>
        <p:nvSpPr>
          <p:cNvPr id="13" name="Shape 11"/>
          <p:cNvSpPr/>
          <p:nvPr/>
        </p:nvSpPr>
        <p:spPr>
          <a:xfrm>
            <a:off x="793790" y="5462826"/>
            <a:ext cx="6521410" cy="2032754"/>
          </a:xfrm>
          <a:prstGeom prst="roundRect">
            <a:avLst>
              <a:gd name="adj" fmla="val 4687"/>
            </a:avLst>
          </a:prstGeom>
          <a:solidFill>
            <a:srgbClr val="DADBF1"/>
          </a:solidFill>
          <a:ln w="7620">
            <a:solidFill>
              <a:srgbClr val="C0C1D7"/>
            </a:solidFill>
            <a:prstDash val="solid"/>
          </a:ln>
        </p:spPr>
        <p:txBody>
          <a:bodyPr/>
          <a:lstStyle/>
          <a:p>
            <a:endParaRPr lang="en-US"/>
          </a:p>
        </p:txBody>
      </p:sp>
      <p:sp>
        <p:nvSpPr>
          <p:cNvPr id="14" name="Text 12"/>
          <p:cNvSpPr/>
          <p:nvPr/>
        </p:nvSpPr>
        <p:spPr>
          <a:xfrm>
            <a:off x="1028224" y="6252448"/>
            <a:ext cx="174427" cy="453509"/>
          </a:xfrm>
          <a:prstGeom prst="rect">
            <a:avLst/>
          </a:prstGeom>
          <a:noFill/>
        </p:spPr>
        <p:txBody>
          <a:bodyPr wrap="none" lIns="0" tIns="0" rIns="0" bIns="0" rtlCol="0" anchor="t"/>
          <a:lstStyle/>
          <a:p>
            <a:pPr marL="0" indent="0" algn="ctr">
              <a:lnSpc>
                <a:spcPts val="3550"/>
              </a:lnSpc>
              <a:buNone/>
            </a:pPr>
            <a:r>
              <a:rPr lang="en-US" sz="2200" b="1" kern="0" spc="-67" dirty="0">
                <a:solidFill>
                  <a:srgbClr val="272525"/>
                </a:solidFill>
                <a:latin typeface="Inter Bold" pitchFamily="34" charset="0"/>
                <a:ea typeface="Inter Bold" pitchFamily="34" charset="-122"/>
                <a:cs typeface="Inter Bold" pitchFamily="34" charset="-120"/>
              </a:rPr>
              <a:t>3</a:t>
            </a:r>
            <a:endParaRPr lang="en-US" sz="2200" dirty="0"/>
          </a:p>
        </p:txBody>
      </p:sp>
      <p:sp>
        <p:nvSpPr>
          <p:cNvPr id="15" name="Text 13"/>
          <p:cNvSpPr/>
          <p:nvPr/>
        </p:nvSpPr>
        <p:spPr>
          <a:xfrm>
            <a:off x="7542014" y="5689640"/>
            <a:ext cx="2835235" cy="354330"/>
          </a:xfrm>
          <a:prstGeom prst="rect">
            <a:avLst/>
          </a:prstGeom>
          <a:noFill/>
        </p:spPr>
        <p:txBody>
          <a:bodyPr wrap="none" lIns="0" tIns="0" rIns="0" bIns="0" rtlCol="0" anchor="t"/>
          <a:lstStyle/>
          <a:p>
            <a:pPr marL="0" indent="0" algn="l">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Sound Effects</a:t>
            </a:r>
            <a:endParaRPr lang="en-US" sz="2200" dirty="0"/>
          </a:p>
        </p:txBody>
      </p:sp>
      <p:sp>
        <p:nvSpPr>
          <p:cNvPr id="16" name="Text 14"/>
          <p:cNvSpPr/>
          <p:nvPr/>
        </p:nvSpPr>
        <p:spPr>
          <a:xfrm>
            <a:off x="7542014" y="6180058"/>
            <a:ext cx="6067782" cy="1088708"/>
          </a:xfrm>
          <a:prstGeom prst="rect">
            <a:avLst/>
          </a:prstGeom>
          <a:noFill/>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Sound effects can add excitement to the game. We can use libraries to play sounds when a player makes a move or wins.</a:t>
            </a:r>
            <a:endParaRPr lang="en-US" sz="1750" dirty="0"/>
          </a:p>
        </p:txBody>
      </p:sp>
      <p:sp>
        <p:nvSpPr>
          <p:cNvPr id="17" name="Rectangle: Rounded Corners 16"/>
          <p:cNvSpPr/>
          <p:nvPr/>
        </p:nvSpPr>
        <p:spPr>
          <a:xfrm>
            <a:off x="12791440" y="7762240"/>
            <a:ext cx="1717040" cy="345440"/>
          </a:xfrm>
          <a:prstGeom prst="roundRect">
            <a:avLst/>
          </a:prstGeom>
          <a:solidFill>
            <a:srgbClr val="FFFFFF"/>
          </a:solid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2835235"/>
          </a:xfrm>
          <a:prstGeom prst="rect">
            <a:avLst/>
          </a:prstGeom>
        </p:spPr>
      </p:pic>
      <p:sp>
        <p:nvSpPr>
          <p:cNvPr id="3" name="Text 0"/>
          <p:cNvSpPr/>
          <p:nvPr/>
        </p:nvSpPr>
        <p:spPr>
          <a:xfrm>
            <a:off x="793790" y="3645813"/>
            <a:ext cx="7038499" cy="708779"/>
          </a:xfrm>
          <a:prstGeom prst="rect">
            <a:avLst/>
          </a:prstGeom>
          <a:noFill/>
        </p:spPr>
        <p:txBody>
          <a:bodyPr wrap="none" lIns="0" tIns="0" rIns="0" bIns="0" rtlCol="0" anchor="t"/>
          <a:lstStyle/>
          <a:p>
            <a:pPr marL="0" indent="0">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Conclusion and Next Steps</a:t>
            </a:r>
            <a:endParaRPr lang="en-US" sz="4450" dirty="0"/>
          </a:p>
        </p:txBody>
      </p:sp>
      <p:sp>
        <p:nvSpPr>
          <p:cNvPr id="4" name="Text 1"/>
          <p:cNvSpPr/>
          <p:nvPr/>
        </p:nvSpPr>
        <p:spPr>
          <a:xfrm>
            <a:off x="793790" y="4808101"/>
            <a:ext cx="4120753" cy="748427"/>
          </a:xfrm>
          <a:prstGeom prst="rect">
            <a:avLst/>
          </a:prstGeom>
          <a:noFill/>
        </p:spPr>
        <p:txBody>
          <a:bodyPr wrap="none" lIns="0" tIns="0" rIns="0" bIns="0" rtlCol="0" anchor="t"/>
          <a:lstStyle/>
          <a:p>
            <a:pPr marL="0" indent="0" algn="ctr">
              <a:lnSpc>
                <a:spcPts val="5850"/>
              </a:lnSpc>
              <a:buNone/>
            </a:pPr>
            <a:r>
              <a:rPr lang="en-US" sz="5850" b="1" kern="0" spc="-177" dirty="0">
                <a:solidFill>
                  <a:srgbClr val="272525"/>
                </a:solidFill>
                <a:latin typeface="Inter Bold" pitchFamily="34" charset="0"/>
                <a:ea typeface="Inter Bold" pitchFamily="34" charset="-122"/>
                <a:cs typeface="Inter Bold" pitchFamily="34" charset="-120"/>
              </a:rPr>
              <a:t>1</a:t>
            </a:r>
            <a:endParaRPr lang="en-US" sz="5850" dirty="0"/>
          </a:p>
        </p:txBody>
      </p:sp>
      <p:sp>
        <p:nvSpPr>
          <p:cNvPr id="5" name="Text 2"/>
          <p:cNvSpPr/>
          <p:nvPr/>
        </p:nvSpPr>
        <p:spPr>
          <a:xfrm>
            <a:off x="1436489" y="5839897"/>
            <a:ext cx="2835235" cy="354330"/>
          </a:xfrm>
          <a:prstGeom prst="rect">
            <a:avLst/>
          </a:prstGeom>
          <a:noFill/>
        </p:spPr>
        <p:txBody>
          <a:bodyPr wrap="none" lIns="0" tIns="0" rIns="0" bIns="0" rtlCol="0" anchor="t"/>
          <a:lstStyle/>
          <a:p>
            <a:pPr marL="0" indent="0" algn="ctr">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Basic Game</a:t>
            </a:r>
            <a:endParaRPr lang="en-US" sz="2200" dirty="0"/>
          </a:p>
        </p:txBody>
      </p:sp>
      <p:sp>
        <p:nvSpPr>
          <p:cNvPr id="6" name="Text 3"/>
          <p:cNvSpPr/>
          <p:nvPr/>
        </p:nvSpPr>
        <p:spPr>
          <a:xfrm>
            <a:off x="793790" y="6330315"/>
            <a:ext cx="4120753" cy="725805"/>
          </a:xfrm>
          <a:prstGeom prst="rect">
            <a:avLst/>
          </a:prstGeom>
          <a:noFill/>
        </p:spPr>
        <p:txBody>
          <a:bodyPr wrap="square" lIns="0" tIns="0" rIns="0" bIns="0" rtlCol="0" anchor="t"/>
          <a:lstStyle/>
          <a:p>
            <a:pPr marL="0" indent="0" algn="ctr">
              <a:lnSpc>
                <a:spcPts val="2850"/>
              </a:lnSpc>
              <a:buNone/>
            </a:pPr>
            <a:r>
              <a:rPr lang="en-US" sz="1750" kern="0" spc="-36" dirty="0">
                <a:solidFill>
                  <a:srgbClr val="272525"/>
                </a:solidFill>
                <a:latin typeface="Inter" pitchFamily="34" charset="0"/>
                <a:ea typeface="Inter" pitchFamily="34" charset="-122"/>
                <a:cs typeface="Inter" pitchFamily="34" charset="-120"/>
              </a:rPr>
              <a:t>We have now developed a functional Tic Tac Toe game in Python.</a:t>
            </a:r>
            <a:endParaRPr lang="en-US" sz="1750" dirty="0"/>
          </a:p>
        </p:txBody>
      </p:sp>
      <p:sp>
        <p:nvSpPr>
          <p:cNvPr id="7" name="Text 4"/>
          <p:cNvSpPr/>
          <p:nvPr/>
        </p:nvSpPr>
        <p:spPr>
          <a:xfrm>
            <a:off x="5254704" y="4808101"/>
            <a:ext cx="4120872" cy="748427"/>
          </a:xfrm>
          <a:prstGeom prst="rect">
            <a:avLst/>
          </a:prstGeom>
          <a:noFill/>
        </p:spPr>
        <p:txBody>
          <a:bodyPr wrap="none" lIns="0" tIns="0" rIns="0" bIns="0" rtlCol="0" anchor="t"/>
          <a:lstStyle/>
          <a:p>
            <a:pPr marL="0" indent="0" algn="ctr">
              <a:lnSpc>
                <a:spcPts val="5850"/>
              </a:lnSpc>
              <a:buNone/>
            </a:pPr>
            <a:r>
              <a:rPr lang="en-US" sz="5850" b="1" kern="0" spc="-177" dirty="0">
                <a:solidFill>
                  <a:srgbClr val="272525"/>
                </a:solidFill>
                <a:latin typeface="Inter Bold" pitchFamily="34" charset="0"/>
                <a:ea typeface="Inter Bold" pitchFamily="34" charset="-122"/>
                <a:cs typeface="Inter Bold" pitchFamily="34" charset="-120"/>
              </a:rPr>
              <a:t>2</a:t>
            </a:r>
            <a:endParaRPr lang="en-US" sz="5850" dirty="0"/>
          </a:p>
        </p:txBody>
      </p:sp>
      <p:sp>
        <p:nvSpPr>
          <p:cNvPr id="8" name="Text 5"/>
          <p:cNvSpPr/>
          <p:nvPr/>
        </p:nvSpPr>
        <p:spPr>
          <a:xfrm>
            <a:off x="5897523" y="5839897"/>
            <a:ext cx="2835235" cy="354330"/>
          </a:xfrm>
          <a:prstGeom prst="rect">
            <a:avLst/>
          </a:prstGeom>
          <a:noFill/>
        </p:spPr>
        <p:txBody>
          <a:bodyPr wrap="none" lIns="0" tIns="0" rIns="0" bIns="0" rtlCol="0" anchor="t"/>
          <a:lstStyle/>
          <a:p>
            <a:pPr marL="0" indent="0" algn="ctr">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AI Improvements</a:t>
            </a:r>
            <a:endParaRPr lang="en-US" sz="2200" dirty="0"/>
          </a:p>
        </p:txBody>
      </p:sp>
      <p:sp>
        <p:nvSpPr>
          <p:cNvPr id="9" name="Text 6"/>
          <p:cNvSpPr/>
          <p:nvPr/>
        </p:nvSpPr>
        <p:spPr>
          <a:xfrm>
            <a:off x="5254704" y="6330315"/>
            <a:ext cx="4120872" cy="725805"/>
          </a:xfrm>
          <a:prstGeom prst="rect">
            <a:avLst/>
          </a:prstGeom>
          <a:noFill/>
        </p:spPr>
        <p:txBody>
          <a:bodyPr wrap="square" lIns="0" tIns="0" rIns="0" bIns="0" rtlCol="0" anchor="t"/>
          <a:lstStyle/>
          <a:p>
            <a:pPr marL="0" indent="0" algn="ctr">
              <a:lnSpc>
                <a:spcPts val="2850"/>
              </a:lnSpc>
              <a:buNone/>
            </a:pPr>
            <a:r>
              <a:rPr lang="en-US" sz="1750" kern="0" spc="-36" dirty="0">
                <a:solidFill>
                  <a:srgbClr val="272525"/>
                </a:solidFill>
                <a:latin typeface="Inter" pitchFamily="34" charset="0"/>
                <a:ea typeface="Inter" pitchFamily="34" charset="-122"/>
                <a:cs typeface="Inter" pitchFamily="34" charset="-120"/>
              </a:rPr>
              <a:t>Explore advanced AI strategies to create a more challenging AI opponent.</a:t>
            </a:r>
            <a:endParaRPr lang="en-US" sz="1750" dirty="0"/>
          </a:p>
        </p:txBody>
      </p:sp>
      <p:sp>
        <p:nvSpPr>
          <p:cNvPr id="10" name="Text 7"/>
          <p:cNvSpPr/>
          <p:nvPr/>
        </p:nvSpPr>
        <p:spPr>
          <a:xfrm>
            <a:off x="9715738" y="4808101"/>
            <a:ext cx="4120753" cy="748427"/>
          </a:xfrm>
          <a:prstGeom prst="rect">
            <a:avLst/>
          </a:prstGeom>
          <a:noFill/>
        </p:spPr>
        <p:txBody>
          <a:bodyPr wrap="none" lIns="0" tIns="0" rIns="0" bIns="0" rtlCol="0" anchor="t"/>
          <a:lstStyle/>
          <a:p>
            <a:pPr marL="0" indent="0" algn="ctr">
              <a:lnSpc>
                <a:spcPts val="5850"/>
              </a:lnSpc>
              <a:buNone/>
            </a:pPr>
            <a:r>
              <a:rPr lang="en-US" sz="5850" b="1" kern="0" spc="-177" dirty="0">
                <a:solidFill>
                  <a:srgbClr val="272525"/>
                </a:solidFill>
                <a:latin typeface="Inter Bold" pitchFamily="34" charset="0"/>
                <a:ea typeface="Inter Bold" pitchFamily="34" charset="-122"/>
                <a:cs typeface="Inter Bold" pitchFamily="34" charset="-120"/>
              </a:rPr>
              <a:t>3</a:t>
            </a:r>
            <a:endParaRPr lang="en-US" sz="5850" dirty="0"/>
          </a:p>
        </p:txBody>
      </p:sp>
      <p:sp>
        <p:nvSpPr>
          <p:cNvPr id="11" name="Text 8"/>
          <p:cNvSpPr/>
          <p:nvPr/>
        </p:nvSpPr>
        <p:spPr>
          <a:xfrm>
            <a:off x="10358438" y="5839897"/>
            <a:ext cx="2835235" cy="354330"/>
          </a:xfrm>
          <a:prstGeom prst="rect">
            <a:avLst/>
          </a:prstGeom>
          <a:noFill/>
        </p:spPr>
        <p:txBody>
          <a:bodyPr wrap="none" lIns="0" tIns="0" rIns="0" bIns="0" rtlCol="0" anchor="t"/>
          <a:lstStyle/>
          <a:p>
            <a:pPr marL="0" indent="0" algn="ctr">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Customization</a:t>
            </a:r>
            <a:endParaRPr lang="en-US" sz="2200" dirty="0"/>
          </a:p>
        </p:txBody>
      </p:sp>
      <p:sp>
        <p:nvSpPr>
          <p:cNvPr id="12" name="Text 9"/>
          <p:cNvSpPr/>
          <p:nvPr/>
        </p:nvSpPr>
        <p:spPr>
          <a:xfrm>
            <a:off x="9715738" y="6330315"/>
            <a:ext cx="4120753" cy="1088708"/>
          </a:xfrm>
          <a:prstGeom prst="rect">
            <a:avLst/>
          </a:prstGeom>
          <a:noFill/>
        </p:spPr>
        <p:txBody>
          <a:bodyPr wrap="square" lIns="0" tIns="0" rIns="0" bIns="0" rtlCol="0" anchor="t"/>
          <a:lstStyle/>
          <a:p>
            <a:pPr marL="0" indent="0" algn="ctr">
              <a:lnSpc>
                <a:spcPts val="2850"/>
              </a:lnSpc>
              <a:buNone/>
            </a:pPr>
            <a:r>
              <a:rPr lang="en-US" sz="1750" kern="0" spc="-36" dirty="0">
                <a:solidFill>
                  <a:srgbClr val="272525"/>
                </a:solidFill>
                <a:latin typeface="Inter" pitchFamily="34" charset="0"/>
                <a:ea typeface="Inter" pitchFamily="34" charset="-122"/>
                <a:cs typeface="Inter" pitchFamily="34" charset="-120"/>
              </a:rPr>
              <a:t>Add customization options, such as changing the game board size, colors, and symbols.</a:t>
            </a:r>
            <a:endParaRPr lang="en-US" sz="1750" dirty="0"/>
          </a:p>
        </p:txBody>
      </p:sp>
      <p:sp>
        <p:nvSpPr>
          <p:cNvPr id="13" name="Rectangle: Rounded Corners 12"/>
          <p:cNvSpPr/>
          <p:nvPr/>
        </p:nvSpPr>
        <p:spPr>
          <a:xfrm>
            <a:off x="12791440" y="7762240"/>
            <a:ext cx="1717040" cy="345440"/>
          </a:xfrm>
          <a:prstGeom prst="roundRect">
            <a:avLst/>
          </a:prstGeom>
          <a:solidFill>
            <a:srgbClr val="FFFFFF"/>
          </a:solid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80190" y="2864525"/>
            <a:ext cx="7211854" cy="708779"/>
          </a:xfrm>
          <a:prstGeom prst="rect">
            <a:avLst/>
          </a:prstGeom>
          <a:noFill/>
        </p:spPr>
        <p:txBody>
          <a:bodyPr wrap="none" lIns="0" tIns="0" rIns="0" bIns="0" rtlCol="0" anchor="t"/>
          <a:lstStyle/>
          <a:p>
            <a:pPr marL="0" indent="0">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Tic Tac Toe Game in Python</a:t>
            </a:r>
            <a:endParaRPr lang="en-US" sz="4450" dirty="0"/>
          </a:p>
        </p:txBody>
      </p:sp>
      <p:sp>
        <p:nvSpPr>
          <p:cNvPr id="4" name="Text 1"/>
          <p:cNvSpPr/>
          <p:nvPr/>
        </p:nvSpPr>
        <p:spPr>
          <a:xfrm>
            <a:off x="6280190" y="3913465"/>
            <a:ext cx="7556421" cy="1451610"/>
          </a:xfrm>
          <a:prstGeom prst="rect">
            <a:avLst/>
          </a:prstGeom>
          <a:noFill/>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Welcome to this presentation on developing a Tic Tac Toe game in Python. We'll explore the steps involved, from designing the game board to implementing the logic for checking winning conditions. We'll also delve into incorporating AI players and enhancing the user interface.</a:t>
            </a:r>
            <a:endParaRPr lang="en-US" sz="1750" dirty="0"/>
          </a:p>
        </p:txBody>
      </p:sp>
      <p:sp>
        <p:nvSpPr>
          <p:cNvPr id="7" name="Rectangle: Rounded Corners 6"/>
          <p:cNvSpPr/>
          <p:nvPr/>
        </p:nvSpPr>
        <p:spPr>
          <a:xfrm>
            <a:off x="12791440" y="7762240"/>
            <a:ext cx="1717040" cy="345440"/>
          </a:xfrm>
          <a:prstGeom prst="roundRect">
            <a:avLst/>
          </a:prstGeom>
          <a:solidFill>
            <a:srgbClr val="FFFFFF"/>
          </a:solid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2539960"/>
            <a:ext cx="6903006" cy="708779"/>
          </a:xfrm>
          <a:prstGeom prst="rect">
            <a:avLst/>
          </a:prstGeom>
          <a:noFill/>
        </p:spPr>
        <p:txBody>
          <a:bodyPr wrap="none" lIns="0" tIns="0" rIns="0" bIns="0" rtlCol="0" anchor="t"/>
          <a:lstStyle/>
          <a:p>
            <a:pPr marL="0" indent="0">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Introduction to Tic Tac Toe</a:t>
            </a:r>
            <a:endParaRPr lang="en-US" sz="4450" dirty="0"/>
          </a:p>
        </p:txBody>
      </p:sp>
      <p:sp>
        <p:nvSpPr>
          <p:cNvPr id="3" name="Text 1"/>
          <p:cNvSpPr/>
          <p:nvPr/>
        </p:nvSpPr>
        <p:spPr>
          <a:xfrm>
            <a:off x="793790" y="3815715"/>
            <a:ext cx="2835235" cy="354330"/>
          </a:xfrm>
          <a:prstGeom prst="rect">
            <a:avLst/>
          </a:prstGeom>
          <a:noFill/>
        </p:spPr>
        <p:txBody>
          <a:bodyPr wrap="none" lIns="0" tIns="0" rIns="0" bIns="0" rtlCol="0" anchor="t"/>
          <a:lstStyle/>
          <a:p>
            <a:pPr marL="0" indent="0">
              <a:lnSpc>
                <a:spcPts val="2750"/>
              </a:lnSpc>
              <a:buNone/>
            </a:pPr>
            <a:r>
              <a:rPr lang="en-US" sz="2200" b="1" kern="0" spc="-67" dirty="0">
                <a:solidFill>
                  <a:srgbClr val="000000"/>
                </a:solidFill>
                <a:latin typeface="Inter Bold" pitchFamily="34" charset="0"/>
                <a:ea typeface="Inter Bold" pitchFamily="34" charset="-122"/>
                <a:cs typeface="Inter Bold" pitchFamily="34" charset="-120"/>
              </a:rPr>
              <a:t>Classic Game</a:t>
            </a:r>
            <a:endParaRPr lang="en-US" sz="2200" dirty="0"/>
          </a:p>
        </p:txBody>
      </p:sp>
      <p:sp>
        <p:nvSpPr>
          <p:cNvPr id="4" name="Text 2"/>
          <p:cNvSpPr/>
          <p:nvPr/>
        </p:nvSpPr>
        <p:spPr>
          <a:xfrm>
            <a:off x="793790" y="4396859"/>
            <a:ext cx="6244709" cy="1088708"/>
          </a:xfrm>
          <a:prstGeom prst="rect">
            <a:avLst/>
          </a:prstGeom>
          <a:noFill/>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Tic Tac Toe is a simple yet engaging game. Two players take turns placing their marks (X or O) on a 3x3 grid, aiming to get three in a row.</a:t>
            </a:r>
            <a:endParaRPr lang="en-US" sz="1750" dirty="0"/>
          </a:p>
        </p:txBody>
      </p:sp>
      <p:sp>
        <p:nvSpPr>
          <p:cNvPr id="5" name="Text 3"/>
          <p:cNvSpPr/>
          <p:nvPr/>
        </p:nvSpPr>
        <p:spPr>
          <a:xfrm>
            <a:off x="7599521" y="3815715"/>
            <a:ext cx="2835235" cy="354330"/>
          </a:xfrm>
          <a:prstGeom prst="rect">
            <a:avLst/>
          </a:prstGeom>
          <a:noFill/>
        </p:spPr>
        <p:txBody>
          <a:bodyPr wrap="none" lIns="0" tIns="0" rIns="0" bIns="0" rtlCol="0" anchor="t"/>
          <a:lstStyle/>
          <a:p>
            <a:pPr marL="0" indent="0">
              <a:lnSpc>
                <a:spcPts val="2750"/>
              </a:lnSpc>
              <a:buNone/>
            </a:pPr>
            <a:r>
              <a:rPr lang="en-US" sz="2200" b="1" kern="0" spc="-67" dirty="0">
                <a:solidFill>
                  <a:srgbClr val="000000"/>
                </a:solidFill>
                <a:latin typeface="Inter Bold" pitchFamily="34" charset="0"/>
                <a:ea typeface="Inter Bold" pitchFamily="34" charset="-122"/>
                <a:cs typeface="Inter Bold" pitchFamily="34" charset="-120"/>
              </a:rPr>
              <a:t>Strategic Thinking</a:t>
            </a:r>
            <a:endParaRPr lang="en-US" sz="2200" dirty="0"/>
          </a:p>
        </p:txBody>
      </p:sp>
      <p:sp>
        <p:nvSpPr>
          <p:cNvPr id="6" name="Text 4"/>
          <p:cNvSpPr/>
          <p:nvPr/>
        </p:nvSpPr>
        <p:spPr>
          <a:xfrm>
            <a:off x="7599521" y="4396859"/>
            <a:ext cx="6244709" cy="1088708"/>
          </a:xfrm>
          <a:prstGeom prst="rect">
            <a:avLst/>
          </a:prstGeom>
          <a:noFill/>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The game requires strategic thinking, as players need to anticipate their opponent's moves and plan their own to secure a winning position.</a:t>
            </a:r>
            <a:endParaRPr lang="en-US" sz="1750" dirty="0"/>
          </a:p>
        </p:txBody>
      </p:sp>
      <p:sp>
        <p:nvSpPr>
          <p:cNvPr id="7" name="Rectangle: Rounded Corners 6"/>
          <p:cNvSpPr/>
          <p:nvPr/>
        </p:nvSpPr>
        <p:spPr>
          <a:xfrm>
            <a:off x="12791440" y="7762240"/>
            <a:ext cx="1717040" cy="345440"/>
          </a:xfrm>
          <a:prstGeom prst="roundRect">
            <a:avLst/>
          </a:prstGeom>
          <a:solidFill>
            <a:srgbClr val="FFFFFF"/>
          </a:solid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2835235"/>
          </a:xfrm>
          <a:prstGeom prst="rect">
            <a:avLst/>
          </a:prstGeom>
        </p:spPr>
      </p:pic>
      <p:sp>
        <p:nvSpPr>
          <p:cNvPr id="3" name="Text 0"/>
          <p:cNvSpPr/>
          <p:nvPr/>
        </p:nvSpPr>
        <p:spPr>
          <a:xfrm>
            <a:off x="793790" y="3546396"/>
            <a:ext cx="6930628" cy="708779"/>
          </a:xfrm>
          <a:prstGeom prst="rect">
            <a:avLst/>
          </a:prstGeom>
          <a:noFill/>
        </p:spPr>
        <p:txBody>
          <a:bodyPr wrap="none" lIns="0" tIns="0" rIns="0" bIns="0" rtlCol="0" anchor="t"/>
          <a:lstStyle/>
          <a:p>
            <a:pPr marL="0" indent="0">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Designing the Game Board</a:t>
            </a:r>
            <a:endParaRPr lang="en-US" sz="4450" dirty="0"/>
          </a:p>
        </p:txBody>
      </p:sp>
      <p:sp>
        <p:nvSpPr>
          <p:cNvPr id="4" name="Shape 1"/>
          <p:cNvSpPr/>
          <p:nvPr/>
        </p:nvSpPr>
        <p:spPr>
          <a:xfrm>
            <a:off x="793790" y="4850487"/>
            <a:ext cx="510302" cy="510302"/>
          </a:xfrm>
          <a:prstGeom prst="roundRect">
            <a:avLst>
              <a:gd name="adj" fmla="val 18669"/>
            </a:avLst>
          </a:prstGeom>
          <a:solidFill>
            <a:srgbClr val="DADBF1"/>
          </a:solidFill>
          <a:ln w="7620">
            <a:solidFill>
              <a:srgbClr val="C0C1D7"/>
            </a:solidFill>
            <a:prstDash val="solid"/>
          </a:ln>
        </p:spPr>
        <p:txBody>
          <a:bodyPr/>
          <a:lstStyle/>
          <a:p>
            <a:endParaRPr lang="en-US"/>
          </a:p>
        </p:txBody>
      </p:sp>
      <p:sp>
        <p:nvSpPr>
          <p:cNvPr id="5" name="Text 2"/>
          <p:cNvSpPr/>
          <p:nvPr/>
        </p:nvSpPr>
        <p:spPr>
          <a:xfrm>
            <a:off x="980599" y="4935498"/>
            <a:ext cx="136565" cy="340281"/>
          </a:xfrm>
          <a:prstGeom prst="rect">
            <a:avLst/>
          </a:prstGeom>
          <a:noFill/>
        </p:spPr>
        <p:txBody>
          <a:bodyPr wrap="none" lIns="0" tIns="0" rIns="0" bIns="0" rtlCol="0" anchor="t"/>
          <a:lstStyle/>
          <a:p>
            <a:pPr marL="0" indent="0" algn="ctr">
              <a:lnSpc>
                <a:spcPts val="2650"/>
              </a:lnSpc>
              <a:buNone/>
            </a:pPr>
            <a:r>
              <a:rPr lang="en-US" sz="2650" b="1" kern="0" spc="-80" dirty="0">
                <a:solidFill>
                  <a:srgbClr val="272525"/>
                </a:solidFill>
                <a:latin typeface="Inter Bold" pitchFamily="34" charset="0"/>
                <a:ea typeface="Inter Bold" pitchFamily="34" charset="-122"/>
                <a:cs typeface="Inter Bold" pitchFamily="34" charset="-120"/>
              </a:rPr>
              <a:t>1</a:t>
            </a:r>
            <a:endParaRPr lang="en-US" sz="2650" dirty="0"/>
          </a:p>
        </p:txBody>
      </p:sp>
      <p:sp>
        <p:nvSpPr>
          <p:cNvPr id="6" name="Text 3"/>
          <p:cNvSpPr/>
          <p:nvPr/>
        </p:nvSpPr>
        <p:spPr>
          <a:xfrm>
            <a:off x="1530906" y="4850487"/>
            <a:ext cx="2835235" cy="354330"/>
          </a:xfrm>
          <a:prstGeom prst="rect">
            <a:avLst/>
          </a:prstGeom>
          <a:noFill/>
        </p:spPr>
        <p:txBody>
          <a:bodyPr wrap="none" lIns="0" tIns="0" rIns="0" bIns="0" rtlCol="0" anchor="t"/>
          <a:lstStyle/>
          <a:p>
            <a:pPr marL="0" indent="0">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Grid Structure</a:t>
            </a:r>
            <a:endParaRPr lang="en-US" sz="2200" dirty="0"/>
          </a:p>
        </p:txBody>
      </p:sp>
      <p:sp>
        <p:nvSpPr>
          <p:cNvPr id="7" name="Text 4"/>
          <p:cNvSpPr/>
          <p:nvPr/>
        </p:nvSpPr>
        <p:spPr>
          <a:xfrm>
            <a:off x="1530906" y="5340906"/>
            <a:ext cx="3459242" cy="2177415"/>
          </a:xfrm>
          <a:prstGeom prst="rect">
            <a:avLst/>
          </a:prstGeom>
          <a:noFill/>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We'll represent the game board as a 2D list, with each element representing a square on the board. This allows us to easily access and manipulate the board data.</a:t>
            </a:r>
            <a:endParaRPr lang="en-US" sz="1750" dirty="0"/>
          </a:p>
        </p:txBody>
      </p:sp>
      <p:sp>
        <p:nvSpPr>
          <p:cNvPr id="8" name="Shape 5"/>
          <p:cNvSpPr/>
          <p:nvPr/>
        </p:nvSpPr>
        <p:spPr>
          <a:xfrm>
            <a:off x="5216962" y="4850487"/>
            <a:ext cx="510302" cy="510302"/>
          </a:xfrm>
          <a:prstGeom prst="roundRect">
            <a:avLst>
              <a:gd name="adj" fmla="val 18669"/>
            </a:avLst>
          </a:prstGeom>
          <a:solidFill>
            <a:srgbClr val="DADBF1"/>
          </a:solidFill>
          <a:ln w="7620">
            <a:solidFill>
              <a:srgbClr val="C0C1D7"/>
            </a:solidFill>
            <a:prstDash val="solid"/>
          </a:ln>
        </p:spPr>
        <p:txBody>
          <a:bodyPr/>
          <a:lstStyle/>
          <a:p>
            <a:endParaRPr lang="en-US"/>
          </a:p>
        </p:txBody>
      </p:sp>
      <p:sp>
        <p:nvSpPr>
          <p:cNvPr id="9" name="Text 6"/>
          <p:cNvSpPr/>
          <p:nvPr/>
        </p:nvSpPr>
        <p:spPr>
          <a:xfrm>
            <a:off x="5370076" y="4935498"/>
            <a:ext cx="204073" cy="340281"/>
          </a:xfrm>
          <a:prstGeom prst="rect">
            <a:avLst/>
          </a:prstGeom>
          <a:noFill/>
        </p:spPr>
        <p:txBody>
          <a:bodyPr wrap="none" lIns="0" tIns="0" rIns="0" bIns="0" rtlCol="0" anchor="t"/>
          <a:lstStyle/>
          <a:p>
            <a:pPr marL="0" indent="0" algn="ctr">
              <a:lnSpc>
                <a:spcPts val="2650"/>
              </a:lnSpc>
              <a:buNone/>
            </a:pPr>
            <a:r>
              <a:rPr lang="en-US" sz="2650" b="1" kern="0" spc="-80" dirty="0">
                <a:solidFill>
                  <a:srgbClr val="272525"/>
                </a:solidFill>
                <a:latin typeface="Inter Bold" pitchFamily="34" charset="0"/>
                <a:ea typeface="Inter Bold" pitchFamily="34" charset="-122"/>
                <a:cs typeface="Inter Bold" pitchFamily="34" charset="-120"/>
              </a:rPr>
              <a:t>2</a:t>
            </a:r>
            <a:endParaRPr lang="en-US" sz="2650" dirty="0"/>
          </a:p>
        </p:txBody>
      </p:sp>
      <p:sp>
        <p:nvSpPr>
          <p:cNvPr id="10" name="Text 7"/>
          <p:cNvSpPr/>
          <p:nvPr/>
        </p:nvSpPr>
        <p:spPr>
          <a:xfrm>
            <a:off x="5954078" y="4850487"/>
            <a:ext cx="2835235" cy="354330"/>
          </a:xfrm>
          <a:prstGeom prst="rect">
            <a:avLst/>
          </a:prstGeom>
          <a:noFill/>
        </p:spPr>
        <p:txBody>
          <a:bodyPr wrap="none" lIns="0" tIns="0" rIns="0" bIns="0" rtlCol="0" anchor="t"/>
          <a:lstStyle/>
          <a:p>
            <a:pPr marL="0" indent="0">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Initial State</a:t>
            </a:r>
            <a:endParaRPr lang="en-US" sz="2200" dirty="0"/>
          </a:p>
        </p:txBody>
      </p:sp>
      <p:sp>
        <p:nvSpPr>
          <p:cNvPr id="11" name="Text 8"/>
          <p:cNvSpPr/>
          <p:nvPr/>
        </p:nvSpPr>
        <p:spPr>
          <a:xfrm>
            <a:off x="5954078" y="5340906"/>
            <a:ext cx="3459242" cy="1451610"/>
          </a:xfrm>
          <a:prstGeom prst="rect">
            <a:avLst/>
          </a:prstGeom>
          <a:noFill/>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Initially, all squares are empty. We can use a specific character, like " " (empty space), to represent an empty square.</a:t>
            </a:r>
            <a:endParaRPr lang="en-US" sz="1750" dirty="0"/>
          </a:p>
        </p:txBody>
      </p:sp>
      <p:sp>
        <p:nvSpPr>
          <p:cNvPr id="12" name="Shape 9"/>
          <p:cNvSpPr/>
          <p:nvPr/>
        </p:nvSpPr>
        <p:spPr>
          <a:xfrm>
            <a:off x="9640133" y="4850487"/>
            <a:ext cx="510302" cy="510302"/>
          </a:xfrm>
          <a:prstGeom prst="roundRect">
            <a:avLst>
              <a:gd name="adj" fmla="val 18669"/>
            </a:avLst>
          </a:prstGeom>
          <a:solidFill>
            <a:srgbClr val="DADBF1"/>
          </a:solidFill>
          <a:ln w="7620">
            <a:solidFill>
              <a:srgbClr val="C0C1D7"/>
            </a:solidFill>
            <a:prstDash val="solid"/>
          </a:ln>
        </p:spPr>
        <p:txBody>
          <a:bodyPr/>
          <a:lstStyle/>
          <a:p>
            <a:endParaRPr lang="en-US"/>
          </a:p>
        </p:txBody>
      </p:sp>
      <p:sp>
        <p:nvSpPr>
          <p:cNvPr id="13" name="Text 10"/>
          <p:cNvSpPr/>
          <p:nvPr/>
        </p:nvSpPr>
        <p:spPr>
          <a:xfrm>
            <a:off x="9790509" y="4935498"/>
            <a:ext cx="209431" cy="340281"/>
          </a:xfrm>
          <a:prstGeom prst="rect">
            <a:avLst/>
          </a:prstGeom>
          <a:noFill/>
        </p:spPr>
        <p:txBody>
          <a:bodyPr wrap="none" lIns="0" tIns="0" rIns="0" bIns="0" rtlCol="0" anchor="t"/>
          <a:lstStyle/>
          <a:p>
            <a:pPr marL="0" indent="0" algn="ctr">
              <a:lnSpc>
                <a:spcPts val="2650"/>
              </a:lnSpc>
              <a:buNone/>
            </a:pPr>
            <a:r>
              <a:rPr lang="en-US" sz="2650" b="1" kern="0" spc="-80" dirty="0">
                <a:solidFill>
                  <a:srgbClr val="272525"/>
                </a:solidFill>
                <a:latin typeface="Inter Bold" pitchFamily="34" charset="0"/>
                <a:ea typeface="Inter Bold" pitchFamily="34" charset="-122"/>
                <a:cs typeface="Inter Bold" pitchFamily="34" charset="-120"/>
              </a:rPr>
              <a:t>3</a:t>
            </a:r>
            <a:endParaRPr lang="en-US" sz="2650" dirty="0"/>
          </a:p>
        </p:txBody>
      </p:sp>
      <p:sp>
        <p:nvSpPr>
          <p:cNvPr id="14" name="Text 11"/>
          <p:cNvSpPr/>
          <p:nvPr/>
        </p:nvSpPr>
        <p:spPr>
          <a:xfrm>
            <a:off x="10377249" y="4850487"/>
            <a:ext cx="2865001" cy="354330"/>
          </a:xfrm>
          <a:prstGeom prst="rect">
            <a:avLst/>
          </a:prstGeom>
          <a:noFill/>
        </p:spPr>
        <p:txBody>
          <a:bodyPr wrap="none" lIns="0" tIns="0" rIns="0" bIns="0" rtlCol="0" anchor="t"/>
          <a:lstStyle/>
          <a:p>
            <a:pPr marL="0" indent="0">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Visual Representation</a:t>
            </a:r>
            <a:endParaRPr lang="en-US" sz="2200" dirty="0"/>
          </a:p>
        </p:txBody>
      </p:sp>
      <p:sp>
        <p:nvSpPr>
          <p:cNvPr id="15" name="Text 12"/>
          <p:cNvSpPr/>
          <p:nvPr/>
        </p:nvSpPr>
        <p:spPr>
          <a:xfrm>
            <a:off x="10377249" y="5340906"/>
            <a:ext cx="3459242" cy="1814513"/>
          </a:xfrm>
          <a:prstGeom prst="rect">
            <a:avLst/>
          </a:prstGeom>
          <a:noFill/>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We can display the board visually for the user. We'll use print statements to display the grid and the current state of the board.</a:t>
            </a:r>
            <a:endParaRPr lang="en-US" sz="1750" dirty="0"/>
          </a:p>
        </p:txBody>
      </p:sp>
      <p:sp>
        <p:nvSpPr>
          <p:cNvPr id="16" name="Rectangle: Rounded Corners 15"/>
          <p:cNvSpPr/>
          <p:nvPr/>
        </p:nvSpPr>
        <p:spPr>
          <a:xfrm>
            <a:off x="12791440" y="7762240"/>
            <a:ext cx="1717040" cy="345440"/>
          </a:xfrm>
          <a:prstGeom prst="roundRect">
            <a:avLst/>
          </a:prstGeom>
          <a:solidFill>
            <a:srgbClr val="FFFFFF"/>
          </a:solid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2835235"/>
          </a:xfrm>
          <a:prstGeom prst="rect">
            <a:avLst/>
          </a:prstGeom>
        </p:spPr>
      </p:pic>
      <p:sp>
        <p:nvSpPr>
          <p:cNvPr id="3" name="Text 0"/>
          <p:cNvSpPr/>
          <p:nvPr/>
        </p:nvSpPr>
        <p:spPr>
          <a:xfrm>
            <a:off x="793790" y="3621048"/>
            <a:ext cx="5851446" cy="708779"/>
          </a:xfrm>
          <a:prstGeom prst="rect">
            <a:avLst/>
          </a:prstGeom>
          <a:noFill/>
        </p:spPr>
        <p:txBody>
          <a:bodyPr wrap="none" lIns="0" tIns="0" rIns="0" bIns="0" rtlCol="0" anchor="t"/>
          <a:lstStyle/>
          <a:p>
            <a:pPr marL="0" indent="0">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Defining Player Moves</a:t>
            </a:r>
            <a:endParaRPr lang="en-US" sz="4450" dirty="0"/>
          </a:p>
        </p:txBody>
      </p:sp>
      <p:sp>
        <p:nvSpPr>
          <p:cNvPr id="4" name="Shape 1"/>
          <p:cNvSpPr/>
          <p:nvPr/>
        </p:nvSpPr>
        <p:spPr>
          <a:xfrm>
            <a:off x="793790" y="4669988"/>
            <a:ext cx="4196358" cy="2773799"/>
          </a:xfrm>
          <a:prstGeom prst="roundRect">
            <a:avLst>
              <a:gd name="adj" fmla="val 3435"/>
            </a:avLst>
          </a:prstGeom>
          <a:solidFill>
            <a:srgbClr val="DADBF1"/>
          </a:solidFill>
          <a:ln w="7620">
            <a:solidFill>
              <a:srgbClr val="C0C1D7"/>
            </a:solidFill>
            <a:prstDash val="solid"/>
          </a:ln>
        </p:spPr>
        <p:txBody>
          <a:bodyPr/>
          <a:lstStyle/>
          <a:p>
            <a:endParaRPr lang="en-US"/>
          </a:p>
        </p:txBody>
      </p:sp>
      <p:sp>
        <p:nvSpPr>
          <p:cNvPr id="5" name="Text 2"/>
          <p:cNvSpPr/>
          <p:nvPr/>
        </p:nvSpPr>
        <p:spPr>
          <a:xfrm>
            <a:off x="1028224" y="4904423"/>
            <a:ext cx="2835235" cy="354330"/>
          </a:xfrm>
          <a:prstGeom prst="rect">
            <a:avLst/>
          </a:prstGeom>
          <a:noFill/>
        </p:spPr>
        <p:txBody>
          <a:bodyPr wrap="none" lIns="0" tIns="0" rIns="0" bIns="0" rtlCol="0" anchor="t"/>
          <a:lstStyle/>
          <a:p>
            <a:pPr marL="0" indent="0">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Player Turns</a:t>
            </a:r>
            <a:endParaRPr lang="en-US" sz="2200" dirty="0"/>
          </a:p>
        </p:txBody>
      </p:sp>
      <p:sp>
        <p:nvSpPr>
          <p:cNvPr id="6" name="Text 3"/>
          <p:cNvSpPr/>
          <p:nvPr/>
        </p:nvSpPr>
        <p:spPr>
          <a:xfrm>
            <a:off x="1028224" y="5394841"/>
            <a:ext cx="3727490" cy="1814513"/>
          </a:xfrm>
          <a:prstGeom prst="rect">
            <a:avLst/>
          </a:prstGeom>
          <a:noFill/>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We'll alternate turns between Player X and Player O. Each player will input their desired move by specifying the number of the square.</a:t>
            </a:r>
            <a:endParaRPr lang="en-US" sz="1750" dirty="0"/>
          </a:p>
        </p:txBody>
      </p:sp>
      <p:sp>
        <p:nvSpPr>
          <p:cNvPr id="7" name="Shape 4"/>
          <p:cNvSpPr/>
          <p:nvPr/>
        </p:nvSpPr>
        <p:spPr>
          <a:xfrm>
            <a:off x="5216962" y="4669988"/>
            <a:ext cx="4196358" cy="2773799"/>
          </a:xfrm>
          <a:prstGeom prst="roundRect">
            <a:avLst>
              <a:gd name="adj" fmla="val 3435"/>
            </a:avLst>
          </a:prstGeom>
          <a:solidFill>
            <a:srgbClr val="DADBF1"/>
          </a:solidFill>
          <a:ln w="7620">
            <a:solidFill>
              <a:srgbClr val="C0C1D7"/>
            </a:solidFill>
            <a:prstDash val="solid"/>
          </a:ln>
        </p:spPr>
        <p:txBody>
          <a:bodyPr/>
          <a:lstStyle/>
          <a:p>
            <a:endParaRPr lang="en-US"/>
          </a:p>
        </p:txBody>
      </p:sp>
      <p:sp>
        <p:nvSpPr>
          <p:cNvPr id="8" name="Text 5"/>
          <p:cNvSpPr/>
          <p:nvPr/>
        </p:nvSpPr>
        <p:spPr>
          <a:xfrm>
            <a:off x="5451396" y="4904423"/>
            <a:ext cx="2835235" cy="354330"/>
          </a:xfrm>
          <a:prstGeom prst="rect">
            <a:avLst/>
          </a:prstGeom>
          <a:noFill/>
        </p:spPr>
        <p:txBody>
          <a:bodyPr wrap="none" lIns="0" tIns="0" rIns="0" bIns="0" rtlCol="0" anchor="t"/>
          <a:lstStyle/>
          <a:p>
            <a:pPr marL="0" indent="0">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Validating Moves</a:t>
            </a:r>
            <a:endParaRPr lang="en-US" sz="2200" dirty="0"/>
          </a:p>
        </p:txBody>
      </p:sp>
      <p:sp>
        <p:nvSpPr>
          <p:cNvPr id="9" name="Text 6"/>
          <p:cNvSpPr/>
          <p:nvPr/>
        </p:nvSpPr>
        <p:spPr>
          <a:xfrm>
            <a:off x="5451396" y="5394841"/>
            <a:ext cx="3727490" cy="1814513"/>
          </a:xfrm>
          <a:prstGeom prst="rect">
            <a:avLst/>
          </a:prstGeom>
          <a:noFill/>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We need to ensure that players only select valid squares. We'll validate the user input to check if the chosen square is empty and within the board boundaries.</a:t>
            </a:r>
            <a:endParaRPr lang="en-US" sz="1750" dirty="0"/>
          </a:p>
        </p:txBody>
      </p:sp>
      <p:sp>
        <p:nvSpPr>
          <p:cNvPr id="10" name="Shape 7"/>
          <p:cNvSpPr/>
          <p:nvPr/>
        </p:nvSpPr>
        <p:spPr>
          <a:xfrm>
            <a:off x="9640133" y="4669988"/>
            <a:ext cx="4196358" cy="2773799"/>
          </a:xfrm>
          <a:prstGeom prst="roundRect">
            <a:avLst>
              <a:gd name="adj" fmla="val 3435"/>
            </a:avLst>
          </a:prstGeom>
          <a:solidFill>
            <a:srgbClr val="DADBF1"/>
          </a:solidFill>
          <a:ln w="7620">
            <a:solidFill>
              <a:srgbClr val="C0C1D7"/>
            </a:solidFill>
            <a:prstDash val="solid"/>
          </a:ln>
        </p:spPr>
        <p:txBody>
          <a:bodyPr/>
          <a:lstStyle/>
          <a:p>
            <a:endParaRPr lang="en-US"/>
          </a:p>
        </p:txBody>
      </p:sp>
      <p:sp>
        <p:nvSpPr>
          <p:cNvPr id="11" name="Text 8"/>
          <p:cNvSpPr/>
          <p:nvPr/>
        </p:nvSpPr>
        <p:spPr>
          <a:xfrm>
            <a:off x="9874568" y="4904423"/>
            <a:ext cx="2835235" cy="354330"/>
          </a:xfrm>
          <a:prstGeom prst="rect">
            <a:avLst/>
          </a:prstGeom>
          <a:noFill/>
        </p:spPr>
        <p:txBody>
          <a:bodyPr wrap="none" lIns="0" tIns="0" rIns="0" bIns="0" rtlCol="0" anchor="t"/>
          <a:lstStyle/>
          <a:p>
            <a:pPr marL="0" indent="0">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Updating Board</a:t>
            </a:r>
            <a:endParaRPr lang="en-US" sz="2200" dirty="0"/>
          </a:p>
        </p:txBody>
      </p:sp>
      <p:sp>
        <p:nvSpPr>
          <p:cNvPr id="12" name="Text 9"/>
          <p:cNvSpPr/>
          <p:nvPr/>
        </p:nvSpPr>
        <p:spPr>
          <a:xfrm>
            <a:off x="9874568" y="5394841"/>
            <a:ext cx="3727490" cy="1451610"/>
          </a:xfrm>
          <a:prstGeom prst="rect">
            <a:avLst/>
          </a:prstGeom>
          <a:noFill/>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Once a valid move is made, we'll update the corresponding square on the board with the player's symbol (X or O).</a:t>
            </a:r>
            <a:endParaRPr lang="en-US" sz="1750" dirty="0"/>
          </a:p>
        </p:txBody>
      </p:sp>
      <p:sp>
        <p:nvSpPr>
          <p:cNvPr id="13" name="Rectangle: Rounded Corners 12"/>
          <p:cNvSpPr/>
          <p:nvPr/>
        </p:nvSpPr>
        <p:spPr>
          <a:xfrm>
            <a:off x="12791440" y="7762240"/>
            <a:ext cx="1717040" cy="345440"/>
          </a:xfrm>
          <a:prstGeom prst="roundRect">
            <a:avLst/>
          </a:prstGeom>
          <a:solidFill>
            <a:srgbClr val="FFFFFF"/>
          </a:solid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80190" y="677228"/>
            <a:ext cx="6807041" cy="708779"/>
          </a:xfrm>
          <a:prstGeom prst="rect">
            <a:avLst/>
          </a:prstGeom>
          <a:noFill/>
        </p:spPr>
        <p:txBody>
          <a:bodyPr wrap="none" lIns="0" tIns="0" rIns="0" bIns="0" rtlCol="0" anchor="t"/>
          <a:lstStyle/>
          <a:p>
            <a:pPr marL="0" indent="0">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Implementing Game Logic</a:t>
            </a:r>
            <a:endParaRPr lang="en-US" sz="4450" dirty="0"/>
          </a:p>
        </p:txBody>
      </p:sp>
      <p:sp>
        <p:nvSpPr>
          <p:cNvPr id="4" name="Shape 1"/>
          <p:cNvSpPr/>
          <p:nvPr/>
        </p:nvSpPr>
        <p:spPr>
          <a:xfrm>
            <a:off x="6605111" y="1726168"/>
            <a:ext cx="30480" cy="5826085"/>
          </a:xfrm>
          <a:prstGeom prst="roundRect">
            <a:avLst>
              <a:gd name="adj" fmla="val 312558"/>
            </a:avLst>
          </a:prstGeom>
          <a:solidFill>
            <a:srgbClr val="C0C1D7"/>
          </a:solidFill>
        </p:spPr>
        <p:txBody>
          <a:bodyPr/>
          <a:lstStyle/>
          <a:p>
            <a:endParaRPr lang="en-US"/>
          </a:p>
        </p:txBody>
      </p:sp>
      <p:sp>
        <p:nvSpPr>
          <p:cNvPr id="5" name="Shape 2"/>
          <p:cNvSpPr/>
          <p:nvPr/>
        </p:nvSpPr>
        <p:spPr>
          <a:xfrm>
            <a:off x="6845022" y="2221230"/>
            <a:ext cx="793790" cy="30480"/>
          </a:xfrm>
          <a:prstGeom prst="roundRect">
            <a:avLst>
              <a:gd name="adj" fmla="val 312558"/>
            </a:avLst>
          </a:prstGeom>
          <a:solidFill>
            <a:srgbClr val="C0C1D7"/>
          </a:solidFill>
        </p:spPr>
        <p:txBody>
          <a:bodyPr/>
          <a:lstStyle/>
          <a:p>
            <a:endParaRPr lang="en-US"/>
          </a:p>
        </p:txBody>
      </p:sp>
      <p:sp>
        <p:nvSpPr>
          <p:cNvPr id="6" name="Shape 3"/>
          <p:cNvSpPr/>
          <p:nvPr/>
        </p:nvSpPr>
        <p:spPr>
          <a:xfrm>
            <a:off x="6365200" y="1981319"/>
            <a:ext cx="510302" cy="510302"/>
          </a:xfrm>
          <a:prstGeom prst="roundRect">
            <a:avLst>
              <a:gd name="adj" fmla="val 18669"/>
            </a:avLst>
          </a:prstGeom>
          <a:solidFill>
            <a:srgbClr val="DADBF1"/>
          </a:solidFill>
          <a:ln w="7620">
            <a:solidFill>
              <a:srgbClr val="C0C1D7"/>
            </a:solidFill>
            <a:prstDash val="solid"/>
          </a:ln>
        </p:spPr>
        <p:txBody>
          <a:bodyPr/>
          <a:lstStyle/>
          <a:p>
            <a:endParaRPr lang="en-US"/>
          </a:p>
        </p:txBody>
      </p:sp>
      <p:sp>
        <p:nvSpPr>
          <p:cNvPr id="7" name="Text 4"/>
          <p:cNvSpPr/>
          <p:nvPr/>
        </p:nvSpPr>
        <p:spPr>
          <a:xfrm>
            <a:off x="6552009" y="2066330"/>
            <a:ext cx="136565" cy="340281"/>
          </a:xfrm>
          <a:prstGeom prst="rect">
            <a:avLst/>
          </a:prstGeom>
          <a:noFill/>
        </p:spPr>
        <p:txBody>
          <a:bodyPr wrap="none" lIns="0" tIns="0" rIns="0" bIns="0" rtlCol="0" anchor="t"/>
          <a:lstStyle/>
          <a:p>
            <a:pPr marL="0" indent="0" algn="ctr">
              <a:lnSpc>
                <a:spcPts val="2650"/>
              </a:lnSpc>
              <a:buNone/>
            </a:pPr>
            <a:r>
              <a:rPr lang="en-US" sz="2650" b="1" kern="0" spc="-80" dirty="0">
                <a:solidFill>
                  <a:srgbClr val="272525"/>
                </a:solidFill>
                <a:latin typeface="Inter Bold" pitchFamily="34" charset="0"/>
                <a:ea typeface="Inter Bold" pitchFamily="34" charset="-122"/>
                <a:cs typeface="Inter Bold" pitchFamily="34" charset="-120"/>
              </a:rPr>
              <a:t>1</a:t>
            </a:r>
            <a:endParaRPr lang="en-US" sz="2650" dirty="0"/>
          </a:p>
        </p:txBody>
      </p:sp>
      <p:sp>
        <p:nvSpPr>
          <p:cNvPr id="8" name="Text 5"/>
          <p:cNvSpPr/>
          <p:nvPr/>
        </p:nvSpPr>
        <p:spPr>
          <a:xfrm>
            <a:off x="7867888" y="1952982"/>
            <a:ext cx="2835235" cy="354330"/>
          </a:xfrm>
          <a:prstGeom prst="rect">
            <a:avLst/>
          </a:prstGeom>
          <a:noFill/>
        </p:spPr>
        <p:txBody>
          <a:bodyPr wrap="none" lIns="0" tIns="0" rIns="0" bIns="0" rtlCol="0" anchor="t"/>
          <a:lstStyle/>
          <a:p>
            <a:pPr marL="0" indent="0" algn="l">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Input Handling</a:t>
            </a:r>
            <a:endParaRPr lang="en-US" sz="2200" dirty="0"/>
          </a:p>
        </p:txBody>
      </p:sp>
      <p:sp>
        <p:nvSpPr>
          <p:cNvPr id="9" name="Text 6"/>
          <p:cNvSpPr/>
          <p:nvPr/>
        </p:nvSpPr>
        <p:spPr>
          <a:xfrm>
            <a:off x="7867888" y="2443401"/>
            <a:ext cx="5968722" cy="725805"/>
          </a:xfrm>
          <a:prstGeom prst="rect">
            <a:avLst/>
          </a:prstGeom>
          <a:noFill/>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The game logic will handle user input, validating moves and updating the board accordingly.</a:t>
            </a:r>
            <a:endParaRPr lang="en-US" sz="1750" dirty="0"/>
          </a:p>
        </p:txBody>
      </p:sp>
      <p:sp>
        <p:nvSpPr>
          <p:cNvPr id="10" name="Shape 7"/>
          <p:cNvSpPr/>
          <p:nvPr/>
        </p:nvSpPr>
        <p:spPr>
          <a:xfrm>
            <a:off x="6845022" y="4117896"/>
            <a:ext cx="793790" cy="30480"/>
          </a:xfrm>
          <a:prstGeom prst="roundRect">
            <a:avLst>
              <a:gd name="adj" fmla="val 312558"/>
            </a:avLst>
          </a:prstGeom>
          <a:solidFill>
            <a:srgbClr val="C0C1D7"/>
          </a:solidFill>
        </p:spPr>
        <p:txBody>
          <a:bodyPr/>
          <a:lstStyle/>
          <a:p>
            <a:endParaRPr lang="en-US"/>
          </a:p>
        </p:txBody>
      </p:sp>
      <p:sp>
        <p:nvSpPr>
          <p:cNvPr id="11" name="Shape 8"/>
          <p:cNvSpPr/>
          <p:nvPr/>
        </p:nvSpPr>
        <p:spPr>
          <a:xfrm>
            <a:off x="6365200" y="3877985"/>
            <a:ext cx="510302" cy="510302"/>
          </a:xfrm>
          <a:prstGeom prst="roundRect">
            <a:avLst>
              <a:gd name="adj" fmla="val 18669"/>
            </a:avLst>
          </a:prstGeom>
          <a:solidFill>
            <a:srgbClr val="DADBF1"/>
          </a:solidFill>
          <a:ln w="7620">
            <a:solidFill>
              <a:srgbClr val="C0C1D7"/>
            </a:solidFill>
            <a:prstDash val="solid"/>
          </a:ln>
        </p:spPr>
        <p:txBody>
          <a:bodyPr/>
          <a:lstStyle/>
          <a:p>
            <a:endParaRPr lang="en-US"/>
          </a:p>
        </p:txBody>
      </p:sp>
      <p:sp>
        <p:nvSpPr>
          <p:cNvPr id="12" name="Text 9"/>
          <p:cNvSpPr/>
          <p:nvPr/>
        </p:nvSpPr>
        <p:spPr>
          <a:xfrm>
            <a:off x="6518315" y="3962995"/>
            <a:ext cx="204073" cy="340281"/>
          </a:xfrm>
          <a:prstGeom prst="rect">
            <a:avLst/>
          </a:prstGeom>
          <a:noFill/>
        </p:spPr>
        <p:txBody>
          <a:bodyPr wrap="none" lIns="0" tIns="0" rIns="0" bIns="0" rtlCol="0" anchor="t"/>
          <a:lstStyle/>
          <a:p>
            <a:pPr marL="0" indent="0" algn="ctr">
              <a:lnSpc>
                <a:spcPts val="2650"/>
              </a:lnSpc>
              <a:buNone/>
            </a:pPr>
            <a:r>
              <a:rPr lang="en-US" sz="2650" b="1" kern="0" spc="-80" dirty="0">
                <a:solidFill>
                  <a:srgbClr val="272525"/>
                </a:solidFill>
                <a:latin typeface="Inter Bold" pitchFamily="34" charset="0"/>
                <a:ea typeface="Inter Bold" pitchFamily="34" charset="-122"/>
                <a:cs typeface="Inter Bold" pitchFamily="34" charset="-120"/>
              </a:rPr>
              <a:t>2</a:t>
            </a:r>
            <a:endParaRPr lang="en-US" sz="2650" dirty="0"/>
          </a:p>
        </p:txBody>
      </p:sp>
      <p:sp>
        <p:nvSpPr>
          <p:cNvPr id="13" name="Text 10"/>
          <p:cNvSpPr/>
          <p:nvPr/>
        </p:nvSpPr>
        <p:spPr>
          <a:xfrm>
            <a:off x="7867888" y="3849648"/>
            <a:ext cx="2835235" cy="354330"/>
          </a:xfrm>
          <a:prstGeom prst="rect">
            <a:avLst/>
          </a:prstGeom>
          <a:noFill/>
        </p:spPr>
        <p:txBody>
          <a:bodyPr wrap="none" lIns="0" tIns="0" rIns="0" bIns="0" rtlCol="0" anchor="t"/>
          <a:lstStyle/>
          <a:p>
            <a:pPr marL="0" indent="0" algn="l">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Winning Condition</a:t>
            </a:r>
            <a:endParaRPr lang="en-US" sz="2200" dirty="0"/>
          </a:p>
        </p:txBody>
      </p:sp>
      <p:sp>
        <p:nvSpPr>
          <p:cNvPr id="14" name="Text 11"/>
          <p:cNvSpPr/>
          <p:nvPr/>
        </p:nvSpPr>
        <p:spPr>
          <a:xfrm>
            <a:off x="7867888" y="4340066"/>
            <a:ext cx="5968722" cy="1088708"/>
          </a:xfrm>
          <a:prstGeom prst="rect">
            <a:avLst/>
          </a:prstGeom>
          <a:noFill/>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The logic will check for winning conditions after each move, determining if any player has achieved three in a row.</a:t>
            </a:r>
            <a:endParaRPr lang="en-US" sz="1750" dirty="0"/>
          </a:p>
        </p:txBody>
      </p:sp>
      <p:sp>
        <p:nvSpPr>
          <p:cNvPr id="15" name="Shape 12"/>
          <p:cNvSpPr/>
          <p:nvPr/>
        </p:nvSpPr>
        <p:spPr>
          <a:xfrm>
            <a:off x="6845022" y="6377464"/>
            <a:ext cx="793790" cy="30480"/>
          </a:xfrm>
          <a:prstGeom prst="roundRect">
            <a:avLst>
              <a:gd name="adj" fmla="val 312558"/>
            </a:avLst>
          </a:prstGeom>
          <a:solidFill>
            <a:srgbClr val="C0C1D7"/>
          </a:solidFill>
        </p:spPr>
        <p:txBody>
          <a:bodyPr/>
          <a:lstStyle/>
          <a:p>
            <a:endParaRPr lang="en-US"/>
          </a:p>
        </p:txBody>
      </p:sp>
      <p:sp>
        <p:nvSpPr>
          <p:cNvPr id="16" name="Shape 13"/>
          <p:cNvSpPr/>
          <p:nvPr/>
        </p:nvSpPr>
        <p:spPr>
          <a:xfrm>
            <a:off x="6365200" y="6137553"/>
            <a:ext cx="510302" cy="510302"/>
          </a:xfrm>
          <a:prstGeom prst="roundRect">
            <a:avLst>
              <a:gd name="adj" fmla="val 18669"/>
            </a:avLst>
          </a:prstGeom>
          <a:solidFill>
            <a:srgbClr val="DADBF1"/>
          </a:solidFill>
          <a:ln w="7620">
            <a:solidFill>
              <a:srgbClr val="C0C1D7"/>
            </a:solidFill>
            <a:prstDash val="solid"/>
          </a:ln>
        </p:spPr>
        <p:txBody>
          <a:bodyPr/>
          <a:lstStyle/>
          <a:p>
            <a:endParaRPr lang="en-US"/>
          </a:p>
        </p:txBody>
      </p:sp>
      <p:sp>
        <p:nvSpPr>
          <p:cNvPr id="17" name="Text 14"/>
          <p:cNvSpPr/>
          <p:nvPr/>
        </p:nvSpPr>
        <p:spPr>
          <a:xfrm>
            <a:off x="6515576" y="6222563"/>
            <a:ext cx="209431" cy="340281"/>
          </a:xfrm>
          <a:prstGeom prst="rect">
            <a:avLst/>
          </a:prstGeom>
          <a:noFill/>
        </p:spPr>
        <p:txBody>
          <a:bodyPr wrap="none" lIns="0" tIns="0" rIns="0" bIns="0" rtlCol="0" anchor="t"/>
          <a:lstStyle/>
          <a:p>
            <a:pPr marL="0" indent="0" algn="ctr">
              <a:lnSpc>
                <a:spcPts val="2650"/>
              </a:lnSpc>
              <a:buNone/>
            </a:pPr>
            <a:r>
              <a:rPr lang="en-US" sz="2650" b="1" kern="0" spc="-80" dirty="0">
                <a:solidFill>
                  <a:srgbClr val="272525"/>
                </a:solidFill>
                <a:latin typeface="Inter Bold" pitchFamily="34" charset="0"/>
                <a:ea typeface="Inter Bold" pitchFamily="34" charset="-122"/>
                <a:cs typeface="Inter Bold" pitchFamily="34" charset="-120"/>
              </a:rPr>
              <a:t>3</a:t>
            </a:r>
            <a:endParaRPr lang="en-US" sz="2650" dirty="0"/>
          </a:p>
        </p:txBody>
      </p:sp>
      <p:sp>
        <p:nvSpPr>
          <p:cNvPr id="18" name="Text 15"/>
          <p:cNvSpPr/>
          <p:nvPr/>
        </p:nvSpPr>
        <p:spPr>
          <a:xfrm>
            <a:off x="7867888" y="6109216"/>
            <a:ext cx="2835235" cy="354330"/>
          </a:xfrm>
          <a:prstGeom prst="rect">
            <a:avLst/>
          </a:prstGeom>
          <a:noFill/>
        </p:spPr>
        <p:txBody>
          <a:bodyPr wrap="none" lIns="0" tIns="0" rIns="0" bIns="0" rtlCol="0" anchor="t"/>
          <a:lstStyle/>
          <a:p>
            <a:pPr marL="0" indent="0" algn="l">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Tie Game</a:t>
            </a:r>
            <a:endParaRPr lang="en-US" sz="2200" dirty="0"/>
          </a:p>
        </p:txBody>
      </p:sp>
      <p:sp>
        <p:nvSpPr>
          <p:cNvPr id="19" name="Text 16"/>
          <p:cNvSpPr/>
          <p:nvPr/>
        </p:nvSpPr>
        <p:spPr>
          <a:xfrm>
            <a:off x="7867888" y="6599634"/>
            <a:ext cx="5968722" cy="725805"/>
          </a:xfrm>
          <a:prstGeom prst="rect">
            <a:avLst/>
          </a:prstGeom>
          <a:noFill/>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If all squares are filled and no player has won, the game will declare a tie.</a:t>
            </a:r>
            <a:endParaRPr lang="en-US" sz="1750" dirty="0"/>
          </a:p>
        </p:txBody>
      </p:sp>
      <p:sp>
        <p:nvSpPr>
          <p:cNvPr id="20" name="Rectangle: Rounded Corners 19"/>
          <p:cNvSpPr/>
          <p:nvPr/>
        </p:nvSpPr>
        <p:spPr>
          <a:xfrm>
            <a:off x="12791440" y="7762240"/>
            <a:ext cx="1717040" cy="345440"/>
          </a:xfrm>
          <a:prstGeom prst="roundRect">
            <a:avLst/>
          </a:prstGeom>
          <a:solidFill>
            <a:srgbClr val="FFFFFF"/>
          </a:solid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674370" y="530543"/>
            <a:ext cx="4817031" cy="602099"/>
          </a:xfrm>
          <a:prstGeom prst="rect">
            <a:avLst/>
          </a:prstGeom>
          <a:noFill/>
        </p:spPr>
        <p:txBody>
          <a:bodyPr wrap="none" lIns="0" tIns="0" rIns="0" bIns="0" rtlCol="0" anchor="t"/>
          <a:lstStyle/>
          <a:p>
            <a:pPr marL="0" indent="0">
              <a:lnSpc>
                <a:spcPts val="4700"/>
              </a:lnSpc>
              <a:buNone/>
            </a:pPr>
            <a:r>
              <a:rPr lang="en-US" sz="3750" b="1" kern="0" spc="-114" dirty="0">
                <a:solidFill>
                  <a:srgbClr val="000000"/>
                </a:solidFill>
                <a:latin typeface="Inter Bold" pitchFamily="34" charset="0"/>
                <a:ea typeface="Inter Bold" pitchFamily="34" charset="-122"/>
                <a:cs typeface="Inter Bold" pitchFamily="34" charset="-120"/>
              </a:rPr>
              <a:t>Handling User Input</a:t>
            </a:r>
            <a:endParaRPr lang="en-US" sz="3750" dirty="0"/>
          </a:p>
        </p:txBody>
      </p:sp>
      <p:pic>
        <p:nvPicPr>
          <p:cNvPr id="4" name="Image 1" descr="preencoded.png"/>
          <p:cNvPicPr>
            <a:picLocks noChangeAspect="1"/>
          </p:cNvPicPr>
          <p:nvPr/>
        </p:nvPicPr>
        <p:blipFill>
          <a:blip r:embed="rId2"/>
          <a:stretch>
            <a:fillRect/>
          </a:stretch>
        </p:blipFill>
        <p:spPr>
          <a:xfrm>
            <a:off x="674370" y="1421606"/>
            <a:ext cx="481608" cy="481608"/>
          </a:xfrm>
          <a:prstGeom prst="rect">
            <a:avLst/>
          </a:prstGeom>
        </p:spPr>
      </p:pic>
      <p:sp>
        <p:nvSpPr>
          <p:cNvPr id="5" name="Text 1"/>
          <p:cNvSpPr/>
          <p:nvPr/>
        </p:nvSpPr>
        <p:spPr>
          <a:xfrm>
            <a:off x="674370" y="2095857"/>
            <a:ext cx="2408515" cy="300990"/>
          </a:xfrm>
          <a:prstGeom prst="rect">
            <a:avLst/>
          </a:prstGeom>
          <a:noFill/>
        </p:spPr>
        <p:txBody>
          <a:bodyPr wrap="none" lIns="0" tIns="0" rIns="0" bIns="0" rtlCol="0" anchor="t"/>
          <a:lstStyle/>
          <a:p>
            <a:pPr marL="0" indent="0" algn="l">
              <a:lnSpc>
                <a:spcPts val="2350"/>
              </a:lnSpc>
              <a:buNone/>
            </a:pPr>
            <a:r>
              <a:rPr lang="en-US" sz="1850" b="1" kern="0" spc="-57" dirty="0">
                <a:solidFill>
                  <a:srgbClr val="272525"/>
                </a:solidFill>
                <a:latin typeface="Inter Bold" pitchFamily="34" charset="0"/>
                <a:ea typeface="Inter Bold" pitchFamily="34" charset="-122"/>
                <a:cs typeface="Inter Bold" pitchFamily="34" charset="-120"/>
              </a:rPr>
              <a:t>Input Mechanism</a:t>
            </a:r>
            <a:endParaRPr lang="en-US" sz="1850" dirty="0"/>
          </a:p>
        </p:txBody>
      </p:sp>
      <p:sp>
        <p:nvSpPr>
          <p:cNvPr id="6" name="Text 2"/>
          <p:cNvSpPr/>
          <p:nvPr/>
        </p:nvSpPr>
        <p:spPr>
          <a:xfrm>
            <a:off x="674370" y="2512457"/>
            <a:ext cx="7795260" cy="616268"/>
          </a:xfrm>
          <a:prstGeom prst="rect">
            <a:avLst/>
          </a:prstGeom>
          <a:noFill/>
        </p:spPr>
        <p:txBody>
          <a:bodyPr wrap="square" lIns="0" tIns="0" rIns="0" bIns="0" rtlCol="0" anchor="t"/>
          <a:lstStyle/>
          <a:p>
            <a:pPr marL="0" indent="0" algn="l">
              <a:lnSpc>
                <a:spcPts val="2400"/>
              </a:lnSpc>
              <a:buNone/>
            </a:pPr>
            <a:r>
              <a:rPr lang="en-US" sz="1500" kern="0" spc="-30" dirty="0">
                <a:solidFill>
                  <a:srgbClr val="272525"/>
                </a:solidFill>
                <a:latin typeface="Inter" pitchFamily="34" charset="0"/>
                <a:ea typeface="Inter" pitchFamily="34" charset="-122"/>
                <a:cs typeface="Inter" pitchFamily="34" charset="-120"/>
              </a:rPr>
              <a:t>We'll use the input() function to get user input from the console. The user will enter a number corresponding to their desired square.</a:t>
            </a:r>
            <a:endParaRPr lang="en-US" sz="1500" dirty="0"/>
          </a:p>
        </p:txBody>
      </p:sp>
      <p:pic>
        <p:nvPicPr>
          <p:cNvPr id="7" name="Image 2" descr="preencoded.png"/>
          <p:cNvPicPr>
            <a:picLocks noChangeAspect="1"/>
          </p:cNvPicPr>
          <p:nvPr/>
        </p:nvPicPr>
        <p:blipFill>
          <a:blip r:embed="rId3"/>
          <a:stretch>
            <a:fillRect/>
          </a:stretch>
        </p:blipFill>
        <p:spPr>
          <a:xfrm>
            <a:off x="674370" y="3706773"/>
            <a:ext cx="481608" cy="481608"/>
          </a:xfrm>
          <a:prstGeom prst="rect">
            <a:avLst/>
          </a:prstGeom>
        </p:spPr>
      </p:pic>
      <p:sp>
        <p:nvSpPr>
          <p:cNvPr id="8" name="Text 3"/>
          <p:cNvSpPr/>
          <p:nvPr/>
        </p:nvSpPr>
        <p:spPr>
          <a:xfrm>
            <a:off x="674370" y="4381024"/>
            <a:ext cx="2408515" cy="300990"/>
          </a:xfrm>
          <a:prstGeom prst="rect">
            <a:avLst/>
          </a:prstGeom>
          <a:noFill/>
        </p:spPr>
        <p:txBody>
          <a:bodyPr wrap="none" lIns="0" tIns="0" rIns="0" bIns="0" rtlCol="0" anchor="t"/>
          <a:lstStyle/>
          <a:p>
            <a:pPr marL="0" indent="0" algn="l">
              <a:lnSpc>
                <a:spcPts val="2350"/>
              </a:lnSpc>
              <a:buNone/>
            </a:pPr>
            <a:r>
              <a:rPr lang="en-US" sz="1850" b="1" kern="0" spc="-57" dirty="0">
                <a:solidFill>
                  <a:srgbClr val="272525"/>
                </a:solidFill>
                <a:latin typeface="Inter Bold" pitchFamily="34" charset="0"/>
                <a:ea typeface="Inter Bold" pitchFamily="34" charset="-122"/>
                <a:cs typeface="Inter Bold" pitchFamily="34" charset="-120"/>
              </a:rPr>
              <a:t>Input Validation</a:t>
            </a:r>
            <a:endParaRPr lang="en-US" sz="1850" dirty="0"/>
          </a:p>
        </p:txBody>
      </p:sp>
      <p:sp>
        <p:nvSpPr>
          <p:cNvPr id="9" name="Text 4"/>
          <p:cNvSpPr/>
          <p:nvPr/>
        </p:nvSpPr>
        <p:spPr>
          <a:xfrm>
            <a:off x="674370" y="4797623"/>
            <a:ext cx="7795260" cy="616268"/>
          </a:xfrm>
          <a:prstGeom prst="rect">
            <a:avLst/>
          </a:prstGeom>
          <a:noFill/>
        </p:spPr>
        <p:txBody>
          <a:bodyPr wrap="square" lIns="0" tIns="0" rIns="0" bIns="0" rtlCol="0" anchor="t"/>
          <a:lstStyle/>
          <a:p>
            <a:pPr marL="0" indent="0" algn="l">
              <a:lnSpc>
                <a:spcPts val="2400"/>
              </a:lnSpc>
              <a:buNone/>
            </a:pPr>
            <a:r>
              <a:rPr lang="en-US" sz="1500" kern="0" spc="-30" dirty="0">
                <a:solidFill>
                  <a:srgbClr val="272525"/>
                </a:solidFill>
                <a:latin typeface="Inter" pitchFamily="34" charset="0"/>
                <a:ea typeface="Inter" pitchFamily="34" charset="-122"/>
                <a:cs typeface="Inter" pitchFamily="34" charset="-120"/>
              </a:rPr>
              <a:t>We'll validate the input to ensure it's a valid number within the board range and that the chosen square is empty.</a:t>
            </a:r>
            <a:endParaRPr lang="en-US" sz="1500" dirty="0"/>
          </a:p>
        </p:txBody>
      </p:sp>
      <p:pic>
        <p:nvPicPr>
          <p:cNvPr id="10" name="Image 3" descr="preencoded.png"/>
          <p:cNvPicPr>
            <a:picLocks noChangeAspect="1"/>
          </p:cNvPicPr>
          <p:nvPr/>
        </p:nvPicPr>
        <p:blipFill>
          <a:blip r:embed="rId4"/>
          <a:stretch>
            <a:fillRect/>
          </a:stretch>
        </p:blipFill>
        <p:spPr>
          <a:xfrm>
            <a:off x="674370" y="5991939"/>
            <a:ext cx="481608" cy="481608"/>
          </a:xfrm>
          <a:prstGeom prst="rect">
            <a:avLst/>
          </a:prstGeom>
        </p:spPr>
      </p:pic>
      <p:sp>
        <p:nvSpPr>
          <p:cNvPr id="11" name="Text 5"/>
          <p:cNvSpPr/>
          <p:nvPr/>
        </p:nvSpPr>
        <p:spPr>
          <a:xfrm>
            <a:off x="674370" y="6666190"/>
            <a:ext cx="2408515" cy="300990"/>
          </a:xfrm>
          <a:prstGeom prst="rect">
            <a:avLst/>
          </a:prstGeom>
          <a:noFill/>
        </p:spPr>
        <p:txBody>
          <a:bodyPr wrap="none" lIns="0" tIns="0" rIns="0" bIns="0" rtlCol="0" anchor="t"/>
          <a:lstStyle/>
          <a:p>
            <a:pPr marL="0" indent="0" algn="l">
              <a:lnSpc>
                <a:spcPts val="2350"/>
              </a:lnSpc>
              <a:buNone/>
            </a:pPr>
            <a:r>
              <a:rPr lang="en-US" sz="1850" b="1" kern="0" spc="-57" dirty="0">
                <a:solidFill>
                  <a:srgbClr val="272525"/>
                </a:solidFill>
                <a:latin typeface="Inter Bold" pitchFamily="34" charset="0"/>
                <a:ea typeface="Inter Bold" pitchFamily="34" charset="-122"/>
                <a:cs typeface="Inter Bold" pitchFamily="34" charset="-120"/>
              </a:rPr>
              <a:t>Error Handling</a:t>
            </a:r>
            <a:endParaRPr lang="en-US" sz="1850" dirty="0"/>
          </a:p>
        </p:txBody>
      </p:sp>
      <p:sp>
        <p:nvSpPr>
          <p:cNvPr id="12" name="Text 6"/>
          <p:cNvSpPr/>
          <p:nvPr/>
        </p:nvSpPr>
        <p:spPr>
          <a:xfrm>
            <a:off x="674370" y="7082790"/>
            <a:ext cx="7795260" cy="616268"/>
          </a:xfrm>
          <a:prstGeom prst="rect">
            <a:avLst/>
          </a:prstGeom>
          <a:noFill/>
        </p:spPr>
        <p:txBody>
          <a:bodyPr wrap="square" lIns="0" tIns="0" rIns="0" bIns="0" rtlCol="0" anchor="t"/>
          <a:lstStyle/>
          <a:p>
            <a:pPr marL="0" indent="0" algn="l">
              <a:lnSpc>
                <a:spcPts val="2400"/>
              </a:lnSpc>
              <a:buNone/>
            </a:pPr>
            <a:r>
              <a:rPr lang="en-US" sz="1500" kern="0" spc="-30" dirty="0">
                <a:solidFill>
                  <a:srgbClr val="272525"/>
                </a:solidFill>
                <a:latin typeface="Inter" pitchFamily="34" charset="0"/>
                <a:ea typeface="Inter" pitchFamily="34" charset="-122"/>
                <a:cs typeface="Inter" pitchFamily="34" charset="-120"/>
              </a:rPr>
              <a:t>If the input is invalid, we'll provide an error message to the user and prompt them to re-enter a valid move.</a:t>
            </a:r>
            <a:endParaRPr lang="en-US" sz="15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73073" y="608290"/>
            <a:ext cx="7597854" cy="1380411"/>
          </a:xfrm>
          <a:prstGeom prst="rect">
            <a:avLst/>
          </a:prstGeom>
          <a:noFill/>
        </p:spPr>
        <p:txBody>
          <a:bodyPr wrap="square" lIns="0" tIns="0" rIns="0" bIns="0" rtlCol="0" anchor="t"/>
          <a:lstStyle/>
          <a:p>
            <a:pPr marL="0" indent="0">
              <a:lnSpc>
                <a:spcPts val="5400"/>
              </a:lnSpc>
              <a:buNone/>
            </a:pPr>
            <a:r>
              <a:rPr lang="en-US" sz="4300" b="1" kern="0" spc="-130" dirty="0">
                <a:solidFill>
                  <a:srgbClr val="000000"/>
                </a:solidFill>
                <a:latin typeface="Inter Bold" pitchFamily="34" charset="0"/>
                <a:ea typeface="Inter Bold" pitchFamily="34" charset="-122"/>
                <a:cs typeface="Inter Bold" pitchFamily="34" charset="-120"/>
              </a:rPr>
              <a:t>Checking for Winning Conditions</a:t>
            </a:r>
            <a:endParaRPr lang="en-US" sz="4300" dirty="0"/>
          </a:p>
        </p:txBody>
      </p:sp>
      <p:pic>
        <p:nvPicPr>
          <p:cNvPr id="4" name="Image 1" descr="preencoded.png"/>
          <p:cNvPicPr>
            <a:picLocks noChangeAspect="1"/>
          </p:cNvPicPr>
          <p:nvPr/>
        </p:nvPicPr>
        <p:blipFill>
          <a:blip r:embed="rId2"/>
          <a:stretch>
            <a:fillRect/>
          </a:stretch>
        </p:blipFill>
        <p:spPr>
          <a:xfrm>
            <a:off x="773073" y="2319933"/>
            <a:ext cx="1104424" cy="1767126"/>
          </a:xfrm>
          <a:prstGeom prst="rect">
            <a:avLst/>
          </a:prstGeom>
        </p:spPr>
      </p:pic>
      <p:sp>
        <p:nvSpPr>
          <p:cNvPr id="5" name="Text 1"/>
          <p:cNvSpPr/>
          <p:nvPr/>
        </p:nvSpPr>
        <p:spPr>
          <a:xfrm>
            <a:off x="2208728" y="2540794"/>
            <a:ext cx="3907988" cy="345043"/>
          </a:xfrm>
          <a:prstGeom prst="rect">
            <a:avLst/>
          </a:prstGeom>
          <a:noFill/>
        </p:spPr>
        <p:txBody>
          <a:bodyPr wrap="none" lIns="0" tIns="0" rIns="0" bIns="0" rtlCol="0" anchor="t"/>
          <a:lstStyle/>
          <a:p>
            <a:pPr marL="0" indent="0" algn="l">
              <a:lnSpc>
                <a:spcPts val="2700"/>
              </a:lnSpc>
              <a:buNone/>
            </a:pPr>
            <a:r>
              <a:rPr lang="en-US" sz="2150" b="1" kern="0" spc="-65" dirty="0">
                <a:solidFill>
                  <a:srgbClr val="272525"/>
                </a:solidFill>
                <a:latin typeface="Inter Bold" pitchFamily="34" charset="0"/>
                <a:ea typeface="Inter Bold" pitchFamily="34" charset="-122"/>
                <a:cs typeface="Inter Bold" pitchFamily="34" charset="-120"/>
              </a:rPr>
              <a:t>Rows, Columns, and Diagonals</a:t>
            </a:r>
            <a:endParaRPr lang="en-US" sz="2150" dirty="0"/>
          </a:p>
        </p:txBody>
      </p:sp>
      <p:sp>
        <p:nvSpPr>
          <p:cNvPr id="6" name="Text 2"/>
          <p:cNvSpPr/>
          <p:nvPr/>
        </p:nvSpPr>
        <p:spPr>
          <a:xfrm>
            <a:off x="2208728" y="3018353"/>
            <a:ext cx="6162199" cy="706755"/>
          </a:xfrm>
          <a:prstGeom prst="rect">
            <a:avLst/>
          </a:prstGeom>
          <a:noFill/>
        </p:spPr>
        <p:txBody>
          <a:bodyPr wrap="square" lIns="0" tIns="0" rIns="0" bIns="0" rtlCol="0" anchor="t"/>
          <a:lstStyle/>
          <a:p>
            <a:pPr marL="0" indent="0" algn="l">
              <a:lnSpc>
                <a:spcPts val="2750"/>
              </a:lnSpc>
              <a:buNone/>
            </a:pPr>
            <a:r>
              <a:rPr lang="en-US" sz="1700" kern="0" spc="-35" dirty="0">
                <a:solidFill>
                  <a:srgbClr val="272525"/>
                </a:solidFill>
                <a:latin typeface="Inter" pitchFamily="34" charset="0"/>
                <a:ea typeface="Inter" pitchFamily="34" charset="-122"/>
                <a:cs typeface="Inter" pitchFamily="34" charset="-120"/>
              </a:rPr>
              <a:t>We'll check each row, column, and diagonal of the board to see if any player has three in a row.</a:t>
            </a:r>
            <a:endParaRPr lang="en-US" sz="1700" dirty="0"/>
          </a:p>
        </p:txBody>
      </p:sp>
      <p:pic>
        <p:nvPicPr>
          <p:cNvPr id="7" name="Image 2" descr="preencoded.png"/>
          <p:cNvPicPr>
            <a:picLocks noChangeAspect="1"/>
          </p:cNvPicPr>
          <p:nvPr/>
        </p:nvPicPr>
        <p:blipFill>
          <a:blip r:embed="rId3"/>
          <a:stretch>
            <a:fillRect/>
          </a:stretch>
        </p:blipFill>
        <p:spPr>
          <a:xfrm>
            <a:off x="773073" y="4087058"/>
            <a:ext cx="1104424" cy="1767126"/>
          </a:xfrm>
          <a:prstGeom prst="rect">
            <a:avLst/>
          </a:prstGeom>
        </p:spPr>
      </p:pic>
      <p:sp>
        <p:nvSpPr>
          <p:cNvPr id="8" name="Text 3"/>
          <p:cNvSpPr/>
          <p:nvPr/>
        </p:nvSpPr>
        <p:spPr>
          <a:xfrm>
            <a:off x="2208728" y="4307919"/>
            <a:ext cx="2761178" cy="345043"/>
          </a:xfrm>
          <a:prstGeom prst="rect">
            <a:avLst/>
          </a:prstGeom>
          <a:noFill/>
        </p:spPr>
        <p:txBody>
          <a:bodyPr wrap="none" lIns="0" tIns="0" rIns="0" bIns="0" rtlCol="0" anchor="t"/>
          <a:lstStyle/>
          <a:p>
            <a:pPr marL="0" indent="0" algn="l">
              <a:lnSpc>
                <a:spcPts val="2700"/>
              </a:lnSpc>
              <a:buNone/>
            </a:pPr>
            <a:r>
              <a:rPr lang="en-US" sz="2150" b="1" kern="0" spc="-65" dirty="0">
                <a:solidFill>
                  <a:srgbClr val="272525"/>
                </a:solidFill>
                <a:latin typeface="Inter Bold" pitchFamily="34" charset="0"/>
                <a:ea typeface="Inter Bold" pitchFamily="34" charset="-122"/>
                <a:cs typeface="Inter Bold" pitchFamily="34" charset="-120"/>
              </a:rPr>
              <a:t>Checking Logic</a:t>
            </a:r>
            <a:endParaRPr lang="en-US" sz="2150" dirty="0"/>
          </a:p>
        </p:txBody>
      </p:sp>
      <p:sp>
        <p:nvSpPr>
          <p:cNvPr id="9" name="Text 4"/>
          <p:cNvSpPr/>
          <p:nvPr/>
        </p:nvSpPr>
        <p:spPr>
          <a:xfrm>
            <a:off x="2208728" y="4785479"/>
            <a:ext cx="6162199" cy="706755"/>
          </a:xfrm>
          <a:prstGeom prst="rect">
            <a:avLst/>
          </a:prstGeom>
          <a:noFill/>
        </p:spPr>
        <p:txBody>
          <a:bodyPr wrap="square" lIns="0" tIns="0" rIns="0" bIns="0" rtlCol="0" anchor="t"/>
          <a:lstStyle/>
          <a:p>
            <a:pPr marL="0" indent="0" algn="l">
              <a:lnSpc>
                <a:spcPts val="2750"/>
              </a:lnSpc>
              <a:buNone/>
            </a:pPr>
            <a:r>
              <a:rPr lang="en-US" sz="1700" kern="0" spc="-35" dirty="0">
                <a:solidFill>
                  <a:srgbClr val="272525"/>
                </a:solidFill>
                <a:latin typeface="Inter" pitchFamily="34" charset="0"/>
                <a:ea typeface="Inter" pitchFamily="34" charset="-122"/>
                <a:cs typeface="Inter" pitchFamily="34" charset="-120"/>
              </a:rPr>
              <a:t>We'll use loops and conditional statements to compare the symbols in each row, column, and diagonal.</a:t>
            </a:r>
            <a:endParaRPr lang="en-US" sz="1700" dirty="0"/>
          </a:p>
        </p:txBody>
      </p:sp>
      <p:pic>
        <p:nvPicPr>
          <p:cNvPr id="10" name="Image 3" descr="preencoded.png"/>
          <p:cNvPicPr>
            <a:picLocks noChangeAspect="1"/>
          </p:cNvPicPr>
          <p:nvPr/>
        </p:nvPicPr>
        <p:blipFill>
          <a:blip r:embed="rId4"/>
          <a:stretch>
            <a:fillRect/>
          </a:stretch>
        </p:blipFill>
        <p:spPr>
          <a:xfrm>
            <a:off x="773073" y="5854184"/>
            <a:ext cx="1104424" cy="1767126"/>
          </a:xfrm>
          <a:prstGeom prst="rect">
            <a:avLst/>
          </a:prstGeom>
        </p:spPr>
      </p:pic>
      <p:sp>
        <p:nvSpPr>
          <p:cNvPr id="11" name="Text 5"/>
          <p:cNvSpPr/>
          <p:nvPr/>
        </p:nvSpPr>
        <p:spPr>
          <a:xfrm>
            <a:off x="2208728" y="6075045"/>
            <a:ext cx="2764393" cy="345043"/>
          </a:xfrm>
          <a:prstGeom prst="rect">
            <a:avLst/>
          </a:prstGeom>
          <a:noFill/>
        </p:spPr>
        <p:txBody>
          <a:bodyPr wrap="none" lIns="0" tIns="0" rIns="0" bIns="0" rtlCol="0" anchor="t"/>
          <a:lstStyle/>
          <a:p>
            <a:pPr marL="0" indent="0" algn="l">
              <a:lnSpc>
                <a:spcPts val="2700"/>
              </a:lnSpc>
              <a:buNone/>
            </a:pPr>
            <a:r>
              <a:rPr lang="en-US" sz="2150" b="1" kern="0" spc="-65" dirty="0">
                <a:solidFill>
                  <a:srgbClr val="272525"/>
                </a:solidFill>
                <a:latin typeface="Inter Bold" pitchFamily="34" charset="0"/>
                <a:ea typeface="Inter Bold" pitchFamily="34" charset="-122"/>
                <a:cs typeface="Inter Bold" pitchFamily="34" charset="-120"/>
              </a:rPr>
              <a:t>Declaration of Winner</a:t>
            </a:r>
            <a:endParaRPr lang="en-US" sz="2150" dirty="0"/>
          </a:p>
        </p:txBody>
      </p:sp>
      <p:sp>
        <p:nvSpPr>
          <p:cNvPr id="12" name="Text 6"/>
          <p:cNvSpPr/>
          <p:nvPr/>
        </p:nvSpPr>
        <p:spPr>
          <a:xfrm>
            <a:off x="2208728" y="6552605"/>
            <a:ext cx="6162199" cy="706755"/>
          </a:xfrm>
          <a:prstGeom prst="rect">
            <a:avLst/>
          </a:prstGeom>
          <a:noFill/>
        </p:spPr>
        <p:txBody>
          <a:bodyPr wrap="square" lIns="0" tIns="0" rIns="0" bIns="0" rtlCol="0" anchor="t"/>
          <a:lstStyle/>
          <a:p>
            <a:pPr marL="0" indent="0" algn="l">
              <a:lnSpc>
                <a:spcPts val="2750"/>
              </a:lnSpc>
              <a:buNone/>
            </a:pPr>
            <a:r>
              <a:rPr lang="en-US" sz="1700" kern="0" spc="-35" dirty="0">
                <a:solidFill>
                  <a:srgbClr val="272525"/>
                </a:solidFill>
                <a:latin typeface="Inter" pitchFamily="34" charset="0"/>
                <a:ea typeface="Inter" pitchFamily="34" charset="-122"/>
                <a:cs typeface="Inter" pitchFamily="34" charset="-120"/>
              </a:rPr>
              <a:t>If a winning condition is met, the game will declare the winner and display a congratulatory message.</a:t>
            </a:r>
            <a:endParaRPr lang="en-US" sz="17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972145"/>
            <a:ext cx="6258878" cy="708779"/>
          </a:xfrm>
          <a:prstGeom prst="rect">
            <a:avLst/>
          </a:prstGeom>
          <a:noFill/>
        </p:spPr>
        <p:txBody>
          <a:bodyPr wrap="none" lIns="0" tIns="0" rIns="0" bIns="0" rtlCol="0" anchor="t"/>
          <a:lstStyle/>
          <a:p>
            <a:pPr marL="0" indent="0">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Incorporating AI Players</a:t>
            </a:r>
            <a:endParaRPr lang="en-US" sz="4450" dirty="0"/>
          </a:p>
        </p:txBody>
      </p:sp>
      <p:pic>
        <p:nvPicPr>
          <p:cNvPr id="3" name="Image 0" descr="preencoded.png"/>
          <p:cNvPicPr>
            <a:picLocks noChangeAspect="1"/>
          </p:cNvPicPr>
          <p:nvPr/>
        </p:nvPicPr>
        <p:blipFill>
          <a:blip r:embed="rId1"/>
          <a:stretch>
            <a:fillRect/>
          </a:stretch>
        </p:blipFill>
        <p:spPr>
          <a:xfrm>
            <a:off x="2978348" y="2134553"/>
            <a:ext cx="2152055" cy="1669852"/>
          </a:xfrm>
          <a:prstGeom prst="rect">
            <a:avLst/>
          </a:prstGeom>
        </p:spPr>
      </p:pic>
      <p:sp>
        <p:nvSpPr>
          <p:cNvPr id="4" name="Text 1"/>
          <p:cNvSpPr/>
          <p:nvPr/>
        </p:nvSpPr>
        <p:spPr>
          <a:xfrm>
            <a:off x="3997523" y="2959179"/>
            <a:ext cx="113705" cy="453509"/>
          </a:xfrm>
          <a:prstGeom prst="rect">
            <a:avLst/>
          </a:prstGeom>
          <a:noFill/>
        </p:spPr>
        <p:txBody>
          <a:bodyPr wrap="none" lIns="0" tIns="0" rIns="0" bIns="0" rtlCol="0" anchor="t"/>
          <a:lstStyle/>
          <a:p>
            <a:pPr marL="0" indent="0" algn="ctr">
              <a:lnSpc>
                <a:spcPts val="3550"/>
              </a:lnSpc>
              <a:buNone/>
            </a:pPr>
            <a:r>
              <a:rPr lang="en-US" sz="2200" b="1" kern="0" spc="-67" dirty="0">
                <a:solidFill>
                  <a:srgbClr val="272525"/>
                </a:solidFill>
                <a:latin typeface="Inter Bold" pitchFamily="34" charset="0"/>
                <a:ea typeface="Inter Bold" pitchFamily="34" charset="-122"/>
                <a:cs typeface="Inter Bold" pitchFamily="34" charset="-120"/>
              </a:rPr>
              <a:t>1</a:t>
            </a:r>
            <a:endParaRPr lang="en-US" sz="2200" dirty="0"/>
          </a:p>
        </p:txBody>
      </p:sp>
      <p:sp>
        <p:nvSpPr>
          <p:cNvPr id="5" name="Text 2"/>
          <p:cNvSpPr/>
          <p:nvPr/>
        </p:nvSpPr>
        <p:spPr>
          <a:xfrm>
            <a:off x="5357217" y="2361367"/>
            <a:ext cx="2835235" cy="354330"/>
          </a:xfrm>
          <a:prstGeom prst="rect">
            <a:avLst/>
          </a:prstGeom>
          <a:noFill/>
        </p:spPr>
        <p:txBody>
          <a:bodyPr wrap="none" lIns="0" tIns="0" rIns="0" bIns="0" rtlCol="0" anchor="t"/>
          <a:lstStyle/>
          <a:p>
            <a:pPr marL="0" indent="0" algn="l">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AI Logic</a:t>
            </a:r>
            <a:endParaRPr lang="en-US" sz="2200" dirty="0"/>
          </a:p>
        </p:txBody>
      </p:sp>
      <p:sp>
        <p:nvSpPr>
          <p:cNvPr id="6" name="Text 3"/>
          <p:cNvSpPr/>
          <p:nvPr/>
        </p:nvSpPr>
        <p:spPr>
          <a:xfrm>
            <a:off x="5357217" y="2851785"/>
            <a:ext cx="8252579" cy="725805"/>
          </a:xfrm>
          <a:prstGeom prst="rect">
            <a:avLst/>
          </a:prstGeom>
          <a:noFill/>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The AI player will have a strategy to select squares. This could be a simple strategy like selecting a random square.</a:t>
            </a:r>
            <a:endParaRPr lang="en-US" sz="1750" dirty="0"/>
          </a:p>
        </p:txBody>
      </p:sp>
      <p:sp>
        <p:nvSpPr>
          <p:cNvPr id="7" name="Shape 4"/>
          <p:cNvSpPr/>
          <p:nvPr/>
        </p:nvSpPr>
        <p:spPr>
          <a:xfrm>
            <a:off x="5187077" y="3817501"/>
            <a:ext cx="8592860" cy="15240"/>
          </a:xfrm>
          <a:prstGeom prst="roundRect">
            <a:avLst>
              <a:gd name="adj" fmla="val 625116"/>
            </a:avLst>
          </a:prstGeom>
          <a:solidFill>
            <a:srgbClr val="C0C1D7"/>
          </a:solidFill>
        </p:spPr>
        <p:txBody>
          <a:bodyPr/>
          <a:lstStyle/>
          <a:p>
            <a:endParaRPr lang="en-US"/>
          </a:p>
        </p:txBody>
      </p:sp>
      <p:pic>
        <p:nvPicPr>
          <p:cNvPr id="8" name="Image 1" descr="preencoded.png"/>
          <p:cNvPicPr>
            <a:picLocks noChangeAspect="1"/>
          </p:cNvPicPr>
          <p:nvPr/>
        </p:nvPicPr>
        <p:blipFill>
          <a:blip r:embed="rId2"/>
          <a:stretch>
            <a:fillRect/>
          </a:stretch>
        </p:blipFill>
        <p:spPr>
          <a:xfrm>
            <a:off x="1902381" y="3861078"/>
            <a:ext cx="4304109" cy="1669852"/>
          </a:xfrm>
          <a:prstGeom prst="rect">
            <a:avLst/>
          </a:prstGeom>
        </p:spPr>
      </p:pic>
      <p:sp>
        <p:nvSpPr>
          <p:cNvPr id="9" name="Text 5"/>
          <p:cNvSpPr/>
          <p:nvPr/>
        </p:nvSpPr>
        <p:spPr>
          <a:xfrm>
            <a:off x="3969306" y="4469249"/>
            <a:ext cx="170021" cy="453509"/>
          </a:xfrm>
          <a:prstGeom prst="rect">
            <a:avLst/>
          </a:prstGeom>
          <a:noFill/>
        </p:spPr>
        <p:txBody>
          <a:bodyPr wrap="none" lIns="0" tIns="0" rIns="0" bIns="0" rtlCol="0" anchor="t"/>
          <a:lstStyle/>
          <a:p>
            <a:pPr marL="0" indent="0" algn="ctr">
              <a:lnSpc>
                <a:spcPts val="3550"/>
              </a:lnSpc>
              <a:buNone/>
            </a:pPr>
            <a:r>
              <a:rPr lang="en-US" sz="2200" b="1" kern="0" spc="-67" dirty="0">
                <a:solidFill>
                  <a:srgbClr val="272525"/>
                </a:solidFill>
                <a:latin typeface="Inter Bold" pitchFamily="34" charset="0"/>
                <a:ea typeface="Inter Bold" pitchFamily="34" charset="-122"/>
                <a:cs typeface="Inter Bold" pitchFamily="34" charset="-120"/>
              </a:rPr>
              <a:t>2</a:t>
            </a:r>
            <a:endParaRPr lang="en-US" sz="2200" dirty="0"/>
          </a:p>
        </p:txBody>
      </p:sp>
      <p:sp>
        <p:nvSpPr>
          <p:cNvPr id="10" name="Text 6"/>
          <p:cNvSpPr/>
          <p:nvPr/>
        </p:nvSpPr>
        <p:spPr>
          <a:xfrm>
            <a:off x="6433304" y="4087892"/>
            <a:ext cx="2835235" cy="354330"/>
          </a:xfrm>
          <a:prstGeom prst="rect">
            <a:avLst/>
          </a:prstGeom>
          <a:noFill/>
        </p:spPr>
        <p:txBody>
          <a:bodyPr wrap="none" lIns="0" tIns="0" rIns="0" bIns="0" rtlCol="0" anchor="t"/>
          <a:lstStyle/>
          <a:p>
            <a:pPr marL="0" indent="0" algn="l">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Advanced AI</a:t>
            </a:r>
            <a:endParaRPr lang="en-US" sz="2200" dirty="0"/>
          </a:p>
        </p:txBody>
      </p:sp>
      <p:sp>
        <p:nvSpPr>
          <p:cNvPr id="11" name="Text 7"/>
          <p:cNvSpPr/>
          <p:nvPr/>
        </p:nvSpPr>
        <p:spPr>
          <a:xfrm>
            <a:off x="6433304" y="4578310"/>
            <a:ext cx="7176492" cy="725805"/>
          </a:xfrm>
          <a:prstGeom prst="rect">
            <a:avLst/>
          </a:prstGeom>
          <a:noFill/>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More advanced AI algorithms can consider potential moves, anticipate opponent moves, and aim to achieve the best outcome.</a:t>
            </a:r>
            <a:endParaRPr lang="en-US" sz="1750" dirty="0"/>
          </a:p>
        </p:txBody>
      </p:sp>
      <p:sp>
        <p:nvSpPr>
          <p:cNvPr id="12" name="Shape 8"/>
          <p:cNvSpPr/>
          <p:nvPr/>
        </p:nvSpPr>
        <p:spPr>
          <a:xfrm>
            <a:off x="6263164" y="5544026"/>
            <a:ext cx="7516773" cy="15240"/>
          </a:xfrm>
          <a:prstGeom prst="roundRect">
            <a:avLst>
              <a:gd name="adj" fmla="val 625116"/>
            </a:avLst>
          </a:prstGeom>
          <a:solidFill>
            <a:srgbClr val="C0C1D7"/>
          </a:solidFill>
        </p:spPr>
        <p:txBody>
          <a:bodyPr/>
          <a:lstStyle/>
          <a:p>
            <a:endParaRPr lang="en-US"/>
          </a:p>
        </p:txBody>
      </p:sp>
      <p:pic>
        <p:nvPicPr>
          <p:cNvPr id="13" name="Image 2" descr="preencoded.png"/>
          <p:cNvPicPr>
            <a:picLocks noChangeAspect="1"/>
          </p:cNvPicPr>
          <p:nvPr/>
        </p:nvPicPr>
        <p:blipFill>
          <a:blip r:embed="rId3"/>
          <a:stretch>
            <a:fillRect/>
          </a:stretch>
        </p:blipFill>
        <p:spPr>
          <a:xfrm>
            <a:off x="826294" y="5587603"/>
            <a:ext cx="6456164" cy="1669852"/>
          </a:xfrm>
          <a:prstGeom prst="rect">
            <a:avLst/>
          </a:prstGeom>
        </p:spPr>
      </p:pic>
      <p:sp>
        <p:nvSpPr>
          <p:cNvPr id="14" name="Text 9"/>
          <p:cNvSpPr/>
          <p:nvPr/>
        </p:nvSpPr>
        <p:spPr>
          <a:xfrm>
            <a:off x="3967043" y="6195774"/>
            <a:ext cx="174427" cy="453509"/>
          </a:xfrm>
          <a:prstGeom prst="rect">
            <a:avLst/>
          </a:prstGeom>
          <a:noFill/>
        </p:spPr>
        <p:txBody>
          <a:bodyPr wrap="none" lIns="0" tIns="0" rIns="0" bIns="0" rtlCol="0" anchor="t"/>
          <a:lstStyle/>
          <a:p>
            <a:pPr marL="0" indent="0" algn="ctr">
              <a:lnSpc>
                <a:spcPts val="3550"/>
              </a:lnSpc>
              <a:buNone/>
            </a:pPr>
            <a:r>
              <a:rPr lang="en-US" sz="2200" b="1" kern="0" spc="-67" dirty="0">
                <a:solidFill>
                  <a:srgbClr val="272525"/>
                </a:solidFill>
                <a:latin typeface="Inter Bold" pitchFamily="34" charset="0"/>
                <a:ea typeface="Inter Bold" pitchFamily="34" charset="-122"/>
                <a:cs typeface="Inter Bold" pitchFamily="34" charset="-120"/>
              </a:rPr>
              <a:t>3</a:t>
            </a:r>
            <a:endParaRPr lang="en-US" sz="2200" dirty="0"/>
          </a:p>
        </p:txBody>
      </p:sp>
      <p:sp>
        <p:nvSpPr>
          <p:cNvPr id="15" name="Text 10"/>
          <p:cNvSpPr/>
          <p:nvPr/>
        </p:nvSpPr>
        <p:spPr>
          <a:xfrm>
            <a:off x="7509272" y="5814417"/>
            <a:ext cx="2835235" cy="354330"/>
          </a:xfrm>
          <a:prstGeom prst="rect">
            <a:avLst/>
          </a:prstGeom>
          <a:noFill/>
        </p:spPr>
        <p:txBody>
          <a:bodyPr wrap="none" lIns="0" tIns="0" rIns="0" bIns="0" rtlCol="0" anchor="t"/>
          <a:lstStyle/>
          <a:p>
            <a:pPr marL="0" indent="0" algn="l">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Human vs. AI</a:t>
            </a:r>
            <a:endParaRPr lang="en-US" sz="2200" dirty="0"/>
          </a:p>
        </p:txBody>
      </p:sp>
      <p:sp>
        <p:nvSpPr>
          <p:cNvPr id="16" name="Text 11"/>
          <p:cNvSpPr/>
          <p:nvPr/>
        </p:nvSpPr>
        <p:spPr>
          <a:xfrm>
            <a:off x="7509272" y="6304836"/>
            <a:ext cx="6100524" cy="725805"/>
          </a:xfrm>
          <a:prstGeom prst="rect">
            <a:avLst/>
          </a:prstGeom>
          <a:noFill/>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Players can now choose to play against the AI player, adding a new dimension to the game.</a:t>
            </a:r>
            <a:endParaRPr lang="en-US" sz="1750" dirty="0"/>
          </a:p>
        </p:txBody>
      </p:sp>
      <p:sp>
        <p:nvSpPr>
          <p:cNvPr id="17" name="Rectangle: Rounded Corners 16"/>
          <p:cNvSpPr/>
          <p:nvPr/>
        </p:nvSpPr>
        <p:spPr>
          <a:xfrm>
            <a:off x="12791440" y="7762240"/>
            <a:ext cx="1717040" cy="345440"/>
          </a:xfrm>
          <a:prstGeom prst="roundRect">
            <a:avLst/>
          </a:prstGeom>
          <a:solidFill>
            <a:srgbClr val="FFFFFF"/>
          </a:solid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ags/tag1.xml><?xml version="1.0" encoding="utf-8"?>
<p:tagLst xmlns:p="http://schemas.openxmlformats.org/presentationml/2006/main">
  <p:tag name="PRESENTATIONID" val="62a57ebc-f777-4981-a293-b0123bda0fb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3943</Words>
  <Application>WPS Presentation</Application>
  <PresentationFormat>Custom</PresentationFormat>
  <Paragraphs>166</Paragraphs>
  <Slides>11</Slides>
  <Notes>10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11</vt:i4>
      </vt:variant>
    </vt:vector>
  </HeadingPairs>
  <TitlesOfParts>
    <vt:vector size="27" baseType="lpstr">
      <vt:lpstr>Arial</vt:lpstr>
      <vt:lpstr>SimSun</vt:lpstr>
      <vt:lpstr>Wingdings</vt:lpstr>
      <vt:lpstr>Inter Bold</vt:lpstr>
      <vt:lpstr>Segoe Print</vt:lpstr>
      <vt:lpstr>Inter Bold</vt:lpstr>
      <vt:lpstr>Inter Bold</vt:lpstr>
      <vt:lpstr>Inter</vt:lpstr>
      <vt:lpstr>Inter</vt:lpstr>
      <vt:lpstr>Inter</vt:lpstr>
      <vt:lpstr>Calibri</vt:lpstr>
      <vt:lpstr>Calibri Light</vt:lpstr>
      <vt:lpstr>Microsoft YaHei</vt:lpstr>
      <vt:lpstr>Arial Unicode MS</vt:lpstr>
      <vt:lpstr>MingLiU-ExtB</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Lakshmi</cp:lastModifiedBy>
  <cp:revision>5</cp:revision>
  <dcterms:created xsi:type="dcterms:W3CDTF">2024-12-16T15:59:00Z</dcterms:created>
  <dcterms:modified xsi:type="dcterms:W3CDTF">2024-12-23T17:49:53Z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1791AA95B8ED4642B1E63D1A77A52422_13</vt:lpwstr>
  </property>
  <property fmtid="{D5CDD505-2E9C-101B-9397-08002B2CF9AE}" pid="3" name="KSOProductBuildVer">
    <vt:lpwstr>1033-12.2.0.19307</vt:lpwstr>
  </property>
</Properties>
</file>