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 id="265" r:id="rId6"/>
    <p:sldId id="263" r:id="rId7"/>
    <p:sldId id="258"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hevibhav2005@gmail.com"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mailto:mukundrai2282@gmail.com" TargetMode="External"/><Relationship Id="rId5" Type="http://schemas.openxmlformats.org/officeDocument/2006/relationships/hyperlink" Target="mailto:Aditya886@proton.me" TargetMode="External"/><Relationship Id="rId4" Type="http://schemas.openxmlformats.org/officeDocument/2006/relationships/hyperlink" Target="mailto:lakshyasrivastav14@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760B-D0A0-CAB5-44CC-A56013206D3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6941A57-2FD1-DA1D-80AC-4D7B626FD76A}"/>
              </a:ext>
            </a:extLst>
          </p:cNvPr>
          <p:cNvPicPr>
            <a:picLocks noGrp="1" noChangeAspect="1"/>
          </p:cNvPicPr>
          <p:nvPr>
            <p:ph idx="1"/>
          </p:nvPr>
        </p:nvPicPr>
        <p:blipFill>
          <a:blip r:embed="rId2"/>
          <a:stretch>
            <a:fillRect/>
          </a:stretch>
        </p:blipFill>
        <p:spPr>
          <a:xfrm>
            <a:off x="-68593" y="0"/>
            <a:ext cx="9281186" cy="6858000"/>
          </a:xfrm>
        </p:spPr>
      </p:pic>
      <p:sp>
        <p:nvSpPr>
          <p:cNvPr id="6" name="TextBox 5">
            <a:extLst>
              <a:ext uri="{FF2B5EF4-FFF2-40B4-BE49-F238E27FC236}">
                <a16:creationId xmlns:a16="http://schemas.microsoft.com/office/drawing/2014/main" id="{B55677BA-C3CA-BB56-B849-E0AFEB71264B}"/>
              </a:ext>
            </a:extLst>
          </p:cNvPr>
          <p:cNvSpPr txBox="1"/>
          <p:nvPr/>
        </p:nvSpPr>
        <p:spPr>
          <a:xfrm>
            <a:off x="5637228" y="3583821"/>
            <a:ext cx="2516010" cy="369332"/>
          </a:xfrm>
          <a:prstGeom prst="rect">
            <a:avLst/>
          </a:prstGeom>
          <a:noFill/>
        </p:spPr>
        <p:txBody>
          <a:bodyPr wrap="none" rtlCol="0">
            <a:spAutoFit/>
          </a:bodyPr>
          <a:lstStyle/>
          <a:p>
            <a:r>
              <a:rPr lang="en-US" dirty="0"/>
              <a:t>Road Accidents by States</a:t>
            </a:r>
            <a:endParaRPr lang="en-IN" dirty="0"/>
          </a:p>
        </p:txBody>
      </p:sp>
      <p:sp>
        <p:nvSpPr>
          <p:cNvPr id="7" name="TextBox 6">
            <a:extLst>
              <a:ext uri="{FF2B5EF4-FFF2-40B4-BE49-F238E27FC236}">
                <a16:creationId xmlns:a16="http://schemas.microsoft.com/office/drawing/2014/main" id="{C9F9E843-2F27-21F6-3C4E-2675D3655C50}"/>
              </a:ext>
            </a:extLst>
          </p:cNvPr>
          <p:cNvSpPr txBox="1"/>
          <p:nvPr/>
        </p:nvSpPr>
        <p:spPr>
          <a:xfrm>
            <a:off x="5665509" y="3909341"/>
            <a:ext cx="2137765" cy="369332"/>
          </a:xfrm>
          <a:prstGeom prst="rect">
            <a:avLst/>
          </a:prstGeom>
          <a:noFill/>
        </p:spPr>
        <p:txBody>
          <a:bodyPr wrap="none" rtlCol="0">
            <a:spAutoFit/>
          </a:bodyPr>
          <a:lstStyle/>
          <a:p>
            <a:r>
              <a:rPr lang="en-US" dirty="0" err="1"/>
              <a:t>SpreedSheetSamurai</a:t>
            </a:r>
            <a:endParaRPr lang="en-IN" dirty="0"/>
          </a:p>
        </p:txBody>
      </p:sp>
      <p:sp>
        <p:nvSpPr>
          <p:cNvPr id="8" name="TextBox 7">
            <a:extLst>
              <a:ext uri="{FF2B5EF4-FFF2-40B4-BE49-F238E27FC236}">
                <a16:creationId xmlns:a16="http://schemas.microsoft.com/office/drawing/2014/main" id="{D35A1D56-13D6-4FF0-8007-E5E4199034F1}"/>
              </a:ext>
            </a:extLst>
          </p:cNvPr>
          <p:cNvSpPr txBox="1"/>
          <p:nvPr/>
        </p:nvSpPr>
        <p:spPr>
          <a:xfrm>
            <a:off x="5665509" y="4278673"/>
            <a:ext cx="2045945" cy="369332"/>
          </a:xfrm>
          <a:prstGeom prst="rect">
            <a:avLst/>
          </a:prstGeom>
          <a:noFill/>
        </p:spPr>
        <p:txBody>
          <a:bodyPr wrap="none" rtlCol="0">
            <a:spAutoFit/>
          </a:bodyPr>
          <a:lstStyle/>
          <a:p>
            <a:r>
              <a:rPr lang="en-US" dirty="0" err="1"/>
              <a:t>Galgotias</a:t>
            </a:r>
            <a:r>
              <a:rPr lang="en-US" dirty="0"/>
              <a:t> University</a:t>
            </a:r>
            <a:endParaRPr lang="en-IN" dirty="0"/>
          </a:p>
        </p:txBody>
      </p:sp>
    </p:spTree>
    <p:extLst>
      <p:ext uri="{BB962C8B-B14F-4D97-AF65-F5344CB8AC3E}">
        <p14:creationId xmlns:p14="http://schemas.microsoft.com/office/powerpoint/2010/main" val="3713893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E4F7-1F45-02C3-3898-66130D08BAF4}"/>
              </a:ext>
            </a:extLst>
          </p:cNvPr>
          <p:cNvSpPr>
            <a:spLocks noGrp="1"/>
          </p:cNvSpPr>
          <p:nvPr>
            <p:ph type="title"/>
          </p:nvPr>
        </p:nvSpPr>
        <p:spPr>
          <a:xfrm>
            <a:off x="1513002" y="2650192"/>
            <a:ext cx="8229600" cy="1143000"/>
          </a:xfrm>
        </p:spPr>
        <p:txBody>
          <a:bodyPr>
            <a:normAutofit/>
          </a:bodyPr>
          <a:lstStyle/>
          <a:p>
            <a:endParaRPr lang="en-IN" dirty="0"/>
          </a:p>
        </p:txBody>
      </p:sp>
      <p:pic>
        <p:nvPicPr>
          <p:cNvPr id="5" name="Content Placeholder 4">
            <a:extLst>
              <a:ext uri="{FF2B5EF4-FFF2-40B4-BE49-F238E27FC236}">
                <a16:creationId xmlns:a16="http://schemas.microsoft.com/office/drawing/2014/main" id="{0C60D862-BEF4-24E9-4452-6B754161EF42}"/>
              </a:ext>
            </a:extLst>
          </p:cNvPr>
          <p:cNvPicPr>
            <a:picLocks noGrp="1" noChangeAspect="1"/>
          </p:cNvPicPr>
          <p:nvPr>
            <p:ph idx="1"/>
          </p:nvPr>
        </p:nvPicPr>
        <p:blipFill>
          <a:blip r:embed="rId2"/>
          <a:stretch>
            <a:fillRect/>
          </a:stretch>
        </p:blipFill>
        <p:spPr>
          <a:xfrm>
            <a:off x="0" y="0"/>
            <a:ext cx="8625154" cy="6857999"/>
          </a:xfrm>
        </p:spPr>
      </p:pic>
      <p:sp>
        <p:nvSpPr>
          <p:cNvPr id="6" name="TextBox 5">
            <a:extLst>
              <a:ext uri="{FF2B5EF4-FFF2-40B4-BE49-F238E27FC236}">
                <a16:creationId xmlns:a16="http://schemas.microsoft.com/office/drawing/2014/main" id="{A944D0AF-6624-7ACB-7D57-BCE4A542161D}"/>
              </a:ext>
            </a:extLst>
          </p:cNvPr>
          <p:cNvSpPr txBox="1"/>
          <p:nvPr/>
        </p:nvSpPr>
        <p:spPr>
          <a:xfrm>
            <a:off x="636309" y="1609198"/>
            <a:ext cx="6994689" cy="4370427"/>
          </a:xfrm>
          <a:prstGeom prst="rect">
            <a:avLst/>
          </a:prstGeom>
          <a:noFill/>
        </p:spPr>
        <p:txBody>
          <a:bodyPr wrap="square" rtlCol="0">
            <a:spAutoFit/>
          </a:bodyPr>
          <a:lstStyle/>
          <a:p>
            <a:r>
              <a:rPr lang="en-US" sz="2000" b="1" dirty="0"/>
              <a:t>Unique Team ID: IBM25PBL3238</a:t>
            </a:r>
          </a:p>
          <a:p>
            <a:endParaRPr lang="en-IN" sz="2000" b="1" dirty="0"/>
          </a:p>
          <a:p>
            <a:r>
              <a:rPr lang="en-IN" sz="2000" b="1" dirty="0"/>
              <a:t>Team Leader: Vibhav Raj </a:t>
            </a:r>
          </a:p>
          <a:p>
            <a:r>
              <a:rPr lang="en-IN" sz="2000" b="1" dirty="0"/>
              <a:t>Email: </a:t>
            </a:r>
            <a:r>
              <a:rPr lang="en-IN" sz="2000" b="1" dirty="0">
                <a:hlinkClick r:id="rId3"/>
              </a:rPr>
              <a:t>thevibhav2005@gmail.com</a:t>
            </a:r>
            <a:endParaRPr lang="en-IN" sz="2000" b="1" dirty="0"/>
          </a:p>
          <a:p>
            <a:endParaRPr lang="en-IN" sz="2000" b="1" dirty="0"/>
          </a:p>
          <a:p>
            <a:r>
              <a:rPr lang="en-IN" sz="2000" b="1" dirty="0"/>
              <a:t>Member 2: Lakshya Srivastava</a:t>
            </a:r>
          </a:p>
          <a:p>
            <a:r>
              <a:rPr lang="en-IN" sz="2000" b="1" dirty="0"/>
              <a:t>Email: </a:t>
            </a:r>
            <a:r>
              <a:rPr lang="en-IN" sz="2000" b="1" dirty="0">
                <a:hlinkClick r:id="rId4"/>
              </a:rPr>
              <a:t>lakshyasrivastav14@gmail.com</a:t>
            </a:r>
            <a:endParaRPr lang="en-IN" sz="2000" b="1" dirty="0"/>
          </a:p>
          <a:p>
            <a:endParaRPr lang="en-IN" sz="2000" b="1" dirty="0"/>
          </a:p>
          <a:p>
            <a:r>
              <a:rPr lang="en-IN" sz="2000" b="1" dirty="0"/>
              <a:t>Member 3: Aditya </a:t>
            </a:r>
            <a:r>
              <a:rPr lang="en-IN" sz="2000" b="1" dirty="0" err="1"/>
              <a:t>Kanaujiya</a:t>
            </a:r>
            <a:endParaRPr lang="en-IN" sz="2000" b="1" dirty="0"/>
          </a:p>
          <a:p>
            <a:r>
              <a:rPr lang="en-IN" sz="2000" b="1" dirty="0"/>
              <a:t>Email: </a:t>
            </a:r>
            <a:r>
              <a:rPr lang="en-IN" sz="2000" b="1" dirty="0">
                <a:hlinkClick r:id="rId5"/>
              </a:rPr>
              <a:t>Aditya886@proton.me</a:t>
            </a:r>
            <a:endParaRPr lang="en-IN" sz="2000" b="1" dirty="0"/>
          </a:p>
          <a:p>
            <a:endParaRPr lang="en-IN" sz="2000" b="1" dirty="0"/>
          </a:p>
          <a:p>
            <a:r>
              <a:rPr lang="en-IN" sz="2000" b="1" dirty="0"/>
              <a:t>Member 4: Mukund Rai</a:t>
            </a:r>
          </a:p>
          <a:p>
            <a:r>
              <a:rPr lang="en-IN" sz="2000" b="1" dirty="0"/>
              <a:t>Email: </a:t>
            </a:r>
            <a:r>
              <a:rPr lang="en-IN" sz="2000" b="1" dirty="0">
                <a:hlinkClick r:id="rId6"/>
              </a:rPr>
              <a:t>mukundrai2282@gmail.com</a:t>
            </a:r>
            <a:endParaRPr lang="en-IN" sz="2000" b="1" dirty="0"/>
          </a:p>
          <a:p>
            <a:endParaRPr lang="en-US" dirty="0"/>
          </a:p>
        </p:txBody>
      </p:sp>
    </p:spTree>
    <p:extLst>
      <p:ext uri="{BB962C8B-B14F-4D97-AF65-F5344CB8AC3E}">
        <p14:creationId xmlns:p14="http://schemas.microsoft.com/office/powerpoint/2010/main" val="369241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1EB071-80E5-150A-77AC-0CCF45BBBD14}"/>
              </a:ext>
            </a:extLst>
          </p:cNvPr>
          <p:cNvSpPr txBox="1"/>
          <p:nvPr/>
        </p:nvSpPr>
        <p:spPr>
          <a:xfrm>
            <a:off x="424206" y="791852"/>
            <a:ext cx="3959258" cy="584775"/>
          </a:xfrm>
          <a:prstGeom prst="rect">
            <a:avLst/>
          </a:prstGeom>
          <a:noFill/>
        </p:spPr>
        <p:txBody>
          <a:bodyPr wrap="square" rtlCol="0">
            <a:spAutoFit/>
          </a:bodyPr>
          <a:lstStyle/>
          <a:p>
            <a:r>
              <a:rPr lang="en-US" sz="3200" b="1" i="1" dirty="0">
                <a:latin typeface="Arial Black" panose="020B0A04020102020204" pitchFamily="34" charset="0"/>
              </a:rPr>
              <a:t>Introduction:</a:t>
            </a:r>
            <a:endParaRPr lang="en-IN" sz="3200" b="1" i="1" dirty="0">
              <a:latin typeface="Arial Black" panose="020B0A04020102020204" pitchFamily="34" charset="0"/>
            </a:endParaRPr>
          </a:p>
        </p:txBody>
      </p:sp>
      <p:sp>
        <p:nvSpPr>
          <p:cNvPr id="3" name="TextBox 2">
            <a:extLst>
              <a:ext uri="{FF2B5EF4-FFF2-40B4-BE49-F238E27FC236}">
                <a16:creationId xmlns:a16="http://schemas.microsoft.com/office/drawing/2014/main" id="{8461C221-AB74-7627-360F-BA29D423BEE6}"/>
              </a:ext>
            </a:extLst>
          </p:cNvPr>
          <p:cNvSpPr txBox="1"/>
          <p:nvPr/>
        </p:nvSpPr>
        <p:spPr>
          <a:xfrm>
            <a:off x="1206631" y="1998481"/>
            <a:ext cx="6787299" cy="4154984"/>
          </a:xfrm>
          <a:prstGeom prst="rect">
            <a:avLst/>
          </a:prstGeom>
          <a:noFill/>
        </p:spPr>
        <p:txBody>
          <a:bodyPr wrap="square" rtlCol="0">
            <a:spAutoFit/>
          </a:bodyPr>
          <a:lstStyle/>
          <a:p>
            <a:r>
              <a:rPr lang="en-US" sz="2400" b="1" dirty="0">
                <a:latin typeface="Bell MT" panose="02020503060305020303" pitchFamily="18" charset="0"/>
              </a:rPr>
              <a:t>Road accidents remain one of the leading causes of death and injury in India, posing a significant threat to public safety and infrastructure. This analysis explores the state-wise distribution of road and railway accidents, examining key metrics such as total accident cases, fatalities, and injuries. By visualizing accident hotspots and comparing data across different states, the goal is to highlight critical areas of concern and support evidence-based policy-making to improve road safety nationwide</a:t>
            </a:r>
            <a:r>
              <a:rPr lang="en-US" dirty="0"/>
              <a:t>.</a:t>
            </a:r>
            <a:endParaRPr lang="en-IN" dirty="0"/>
          </a:p>
        </p:txBody>
      </p:sp>
    </p:spTree>
    <p:extLst>
      <p:ext uri="{BB962C8B-B14F-4D97-AF65-F5344CB8AC3E}">
        <p14:creationId xmlns:p14="http://schemas.microsoft.com/office/powerpoint/2010/main" val="3736940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41F556-3121-9780-22C5-F10E56286CE4}"/>
              </a:ext>
            </a:extLst>
          </p:cNvPr>
          <p:cNvSpPr txBox="1"/>
          <p:nvPr/>
        </p:nvSpPr>
        <p:spPr>
          <a:xfrm>
            <a:off x="622168" y="772998"/>
            <a:ext cx="6947555" cy="5293757"/>
          </a:xfrm>
          <a:prstGeom prst="rect">
            <a:avLst/>
          </a:prstGeom>
          <a:noFill/>
        </p:spPr>
        <p:txBody>
          <a:bodyPr wrap="square" rtlCol="0">
            <a:spAutoFit/>
          </a:bodyPr>
          <a:lstStyle/>
          <a:p>
            <a:r>
              <a:rPr lang="en-US" sz="3200" b="1" dirty="0">
                <a:latin typeface="Arial Black" panose="020B0A04020102020204" pitchFamily="34" charset="0"/>
              </a:rPr>
              <a:t>Process:</a:t>
            </a:r>
          </a:p>
          <a:p>
            <a:endParaRPr lang="en-US" sz="3200" dirty="0"/>
          </a:p>
          <a:p>
            <a:pPr marL="342900" indent="-342900">
              <a:buAutoNum type="arabicPeriod"/>
            </a:pPr>
            <a:r>
              <a:rPr lang="en-US" sz="3200" b="1" dirty="0">
                <a:latin typeface="Bell MT" panose="02020503060305020303" pitchFamily="18" charset="0"/>
              </a:rPr>
              <a:t>Data Collected: from Online Source Link:</a:t>
            </a:r>
            <a:r>
              <a:rPr lang="en-IN" sz="3200" b="1" dirty="0">
                <a:latin typeface="Bell MT" panose="02020503060305020303" pitchFamily="18" charset="0"/>
              </a:rPr>
              <a:t>https://data.gov.in/catalog/road-accidents-india.</a:t>
            </a:r>
          </a:p>
          <a:p>
            <a:pPr marL="342900" indent="-342900">
              <a:buAutoNum type="arabicPeriod"/>
            </a:pPr>
            <a:r>
              <a:rPr lang="en-IN" sz="3200" b="1" dirty="0">
                <a:latin typeface="Bell MT" panose="02020503060305020303" pitchFamily="18" charset="0"/>
              </a:rPr>
              <a:t>Data Cleaning: Data is being cleaned from Excel Workshop and with the help of Python code.</a:t>
            </a:r>
          </a:p>
          <a:p>
            <a:pPr marL="342900" indent="-342900">
              <a:buAutoNum type="arabicPeriod"/>
            </a:pPr>
            <a:r>
              <a:rPr lang="en-IN" sz="3200" b="1" dirty="0">
                <a:latin typeface="Bell MT" panose="02020503060305020303" pitchFamily="18" charset="0"/>
              </a:rPr>
              <a:t>Data Visualization: Done With the help of Power BI.</a:t>
            </a:r>
          </a:p>
          <a:p>
            <a:pPr marL="342900" indent="-342900">
              <a:buAutoNum type="arabicPeriod"/>
            </a:pPr>
            <a:endParaRPr lang="en-IN" dirty="0"/>
          </a:p>
        </p:txBody>
      </p:sp>
    </p:spTree>
    <p:extLst>
      <p:ext uri="{BB962C8B-B14F-4D97-AF65-F5344CB8AC3E}">
        <p14:creationId xmlns:p14="http://schemas.microsoft.com/office/powerpoint/2010/main" val="295462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6E5717-9453-DD85-B230-C9BAB9971B28}"/>
              </a:ext>
            </a:extLst>
          </p:cNvPr>
          <p:cNvSpPr txBox="1"/>
          <p:nvPr/>
        </p:nvSpPr>
        <p:spPr>
          <a:xfrm>
            <a:off x="424205" y="720307"/>
            <a:ext cx="6693031" cy="1077218"/>
          </a:xfrm>
          <a:prstGeom prst="rect">
            <a:avLst/>
          </a:prstGeom>
          <a:noFill/>
        </p:spPr>
        <p:txBody>
          <a:bodyPr wrap="square" rtlCol="0">
            <a:spAutoFit/>
          </a:bodyPr>
          <a:lstStyle/>
          <a:p>
            <a:r>
              <a:rPr lang="en-US" sz="3200" b="1" dirty="0">
                <a:latin typeface="Arial Black" panose="020B0A04020102020204" pitchFamily="34" charset="0"/>
              </a:rPr>
              <a:t>Python Code For Data Cleaning</a:t>
            </a:r>
            <a:r>
              <a:rPr lang="en-US" dirty="0"/>
              <a:t>:</a:t>
            </a:r>
            <a:endParaRPr lang="en-IN" dirty="0"/>
          </a:p>
        </p:txBody>
      </p:sp>
      <p:pic>
        <p:nvPicPr>
          <p:cNvPr id="5" name="Picture 4">
            <a:extLst>
              <a:ext uri="{FF2B5EF4-FFF2-40B4-BE49-F238E27FC236}">
                <a16:creationId xmlns:a16="http://schemas.microsoft.com/office/drawing/2014/main" id="{7AF1E93C-9D8C-0539-F8BF-A846FE0908F6}"/>
              </a:ext>
            </a:extLst>
          </p:cNvPr>
          <p:cNvPicPr>
            <a:picLocks noChangeAspect="1"/>
          </p:cNvPicPr>
          <p:nvPr/>
        </p:nvPicPr>
        <p:blipFill>
          <a:blip r:embed="rId2"/>
          <a:stretch>
            <a:fillRect/>
          </a:stretch>
        </p:blipFill>
        <p:spPr>
          <a:xfrm>
            <a:off x="311084" y="1980532"/>
            <a:ext cx="8380429" cy="4618656"/>
          </a:xfrm>
          <a:prstGeom prst="rect">
            <a:avLst/>
          </a:prstGeom>
        </p:spPr>
      </p:pic>
    </p:spTree>
    <p:extLst>
      <p:ext uri="{BB962C8B-B14F-4D97-AF65-F5344CB8AC3E}">
        <p14:creationId xmlns:p14="http://schemas.microsoft.com/office/powerpoint/2010/main" val="112676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AC0BE4-2CFE-61D4-DEB5-D117225B4282}"/>
              </a:ext>
            </a:extLst>
          </p:cNvPr>
          <p:cNvSpPr txBox="1"/>
          <p:nvPr/>
        </p:nvSpPr>
        <p:spPr>
          <a:xfrm>
            <a:off x="254523" y="327283"/>
            <a:ext cx="7362334" cy="646331"/>
          </a:xfrm>
          <a:prstGeom prst="rect">
            <a:avLst/>
          </a:prstGeom>
          <a:noFill/>
        </p:spPr>
        <p:txBody>
          <a:bodyPr wrap="square" rtlCol="0">
            <a:spAutoFit/>
          </a:bodyPr>
          <a:lstStyle/>
          <a:p>
            <a:r>
              <a:rPr lang="en-US" sz="3600" b="1" dirty="0">
                <a:latin typeface="Arial Black" panose="020B0A04020102020204" pitchFamily="34" charset="0"/>
              </a:rPr>
              <a:t>Power BI Dashboard</a:t>
            </a:r>
            <a:endParaRPr lang="en-IN" dirty="0"/>
          </a:p>
        </p:txBody>
      </p:sp>
      <p:pic>
        <p:nvPicPr>
          <p:cNvPr id="4" name="Picture 3">
            <a:extLst>
              <a:ext uri="{FF2B5EF4-FFF2-40B4-BE49-F238E27FC236}">
                <a16:creationId xmlns:a16="http://schemas.microsoft.com/office/drawing/2014/main" id="{CCB41B87-B4CD-CF50-A1B0-C6545D45B344}"/>
              </a:ext>
            </a:extLst>
          </p:cNvPr>
          <p:cNvPicPr>
            <a:picLocks noChangeAspect="1"/>
          </p:cNvPicPr>
          <p:nvPr/>
        </p:nvPicPr>
        <p:blipFill>
          <a:blip r:embed="rId2"/>
          <a:stretch>
            <a:fillRect/>
          </a:stretch>
        </p:blipFill>
        <p:spPr>
          <a:xfrm>
            <a:off x="216816" y="1170491"/>
            <a:ext cx="8710367" cy="5360226"/>
          </a:xfrm>
          <a:prstGeom prst="rect">
            <a:avLst/>
          </a:prstGeom>
        </p:spPr>
      </p:pic>
    </p:spTree>
    <p:extLst>
      <p:ext uri="{BB962C8B-B14F-4D97-AF65-F5344CB8AC3E}">
        <p14:creationId xmlns:p14="http://schemas.microsoft.com/office/powerpoint/2010/main" val="368388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0" y="390976"/>
            <a:ext cx="8229600" cy="1143000"/>
          </a:xfrm>
        </p:spPr>
        <p:txBody>
          <a:bodyPr/>
          <a:lstStyle/>
          <a:p>
            <a:endParaRPr dirty="0"/>
          </a:p>
        </p:txBody>
      </p:sp>
      <p:sp>
        <p:nvSpPr>
          <p:cNvPr id="3" name="TextBox 2"/>
          <p:cNvSpPr txBox="1"/>
          <p:nvPr/>
        </p:nvSpPr>
        <p:spPr>
          <a:xfrm>
            <a:off x="466625" y="880591"/>
            <a:ext cx="5783345" cy="707886"/>
          </a:xfrm>
          <a:prstGeom prst="rect">
            <a:avLst/>
          </a:prstGeom>
          <a:noFill/>
        </p:spPr>
        <p:txBody>
          <a:bodyPr wrap="square">
            <a:spAutoFit/>
          </a:bodyPr>
          <a:lstStyle/>
          <a:p>
            <a:r>
              <a:rPr lang="en-US" sz="4000" b="1" dirty="0">
                <a:latin typeface="Arial Black" panose="020B0A04020102020204" pitchFamily="34" charset="0"/>
              </a:rPr>
              <a:t>Summary:</a:t>
            </a:r>
            <a:endParaRPr sz="4000" b="1" dirty="0">
              <a:latin typeface="Arial Black" panose="020B0A04020102020204" pitchFamily="34" charset="0"/>
            </a:endParaRPr>
          </a:p>
        </p:txBody>
      </p:sp>
      <p:sp>
        <p:nvSpPr>
          <p:cNvPr id="4" name="TextBox 3"/>
          <p:cNvSpPr txBox="1"/>
          <p:nvPr/>
        </p:nvSpPr>
        <p:spPr>
          <a:xfrm>
            <a:off x="1027521" y="2237924"/>
            <a:ext cx="7315200" cy="3385542"/>
          </a:xfrm>
          <a:prstGeom prst="rect">
            <a:avLst/>
          </a:prstGeom>
          <a:noFill/>
        </p:spPr>
        <p:txBody>
          <a:bodyPr wrap="square">
            <a:spAutoFit/>
          </a:bodyPr>
          <a:lstStyle/>
          <a:p>
            <a:endParaRPr dirty="0"/>
          </a:p>
          <a:p>
            <a:pPr>
              <a:defRPr sz="1800"/>
            </a:pPr>
            <a:r>
              <a:rPr sz="2800" b="1" dirty="0">
                <a:latin typeface="Bell MT" panose="02020503060305020303" pitchFamily="18" charset="0"/>
              </a:rPr>
              <a:t>Total Accidents Reported: 618K</a:t>
            </a:r>
          </a:p>
          <a:p>
            <a:pPr>
              <a:defRPr sz="1800"/>
            </a:pPr>
            <a:r>
              <a:rPr sz="2800" b="1" dirty="0">
                <a:latin typeface="Bell MT" panose="02020503060305020303" pitchFamily="18" charset="0"/>
              </a:rPr>
              <a:t>Total Fatalities: 545K</a:t>
            </a:r>
          </a:p>
          <a:p>
            <a:pPr>
              <a:defRPr sz="1800"/>
            </a:pPr>
            <a:r>
              <a:rPr sz="2800" b="1" dirty="0">
                <a:latin typeface="Bell MT" panose="02020503060305020303" pitchFamily="18" charset="0"/>
              </a:rPr>
              <a:t>Railway-related Accidents: 65K</a:t>
            </a:r>
          </a:p>
          <a:p>
            <a:pPr>
              <a:defRPr sz="1800"/>
            </a:pPr>
            <a:r>
              <a:rPr sz="2800" b="1" dirty="0">
                <a:latin typeface="Bell MT" panose="02020503060305020303" pitchFamily="18" charset="0"/>
              </a:rPr>
              <a:t>Tamil Nadu and Madhya Pradesh have the highest case counts</a:t>
            </a:r>
          </a:p>
          <a:p>
            <a:pPr>
              <a:defRPr sz="1800"/>
            </a:pPr>
            <a:r>
              <a:rPr sz="2800" b="1" dirty="0">
                <a:latin typeface="Bell MT" panose="02020503060305020303" pitchFamily="18" charset="0"/>
              </a:rPr>
              <a:t>Urgent need for awareness and stricter safety enforcement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TotalTime>
  <Words>236</Words>
  <Application>Microsoft Office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Bell MT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Akshat srivastav</dc:creator>
  <cp:keywords/>
  <dc:description>generated using python-pptx</dc:description>
  <cp:lastModifiedBy>Akshat srivastav</cp:lastModifiedBy>
  <cp:revision>2</cp:revision>
  <dcterms:created xsi:type="dcterms:W3CDTF">2013-01-27T09:14:16Z</dcterms:created>
  <dcterms:modified xsi:type="dcterms:W3CDTF">2025-07-30T12:57:20Z</dcterms:modified>
  <cp:category/>
</cp:coreProperties>
</file>