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Roboto"/>
      <p:regular r:id="rId29"/>
      <p:bold r:id="rId30"/>
      <p:italic r:id="rId31"/>
      <p:boldItalic r:id="rId32"/>
    </p:embeddedFont>
    <p:embeddedFont>
      <p:font typeface="Playfair Display"/>
      <p:regular r:id="rId33"/>
      <p:bold r:id="rId34"/>
      <p:italic r:id="rId35"/>
      <p:boldItalic r:id="rId36"/>
    </p:embeddedFont>
    <p:embeddedFont>
      <p:font typeface="Lato"/>
      <p:regular r:id="rId37"/>
      <p:bold r:id="rId38"/>
      <p:italic r:id="rId39"/>
      <p:boldItalic r:id="rId40"/>
    </p:embeddedFont>
    <p:embeddedFont>
      <p:font typeface="Gill Sans"/>
      <p:regular r:id="rId41"/>
      <p:bold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F117D13-00CA-4E1A-896C-25E3781C069D}">
  <a:tblStyle styleId="{3F117D13-00CA-4E1A-896C-25E3781C069D}" styleName="Table_0">
    <a:wholeTbl>
      <a:tcTxStyle b="off" i="off">
        <a:font>
          <a:latin typeface="Gill Sans MT"/>
          <a:ea typeface="Gill Sans MT"/>
          <a:cs typeface="Gill Sans M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EE8E6"/>
          </a:solidFill>
        </a:fill>
      </a:tcStyle>
    </a:wholeTbl>
    <a:band1H>
      <a:tcTxStyle b="off" i="off"/>
      <a:tcStyle>
        <a:fill>
          <a:solidFill>
            <a:srgbClr val="DCCDCA"/>
          </a:solidFill>
        </a:fill>
      </a:tcStyle>
    </a:band1H>
    <a:band2H>
      <a:tcTxStyle b="off" i="off"/>
    </a:band2H>
    <a:band1V>
      <a:tcTxStyle b="off" i="off"/>
      <a:tcStyle>
        <a:fill>
          <a:solidFill>
            <a:srgbClr val="DCCDCA"/>
          </a:solidFill>
        </a:fill>
      </a:tcStyle>
    </a:band1V>
    <a:band2V>
      <a:tcTxStyle b="off" i="off"/>
    </a:band2V>
    <a:lastCol>
      <a:tcTxStyle b="on" i="off">
        <a:font>
          <a:latin typeface="Gill Sans MT"/>
          <a:ea typeface="Gill Sans MT"/>
          <a:cs typeface="Gill Sans MT"/>
        </a:font>
        <a:schemeClr val="lt1"/>
      </a:tcTxStyle>
      <a:tcStyle>
        <a:fill>
          <a:solidFill>
            <a:schemeClr val="accent5"/>
          </a:solidFill>
        </a:fill>
      </a:tcStyle>
    </a:lastCol>
    <a:firstCol>
      <a:tcTxStyle b="on" i="off">
        <a:font>
          <a:latin typeface="Gill Sans MT"/>
          <a:ea typeface="Gill Sans MT"/>
          <a:cs typeface="Gill Sans MT"/>
        </a:font>
        <a:schemeClr val="lt1"/>
      </a:tcTxStyle>
      <a:tcStyle>
        <a:fill>
          <a:solidFill>
            <a:schemeClr val="accent5"/>
          </a:solidFill>
        </a:fill>
      </a:tcStyle>
    </a:firstCol>
    <a:lastRow>
      <a:tcTxStyle b="on" i="off">
        <a:font>
          <a:latin typeface="Gill Sans MT"/>
          <a:ea typeface="Gill Sans MT"/>
          <a:cs typeface="Gill Sans MT"/>
        </a:font>
        <a:schemeClr val="lt1"/>
      </a:tcTxStyle>
      <a:tcStyle>
        <a:tcBdr>
          <a:top>
            <a:ln cap="flat" cmpd="sng" w="38100">
              <a:solidFill>
                <a:schemeClr val="lt1"/>
              </a:solidFill>
              <a:prstDash val="solid"/>
              <a:round/>
              <a:headEnd len="sm" w="sm" type="none"/>
              <a:tailEnd len="sm" w="sm" type="none"/>
            </a:ln>
          </a:top>
        </a:tcBdr>
        <a:fill>
          <a:solidFill>
            <a:schemeClr val="accent5"/>
          </a:solidFill>
        </a:fill>
      </a:tcStyle>
    </a:lastRow>
    <a:seCell>
      <a:tcTxStyle b="off" i="off"/>
    </a:seCell>
    <a:swCell>
      <a:tcTxStyle b="off" i="off"/>
    </a:swCell>
    <a:firstRow>
      <a:tcTxStyle b="on" i="off">
        <a:font>
          <a:latin typeface="Gill Sans MT"/>
          <a:ea typeface="Gill Sans MT"/>
          <a:cs typeface="Gill Sans MT"/>
        </a:font>
        <a:schemeClr val="lt1"/>
      </a:tcTxStyle>
      <a:tcStyle>
        <a:tcBdr>
          <a:bottom>
            <a:ln cap="flat" cmpd="sng" w="38100">
              <a:solidFill>
                <a:schemeClr val="lt1"/>
              </a:solidFill>
              <a:prstDash val="solid"/>
              <a:round/>
              <a:headEnd len="sm" w="sm" type="none"/>
              <a:tailEnd len="sm" w="sm" type="none"/>
            </a:ln>
          </a:bottom>
        </a:tcBdr>
        <a:fill>
          <a:solidFill>
            <a:schemeClr val="accent5"/>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Italic.fntdata"/><Relationship Id="rId20" Type="http://schemas.openxmlformats.org/officeDocument/2006/relationships/slide" Target="slides/slide14.xml"/><Relationship Id="rId42" Type="http://schemas.openxmlformats.org/officeDocument/2006/relationships/font" Target="fonts/GillSans-bold.fntdata"/><Relationship Id="rId41" Type="http://schemas.openxmlformats.org/officeDocument/2006/relationships/font" Target="fonts/GillSans-regular.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5.xml"/><Relationship Id="rId33" Type="http://schemas.openxmlformats.org/officeDocument/2006/relationships/font" Target="fonts/PlayfairDisplay-regular.fntdata"/><Relationship Id="rId10" Type="http://schemas.openxmlformats.org/officeDocument/2006/relationships/slide" Target="slides/slide4.xml"/><Relationship Id="rId32" Type="http://schemas.openxmlformats.org/officeDocument/2006/relationships/font" Target="fonts/Roboto-boldItalic.fntdata"/><Relationship Id="rId13" Type="http://schemas.openxmlformats.org/officeDocument/2006/relationships/slide" Target="slides/slide7.xml"/><Relationship Id="rId35" Type="http://schemas.openxmlformats.org/officeDocument/2006/relationships/font" Target="fonts/PlayfairDisplay-italic.fntdata"/><Relationship Id="rId12" Type="http://schemas.openxmlformats.org/officeDocument/2006/relationships/slide" Target="slides/slide6.xml"/><Relationship Id="rId34" Type="http://schemas.openxmlformats.org/officeDocument/2006/relationships/font" Target="fonts/PlayfairDisplay-bold.fntdata"/><Relationship Id="rId15" Type="http://schemas.openxmlformats.org/officeDocument/2006/relationships/slide" Target="slides/slide9.xml"/><Relationship Id="rId37" Type="http://schemas.openxmlformats.org/officeDocument/2006/relationships/font" Target="fonts/Lato-regular.fntdata"/><Relationship Id="rId14" Type="http://schemas.openxmlformats.org/officeDocument/2006/relationships/slide" Target="slides/slide8.xml"/><Relationship Id="rId36" Type="http://schemas.openxmlformats.org/officeDocument/2006/relationships/font" Target="fonts/PlayfairDisplay-boldItalic.fntdata"/><Relationship Id="rId17" Type="http://schemas.openxmlformats.org/officeDocument/2006/relationships/slide" Target="slides/slide11.xml"/><Relationship Id="rId39" Type="http://schemas.openxmlformats.org/officeDocument/2006/relationships/font" Target="fonts/Lato-italic.fntdata"/><Relationship Id="rId16" Type="http://schemas.openxmlformats.org/officeDocument/2006/relationships/slide" Target="slides/slide10.xml"/><Relationship Id="rId38" Type="http://schemas.openxmlformats.org/officeDocument/2006/relationships/font" Target="fonts/Lato-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p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First, What is Parkinson Disease? PD is a motor system disorder resulting from the loss of the brain cells producing dopamine. It is a neurodegenerative disease. </a:t>
            </a:r>
            <a:endParaRPr/>
          </a:p>
          <a:p>
            <a:pPr indent="0" lvl="0" marL="0" rtl="0" algn="l">
              <a:lnSpc>
                <a:spcPct val="100000"/>
              </a:lnSpc>
              <a:spcBef>
                <a:spcPts val="0"/>
              </a:spcBef>
              <a:spcAft>
                <a:spcPts val="0"/>
              </a:spcAft>
              <a:buSzPts val="1100"/>
              <a:buNone/>
            </a:pPr>
            <a:r>
              <a:rPr lang="en"/>
              <a:t>On the right, the usual symptoms experienced by a PD person: The picture chooses a old man, because men over 60 are the most common person affected by the disease.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2"/>
          <p:cNvSpPr txBox="1"/>
          <p:nvPr>
            <p:ph type="ctrTitle"/>
          </p:nvPr>
        </p:nvSpPr>
        <p:spPr>
          <a:xfrm>
            <a:off x="598100" y="1775222"/>
            <a:ext cx="8222100" cy="838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6" name="Google Shape;76;p11"/>
          <p:cNvSpPr txBox="1"/>
          <p:nvPr>
            <p:ph hasCustomPrompt="1" type="title"/>
          </p:nvPr>
        </p:nvSpPr>
        <p:spPr>
          <a:xfrm>
            <a:off x="311700" y="1256050"/>
            <a:ext cx="8520600" cy="2030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2000"/>
              <a:buNone/>
              <a:defRPr sz="12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Clr>
                <a:schemeClr val="lt1"/>
              </a:buClr>
              <a:buSzPts val="1800"/>
              <a:buChar char="●"/>
              <a:defRPr>
                <a:solidFill>
                  <a:schemeClr val="lt1"/>
                </a:solidFill>
              </a:defRPr>
            </a:lvl1pPr>
            <a:lvl2pPr indent="-317500" lvl="1" marL="914400" algn="ctr">
              <a:lnSpc>
                <a:spcPct val="115000"/>
              </a:lnSpc>
              <a:spcBef>
                <a:spcPts val="1600"/>
              </a:spcBef>
              <a:spcAft>
                <a:spcPts val="0"/>
              </a:spcAft>
              <a:buClr>
                <a:schemeClr val="lt1"/>
              </a:buClr>
              <a:buSzPts val="1400"/>
              <a:buChar char="○"/>
              <a:defRPr>
                <a:solidFill>
                  <a:schemeClr val="lt1"/>
                </a:solidFill>
              </a:defRPr>
            </a:lvl2pPr>
            <a:lvl3pPr indent="-317500" lvl="2" marL="1371600" algn="ctr">
              <a:lnSpc>
                <a:spcPct val="115000"/>
              </a:lnSpc>
              <a:spcBef>
                <a:spcPts val="1600"/>
              </a:spcBef>
              <a:spcAft>
                <a:spcPts val="0"/>
              </a:spcAft>
              <a:buClr>
                <a:schemeClr val="lt1"/>
              </a:buClr>
              <a:buSzPts val="1400"/>
              <a:buChar char="■"/>
              <a:defRPr>
                <a:solidFill>
                  <a:schemeClr val="lt1"/>
                </a:solidFill>
              </a:defRPr>
            </a:lvl3pPr>
            <a:lvl4pPr indent="-317500" lvl="3" marL="1828800" algn="ctr">
              <a:lnSpc>
                <a:spcPct val="115000"/>
              </a:lnSpc>
              <a:spcBef>
                <a:spcPts val="1600"/>
              </a:spcBef>
              <a:spcAft>
                <a:spcPts val="0"/>
              </a:spcAft>
              <a:buClr>
                <a:schemeClr val="lt1"/>
              </a:buClr>
              <a:buSzPts val="1400"/>
              <a:buChar char="●"/>
              <a:defRPr>
                <a:solidFill>
                  <a:schemeClr val="lt1"/>
                </a:solidFill>
              </a:defRPr>
            </a:lvl4pPr>
            <a:lvl5pPr indent="-317500" lvl="4" marL="2286000" algn="ctr">
              <a:lnSpc>
                <a:spcPct val="115000"/>
              </a:lnSpc>
              <a:spcBef>
                <a:spcPts val="1600"/>
              </a:spcBef>
              <a:spcAft>
                <a:spcPts val="0"/>
              </a:spcAft>
              <a:buClr>
                <a:schemeClr val="lt1"/>
              </a:buClr>
              <a:buSzPts val="1400"/>
              <a:buChar char="○"/>
              <a:defRPr>
                <a:solidFill>
                  <a:schemeClr val="lt1"/>
                </a:solidFill>
              </a:defRPr>
            </a:lvl5pPr>
            <a:lvl6pPr indent="-317500" lvl="5" marL="2743200" algn="ctr">
              <a:lnSpc>
                <a:spcPct val="115000"/>
              </a:lnSpc>
              <a:spcBef>
                <a:spcPts val="1600"/>
              </a:spcBef>
              <a:spcAft>
                <a:spcPts val="0"/>
              </a:spcAft>
              <a:buClr>
                <a:schemeClr val="lt1"/>
              </a:buClr>
              <a:buSzPts val="1400"/>
              <a:buChar char="■"/>
              <a:defRPr>
                <a:solidFill>
                  <a:schemeClr val="lt1"/>
                </a:solidFill>
              </a:defRPr>
            </a:lvl6pPr>
            <a:lvl7pPr indent="-317500" lvl="6" marL="3200400" algn="ctr">
              <a:lnSpc>
                <a:spcPct val="115000"/>
              </a:lnSpc>
              <a:spcBef>
                <a:spcPts val="1600"/>
              </a:spcBef>
              <a:spcAft>
                <a:spcPts val="0"/>
              </a:spcAft>
              <a:buClr>
                <a:schemeClr val="lt1"/>
              </a:buClr>
              <a:buSzPts val="1400"/>
              <a:buChar char="●"/>
              <a:defRPr>
                <a:solidFill>
                  <a:schemeClr val="lt1"/>
                </a:solidFill>
              </a:defRPr>
            </a:lvl7pPr>
            <a:lvl8pPr indent="-317500" lvl="7" marL="3657600" algn="ctr">
              <a:lnSpc>
                <a:spcPct val="115000"/>
              </a:lnSpc>
              <a:spcBef>
                <a:spcPts val="1600"/>
              </a:spcBef>
              <a:spcAft>
                <a:spcPts val="0"/>
              </a:spcAft>
              <a:buClr>
                <a:schemeClr val="lt1"/>
              </a:buClr>
              <a:buSzPts val="1400"/>
              <a:buChar char="○"/>
              <a:defRPr>
                <a:solidFill>
                  <a:schemeClr val="lt1"/>
                </a:solidFill>
              </a:defRPr>
            </a:lvl8pPr>
            <a:lvl9pPr indent="-317500" lvl="8" marL="4114800" algn="ctr">
              <a:lnSpc>
                <a:spcPct val="115000"/>
              </a:lnSpc>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81" name="Shape 81"/>
        <p:cNvGrpSpPr/>
        <p:nvPr/>
      </p:nvGrpSpPr>
      <p:grpSpPr>
        <a:xfrm>
          <a:off x="0" y="0"/>
          <a:ext cx="0" cy="0"/>
          <a:chOff x="0" y="0"/>
          <a:chExt cx="0" cy="0"/>
        </a:xfrm>
      </p:grpSpPr>
      <p:sp>
        <p:nvSpPr>
          <p:cNvPr id="82" name="Google Shape;82;p13"/>
          <p:cNvSpPr txBox="1"/>
          <p:nvPr>
            <p:ph type="title"/>
          </p:nvPr>
        </p:nvSpPr>
        <p:spPr>
          <a:xfrm>
            <a:off x="1435608" y="205978"/>
            <a:ext cx="7498200" cy="857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562214"/>
              </a:buClr>
              <a:buSzPts val="18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83" name="Google Shape;83;p13"/>
          <p:cNvSpPr txBox="1"/>
          <p:nvPr>
            <p:ph idx="1" type="body"/>
          </p:nvPr>
        </p:nvSpPr>
        <p:spPr>
          <a:xfrm>
            <a:off x="1435608" y="1085850"/>
            <a:ext cx="7498200" cy="3600600"/>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600"/>
              </a:spcBef>
              <a:spcAft>
                <a:spcPts val="0"/>
              </a:spcAft>
              <a:buSzPts val="1440"/>
              <a:buChar char="●"/>
              <a:defRPr/>
            </a:lvl1pPr>
            <a:lvl2pPr indent="-342900" lvl="1" marL="914400" algn="l">
              <a:lnSpc>
                <a:spcPct val="100000"/>
              </a:lnSpc>
              <a:spcBef>
                <a:spcPts val="1600"/>
              </a:spcBef>
              <a:spcAft>
                <a:spcPts val="0"/>
              </a:spcAft>
              <a:buSzPts val="1800"/>
              <a:buChar char="○"/>
              <a:defRPr/>
            </a:lvl2pPr>
            <a:lvl3pPr indent="-342900" lvl="2" marL="1371600" algn="l">
              <a:lnSpc>
                <a:spcPct val="100000"/>
              </a:lnSpc>
              <a:spcBef>
                <a:spcPts val="1600"/>
              </a:spcBef>
              <a:spcAft>
                <a:spcPts val="0"/>
              </a:spcAft>
              <a:buSzPts val="1800"/>
              <a:buChar char="■"/>
              <a:defRPr/>
            </a:lvl3pPr>
            <a:lvl4pPr indent="-342900" lvl="3" marL="1828800" algn="l">
              <a:lnSpc>
                <a:spcPct val="100000"/>
              </a:lnSpc>
              <a:spcBef>
                <a:spcPts val="1600"/>
              </a:spcBef>
              <a:spcAft>
                <a:spcPts val="0"/>
              </a:spcAft>
              <a:buSzPts val="1800"/>
              <a:buChar char="●"/>
              <a:defRPr/>
            </a:lvl4pPr>
            <a:lvl5pPr indent="-342900" lvl="4" marL="2286000" algn="l">
              <a:lnSpc>
                <a:spcPct val="100000"/>
              </a:lnSpc>
              <a:spcBef>
                <a:spcPts val="1600"/>
              </a:spcBef>
              <a:spcAft>
                <a:spcPts val="0"/>
              </a:spcAft>
              <a:buSzPts val="1800"/>
              <a:buChar char="○"/>
              <a:defRPr/>
            </a:lvl5pPr>
            <a:lvl6pPr indent="-342900" lvl="5" marL="2743200" algn="l">
              <a:lnSpc>
                <a:spcPct val="100000"/>
              </a:lnSpc>
              <a:spcBef>
                <a:spcPts val="1600"/>
              </a:spcBef>
              <a:spcAft>
                <a:spcPts val="0"/>
              </a:spcAft>
              <a:buSzPts val="1800"/>
              <a:buChar char="■"/>
              <a:defRPr/>
            </a:lvl6pPr>
            <a:lvl7pPr indent="-342900" lvl="6" marL="3200400" algn="l">
              <a:lnSpc>
                <a:spcPct val="100000"/>
              </a:lnSpc>
              <a:spcBef>
                <a:spcPts val="1600"/>
              </a:spcBef>
              <a:spcAft>
                <a:spcPts val="0"/>
              </a:spcAft>
              <a:buSzPts val="1800"/>
              <a:buChar char="●"/>
              <a:defRPr/>
            </a:lvl7pPr>
            <a:lvl8pPr indent="-342900" lvl="7" marL="3657600" algn="l">
              <a:lnSpc>
                <a:spcPct val="100000"/>
              </a:lnSpc>
              <a:spcBef>
                <a:spcPts val="1600"/>
              </a:spcBef>
              <a:spcAft>
                <a:spcPts val="0"/>
              </a:spcAft>
              <a:buSzPts val="1800"/>
              <a:buChar char="○"/>
              <a:defRPr/>
            </a:lvl8pPr>
            <a:lvl9pPr indent="-342900" lvl="8" marL="4114800" algn="l">
              <a:lnSpc>
                <a:spcPct val="100000"/>
              </a:lnSpc>
              <a:spcBef>
                <a:spcPts val="1600"/>
              </a:spcBef>
              <a:spcAft>
                <a:spcPts val="1600"/>
              </a:spcAft>
              <a:buSzPts val="1800"/>
              <a:buChar char="■"/>
              <a:defRPr/>
            </a:lvl9pPr>
          </a:lstStyle>
          <a:p/>
        </p:txBody>
      </p:sp>
      <p:sp>
        <p:nvSpPr>
          <p:cNvPr id="84" name="Google Shape;84;p13"/>
          <p:cNvSpPr txBox="1"/>
          <p:nvPr>
            <p:ph idx="10" type="dt"/>
          </p:nvPr>
        </p:nvSpPr>
        <p:spPr>
          <a:xfrm>
            <a:off x="3581400" y="4729163"/>
            <a:ext cx="2133600" cy="357000"/>
          </a:xfrm>
          <a:prstGeom prst="rect">
            <a:avLst/>
          </a:prstGeom>
          <a:noFill/>
          <a:ln>
            <a:noFill/>
          </a:ln>
        </p:spPr>
        <p:txBody>
          <a:bodyPr anchorCtr="0" anchor="b"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85" name="Google Shape;85;p13"/>
          <p:cNvSpPr txBox="1"/>
          <p:nvPr>
            <p:ph idx="11" type="ftr"/>
          </p:nvPr>
        </p:nvSpPr>
        <p:spPr>
          <a:xfrm>
            <a:off x="5715000" y="4729163"/>
            <a:ext cx="2895600" cy="3570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86" name="Google Shape;86;p13"/>
          <p:cNvSpPr txBox="1"/>
          <p:nvPr>
            <p:ph idx="12" type="sldNum"/>
          </p:nvPr>
        </p:nvSpPr>
        <p:spPr>
          <a:xfrm>
            <a:off x="8613648" y="4729163"/>
            <a:ext cx="457200" cy="357000"/>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87" name="Shape 87"/>
        <p:cNvGrpSpPr/>
        <p:nvPr/>
      </p:nvGrpSpPr>
      <p:grpSpPr>
        <a:xfrm>
          <a:off x="0" y="0"/>
          <a:ext cx="0" cy="0"/>
          <a:chOff x="0" y="0"/>
          <a:chExt cx="0" cy="0"/>
        </a:xfrm>
      </p:grpSpPr>
      <p:sp>
        <p:nvSpPr>
          <p:cNvPr id="88" name="Google Shape;88;p14"/>
          <p:cNvSpPr txBox="1"/>
          <p:nvPr>
            <p:ph type="title"/>
          </p:nvPr>
        </p:nvSpPr>
        <p:spPr>
          <a:xfrm>
            <a:off x="1435608" y="205740"/>
            <a:ext cx="7498200" cy="857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562214"/>
              </a:buClr>
              <a:buSzPts val="18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89" name="Google Shape;89;p14"/>
          <p:cNvSpPr txBox="1"/>
          <p:nvPr>
            <p:ph idx="1" type="body"/>
          </p:nvPr>
        </p:nvSpPr>
        <p:spPr>
          <a:xfrm>
            <a:off x="1435608" y="1143000"/>
            <a:ext cx="3657600" cy="3497700"/>
          </a:xfrm>
          <a:prstGeom prst="rect">
            <a:avLst/>
          </a:prstGeom>
          <a:noFill/>
          <a:ln>
            <a:noFill/>
          </a:ln>
        </p:spPr>
        <p:txBody>
          <a:bodyPr anchorCtr="0" anchor="t" bIns="45700" lIns="91425" spcFirstLastPara="1" rIns="91425" wrap="square" tIns="45700">
            <a:noAutofit/>
          </a:bodyPr>
          <a:lstStyle>
            <a:lvl1pPr indent="-370840" lvl="0" marL="457200" algn="l">
              <a:lnSpc>
                <a:spcPct val="100000"/>
              </a:lnSpc>
              <a:spcBef>
                <a:spcPts val="600"/>
              </a:spcBef>
              <a:spcAft>
                <a:spcPts val="0"/>
              </a:spcAft>
              <a:buSzPts val="2240"/>
              <a:buChar char="●"/>
              <a:defRPr sz="2800"/>
            </a:lvl1pPr>
            <a:lvl2pPr indent="-381000" lvl="1" marL="914400" algn="l">
              <a:lnSpc>
                <a:spcPct val="100000"/>
              </a:lnSpc>
              <a:spcBef>
                <a:spcPts val="1600"/>
              </a:spcBef>
              <a:spcAft>
                <a:spcPts val="0"/>
              </a:spcAft>
              <a:buSzPts val="2400"/>
              <a:buChar char="○"/>
              <a:defRPr sz="2400"/>
            </a:lvl2pPr>
            <a:lvl3pPr indent="-355600" lvl="2" marL="1371600" algn="l">
              <a:lnSpc>
                <a:spcPct val="100000"/>
              </a:lnSpc>
              <a:spcBef>
                <a:spcPts val="1600"/>
              </a:spcBef>
              <a:spcAft>
                <a:spcPts val="0"/>
              </a:spcAft>
              <a:buSzPts val="2000"/>
              <a:buChar char="■"/>
              <a:defRPr sz="2000"/>
            </a:lvl3pPr>
            <a:lvl4pPr indent="-342900" lvl="3" marL="1828800" algn="l">
              <a:lnSpc>
                <a:spcPct val="100000"/>
              </a:lnSpc>
              <a:spcBef>
                <a:spcPts val="1600"/>
              </a:spcBef>
              <a:spcAft>
                <a:spcPts val="0"/>
              </a:spcAft>
              <a:buSzPts val="1800"/>
              <a:buChar char="●"/>
              <a:defRPr sz="1800"/>
            </a:lvl4pPr>
            <a:lvl5pPr indent="-342900" lvl="4" marL="2286000" algn="l">
              <a:lnSpc>
                <a:spcPct val="100000"/>
              </a:lnSpc>
              <a:spcBef>
                <a:spcPts val="1600"/>
              </a:spcBef>
              <a:spcAft>
                <a:spcPts val="0"/>
              </a:spcAft>
              <a:buSzPts val="1800"/>
              <a:buChar char="○"/>
              <a:defRPr sz="1800"/>
            </a:lvl5pPr>
            <a:lvl6pPr indent="-342900" lvl="5" marL="2743200" algn="l">
              <a:lnSpc>
                <a:spcPct val="100000"/>
              </a:lnSpc>
              <a:spcBef>
                <a:spcPts val="1600"/>
              </a:spcBef>
              <a:spcAft>
                <a:spcPts val="0"/>
              </a:spcAft>
              <a:buSzPts val="1800"/>
              <a:buChar char="■"/>
              <a:defRPr/>
            </a:lvl6pPr>
            <a:lvl7pPr indent="-342900" lvl="6" marL="3200400" algn="l">
              <a:lnSpc>
                <a:spcPct val="100000"/>
              </a:lnSpc>
              <a:spcBef>
                <a:spcPts val="1600"/>
              </a:spcBef>
              <a:spcAft>
                <a:spcPts val="0"/>
              </a:spcAft>
              <a:buSzPts val="1800"/>
              <a:buChar char="●"/>
              <a:defRPr/>
            </a:lvl7pPr>
            <a:lvl8pPr indent="-342900" lvl="7" marL="3657600" algn="l">
              <a:lnSpc>
                <a:spcPct val="100000"/>
              </a:lnSpc>
              <a:spcBef>
                <a:spcPts val="1600"/>
              </a:spcBef>
              <a:spcAft>
                <a:spcPts val="0"/>
              </a:spcAft>
              <a:buSzPts val="1800"/>
              <a:buChar char="○"/>
              <a:defRPr/>
            </a:lvl8pPr>
            <a:lvl9pPr indent="-342900" lvl="8" marL="4114800" algn="l">
              <a:lnSpc>
                <a:spcPct val="100000"/>
              </a:lnSpc>
              <a:spcBef>
                <a:spcPts val="1600"/>
              </a:spcBef>
              <a:spcAft>
                <a:spcPts val="1600"/>
              </a:spcAft>
              <a:buSzPts val="1800"/>
              <a:buChar char="■"/>
              <a:defRPr/>
            </a:lvl9pPr>
          </a:lstStyle>
          <a:p/>
        </p:txBody>
      </p:sp>
      <p:sp>
        <p:nvSpPr>
          <p:cNvPr id="90" name="Google Shape;90;p14"/>
          <p:cNvSpPr txBox="1"/>
          <p:nvPr>
            <p:ph idx="2" type="body"/>
          </p:nvPr>
        </p:nvSpPr>
        <p:spPr>
          <a:xfrm>
            <a:off x="5276088" y="1143000"/>
            <a:ext cx="3657600" cy="3497700"/>
          </a:xfrm>
          <a:prstGeom prst="rect">
            <a:avLst/>
          </a:prstGeom>
          <a:noFill/>
          <a:ln>
            <a:noFill/>
          </a:ln>
        </p:spPr>
        <p:txBody>
          <a:bodyPr anchorCtr="0" anchor="t" bIns="45700" lIns="91425" spcFirstLastPara="1" rIns="91425" wrap="square" tIns="45700">
            <a:noAutofit/>
          </a:bodyPr>
          <a:lstStyle>
            <a:lvl1pPr indent="-370840" lvl="0" marL="457200" algn="l">
              <a:lnSpc>
                <a:spcPct val="100000"/>
              </a:lnSpc>
              <a:spcBef>
                <a:spcPts val="600"/>
              </a:spcBef>
              <a:spcAft>
                <a:spcPts val="0"/>
              </a:spcAft>
              <a:buSzPts val="2240"/>
              <a:buChar char="●"/>
              <a:defRPr sz="2800"/>
            </a:lvl1pPr>
            <a:lvl2pPr indent="-381000" lvl="1" marL="914400" algn="l">
              <a:lnSpc>
                <a:spcPct val="100000"/>
              </a:lnSpc>
              <a:spcBef>
                <a:spcPts val="1600"/>
              </a:spcBef>
              <a:spcAft>
                <a:spcPts val="0"/>
              </a:spcAft>
              <a:buSzPts val="2400"/>
              <a:buChar char="○"/>
              <a:defRPr sz="2400"/>
            </a:lvl2pPr>
            <a:lvl3pPr indent="-355600" lvl="2" marL="1371600" algn="l">
              <a:lnSpc>
                <a:spcPct val="100000"/>
              </a:lnSpc>
              <a:spcBef>
                <a:spcPts val="1600"/>
              </a:spcBef>
              <a:spcAft>
                <a:spcPts val="0"/>
              </a:spcAft>
              <a:buSzPts val="2000"/>
              <a:buChar char="■"/>
              <a:defRPr sz="2000"/>
            </a:lvl3pPr>
            <a:lvl4pPr indent="-342900" lvl="3" marL="1828800" algn="l">
              <a:lnSpc>
                <a:spcPct val="100000"/>
              </a:lnSpc>
              <a:spcBef>
                <a:spcPts val="1600"/>
              </a:spcBef>
              <a:spcAft>
                <a:spcPts val="0"/>
              </a:spcAft>
              <a:buSzPts val="1800"/>
              <a:buChar char="●"/>
              <a:defRPr sz="1800"/>
            </a:lvl4pPr>
            <a:lvl5pPr indent="-342900" lvl="4" marL="2286000" algn="l">
              <a:lnSpc>
                <a:spcPct val="100000"/>
              </a:lnSpc>
              <a:spcBef>
                <a:spcPts val="1600"/>
              </a:spcBef>
              <a:spcAft>
                <a:spcPts val="0"/>
              </a:spcAft>
              <a:buSzPts val="1800"/>
              <a:buChar char="○"/>
              <a:defRPr sz="1800"/>
            </a:lvl5pPr>
            <a:lvl6pPr indent="-342900" lvl="5" marL="2743200" algn="l">
              <a:lnSpc>
                <a:spcPct val="100000"/>
              </a:lnSpc>
              <a:spcBef>
                <a:spcPts val="1600"/>
              </a:spcBef>
              <a:spcAft>
                <a:spcPts val="0"/>
              </a:spcAft>
              <a:buSzPts val="1800"/>
              <a:buChar char="■"/>
              <a:defRPr/>
            </a:lvl6pPr>
            <a:lvl7pPr indent="-342900" lvl="6" marL="3200400" algn="l">
              <a:lnSpc>
                <a:spcPct val="100000"/>
              </a:lnSpc>
              <a:spcBef>
                <a:spcPts val="1600"/>
              </a:spcBef>
              <a:spcAft>
                <a:spcPts val="0"/>
              </a:spcAft>
              <a:buSzPts val="1800"/>
              <a:buChar char="●"/>
              <a:defRPr/>
            </a:lvl7pPr>
            <a:lvl8pPr indent="-342900" lvl="7" marL="3657600" algn="l">
              <a:lnSpc>
                <a:spcPct val="100000"/>
              </a:lnSpc>
              <a:spcBef>
                <a:spcPts val="1600"/>
              </a:spcBef>
              <a:spcAft>
                <a:spcPts val="0"/>
              </a:spcAft>
              <a:buSzPts val="1800"/>
              <a:buChar char="○"/>
              <a:defRPr/>
            </a:lvl8pPr>
            <a:lvl9pPr indent="-342900" lvl="8" marL="4114800" algn="l">
              <a:lnSpc>
                <a:spcPct val="100000"/>
              </a:lnSpc>
              <a:spcBef>
                <a:spcPts val="1600"/>
              </a:spcBef>
              <a:spcAft>
                <a:spcPts val="1600"/>
              </a:spcAft>
              <a:buSzPts val="1800"/>
              <a:buChar char="■"/>
              <a:defRPr/>
            </a:lvl9pPr>
          </a:lstStyle>
          <a:p/>
        </p:txBody>
      </p:sp>
      <p:sp>
        <p:nvSpPr>
          <p:cNvPr id="91" name="Google Shape;91;p14"/>
          <p:cNvSpPr txBox="1"/>
          <p:nvPr>
            <p:ph idx="10" type="dt"/>
          </p:nvPr>
        </p:nvSpPr>
        <p:spPr>
          <a:xfrm>
            <a:off x="3581400" y="4729163"/>
            <a:ext cx="2133600" cy="357000"/>
          </a:xfrm>
          <a:prstGeom prst="rect">
            <a:avLst/>
          </a:prstGeom>
          <a:noFill/>
          <a:ln>
            <a:noFill/>
          </a:ln>
        </p:spPr>
        <p:txBody>
          <a:bodyPr anchorCtr="0" anchor="b"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92" name="Google Shape;92;p14"/>
          <p:cNvSpPr txBox="1"/>
          <p:nvPr>
            <p:ph idx="11" type="ftr"/>
          </p:nvPr>
        </p:nvSpPr>
        <p:spPr>
          <a:xfrm>
            <a:off x="5715000" y="4729163"/>
            <a:ext cx="2895600" cy="3570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93" name="Google Shape;93;p14"/>
          <p:cNvSpPr txBox="1"/>
          <p:nvPr>
            <p:ph idx="12" type="sldNum"/>
          </p:nvPr>
        </p:nvSpPr>
        <p:spPr>
          <a:xfrm>
            <a:off x="8613648" y="4729163"/>
            <a:ext cx="457200" cy="357000"/>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9" name="Shape 19"/>
        <p:cNvGrpSpPr/>
        <p:nvPr/>
      </p:nvGrpSpPr>
      <p:grpSpPr>
        <a:xfrm>
          <a:off x="0" y="0"/>
          <a:ext cx="0" cy="0"/>
          <a:chOff x="0" y="0"/>
          <a:chExt cx="0" cy="0"/>
        </a:xfrm>
      </p:grpSpPr>
      <p:sp>
        <p:nvSpPr>
          <p:cNvPr id="20" name="Google Shape;20;p3"/>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 name="Google Shape;21;p3"/>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22" name="Google Shape;22;p3"/>
          <p:cNvSpPr txBox="1"/>
          <p:nvPr>
            <p:ph type="title"/>
          </p:nvPr>
        </p:nvSpPr>
        <p:spPr>
          <a:xfrm>
            <a:off x="265500" y="1151100"/>
            <a:ext cx="4045200" cy="1564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23" name="Google Shape;23;p3"/>
          <p:cNvSpPr txBox="1"/>
          <p:nvPr>
            <p:ph idx="1" type="subTitle"/>
          </p:nvPr>
        </p:nvSpPr>
        <p:spPr>
          <a:xfrm>
            <a:off x="265500" y="2769001"/>
            <a:ext cx="4045200" cy="126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4" name="Google Shape;24;p3"/>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25" name="Google Shape;25;p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26" name="Shape 26"/>
        <p:cNvGrpSpPr/>
        <p:nvPr/>
      </p:nvGrpSpPr>
      <p:grpSpPr>
        <a:xfrm>
          <a:off x="0" y="0"/>
          <a:ext cx="0" cy="0"/>
          <a:chOff x="0" y="0"/>
          <a:chExt cx="0" cy="0"/>
        </a:xfrm>
      </p:grpSpPr>
      <p:grpSp>
        <p:nvGrpSpPr>
          <p:cNvPr id="27" name="Google Shape;27;p4"/>
          <p:cNvGrpSpPr/>
          <p:nvPr/>
        </p:nvGrpSpPr>
        <p:grpSpPr>
          <a:xfrm>
            <a:off x="6098378" y="5"/>
            <a:ext cx="3045625" cy="2030570"/>
            <a:chOff x="6098378" y="5"/>
            <a:chExt cx="3045625" cy="2030570"/>
          </a:xfrm>
        </p:grpSpPr>
        <p:sp>
          <p:nvSpPr>
            <p:cNvPr id="28" name="Google Shape;28;p4"/>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4"/>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4"/>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4"/>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 name="Google Shape;33;p4"/>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34" name="Google Shape;34;p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35" name="Shape 35"/>
        <p:cNvGrpSpPr/>
        <p:nvPr/>
      </p:nvGrpSpPr>
      <p:grpSpPr>
        <a:xfrm>
          <a:off x="0" y="0"/>
          <a:ext cx="0" cy="0"/>
          <a:chOff x="0" y="0"/>
          <a:chExt cx="0" cy="0"/>
        </a:xfrm>
      </p:grpSpPr>
      <p:grpSp>
        <p:nvGrpSpPr>
          <p:cNvPr id="36" name="Google Shape;36;p5"/>
          <p:cNvGrpSpPr/>
          <p:nvPr/>
        </p:nvGrpSpPr>
        <p:grpSpPr>
          <a:xfrm>
            <a:off x="0" y="3903669"/>
            <a:ext cx="9144000" cy="1239925"/>
            <a:chOff x="0" y="3903669"/>
            <a:chExt cx="9144000" cy="1239925"/>
          </a:xfrm>
        </p:grpSpPr>
        <p:sp>
          <p:nvSpPr>
            <p:cNvPr id="37" name="Google Shape;37;p5"/>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5"/>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5"/>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5"/>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5"/>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2" name="Google Shape;42;p5"/>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3" name="Google Shape;43;p5"/>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4" name="Google Shape;44;p5"/>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5" name="Shape 45"/>
        <p:cNvGrpSpPr/>
        <p:nvPr/>
      </p:nvGrpSpPr>
      <p:grpSpPr>
        <a:xfrm>
          <a:off x="0" y="0"/>
          <a:ext cx="0" cy="0"/>
          <a:chOff x="0" y="0"/>
          <a:chExt cx="0" cy="0"/>
        </a:xfrm>
      </p:grpSpPr>
      <p:sp>
        <p:nvSpPr>
          <p:cNvPr id="46" name="Google Shape;46;p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7" name="Google Shape;47;p6"/>
          <p:cNvSpPr txBox="1"/>
          <p:nvPr>
            <p:ph idx="1" type="body"/>
          </p:nvPr>
        </p:nvSpPr>
        <p:spPr>
          <a:xfrm>
            <a:off x="311700" y="1229975"/>
            <a:ext cx="3999900" cy="3339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8" name="Google Shape;48;p6"/>
          <p:cNvSpPr txBox="1"/>
          <p:nvPr>
            <p:ph idx="2" type="body"/>
          </p:nvPr>
        </p:nvSpPr>
        <p:spPr>
          <a:xfrm>
            <a:off x="4832400" y="1229975"/>
            <a:ext cx="3999900" cy="3339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9" name="Google Shape;49;p6"/>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0" name="Shape 50"/>
        <p:cNvGrpSpPr/>
        <p:nvPr/>
      </p:nvGrpSpPr>
      <p:grpSpPr>
        <a:xfrm>
          <a:off x="0" y="0"/>
          <a:ext cx="0" cy="0"/>
          <a:chOff x="0" y="0"/>
          <a:chExt cx="0" cy="0"/>
        </a:xfrm>
      </p:grpSpPr>
      <p:sp>
        <p:nvSpPr>
          <p:cNvPr id="51" name="Google Shape;51;p7"/>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52" name="Google Shape;52;p7"/>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53" name="Shape 53"/>
        <p:cNvGrpSpPr/>
        <p:nvPr/>
      </p:nvGrpSpPr>
      <p:grpSpPr>
        <a:xfrm>
          <a:off x="0" y="0"/>
          <a:ext cx="0" cy="0"/>
          <a:chOff x="0" y="0"/>
          <a:chExt cx="0" cy="0"/>
        </a:xfrm>
      </p:grpSpPr>
      <p:sp>
        <p:nvSpPr>
          <p:cNvPr id="54" name="Google Shape;54;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5" name="Google Shape;55;p8"/>
          <p:cNvSpPr txBox="1"/>
          <p:nvPr>
            <p:ph idx="1" type="body"/>
          </p:nvPr>
        </p:nvSpPr>
        <p:spPr>
          <a:xfrm>
            <a:off x="311700" y="1465804"/>
            <a:ext cx="2808000" cy="31032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56" name="Google Shape;56;p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7" name="Shape 57"/>
        <p:cNvGrpSpPr/>
        <p:nvPr/>
      </p:nvGrpSpPr>
      <p:grpSpPr>
        <a:xfrm>
          <a:off x="0" y="0"/>
          <a:ext cx="0" cy="0"/>
          <a:chOff x="0" y="0"/>
          <a:chExt cx="0" cy="0"/>
        </a:xfrm>
      </p:grpSpPr>
      <p:grpSp>
        <p:nvGrpSpPr>
          <p:cNvPr id="58" name="Google Shape;58;p9"/>
          <p:cNvGrpSpPr/>
          <p:nvPr/>
        </p:nvGrpSpPr>
        <p:grpSpPr>
          <a:xfrm>
            <a:off x="6098378" y="5"/>
            <a:ext cx="3045625" cy="2030570"/>
            <a:chOff x="6098378" y="5"/>
            <a:chExt cx="3045625" cy="2030570"/>
          </a:xfrm>
        </p:grpSpPr>
        <p:sp>
          <p:nvSpPr>
            <p:cNvPr id="59" name="Google Shape;59;p9"/>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9"/>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9"/>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9"/>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9"/>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4" name="Google Shape;64;p9"/>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1pPr>
            <a:lvl2pPr lvl="1"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2pPr>
            <a:lvl3pPr lvl="2"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4pPr>
            <a:lvl5pPr lvl="4"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5pPr>
            <a:lvl6pPr lvl="5"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6pPr>
            <a:lvl7pPr lvl="6"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7pPr>
            <a:lvl8pPr lvl="7"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8pPr>
            <a:lvl9pPr lvl="8"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Roboto"/>
              <a:buChar char="●"/>
              <a:defRPr b="0" i="0" sz="1800" u="none" cap="none" strike="noStrike">
                <a:solidFill>
                  <a:schemeClr val="dk2"/>
                </a:solidFill>
                <a:latin typeface="Roboto"/>
                <a:ea typeface="Roboto"/>
                <a:cs typeface="Roboto"/>
                <a:sym typeface="Roboto"/>
              </a:defRPr>
            </a:lvl1pPr>
            <a:lvl2pPr indent="-317500" lvl="1" marL="9144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dk2"/>
              </a:buClr>
              <a:buSzPts val="1400"/>
              <a:buFont typeface="Roboto"/>
              <a:buChar char="■"/>
              <a:defRPr b="0" i="0" sz="1400" u="none" cap="none" strike="noStrike">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1.jpg"/><Relationship Id="rId4"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ctrTitle"/>
          </p:nvPr>
        </p:nvSpPr>
        <p:spPr>
          <a:xfrm>
            <a:off x="396300" y="139835"/>
            <a:ext cx="8351400" cy="13773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562214"/>
              </a:buClr>
              <a:buSzPts val="3870"/>
              <a:buFont typeface="Gill Sans"/>
              <a:buNone/>
            </a:pPr>
            <a:r>
              <a:rPr lang="en" sz="3870"/>
              <a:t>         Parkinson detection</a:t>
            </a:r>
            <a:endParaRPr sz="3870"/>
          </a:p>
        </p:txBody>
      </p:sp>
      <p:sp>
        <p:nvSpPr>
          <p:cNvPr id="99" name="Google Shape;99;p15"/>
          <p:cNvSpPr txBox="1"/>
          <p:nvPr>
            <p:ph idx="1" type="subTitle"/>
          </p:nvPr>
        </p:nvSpPr>
        <p:spPr>
          <a:xfrm>
            <a:off x="560100" y="1708225"/>
            <a:ext cx="7406700" cy="3263400"/>
          </a:xfrm>
          <a:prstGeom prst="rect">
            <a:avLst/>
          </a:prstGeom>
          <a:noFill/>
          <a:ln>
            <a:noFill/>
          </a:ln>
        </p:spPr>
        <p:txBody>
          <a:bodyPr anchorCtr="0" anchor="t" bIns="45700" lIns="91425" spcFirstLastPara="1" rIns="91425" wrap="square" tIns="0">
            <a:noAutofit/>
          </a:bodyPr>
          <a:lstStyle/>
          <a:p>
            <a:pPr indent="0" lvl="0" marL="27432" rtl="0" algn="l">
              <a:lnSpc>
                <a:spcPct val="100000"/>
              </a:lnSpc>
              <a:spcBef>
                <a:spcPts val="0"/>
              </a:spcBef>
              <a:spcAft>
                <a:spcPts val="0"/>
              </a:spcAft>
              <a:buSzPts val="2240"/>
              <a:buNone/>
            </a:pPr>
            <a:r>
              <a:rPr b="1" lang="en" sz="2800"/>
              <a:t>Guide : Prof.Dr.D.P Gaikwad</a:t>
            </a:r>
            <a:endParaRPr/>
          </a:p>
          <a:p>
            <a:pPr indent="0" lvl="0" marL="27432" rtl="0" algn="l">
              <a:lnSpc>
                <a:spcPct val="100000"/>
              </a:lnSpc>
              <a:spcBef>
                <a:spcPts val="600"/>
              </a:spcBef>
              <a:spcAft>
                <a:spcPts val="0"/>
              </a:spcAft>
              <a:buSzPts val="2240"/>
              <a:buNone/>
            </a:pPr>
            <a:r>
              <a:t/>
            </a:r>
            <a:endParaRPr sz="2800"/>
          </a:p>
          <a:p>
            <a:pPr indent="0" lvl="0" marL="27432" rtl="0" algn="l">
              <a:lnSpc>
                <a:spcPct val="100000"/>
              </a:lnSpc>
              <a:spcBef>
                <a:spcPts val="600"/>
              </a:spcBef>
              <a:spcAft>
                <a:spcPts val="0"/>
              </a:spcAft>
              <a:buSzPts val="2240"/>
              <a:buNone/>
            </a:pPr>
            <a:r>
              <a:rPr b="1" lang="en" sz="2800"/>
              <a:t>By :</a:t>
            </a:r>
            <a:endParaRPr/>
          </a:p>
          <a:p>
            <a:pPr indent="0" lvl="0" marL="27432" rtl="0" algn="l">
              <a:lnSpc>
                <a:spcPct val="100000"/>
              </a:lnSpc>
              <a:spcBef>
                <a:spcPts val="600"/>
              </a:spcBef>
              <a:spcAft>
                <a:spcPts val="0"/>
              </a:spcAft>
              <a:buSzPts val="2240"/>
              <a:buNone/>
            </a:pPr>
            <a:r>
              <a:rPr b="1" lang="en" sz="2800"/>
              <a:t>Vibhav Joshi</a:t>
            </a:r>
            <a:endParaRPr/>
          </a:p>
          <a:p>
            <a:pPr indent="0" lvl="0" marL="27432" rtl="0" algn="l">
              <a:lnSpc>
                <a:spcPct val="100000"/>
              </a:lnSpc>
              <a:spcBef>
                <a:spcPts val="600"/>
              </a:spcBef>
              <a:spcAft>
                <a:spcPts val="0"/>
              </a:spcAft>
              <a:buSzPts val="2240"/>
              <a:buNone/>
            </a:pPr>
            <a:r>
              <a:rPr b="1" lang="en" sz="2800"/>
              <a:t>Aditya Mengade</a:t>
            </a:r>
            <a:endParaRPr/>
          </a:p>
          <a:p>
            <a:pPr indent="0" lvl="0" marL="27432" rtl="0" algn="l">
              <a:lnSpc>
                <a:spcPct val="100000"/>
              </a:lnSpc>
              <a:spcBef>
                <a:spcPts val="600"/>
              </a:spcBef>
              <a:spcAft>
                <a:spcPts val="0"/>
              </a:spcAft>
              <a:buSzPts val="2240"/>
              <a:buNone/>
            </a:pPr>
            <a:r>
              <a:rPr b="1" lang="en" sz="2800"/>
              <a:t>Pratik Patil</a:t>
            </a:r>
            <a:endParaRPr/>
          </a:p>
          <a:p>
            <a:pPr indent="0" lvl="0" marL="0" rtl="0" algn="l">
              <a:lnSpc>
                <a:spcPct val="100000"/>
              </a:lnSpc>
              <a:spcBef>
                <a:spcPts val="600"/>
              </a:spcBef>
              <a:spcAft>
                <a:spcPts val="0"/>
              </a:spcAft>
              <a:buSzPts val="224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4"/>
          <p:cNvSpPr txBox="1"/>
          <p:nvPr>
            <p:ph type="ctrTitle"/>
          </p:nvPr>
        </p:nvSpPr>
        <p:spPr>
          <a:xfrm>
            <a:off x="0" y="-3"/>
            <a:ext cx="8222100" cy="838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sz="3600"/>
              <a:t>Convolutional Neural Network</a:t>
            </a:r>
            <a:endParaRPr sz="3600"/>
          </a:p>
        </p:txBody>
      </p:sp>
      <p:pic>
        <p:nvPicPr>
          <p:cNvPr id="162" name="Google Shape;162;p24"/>
          <p:cNvPicPr preferRelativeResize="0"/>
          <p:nvPr/>
        </p:nvPicPr>
        <p:blipFill rotWithShape="1">
          <a:blip r:embed="rId3">
            <a:alphaModFix/>
          </a:blip>
          <a:srcRect b="0" l="0" r="0" t="0"/>
          <a:stretch/>
        </p:blipFill>
        <p:spPr>
          <a:xfrm>
            <a:off x="152400" y="991197"/>
            <a:ext cx="7472547" cy="399990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5"/>
          <p:cNvSpPr txBox="1"/>
          <p:nvPr/>
        </p:nvSpPr>
        <p:spPr>
          <a:xfrm>
            <a:off x="0" y="0"/>
            <a:ext cx="7028100" cy="414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rial"/>
                <a:ea typeface="Arial"/>
                <a:cs typeface="Arial"/>
                <a:sym typeface="Arial"/>
              </a:rPr>
              <a:t> We Use Transfer Learning to build our model​   </a:t>
            </a:r>
            <a:endParaRPr b="0" i="0" sz="1400" u="none" cap="none" strike="noStrike">
              <a:solidFill>
                <a:srgbClr val="FFFFFF"/>
              </a:solidFill>
              <a:latin typeface="Arial"/>
              <a:ea typeface="Arial"/>
              <a:cs typeface="Arial"/>
              <a:sym typeface="Arial"/>
            </a:endParaRPr>
          </a:p>
          <a:p>
            <a:pPr indent="-317500" lvl="0" marL="457200" marR="0" rtl="0" algn="l">
              <a:lnSpc>
                <a:spcPct val="100000"/>
              </a:lnSpc>
              <a:spcBef>
                <a:spcPts val="0"/>
              </a:spcBef>
              <a:spcAft>
                <a:spcPts val="0"/>
              </a:spcAft>
              <a:buClr>
                <a:srgbClr val="FFFFFF"/>
              </a:buClr>
              <a:buSzPts val="1400"/>
              <a:buFont typeface="Arial"/>
              <a:buChar char="●"/>
            </a:pPr>
            <a:r>
              <a:rPr b="0" i="0" lang="en" sz="1400" u="none" cap="none" strike="noStrike">
                <a:solidFill>
                  <a:srgbClr val="FFFFFF"/>
                </a:solidFill>
                <a:latin typeface="Arial"/>
                <a:ea typeface="Arial"/>
                <a:cs typeface="Arial"/>
                <a:sym typeface="Arial"/>
              </a:rPr>
              <a:t> We can give the new dataset to fine tune the pre-trained CNN. Consider that the new dataset is almost similar to the original dataset used for pre-training.​   </a:t>
            </a:r>
            <a:endParaRPr b="0" i="0" sz="1400" u="none" cap="none" strike="noStrike">
              <a:solidFill>
                <a:srgbClr val="FFFFFF"/>
              </a:solidFill>
              <a:latin typeface="Arial"/>
              <a:ea typeface="Arial"/>
              <a:cs typeface="Arial"/>
              <a:sym typeface="Arial"/>
            </a:endParaRPr>
          </a:p>
          <a:p>
            <a:pPr indent="-317500" lvl="0" marL="457200" marR="0" rtl="0" algn="l">
              <a:lnSpc>
                <a:spcPct val="100000"/>
              </a:lnSpc>
              <a:spcBef>
                <a:spcPts val="0"/>
              </a:spcBef>
              <a:spcAft>
                <a:spcPts val="0"/>
              </a:spcAft>
              <a:buClr>
                <a:srgbClr val="FFFFFF"/>
              </a:buClr>
              <a:buSzPts val="1400"/>
              <a:buFont typeface="Arial"/>
              <a:buChar char="●"/>
            </a:pPr>
            <a:r>
              <a:rPr b="0" i="0" lang="en" sz="1400" u="none" cap="none" strike="noStrike">
                <a:solidFill>
                  <a:srgbClr val="FFFFFF"/>
                </a:solidFill>
                <a:latin typeface="Arial"/>
                <a:ea typeface="Arial"/>
                <a:cs typeface="Arial"/>
                <a:sym typeface="Arial"/>
              </a:rPr>
              <a:t>Since the new dataset is similar, the same weights can be used for extracting the features from the new dataset.  </a:t>
            </a:r>
            <a:endParaRPr b="0" i="0" sz="1400" u="none" cap="none" strike="noStrike">
              <a:solidFill>
                <a:srgbClr val="FFFFFF"/>
              </a:solidFill>
              <a:latin typeface="Arial"/>
              <a:ea typeface="Arial"/>
              <a:cs typeface="Arial"/>
              <a:sym typeface="Arial"/>
            </a:endParaRPr>
          </a:p>
          <a:p>
            <a:pPr indent="-317500" lvl="0" marL="457200" marR="0" rtl="0" algn="l">
              <a:lnSpc>
                <a:spcPct val="100000"/>
              </a:lnSpc>
              <a:spcBef>
                <a:spcPts val="0"/>
              </a:spcBef>
              <a:spcAft>
                <a:spcPts val="0"/>
              </a:spcAft>
              <a:buClr>
                <a:srgbClr val="FFFFFF"/>
              </a:buClr>
              <a:buSzPts val="1400"/>
              <a:buFont typeface="Arial"/>
              <a:buChar char="●"/>
            </a:pPr>
            <a:r>
              <a:rPr b="0" i="0" lang="en" sz="1400" u="none" cap="none" strike="noStrike">
                <a:solidFill>
                  <a:srgbClr val="FFFFFF"/>
                </a:solidFill>
                <a:latin typeface="Arial"/>
                <a:ea typeface="Arial"/>
                <a:cs typeface="Arial"/>
                <a:sym typeface="Arial"/>
              </a:rPr>
              <a:t>​  If the new dataset is very small, it’s better to train only the final layers of the network to avoid overfitting, keeping all other layers fixed. ​ </a:t>
            </a:r>
            <a:endParaRPr b="0" i="0" sz="1400" u="none" cap="none" strike="noStrike">
              <a:solidFill>
                <a:srgbClr val="FFFFFF"/>
              </a:solidFill>
              <a:latin typeface="Arial"/>
              <a:ea typeface="Arial"/>
              <a:cs typeface="Arial"/>
              <a:sym typeface="Arial"/>
            </a:endParaRPr>
          </a:p>
          <a:p>
            <a:pPr indent="-317500" lvl="0" marL="457200" marR="0" rtl="0" algn="l">
              <a:lnSpc>
                <a:spcPct val="100000"/>
              </a:lnSpc>
              <a:spcBef>
                <a:spcPts val="0"/>
              </a:spcBef>
              <a:spcAft>
                <a:spcPts val="0"/>
              </a:spcAft>
              <a:buClr>
                <a:srgbClr val="FFFFFF"/>
              </a:buClr>
              <a:buSzPts val="1400"/>
              <a:buFont typeface="Arial"/>
              <a:buChar char="●"/>
            </a:pPr>
            <a:r>
              <a:rPr b="0" i="0" lang="en" sz="1400" u="none" cap="none" strike="noStrike">
                <a:solidFill>
                  <a:srgbClr val="FFFFFF"/>
                </a:solidFill>
                <a:latin typeface="Arial"/>
                <a:ea typeface="Arial"/>
                <a:cs typeface="Arial"/>
                <a:sym typeface="Arial"/>
              </a:rPr>
              <a:t> So remove the final layers of the pre-trained network. Add new layers . Retrain only the new layers.  If the new dataset is very much large, retrain the whole network with initial weights from the pretrained model.​  ​</a:t>
            </a:r>
            <a:endParaRPr b="0" i="0" sz="1400" u="none" cap="none" strike="noStrike">
              <a:solidFill>
                <a:srgbClr val="FFFFFF"/>
              </a:solidFill>
              <a:latin typeface="Arial"/>
              <a:ea typeface="Arial"/>
              <a:cs typeface="Arial"/>
              <a:sym typeface="Arial"/>
            </a:endParaRPr>
          </a:p>
        </p:txBody>
      </p:sp>
      <p:pic>
        <p:nvPicPr>
          <p:cNvPr id="168" name="Google Shape;168;p25"/>
          <p:cNvPicPr preferRelativeResize="0"/>
          <p:nvPr/>
        </p:nvPicPr>
        <p:blipFill rotWithShape="1">
          <a:blip r:embed="rId3">
            <a:alphaModFix/>
          </a:blip>
          <a:srcRect b="0" l="0" r="0" t="0"/>
          <a:stretch/>
        </p:blipFill>
        <p:spPr>
          <a:xfrm>
            <a:off x="409575" y="2296200"/>
            <a:ext cx="6530076" cy="2628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6"/>
          <p:cNvSpPr txBox="1"/>
          <p:nvPr/>
        </p:nvSpPr>
        <p:spPr>
          <a:xfrm>
            <a:off x="0" y="0"/>
            <a:ext cx="7637400" cy="32730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FFFFFF"/>
              </a:buClr>
              <a:buSzPts val="1400"/>
              <a:buFont typeface="Roboto"/>
              <a:buChar char="●"/>
            </a:pPr>
            <a:r>
              <a:rPr b="0" i="0" lang="en" sz="1400" u="none" cap="none" strike="noStrike">
                <a:solidFill>
                  <a:srgbClr val="FFFFFF"/>
                </a:solidFill>
                <a:latin typeface="Roboto"/>
                <a:ea typeface="Roboto"/>
                <a:cs typeface="Roboto"/>
                <a:sym typeface="Roboto"/>
              </a:rPr>
              <a:t>The Tensorflow Model  is Converted to Tensorflow Lite Model and Used in Android App​ </a:t>
            </a:r>
            <a:endParaRPr b="0" i="0" sz="1400" u="none" cap="none" strike="noStrike">
              <a:solidFill>
                <a:srgbClr val="FFFFFF"/>
              </a:solidFill>
              <a:latin typeface="Roboto"/>
              <a:ea typeface="Roboto"/>
              <a:cs typeface="Roboto"/>
              <a:sym typeface="Roboto"/>
            </a:endParaRPr>
          </a:p>
          <a:p>
            <a:pPr indent="-317500" lvl="0" marL="457200" marR="0" rtl="0" algn="l">
              <a:lnSpc>
                <a:spcPct val="100000"/>
              </a:lnSpc>
              <a:spcBef>
                <a:spcPts val="0"/>
              </a:spcBef>
              <a:spcAft>
                <a:spcPts val="0"/>
              </a:spcAft>
              <a:buClr>
                <a:srgbClr val="FFFFFF"/>
              </a:buClr>
              <a:buSzPts val="1400"/>
              <a:buFont typeface="Roboto"/>
              <a:buChar char="●"/>
            </a:pPr>
            <a:r>
              <a:rPr b="0" i="0" lang="en" sz="1400" u="none" cap="none" strike="noStrike">
                <a:solidFill>
                  <a:srgbClr val="FFFFFF"/>
                </a:solidFill>
                <a:latin typeface="Roboto"/>
                <a:ea typeface="Roboto"/>
                <a:cs typeface="Roboto"/>
                <a:sym typeface="Roboto"/>
              </a:rPr>
              <a:t> ​  TensorFlow Lite is comprised of a runtime on which you can run pre-existing models, and a suite of tools that you can use to prepare your models for use on mobile and embedded devices.​  ​  </a:t>
            </a:r>
            <a:endParaRPr b="0" i="0" sz="1400" u="none" cap="none" strike="noStrike">
              <a:solidFill>
                <a:srgbClr val="FFFFFF"/>
              </a:solidFill>
              <a:latin typeface="Roboto"/>
              <a:ea typeface="Roboto"/>
              <a:cs typeface="Roboto"/>
              <a:sym typeface="Roboto"/>
            </a:endParaRPr>
          </a:p>
          <a:p>
            <a:pPr indent="-317500" lvl="0" marL="457200" marR="0" rtl="0" algn="l">
              <a:lnSpc>
                <a:spcPct val="100000"/>
              </a:lnSpc>
              <a:spcBef>
                <a:spcPts val="0"/>
              </a:spcBef>
              <a:spcAft>
                <a:spcPts val="0"/>
              </a:spcAft>
              <a:buClr>
                <a:srgbClr val="FFFFFF"/>
              </a:buClr>
              <a:buSzPts val="1400"/>
              <a:buFont typeface="Roboto"/>
              <a:buChar char="●"/>
            </a:pPr>
            <a:r>
              <a:rPr b="0" i="0" lang="en" sz="1400" u="none" cap="none" strike="noStrike">
                <a:solidFill>
                  <a:srgbClr val="FFFFFF"/>
                </a:solidFill>
                <a:latin typeface="Roboto"/>
                <a:ea typeface="Roboto"/>
                <a:cs typeface="Roboto"/>
                <a:sym typeface="Roboto"/>
              </a:rPr>
              <a:t>It’s presently supported on Android and iOS via a C++ API, as well as having a Java Wrapper for Android Developers. </a:t>
            </a:r>
            <a:endParaRPr b="0" i="0" sz="1400" u="none" cap="none" strike="noStrike">
              <a:solidFill>
                <a:srgbClr val="FFFFFF"/>
              </a:solidFill>
              <a:latin typeface="Roboto"/>
              <a:ea typeface="Roboto"/>
              <a:cs typeface="Roboto"/>
              <a:sym typeface="Roboto"/>
            </a:endParaRPr>
          </a:p>
          <a:p>
            <a:pPr indent="-317500" lvl="0" marL="457200" marR="0" rtl="0" algn="l">
              <a:lnSpc>
                <a:spcPct val="100000"/>
              </a:lnSpc>
              <a:spcBef>
                <a:spcPts val="0"/>
              </a:spcBef>
              <a:spcAft>
                <a:spcPts val="0"/>
              </a:spcAft>
              <a:buClr>
                <a:srgbClr val="FFFFFF"/>
              </a:buClr>
              <a:buSzPts val="1400"/>
              <a:buFont typeface="Roboto"/>
              <a:buChar char="●"/>
            </a:pPr>
            <a:r>
              <a:rPr b="0" i="0" lang="en" sz="1400" u="none" cap="none" strike="noStrike">
                <a:solidFill>
                  <a:srgbClr val="FFFFFF"/>
                </a:solidFill>
                <a:latin typeface="Roboto"/>
                <a:ea typeface="Roboto"/>
                <a:cs typeface="Roboto"/>
                <a:sym typeface="Roboto"/>
              </a:rPr>
              <a:t>Additionally, on Android Devices that support it, the interpreter can also use the Android Neural Networks API for hardware acceleration, otherwise it will default to the CPU for execution. </a:t>
            </a:r>
            <a:endParaRPr b="0" i="0" sz="1400" u="none" cap="none" strike="noStrike">
              <a:solidFill>
                <a:srgbClr val="FFFFFF"/>
              </a:solidFill>
              <a:latin typeface="Roboto"/>
              <a:ea typeface="Roboto"/>
              <a:cs typeface="Roboto"/>
              <a:sym typeface="Roboto"/>
            </a:endParaRPr>
          </a:p>
        </p:txBody>
      </p:sp>
      <p:pic>
        <p:nvPicPr>
          <p:cNvPr id="174" name="Google Shape;174;p26"/>
          <p:cNvPicPr preferRelativeResize="0"/>
          <p:nvPr/>
        </p:nvPicPr>
        <p:blipFill rotWithShape="1">
          <a:blip r:embed="rId3">
            <a:alphaModFix/>
          </a:blip>
          <a:srcRect b="0" l="0" r="0" t="0"/>
          <a:stretch/>
        </p:blipFill>
        <p:spPr>
          <a:xfrm>
            <a:off x="5460925" y="1852050"/>
            <a:ext cx="3333750" cy="3162800"/>
          </a:xfrm>
          <a:prstGeom prst="rect">
            <a:avLst/>
          </a:prstGeom>
          <a:noFill/>
          <a:ln>
            <a:noFill/>
          </a:ln>
        </p:spPr>
      </p:pic>
      <p:sp>
        <p:nvSpPr>
          <p:cNvPr id="175" name="Google Shape;175;p26"/>
          <p:cNvSpPr txBox="1"/>
          <p:nvPr/>
        </p:nvSpPr>
        <p:spPr>
          <a:xfrm>
            <a:off x="5613325" y="1965514"/>
            <a:ext cx="3000000" cy="223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id="176" name="Google Shape;176;p26"/>
          <p:cNvPicPr preferRelativeResize="0"/>
          <p:nvPr/>
        </p:nvPicPr>
        <p:blipFill rotWithShape="1">
          <a:blip r:embed="rId4">
            <a:alphaModFix/>
          </a:blip>
          <a:srcRect b="0" l="0" r="0" t="0"/>
          <a:stretch/>
        </p:blipFill>
        <p:spPr>
          <a:xfrm>
            <a:off x="0" y="2163750"/>
            <a:ext cx="5286375" cy="2926800"/>
          </a:xfrm>
          <a:prstGeom prst="rect">
            <a:avLst/>
          </a:prstGeom>
          <a:noFill/>
          <a:ln>
            <a:noFill/>
          </a:ln>
        </p:spPr>
      </p:pic>
      <p:sp>
        <p:nvSpPr>
          <p:cNvPr id="177" name="Google Shape;177;p26"/>
          <p:cNvSpPr txBox="1"/>
          <p:nvPr/>
        </p:nvSpPr>
        <p:spPr>
          <a:xfrm>
            <a:off x="152400" y="2301482"/>
            <a:ext cx="3000000" cy="2711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7"/>
          <p:cNvSpPr txBox="1"/>
          <p:nvPr/>
        </p:nvSpPr>
        <p:spPr>
          <a:xfrm>
            <a:off x="39325" y="0"/>
            <a:ext cx="7232100" cy="219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Roboto"/>
                <a:ea typeface="Roboto"/>
                <a:cs typeface="Roboto"/>
                <a:sym typeface="Roboto"/>
              </a:rPr>
              <a:t>VGG-16 | CNN model</a:t>
            </a:r>
            <a:endParaRPr b="0" i="0" sz="14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Roboto"/>
                <a:ea typeface="Roboto"/>
                <a:cs typeface="Roboto"/>
                <a:sym typeface="Roboto"/>
              </a:rPr>
              <a:t>The ImageNet Large Scale Visual Recognition Challenge (ILSVRC) is an annual computer vision competition. Each year, teams compete on two tasks. The first is to detect objects within an image coming from 200 classes, which is called object localization. The second is to classify images, each labeled with one of 1000 categories, which is called image classification. VGG 16 was proposed by Karen Simonyan and Andrew Zisserman of the Visual Geometry Group Lab of Oxford University in 2014 in the paper “VERY DEEP CONVOLUTIONAL NETWORKS FOR LARGE-SCALE IMAGE RECOGNITION”. This model won the 1st  and 2nd place on the above categories in 2014 ILSVRC challenge.</a:t>
            </a:r>
            <a:endParaRPr b="0" i="0" sz="14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Roboto"/>
              <a:ea typeface="Roboto"/>
              <a:cs typeface="Roboto"/>
              <a:sym typeface="Roboto"/>
            </a:endParaRPr>
          </a:p>
        </p:txBody>
      </p:sp>
      <p:pic>
        <p:nvPicPr>
          <p:cNvPr id="183" name="Google Shape;183;p27"/>
          <p:cNvPicPr preferRelativeResize="0"/>
          <p:nvPr/>
        </p:nvPicPr>
        <p:blipFill rotWithShape="1">
          <a:blip r:embed="rId3">
            <a:alphaModFix/>
          </a:blip>
          <a:srcRect b="0" l="0" r="0" t="0"/>
          <a:stretch/>
        </p:blipFill>
        <p:spPr>
          <a:xfrm>
            <a:off x="152400" y="2344500"/>
            <a:ext cx="5583600" cy="2646600"/>
          </a:xfrm>
          <a:prstGeom prst="rect">
            <a:avLst/>
          </a:prstGeom>
          <a:noFill/>
          <a:ln>
            <a:noFill/>
          </a:ln>
        </p:spPr>
      </p:pic>
      <p:sp>
        <p:nvSpPr>
          <p:cNvPr id="184" name="Google Shape;184;p27"/>
          <p:cNvSpPr txBox="1"/>
          <p:nvPr/>
        </p:nvSpPr>
        <p:spPr>
          <a:xfrm>
            <a:off x="6201150" y="2597650"/>
            <a:ext cx="2425200" cy="211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Roboto"/>
                <a:ea typeface="Roboto"/>
                <a:cs typeface="Roboto"/>
                <a:sym typeface="Roboto"/>
              </a:rPr>
              <a:t>This model achieves 92.7% top-5 test accuracy on ImageNet dataset which contains 14 million images belonging to 1000 classes.</a:t>
            </a:r>
            <a:endParaRPr b="0" i="0" sz="1400" u="none" cap="none" strike="noStrike">
              <a:solidFill>
                <a:srgbClr val="FFFFFF"/>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8"/>
          <p:cNvSpPr txBox="1"/>
          <p:nvPr/>
        </p:nvSpPr>
        <p:spPr>
          <a:xfrm>
            <a:off x="0" y="0"/>
            <a:ext cx="8956800" cy="500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FFFFFF"/>
                </a:solidFill>
                <a:latin typeface="Arial"/>
                <a:ea typeface="Arial"/>
                <a:cs typeface="Arial"/>
                <a:sym typeface="Arial"/>
              </a:rPr>
              <a:t>Layers used to build ConvNets</a:t>
            </a:r>
            <a:endParaRPr b="1" i="0" sz="2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rial"/>
                <a:ea typeface="Arial"/>
                <a:cs typeface="Arial"/>
                <a:sym typeface="Arial"/>
              </a:rPr>
              <a:t>A covnets is a sequence of layers, and every layer transforms one volume to another through differentiable function.</a:t>
            </a:r>
            <a:endParaRPr b="0" i="0" sz="1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rial"/>
                <a:ea typeface="Arial"/>
                <a:cs typeface="Arial"/>
                <a:sym typeface="Arial"/>
              </a:rPr>
              <a:t>Types of layers:</a:t>
            </a:r>
            <a:endParaRPr b="0" i="0" sz="1400" u="none" cap="none" strike="noStrike">
              <a:solidFill>
                <a:srgbClr val="FFFFFF"/>
              </a:solidFill>
              <a:latin typeface="Arial"/>
              <a:ea typeface="Arial"/>
              <a:cs typeface="Arial"/>
              <a:sym typeface="Arial"/>
            </a:endParaRPr>
          </a:p>
          <a:p>
            <a:pPr indent="-317500" lvl="0" marL="457200" marR="0" rtl="0" algn="l">
              <a:lnSpc>
                <a:spcPct val="100000"/>
              </a:lnSpc>
              <a:spcBef>
                <a:spcPts val="0"/>
              </a:spcBef>
              <a:spcAft>
                <a:spcPts val="0"/>
              </a:spcAft>
              <a:buClr>
                <a:srgbClr val="FFFFFF"/>
              </a:buClr>
              <a:buSzPts val="1400"/>
              <a:buFont typeface="Arial"/>
              <a:buChar char="●"/>
            </a:pPr>
            <a:r>
              <a:rPr b="0" i="0" lang="en" sz="1400" u="none" cap="none" strike="noStrike">
                <a:solidFill>
                  <a:srgbClr val="FFFFFF"/>
                </a:solidFill>
                <a:latin typeface="Arial"/>
                <a:ea typeface="Arial"/>
                <a:cs typeface="Arial"/>
                <a:sym typeface="Arial"/>
              </a:rPr>
              <a:t>Input Layer: This layer holds the raw input of image with width 32, height 32 and depth 3</a:t>
            </a:r>
            <a:endParaRPr b="0" i="0" sz="1400" u="none" cap="none" strike="noStrike">
              <a:solidFill>
                <a:srgbClr val="FFFFFF"/>
              </a:solidFill>
              <a:latin typeface="Arial"/>
              <a:ea typeface="Arial"/>
              <a:cs typeface="Arial"/>
              <a:sym typeface="Arial"/>
            </a:endParaRPr>
          </a:p>
          <a:p>
            <a:pPr indent="-317500" lvl="0" marL="457200" marR="0" rtl="0" algn="l">
              <a:lnSpc>
                <a:spcPct val="100000"/>
              </a:lnSpc>
              <a:spcBef>
                <a:spcPts val="0"/>
              </a:spcBef>
              <a:spcAft>
                <a:spcPts val="0"/>
              </a:spcAft>
              <a:buClr>
                <a:srgbClr val="FFFFFF"/>
              </a:buClr>
              <a:buSzPts val="1400"/>
              <a:buFont typeface="Arial"/>
              <a:buChar char="●"/>
            </a:pPr>
            <a:r>
              <a:rPr b="0" i="0" lang="en" sz="1400" u="none" cap="none" strike="noStrike">
                <a:solidFill>
                  <a:srgbClr val="FFFFFF"/>
                </a:solidFill>
                <a:latin typeface="Arial"/>
                <a:ea typeface="Arial"/>
                <a:cs typeface="Arial"/>
                <a:sym typeface="Arial"/>
              </a:rPr>
              <a:t>Convolution Layer: This layer computes the output volume by computing dot product between all filters and image patch. Suppose we use total 12 filters for this layer we’ll get output volume of dimension 32 x 32 x 12.</a:t>
            </a:r>
            <a:endParaRPr b="0" i="0" sz="1400" u="none" cap="none" strike="noStrike">
              <a:solidFill>
                <a:srgbClr val="FFFFFF"/>
              </a:solidFill>
              <a:latin typeface="Arial"/>
              <a:ea typeface="Arial"/>
              <a:cs typeface="Arial"/>
              <a:sym typeface="Arial"/>
            </a:endParaRPr>
          </a:p>
          <a:p>
            <a:pPr indent="-317500" lvl="0" marL="457200" marR="0" rtl="0" algn="l">
              <a:lnSpc>
                <a:spcPct val="100000"/>
              </a:lnSpc>
              <a:spcBef>
                <a:spcPts val="0"/>
              </a:spcBef>
              <a:spcAft>
                <a:spcPts val="0"/>
              </a:spcAft>
              <a:buClr>
                <a:srgbClr val="FFFFFF"/>
              </a:buClr>
              <a:buSzPts val="1400"/>
              <a:buFont typeface="Arial"/>
              <a:buChar char="●"/>
            </a:pPr>
            <a:r>
              <a:rPr b="0" i="0" lang="en" sz="1400" u="none" cap="none" strike="noStrike">
                <a:solidFill>
                  <a:srgbClr val="FFFFFF"/>
                </a:solidFill>
                <a:latin typeface="Arial"/>
                <a:ea typeface="Arial"/>
                <a:cs typeface="Arial"/>
                <a:sym typeface="Arial"/>
              </a:rPr>
              <a:t>Activation Function Layer: This layer will apply element wise activation function to the output of convolution layer. Some common activation functions are RELU: max(0, x), Sigmoid: 1/(1+e^-x), Tanh, Leaky RELU, etc. The volume remains unchanged hence output volume will have dimension 32 x 32 x 12.</a:t>
            </a:r>
            <a:endParaRPr b="0" i="0" sz="1400" u="none" cap="none" strike="noStrike">
              <a:solidFill>
                <a:srgbClr val="FFFFFF"/>
              </a:solidFill>
              <a:latin typeface="Arial"/>
              <a:ea typeface="Arial"/>
              <a:cs typeface="Arial"/>
              <a:sym typeface="Arial"/>
            </a:endParaRPr>
          </a:p>
          <a:p>
            <a:pPr indent="-317500" lvl="0" marL="457200" marR="0" rtl="0" algn="l">
              <a:lnSpc>
                <a:spcPct val="100000"/>
              </a:lnSpc>
              <a:spcBef>
                <a:spcPts val="0"/>
              </a:spcBef>
              <a:spcAft>
                <a:spcPts val="0"/>
              </a:spcAft>
              <a:buClr>
                <a:srgbClr val="FFFFFF"/>
              </a:buClr>
              <a:buSzPts val="1400"/>
              <a:buFont typeface="Arial"/>
              <a:buChar char="●"/>
            </a:pPr>
            <a:r>
              <a:rPr b="0" i="0" lang="en" sz="1400" u="none" cap="none" strike="noStrike">
                <a:solidFill>
                  <a:srgbClr val="FFFFFF"/>
                </a:solidFill>
                <a:latin typeface="Arial"/>
                <a:ea typeface="Arial"/>
                <a:cs typeface="Arial"/>
                <a:sym typeface="Arial"/>
              </a:rPr>
              <a:t>Pool Layer: This layer is periodically inserted in the covnets and its main function is to reduce the size of volume which makes the computation fast reduces memory and also prevents from overfitting. Two common types of pooling layers are max pooling and average pooling. If we use a max pool with 2 x 2 filters and stride 2, the resultant volume will be of dimension 16x16x12.</a:t>
            </a:r>
            <a:endParaRPr b="0" i="0" sz="1400" u="none" cap="none" strike="noStrike">
              <a:solidFill>
                <a:srgbClr val="FFFFFF"/>
              </a:solidFill>
              <a:latin typeface="Arial"/>
              <a:ea typeface="Arial"/>
              <a:cs typeface="Arial"/>
              <a:sym typeface="Arial"/>
            </a:endParaRPr>
          </a:p>
          <a:p>
            <a:pPr indent="-317500" lvl="0" marL="457200" marR="0" rtl="0" algn="l">
              <a:lnSpc>
                <a:spcPct val="100000"/>
              </a:lnSpc>
              <a:spcBef>
                <a:spcPts val="0"/>
              </a:spcBef>
              <a:spcAft>
                <a:spcPts val="0"/>
              </a:spcAft>
              <a:buClr>
                <a:srgbClr val="FFFFFF"/>
              </a:buClr>
              <a:buSzPts val="1400"/>
              <a:buFont typeface="Arial"/>
              <a:buChar char="●"/>
            </a:pPr>
            <a:r>
              <a:rPr b="0" i="0" lang="en" sz="1400" u="none" cap="none" strike="noStrike">
                <a:solidFill>
                  <a:srgbClr val="FFFFFF"/>
                </a:solidFill>
                <a:latin typeface="Arial"/>
                <a:ea typeface="Arial"/>
                <a:cs typeface="Arial"/>
                <a:sym typeface="Arial"/>
              </a:rPr>
              <a:t>Fully-Connected Layer: This layer is regular neural network layer which takes input from the previous layer and computes the class scores and outputs the 1-D array of size equal to the number of classes.</a:t>
            </a:r>
            <a:endParaRPr b="0" i="0" sz="1400" u="none" cap="none" strike="noStrike">
              <a:solidFill>
                <a:srgbClr val="FFFFFF"/>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9"/>
          <p:cNvSpPr txBox="1"/>
          <p:nvPr>
            <p:ph type="ctrTitle"/>
          </p:nvPr>
        </p:nvSpPr>
        <p:spPr>
          <a:xfrm>
            <a:off x="0" y="-3"/>
            <a:ext cx="8222100" cy="838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a:t>System Architecture</a:t>
            </a:r>
            <a:endParaRPr/>
          </a:p>
        </p:txBody>
      </p:sp>
      <p:pic>
        <p:nvPicPr>
          <p:cNvPr id="195" name="Google Shape;195;p29"/>
          <p:cNvPicPr preferRelativeResize="0"/>
          <p:nvPr/>
        </p:nvPicPr>
        <p:blipFill rotWithShape="1">
          <a:blip r:embed="rId3">
            <a:alphaModFix/>
          </a:blip>
          <a:srcRect b="0" l="0" r="0" t="0"/>
          <a:stretch/>
        </p:blipFill>
        <p:spPr>
          <a:xfrm>
            <a:off x="2268075" y="838797"/>
            <a:ext cx="4199339" cy="399990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0"/>
          <p:cNvSpPr txBox="1"/>
          <p:nvPr>
            <p:ph type="ctrTitle"/>
          </p:nvPr>
        </p:nvSpPr>
        <p:spPr>
          <a:xfrm>
            <a:off x="50425" y="108347"/>
            <a:ext cx="8222100" cy="838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a:t>Uml Diagram</a:t>
            </a:r>
            <a:endParaRPr/>
          </a:p>
        </p:txBody>
      </p:sp>
      <p:pic>
        <p:nvPicPr>
          <p:cNvPr id="201" name="Google Shape;201;p30"/>
          <p:cNvPicPr preferRelativeResize="0"/>
          <p:nvPr/>
        </p:nvPicPr>
        <p:blipFill rotWithShape="1">
          <a:blip r:embed="rId3">
            <a:alphaModFix/>
          </a:blip>
          <a:srcRect b="0" l="0" r="0" t="0"/>
          <a:stretch/>
        </p:blipFill>
        <p:spPr>
          <a:xfrm>
            <a:off x="2572125" y="1112225"/>
            <a:ext cx="4230976" cy="38915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1"/>
          <p:cNvSpPr txBox="1"/>
          <p:nvPr>
            <p:ph type="ctrTitle"/>
          </p:nvPr>
        </p:nvSpPr>
        <p:spPr>
          <a:xfrm>
            <a:off x="91350" y="216972"/>
            <a:ext cx="8222100" cy="838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a:t>Data flow diagram</a:t>
            </a:r>
            <a:endParaRPr/>
          </a:p>
        </p:txBody>
      </p:sp>
      <p:pic>
        <p:nvPicPr>
          <p:cNvPr id="207" name="Google Shape;207;p31"/>
          <p:cNvPicPr preferRelativeResize="0"/>
          <p:nvPr/>
        </p:nvPicPr>
        <p:blipFill rotWithShape="1">
          <a:blip r:embed="rId3">
            <a:alphaModFix/>
          </a:blip>
          <a:srcRect b="0" l="0" r="0" t="0"/>
          <a:stretch/>
        </p:blipFill>
        <p:spPr>
          <a:xfrm>
            <a:off x="494075" y="1119425"/>
            <a:ext cx="7255246" cy="4024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2"/>
          <p:cNvSpPr txBox="1"/>
          <p:nvPr>
            <p:ph type="ctrTitle"/>
          </p:nvPr>
        </p:nvSpPr>
        <p:spPr>
          <a:xfrm>
            <a:off x="0" y="128297"/>
            <a:ext cx="8222100" cy="838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a:t>Class diagram</a:t>
            </a:r>
            <a:endParaRPr/>
          </a:p>
        </p:txBody>
      </p:sp>
      <p:pic>
        <p:nvPicPr>
          <p:cNvPr id="213" name="Google Shape;213;p32"/>
          <p:cNvPicPr preferRelativeResize="0"/>
          <p:nvPr/>
        </p:nvPicPr>
        <p:blipFill rotWithShape="1">
          <a:blip r:embed="rId3">
            <a:alphaModFix/>
          </a:blip>
          <a:srcRect b="0" l="0" r="0" t="0"/>
          <a:stretch/>
        </p:blipFill>
        <p:spPr>
          <a:xfrm>
            <a:off x="152400" y="1026175"/>
            <a:ext cx="6701375" cy="39649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3"/>
          <p:cNvSpPr txBox="1"/>
          <p:nvPr>
            <p:ph type="ctrTitle"/>
          </p:nvPr>
        </p:nvSpPr>
        <p:spPr>
          <a:xfrm>
            <a:off x="91350" y="191622"/>
            <a:ext cx="8222100" cy="838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a:t>Sequence Diagram</a:t>
            </a:r>
            <a:endParaRPr/>
          </a:p>
        </p:txBody>
      </p:sp>
      <p:pic>
        <p:nvPicPr>
          <p:cNvPr id="219" name="Google Shape;219;p33"/>
          <p:cNvPicPr preferRelativeResize="0"/>
          <p:nvPr/>
        </p:nvPicPr>
        <p:blipFill rotWithShape="1">
          <a:blip r:embed="rId3">
            <a:alphaModFix/>
          </a:blip>
          <a:srcRect b="0" l="0" r="0" t="0"/>
          <a:stretch/>
        </p:blipFill>
        <p:spPr>
          <a:xfrm>
            <a:off x="152400" y="1182825"/>
            <a:ext cx="6600024" cy="38082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nvSpPr>
        <p:spPr>
          <a:xfrm>
            <a:off x="219433" y="-114000"/>
            <a:ext cx="7498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300"/>
              <a:buFont typeface="Arial"/>
              <a:buNone/>
            </a:pPr>
            <a:r>
              <a:rPr b="0" i="0" lang="en" sz="4300" u="none" cap="none" strike="noStrike">
                <a:solidFill>
                  <a:srgbClr val="FFFFFF"/>
                </a:solidFill>
                <a:latin typeface="Gill Sans"/>
                <a:ea typeface="Gill Sans"/>
                <a:cs typeface="Gill Sans"/>
                <a:sym typeface="Gill Sans"/>
              </a:rPr>
              <a:t>Content</a:t>
            </a:r>
            <a:endParaRPr b="0" i="0" sz="4300" u="none" cap="none" strike="noStrike">
              <a:solidFill>
                <a:srgbClr val="FFFFFF"/>
              </a:solidFill>
              <a:latin typeface="Gill Sans"/>
              <a:ea typeface="Gill Sans"/>
              <a:cs typeface="Gill Sans"/>
              <a:sym typeface="Gill Sans"/>
            </a:endParaRPr>
          </a:p>
        </p:txBody>
      </p:sp>
      <p:sp>
        <p:nvSpPr>
          <p:cNvPr id="105" name="Google Shape;105;p16"/>
          <p:cNvSpPr txBox="1"/>
          <p:nvPr/>
        </p:nvSpPr>
        <p:spPr>
          <a:xfrm>
            <a:off x="118083" y="876575"/>
            <a:ext cx="7498200" cy="4800600"/>
          </a:xfrm>
          <a:prstGeom prst="rect">
            <a:avLst/>
          </a:prstGeom>
          <a:noFill/>
          <a:ln>
            <a:noFill/>
          </a:ln>
        </p:spPr>
        <p:txBody>
          <a:bodyPr anchorCtr="0" anchor="t" bIns="45700" lIns="91425" spcFirstLastPara="1" rIns="91425" wrap="square" tIns="45700">
            <a:noAutofit/>
          </a:bodyPr>
          <a:lstStyle/>
          <a:p>
            <a:pPr indent="-275844" lvl="0" marL="365760" marR="0" rtl="0" algn="l">
              <a:lnSpc>
                <a:spcPct val="100000"/>
              </a:lnSpc>
              <a:spcBef>
                <a:spcPts val="0"/>
              </a:spcBef>
              <a:spcAft>
                <a:spcPts val="0"/>
              </a:spcAft>
              <a:buClr>
                <a:srgbClr val="FFFFFF"/>
              </a:buClr>
              <a:buSzPts val="1800"/>
              <a:buFont typeface="Noto Sans Symbols"/>
              <a:buChar char="⚫"/>
            </a:pPr>
            <a:r>
              <a:rPr b="0" i="0" lang="en" sz="1800" u="none" cap="none" strike="noStrike">
                <a:solidFill>
                  <a:srgbClr val="FFFFFF"/>
                </a:solidFill>
                <a:latin typeface="Gill Sans"/>
                <a:ea typeface="Gill Sans"/>
                <a:cs typeface="Gill Sans"/>
                <a:sym typeface="Gill Sans"/>
              </a:rPr>
              <a:t>Abstract</a:t>
            </a:r>
            <a:endParaRPr b="0" i="0" sz="1800" u="none" cap="none" strike="noStrike">
              <a:solidFill>
                <a:srgbClr val="FFFFFF"/>
              </a:solidFill>
              <a:latin typeface="Gill Sans"/>
              <a:ea typeface="Gill Sans"/>
              <a:cs typeface="Gill Sans"/>
              <a:sym typeface="Gill Sans"/>
            </a:endParaRPr>
          </a:p>
          <a:p>
            <a:pPr indent="-275844" lvl="0" marL="365760" marR="0" rtl="0" algn="l">
              <a:lnSpc>
                <a:spcPct val="100000"/>
              </a:lnSpc>
              <a:spcBef>
                <a:spcPts val="600"/>
              </a:spcBef>
              <a:spcAft>
                <a:spcPts val="0"/>
              </a:spcAft>
              <a:buClr>
                <a:srgbClr val="FFFFFF"/>
              </a:buClr>
              <a:buSzPts val="1800"/>
              <a:buFont typeface="Noto Sans Symbols"/>
              <a:buChar char="⚫"/>
            </a:pPr>
            <a:r>
              <a:rPr b="0" i="0" lang="en" sz="1800" u="none" cap="none" strike="noStrike">
                <a:solidFill>
                  <a:srgbClr val="FFFFFF"/>
                </a:solidFill>
                <a:latin typeface="Gill Sans"/>
                <a:ea typeface="Gill Sans"/>
                <a:cs typeface="Gill Sans"/>
                <a:sym typeface="Gill Sans"/>
              </a:rPr>
              <a:t>Goals &amp; Objectives</a:t>
            </a:r>
            <a:endParaRPr b="0" i="0" sz="1800" u="none" cap="none" strike="noStrike">
              <a:solidFill>
                <a:srgbClr val="FFFFFF"/>
              </a:solidFill>
              <a:latin typeface="Gill Sans"/>
              <a:ea typeface="Gill Sans"/>
              <a:cs typeface="Gill Sans"/>
              <a:sym typeface="Gill Sans"/>
            </a:endParaRPr>
          </a:p>
          <a:p>
            <a:pPr indent="-275844" lvl="0" marL="365760" marR="0" rtl="0" algn="l">
              <a:lnSpc>
                <a:spcPct val="100000"/>
              </a:lnSpc>
              <a:spcBef>
                <a:spcPts val="600"/>
              </a:spcBef>
              <a:spcAft>
                <a:spcPts val="0"/>
              </a:spcAft>
              <a:buClr>
                <a:srgbClr val="FFFFFF"/>
              </a:buClr>
              <a:buSzPts val="1800"/>
              <a:buFont typeface="Noto Sans Symbols"/>
              <a:buChar char="⚫"/>
            </a:pPr>
            <a:r>
              <a:rPr b="0" i="0" lang="en" sz="1800" u="none" cap="none" strike="noStrike">
                <a:solidFill>
                  <a:srgbClr val="FFFFFF"/>
                </a:solidFill>
                <a:latin typeface="Gill Sans"/>
                <a:ea typeface="Gill Sans"/>
                <a:cs typeface="Gill Sans"/>
                <a:sym typeface="Gill Sans"/>
              </a:rPr>
              <a:t>Literature Survey</a:t>
            </a:r>
            <a:endParaRPr b="0" i="0" sz="1800" u="none" cap="none" strike="noStrike">
              <a:solidFill>
                <a:srgbClr val="FFFFFF"/>
              </a:solidFill>
              <a:latin typeface="Gill Sans"/>
              <a:ea typeface="Gill Sans"/>
              <a:cs typeface="Gill Sans"/>
              <a:sym typeface="Gill Sans"/>
            </a:endParaRPr>
          </a:p>
          <a:p>
            <a:pPr indent="-275844" lvl="0" marL="365760" marR="0" rtl="0" algn="l">
              <a:lnSpc>
                <a:spcPct val="100000"/>
              </a:lnSpc>
              <a:spcBef>
                <a:spcPts val="600"/>
              </a:spcBef>
              <a:spcAft>
                <a:spcPts val="0"/>
              </a:spcAft>
              <a:buClr>
                <a:srgbClr val="FFFFFF"/>
              </a:buClr>
              <a:buSzPts val="1800"/>
              <a:buFont typeface="Noto Sans Symbols"/>
              <a:buChar char="⚫"/>
            </a:pPr>
            <a:r>
              <a:rPr b="0" i="0" lang="en" sz="1800" u="none" cap="none" strike="noStrike">
                <a:solidFill>
                  <a:srgbClr val="FFFFFF"/>
                </a:solidFill>
                <a:latin typeface="Gill Sans"/>
                <a:ea typeface="Gill Sans"/>
                <a:cs typeface="Gill Sans"/>
                <a:sym typeface="Gill Sans"/>
              </a:rPr>
              <a:t>Existing System &amp; it’s limitations</a:t>
            </a:r>
            <a:endParaRPr b="0" i="0" sz="1800" u="none" cap="none" strike="noStrike">
              <a:solidFill>
                <a:srgbClr val="FFFFFF"/>
              </a:solidFill>
              <a:latin typeface="Gill Sans"/>
              <a:ea typeface="Gill Sans"/>
              <a:cs typeface="Gill Sans"/>
              <a:sym typeface="Gill Sans"/>
            </a:endParaRPr>
          </a:p>
          <a:p>
            <a:pPr indent="-275844" lvl="0" marL="365760" marR="0" rtl="0" algn="l">
              <a:lnSpc>
                <a:spcPct val="100000"/>
              </a:lnSpc>
              <a:spcBef>
                <a:spcPts val="600"/>
              </a:spcBef>
              <a:spcAft>
                <a:spcPts val="0"/>
              </a:spcAft>
              <a:buClr>
                <a:srgbClr val="FFFFFF"/>
              </a:buClr>
              <a:buSzPts val="1800"/>
              <a:buFont typeface="Noto Sans Symbols"/>
              <a:buChar char="⚫"/>
            </a:pPr>
            <a:r>
              <a:rPr b="0" i="0" lang="en" sz="1800" u="none" cap="none" strike="noStrike">
                <a:solidFill>
                  <a:srgbClr val="FFFFFF"/>
                </a:solidFill>
                <a:latin typeface="Gill Sans"/>
                <a:ea typeface="Gill Sans"/>
                <a:cs typeface="Gill Sans"/>
                <a:sym typeface="Gill Sans"/>
              </a:rPr>
              <a:t>Proposed System</a:t>
            </a:r>
            <a:endParaRPr b="0" i="0" sz="1800" u="none" cap="none" strike="noStrike">
              <a:solidFill>
                <a:srgbClr val="FFFFFF"/>
              </a:solidFill>
              <a:latin typeface="Gill Sans"/>
              <a:ea typeface="Gill Sans"/>
              <a:cs typeface="Gill Sans"/>
              <a:sym typeface="Gill Sans"/>
            </a:endParaRPr>
          </a:p>
          <a:p>
            <a:pPr indent="-275844" lvl="0" marL="365760" marR="0" rtl="0" algn="l">
              <a:lnSpc>
                <a:spcPct val="100000"/>
              </a:lnSpc>
              <a:spcBef>
                <a:spcPts val="600"/>
              </a:spcBef>
              <a:spcAft>
                <a:spcPts val="0"/>
              </a:spcAft>
              <a:buClr>
                <a:srgbClr val="FFFFFF"/>
              </a:buClr>
              <a:buSzPts val="1800"/>
              <a:buFont typeface="Noto Sans Symbols"/>
              <a:buChar char="⚫"/>
            </a:pPr>
            <a:r>
              <a:rPr b="0" i="0" lang="en" sz="1800" u="none" cap="none" strike="noStrike">
                <a:solidFill>
                  <a:srgbClr val="FFFFFF"/>
                </a:solidFill>
                <a:latin typeface="Gill Sans"/>
                <a:ea typeface="Gill Sans"/>
                <a:cs typeface="Gill Sans"/>
                <a:sym typeface="Gill Sans"/>
              </a:rPr>
              <a:t>Model trained</a:t>
            </a:r>
            <a:endParaRPr b="0" i="0" sz="1800" u="none" cap="none" strike="noStrike">
              <a:solidFill>
                <a:srgbClr val="FFFFFF"/>
              </a:solidFill>
              <a:latin typeface="Gill Sans"/>
              <a:ea typeface="Gill Sans"/>
              <a:cs typeface="Gill Sans"/>
              <a:sym typeface="Gill Sans"/>
            </a:endParaRPr>
          </a:p>
          <a:p>
            <a:pPr indent="-275844" lvl="0" marL="365760" marR="0" rtl="0" algn="l">
              <a:lnSpc>
                <a:spcPct val="100000"/>
              </a:lnSpc>
              <a:spcBef>
                <a:spcPts val="600"/>
              </a:spcBef>
              <a:spcAft>
                <a:spcPts val="0"/>
              </a:spcAft>
              <a:buClr>
                <a:srgbClr val="FFFFFF"/>
              </a:buClr>
              <a:buSzPts val="1800"/>
              <a:buFont typeface="Noto Sans Symbols"/>
              <a:buChar char="⚫"/>
            </a:pPr>
            <a:r>
              <a:rPr b="0" i="0" lang="en" sz="1800" u="none" cap="none" strike="noStrike">
                <a:solidFill>
                  <a:srgbClr val="FFFFFF"/>
                </a:solidFill>
                <a:latin typeface="Gill Sans"/>
                <a:ea typeface="Gill Sans"/>
                <a:cs typeface="Gill Sans"/>
                <a:sym typeface="Gill Sans"/>
              </a:rPr>
              <a:t>CNN Algorithm</a:t>
            </a:r>
            <a:endParaRPr b="0" i="0" sz="1800" u="none" cap="none" strike="noStrike">
              <a:solidFill>
                <a:srgbClr val="FFFFFF"/>
              </a:solidFill>
              <a:latin typeface="Gill Sans"/>
              <a:ea typeface="Gill Sans"/>
              <a:cs typeface="Gill Sans"/>
              <a:sym typeface="Gill Sans"/>
            </a:endParaRPr>
          </a:p>
          <a:p>
            <a:pPr indent="-275844" lvl="0" marL="365760" marR="0" rtl="0" algn="l">
              <a:lnSpc>
                <a:spcPct val="100000"/>
              </a:lnSpc>
              <a:spcBef>
                <a:spcPts val="600"/>
              </a:spcBef>
              <a:spcAft>
                <a:spcPts val="0"/>
              </a:spcAft>
              <a:buClr>
                <a:srgbClr val="FFFFFF"/>
              </a:buClr>
              <a:buSzPts val="1800"/>
              <a:buFont typeface="Noto Sans Symbols"/>
              <a:buChar char="⚫"/>
            </a:pPr>
            <a:r>
              <a:rPr b="0" i="0" lang="en" sz="1800" u="none" cap="none" strike="noStrike">
                <a:solidFill>
                  <a:srgbClr val="FFFFFF"/>
                </a:solidFill>
                <a:latin typeface="Gill Sans"/>
                <a:ea typeface="Gill Sans"/>
                <a:cs typeface="Gill Sans"/>
                <a:sym typeface="Gill Sans"/>
              </a:rPr>
              <a:t>System Requirements</a:t>
            </a:r>
            <a:endParaRPr b="0" i="0" sz="1800" u="none" cap="none" strike="noStrike">
              <a:solidFill>
                <a:srgbClr val="FFFFFF"/>
              </a:solidFill>
              <a:latin typeface="Gill Sans"/>
              <a:ea typeface="Gill Sans"/>
              <a:cs typeface="Gill Sans"/>
              <a:sym typeface="Gill Sans"/>
            </a:endParaRPr>
          </a:p>
          <a:p>
            <a:pPr indent="-275844" lvl="0" marL="365760" marR="0" rtl="0" algn="l">
              <a:lnSpc>
                <a:spcPct val="100000"/>
              </a:lnSpc>
              <a:spcBef>
                <a:spcPts val="600"/>
              </a:spcBef>
              <a:spcAft>
                <a:spcPts val="0"/>
              </a:spcAft>
              <a:buClr>
                <a:srgbClr val="FFFFFF"/>
              </a:buClr>
              <a:buSzPts val="1800"/>
              <a:buFont typeface="Noto Sans Symbols"/>
              <a:buChar char="⚫"/>
            </a:pPr>
            <a:r>
              <a:rPr b="0" i="0" lang="en" sz="1800" u="none" cap="none" strike="noStrike">
                <a:solidFill>
                  <a:srgbClr val="FFFFFF"/>
                </a:solidFill>
                <a:latin typeface="Gill Sans"/>
                <a:ea typeface="Gill Sans"/>
                <a:cs typeface="Gill Sans"/>
                <a:sym typeface="Gill Sans"/>
              </a:rPr>
              <a:t>UML Diagrams</a:t>
            </a:r>
            <a:endParaRPr b="0" i="0" sz="1800" u="none" cap="none" strike="noStrike">
              <a:solidFill>
                <a:srgbClr val="FFFFFF"/>
              </a:solidFill>
              <a:latin typeface="Gill Sans"/>
              <a:ea typeface="Gill Sans"/>
              <a:cs typeface="Gill Sans"/>
              <a:sym typeface="Gill Sans"/>
            </a:endParaRPr>
          </a:p>
          <a:p>
            <a:pPr indent="-275844" lvl="0" marL="365760" marR="0" rtl="0" algn="l">
              <a:lnSpc>
                <a:spcPct val="100000"/>
              </a:lnSpc>
              <a:spcBef>
                <a:spcPts val="600"/>
              </a:spcBef>
              <a:spcAft>
                <a:spcPts val="0"/>
              </a:spcAft>
              <a:buClr>
                <a:srgbClr val="FFFFFF"/>
              </a:buClr>
              <a:buSzPts val="1800"/>
              <a:buFont typeface="Noto Sans Symbols"/>
              <a:buChar char="⚫"/>
            </a:pPr>
            <a:r>
              <a:rPr b="0" i="0" lang="en" sz="1800" u="none" cap="none" strike="noStrike">
                <a:solidFill>
                  <a:srgbClr val="FFFFFF"/>
                </a:solidFill>
                <a:latin typeface="Gill Sans"/>
                <a:ea typeface="Gill Sans"/>
                <a:cs typeface="Gill Sans"/>
                <a:sym typeface="Gill Sans"/>
              </a:rPr>
              <a:t>System Architecture</a:t>
            </a:r>
            <a:endParaRPr b="0" i="0" sz="1800" u="none" cap="none" strike="noStrike">
              <a:solidFill>
                <a:srgbClr val="FFFFFF"/>
              </a:solidFill>
              <a:latin typeface="Gill Sans"/>
              <a:ea typeface="Gill Sans"/>
              <a:cs typeface="Gill Sans"/>
              <a:sym typeface="Gill Sans"/>
            </a:endParaRPr>
          </a:p>
          <a:p>
            <a:pPr indent="-306324" lvl="0" marL="365760" marR="0" rtl="0" algn="l">
              <a:lnSpc>
                <a:spcPct val="100000"/>
              </a:lnSpc>
              <a:spcBef>
                <a:spcPts val="600"/>
              </a:spcBef>
              <a:spcAft>
                <a:spcPts val="0"/>
              </a:spcAft>
              <a:buClr>
                <a:srgbClr val="FFFFFF"/>
              </a:buClr>
              <a:buSzPts val="1800"/>
              <a:buFont typeface="Noto Sans Symbols"/>
              <a:buChar char="⚫"/>
            </a:pPr>
            <a:r>
              <a:rPr b="0" i="0" lang="en" sz="1800" u="none" cap="none" strike="noStrike">
                <a:solidFill>
                  <a:srgbClr val="FFFFFF"/>
                </a:solidFill>
                <a:latin typeface="Gill Sans"/>
                <a:ea typeface="Gill Sans"/>
                <a:cs typeface="Gill Sans"/>
                <a:sym typeface="Gill Sans"/>
              </a:rPr>
              <a:t>System Requirements</a:t>
            </a:r>
            <a:endParaRPr b="0" i="0" sz="1800" u="none" cap="none" strike="noStrike">
              <a:solidFill>
                <a:srgbClr val="FFFFFF"/>
              </a:solidFill>
              <a:latin typeface="Gill Sans"/>
              <a:ea typeface="Gill Sans"/>
              <a:cs typeface="Gill Sans"/>
              <a:sym typeface="Gill Sans"/>
            </a:endParaRPr>
          </a:p>
          <a:p>
            <a:pPr indent="-275844" lvl="0" marL="365760" marR="0" rtl="0" algn="l">
              <a:lnSpc>
                <a:spcPct val="100000"/>
              </a:lnSpc>
              <a:spcBef>
                <a:spcPts val="600"/>
              </a:spcBef>
              <a:spcAft>
                <a:spcPts val="0"/>
              </a:spcAft>
              <a:buClr>
                <a:srgbClr val="FFFFFF"/>
              </a:buClr>
              <a:buSzPts val="1800"/>
              <a:buFont typeface="Noto Sans Symbols"/>
              <a:buChar char="⚫"/>
            </a:pPr>
            <a:r>
              <a:rPr b="0" i="0" lang="en" sz="1800" u="none" cap="none" strike="noStrike">
                <a:solidFill>
                  <a:srgbClr val="FFFFFF"/>
                </a:solidFill>
                <a:latin typeface="Gill Sans"/>
                <a:ea typeface="Gill Sans"/>
                <a:cs typeface="Gill Sans"/>
                <a:sym typeface="Gill Sans"/>
              </a:rPr>
              <a:t>References</a:t>
            </a:r>
            <a:endParaRPr b="0" i="0" sz="1800" u="none" cap="none" strike="noStrike">
              <a:solidFill>
                <a:srgbClr val="FFFFFF"/>
              </a:solidFill>
              <a:latin typeface="Gill Sans"/>
              <a:ea typeface="Gill Sans"/>
              <a:cs typeface="Gill Sans"/>
              <a:sym typeface="Gill Sans"/>
            </a:endParaRPr>
          </a:p>
          <a:p>
            <a:pPr indent="-275844" lvl="0" marL="365760" marR="0" rtl="0" algn="l">
              <a:lnSpc>
                <a:spcPct val="100000"/>
              </a:lnSpc>
              <a:spcBef>
                <a:spcPts val="600"/>
              </a:spcBef>
              <a:spcAft>
                <a:spcPts val="0"/>
              </a:spcAft>
              <a:buClr>
                <a:srgbClr val="FFFFFF"/>
              </a:buClr>
              <a:buSzPts val="1800"/>
              <a:buFont typeface="Noto Sans Symbols"/>
              <a:buChar char="⚫"/>
            </a:pPr>
            <a:r>
              <a:rPr b="0" i="0" lang="en" sz="1800" u="none" cap="none" strike="noStrike">
                <a:solidFill>
                  <a:srgbClr val="FFFFFF"/>
                </a:solidFill>
                <a:latin typeface="Gill Sans"/>
                <a:ea typeface="Gill Sans"/>
                <a:cs typeface="Gill Sans"/>
                <a:sym typeface="Gill Sans"/>
              </a:rPr>
              <a:t>References</a:t>
            </a:r>
            <a:endParaRPr b="0" i="0" sz="1800" u="none" cap="none" strike="noStrike">
              <a:solidFill>
                <a:srgbClr val="FFFFFF"/>
              </a:solidFill>
              <a:latin typeface="Gill Sans"/>
              <a:ea typeface="Gill Sans"/>
              <a:cs typeface="Gill Sans"/>
              <a:sym typeface="Gill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4"/>
          <p:cNvSpPr txBox="1"/>
          <p:nvPr>
            <p:ph type="ctrTitle"/>
          </p:nvPr>
        </p:nvSpPr>
        <p:spPr>
          <a:xfrm>
            <a:off x="0" y="53125"/>
            <a:ext cx="5542800" cy="838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a:t>System requirements</a:t>
            </a:r>
            <a:endParaRPr/>
          </a:p>
        </p:txBody>
      </p:sp>
      <p:sp>
        <p:nvSpPr>
          <p:cNvPr id="225" name="Google Shape;225;p34"/>
          <p:cNvSpPr txBox="1"/>
          <p:nvPr>
            <p:ph idx="1" type="subTitle"/>
          </p:nvPr>
        </p:nvSpPr>
        <p:spPr>
          <a:xfrm>
            <a:off x="0" y="789375"/>
            <a:ext cx="8222100" cy="4354200"/>
          </a:xfrm>
          <a:prstGeom prst="rect">
            <a:avLst/>
          </a:prstGeom>
          <a:noFill/>
          <a:ln>
            <a:noFill/>
          </a:ln>
        </p:spPr>
        <p:txBody>
          <a:bodyPr anchorCtr="0" anchor="t" bIns="91425" lIns="91425" spcFirstLastPara="1" rIns="91425" wrap="square" tIns="91425">
            <a:noAutofit/>
          </a:bodyPr>
          <a:lstStyle/>
          <a:p>
            <a:pPr indent="-361950" lvl="0" marL="457200" rtl="0" algn="l">
              <a:lnSpc>
                <a:spcPct val="100000"/>
              </a:lnSpc>
              <a:spcBef>
                <a:spcPts val="0"/>
              </a:spcBef>
              <a:spcAft>
                <a:spcPts val="0"/>
              </a:spcAft>
              <a:buSzPts val="2100"/>
              <a:buChar char="●"/>
            </a:pPr>
            <a:r>
              <a:rPr lang="en"/>
              <a:t>OpenCV: To read process and transform data</a:t>
            </a:r>
            <a:endParaRPr/>
          </a:p>
          <a:p>
            <a:pPr indent="-361950" lvl="0" marL="457200" rtl="0" algn="l">
              <a:lnSpc>
                <a:spcPct val="100000"/>
              </a:lnSpc>
              <a:spcBef>
                <a:spcPts val="0"/>
              </a:spcBef>
              <a:spcAft>
                <a:spcPts val="0"/>
              </a:spcAft>
              <a:buSzPts val="2100"/>
              <a:buChar char="●"/>
            </a:pPr>
            <a:r>
              <a:rPr lang="en"/>
              <a:t>Convolutional Neural Networks(CNN):To build the neural networks to learn and build the model</a:t>
            </a:r>
            <a:endParaRPr/>
          </a:p>
          <a:p>
            <a:pPr indent="-361950" lvl="0" marL="457200" rtl="0" algn="l">
              <a:lnSpc>
                <a:spcPct val="100000"/>
              </a:lnSpc>
              <a:spcBef>
                <a:spcPts val="0"/>
              </a:spcBef>
              <a:spcAft>
                <a:spcPts val="0"/>
              </a:spcAft>
              <a:buSzPts val="2100"/>
              <a:buChar char="●"/>
            </a:pPr>
            <a:r>
              <a:rPr lang="en"/>
              <a:t>Camera:To get the image of the shape drawn</a:t>
            </a:r>
            <a:endParaRPr sz="1150">
              <a:solidFill>
                <a:srgbClr val="555555"/>
              </a:solidFill>
              <a:highlight>
                <a:srgbClr val="FFFFFF"/>
              </a:highlight>
              <a:latin typeface="Arial"/>
              <a:ea typeface="Arial"/>
              <a:cs typeface="Arial"/>
              <a:sym typeface="Arial"/>
            </a:endParaRPr>
          </a:p>
          <a:p>
            <a:pPr indent="-361950" lvl="0" marL="457200" rtl="0" algn="l">
              <a:lnSpc>
                <a:spcPct val="100000"/>
              </a:lnSpc>
              <a:spcBef>
                <a:spcPts val="0"/>
              </a:spcBef>
              <a:spcAft>
                <a:spcPts val="0"/>
              </a:spcAft>
              <a:buSzPts val="2100"/>
              <a:buChar char="●"/>
            </a:pPr>
            <a:r>
              <a:rPr lang="en"/>
              <a:t>Numpy: used for mathematics</a:t>
            </a:r>
            <a:endParaRPr/>
          </a:p>
          <a:p>
            <a:pPr indent="-361950" lvl="0" marL="457200" rtl="0" algn="l">
              <a:lnSpc>
                <a:spcPct val="100000"/>
              </a:lnSpc>
              <a:spcBef>
                <a:spcPts val="0"/>
              </a:spcBef>
              <a:spcAft>
                <a:spcPts val="0"/>
              </a:spcAft>
              <a:buSzPts val="2100"/>
              <a:buChar char="●"/>
            </a:pPr>
            <a:r>
              <a:rPr lang="en"/>
              <a:t>Scikit-learn:To use classifiers</a:t>
            </a:r>
            <a:endParaRPr/>
          </a:p>
          <a:p>
            <a:pPr indent="0" lvl="0" marL="457200" rtl="0" algn="l">
              <a:lnSpc>
                <a:spcPct val="100000"/>
              </a:lnSpc>
              <a:spcBef>
                <a:spcPts val="0"/>
              </a:spcBef>
              <a:spcAft>
                <a:spcPts val="0"/>
              </a:spcAft>
              <a:buSzPts val="2100"/>
              <a:buNone/>
            </a:pPr>
            <a:br>
              <a:rPr lang="en"/>
            </a:br>
            <a:br>
              <a:rPr lang="en"/>
            </a:b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5"/>
          <p:cNvSpPr txBox="1"/>
          <p:nvPr>
            <p:ph type="ctrTitle"/>
          </p:nvPr>
        </p:nvSpPr>
        <p:spPr>
          <a:xfrm>
            <a:off x="142025" y="242297"/>
            <a:ext cx="8222100" cy="838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a:t>Conclusion</a:t>
            </a:r>
            <a:endParaRPr/>
          </a:p>
        </p:txBody>
      </p:sp>
      <p:sp>
        <p:nvSpPr>
          <p:cNvPr id="231" name="Google Shape;231;p35"/>
          <p:cNvSpPr txBox="1"/>
          <p:nvPr/>
        </p:nvSpPr>
        <p:spPr>
          <a:xfrm>
            <a:off x="431800" y="1377150"/>
            <a:ext cx="7086600" cy="30480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FFFFFF"/>
              </a:buClr>
              <a:buSzPts val="1800"/>
              <a:buFont typeface="Roboto"/>
              <a:buChar char="●"/>
            </a:pPr>
            <a:r>
              <a:rPr b="0" i="0" lang="en" sz="1800" u="none" cap="none" strike="noStrike">
                <a:solidFill>
                  <a:srgbClr val="FFFFFF"/>
                </a:solidFill>
                <a:latin typeface="Roboto"/>
                <a:ea typeface="Roboto"/>
                <a:cs typeface="Roboto"/>
                <a:sym typeface="Roboto"/>
              </a:rPr>
              <a:t>We have build a model which has good accuracy which has been trained on dataset</a:t>
            </a:r>
            <a:endParaRPr b="0" i="0" sz="1800" u="none" cap="none" strike="noStrike">
              <a:solidFill>
                <a:srgbClr val="FFFFFF"/>
              </a:solidFill>
              <a:latin typeface="Roboto"/>
              <a:ea typeface="Roboto"/>
              <a:cs typeface="Roboto"/>
              <a:sym typeface="Roboto"/>
            </a:endParaRPr>
          </a:p>
          <a:p>
            <a:pPr indent="-342900" lvl="0" marL="457200" marR="0" rtl="0" algn="l">
              <a:lnSpc>
                <a:spcPct val="100000"/>
              </a:lnSpc>
              <a:spcBef>
                <a:spcPts val="0"/>
              </a:spcBef>
              <a:spcAft>
                <a:spcPts val="0"/>
              </a:spcAft>
              <a:buClr>
                <a:srgbClr val="FFFFFF"/>
              </a:buClr>
              <a:buSzPts val="1800"/>
              <a:buFont typeface="Roboto"/>
              <a:buChar char="●"/>
            </a:pPr>
            <a:r>
              <a:rPr b="0" i="0" lang="en" sz="1800" u="none" cap="none" strike="noStrike">
                <a:solidFill>
                  <a:srgbClr val="FFFFFF"/>
                </a:solidFill>
                <a:latin typeface="Roboto"/>
                <a:ea typeface="Roboto"/>
                <a:cs typeface="Roboto"/>
                <a:sym typeface="Roboto"/>
              </a:rPr>
              <a:t>The user can submit his image of hand drawn shape and submit it to application which will train that image on model and give prediction on Parkinson</a:t>
            </a:r>
            <a:endParaRPr b="0" i="0" sz="1800" u="none" cap="none" strike="noStrike">
              <a:solidFill>
                <a:srgbClr val="FFFFFF"/>
              </a:solidFill>
              <a:latin typeface="Roboto"/>
              <a:ea typeface="Roboto"/>
              <a:cs typeface="Roboto"/>
              <a:sym typeface="Roboto"/>
            </a:endParaRPr>
          </a:p>
          <a:p>
            <a:pPr indent="-342900" lvl="0" marL="457200" marR="0" rtl="0" algn="l">
              <a:lnSpc>
                <a:spcPct val="100000"/>
              </a:lnSpc>
              <a:spcBef>
                <a:spcPts val="0"/>
              </a:spcBef>
              <a:spcAft>
                <a:spcPts val="0"/>
              </a:spcAft>
              <a:buClr>
                <a:srgbClr val="FFFFFF"/>
              </a:buClr>
              <a:buSzPts val="1800"/>
              <a:buFont typeface="Roboto"/>
              <a:buChar char="●"/>
            </a:pPr>
            <a:r>
              <a:rPr b="0" i="0" lang="en" sz="1800" u="none" cap="none" strike="noStrike">
                <a:solidFill>
                  <a:srgbClr val="FFFFFF"/>
                </a:solidFill>
                <a:latin typeface="Roboto"/>
                <a:ea typeface="Roboto"/>
                <a:cs typeface="Roboto"/>
                <a:sym typeface="Roboto"/>
              </a:rPr>
              <a:t>Thus if user has Parkinson then he will be given information of Treatment and Doctor for further diagnosis</a:t>
            </a:r>
            <a:endParaRPr b="0" i="0" sz="1800" u="none" cap="none" strike="noStrike">
              <a:solidFill>
                <a:srgbClr val="FFFFFF"/>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6"/>
          <p:cNvSpPr txBox="1"/>
          <p:nvPr>
            <p:ph type="ctrTitle"/>
          </p:nvPr>
        </p:nvSpPr>
        <p:spPr>
          <a:xfrm>
            <a:off x="120175" y="56922"/>
            <a:ext cx="8222100" cy="838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a:t>References</a:t>
            </a:r>
            <a:endParaRPr/>
          </a:p>
        </p:txBody>
      </p:sp>
      <p:sp>
        <p:nvSpPr>
          <p:cNvPr id="237" name="Google Shape;237;p36"/>
          <p:cNvSpPr txBox="1"/>
          <p:nvPr>
            <p:ph idx="1" type="subTitle"/>
          </p:nvPr>
        </p:nvSpPr>
        <p:spPr>
          <a:xfrm>
            <a:off x="233925" y="781517"/>
            <a:ext cx="8222100" cy="37299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sz="1400">
                <a:solidFill>
                  <a:srgbClr val="FFFFFF"/>
                </a:solidFill>
                <a:latin typeface="Arial"/>
                <a:ea typeface="Arial"/>
                <a:cs typeface="Arial"/>
                <a:sym typeface="Arial"/>
              </a:rPr>
              <a:t>[1] J. Jankovic. Parkinson’s disease: clinical features and diagnosis. Journal of Neurology, Neurosurgery &amp; Psychiatry, 79(4):368–376, 2008. </a:t>
            </a:r>
            <a:endParaRPr sz="1400">
              <a:solidFill>
                <a:srgbClr val="FFFFFF"/>
              </a:solidFill>
              <a:latin typeface="Arial"/>
              <a:ea typeface="Arial"/>
              <a:cs typeface="Arial"/>
              <a:sym typeface="Arial"/>
            </a:endParaRPr>
          </a:p>
          <a:p>
            <a:pPr indent="-317500" lvl="0" marL="457200" rtl="0" algn="l">
              <a:lnSpc>
                <a:spcPct val="100000"/>
              </a:lnSpc>
              <a:spcBef>
                <a:spcPts val="0"/>
              </a:spcBef>
              <a:spcAft>
                <a:spcPts val="0"/>
              </a:spcAft>
              <a:buSzPts val="1400"/>
              <a:buChar char="●"/>
            </a:pPr>
            <a:r>
              <a:rPr lang="en" sz="1400">
                <a:solidFill>
                  <a:srgbClr val="FFFFFF"/>
                </a:solidFill>
                <a:latin typeface="Arial"/>
                <a:ea typeface="Arial"/>
                <a:cs typeface="Arial"/>
                <a:sym typeface="Arial"/>
              </a:rPr>
              <a:t>R. Saunders-Pullman, C. Derby, K. Stanley, A. Floyd, S. Bressman, R. B. Lipton, A. Deligtisch, L. Severt, Q. Yu, M. Kurtis, and S. L. Pullman. Validity of spiral analysis in early parkinson’s disease. Movement disorders, 23(4):531–537, 2008. </a:t>
            </a:r>
            <a:endParaRPr sz="1400">
              <a:solidFill>
                <a:srgbClr val="FFFFFF"/>
              </a:solidFill>
              <a:latin typeface="Arial"/>
              <a:ea typeface="Arial"/>
              <a:cs typeface="Arial"/>
              <a:sym typeface="Arial"/>
            </a:endParaRPr>
          </a:p>
          <a:p>
            <a:pPr indent="-317500" lvl="0" marL="457200" rtl="0" algn="l">
              <a:lnSpc>
                <a:spcPct val="100000"/>
              </a:lnSpc>
              <a:spcBef>
                <a:spcPts val="0"/>
              </a:spcBef>
              <a:spcAft>
                <a:spcPts val="0"/>
              </a:spcAft>
              <a:buSzPts val="1400"/>
              <a:buChar char="●"/>
            </a:pPr>
            <a:r>
              <a:rPr lang="en" sz="1400">
                <a:solidFill>
                  <a:srgbClr val="FFFFFF"/>
                </a:solidFill>
                <a:latin typeface="Arial"/>
                <a:ea typeface="Arial"/>
                <a:cs typeface="Arial"/>
                <a:sym typeface="Arial"/>
              </a:rPr>
              <a:t>C. R. Pereira, D. R. Pereira, J. P. Papa, G. H. Rosa, and X. Yang. Convolutional neural networks applied for parkinson’s disease identification. In Machine Learning for Health Informatics, pages 377–390. Springer, 2016. </a:t>
            </a:r>
            <a:endParaRPr sz="1400">
              <a:solidFill>
                <a:srgbClr val="FFFFFF"/>
              </a:solidFill>
              <a:latin typeface="Arial"/>
              <a:ea typeface="Arial"/>
              <a:cs typeface="Arial"/>
              <a:sym typeface="Arial"/>
            </a:endParaRPr>
          </a:p>
          <a:p>
            <a:pPr indent="-317500" lvl="0" marL="457200" rtl="0" algn="l">
              <a:lnSpc>
                <a:spcPct val="100000"/>
              </a:lnSpc>
              <a:spcBef>
                <a:spcPts val="0"/>
              </a:spcBef>
              <a:spcAft>
                <a:spcPts val="0"/>
              </a:spcAft>
              <a:buSzPts val="1400"/>
              <a:buChar char="●"/>
            </a:pPr>
            <a:r>
              <a:rPr lang="en" sz="1400">
                <a:solidFill>
                  <a:srgbClr val="FFFFFF"/>
                </a:solidFill>
                <a:latin typeface="Arial"/>
                <a:ea typeface="Arial"/>
                <a:cs typeface="Arial"/>
                <a:sym typeface="Arial"/>
              </a:rPr>
              <a:t>P. Zham, D. K. Kumar, P. Dabnichki, S. Poosapadi Arjunan, and S. Raghav. Distinguishing different stages of parkinson’s disease using composite index of speed and pen-pressure of sketching a spiral. Frontiers in Neurology, 8:435, 2017. </a:t>
            </a:r>
            <a:endParaRPr sz="1400">
              <a:solidFill>
                <a:srgbClr val="FFFFFF"/>
              </a:solidFill>
              <a:latin typeface="Arial"/>
              <a:ea typeface="Arial"/>
              <a:cs typeface="Arial"/>
              <a:sym typeface="Arial"/>
            </a:endParaRPr>
          </a:p>
          <a:p>
            <a:pPr indent="-317500" lvl="0" marL="457200" rtl="0" algn="l">
              <a:lnSpc>
                <a:spcPct val="100000"/>
              </a:lnSpc>
              <a:spcBef>
                <a:spcPts val="0"/>
              </a:spcBef>
              <a:spcAft>
                <a:spcPts val="0"/>
              </a:spcAft>
              <a:buSzPts val="1400"/>
              <a:buChar char="●"/>
            </a:pPr>
            <a:r>
              <a:rPr lang="en" sz="1400">
                <a:solidFill>
                  <a:srgbClr val="FFFFFF"/>
                </a:solidFill>
                <a:latin typeface="Arial"/>
                <a:ea typeface="Arial"/>
                <a:cs typeface="Arial"/>
                <a:sym typeface="Arial"/>
              </a:rPr>
              <a:t> H. Jaeger, M. Lukoˇseviˇcius, D. Popovici, and U. Siewert. Optimization and applications of echo state networks with leaky-integrator neurons. Neural Networks, 20(3):335–352, 2007. </a:t>
            </a:r>
            <a:endParaRPr sz="1400">
              <a:solidFill>
                <a:srgbClr val="FFFFFF"/>
              </a:solidFill>
              <a:latin typeface="Arial"/>
              <a:ea typeface="Arial"/>
              <a:cs typeface="Arial"/>
              <a:sym typeface="Arial"/>
            </a:endParaRPr>
          </a:p>
          <a:p>
            <a:pPr indent="-317500" lvl="0" marL="457200" rtl="0" algn="l">
              <a:lnSpc>
                <a:spcPct val="100000"/>
              </a:lnSpc>
              <a:spcBef>
                <a:spcPts val="0"/>
              </a:spcBef>
              <a:spcAft>
                <a:spcPts val="0"/>
              </a:spcAft>
              <a:buSzPts val="1400"/>
              <a:buChar char="●"/>
            </a:pPr>
            <a:r>
              <a:rPr lang="en" sz="1400">
                <a:solidFill>
                  <a:srgbClr val="FFFFFF"/>
                </a:solidFill>
                <a:latin typeface="Arial"/>
                <a:ea typeface="Arial"/>
                <a:cs typeface="Arial"/>
                <a:sym typeface="Arial"/>
              </a:rPr>
              <a:t> D. Verstraeten, B. Schrauwen, M. d’Haene, and D. Stroobandt. An experimental unification of reservoir computing methods. Neural networks, 20(3):391–403, 2007.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5200" y="437000"/>
            <a:ext cx="4381500" cy="838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sz="1800"/>
              <a:t>Inside the life of a Parkinson Disease (PD) Subject</a:t>
            </a:r>
            <a:endParaRPr sz="1800"/>
          </a:p>
        </p:txBody>
      </p:sp>
      <p:sp>
        <p:nvSpPr>
          <p:cNvPr id="111" name="Google Shape;111;p17"/>
          <p:cNvSpPr txBox="1"/>
          <p:nvPr>
            <p:ph idx="1" type="subTitle"/>
          </p:nvPr>
        </p:nvSpPr>
        <p:spPr>
          <a:xfrm>
            <a:off x="0" y="1150050"/>
            <a:ext cx="4724400" cy="2144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100"/>
              <a:buNone/>
            </a:pPr>
            <a:r>
              <a:rPr b="1" lang="en" sz="1800">
                <a:solidFill>
                  <a:schemeClr val="dk1"/>
                </a:solidFill>
              </a:rPr>
              <a:t>Suffers from a </a:t>
            </a:r>
            <a:r>
              <a:rPr b="1" lang="en" sz="1800"/>
              <a:t>motor system disorder</a:t>
            </a:r>
            <a:r>
              <a:rPr b="1" lang="en" sz="1800">
                <a:solidFill>
                  <a:schemeClr val="dk1"/>
                </a:solidFill>
              </a:rPr>
              <a:t> resulting from the loss of </a:t>
            </a:r>
            <a:r>
              <a:rPr b="1" lang="en" sz="1800"/>
              <a:t>dopamine-producing brain cells.</a:t>
            </a:r>
            <a:endParaRPr b="1" sz="1800">
              <a:solidFill>
                <a:srgbClr val="000000"/>
              </a:solidFill>
              <a:latin typeface="Arial"/>
              <a:ea typeface="Arial"/>
              <a:cs typeface="Arial"/>
              <a:sym typeface="Arial"/>
            </a:endParaRPr>
          </a:p>
          <a:p>
            <a:pPr indent="0" lvl="0" marL="0" rtl="0" algn="ctr">
              <a:lnSpc>
                <a:spcPct val="100000"/>
              </a:lnSpc>
              <a:spcBef>
                <a:spcPts val="1600"/>
              </a:spcBef>
              <a:spcAft>
                <a:spcPts val="0"/>
              </a:spcAft>
              <a:buSzPts val="2100"/>
              <a:buNone/>
            </a:pPr>
            <a:r>
              <a:t/>
            </a:r>
            <a:endParaRPr/>
          </a:p>
        </p:txBody>
      </p:sp>
      <p:pic>
        <p:nvPicPr>
          <p:cNvPr id="112" name="Google Shape;112;p17"/>
          <p:cNvPicPr preferRelativeResize="0"/>
          <p:nvPr/>
        </p:nvPicPr>
        <p:blipFill rotWithShape="1">
          <a:blip r:embed="rId3">
            <a:alphaModFix/>
          </a:blip>
          <a:srcRect b="2902" l="0" r="0" t="0"/>
          <a:stretch/>
        </p:blipFill>
        <p:spPr>
          <a:xfrm>
            <a:off x="5009450" y="0"/>
            <a:ext cx="4134551" cy="5143499"/>
          </a:xfrm>
          <a:prstGeom prst="rect">
            <a:avLst/>
          </a:prstGeom>
          <a:noFill/>
          <a:ln>
            <a:noFill/>
          </a:ln>
        </p:spPr>
      </p:pic>
      <p:sp>
        <p:nvSpPr>
          <p:cNvPr id="113" name="Google Shape;113;p17"/>
          <p:cNvSpPr txBox="1"/>
          <p:nvPr>
            <p:ph idx="4294967295" type="ctrTitle"/>
          </p:nvPr>
        </p:nvSpPr>
        <p:spPr>
          <a:xfrm>
            <a:off x="0" y="-76200"/>
            <a:ext cx="2971800" cy="8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a:buNone/>
            </a:pPr>
            <a:r>
              <a:rPr b="0" i="0" lang="en" sz="3000" u="none" cap="none" strike="noStrike">
                <a:solidFill>
                  <a:schemeClr val="dk1"/>
                </a:solidFill>
                <a:latin typeface="Roboto"/>
                <a:ea typeface="Roboto"/>
                <a:cs typeface="Roboto"/>
                <a:sym typeface="Roboto"/>
              </a:rPr>
              <a:t>Abstract</a:t>
            </a:r>
            <a:endParaRPr b="0" i="0" sz="3000" u="none" cap="none" strike="noStrike">
              <a:solidFill>
                <a:schemeClr val="dk1"/>
              </a:solidFill>
              <a:latin typeface="Roboto"/>
              <a:ea typeface="Roboto"/>
              <a:cs typeface="Roboto"/>
              <a:sym typeface="Roboto"/>
            </a:endParaRPr>
          </a:p>
        </p:txBody>
      </p:sp>
      <p:sp>
        <p:nvSpPr>
          <p:cNvPr id="114" name="Google Shape;114;p17"/>
          <p:cNvSpPr txBox="1"/>
          <p:nvPr/>
        </p:nvSpPr>
        <p:spPr>
          <a:xfrm>
            <a:off x="85600" y="2101850"/>
            <a:ext cx="4045200" cy="331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674EA7"/>
                </a:solidFill>
                <a:latin typeface="Arial"/>
                <a:ea typeface="Arial"/>
                <a:cs typeface="Arial"/>
                <a:sym typeface="Arial"/>
              </a:rPr>
              <a:t>Bradykinesia (Slowness of Movements)</a:t>
            </a:r>
            <a:endParaRPr b="1" i="0" sz="1400" u="none" cap="none" strike="noStrike">
              <a:solidFill>
                <a:srgbClr val="674EA7"/>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674EA7"/>
                </a:solidFill>
                <a:latin typeface="Arial"/>
                <a:ea typeface="Arial"/>
                <a:cs typeface="Arial"/>
                <a:sym typeface="Arial"/>
              </a:rPr>
              <a:t>Tremor </a:t>
            </a:r>
            <a:endParaRPr b="0" i="0" sz="1400" u="none" cap="none" strike="noStrike">
              <a:solidFill>
                <a:srgbClr val="674EA7"/>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674EA7"/>
                </a:solidFill>
                <a:latin typeface="Arial"/>
                <a:ea typeface="Arial"/>
                <a:cs typeface="Arial"/>
                <a:sym typeface="Arial"/>
              </a:rPr>
              <a:t>Rigidity </a:t>
            </a:r>
            <a:endParaRPr b="0" i="0" sz="1400" u="none" cap="none" strike="noStrike">
              <a:solidFill>
                <a:srgbClr val="674EA7"/>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674EA7"/>
                </a:solidFill>
                <a:latin typeface="Arial"/>
                <a:ea typeface="Arial"/>
                <a:cs typeface="Arial"/>
                <a:sym typeface="Arial"/>
              </a:rPr>
              <a:t>Postural Instability</a:t>
            </a:r>
            <a:endParaRPr b="0" i="0" sz="1400" u="none" cap="none" strike="noStrike">
              <a:solidFill>
                <a:srgbClr val="674EA7"/>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674EA7"/>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rPr b="1" i="0" lang="en" sz="1400" u="sng" cap="none" strike="noStrike">
                <a:solidFill>
                  <a:srgbClr val="674EA7"/>
                </a:solidFill>
                <a:latin typeface="Arial"/>
                <a:ea typeface="Arial"/>
                <a:cs typeface="Arial"/>
                <a:sym typeface="Arial"/>
              </a:rPr>
              <a:t>But also non-motor symptoms:</a:t>
            </a:r>
            <a:r>
              <a:rPr b="1" i="0" lang="en" sz="1400" u="none" cap="none" strike="noStrike">
                <a:solidFill>
                  <a:srgbClr val="674EA7"/>
                </a:solidFill>
                <a:latin typeface="Arial"/>
                <a:ea typeface="Arial"/>
                <a:cs typeface="Arial"/>
                <a:sym typeface="Arial"/>
              </a:rPr>
              <a:t> </a:t>
            </a:r>
            <a:endParaRPr b="1" i="0" sz="1400" u="none" cap="none" strike="noStrike">
              <a:solidFill>
                <a:srgbClr val="674EA7"/>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rPr b="1" i="0" lang="en" sz="1400" u="none" cap="none" strike="noStrike">
                <a:solidFill>
                  <a:srgbClr val="674EA7"/>
                </a:solidFill>
                <a:latin typeface="Arial"/>
                <a:ea typeface="Arial"/>
                <a:cs typeface="Arial"/>
                <a:sym typeface="Arial"/>
              </a:rPr>
              <a:t>Depression, </a:t>
            </a:r>
            <a:endParaRPr b="1" i="0" sz="1400" u="none" cap="none" strike="noStrike">
              <a:solidFill>
                <a:srgbClr val="674EA7"/>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674EA7"/>
                </a:solidFill>
                <a:latin typeface="Arial"/>
                <a:ea typeface="Arial"/>
                <a:cs typeface="Arial"/>
                <a:sym typeface="Arial"/>
              </a:rPr>
              <a:t>difficulty swallowing/speaking, </a:t>
            </a:r>
            <a:endParaRPr b="1" i="0" sz="1400" u="none" cap="none" strike="noStrike">
              <a:solidFill>
                <a:srgbClr val="674EA7"/>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674EA7"/>
                </a:solidFill>
                <a:latin typeface="Arial"/>
                <a:ea typeface="Arial"/>
                <a:cs typeface="Arial"/>
                <a:sym typeface="Arial"/>
              </a:rPr>
              <a:t>urinary disorders...</a:t>
            </a:r>
            <a:endParaRPr b="1" i="0" sz="1400" u="none" cap="none" strike="noStrike">
              <a:solidFill>
                <a:srgbClr val="674EA7"/>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674EA7"/>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674EA7"/>
                </a:solidFill>
                <a:latin typeface="Arial"/>
                <a:ea typeface="Arial"/>
                <a:cs typeface="Arial"/>
                <a:sym typeface="Arial"/>
              </a:rPr>
              <a:t>difficulty swallowing/speaking, </a:t>
            </a:r>
            <a:endParaRPr b="1" i="0" sz="1400" u="none" cap="none" strike="noStrike">
              <a:solidFill>
                <a:srgbClr val="674EA7"/>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674EA7"/>
                </a:solidFill>
                <a:latin typeface="Arial"/>
                <a:ea typeface="Arial"/>
                <a:cs typeface="Arial"/>
                <a:sym typeface="Arial"/>
              </a:rPr>
              <a:t>urinary disorders...</a:t>
            </a:r>
            <a:endParaRPr b="1" i="0" sz="1400" u="none" cap="none" strike="noStrike">
              <a:solidFill>
                <a:srgbClr val="674EA7"/>
              </a:solidFill>
              <a:latin typeface="Arial"/>
              <a:ea typeface="Arial"/>
              <a:cs typeface="Arial"/>
              <a:sym typeface="Arial"/>
            </a:endParaRPr>
          </a:p>
          <a:p>
            <a:pPr indent="0" lvl="0" marL="0" marR="0" rtl="0" algn="l">
              <a:lnSpc>
                <a:spcPct val="100000"/>
              </a:lnSpc>
              <a:spcBef>
                <a:spcPts val="0"/>
              </a:spcBef>
              <a:spcAft>
                <a:spcPts val="400"/>
              </a:spcAft>
              <a:buClr>
                <a:srgbClr val="000000"/>
              </a:buClr>
              <a:buSzPts val="1800"/>
              <a:buFont typeface="Arial"/>
              <a:buNone/>
            </a:pPr>
            <a:r>
              <a:t/>
            </a:r>
            <a:endParaRPr b="0" i="0" sz="1800" u="none" cap="none" strike="noStrike">
              <a:solidFill>
                <a:srgbClr val="9900FF"/>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8"/>
          <p:cNvSpPr txBox="1"/>
          <p:nvPr/>
        </p:nvSpPr>
        <p:spPr>
          <a:xfrm>
            <a:off x="311700" y="58325"/>
            <a:ext cx="8520600" cy="95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rgbClr val="FFFFFF"/>
                </a:solidFill>
                <a:latin typeface="Playfair Display"/>
                <a:ea typeface="Playfair Display"/>
                <a:cs typeface="Playfair Display"/>
                <a:sym typeface="Playfair Display"/>
              </a:rPr>
              <a:t>Motivation: why modelling Parkinson Disease Progression matters... </a:t>
            </a:r>
            <a:endParaRPr b="1" i="0" sz="3000" u="none" cap="none" strike="noStrike">
              <a:solidFill>
                <a:srgbClr val="FFFFFF"/>
              </a:solidFill>
              <a:latin typeface="Playfair Display"/>
              <a:ea typeface="Playfair Display"/>
              <a:cs typeface="Playfair Display"/>
              <a:sym typeface="Playfair Display"/>
            </a:endParaRPr>
          </a:p>
        </p:txBody>
      </p:sp>
      <p:sp>
        <p:nvSpPr>
          <p:cNvPr id="120" name="Google Shape;120;p18"/>
          <p:cNvSpPr txBox="1"/>
          <p:nvPr/>
        </p:nvSpPr>
        <p:spPr>
          <a:xfrm>
            <a:off x="4893300" y="1976425"/>
            <a:ext cx="3939000" cy="2481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en" sz="1800" u="none" cap="none" strike="noStrike">
                <a:solidFill>
                  <a:srgbClr val="FFFFFF"/>
                </a:solidFill>
                <a:latin typeface="Lato"/>
                <a:ea typeface="Lato"/>
                <a:cs typeface="Lato"/>
                <a:sym typeface="Lato"/>
              </a:rPr>
              <a:t>Predicting disease progression benefits all stakeholders: </a:t>
            </a:r>
            <a:endParaRPr b="0" i="0" sz="1800" u="none" cap="none" strike="noStrike">
              <a:solidFill>
                <a:srgbClr val="FFFFFF"/>
              </a:solidFill>
              <a:latin typeface="Lato"/>
              <a:ea typeface="Lato"/>
              <a:cs typeface="Lato"/>
              <a:sym typeface="Lato"/>
            </a:endParaRPr>
          </a:p>
          <a:p>
            <a:pPr indent="-317500" lvl="0" marL="457200" marR="0" rtl="0" algn="l">
              <a:lnSpc>
                <a:spcPct val="115000"/>
              </a:lnSpc>
              <a:spcBef>
                <a:spcPts val="1600"/>
              </a:spcBef>
              <a:spcAft>
                <a:spcPts val="0"/>
              </a:spcAft>
              <a:buClr>
                <a:srgbClr val="FFFFFF"/>
              </a:buClr>
              <a:buSzPts val="1400"/>
              <a:buFont typeface="Lato"/>
              <a:buChar char="●"/>
            </a:pPr>
            <a:r>
              <a:rPr b="0" i="0" lang="en" sz="1400" u="none" cap="none" strike="noStrike">
                <a:solidFill>
                  <a:srgbClr val="F8E71C"/>
                </a:solidFill>
                <a:latin typeface="Lato"/>
                <a:ea typeface="Lato"/>
                <a:cs typeface="Lato"/>
                <a:sym typeface="Lato"/>
              </a:rPr>
              <a:t>Patients:</a:t>
            </a:r>
            <a:r>
              <a:rPr b="0" i="0" lang="en" sz="1400" u="none" cap="none" strike="noStrike">
                <a:solidFill>
                  <a:srgbClr val="FFFFFF"/>
                </a:solidFill>
                <a:latin typeface="Lato"/>
                <a:ea typeface="Lato"/>
                <a:cs typeface="Lato"/>
                <a:sym typeface="Lato"/>
              </a:rPr>
              <a:t> </a:t>
            </a:r>
            <a:endParaRPr b="0" i="0" sz="1400" u="none" cap="none" strike="noStrike">
              <a:solidFill>
                <a:srgbClr val="FFFFFF"/>
              </a:solidFill>
              <a:latin typeface="Lato"/>
              <a:ea typeface="Lato"/>
              <a:cs typeface="Lato"/>
              <a:sym typeface="Lato"/>
            </a:endParaRPr>
          </a:p>
          <a:p>
            <a:pPr indent="-317500" lvl="0" marL="457200" marR="0" rtl="0" algn="l">
              <a:lnSpc>
                <a:spcPct val="115000"/>
              </a:lnSpc>
              <a:spcBef>
                <a:spcPts val="0"/>
              </a:spcBef>
              <a:spcAft>
                <a:spcPts val="0"/>
              </a:spcAft>
              <a:buClr>
                <a:srgbClr val="FFFFFF"/>
              </a:buClr>
              <a:buSzPts val="1400"/>
              <a:buFont typeface="Lato"/>
              <a:buChar char="●"/>
            </a:pPr>
            <a:r>
              <a:rPr b="0" i="0" lang="en" sz="1400" u="none" cap="none" strike="noStrike">
                <a:solidFill>
                  <a:srgbClr val="F8E71C"/>
                </a:solidFill>
                <a:latin typeface="Lato"/>
                <a:ea typeface="Lato"/>
                <a:cs typeface="Lato"/>
                <a:sym typeface="Lato"/>
              </a:rPr>
              <a:t>Doctors:</a:t>
            </a:r>
            <a:r>
              <a:rPr b="0" i="0" lang="en" sz="1400" u="none" cap="none" strike="noStrike">
                <a:solidFill>
                  <a:srgbClr val="FFFFFF"/>
                </a:solidFill>
                <a:latin typeface="Lato"/>
                <a:ea typeface="Lato"/>
                <a:cs typeface="Lato"/>
                <a:sym typeface="Lato"/>
              </a:rPr>
              <a:t> help for diagnosis,  for scheduling next visits and for optimising treatments doses</a:t>
            </a:r>
            <a:endParaRPr b="0" i="0" sz="1400" u="none" cap="none" strike="noStrike">
              <a:solidFill>
                <a:srgbClr val="FFFFFF"/>
              </a:solidFill>
              <a:latin typeface="Lato"/>
              <a:ea typeface="Lato"/>
              <a:cs typeface="Lato"/>
              <a:sym typeface="Lato"/>
            </a:endParaRPr>
          </a:p>
          <a:p>
            <a:pPr indent="-317500" lvl="0" marL="457200" marR="0" rtl="0" algn="l">
              <a:lnSpc>
                <a:spcPct val="115000"/>
              </a:lnSpc>
              <a:spcBef>
                <a:spcPts val="0"/>
              </a:spcBef>
              <a:spcAft>
                <a:spcPts val="0"/>
              </a:spcAft>
              <a:buClr>
                <a:srgbClr val="FFFFFF"/>
              </a:buClr>
              <a:buSzPts val="1400"/>
              <a:buFont typeface="Lato"/>
              <a:buChar char="●"/>
            </a:pPr>
            <a:r>
              <a:rPr b="0" i="0" lang="en" sz="1400" u="none" cap="none" strike="noStrike">
                <a:solidFill>
                  <a:srgbClr val="F8E71C"/>
                </a:solidFill>
                <a:latin typeface="Lato"/>
                <a:ea typeface="Lato"/>
                <a:cs typeface="Lato"/>
                <a:sym typeface="Lato"/>
              </a:rPr>
              <a:t>Hospitals:</a:t>
            </a:r>
            <a:r>
              <a:rPr b="0" i="0" lang="en" sz="1400" u="none" cap="none" strike="noStrike">
                <a:solidFill>
                  <a:srgbClr val="FFFFFF"/>
                </a:solidFill>
                <a:latin typeface="Lato"/>
                <a:ea typeface="Lato"/>
                <a:cs typeface="Lato"/>
                <a:sym typeface="Lato"/>
              </a:rPr>
              <a:t> enhanced operations management with anticipation of patients’ next visit, reduced costs in the patient management process </a:t>
            </a:r>
            <a:endParaRPr b="0" i="0" sz="1400" u="none" cap="none" strike="noStrike">
              <a:solidFill>
                <a:srgbClr val="FFFFFF"/>
              </a:solidFill>
              <a:latin typeface="Lato"/>
              <a:ea typeface="Lato"/>
              <a:cs typeface="Lato"/>
              <a:sym typeface="Lato"/>
            </a:endParaRPr>
          </a:p>
        </p:txBody>
      </p:sp>
      <p:pic>
        <p:nvPicPr>
          <p:cNvPr id="121" name="Google Shape;121;p18"/>
          <p:cNvPicPr preferRelativeResize="0"/>
          <p:nvPr/>
        </p:nvPicPr>
        <p:blipFill rotWithShape="1">
          <a:blip r:embed="rId3">
            <a:alphaModFix/>
          </a:blip>
          <a:srcRect b="0" l="0" r="0" t="0"/>
          <a:stretch/>
        </p:blipFill>
        <p:spPr>
          <a:xfrm>
            <a:off x="205875" y="2014830"/>
            <a:ext cx="4366124" cy="2739695"/>
          </a:xfrm>
          <a:prstGeom prst="rect">
            <a:avLst/>
          </a:prstGeom>
          <a:noFill/>
          <a:ln>
            <a:noFill/>
          </a:ln>
        </p:spPr>
      </p:pic>
      <p:sp>
        <p:nvSpPr>
          <p:cNvPr id="122" name="Google Shape;122;p18"/>
          <p:cNvSpPr txBox="1"/>
          <p:nvPr/>
        </p:nvSpPr>
        <p:spPr>
          <a:xfrm>
            <a:off x="205875" y="1196475"/>
            <a:ext cx="8863500" cy="63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F8E71C"/>
                </a:solidFill>
                <a:latin typeface="Arial"/>
                <a:ea typeface="Arial"/>
                <a:cs typeface="Arial"/>
                <a:sym typeface="Arial"/>
              </a:rPr>
              <a:t>Parkinson is a neurodegenerative disease with complex motor fluctuations over time </a:t>
            </a:r>
            <a:endParaRPr b="1" i="0" sz="1500" u="none" cap="none" strike="noStrike">
              <a:solidFill>
                <a:srgbClr val="F8E71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F8E71C"/>
                </a:solidFill>
                <a:latin typeface="Arial"/>
                <a:ea typeface="Arial"/>
                <a:cs typeface="Arial"/>
                <a:sym typeface="Arial"/>
              </a:rPr>
              <a:t>and on/off cycles hard to anticipate and predict clinically, especially at the advanced stage...</a:t>
            </a:r>
            <a:endParaRPr b="1" i="0" sz="1500" u="none" cap="none" strike="noStrike">
              <a:solidFill>
                <a:srgbClr val="F8E71C"/>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19"/>
          <p:cNvSpPr txBox="1"/>
          <p:nvPr/>
        </p:nvSpPr>
        <p:spPr>
          <a:xfrm>
            <a:off x="8" y="-12"/>
            <a:ext cx="7498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300"/>
              <a:buFont typeface="Arial"/>
              <a:buNone/>
            </a:pPr>
            <a:r>
              <a:rPr b="0" i="0" lang="en" sz="4300" u="none" cap="none" strike="noStrike">
                <a:solidFill>
                  <a:srgbClr val="562214"/>
                </a:solidFill>
                <a:latin typeface="Gill Sans"/>
                <a:ea typeface="Gill Sans"/>
                <a:cs typeface="Gill Sans"/>
                <a:sym typeface="Gill Sans"/>
              </a:rPr>
              <a:t>Goals &amp; Objectives</a:t>
            </a:r>
            <a:endParaRPr b="0" i="0" sz="4300" u="none" cap="none" strike="noStrike">
              <a:solidFill>
                <a:srgbClr val="562214"/>
              </a:solidFill>
              <a:latin typeface="Gill Sans"/>
              <a:ea typeface="Gill Sans"/>
              <a:cs typeface="Gill Sans"/>
              <a:sym typeface="Gill Sans"/>
            </a:endParaRPr>
          </a:p>
        </p:txBody>
      </p:sp>
      <p:sp>
        <p:nvSpPr>
          <p:cNvPr id="128" name="Google Shape;128;p19"/>
          <p:cNvSpPr txBox="1"/>
          <p:nvPr/>
        </p:nvSpPr>
        <p:spPr>
          <a:xfrm>
            <a:off x="8" y="1173150"/>
            <a:ext cx="7498200" cy="4800600"/>
          </a:xfrm>
          <a:prstGeom prst="rect">
            <a:avLst/>
          </a:prstGeom>
          <a:noFill/>
          <a:ln>
            <a:noFill/>
          </a:ln>
        </p:spPr>
        <p:txBody>
          <a:bodyPr anchorCtr="0" anchor="t" bIns="45700" lIns="91425" spcFirstLastPara="1" rIns="91425" wrap="square" tIns="45700">
            <a:noAutofit/>
          </a:bodyPr>
          <a:lstStyle/>
          <a:p>
            <a:pPr indent="-283464" lvl="0" marL="365760" marR="0" rtl="0" algn="l">
              <a:lnSpc>
                <a:spcPct val="100000"/>
              </a:lnSpc>
              <a:spcBef>
                <a:spcPts val="0"/>
              </a:spcBef>
              <a:spcAft>
                <a:spcPts val="0"/>
              </a:spcAft>
              <a:buClr>
                <a:srgbClr val="FFFFFF"/>
              </a:buClr>
              <a:buSzPts val="2560"/>
              <a:buFont typeface="Noto Sans Symbols"/>
              <a:buChar char="⚫"/>
            </a:pPr>
            <a:r>
              <a:rPr b="0" i="0" lang="en" sz="3200" u="none" cap="none" strike="noStrike">
                <a:solidFill>
                  <a:srgbClr val="FFFFFF"/>
                </a:solidFill>
                <a:latin typeface="Gill Sans"/>
                <a:ea typeface="Gill Sans"/>
                <a:cs typeface="Gill Sans"/>
                <a:sym typeface="Gill Sans"/>
              </a:rPr>
              <a:t>Detection of Parkinson Disease using proper Biomarkers</a:t>
            </a:r>
            <a:endParaRPr b="0" i="0" sz="3200" u="none" cap="none" strike="noStrike">
              <a:solidFill>
                <a:srgbClr val="FFFFFF"/>
              </a:solidFill>
              <a:latin typeface="Gill Sans"/>
              <a:ea typeface="Gill Sans"/>
              <a:cs typeface="Gill Sans"/>
              <a:sym typeface="Gill Sans"/>
            </a:endParaRPr>
          </a:p>
          <a:p>
            <a:pPr indent="-283464" lvl="0" marL="365760" marR="0" rtl="0" algn="l">
              <a:lnSpc>
                <a:spcPct val="100000"/>
              </a:lnSpc>
              <a:spcBef>
                <a:spcPts val="600"/>
              </a:spcBef>
              <a:spcAft>
                <a:spcPts val="0"/>
              </a:spcAft>
              <a:buClr>
                <a:srgbClr val="FFFFFF"/>
              </a:buClr>
              <a:buSzPts val="2560"/>
              <a:buFont typeface="Noto Sans Symbols"/>
              <a:buChar char="⚫"/>
            </a:pPr>
            <a:r>
              <a:rPr b="0" i="0" lang="en" sz="3200" u="none" cap="none" strike="noStrike">
                <a:solidFill>
                  <a:srgbClr val="FFFFFF"/>
                </a:solidFill>
                <a:latin typeface="Gill Sans"/>
                <a:ea typeface="Gill Sans"/>
                <a:cs typeface="Gill Sans"/>
                <a:sym typeface="Gill Sans"/>
              </a:rPr>
              <a:t>Making a model with trained data to classify the the person if he is suffering from Parkinson or not? </a:t>
            </a:r>
            <a:endParaRPr b="0" i="0" sz="3200" u="none" cap="none" strike="noStrike">
              <a:solidFill>
                <a:srgbClr val="FFFFFF"/>
              </a:solidFill>
              <a:latin typeface="Gill Sans"/>
              <a:ea typeface="Gill Sans"/>
              <a:cs typeface="Gill Sans"/>
              <a:sym typeface="Gill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0"/>
          <p:cNvSpPr txBox="1"/>
          <p:nvPr/>
        </p:nvSpPr>
        <p:spPr>
          <a:xfrm>
            <a:off x="3086100" y="3347475"/>
            <a:ext cx="2834400" cy="159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Roboto"/>
              <a:ea typeface="Roboto"/>
              <a:cs typeface="Roboto"/>
              <a:sym typeface="Roboto"/>
            </a:endParaRPr>
          </a:p>
        </p:txBody>
      </p:sp>
      <p:sp>
        <p:nvSpPr>
          <p:cNvPr id="134" name="Google Shape;134;p20"/>
          <p:cNvSpPr txBox="1"/>
          <p:nvPr>
            <p:ph idx="4294967295" type="title"/>
          </p:nvPr>
        </p:nvSpPr>
        <p:spPr>
          <a:xfrm>
            <a:off x="1435608" y="-114300"/>
            <a:ext cx="7498200" cy="857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562214"/>
              </a:buClr>
              <a:buSzPts val="4300"/>
              <a:buFont typeface="Gill Sans"/>
              <a:buNone/>
            </a:pPr>
            <a:r>
              <a:rPr lang="en"/>
              <a:t>Literature Survey</a:t>
            </a:r>
            <a:endParaRPr/>
          </a:p>
        </p:txBody>
      </p:sp>
      <p:graphicFrame>
        <p:nvGraphicFramePr>
          <p:cNvPr id="135" name="Google Shape;135;p20"/>
          <p:cNvGraphicFramePr/>
          <p:nvPr/>
        </p:nvGraphicFramePr>
        <p:xfrm>
          <a:off x="0" y="576580"/>
          <a:ext cx="3000000" cy="3000000"/>
        </p:xfrm>
        <a:graphic>
          <a:graphicData uri="http://schemas.openxmlformats.org/drawingml/2006/table">
            <a:tbl>
              <a:tblPr bandRow="1" firstRow="1">
                <a:noFill/>
                <a:tableStyleId>{3F117D13-00CA-4E1A-896C-25E3781C069D}</a:tableStyleId>
              </a:tblPr>
              <a:tblGrid>
                <a:gridCol w="766150"/>
                <a:gridCol w="2128200"/>
                <a:gridCol w="936375"/>
                <a:gridCol w="1532300"/>
                <a:gridCol w="3234875"/>
              </a:tblGrid>
              <a:tr h="300100">
                <a:tc>
                  <a:txBody>
                    <a:bodyPr/>
                    <a:lstStyle/>
                    <a:p>
                      <a:pPr indent="0" lvl="0" marL="0" marR="0" rtl="0" algn="l">
                        <a:lnSpc>
                          <a:spcPct val="100000"/>
                        </a:lnSpc>
                        <a:spcBef>
                          <a:spcPts val="0"/>
                        </a:spcBef>
                        <a:spcAft>
                          <a:spcPts val="0"/>
                        </a:spcAft>
                        <a:buClr>
                          <a:srgbClr val="000000"/>
                        </a:buClr>
                        <a:buSzPts val="1500"/>
                        <a:buFont typeface="Arial"/>
                        <a:buNone/>
                      </a:pPr>
                      <a:r>
                        <a:rPr lang="en" sz="1500" u="none" cap="none" strike="noStrike"/>
                        <a:t>Sr. No.</a:t>
                      </a:r>
                      <a:endParaRPr sz="1500" u="none" cap="none" strike="noStrike"/>
                    </a:p>
                  </a:txBody>
                  <a:tcPr marT="34300" marB="34300" marR="91450" marL="91450"/>
                </a:tc>
                <a:tc>
                  <a:txBody>
                    <a:bodyPr/>
                    <a:lstStyle/>
                    <a:p>
                      <a:pPr indent="0" lvl="0" marL="0" marR="0" rtl="0" algn="l">
                        <a:lnSpc>
                          <a:spcPct val="100000"/>
                        </a:lnSpc>
                        <a:spcBef>
                          <a:spcPts val="0"/>
                        </a:spcBef>
                        <a:spcAft>
                          <a:spcPts val="0"/>
                        </a:spcAft>
                        <a:buClr>
                          <a:srgbClr val="000000"/>
                        </a:buClr>
                        <a:buSzPts val="1500"/>
                        <a:buFont typeface="Arial"/>
                        <a:buNone/>
                      </a:pPr>
                      <a:r>
                        <a:rPr lang="en" sz="1500" u="none" cap="none" strike="noStrike"/>
                        <a:t>Paper Name</a:t>
                      </a:r>
                      <a:endParaRPr sz="1500" u="none" cap="none" strike="noStrike"/>
                    </a:p>
                  </a:txBody>
                  <a:tcPr marT="34300" marB="34300" marR="91450" marL="91450"/>
                </a:tc>
                <a:tc>
                  <a:txBody>
                    <a:bodyPr/>
                    <a:lstStyle/>
                    <a:p>
                      <a:pPr indent="0" lvl="0" marL="0" marR="0" rtl="0" algn="l">
                        <a:lnSpc>
                          <a:spcPct val="100000"/>
                        </a:lnSpc>
                        <a:spcBef>
                          <a:spcPts val="0"/>
                        </a:spcBef>
                        <a:spcAft>
                          <a:spcPts val="0"/>
                        </a:spcAft>
                        <a:buClr>
                          <a:srgbClr val="000000"/>
                        </a:buClr>
                        <a:buSzPts val="1500"/>
                        <a:buFont typeface="Arial"/>
                        <a:buNone/>
                      </a:pPr>
                      <a:r>
                        <a:rPr lang="en" sz="1500" u="none" cap="none" strike="noStrike"/>
                        <a:t>Year</a:t>
                      </a:r>
                      <a:endParaRPr sz="1500" u="none" cap="none" strike="noStrike"/>
                    </a:p>
                  </a:txBody>
                  <a:tcPr marT="34300" marB="34300" marR="91450" marL="91450"/>
                </a:tc>
                <a:tc>
                  <a:txBody>
                    <a:bodyPr/>
                    <a:lstStyle/>
                    <a:p>
                      <a:pPr indent="0" lvl="0" marL="0" marR="0" rtl="0" algn="l">
                        <a:lnSpc>
                          <a:spcPct val="100000"/>
                        </a:lnSpc>
                        <a:spcBef>
                          <a:spcPts val="0"/>
                        </a:spcBef>
                        <a:spcAft>
                          <a:spcPts val="0"/>
                        </a:spcAft>
                        <a:buClr>
                          <a:srgbClr val="000000"/>
                        </a:buClr>
                        <a:buSzPts val="1500"/>
                        <a:buFont typeface="Arial"/>
                        <a:buNone/>
                      </a:pPr>
                      <a:r>
                        <a:rPr lang="en" sz="1500" u="none" cap="none" strike="noStrike"/>
                        <a:t>Author</a:t>
                      </a:r>
                      <a:endParaRPr sz="1500" u="none" cap="none" strike="noStrike"/>
                    </a:p>
                  </a:txBody>
                  <a:tcPr marT="34300" marB="34300" marR="91450" marL="91450"/>
                </a:tc>
                <a:tc>
                  <a:txBody>
                    <a:bodyPr/>
                    <a:lstStyle/>
                    <a:p>
                      <a:pPr indent="0" lvl="0" marL="0" marR="0" rtl="0" algn="l">
                        <a:lnSpc>
                          <a:spcPct val="100000"/>
                        </a:lnSpc>
                        <a:spcBef>
                          <a:spcPts val="0"/>
                        </a:spcBef>
                        <a:spcAft>
                          <a:spcPts val="0"/>
                        </a:spcAft>
                        <a:buClr>
                          <a:srgbClr val="000000"/>
                        </a:buClr>
                        <a:buSzPts val="1500"/>
                        <a:buFont typeface="Arial"/>
                        <a:buNone/>
                      </a:pPr>
                      <a:r>
                        <a:rPr lang="en" sz="1500" u="none" cap="none" strike="noStrike"/>
                        <a:t>Description</a:t>
                      </a:r>
                      <a:endParaRPr sz="1500" u="none" cap="none" strike="noStrike"/>
                    </a:p>
                  </a:txBody>
                  <a:tcPr marT="34300" marB="34300" marR="91450" marL="91450"/>
                </a:tc>
              </a:tr>
              <a:tr h="18589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351C75"/>
                          </a:solidFill>
                          <a:latin typeface="Gill Sans"/>
                          <a:ea typeface="Gill Sans"/>
                          <a:cs typeface="Gill Sans"/>
                          <a:sym typeface="Gill Sans"/>
                        </a:rPr>
                        <a:t>1</a:t>
                      </a:r>
                      <a:endParaRPr sz="1400" u="none" cap="none" strike="noStrike">
                        <a:solidFill>
                          <a:srgbClr val="351C75"/>
                        </a:solidFill>
                        <a:latin typeface="Gill Sans"/>
                        <a:ea typeface="Gill Sans"/>
                        <a:cs typeface="Gill Sans"/>
                        <a:sym typeface="Gill Sans"/>
                      </a:endParaRPr>
                    </a:p>
                  </a:txBody>
                  <a:tcPr marT="34300" marB="34300"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351C75"/>
                          </a:solidFill>
                          <a:latin typeface="Gill Sans"/>
                          <a:ea typeface="Gill Sans"/>
                          <a:cs typeface="Gill Sans"/>
                          <a:sym typeface="Gill Sans"/>
                        </a:rPr>
                        <a:t>Deep Echo State Networks for Diagnosis of Parkinson’s Disease </a:t>
                      </a:r>
                      <a:endParaRPr sz="1400" u="none" cap="none" strike="noStrike">
                        <a:solidFill>
                          <a:srgbClr val="351C75"/>
                        </a:solidFill>
                      </a:endParaRPr>
                    </a:p>
                  </a:txBody>
                  <a:tcPr marT="34300" marB="34300" marR="91450" marL="91450"/>
                </a:tc>
                <a:tc>
                  <a:txBody>
                    <a:bodyPr/>
                    <a:lstStyle/>
                    <a:p>
                      <a:pPr indent="0" lvl="0" marL="0" marR="0" rtl="0" algn="l">
                        <a:lnSpc>
                          <a:spcPct val="100000"/>
                        </a:lnSpc>
                        <a:spcBef>
                          <a:spcPts val="0"/>
                        </a:spcBef>
                        <a:spcAft>
                          <a:spcPts val="0"/>
                        </a:spcAft>
                        <a:buClr>
                          <a:schemeClr val="dk1"/>
                        </a:buClr>
                        <a:buSzPts val="1400"/>
                        <a:buFont typeface="Gill Sans"/>
                        <a:buNone/>
                      </a:pPr>
                      <a:r>
                        <a:rPr lang="en" sz="1400" u="none" cap="none" strike="noStrike">
                          <a:solidFill>
                            <a:srgbClr val="351C75"/>
                          </a:solidFill>
                          <a:latin typeface="Gill Sans"/>
                          <a:ea typeface="Gill Sans"/>
                          <a:cs typeface="Gill Sans"/>
                          <a:sym typeface="Gill Sans"/>
                        </a:rPr>
                        <a:t>2018</a:t>
                      </a:r>
                      <a:endParaRPr sz="1100" u="none" cap="none" strike="noStrike">
                        <a:solidFill>
                          <a:srgbClr val="351C75"/>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351C75"/>
                        </a:solidFill>
                      </a:endParaRPr>
                    </a:p>
                  </a:txBody>
                  <a:tcPr marT="34300" marB="34300"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351C75"/>
                          </a:solidFill>
                          <a:latin typeface="Gill Sans"/>
                          <a:ea typeface="Gill Sans"/>
                          <a:cs typeface="Gill Sans"/>
                          <a:sym typeface="Gill Sans"/>
                        </a:rPr>
                        <a:t>Claudio Gallicchio, Alessio Micheli and Luca Pedrelli</a:t>
                      </a:r>
                      <a:endParaRPr sz="1400" u="none" cap="none" strike="noStrike">
                        <a:solidFill>
                          <a:srgbClr val="351C75"/>
                        </a:solidFill>
                      </a:endParaRPr>
                    </a:p>
                  </a:txBody>
                  <a:tcPr marT="34300" marB="34300"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rgbClr val="351C75"/>
                          </a:solidFill>
                          <a:latin typeface="Gill Sans"/>
                          <a:ea typeface="Gill Sans"/>
                          <a:cs typeface="Gill Sans"/>
                          <a:sym typeface="Gill Sans"/>
                        </a:rPr>
                        <a:t>In this paper, we introduce a novel approach for diagnosis of Parkinson’s Disease (PD) based on deep Echo State Networks (ESNs). The identification of PD is performed by analyzing the whole time-series collected from a tablet device during the sketching of spiral tests, without the need for feature extraction and data preprocessing. We evaluated the proposed approach on a public dataset of spiral tests.</a:t>
                      </a:r>
                      <a:endParaRPr sz="1200" u="none" cap="none" strike="noStrike">
                        <a:solidFill>
                          <a:srgbClr val="351C75"/>
                        </a:solidFill>
                      </a:endParaRPr>
                    </a:p>
                  </a:txBody>
                  <a:tcPr marT="34300" marB="34300" marR="91450" marL="91450"/>
                </a:tc>
              </a:tr>
              <a:tr h="20389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351C75"/>
                          </a:solidFill>
                        </a:rPr>
                        <a:t>2</a:t>
                      </a:r>
                      <a:endParaRPr sz="1400" u="none" cap="none" strike="noStrike">
                        <a:solidFill>
                          <a:srgbClr val="351C75"/>
                        </a:solidFill>
                      </a:endParaRPr>
                    </a:p>
                  </a:txBody>
                  <a:tcPr marT="34300" marB="34300"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351C75"/>
                          </a:solidFill>
                        </a:rPr>
                        <a:t>Distinguishing Different Stages of Parkinson’s Disease Using Composite Index of Speed and Pen-Pressure of Sketching a Spiral</a:t>
                      </a:r>
                      <a:endParaRPr sz="1400" u="none" cap="none" strike="noStrike">
                        <a:solidFill>
                          <a:srgbClr val="351C75"/>
                        </a:solidFill>
                      </a:endParaRPr>
                    </a:p>
                  </a:txBody>
                  <a:tcPr marT="34300" marB="34300"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351C75"/>
                          </a:solidFill>
                          <a:latin typeface="Gill Sans"/>
                          <a:ea typeface="Gill Sans"/>
                          <a:cs typeface="Gill Sans"/>
                          <a:sym typeface="Gill Sans"/>
                        </a:rPr>
                        <a:t>2017</a:t>
                      </a:r>
                      <a:endParaRPr sz="1400" u="none" cap="none" strike="noStrike">
                        <a:solidFill>
                          <a:srgbClr val="351C75"/>
                        </a:solidFill>
                      </a:endParaRPr>
                    </a:p>
                  </a:txBody>
                  <a:tcPr marT="34300" marB="34300"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351C75"/>
                          </a:solidFill>
                        </a:rPr>
                        <a:t>Poonam Zam,Sanjay Raghav</a:t>
                      </a:r>
                      <a:endParaRPr sz="1400" u="none" cap="none" strike="noStrike">
                        <a:solidFill>
                          <a:srgbClr val="351C75"/>
                        </a:solidFill>
                      </a:endParaRPr>
                    </a:p>
                  </a:txBody>
                  <a:tcPr marT="34300" marB="34300"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rgbClr val="351C75"/>
                          </a:solidFill>
                          <a:latin typeface="Georgia"/>
                          <a:ea typeface="Georgia"/>
                          <a:cs typeface="Georgia"/>
                          <a:sym typeface="Georgia"/>
                        </a:rPr>
                        <a:t>Parkinson disease is associated with movement disorder symptoms, such as tremor, rigidity, bradykinesia, and postural instability . The manifestation of bradykinesia and rigidity is often in the early stages of the disease . These have a noticeable effect on the handwriting and sketching abilities of patients, and micrographia has been used for early-stage diagnosis of Parkinson’s disease (PD) . </a:t>
                      </a:r>
                      <a:r>
                        <a:rPr lang="en" sz="1200" u="none" cap="none" strike="noStrike">
                          <a:solidFill>
                            <a:srgbClr val="351C75"/>
                          </a:solidFill>
                          <a:latin typeface="Arial"/>
                          <a:ea typeface="Arial"/>
                          <a:cs typeface="Arial"/>
                          <a:sym typeface="Arial"/>
                        </a:rPr>
                        <a:t>  </a:t>
                      </a:r>
                      <a:endParaRPr sz="1200" u="none" cap="none" strike="noStrike">
                        <a:solidFill>
                          <a:srgbClr val="351C75"/>
                        </a:solidFill>
                      </a:endParaRPr>
                    </a:p>
                  </a:txBody>
                  <a:tcPr marT="34300" marB="34300" marR="91450" marL="91450"/>
                </a:tc>
              </a:tr>
            </a:tbl>
          </a:graphicData>
        </a:graphic>
      </p:graphicFrame>
      <p:sp>
        <p:nvSpPr>
          <p:cNvPr id="136" name="Google Shape;136;p20"/>
          <p:cNvSpPr txBox="1"/>
          <p:nvPr>
            <p:ph idx="4294967295" type="title"/>
          </p:nvPr>
        </p:nvSpPr>
        <p:spPr>
          <a:xfrm>
            <a:off x="8" y="-114300"/>
            <a:ext cx="7498200" cy="857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562214"/>
              </a:buClr>
              <a:buSzPts val="4300"/>
              <a:buFont typeface="Gill Sans"/>
              <a:buNone/>
            </a:pPr>
            <a:r>
              <a:rPr lang="en">
                <a:solidFill>
                  <a:srgbClr val="FFFFFF"/>
                </a:solidFill>
              </a:rPr>
              <a:t>Literature Survey</a:t>
            </a:r>
            <a:endParaRPr>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1"/>
          <p:cNvSpPr txBox="1"/>
          <p:nvPr>
            <p:ph idx="4294967295" type="title"/>
          </p:nvPr>
        </p:nvSpPr>
        <p:spPr>
          <a:xfrm>
            <a:off x="102108" y="205740"/>
            <a:ext cx="7498200" cy="857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562214"/>
              </a:buClr>
              <a:buSzPts val="4300"/>
              <a:buFont typeface="Gill Sans"/>
              <a:buNone/>
            </a:pPr>
            <a:r>
              <a:rPr lang="en">
                <a:solidFill>
                  <a:srgbClr val="FFFFFF"/>
                </a:solidFill>
              </a:rPr>
              <a:t>Existing System &amp; Limitations</a:t>
            </a:r>
            <a:endParaRPr>
              <a:solidFill>
                <a:srgbClr val="FFFFFF"/>
              </a:solidFill>
            </a:endParaRPr>
          </a:p>
        </p:txBody>
      </p:sp>
      <p:sp>
        <p:nvSpPr>
          <p:cNvPr id="142" name="Google Shape;142;p21"/>
          <p:cNvSpPr txBox="1"/>
          <p:nvPr>
            <p:ph idx="4294967295" type="body"/>
          </p:nvPr>
        </p:nvSpPr>
        <p:spPr>
          <a:xfrm>
            <a:off x="102108" y="1143000"/>
            <a:ext cx="3657600" cy="3497700"/>
          </a:xfrm>
          <a:prstGeom prst="rect">
            <a:avLst/>
          </a:prstGeom>
          <a:noFill/>
          <a:ln>
            <a:noFill/>
          </a:ln>
        </p:spPr>
        <p:txBody>
          <a:bodyPr anchorCtr="0" anchor="t" bIns="45700" lIns="91425" spcFirstLastPara="1" rIns="91425" wrap="square" tIns="45700">
            <a:noAutofit/>
          </a:bodyPr>
          <a:lstStyle/>
          <a:p>
            <a:pPr indent="-293624" lvl="0" marL="365760" rtl="0" algn="l">
              <a:lnSpc>
                <a:spcPct val="100000"/>
              </a:lnSpc>
              <a:spcBef>
                <a:spcPts val="0"/>
              </a:spcBef>
              <a:spcAft>
                <a:spcPts val="0"/>
              </a:spcAft>
              <a:buClr>
                <a:srgbClr val="FFFFFF"/>
              </a:buClr>
              <a:buSzPts val="2400"/>
              <a:buChar char="●"/>
            </a:pPr>
            <a:r>
              <a:rPr lang="en" sz="2400">
                <a:solidFill>
                  <a:srgbClr val="FFFFFF"/>
                </a:solidFill>
                <a:latin typeface="Georgia"/>
                <a:ea typeface="Georgia"/>
                <a:cs typeface="Georgia"/>
                <a:sym typeface="Georgia"/>
              </a:rPr>
              <a:t>Use of the Composite Index of Speed and Pen-pressure (CISP) of sketching as a feature for analyzing the severity of PD.</a:t>
            </a:r>
            <a:r>
              <a:rPr lang="en" sz="2400">
                <a:solidFill>
                  <a:srgbClr val="FFFFFF"/>
                </a:solidFill>
                <a:latin typeface="Arial"/>
                <a:ea typeface="Arial"/>
                <a:cs typeface="Arial"/>
                <a:sym typeface="Arial"/>
              </a:rPr>
              <a:t>  </a:t>
            </a:r>
            <a:endParaRPr sz="2400">
              <a:solidFill>
                <a:srgbClr val="FFFFFF"/>
              </a:solidFill>
              <a:latin typeface="Arial"/>
              <a:ea typeface="Arial"/>
              <a:cs typeface="Arial"/>
              <a:sym typeface="Arial"/>
            </a:endParaRPr>
          </a:p>
          <a:p>
            <a:pPr indent="-141223" lvl="0" marL="365760" rtl="0" algn="l">
              <a:lnSpc>
                <a:spcPct val="100000"/>
              </a:lnSpc>
              <a:spcBef>
                <a:spcPts val="600"/>
              </a:spcBef>
              <a:spcAft>
                <a:spcPts val="1600"/>
              </a:spcAft>
              <a:buSzPts val="2240"/>
              <a:buNone/>
            </a:pPr>
            <a:r>
              <a:t/>
            </a:r>
            <a:endParaRPr>
              <a:solidFill>
                <a:srgbClr val="FFFFFF"/>
              </a:solidFill>
            </a:endParaRPr>
          </a:p>
        </p:txBody>
      </p:sp>
      <p:sp>
        <p:nvSpPr>
          <p:cNvPr id="143" name="Google Shape;143;p21"/>
          <p:cNvSpPr txBox="1"/>
          <p:nvPr>
            <p:ph idx="4294967295" type="body"/>
          </p:nvPr>
        </p:nvSpPr>
        <p:spPr>
          <a:xfrm>
            <a:off x="3942588" y="1143000"/>
            <a:ext cx="3657600" cy="3497700"/>
          </a:xfrm>
          <a:prstGeom prst="rect">
            <a:avLst/>
          </a:prstGeom>
          <a:noFill/>
          <a:ln>
            <a:noFill/>
          </a:ln>
        </p:spPr>
        <p:txBody>
          <a:bodyPr anchorCtr="0" anchor="t" bIns="45700" lIns="91425" spcFirstLastPara="1" rIns="91425" wrap="square" tIns="45700">
            <a:noAutofit/>
          </a:bodyPr>
          <a:lstStyle/>
          <a:p>
            <a:pPr indent="0" lvl="0" marL="82296" rtl="0" algn="l">
              <a:lnSpc>
                <a:spcPct val="100000"/>
              </a:lnSpc>
              <a:spcBef>
                <a:spcPts val="0"/>
              </a:spcBef>
              <a:spcAft>
                <a:spcPts val="0"/>
              </a:spcAft>
              <a:buSzPts val="2240"/>
              <a:buNone/>
            </a:pPr>
            <a:r>
              <a:rPr b="1" lang="en">
                <a:solidFill>
                  <a:srgbClr val="FFFFFF"/>
                </a:solidFill>
              </a:rPr>
              <a:t>Limitations :</a:t>
            </a:r>
            <a:endParaRPr>
              <a:solidFill>
                <a:srgbClr val="FFFFFF"/>
              </a:solidFill>
            </a:endParaRPr>
          </a:p>
          <a:p>
            <a:pPr indent="-283464" lvl="0" marL="365760" rtl="0" algn="l">
              <a:lnSpc>
                <a:spcPct val="100000"/>
              </a:lnSpc>
              <a:spcBef>
                <a:spcPts val="600"/>
              </a:spcBef>
              <a:spcAft>
                <a:spcPts val="0"/>
              </a:spcAft>
              <a:buClr>
                <a:srgbClr val="FFFFFF"/>
              </a:buClr>
              <a:buSzPts val="2240"/>
              <a:buChar char="●"/>
            </a:pPr>
            <a:r>
              <a:rPr lang="en">
                <a:solidFill>
                  <a:srgbClr val="FFFFFF"/>
                </a:solidFill>
              </a:rPr>
              <a:t>Less Accuracy</a:t>
            </a:r>
            <a:endParaRPr>
              <a:solidFill>
                <a:srgbClr val="FFFFFF"/>
              </a:solidFill>
            </a:endParaRPr>
          </a:p>
          <a:p>
            <a:pPr indent="-255523" lvl="0" marL="365760" rtl="0" algn="l">
              <a:lnSpc>
                <a:spcPct val="100000"/>
              </a:lnSpc>
              <a:spcBef>
                <a:spcPts val="600"/>
              </a:spcBef>
              <a:spcAft>
                <a:spcPts val="0"/>
              </a:spcAft>
              <a:buClr>
                <a:srgbClr val="FFFFFF"/>
              </a:buClr>
              <a:buSzPts val="1800"/>
              <a:buChar char="●"/>
            </a:pPr>
            <a:r>
              <a:rPr lang="en">
                <a:solidFill>
                  <a:srgbClr val="FFFFFF"/>
                </a:solidFill>
                <a:latin typeface="Georgia"/>
                <a:ea typeface="Georgia"/>
                <a:cs typeface="Georgia"/>
                <a:sym typeface="Georgia"/>
              </a:rPr>
              <a:t>The correlation of speed, pen-pressure, and CISP with the severity of PD was −0.415, −0.584, and −0.641, respectively</a:t>
            </a:r>
            <a:r>
              <a:rPr lang="en">
                <a:solidFill>
                  <a:srgbClr val="FFFFFF"/>
                </a:solidFill>
                <a:latin typeface="Arial"/>
                <a:ea typeface="Arial"/>
                <a:cs typeface="Arial"/>
                <a:sym typeface="Arial"/>
              </a:rPr>
              <a:t>  </a:t>
            </a:r>
            <a:endParaRPr>
              <a:solidFill>
                <a:srgbClr val="FFFFFF"/>
              </a:solidFill>
            </a:endParaRPr>
          </a:p>
          <a:p>
            <a:pPr indent="-283464" lvl="0" marL="365760" rtl="0" algn="l">
              <a:lnSpc>
                <a:spcPct val="100000"/>
              </a:lnSpc>
              <a:spcBef>
                <a:spcPts val="600"/>
              </a:spcBef>
              <a:spcAft>
                <a:spcPts val="0"/>
              </a:spcAft>
              <a:buClr>
                <a:srgbClr val="FFFFFF"/>
              </a:buClr>
              <a:buSzPts val="2240"/>
              <a:buChar char="●"/>
            </a:pPr>
            <a:r>
              <a:rPr lang="en">
                <a:solidFill>
                  <a:srgbClr val="FFFFFF"/>
                </a:solidFill>
              </a:rPr>
              <a:t>Time Consuming</a:t>
            </a:r>
            <a:endParaRPr>
              <a:solidFill>
                <a:srgbClr val="FFFFFF"/>
              </a:solidFill>
            </a:endParaRPr>
          </a:p>
          <a:p>
            <a:pPr indent="-283464" lvl="0" marL="365760" rtl="0" algn="l">
              <a:lnSpc>
                <a:spcPct val="100000"/>
              </a:lnSpc>
              <a:spcBef>
                <a:spcPts val="600"/>
              </a:spcBef>
              <a:spcAft>
                <a:spcPts val="1600"/>
              </a:spcAft>
              <a:buClr>
                <a:srgbClr val="FFFFFF"/>
              </a:buClr>
              <a:buSzPts val="2240"/>
              <a:buChar char="●"/>
            </a:pPr>
            <a:r>
              <a:rPr lang="en">
                <a:solidFill>
                  <a:srgbClr val="FFFFFF"/>
                </a:solidFill>
              </a:rPr>
              <a:t>No Integrated Application</a:t>
            </a:r>
            <a:endParaRPr>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2"/>
          <p:cNvSpPr txBox="1"/>
          <p:nvPr>
            <p:ph type="ctrTitle"/>
          </p:nvPr>
        </p:nvSpPr>
        <p:spPr>
          <a:xfrm>
            <a:off x="73475" y="75922"/>
            <a:ext cx="8222100" cy="838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a:t>Proposed system</a:t>
            </a:r>
            <a:endParaRPr/>
          </a:p>
        </p:txBody>
      </p:sp>
      <p:sp>
        <p:nvSpPr>
          <p:cNvPr id="149" name="Google Shape;149;p22"/>
          <p:cNvSpPr txBox="1"/>
          <p:nvPr>
            <p:ph idx="1" type="subTitle"/>
          </p:nvPr>
        </p:nvSpPr>
        <p:spPr>
          <a:xfrm>
            <a:off x="-47750" y="497150"/>
            <a:ext cx="8222100" cy="44553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2304"/>
              </a:spcBef>
              <a:spcAft>
                <a:spcPts val="0"/>
              </a:spcAft>
              <a:buClr>
                <a:srgbClr val="FFFFFF"/>
              </a:buClr>
              <a:buSzPts val="1800"/>
              <a:buFont typeface="Arial"/>
              <a:buChar char="●"/>
            </a:pPr>
            <a:r>
              <a:rPr lang="en" sz="1800">
                <a:solidFill>
                  <a:srgbClr val="FFFFFF"/>
                </a:solidFill>
                <a:latin typeface="Arial"/>
                <a:ea typeface="Arial"/>
                <a:cs typeface="Arial"/>
                <a:sym typeface="Arial"/>
              </a:rPr>
              <a:t>To detect if the person has Parkinson's disease and make the process easy</a:t>
            </a:r>
            <a:endParaRPr sz="1800">
              <a:solidFill>
                <a:srgbClr val="FFFFFF"/>
              </a:solidFill>
              <a:latin typeface="Arial"/>
              <a:ea typeface="Arial"/>
              <a:cs typeface="Arial"/>
              <a:sym typeface="Arial"/>
            </a:endParaRPr>
          </a:p>
          <a:p>
            <a:pPr indent="-342900" lvl="0" marL="457200" marR="0" rtl="0" algn="l">
              <a:lnSpc>
                <a:spcPct val="115000"/>
              </a:lnSpc>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Study the dataset and build a model to classify the drawings of a healthy and affected person</a:t>
            </a:r>
            <a:endParaRPr sz="1800">
              <a:solidFill>
                <a:srgbClr val="FFFFFF"/>
              </a:solidFill>
              <a:latin typeface="Arial"/>
              <a:ea typeface="Arial"/>
              <a:cs typeface="Arial"/>
              <a:sym typeface="Arial"/>
            </a:endParaRPr>
          </a:p>
          <a:p>
            <a:pPr indent="-342900" lvl="0" marL="457200" marR="0" rtl="0" algn="l">
              <a:lnSpc>
                <a:spcPct val="115000"/>
              </a:lnSpc>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Once we take the input which is the shapes drawn by the user then the model will classify the shapes according to the previous data and give output as result</a:t>
            </a:r>
            <a:endParaRPr sz="1800">
              <a:solidFill>
                <a:srgbClr val="FFFFFF"/>
              </a:solidFill>
              <a:latin typeface="Arial"/>
              <a:ea typeface="Arial"/>
              <a:cs typeface="Arial"/>
              <a:sym typeface="Arial"/>
            </a:endParaRPr>
          </a:p>
          <a:p>
            <a:pPr indent="-342900" lvl="0" marL="457200" marR="0" rtl="0" algn="l">
              <a:lnSpc>
                <a:spcPct val="115000"/>
              </a:lnSpc>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Use the training dataset to make prediction and help patient for further diagnosis.</a:t>
            </a:r>
            <a:endParaRPr sz="1800">
              <a:solidFill>
                <a:srgbClr val="FFFFFF"/>
              </a:solidFill>
              <a:latin typeface="Arial"/>
              <a:ea typeface="Arial"/>
              <a:cs typeface="Arial"/>
              <a:sym typeface="Arial"/>
            </a:endParaRPr>
          </a:p>
          <a:p>
            <a:pPr indent="-342900" lvl="0" marL="457200" marR="0" rtl="0" algn="l">
              <a:lnSpc>
                <a:spcPct val="115000"/>
              </a:lnSpc>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We take input from the user the shapes he draws on paper in the form of image.</a:t>
            </a:r>
            <a:endParaRPr sz="1800">
              <a:solidFill>
                <a:srgbClr val="FFFFFF"/>
              </a:solidFill>
              <a:latin typeface="Arial"/>
              <a:ea typeface="Arial"/>
              <a:cs typeface="Arial"/>
              <a:sym typeface="Arial"/>
            </a:endParaRPr>
          </a:p>
          <a:p>
            <a:pPr indent="-342900" lvl="0" marL="457200" marR="0" rtl="0" algn="l">
              <a:lnSpc>
                <a:spcPct val="115000"/>
              </a:lnSpc>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We use OpenCV to read and process data and and convert it to analyse</a:t>
            </a:r>
            <a:endParaRPr sz="1800">
              <a:solidFill>
                <a:srgbClr val="FFFFFF"/>
              </a:solidFill>
              <a:latin typeface="Arial"/>
              <a:ea typeface="Arial"/>
              <a:cs typeface="Arial"/>
              <a:sym typeface="Arial"/>
            </a:endParaRPr>
          </a:p>
          <a:p>
            <a:pPr indent="-342900" lvl="0" marL="457200" marR="0" rtl="0" algn="l">
              <a:lnSpc>
                <a:spcPct val="115000"/>
              </a:lnSpc>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We classify if the person has Parkinson disease or not on the model we have trained on the dataset</a:t>
            </a:r>
            <a:endParaRPr sz="1800">
              <a:solidFill>
                <a:srgbClr val="FFFFFF"/>
              </a:solidFill>
              <a:latin typeface="Arial"/>
              <a:ea typeface="Arial"/>
              <a:cs typeface="Arial"/>
              <a:sym typeface="Arial"/>
            </a:endParaRPr>
          </a:p>
          <a:p>
            <a:pPr indent="0" lvl="0" marL="0" rtl="0" algn="l">
              <a:lnSpc>
                <a:spcPct val="100000"/>
              </a:lnSpc>
              <a:spcBef>
                <a:spcPts val="0"/>
              </a:spcBef>
              <a:spcAft>
                <a:spcPts val="0"/>
              </a:spcAft>
              <a:buSzPts val="2100"/>
              <a:buNone/>
            </a:pPr>
            <a:r>
              <a:rPr lang="en" sz="1800">
                <a:solidFill>
                  <a:srgbClr val="FFFFFF"/>
                </a:solidFill>
              </a:rPr>
              <a:t>	</a:t>
            </a:r>
            <a:endParaRPr sz="1800">
              <a:solidFill>
                <a:srgbClr val="FFFFFF"/>
              </a:solidFill>
            </a:endParaRPr>
          </a:p>
          <a:p>
            <a:pPr indent="0" lvl="0" marL="0" rtl="0" algn="l">
              <a:lnSpc>
                <a:spcPct val="100000"/>
              </a:lnSpc>
              <a:spcBef>
                <a:spcPts val="0"/>
              </a:spcBef>
              <a:spcAft>
                <a:spcPts val="0"/>
              </a:spcAft>
              <a:buSzPts val="2100"/>
              <a:buNone/>
            </a:pPr>
            <a:r>
              <a:t/>
            </a:r>
            <a:endParaRPr sz="180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53" name="Shape 153"/>
        <p:cNvGrpSpPr/>
        <p:nvPr/>
      </p:nvGrpSpPr>
      <p:grpSpPr>
        <a:xfrm>
          <a:off x="0" y="0"/>
          <a:ext cx="0" cy="0"/>
          <a:chOff x="0" y="0"/>
          <a:chExt cx="0" cy="0"/>
        </a:xfrm>
      </p:grpSpPr>
      <p:sp>
        <p:nvSpPr>
          <p:cNvPr id="154" name="Google Shape;154;p23"/>
          <p:cNvSpPr txBox="1"/>
          <p:nvPr/>
        </p:nvSpPr>
        <p:spPr>
          <a:xfrm>
            <a:off x="50675" y="0"/>
            <a:ext cx="3952500" cy="42060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Roboto"/>
              <a:buChar char="●"/>
            </a:pPr>
            <a:r>
              <a:rPr b="0" i="0" lang="en" sz="1800" u="none" cap="none" strike="noStrike">
                <a:solidFill>
                  <a:srgbClr val="000000"/>
                </a:solidFill>
                <a:latin typeface="Roboto"/>
                <a:ea typeface="Roboto"/>
                <a:cs typeface="Roboto"/>
                <a:sym typeface="Roboto"/>
              </a:rPr>
              <a:t>We will use deep learning and Convolutional Neural networks to Train the model on the dataset</a:t>
            </a:r>
            <a:endParaRPr b="0" i="0" sz="1800" u="none" cap="none" strike="noStrike">
              <a:solidFill>
                <a:srgbClr val="000000"/>
              </a:solidFill>
              <a:latin typeface="Roboto"/>
              <a:ea typeface="Roboto"/>
              <a:cs typeface="Roboto"/>
              <a:sym typeface="Roboto"/>
            </a:endParaRPr>
          </a:p>
          <a:p>
            <a:pPr indent="-342900" lvl="0" marL="457200" marR="0" rtl="0" algn="l">
              <a:lnSpc>
                <a:spcPct val="100000"/>
              </a:lnSpc>
              <a:spcBef>
                <a:spcPts val="0"/>
              </a:spcBef>
              <a:spcAft>
                <a:spcPts val="0"/>
              </a:spcAft>
              <a:buClr>
                <a:srgbClr val="000000"/>
              </a:buClr>
              <a:buSzPts val="1800"/>
              <a:buFont typeface="Roboto"/>
              <a:buChar char="●"/>
            </a:pPr>
            <a:r>
              <a:rPr b="0" i="0" lang="en" sz="1800" u="none" cap="none" strike="noStrike">
                <a:solidFill>
                  <a:srgbClr val="000000"/>
                </a:solidFill>
                <a:latin typeface="Roboto"/>
                <a:ea typeface="Roboto"/>
                <a:cs typeface="Roboto"/>
                <a:sym typeface="Roboto"/>
              </a:rPr>
              <a:t>The data set is divided in two partition images of healthy people and images of people who have parkinson</a:t>
            </a:r>
            <a:endParaRPr b="0" i="0" sz="1800" u="none" cap="none" strike="noStrike">
              <a:solidFill>
                <a:srgbClr val="000000"/>
              </a:solidFill>
              <a:latin typeface="Roboto"/>
              <a:ea typeface="Roboto"/>
              <a:cs typeface="Roboto"/>
              <a:sym typeface="Roboto"/>
            </a:endParaRPr>
          </a:p>
          <a:p>
            <a:pPr indent="-342900" lvl="0" marL="457200" marR="0" rtl="0" algn="l">
              <a:lnSpc>
                <a:spcPct val="100000"/>
              </a:lnSpc>
              <a:spcBef>
                <a:spcPts val="0"/>
              </a:spcBef>
              <a:spcAft>
                <a:spcPts val="0"/>
              </a:spcAft>
              <a:buClr>
                <a:srgbClr val="000000"/>
              </a:buClr>
              <a:buSzPts val="1800"/>
              <a:buFont typeface="Roboto"/>
              <a:buChar char="●"/>
            </a:pPr>
            <a:r>
              <a:rPr b="0" i="0" lang="en" sz="1800" u="none" cap="none" strike="noStrike">
                <a:solidFill>
                  <a:srgbClr val="000000"/>
                </a:solidFill>
                <a:latin typeface="Roboto"/>
                <a:ea typeface="Roboto"/>
                <a:cs typeface="Roboto"/>
                <a:sym typeface="Roboto"/>
              </a:rPr>
              <a:t>We will train the data and build a model and make our prediction</a:t>
            </a:r>
            <a:endParaRPr b="0" i="0" sz="1800" u="none" cap="none" strike="noStrike">
              <a:solidFill>
                <a:srgbClr val="000000"/>
              </a:solidFill>
              <a:latin typeface="Roboto"/>
              <a:ea typeface="Roboto"/>
              <a:cs typeface="Roboto"/>
              <a:sym typeface="Roboto"/>
            </a:endParaRPr>
          </a:p>
        </p:txBody>
      </p:sp>
      <p:pic>
        <p:nvPicPr>
          <p:cNvPr id="155" name="Google Shape;155;p23"/>
          <p:cNvPicPr preferRelativeResize="0"/>
          <p:nvPr/>
        </p:nvPicPr>
        <p:blipFill rotWithShape="1">
          <a:blip r:embed="rId3">
            <a:alphaModFix/>
          </a:blip>
          <a:srcRect b="0" l="0" r="0" t="0"/>
          <a:stretch/>
        </p:blipFill>
        <p:spPr>
          <a:xfrm>
            <a:off x="4332950" y="152400"/>
            <a:ext cx="4493078" cy="4838699"/>
          </a:xfrm>
          <a:prstGeom prst="rect">
            <a:avLst/>
          </a:prstGeom>
          <a:noFill/>
          <a:ln>
            <a:noFill/>
          </a:ln>
        </p:spPr>
      </p:pic>
      <p:pic>
        <p:nvPicPr>
          <p:cNvPr id="156" name="Google Shape;156;p23"/>
          <p:cNvPicPr preferRelativeResize="0"/>
          <p:nvPr/>
        </p:nvPicPr>
        <p:blipFill rotWithShape="1">
          <a:blip r:embed="rId4">
            <a:alphaModFix/>
          </a:blip>
          <a:srcRect b="0" l="0" r="0" t="0"/>
          <a:stretch/>
        </p:blipFill>
        <p:spPr>
          <a:xfrm>
            <a:off x="215375" y="2945950"/>
            <a:ext cx="4117575" cy="2197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