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Georgia" panose="02040502050405020303" pitchFamily="18" charset="0"/>
      <p:regular r:id="rId25"/>
      <p:bold r:id="rId26"/>
      <p:italic r:id="rId27"/>
      <p:boldItalic r:id="rId28"/>
    </p:embeddedFont>
    <p:embeddedFont>
      <p:font typeface="Gill Sans" panose="020B0604020202020204" charset="0"/>
      <p:regular r:id="rId29"/>
      <p:bold r:id="rId30"/>
    </p:embeddedFont>
    <p:embeddedFont>
      <p:font typeface="Lato" panose="020F0502020204030203" pitchFamily="34" charset="0"/>
      <p:regular r:id="rId31"/>
      <p:bold r:id="rId32"/>
      <p:italic r:id="rId33"/>
      <p:boldItalic r:id="rId34"/>
    </p:embeddedFont>
    <p:embeddedFont>
      <p:font typeface="Playfair Display"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117D13-00CA-4E1A-896C-25E3781C069D}">
  <a:tblStyle styleId="{3F117D13-00CA-4E1A-896C-25E3781C069D}"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E8E6"/>
          </a:solidFill>
        </a:fill>
      </a:tcStyle>
    </a:wholeTbl>
    <a:band1H>
      <a:tcTxStyle b="off" i="off"/>
      <a:tcStyle>
        <a:tcBdr/>
        <a:fill>
          <a:solidFill>
            <a:srgbClr val="DCCDCA"/>
          </a:solidFill>
        </a:fill>
      </a:tcStyle>
    </a:band1H>
    <a:band2H>
      <a:tcTxStyle b="off" i="off"/>
      <a:tcStyle>
        <a:tcBdr/>
      </a:tcStyle>
    </a:band2H>
    <a:band1V>
      <a:tcTxStyle b="off" i="off"/>
      <a:tcStyle>
        <a:tcBdr/>
        <a:fill>
          <a:solidFill>
            <a:srgbClr val="DCCDCA"/>
          </a:solidFill>
        </a:fill>
      </a:tcStyle>
    </a:band1V>
    <a:band2V>
      <a:tcTxStyle b="off" i="off"/>
      <a:tcStyle>
        <a:tcBdr/>
      </a:tcStyle>
    </a:band2V>
    <a:lastCol>
      <a:tcTxStyle b="on" i="off">
        <a:font>
          <a:latin typeface="Gill Sans MT"/>
          <a:ea typeface="Gill Sans MT"/>
          <a:cs typeface="Gill Sans MT"/>
        </a:font>
        <a:schemeClr val="lt1"/>
      </a:tcTxStyle>
      <a:tcStyle>
        <a:tcBdr/>
        <a:fill>
          <a:solidFill>
            <a:schemeClr val="accent5"/>
          </a:solidFill>
        </a:fill>
      </a:tcStyle>
    </a:lastCol>
    <a:firstCol>
      <a:tcTxStyle b="on" i="off">
        <a:font>
          <a:latin typeface="Gill Sans MT"/>
          <a:ea typeface="Gill Sans MT"/>
          <a:cs typeface="Gill Sans MT"/>
        </a:font>
        <a:schemeClr val="lt1"/>
      </a:tcTxStyle>
      <a:tcStyle>
        <a:tcBdr/>
        <a:fill>
          <a:solidFill>
            <a:schemeClr val="accent5"/>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75"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First, What is Parkinson Disease? PD is a motor system disorder resulting from the loss of the brain cells producing dopamine. It is a neurodegenerative disease. </a:t>
            </a:r>
            <a:endParaRPr/>
          </a:p>
          <a:p>
            <a:pPr marL="0" lvl="0" indent="0" algn="l" rtl="0">
              <a:lnSpc>
                <a:spcPct val="100000"/>
              </a:lnSpc>
              <a:spcBef>
                <a:spcPts val="0"/>
              </a:spcBef>
              <a:spcAft>
                <a:spcPts val="0"/>
              </a:spcAft>
              <a:buSzPts val="1100"/>
              <a:buNone/>
            </a:pPr>
            <a:r>
              <a:rPr lang="en"/>
              <a:t>On the right, the usual symptoms experienced by a PD person: The picture chooses a old man, because men over 60 are the most common person affected by the disease.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1"/>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3" name="Google Shape;83;p1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1600"/>
              </a:spcBef>
              <a:spcAft>
                <a:spcPts val="0"/>
              </a:spcAft>
              <a:buSzPts val="1800"/>
              <a:buChar char="○"/>
              <a:defRPr/>
            </a:lvl2pPr>
            <a:lvl3pPr marL="1371600" lvl="2" indent="-342900" algn="l">
              <a:lnSpc>
                <a:spcPct val="100000"/>
              </a:lnSpc>
              <a:spcBef>
                <a:spcPts val="1600"/>
              </a:spcBef>
              <a:spcAft>
                <a:spcPts val="0"/>
              </a:spcAft>
              <a:buSzPts val="1800"/>
              <a:buChar char="■"/>
              <a:defRPr/>
            </a:lvl3pPr>
            <a:lvl4pPr marL="1828800" lvl="3" indent="-342900" algn="l">
              <a:lnSpc>
                <a:spcPct val="100000"/>
              </a:lnSpc>
              <a:spcBef>
                <a:spcPts val="1600"/>
              </a:spcBef>
              <a:spcAft>
                <a:spcPts val="0"/>
              </a:spcAft>
              <a:buSzPts val="1800"/>
              <a:buChar char="●"/>
              <a:defRPr/>
            </a:lvl4pPr>
            <a:lvl5pPr marL="2286000" lvl="4" indent="-342900" algn="l">
              <a:lnSpc>
                <a:spcPct val="100000"/>
              </a:lnSpc>
              <a:spcBef>
                <a:spcPts val="1600"/>
              </a:spcBef>
              <a:spcAft>
                <a:spcPts val="0"/>
              </a:spcAft>
              <a:buSzPts val="1800"/>
              <a:buChar char="○"/>
              <a:defRPr/>
            </a:lvl5pPr>
            <a:lvl6pPr marL="2743200" lvl="5" indent="-342900" algn="l">
              <a:lnSpc>
                <a:spcPct val="100000"/>
              </a:lnSpc>
              <a:spcBef>
                <a:spcPts val="1600"/>
              </a:spcBef>
              <a:spcAft>
                <a:spcPts val="0"/>
              </a:spcAft>
              <a:buSzPts val="1800"/>
              <a:buChar char="■"/>
              <a:defRPr/>
            </a:lvl6pPr>
            <a:lvl7pPr marL="3200400" lvl="6" indent="-342900" algn="l">
              <a:lnSpc>
                <a:spcPct val="100000"/>
              </a:lnSpc>
              <a:spcBef>
                <a:spcPts val="1600"/>
              </a:spcBef>
              <a:spcAft>
                <a:spcPts val="0"/>
              </a:spcAft>
              <a:buSzPts val="1800"/>
              <a:buChar char="●"/>
              <a:defRPr/>
            </a:lvl7pPr>
            <a:lvl8pPr marL="3657600" lvl="7" indent="-342900" algn="l">
              <a:lnSpc>
                <a:spcPct val="100000"/>
              </a:lnSpc>
              <a:spcBef>
                <a:spcPts val="1600"/>
              </a:spcBef>
              <a:spcAft>
                <a:spcPts val="0"/>
              </a:spcAft>
              <a:buSzPts val="1800"/>
              <a:buChar char="○"/>
              <a:defRPr/>
            </a:lvl8pPr>
            <a:lvl9pPr marL="4114800" lvl="8" indent="-342900" algn="l">
              <a:lnSpc>
                <a:spcPct val="100000"/>
              </a:lnSpc>
              <a:spcBef>
                <a:spcPts val="1600"/>
              </a:spcBef>
              <a:spcAft>
                <a:spcPts val="1600"/>
              </a:spcAft>
              <a:buSzPts val="1800"/>
              <a:buChar char="■"/>
              <a:defRPr/>
            </a:lvl9pPr>
          </a:lstStyle>
          <a:p>
            <a:endParaRPr/>
          </a:p>
        </p:txBody>
      </p:sp>
      <p:sp>
        <p:nvSpPr>
          <p:cNvPr id="84" name="Google Shape;84;p1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1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9" name="Google Shape;89;p14"/>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1600"/>
              </a:spcBef>
              <a:spcAft>
                <a:spcPts val="0"/>
              </a:spcAft>
              <a:buSzPts val="2400"/>
              <a:buChar char="○"/>
              <a:defRPr sz="2400"/>
            </a:lvl2pPr>
            <a:lvl3pPr marL="1371600" lvl="2" indent="-355600" algn="l">
              <a:lnSpc>
                <a:spcPct val="100000"/>
              </a:lnSpc>
              <a:spcBef>
                <a:spcPts val="1600"/>
              </a:spcBef>
              <a:spcAft>
                <a:spcPts val="0"/>
              </a:spcAft>
              <a:buSzPts val="2000"/>
              <a:buChar char="■"/>
              <a:defRPr sz="2000"/>
            </a:lvl3pPr>
            <a:lvl4pPr marL="1828800" lvl="3" indent="-342900" algn="l">
              <a:lnSpc>
                <a:spcPct val="100000"/>
              </a:lnSpc>
              <a:spcBef>
                <a:spcPts val="1600"/>
              </a:spcBef>
              <a:spcAft>
                <a:spcPts val="0"/>
              </a:spcAft>
              <a:buSzPts val="1800"/>
              <a:buChar char="●"/>
              <a:defRPr sz="1800"/>
            </a:lvl4pPr>
            <a:lvl5pPr marL="2286000" lvl="4" indent="-342900" algn="l">
              <a:lnSpc>
                <a:spcPct val="100000"/>
              </a:lnSpc>
              <a:spcBef>
                <a:spcPts val="1600"/>
              </a:spcBef>
              <a:spcAft>
                <a:spcPts val="0"/>
              </a:spcAft>
              <a:buSzPts val="1800"/>
              <a:buChar char="○"/>
              <a:defRPr sz="1800"/>
            </a:lvl5pPr>
            <a:lvl6pPr marL="2743200" lvl="5" indent="-342900" algn="l">
              <a:lnSpc>
                <a:spcPct val="100000"/>
              </a:lnSpc>
              <a:spcBef>
                <a:spcPts val="1600"/>
              </a:spcBef>
              <a:spcAft>
                <a:spcPts val="0"/>
              </a:spcAft>
              <a:buSzPts val="1800"/>
              <a:buChar char="■"/>
              <a:defRPr/>
            </a:lvl6pPr>
            <a:lvl7pPr marL="3200400" lvl="6" indent="-342900" algn="l">
              <a:lnSpc>
                <a:spcPct val="100000"/>
              </a:lnSpc>
              <a:spcBef>
                <a:spcPts val="1600"/>
              </a:spcBef>
              <a:spcAft>
                <a:spcPts val="0"/>
              </a:spcAft>
              <a:buSzPts val="1800"/>
              <a:buChar char="●"/>
              <a:defRPr/>
            </a:lvl7pPr>
            <a:lvl8pPr marL="3657600" lvl="7" indent="-342900" algn="l">
              <a:lnSpc>
                <a:spcPct val="100000"/>
              </a:lnSpc>
              <a:spcBef>
                <a:spcPts val="1600"/>
              </a:spcBef>
              <a:spcAft>
                <a:spcPts val="0"/>
              </a:spcAft>
              <a:buSzPts val="1800"/>
              <a:buChar char="○"/>
              <a:defRPr/>
            </a:lvl8pPr>
            <a:lvl9pPr marL="4114800" lvl="8" indent="-342900" algn="l">
              <a:lnSpc>
                <a:spcPct val="100000"/>
              </a:lnSpc>
              <a:spcBef>
                <a:spcPts val="1600"/>
              </a:spcBef>
              <a:spcAft>
                <a:spcPts val="1600"/>
              </a:spcAft>
              <a:buSzPts val="1800"/>
              <a:buChar char="■"/>
              <a:defRPr/>
            </a:lvl9pPr>
          </a:lstStyle>
          <a:p>
            <a:endParaRPr/>
          </a:p>
        </p:txBody>
      </p:sp>
      <p:sp>
        <p:nvSpPr>
          <p:cNvPr id="90" name="Google Shape;90;p14"/>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1600"/>
              </a:spcBef>
              <a:spcAft>
                <a:spcPts val="0"/>
              </a:spcAft>
              <a:buSzPts val="2400"/>
              <a:buChar char="○"/>
              <a:defRPr sz="2400"/>
            </a:lvl2pPr>
            <a:lvl3pPr marL="1371600" lvl="2" indent="-355600" algn="l">
              <a:lnSpc>
                <a:spcPct val="100000"/>
              </a:lnSpc>
              <a:spcBef>
                <a:spcPts val="1600"/>
              </a:spcBef>
              <a:spcAft>
                <a:spcPts val="0"/>
              </a:spcAft>
              <a:buSzPts val="2000"/>
              <a:buChar char="■"/>
              <a:defRPr sz="2000"/>
            </a:lvl3pPr>
            <a:lvl4pPr marL="1828800" lvl="3" indent="-342900" algn="l">
              <a:lnSpc>
                <a:spcPct val="100000"/>
              </a:lnSpc>
              <a:spcBef>
                <a:spcPts val="1600"/>
              </a:spcBef>
              <a:spcAft>
                <a:spcPts val="0"/>
              </a:spcAft>
              <a:buSzPts val="1800"/>
              <a:buChar char="●"/>
              <a:defRPr sz="1800"/>
            </a:lvl4pPr>
            <a:lvl5pPr marL="2286000" lvl="4" indent="-342900" algn="l">
              <a:lnSpc>
                <a:spcPct val="100000"/>
              </a:lnSpc>
              <a:spcBef>
                <a:spcPts val="1600"/>
              </a:spcBef>
              <a:spcAft>
                <a:spcPts val="0"/>
              </a:spcAft>
              <a:buSzPts val="1800"/>
              <a:buChar char="○"/>
              <a:defRPr sz="1800"/>
            </a:lvl5pPr>
            <a:lvl6pPr marL="2743200" lvl="5" indent="-342900" algn="l">
              <a:lnSpc>
                <a:spcPct val="100000"/>
              </a:lnSpc>
              <a:spcBef>
                <a:spcPts val="1600"/>
              </a:spcBef>
              <a:spcAft>
                <a:spcPts val="0"/>
              </a:spcAft>
              <a:buSzPts val="1800"/>
              <a:buChar char="■"/>
              <a:defRPr/>
            </a:lvl6pPr>
            <a:lvl7pPr marL="3200400" lvl="6" indent="-342900" algn="l">
              <a:lnSpc>
                <a:spcPct val="100000"/>
              </a:lnSpc>
              <a:spcBef>
                <a:spcPts val="1600"/>
              </a:spcBef>
              <a:spcAft>
                <a:spcPts val="0"/>
              </a:spcAft>
              <a:buSzPts val="1800"/>
              <a:buChar char="●"/>
              <a:defRPr/>
            </a:lvl7pPr>
            <a:lvl8pPr marL="3657600" lvl="7" indent="-342900" algn="l">
              <a:lnSpc>
                <a:spcPct val="100000"/>
              </a:lnSpc>
              <a:spcBef>
                <a:spcPts val="1600"/>
              </a:spcBef>
              <a:spcAft>
                <a:spcPts val="0"/>
              </a:spcAft>
              <a:buSzPts val="1800"/>
              <a:buChar char="○"/>
              <a:defRPr/>
            </a:lvl8pPr>
            <a:lvl9pPr marL="4114800" lvl="8" indent="-342900" algn="l">
              <a:lnSpc>
                <a:spcPct val="100000"/>
              </a:lnSpc>
              <a:spcBef>
                <a:spcPts val="1600"/>
              </a:spcBef>
              <a:spcAft>
                <a:spcPts val="1600"/>
              </a:spcAft>
              <a:buSzPts val="1800"/>
              <a:buChar char="■"/>
              <a:defRPr/>
            </a:lvl9pPr>
          </a:lstStyle>
          <a:p>
            <a:endParaRPr/>
          </a:p>
        </p:txBody>
      </p:sp>
      <p:sp>
        <p:nvSpPr>
          <p:cNvPr id="91" name="Google Shape;91;p1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 name="Google Shape;92;p1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1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3"/>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2" name="Google Shape;22;p3"/>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 name="Google Shape;23;p3"/>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 name="Google Shape;24;p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5" name="Google Shape;25;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6"/>
        <p:cNvGrpSpPr/>
        <p:nvPr/>
      </p:nvGrpSpPr>
      <p:grpSpPr>
        <a:xfrm>
          <a:off x="0" y="0"/>
          <a:ext cx="0" cy="0"/>
          <a:chOff x="0" y="0"/>
          <a:chExt cx="0" cy="0"/>
        </a:xfrm>
      </p:grpSpPr>
      <p:grpSp>
        <p:nvGrpSpPr>
          <p:cNvPr id="27" name="Google Shape;27;p4"/>
          <p:cNvGrpSpPr/>
          <p:nvPr/>
        </p:nvGrpSpPr>
        <p:grpSpPr>
          <a:xfrm>
            <a:off x="6098378" y="5"/>
            <a:ext cx="3045625" cy="2030570"/>
            <a:chOff x="6098378" y="5"/>
            <a:chExt cx="3045625" cy="2030570"/>
          </a:xfrm>
        </p:grpSpPr>
        <p:sp>
          <p:nvSpPr>
            <p:cNvPr id="28" name="Google Shape;28;p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4"/>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4" name="Google Shape;34;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grpSp>
        <p:nvGrpSpPr>
          <p:cNvPr id="36" name="Google Shape;36;p5"/>
          <p:cNvGrpSpPr/>
          <p:nvPr/>
        </p:nvGrpSpPr>
        <p:grpSpPr>
          <a:xfrm>
            <a:off x="0" y="3903669"/>
            <a:ext cx="9144000" cy="1239925"/>
            <a:chOff x="0" y="3903669"/>
            <a:chExt cx="9144000" cy="1239925"/>
          </a:xfrm>
        </p:grpSpPr>
        <p:sp>
          <p:nvSpPr>
            <p:cNvPr id="37" name="Google Shape;37;p5"/>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3" name="Google Shape;43;p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 name="Google Shape;44;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8" name="Google Shape;48;p6"/>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2" name="Google Shape;52;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5" name="Google Shape;55;p8"/>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6" name="Google Shape;56;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7"/>
        <p:cNvGrpSpPr/>
        <p:nvPr/>
      </p:nvGrpSpPr>
      <p:grpSpPr>
        <a:xfrm>
          <a:off x="0" y="0"/>
          <a:ext cx="0" cy="0"/>
          <a:chOff x="0" y="0"/>
          <a:chExt cx="0" cy="0"/>
        </a:xfrm>
      </p:grpSpPr>
      <p:grpSp>
        <p:nvGrpSpPr>
          <p:cNvPr id="58" name="Google Shape;58;p9"/>
          <p:cNvGrpSpPr/>
          <p:nvPr/>
        </p:nvGrpSpPr>
        <p:grpSpPr>
          <a:xfrm>
            <a:off x="6098378" y="5"/>
            <a:ext cx="3045625" cy="2030570"/>
            <a:chOff x="6098378" y="5"/>
            <a:chExt cx="3045625" cy="2030570"/>
          </a:xfrm>
        </p:grpSpPr>
        <p:sp>
          <p:nvSpPr>
            <p:cNvPr id="59" name="Google Shape;59;p9"/>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9"/>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9"/>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396300" y="139835"/>
            <a:ext cx="8351400" cy="1377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562214"/>
              </a:buClr>
              <a:buSzPts val="3870"/>
              <a:buFont typeface="Gill Sans"/>
              <a:buNone/>
            </a:pPr>
            <a:r>
              <a:rPr lang="en" sz="3870"/>
              <a:t>         Parkinson detection</a:t>
            </a:r>
            <a:endParaRPr sz="3870"/>
          </a:p>
        </p:txBody>
      </p:sp>
      <p:sp>
        <p:nvSpPr>
          <p:cNvPr id="99" name="Google Shape;99;p15"/>
          <p:cNvSpPr txBox="1">
            <a:spLocks noGrp="1"/>
          </p:cNvSpPr>
          <p:nvPr>
            <p:ph type="subTitle" idx="1"/>
          </p:nvPr>
        </p:nvSpPr>
        <p:spPr>
          <a:xfrm>
            <a:off x="560100" y="1708225"/>
            <a:ext cx="7406700" cy="3263400"/>
          </a:xfrm>
          <a:prstGeom prst="rect">
            <a:avLst/>
          </a:prstGeom>
          <a:noFill/>
          <a:ln>
            <a:noFill/>
          </a:ln>
        </p:spPr>
        <p:txBody>
          <a:bodyPr spcFirstLastPara="1" wrap="square" lIns="91425" tIns="0" rIns="91425" bIns="45700" anchor="t" anchorCtr="0">
            <a:noAutofit/>
          </a:bodyPr>
          <a:lstStyle/>
          <a:p>
            <a:pPr marL="27432" lvl="0" indent="0" algn="l" rtl="0">
              <a:lnSpc>
                <a:spcPct val="100000"/>
              </a:lnSpc>
              <a:spcBef>
                <a:spcPts val="600"/>
              </a:spcBef>
              <a:spcAft>
                <a:spcPts val="0"/>
              </a:spcAft>
              <a:buSzPts val="2240"/>
              <a:buNone/>
            </a:pPr>
            <a:endParaRPr sz="2800" dirty="0"/>
          </a:p>
          <a:p>
            <a:pPr marL="27432" lvl="0" indent="0" algn="l" rtl="0">
              <a:lnSpc>
                <a:spcPct val="100000"/>
              </a:lnSpc>
              <a:spcBef>
                <a:spcPts val="600"/>
              </a:spcBef>
              <a:spcAft>
                <a:spcPts val="0"/>
              </a:spcAft>
              <a:buSzPts val="2240"/>
              <a:buNone/>
            </a:pPr>
            <a:r>
              <a:rPr lang="en" sz="2800" b="1" dirty="0"/>
              <a:t>By :</a:t>
            </a:r>
            <a:endParaRPr dirty="0"/>
          </a:p>
          <a:p>
            <a:pPr marL="27432" lvl="0" indent="0" algn="l" rtl="0">
              <a:lnSpc>
                <a:spcPct val="100000"/>
              </a:lnSpc>
              <a:spcBef>
                <a:spcPts val="600"/>
              </a:spcBef>
              <a:spcAft>
                <a:spcPts val="0"/>
              </a:spcAft>
              <a:buSzPts val="2240"/>
              <a:buNone/>
            </a:pPr>
            <a:r>
              <a:rPr lang="en" sz="2800" b="1" dirty="0"/>
              <a:t>Vibhav Joshi</a:t>
            </a:r>
            <a:endParaRPr dirty="0"/>
          </a:p>
          <a:p>
            <a:pPr marL="0" lvl="0" indent="0" algn="l" rtl="0">
              <a:lnSpc>
                <a:spcPct val="100000"/>
              </a:lnSpc>
              <a:spcBef>
                <a:spcPts val="600"/>
              </a:spcBef>
              <a:spcAft>
                <a:spcPts val="0"/>
              </a:spcAft>
              <a:buSzPts val="224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ctrTitle"/>
          </p:nvPr>
        </p:nvSpPr>
        <p:spPr>
          <a:xfrm>
            <a:off x="0" y="-3"/>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Convolutional Neural Network</a:t>
            </a:r>
            <a:endParaRPr sz="3600"/>
          </a:p>
        </p:txBody>
      </p:sp>
      <p:pic>
        <p:nvPicPr>
          <p:cNvPr id="162" name="Google Shape;162;p24"/>
          <p:cNvPicPr preferRelativeResize="0"/>
          <p:nvPr/>
        </p:nvPicPr>
        <p:blipFill rotWithShape="1">
          <a:blip r:embed="rId3">
            <a:alphaModFix/>
          </a:blip>
          <a:srcRect/>
          <a:stretch/>
        </p:blipFill>
        <p:spPr>
          <a:xfrm>
            <a:off x="152400" y="991197"/>
            <a:ext cx="7472547" cy="39999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0" y="0"/>
            <a:ext cx="7028100" cy="414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 We Use Transfer Learning to build our model​   </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 We can give the new dataset to fine tune the pre-trained CNN. Consider that the new dataset is almost similar to the original dataset used for pre-training.​   </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Since the new dataset is similar, the same weights can be used for extracting the features from the new dataset.  </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  If the new dataset is very small, it’s better to train only the final layers of the network to avoid overfitting, keeping all other layers fixed. ​ </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 So remove the final layers of the pre-trained network. Add new layers . Retrain only the new layers.  If the new dataset is very much large, retrain the whole network with initial weights from the pretrained model.​  ​</a:t>
            </a:r>
            <a:endParaRPr sz="1400" b="0" i="0" u="none" strike="noStrike" cap="none">
              <a:solidFill>
                <a:srgbClr val="FFFFFF"/>
              </a:solidFill>
              <a:latin typeface="Arial"/>
              <a:ea typeface="Arial"/>
              <a:cs typeface="Arial"/>
              <a:sym typeface="Arial"/>
            </a:endParaRPr>
          </a:p>
        </p:txBody>
      </p:sp>
      <p:pic>
        <p:nvPicPr>
          <p:cNvPr id="168" name="Google Shape;168;p25"/>
          <p:cNvPicPr preferRelativeResize="0"/>
          <p:nvPr/>
        </p:nvPicPr>
        <p:blipFill rotWithShape="1">
          <a:blip r:embed="rId3">
            <a:alphaModFix/>
          </a:blip>
          <a:srcRect/>
          <a:stretch/>
        </p:blipFill>
        <p:spPr>
          <a:xfrm>
            <a:off x="409575" y="2296200"/>
            <a:ext cx="6530076" cy="262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p:nvPr/>
        </p:nvSpPr>
        <p:spPr>
          <a:xfrm>
            <a:off x="0" y="0"/>
            <a:ext cx="7637400" cy="3273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FFFFFF"/>
              </a:buClr>
              <a:buSzPts val="1400"/>
              <a:buFont typeface="Roboto"/>
              <a:buChar char="●"/>
            </a:pPr>
            <a:r>
              <a:rPr lang="en" sz="1400" b="0" i="0" u="none" strike="noStrike" cap="none">
                <a:solidFill>
                  <a:srgbClr val="FFFFFF"/>
                </a:solidFill>
                <a:latin typeface="Roboto"/>
                <a:ea typeface="Roboto"/>
                <a:cs typeface="Roboto"/>
                <a:sym typeface="Roboto"/>
              </a:rPr>
              <a:t>The Tensorflow Model  is Converted to Tensorflow Lite Model and Used in Android App​ </a:t>
            </a:r>
            <a:endParaRPr sz="1400" b="0" i="0" u="none" strike="noStrike" cap="none">
              <a:solidFill>
                <a:srgbClr val="FFFFFF"/>
              </a:solidFill>
              <a:latin typeface="Roboto"/>
              <a:ea typeface="Roboto"/>
              <a:cs typeface="Roboto"/>
              <a:sym typeface="Roboto"/>
            </a:endParaRPr>
          </a:p>
          <a:p>
            <a:pPr marL="457200" marR="0" lvl="0" indent="-317500" algn="l" rtl="0">
              <a:lnSpc>
                <a:spcPct val="100000"/>
              </a:lnSpc>
              <a:spcBef>
                <a:spcPts val="0"/>
              </a:spcBef>
              <a:spcAft>
                <a:spcPts val="0"/>
              </a:spcAft>
              <a:buClr>
                <a:srgbClr val="FFFFFF"/>
              </a:buClr>
              <a:buSzPts val="1400"/>
              <a:buFont typeface="Roboto"/>
              <a:buChar char="●"/>
            </a:pPr>
            <a:r>
              <a:rPr lang="en" sz="1400" b="0" i="0" u="none" strike="noStrike" cap="none">
                <a:solidFill>
                  <a:srgbClr val="FFFFFF"/>
                </a:solidFill>
                <a:latin typeface="Roboto"/>
                <a:ea typeface="Roboto"/>
                <a:cs typeface="Roboto"/>
                <a:sym typeface="Roboto"/>
              </a:rPr>
              <a:t> ​  TensorFlow Lite is comprised of a runtime on which you can run pre-existing models, and a suite of tools that you can use to prepare your models for use on mobile and embedded devices.​  ​  </a:t>
            </a:r>
            <a:endParaRPr sz="1400" b="0" i="0" u="none" strike="noStrike" cap="none">
              <a:solidFill>
                <a:srgbClr val="FFFFFF"/>
              </a:solidFill>
              <a:latin typeface="Roboto"/>
              <a:ea typeface="Roboto"/>
              <a:cs typeface="Roboto"/>
              <a:sym typeface="Roboto"/>
            </a:endParaRPr>
          </a:p>
          <a:p>
            <a:pPr marL="457200" marR="0" lvl="0" indent="-317500" algn="l" rtl="0">
              <a:lnSpc>
                <a:spcPct val="100000"/>
              </a:lnSpc>
              <a:spcBef>
                <a:spcPts val="0"/>
              </a:spcBef>
              <a:spcAft>
                <a:spcPts val="0"/>
              </a:spcAft>
              <a:buClr>
                <a:srgbClr val="FFFFFF"/>
              </a:buClr>
              <a:buSzPts val="1400"/>
              <a:buFont typeface="Roboto"/>
              <a:buChar char="●"/>
            </a:pPr>
            <a:r>
              <a:rPr lang="en" sz="1400" b="0" i="0" u="none" strike="noStrike" cap="none">
                <a:solidFill>
                  <a:srgbClr val="FFFFFF"/>
                </a:solidFill>
                <a:latin typeface="Roboto"/>
                <a:ea typeface="Roboto"/>
                <a:cs typeface="Roboto"/>
                <a:sym typeface="Roboto"/>
              </a:rPr>
              <a:t>It’s presently supported on Android and iOS via a C++ API, as well as having a Java Wrapper for Android Developers. </a:t>
            </a:r>
            <a:endParaRPr sz="1400" b="0" i="0" u="none" strike="noStrike" cap="none">
              <a:solidFill>
                <a:srgbClr val="FFFFFF"/>
              </a:solidFill>
              <a:latin typeface="Roboto"/>
              <a:ea typeface="Roboto"/>
              <a:cs typeface="Roboto"/>
              <a:sym typeface="Roboto"/>
            </a:endParaRPr>
          </a:p>
          <a:p>
            <a:pPr marL="457200" marR="0" lvl="0" indent="-317500" algn="l" rtl="0">
              <a:lnSpc>
                <a:spcPct val="100000"/>
              </a:lnSpc>
              <a:spcBef>
                <a:spcPts val="0"/>
              </a:spcBef>
              <a:spcAft>
                <a:spcPts val="0"/>
              </a:spcAft>
              <a:buClr>
                <a:srgbClr val="FFFFFF"/>
              </a:buClr>
              <a:buSzPts val="1400"/>
              <a:buFont typeface="Roboto"/>
              <a:buChar char="●"/>
            </a:pPr>
            <a:r>
              <a:rPr lang="en" sz="1400" b="0" i="0" u="none" strike="noStrike" cap="none">
                <a:solidFill>
                  <a:srgbClr val="FFFFFF"/>
                </a:solidFill>
                <a:latin typeface="Roboto"/>
                <a:ea typeface="Roboto"/>
                <a:cs typeface="Roboto"/>
                <a:sym typeface="Roboto"/>
              </a:rPr>
              <a:t>Additionally, on Android Devices that support it, the interpreter can also use the Android Neural Networks API for hardware acceleration, otherwise it will default to the CPU for execution. </a:t>
            </a:r>
            <a:endParaRPr sz="1400" b="0" i="0" u="none" strike="noStrike" cap="none">
              <a:solidFill>
                <a:srgbClr val="FFFFFF"/>
              </a:solidFill>
              <a:latin typeface="Roboto"/>
              <a:ea typeface="Roboto"/>
              <a:cs typeface="Roboto"/>
              <a:sym typeface="Roboto"/>
            </a:endParaRPr>
          </a:p>
        </p:txBody>
      </p:sp>
      <p:pic>
        <p:nvPicPr>
          <p:cNvPr id="174" name="Google Shape;174;p26"/>
          <p:cNvPicPr preferRelativeResize="0"/>
          <p:nvPr/>
        </p:nvPicPr>
        <p:blipFill rotWithShape="1">
          <a:blip r:embed="rId3">
            <a:alphaModFix/>
          </a:blip>
          <a:srcRect/>
          <a:stretch/>
        </p:blipFill>
        <p:spPr>
          <a:xfrm>
            <a:off x="5460925" y="1852050"/>
            <a:ext cx="3333750" cy="3162800"/>
          </a:xfrm>
          <a:prstGeom prst="rect">
            <a:avLst/>
          </a:prstGeom>
          <a:noFill/>
          <a:ln>
            <a:noFill/>
          </a:ln>
        </p:spPr>
      </p:pic>
      <p:sp>
        <p:nvSpPr>
          <p:cNvPr id="175" name="Google Shape;175;p26"/>
          <p:cNvSpPr txBox="1"/>
          <p:nvPr/>
        </p:nvSpPr>
        <p:spPr>
          <a:xfrm>
            <a:off x="5613325" y="1965514"/>
            <a:ext cx="3000000" cy="223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76" name="Google Shape;176;p26"/>
          <p:cNvPicPr preferRelativeResize="0"/>
          <p:nvPr/>
        </p:nvPicPr>
        <p:blipFill rotWithShape="1">
          <a:blip r:embed="rId4">
            <a:alphaModFix/>
          </a:blip>
          <a:srcRect/>
          <a:stretch/>
        </p:blipFill>
        <p:spPr>
          <a:xfrm>
            <a:off x="0" y="2163750"/>
            <a:ext cx="5286375" cy="2926800"/>
          </a:xfrm>
          <a:prstGeom prst="rect">
            <a:avLst/>
          </a:prstGeom>
          <a:noFill/>
          <a:ln>
            <a:noFill/>
          </a:ln>
        </p:spPr>
      </p:pic>
      <p:sp>
        <p:nvSpPr>
          <p:cNvPr id="177" name="Google Shape;177;p26"/>
          <p:cNvSpPr txBox="1"/>
          <p:nvPr/>
        </p:nvSpPr>
        <p:spPr>
          <a:xfrm>
            <a:off x="152400" y="2301482"/>
            <a:ext cx="3000000" cy="27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p:nvPr/>
        </p:nvSpPr>
        <p:spPr>
          <a:xfrm>
            <a:off x="39325" y="0"/>
            <a:ext cx="7232100" cy="219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VGG-16 | CNN model</a:t>
            </a:r>
            <a:endParaRPr sz="14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The ImageNet Large Scale Visual Recognition Challenge (ILSVRC) is an annual computer vision competition. Each year, teams compete on two tasks. The first is to detect objects within an image coming from 200 classes, which is called object localization. The second is to classify images, each labeled with one of 1000 categories, which is called image classification. VGG 16 was proposed by Karen Simonyan and Andrew Zisserman of the Visual Geometry Group Lab of Oxford University in 2014 in the paper “VERY DEEP CONVOLUTIONAL NETWORKS FOR LARGE-SCALE IMAGE RECOGNITION”. This model won the 1st  and 2nd place on the above categories in 2014 ILSVRC challenge.</a:t>
            </a:r>
            <a:endParaRPr sz="14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183" name="Google Shape;183;p27"/>
          <p:cNvPicPr preferRelativeResize="0"/>
          <p:nvPr/>
        </p:nvPicPr>
        <p:blipFill rotWithShape="1">
          <a:blip r:embed="rId3">
            <a:alphaModFix/>
          </a:blip>
          <a:srcRect/>
          <a:stretch/>
        </p:blipFill>
        <p:spPr>
          <a:xfrm>
            <a:off x="152400" y="2344500"/>
            <a:ext cx="5583600" cy="2646600"/>
          </a:xfrm>
          <a:prstGeom prst="rect">
            <a:avLst/>
          </a:prstGeom>
          <a:noFill/>
          <a:ln>
            <a:noFill/>
          </a:ln>
        </p:spPr>
      </p:pic>
      <p:sp>
        <p:nvSpPr>
          <p:cNvPr id="184" name="Google Shape;184;p27"/>
          <p:cNvSpPr txBox="1"/>
          <p:nvPr/>
        </p:nvSpPr>
        <p:spPr>
          <a:xfrm>
            <a:off x="6201150" y="2597650"/>
            <a:ext cx="2425200" cy="211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Roboto"/>
                <a:ea typeface="Roboto"/>
                <a:cs typeface="Roboto"/>
                <a:sym typeface="Roboto"/>
              </a:rPr>
              <a:t>This model achieves 92.7% top-5 test accuracy on ImageNet dataset which contains 14 million images belonging to 1000 classes.</a:t>
            </a:r>
            <a:endParaRPr sz="1400" b="0" i="0" u="none" strike="noStrike" cap="none">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p:nvPr/>
        </p:nvSpPr>
        <p:spPr>
          <a:xfrm>
            <a:off x="0" y="0"/>
            <a:ext cx="8956800" cy="500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Layers used to build ConvNets</a:t>
            </a:r>
            <a:endParaRPr sz="24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A covnets is a sequence of layers, and every layer transforms one volume to another through differentiable function.</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Types of layers:</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Input Layer: This layer holds the raw input of image with width 32, height 32 and depth 3</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Convolution Layer: This layer computes the output volume by computing dot product between all filters and image patch. Suppose we use total 12 filters for this layer we’ll get output volume of dimension 32 x 32 x 12.</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Activation Function Layer: This layer will apply element wise activation function to the output of convolution layer. Some common activation functions are RELU: max(0, x), Sigmoid: 1/(1+e^-x), Tanh, Leaky RELU, etc. The volume remains unchanged hence output volume will have dimension 32 x 32 x 12.</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Pool Layer: This layer is periodically inserted in the covnets and its main function is to reduce the size of volume which makes the computation fast reduces memory and also prevents from overfitting. Two common types of pooling layers are max pooling and average pooling. If we use a max pool with 2 x 2 filters and stride 2, the resultant volume will be of dimension 16x16x12.</a:t>
            </a:r>
            <a:endParaRPr sz="1400" b="0" i="0" u="none" strike="noStrike" cap="none">
              <a:solidFill>
                <a:srgbClr val="FFFFFF"/>
              </a:solidFill>
              <a:latin typeface="Arial"/>
              <a:ea typeface="Arial"/>
              <a:cs typeface="Arial"/>
              <a:sym typeface="Arial"/>
            </a:endParaRPr>
          </a:p>
          <a:p>
            <a:pPr marL="457200" marR="0" lvl="0" indent="-317500" algn="l" rtl="0">
              <a:lnSpc>
                <a:spcPct val="100000"/>
              </a:lnSpc>
              <a:spcBef>
                <a:spcPts val="0"/>
              </a:spcBef>
              <a:spcAft>
                <a:spcPts val="0"/>
              </a:spcAft>
              <a:buClr>
                <a:srgbClr val="FFFFFF"/>
              </a:buClr>
              <a:buSzPts val="1400"/>
              <a:buFont typeface="Arial"/>
              <a:buChar char="●"/>
            </a:pPr>
            <a:r>
              <a:rPr lang="en" sz="1400" b="0" i="0" u="none" strike="noStrike" cap="none">
                <a:solidFill>
                  <a:srgbClr val="FFFFFF"/>
                </a:solidFill>
                <a:latin typeface="Arial"/>
                <a:ea typeface="Arial"/>
                <a:cs typeface="Arial"/>
                <a:sym typeface="Arial"/>
              </a:rPr>
              <a:t>Fully-Connected Layer: This layer is regular neural network layer which takes input from the previous layer and computes the class scores and outputs the 1-D array of size equal to the number of classes.</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ctrTitle"/>
          </p:nvPr>
        </p:nvSpPr>
        <p:spPr>
          <a:xfrm>
            <a:off x="0" y="-3"/>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System Architecture</a:t>
            </a:r>
            <a:endParaRPr/>
          </a:p>
        </p:txBody>
      </p:sp>
      <p:pic>
        <p:nvPicPr>
          <p:cNvPr id="195" name="Google Shape;195;p29"/>
          <p:cNvPicPr preferRelativeResize="0"/>
          <p:nvPr/>
        </p:nvPicPr>
        <p:blipFill rotWithShape="1">
          <a:blip r:embed="rId3">
            <a:alphaModFix/>
          </a:blip>
          <a:srcRect/>
          <a:stretch/>
        </p:blipFill>
        <p:spPr>
          <a:xfrm>
            <a:off x="2268075" y="838797"/>
            <a:ext cx="4199339" cy="39999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ctrTitle"/>
          </p:nvPr>
        </p:nvSpPr>
        <p:spPr>
          <a:xfrm>
            <a:off x="50425" y="108347"/>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Uml Diagram</a:t>
            </a:r>
            <a:endParaRPr/>
          </a:p>
        </p:txBody>
      </p:sp>
      <p:pic>
        <p:nvPicPr>
          <p:cNvPr id="201" name="Google Shape;201;p30"/>
          <p:cNvPicPr preferRelativeResize="0"/>
          <p:nvPr/>
        </p:nvPicPr>
        <p:blipFill rotWithShape="1">
          <a:blip r:embed="rId3">
            <a:alphaModFix/>
          </a:blip>
          <a:srcRect/>
          <a:stretch/>
        </p:blipFill>
        <p:spPr>
          <a:xfrm>
            <a:off x="2572125" y="1112225"/>
            <a:ext cx="4230976" cy="3891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ctrTitle"/>
          </p:nvPr>
        </p:nvSpPr>
        <p:spPr>
          <a:xfrm>
            <a:off x="91350" y="21697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Data flow diagram</a:t>
            </a:r>
            <a:endParaRPr/>
          </a:p>
        </p:txBody>
      </p:sp>
      <p:pic>
        <p:nvPicPr>
          <p:cNvPr id="207" name="Google Shape;207;p31"/>
          <p:cNvPicPr preferRelativeResize="0"/>
          <p:nvPr/>
        </p:nvPicPr>
        <p:blipFill rotWithShape="1">
          <a:blip r:embed="rId3">
            <a:alphaModFix/>
          </a:blip>
          <a:srcRect/>
          <a:stretch/>
        </p:blipFill>
        <p:spPr>
          <a:xfrm>
            <a:off x="494075" y="1119425"/>
            <a:ext cx="7255246" cy="402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0" y="128297"/>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Class diagram</a:t>
            </a:r>
            <a:endParaRPr/>
          </a:p>
        </p:txBody>
      </p:sp>
      <p:pic>
        <p:nvPicPr>
          <p:cNvPr id="213" name="Google Shape;213;p32"/>
          <p:cNvPicPr preferRelativeResize="0"/>
          <p:nvPr/>
        </p:nvPicPr>
        <p:blipFill rotWithShape="1">
          <a:blip r:embed="rId3">
            <a:alphaModFix/>
          </a:blip>
          <a:srcRect/>
          <a:stretch/>
        </p:blipFill>
        <p:spPr>
          <a:xfrm>
            <a:off x="152400" y="1026175"/>
            <a:ext cx="6701375" cy="3964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1350" y="1916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Sequence Diagram</a:t>
            </a:r>
            <a:endParaRPr/>
          </a:p>
        </p:txBody>
      </p:sp>
      <p:pic>
        <p:nvPicPr>
          <p:cNvPr id="219" name="Google Shape;219;p33"/>
          <p:cNvPicPr preferRelativeResize="0"/>
          <p:nvPr/>
        </p:nvPicPr>
        <p:blipFill rotWithShape="1">
          <a:blip r:embed="rId3">
            <a:alphaModFix/>
          </a:blip>
          <a:srcRect/>
          <a:stretch/>
        </p:blipFill>
        <p:spPr>
          <a:xfrm>
            <a:off x="152400" y="1182825"/>
            <a:ext cx="6600024" cy="3808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p:nvPr/>
        </p:nvSpPr>
        <p:spPr>
          <a:xfrm>
            <a:off x="219433" y="-114000"/>
            <a:ext cx="7498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300"/>
              <a:buFont typeface="Arial"/>
              <a:buNone/>
            </a:pPr>
            <a:r>
              <a:rPr lang="en" sz="4300" b="0" i="0" u="none" strike="noStrike" cap="none">
                <a:solidFill>
                  <a:srgbClr val="FFFFFF"/>
                </a:solidFill>
                <a:latin typeface="Gill Sans"/>
                <a:ea typeface="Gill Sans"/>
                <a:cs typeface="Gill Sans"/>
                <a:sym typeface="Gill Sans"/>
              </a:rPr>
              <a:t>Content</a:t>
            </a:r>
            <a:endParaRPr sz="4300" b="0" i="0" u="none" strike="noStrike" cap="none">
              <a:solidFill>
                <a:srgbClr val="FFFFFF"/>
              </a:solidFill>
              <a:latin typeface="Gill Sans"/>
              <a:ea typeface="Gill Sans"/>
              <a:cs typeface="Gill Sans"/>
              <a:sym typeface="Gill Sans"/>
            </a:endParaRPr>
          </a:p>
        </p:txBody>
      </p:sp>
      <p:sp>
        <p:nvSpPr>
          <p:cNvPr id="105" name="Google Shape;105;p16"/>
          <p:cNvSpPr txBox="1"/>
          <p:nvPr/>
        </p:nvSpPr>
        <p:spPr>
          <a:xfrm>
            <a:off x="118083" y="876575"/>
            <a:ext cx="7498200" cy="4800600"/>
          </a:xfrm>
          <a:prstGeom prst="rect">
            <a:avLst/>
          </a:prstGeom>
          <a:noFill/>
          <a:ln>
            <a:noFill/>
          </a:ln>
        </p:spPr>
        <p:txBody>
          <a:bodyPr spcFirstLastPara="1" wrap="square" lIns="91425" tIns="45700" rIns="91425" bIns="45700" anchor="t" anchorCtr="0">
            <a:noAutofit/>
          </a:bodyPr>
          <a:lstStyle/>
          <a:p>
            <a:pPr marL="365760" marR="0" lvl="0" indent="-275844" algn="l" rtl="0">
              <a:lnSpc>
                <a:spcPct val="100000"/>
              </a:lnSpc>
              <a:spcBef>
                <a:spcPts val="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Abstract</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Goals &amp; Objectives</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Literature Survey</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Existing System &amp; it’s limitations</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Proposed System</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Model trained</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CNN Algorithm</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System Requirements</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UML Diagrams</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System Architecture</a:t>
            </a:r>
            <a:endParaRPr sz="1800" b="0" i="0" u="none" strike="noStrike" cap="none">
              <a:solidFill>
                <a:srgbClr val="FFFFFF"/>
              </a:solidFill>
              <a:latin typeface="Gill Sans"/>
              <a:ea typeface="Gill Sans"/>
              <a:cs typeface="Gill Sans"/>
              <a:sym typeface="Gill Sans"/>
            </a:endParaRPr>
          </a:p>
          <a:p>
            <a:pPr marL="365760" marR="0" lvl="0" indent="-30632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System Requirements</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References</a:t>
            </a:r>
            <a:endParaRPr sz="1800" b="0" i="0" u="none" strike="noStrike" cap="none">
              <a:solidFill>
                <a:srgbClr val="FFFFFF"/>
              </a:solidFill>
              <a:latin typeface="Gill Sans"/>
              <a:ea typeface="Gill Sans"/>
              <a:cs typeface="Gill Sans"/>
              <a:sym typeface="Gill Sans"/>
            </a:endParaRPr>
          </a:p>
          <a:p>
            <a:pPr marL="365760" marR="0" lvl="0" indent="-275844" algn="l" rtl="0">
              <a:lnSpc>
                <a:spcPct val="100000"/>
              </a:lnSpc>
              <a:spcBef>
                <a:spcPts val="600"/>
              </a:spcBef>
              <a:spcAft>
                <a:spcPts val="0"/>
              </a:spcAft>
              <a:buClr>
                <a:srgbClr val="FFFFFF"/>
              </a:buClr>
              <a:buSzPts val="1800"/>
              <a:buFont typeface="Noto Sans Symbols"/>
              <a:buChar char="⚫"/>
            </a:pPr>
            <a:r>
              <a:rPr lang="en" sz="1800" b="0" i="0" u="none" strike="noStrike" cap="none">
                <a:solidFill>
                  <a:srgbClr val="FFFFFF"/>
                </a:solidFill>
                <a:latin typeface="Gill Sans"/>
                <a:ea typeface="Gill Sans"/>
                <a:cs typeface="Gill Sans"/>
                <a:sym typeface="Gill Sans"/>
              </a:rPr>
              <a:t>References</a:t>
            </a:r>
            <a:endParaRPr sz="1800" b="0" i="0" u="none" strike="noStrike" cap="none">
              <a:solidFill>
                <a:srgbClr val="FFFFFF"/>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ctrTitle"/>
          </p:nvPr>
        </p:nvSpPr>
        <p:spPr>
          <a:xfrm>
            <a:off x="0" y="53125"/>
            <a:ext cx="55428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System requirements</a:t>
            </a:r>
            <a:endParaRPr/>
          </a:p>
        </p:txBody>
      </p:sp>
      <p:sp>
        <p:nvSpPr>
          <p:cNvPr id="225" name="Google Shape;225;p34"/>
          <p:cNvSpPr txBox="1">
            <a:spLocks noGrp="1"/>
          </p:cNvSpPr>
          <p:nvPr>
            <p:ph type="subTitle" idx="1"/>
          </p:nvPr>
        </p:nvSpPr>
        <p:spPr>
          <a:xfrm>
            <a:off x="0" y="789375"/>
            <a:ext cx="8222100" cy="4354200"/>
          </a:xfrm>
          <a:prstGeom prst="rect">
            <a:avLst/>
          </a:prstGeom>
          <a:noFill/>
          <a:ln>
            <a:noFill/>
          </a:ln>
        </p:spPr>
        <p:txBody>
          <a:bodyPr spcFirstLastPara="1" wrap="square" lIns="91425" tIns="91425" rIns="91425" bIns="91425" anchor="t" anchorCtr="0">
            <a:noAutofit/>
          </a:bodyPr>
          <a:lstStyle/>
          <a:p>
            <a:pPr marL="457200" lvl="0" indent="-361950" algn="l" rtl="0">
              <a:lnSpc>
                <a:spcPct val="100000"/>
              </a:lnSpc>
              <a:spcBef>
                <a:spcPts val="0"/>
              </a:spcBef>
              <a:spcAft>
                <a:spcPts val="0"/>
              </a:spcAft>
              <a:buSzPts val="2100"/>
              <a:buChar char="●"/>
            </a:pPr>
            <a:r>
              <a:rPr lang="en"/>
              <a:t>OpenCV: To read process and transform data</a:t>
            </a:r>
            <a:endParaRPr/>
          </a:p>
          <a:p>
            <a:pPr marL="457200" lvl="0" indent="-361950" algn="l" rtl="0">
              <a:lnSpc>
                <a:spcPct val="100000"/>
              </a:lnSpc>
              <a:spcBef>
                <a:spcPts val="0"/>
              </a:spcBef>
              <a:spcAft>
                <a:spcPts val="0"/>
              </a:spcAft>
              <a:buSzPts val="2100"/>
              <a:buChar char="●"/>
            </a:pPr>
            <a:r>
              <a:rPr lang="en"/>
              <a:t>Convolutional Neural Networks(CNN):To build the neural networks to learn and build the model</a:t>
            </a:r>
            <a:endParaRPr/>
          </a:p>
          <a:p>
            <a:pPr marL="457200" lvl="0" indent="-361950" algn="l" rtl="0">
              <a:lnSpc>
                <a:spcPct val="100000"/>
              </a:lnSpc>
              <a:spcBef>
                <a:spcPts val="0"/>
              </a:spcBef>
              <a:spcAft>
                <a:spcPts val="0"/>
              </a:spcAft>
              <a:buSzPts val="2100"/>
              <a:buChar char="●"/>
            </a:pPr>
            <a:r>
              <a:rPr lang="en"/>
              <a:t>Camera:To get the image of the shape drawn</a:t>
            </a:r>
            <a:endParaRPr sz="1150">
              <a:solidFill>
                <a:srgbClr val="555555"/>
              </a:solidFill>
              <a:highlight>
                <a:srgbClr val="FFFFFF"/>
              </a:highlight>
              <a:latin typeface="Arial"/>
              <a:ea typeface="Arial"/>
              <a:cs typeface="Arial"/>
              <a:sym typeface="Arial"/>
            </a:endParaRPr>
          </a:p>
          <a:p>
            <a:pPr marL="457200" lvl="0" indent="-361950" algn="l" rtl="0">
              <a:lnSpc>
                <a:spcPct val="100000"/>
              </a:lnSpc>
              <a:spcBef>
                <a:spcPts val="0"/>
              </a:spcBef>
              <a:spcAft>
                <a:spcPts val="0"/>
              </a:spcAft>
              <a:buSzPts val="2100"/>
              <a:buChar char="●"/>
            </a:pPr>
            <a:r>
              <a:rPr lang="en"/>
              <a:t>Numpy: used for mathematics</a:t>
            </a:r>
            <a:endParaRPr/>
          </a:p>
          <a:p>
            <a:pPr marL="457200" lvl="0" indent="-361950" algn="l" rtl="0">
              <a:lnSpc>
                <a:spcPct val="100000"/>
              </a:lnSpc>
              <a:spcBef>
                <a:spcPts val="0"/>
              </a:spcBef>
              <a:spcAft>
                <a:spcPts val="0"/>
              </a:spcAft>
              <a:buSzPts val="2100"/>
              <a:buChar char="●"/>
            </a:pPr>
            <a:r>
              <a:rPr lang="en"/>
              <a:t>Scikit-learn:To use classifiers</a:t>
            </a:r>
            <a:endParaRPr/>
          </a:p>
          <a:p>
            <a:pPr marL="457200" lvl="0" indent="0" algn="l" rtl="0">
              <a:lnSpc>
                <a:spcPct val="100000"/>
              </a:lnSpc>
              <a:spcBef>
                <a:spcPts val="0"/>
              </a:spcBef>
              <a:spcAft>
                <a:spcPts val="0"/>
              </a:spcAft>
              <a:buSzPts val="2100"/>
              <a:buNone/>
            </a:pPr>
            <a:br>
              <a:rPr lang="en"/>
            </a:br>
            <a:br>
              <a:rPr lang="en"/>
            </a:b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ctrTitle"/>
          </p:nvPr>
        </p:nvSpPr>
        <p:spPr>
          <a:xfrm>
            <a:off x="142025" y="242297"/>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Conclusion</a:t>
            </a:r>
            <a:endParaRPr/>
          </a:p>
        </p:txBody>
      </p:sp>
      <p:sp>
        <p:nvSpPr>
          <p:cNvPr id="231" name="Google Shape;231;p35"/>
          <p:cNvSpPr txBox="1"/>
          <p:nvPr/>
        </p:nvSpPr>
        <p:spPr>
          <a:xfrm>
            <a:off x="431800" y="1377150"/>
            <a:ext cx="7086600" cy="3048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FFFFFF"/>
              </a:buClr>
              <a:buSzPts val="1800"/>
              <a:buFont typeface="Roboto"/>
              <a:buChar char="●"/>
            </a:pPr>
            <a:r>
              <a:rPr lang="en" sz="1800" b="0" i="0" u="none" strike="noStrike" cap="none">
                <a:solidFill>
                  <a:srgbClr val="FFFFFF"/>
                </a:solidFill>
                <a:latin typeface="Roboto"/>
                <a:ea typeface="Roboto"/>
                <a:cs typeface="Roboto"/>
                <a:sym typeface="Roboto"/>
              </a:rPr>
              <a:t>We have build a model which has good accuracy which has been trained on dataset</a:t>
            </a:r>
            <a:endParaRPr sz="1800" b="0" i="0" u="none" strike="noStrike" cap="none">
              <a:solidFill>
                <a:srgbClr val="FFFFFF"/>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 sz="1800" b="0" i="0" u="none" strike="noStrike" cap="none">
                <a:solidFill>
                  <a:srgbClr val="FFFFFF"/>
                </a:solidFill>
                <a:latin typeface="Roboto"/>
                <a:ea typeface="Roboto"/>
                <a:cs typeface="Roboto"/>
                <a:sym typeface="Roboto"/>
              </a:rPr>
              <a:t>The user can submit his image of hand drawn shape and submit it to application which will train that image on model and give prediction on Parkinson</a:t>
            </a:r>
            <a:endParaRPr sz="1800" b="0" i="0" u="none" strike="noStrike" cap="none">
              <a:solidFill>
                <a:srgbClr val="FFFFFF"/>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 sz="1800" b="0" i="0" u="none" strike="noStrike" cap="none">
                <a:solidFill>
                  <a:srgbClr val="FFFFFF"/>
                </a:solidFill>
                <a:latin typeface="Roboto"/>
                <a:ea typeface="Roboto"/>
                <a:cs typeface="Roboto"/>
                <a:sym typeface="Roboto"/>
              </a:rPr>
              <a:t>Thus if user has Parkinson then he will be given information of Treatment and Doctor for further diagnosis</a:t>
            </a:r>
            <a:endParaRPr sz="1800" b="0" i="0" u="none" strike="noStrike" cap="none">
              <a:solidFill>
                <a:srgbClr val="FFFFFF"/>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ctrTitle"/>
          </p:nvPr>
        </p:nvSpPr>
        <p:spPr>
          <a:xfrm>
            <a:off x="120175" y="569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References</a:t>
            </a:r>
            <a:endParaRPr/>
          </a:p>
        </p:txBody>
      </p:sp>
      <p:sp>
        <p:nvSpPr>
          <p:cNvPr id="237" name="Google Shape;237;p36"/>
          <p:cNvSpPr txBox="1">
            <a:spLocks noGrp="1"/>
          </p:cNvSpPr>
          <p:nvPr>
            <p:ph type="subTitle" idx="1"/>
          </p:nvPr>
        </p:nvSpPr>
        <p:spPr>
          <a:xfrm>
            <a:off x="233925" y="781517"/>
            <a:ext cx="8222100" cy="37299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sz="1400">
                <a:solidFill>
                  <a:srgbClr val="FFFFFF"/>
                </a:solidFill>
                <a:latin typeface="Arial"/>
                <a:ea typeface="Arial"/>
                <a:cs typeface="Arial"/>
                <a:sym typeface="Arial"/>
              </a:rPr>
              <a:t>[1] J. Jankovic. Parkinson’s disease: clinical features and diagnosis. Journal of Neurology, Neurosurgery &amp; Psychiatry, 79(4):368–376, 2008. </a:t>
            </a:r>
            <a:endParaRPr sz="1400">
              <a:solidFill>
                <a:srgbClr val="FFFFFF"/>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 sz="1400">
                <a:solidFill>
                  <a:srgbClr val="FFFFFF"/>
                </a:solidFill>
                <a:latin typeface="Arial"/>
                <a:ea typeface="Arial"/>
                <a:cs typeface="Arial"/>
                <a:sym typeface="Arial"/>
              </a:rPr>
              <a:t>R. Saunders-Pullman, C. Derby, K. Stanley, A. Floyd, S. Bressman, R. B. Lipton, A. Deligtisch, L. Severt, Q. Yu, M. Kurtis, and S. L. Pullman. Validity of spiral analysis in early parkinson’s disease. Movement disorders, 23(4):531–537, 2008. </a:t>
            </a:r>
            <a:endParaRPr sz="1400">
              <a:solidFill>
                <a:srgbClr val="FFFFFF"/>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 sz="1400">
                <a:solidFill>
                  <a:srgbClr val="FFFFFF"/>
                </a:solidFill>
                <a:latin typeface="Arial"/>
                <a:ea typeface="Arial"/>
                <a:cs typeface="Arial"/>
                <a:sym typeface="Arial"/>
              </a:rPr>
              <a:t>C. R. Pereira, D. R. Pereira, J. P. Papa, G. H. Rosa, and X. Yang. Convolutional neural networks applied for parkinson’s disease identification. In Machine Learning for Health Informatics, pages 377–390. Springer, 2016. </a:t>
            </a:r>
            <a:endParaRPr sz="1400">
              <a:solidFill>
                <a:srgbClr val="FFFFFF"/>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 sz="1400">
                <a:solidFill>
                  <a:srgbClr val="FFFFFF"/>
                </a:solidFill>
                <a:latin typeface="Arial"/>
                <a:ea typeface="Arial"/>
                <a:cs typeface="Arial"/>
                <a:sym typeface="Arial"/>
              </a:rPr>
              <a:t>P. Zham, D. K. Kumar, P. Dabnichki, S. Poosapadi Arjunan, and S. Raghav. Distinguishing different stages of parkinson’s disease using composite index of speed and pen-pressure of sketching a spiral. Frontiers in Neurology, 8:435, 2017. </a:t>
            </a:r>
            <a:endParaRPr sz="1400">
              <a:solidFill>
                <a:srgbClr val="FFFFFF"/>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 sz="1400">
                <a:solidFill>
                  <a:srgbClr val="FFFFFF"/>
                </a:solidFill>
                <a:latin typeface="Arial"/>
                <a:ea typeface="Arial"/>
                <a:cs typeface="Arial"/>
                <a:sym typeface="Arial"/>
              </a:rPr>
              <a:t> H. Jaeger, M. Lukoˇseviˇcius, D. Popovici, and U. Siewert. Optimization and applications of echo state networks with leaky-integrator neurons. Neural Networks, 20(3):335–352, 2007. </a:t>
            </a:r>
            <a:endParaRPr sz="1400">
              <a:solidFill>
                <a:srgbClr val="FFFFFF"/>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 sz="1400">
                <a:solidFill>
                  <a:srgbClr val="FFFFFF"/>
                </a:solidFill>
                <a:latin typeface="Arial"/>
                <a:ea typeface="Arial"/>
                <a:cs typeface="Arial"/>
                <a:sym typeface="Arial"/>
              </a:rPr>
              <a:t> D. Verstraeten, B. Schrauwen, M. d’Haene, and D. Stroobandt. An experimental unification of reservoir computing methods. Neural networks, 20(3):391–403, 2007.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5200" y="437000"/>
            <a:ext cx="43815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1800"/>
              <a:t>Inside the life of a Parkinson Disease (PD) Subject</a:t>
            </a:r>
            <a:endParaRPr sz="1800"/>
          </a:p>
        </p:txBody>
      </p:sp>
      <p:sp>
        <p:nvSpPr>
          <p:cNvPr id="111" name="Google Shape;111;p17"/>
          <p:cNvSpPr txBox="1">
            <a:spLocks noGrp="1"/>
          </p:cNvSpPr>
          <p:nvPr>
            <p:ph type="subTitle" idx="1"/>
          </p:nvPr>
        </p:nvSpPr>
        <p:spPr>
          <a:xfrm>
            <a:off x="0" y="1150050"/>
            <a:ext cx="4724400" cy="214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sz="1800" b="1">
                <a:solidFill>
                  <a:schemeClr val="dk1"/>
                </a:solidFill>
              </a:rPr>
              <a:t>Suffers from a </a:t>
            </a:r>
            <a:r>
              <a:rPr lang="en" sz="1800" b="1"/>
              <a:t>motor system disorder</a:t>
            </a:r>
            <a:r>
              <a:rPr lang="en" sz="1800" b="1">
                <a:solidFill>
                  <a:schemeClr val="dk1"/>
                </a:solidFill>
              </a:rPr>
              <a:t> resulting from the loss of </a:t>
            </a:r>
            <a:r>
              <a:rPr lang="en" sz="1800" b="1"/>
              <a:t>dopamine-producing brain cells.</a:t>
            </a:r>
            <a:endParaRPr sz="1800" b="1">
              <a:solidFill>
                <a:srgbClr val="000000"/>
              </a:solidFill>
              <a:latin typeface="Arial"/>
              <a:ea typeface="Arial"/>
              <a:cs typeface="Arial"/>
              <a:sym typeface="Arial"/>
            </a:endParaRPr>
          </a:p>
          <a:p>
            <a:pPr marL="0" lvl="0" indent="0" algn="ctr" rtl="0">
              <a:lnSpc>
                <a:spcPct val="100000"/>
              </a:lnSpc>
              <a:spcBef>
                <a:spcPts val="1600"/>
              </a:spcBef>
              <a:spcAft>
                <a:spcPts val="0"/>
              </a:spcAft>
              <a:buSzPts val="2100"/>
              <a:buNone/>
            </a:pPr>
            <a:endParaRPr/>
          </a:p>
        </p:txBody>
      </p:sp>
      <p:pic>
        <p:nvPicPr>
          <p:cNvPr id="112" name="Google Shape;112;p17"/>
          <p:cNvPicPr preferRelativeResize="0"/>
          <p:nvPr/>
        </p:nvPicPr>
        <p:blipFill rotWithShape="1">
          <a:blip r:embed="rId3">
            <a:alphaModFix/>
          </a:blip>
          <a:srcRect b="2902"/>
          <a:stretch/>
        </p:blipFill>
        <p:spPr>
          <a:xfrm>
            <a:off x="5009450" y="0"/>
            <a:ext cx="4134551" cy="5143499"/>
          </a:xfrm>
          <a:prstGeom prst="rect">
            <a:avLst/>
          </a:prstGeom>
          <a:noFill/>
          <a:ln>
            <a:noFill/>
          </a:ln>
        </p:spPr>
      </p:pic>
      <p:sp>
        <p:nvSpPr>
          <p:cNvPr id="113" name="Google Shape;113;p17"/>
          <p:cNvSpPr txBox="1">
            <a:spLocks noGrp="1"/>
          </p:cNvSpPr>
          <p:nvPr>
            <p:ph type="ctrTitle" idx="4294967295"/>
          </p:nvPr>
        </p:nvSpPr>
        <p:spPr>
          <a:xfrm>
            <a:off x="0" y="-76200"/>
            <a:ext cx="2971800" cy="83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Roboto"/>
              <a:buNone/>
            </a:pPr>
            <a:r>
              <a:rPr lang="en" sz="3000" b="0" i="0" u="none" strike="noStrike" cap="none">
                <a:solidFill>
                  <a:schemeClr val="dk1"/>
                </a:solidFill>
                <a:latin typeface="Roboto"/>
                <a:ea typeface="Roboto"/>
                <a:cs typeface="Roboto"/>
                <a:sym typeface="Roboto"/>
              </a:rPr>
              <a:t>Abstract</a:t>
            </a:r>
            <a:endParaRPr sz="3000" b="0" i="0" u="none" strike="noStrike" cap="none">
              <a:solidFill>
                <a:schemeClr val="dk1"/>
              </a:solidFill>
              <a:latin typeface="Roboto"/>
              <a:ea typeface="Roboto"/>
              <a:cs typeface="Roboto"/>
              <a:sym typeface="Roboto"/>
            </a:endParaRPr>
          </a:p>
        </p:txBody>
      </p:sp>
      <p:sp>
        <p:nvSpPr>
          <p:cNvPr id="114" name="Google Shape;114;p17"/>
          <p:cNvSpPr txBox="1"/>
          <p:nvPr/>
        </p:nvSpPr>
        <p:spPr>
          <a:xfrm>
            <a:off x="85600" y="2101850"/>
            <a:ext cx="4045200" cy="331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74EA7"/>
                </a:solidFill>
                <a:latin typeface="Arial"/>
                <a:ea typeface="Arial"/>
                <a:cs typeface="Arial"/>
                <a:sym typeface="Arial"/>
              </a:rPr>
              <a:t>Bradykinesia (Slowness of Movements)</a:t>
            </a:r>
            <a:endParaRPr sz="1400" b="1"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74EA7"/>
                </a:solidFill>
                <a:latin typeface="Arial"/>
                <a:ea typeface="Arial"/>
                <a:cs typeface="Arial"/>
                <a:sym typeface="Arial"/>
              </a:rPr>
              <a:t>Tremor </a:t>
            </a:r>
            <a:endParaRPr sz="1400" b="0"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74EA7"/>
                </a:solidFill>
                <a:latin typeface="Arial"/>
                <a:ea typeface="Arial"/>
                <a:cs typeface="Arial"/>
                <a:sym typeface="Arial"/>
              </a:rPr>
              <a:t>Rigidity </a:t>
            </a:r>
            <a:endParaRPr sz="1400" b="0"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74EA7"/>
                </a:solidFill>
                <a:latin typeface="Arial"/>
                <a:ea typeface="Arial"/>
                <a:cs typeface="Arial"/>
                <a:sym typeface="Arial"/>
              </a:rPr>
              <a:t>Postural Instability</a:t>
            </a:r>
            <a:endParaRPr sz="1400" b="0"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74EA7"/>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400"/>
              <a:buFont typeface="Arial"/>
              <a:buNone/>
            </a:pPr>
            <a:r>
              <a:rPr lang="en" sz="1400" b="1" i="0" u="sng" strike="noStrike" cap="none">
                <a:solidFill>
                  <a:srgbClr val="674EA7"/>
                </a:solidFill>
                <a:latin typeface="Arial"/>
                <a:ea typeface="Arial"/>
                <a:cs typeface="Arial"/>
                <a:sym typeface="Arial"/>
              </a:rPr>
              <a:t>But also non-motor symptoms:</a:t>
            </a:r>
            <a:r>
              <a:rPr lang="en" sz="1400" b="1" i="0" u="none" strike="noStrike" cap="none">
                <a:solidFill>
                  <a:srgbClr val="674EA7"/>
                </a:solidFill>
                <a:latin typeface="Arial"/>
                <a:ea typeface="Arial"/>
                <a:cs typeface="Arial"/>
                <a:sym typeface="Arial"/>
              </a:rPr>
              <a:t> </a:t>
            </a:r>
            <a:endParaRPr sz="1400" b="1" i="0" u="none" strike="noStrike" cap="none">
              <a:solidFill>
                <a:srgbClr val="674EA7"/>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400"/>
              <a:buFont typeface="Arial"/>
              <a:buNone/>
            </a:pPr>
            <a:r>
              <a:rPr lang="en" sz="1400" b="1" i="0" u="none" strike="noStrike" cap="none">
                <a:solidFill>
                  <a:srgbClr val="674EA7"/>
                </a:solidFill>
                <a:latin typeface="Arial"/>
                <a:ea typeface="Arial"/>
                <a:cs typeface="Arial"/>
                <a:sym typeface="Arial"/>
              </a:rPr>
              <a:t>Depression, </a:t>
            </a:r>
            <a:endParaRPr sz="1400" b="1"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74EA7"/>
                </a:solidFill>
                <a:latin typeface="Arial"/>
                <a:ea typeface="Arial"/>
                <a:cs typeface="Arial"/>
                <a:sym typeface="Arial"/>
              </a:rPr>
              <a:t>difficulty swallowing/speaking, </a:t>
            </a:r>
            <a:endParaRPr sz="1400" b="1"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74EA7"/>
                </a:solidFill>
                <a:latin typeface="Arial"/>
                <a:ea typeface="Arial"/>
                <a:cs typeface="Arial"/>
                <a:sym typeface="Arial"/>
              </a:rPr>
              <a:t>urinary disorders...</a:t>
            </a:r>
            <a:endParaRPr sz="1400" b="1"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74EA7"/>
                </a:solidFill>
                <a:latin typeface="Arial"/>
                <a:ea typeface="Arial"/>
                <a:cs typeface="Arial"/>
                <a:sym typeface="Arial"/>
              </a:rPr>
              <a:t>difficulty swallowing/speaking, </a:t>
            </a:r>
            <a:endParaRPr sz="1400" b="1"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74EA7"/>
                </a:solidFill>
                <a:latin typeface="Arial"/>
                <a:ea typeface="Arial"/>
                <a:cs typeface="Arial"/>
                <a:sym typeface="Arial"/>
              </a:rPr>
              <a:t>urinary disorders...</a:t>
            </a:r>
            <a:endParaRPr sz="1400" b="1" i="0" u="none" strike="noStrike" cap="none">
              <a:solidFill>
                <a:srgbClr val="674EA7"/>
              </a:solidFill>
              <a:latin typeface="Arial"/>
              <a:ea typeface="Arial"/>
              <a:cs typeface="Arial"/>
              <a:sym typeface="Arial"/>
            </a:endParaRPr>
          </a:p>
          <a:p>
            <a:pPr marL="0" marR="0" lvl="0" indent="0" algn="l" rtl="0">
              <a:lnSpc>
                <a:spcPct val="100000"/>
              </a:lnSpc>
              <a:spcBef>
                <a:spcPts val="0"/>
              </a:spcBef>
              <a:spcAft>
                <a:spcPts val="400"/>
              </a:spcAft>
              <a:buClr>
                <a:srgbClr val="000000"/>
              </a:buClr>
              <a:buSzPts val="1800"/>
              <a:buFont typeface="Arial"/>
              <a:buNone/>
            </a:pPr>
            <a:endParaRPr sz="1800" b="0" i="0" u="none" strike="noStrike" cap="none">
              <a:solidFill>
                <a:srgbClr val="9900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311700" y="58325"/>
            <a:ext cx="8520600" cy="95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Playfair Display"/>
                <a:ea typeface="Playfair Display"/>
                <a:cs typeface="Playfair Display"/>
                <a:sym typeface="Playfair Display"/>
              </a:rPr>
              <a:t>Motivation: why modelling Parkinson Disease Progression matters... </a:t>
            </a:r>
            <a:endParaRPr sz="3000" b="1" i="0" u="none" strike="noStrike" cap="none">
              <a:solidFill>
                <a:srgbClr val="FFFFFF"/>
              </a:solidFill>
              <a:latin typeface="Playfair Display"/>
              <a:ea typeface="Playfair Display"/>
              <a:cs typeface="Playfair Display"/>
              <a:sym typeface="Playfair Display"/>
            </a:endParaRPr>
          </a:p>
        </p:txBody>
      </p:sp>
      <p:sp>
        <p:nvSpPr>
          <p:cNvPr id="120" name="Google Shape;120;p18"/>
          <p:cNvSpPr txBox="1"/>
          <p:nvPr/>
        </p:nvSpPr>
        <p:spPr>
          <a:xfrm>
            <a:off x="4893300" y="1976425"/>
            <a:ext cx="3939000" cy="2481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FFFFFF"/>
                </a:solidFill>
                <a:latin typeface="Lato"/>
                <a:ea typeface="Lato"/>
                <a:cs typeface="Lato"/>
                <a:sym typeface="Lato"/>
              </a:rPr>
              <a:t>Predicting disease progression benefits all stakeholders: </a:t>
            </a:r>
            <a:endParaRPr sz="1800" b="0" i="0" u="none" strike="noStrike" cap="none">
              <a:solidFill>
                <a:srgbClr val="FFFFFF"/>
              </a:solidFill>
              <a:latin typeface="Lato"/>
              <a:ea typeface="Lato"/>
              <a:cs typeface="Lato"/>
              <a:sym typeface="Lato"/>
            </a:endParaRPr>
          </a:p>
          <a:p>
            <a:pPr marL="457200" marR="0" lvl="0" indent="-317500" algn="l" rtl="0">
              <a:lnSpc>
                <a:spcPct val="115000"/>
              </a:lnSpc>
              <a:spcBef>
                <a:spcPts val="1600"/>
              </a:spcBef>
              <a:spcAft>
                <a:spcPts val="0"/>
              </a:spcAft>
              <a:buClr>
                <a:srgbClr val="FFFFFF"/>
              </a:buClr>
              <a:buSzPts val="1400"/>
              <a:buFont typeface="Lato"/>
              <a:buChar char="●"/>
            </a:pPr>
            <a:r>
              <a:rPr lang="en" sz="1400" b="0" i="0" u="none" strike="noStrike" cap="none">
                <a:solidFill>
                  <a:srgbClr val="F8E71C"/>
                </a:solidFill>
                <a:latin typeface="Lato"/>
                <a:ea typeface="Lato"/>
                <a:cs typeface="Lato"/>
                <a:sym typeface="Lato"/>
              </a:rPr>
              <a:t>Patients:</a:t>
            </a:r>
            <a:r>
              <a:rPr lang="en" sz="1400" b="0" i="0" u="none" strike="noStrike" cap="none">
                <a:solidFill>
                  <a:srgbClr val="FFFFFF"/>
                </a:solidFill>
                <a:latin typeface="Lato"/>
                <a:ea typeface="Lato"/>
                <a:cs typeface="Lato"/>
                <a:sym typeface="Lato"/>
              </a:rPr>
              <a:t> </a:t>
            </a:r>
            <a:endParaRPr sz="1400" b="0" i="0" u="none" strike="noStrike" cap="none">
              <a:solidFill>
                <a:srgbClr val="FFFFFF"/>
              </a:solidFill>
              <a:latin typeface="Lato"/>
              <a:ea typeface="Lato"/>
              <a:cs typeface="Lato"/>
              <a:sym typeface="Lato"/>
            </a:endParaRPr>
          </a:p>
          <a:p>
            <a:pPr marL="457200" marR="0" lvl="0" indent="-317500" algn="l" rtl="0">
              <a:lnSpc>
                <a:spcPct val="115000"/>
              </a:lnSpc>
              <a:spcBef>
                <a:spcPts val="0"/>
              </a:spcBef>
              <a:spcAft>
                <a:spcPts val="0"/>
              </a:spcAft>
              <a:buClr>
                <a:srgbClr val="FFFFFF"/>
              </a:buClr>
              <a:buSzPts val="1400"/>
              <a:buFont typeface="Lato"/>
              <a:buChar char="●"/>
            </a:pPr>
            <a:r>
              <a:rPr lang="en" sz="1400" b="0" i="0" u="none" strike="noStrike" cap="none">
                <a:solidFill>
                  <a:srgbClr val="F8E71C"/>
                </a:solidFill>
                <a:latin typeface="Lato"/>
                <a:ea typeface="Lato"/>
                <a:cs typeface="Lato"/>
                <a:sym typeface="Lato"/>
              </a:rPr>
              <a:t>Doctors:</a:t>
            </a:r>
            <a:r>
              <a:rPr lang="en" sz="1400" b="0" i="0" u="none" strike="noStrike" cap="none">
                <a:solidFill>
                  <a:srgbClr val="FFFFFF"/>
                </a:solidFill>
                <a:latin typeface="Lato"/>
                <a:ea typeface="Lato"/>
                <a:cs typeface="Lato"/>
                <a:sym typeface="Lato"/>
              </a:rPr>
              <a:t> help for diagnosis,  for scheduling next visits and for optimising treatments doses</a:t>
            </a:r>
            <a:endParaRPr sz="1400" b="0" i="0" u="none" strike="noStrike" cap="none">
              <a:solidFill>
                <a:srgbClr val="FFFFFF"/>
              </a:solidFill>
              <a:latin typeface="Lato"/>
              <a:ea typeface="Lato"/>
              <a:cs typeface="Lato"/>
              <a:sym typeface="Lato"/>
            </a:endParaRPr>
          </a:p>
          <a:p>
            <a:pPr marL="457200" marR="0" lvl="0" indent="-317500" algn="l" rtl="0">
              <a:lnSpc>
                <a:spcPct val="115000"/>
              </a:lnSpc>
              <a:spcBef>
                <a:spcPts val="0"/>
              </a:spcBef>
              <a:spcAft>
                <a:spcPts val="0"/>
              </a:spcAft>
              <a:buClr>
                <a:srgbClr val="FFFFFF"/>
              </a:buClr>
              <a:buSzPts val="1400"/>
              <a:buFont typeface="Lato"/>
              <a:buChar char="●"/>
            </a:pPr>
            <a:r>
              <a:rPr lang="en" sz="1400" b="0" i="0" u="none" strike="noStrike" cap="none">
                <a:solidFill>
                  <a:srgbClr val="F8E71C"/>
                </a:solidFill>
                <a:latin typeface="Lato"/>
                <a:ea typeface="Lato"/>
                <a:cs typeface="Lato"/>
                <a:sym typeface="Lato"/>
              </a:rPr>
              <a:t>Hospitals:</a:t>
            </a:r>
            <a:r>
              <a:rPr lang="en" sz="1400" b="0" i="0" u="none" strike="noStrike" cap="none">
                <a:solidFill>
                  <a:srgbClr val="FFFFFF"/>
                </a:solidFill>
                <a:latin typeface="Lato"/>
                <a:ea typeface="Lato"/>
                <a:cs typeface="Lato"/>
                <a:sym typeface="Lato"/>
              </a:rPr>
              <a:t> enhanced operations management with anticipation of patients’ next visit, reduced costs in the patient management process </a:t>
            </a:r>
            <a:endParaRPr sz="1400" b="0" i="0" u="none" strike="noStrike" cap="none">
              <a:solidFill>
                <a:srgbClr val="FFFFFF"/>
              </a:solidFill>
              <a:latin typeface="Lato"/>
              <a:ea typeface="Lato"/>
              <a:cs typeface="Lato"/>
              <a:sym typeface="Lato"/>
            </a:endParaRPr>
          </a:p>
        </p:txBody>
      </p:sp>
      <p:pic>
        <p:nvPicPr>
          <p:cNvPr id="121" name="Google Shape;121;p18"/>
          <p:cNvPicPr preferRelativeResize="0"/>
          <p:nvPr/>
        </p:nvPicPr>
        <p:blipFill rotWithShape="1">
          <a:blip r:embed="rId3">
            <a:alphaModFix/>
          </a:blip>
          <a:srcRect/>
          <a:stretch/>
        </p:blipFill>
        <p:spPr>
          <a:xfrm>
            <a:off x="205875" y="2014830"/>
            <a:ext cx="4366124" cy="2739695"/>
          </a:xfrm>
          <a:prstGeom prst="rect">
            <a:avLst/>
          </a:prstGeom>
          <a:noFill/>
          <a:ln>
            <a:noFill/>
          </a:ln>
        </p:spPr>
      </p:pic>
      <p:sp>
        <p:nvSpPr>
          <p:cNvPr id="122" name="Google Shape;122;p18"/>
          <p:cNvSpPr txBox="1"/>
          <p:nvPr/>
        </p:nvSpPr>
        <p:spPr>
          <a:xfrm>
            <a:off x="205875" y="1196475"/>
            <a:ext cx="8863500" cy="63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F8E71C"/>
                </a:solidFill>
                <a:latin typeface="Arial"/>
                <a:ea typeface="Arial"/>
                <a:cs typeface="Arial"/>
                <a:sym typeface="Arial"/>
              </a:rPr>
              <a:t>Parkinson is a neurodegenerative disease with complex motor fluctuations over time </a:t>
            </a:r>
            <a:endParaRPr sz="1500" b="1" i="0" u="none" strike="noStrike" cap="none">
              <a:solidFill>
                <a:srgbClr val="F8E71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F8E71C"/>
                </a:solidFill>
                <a:latin typeface="Arial"/>
                <a:ea typeface="Arial"/>
                <a:cs typeface="Arial"/>
                <a:sym typeface="Arial"/>
              </a:rPr>
              <a:t>and on/off cycles hard to anticipate and predict clinically, especially at the advanced stage...</a:t>
            </a:r>
            <a:endParaRPr sz="1500" b="1" i="0" u="none" strike="noStrike" cap="none">
              <a:solidFill>
                <a:srgbClr val="F8E71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8" y="-12"/>
            <a:ext cx="7498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300"/>
              <a:buFont typeface="Arial"/>
              <a:buNone/>
            </a:pPr>
            <a:r>
              <a:rPr lang="en" sz="4300" b="0" i="0" u="none" strike="noStrike" cap="none">
                <a:solidFill>
                  <a:srgbClr val="562214"/>
                </a:solidFill>
                <a:latin typeface="Gill Sans"/>
                <a:ea typeface="Gill Sans"/>
                <a:cs typeface="Gill Sans"/>
                <a:sym typeface="Gill Sans"/>
              </a:rPr>
              <a:t>Goals &amp; Objectives</a:t>
            </a:r>
            <a:endParaRPr sz="4300" b="0" i="0" u="none" strike="noStrike" cap="none">
              <a:solidFill>
                <a:srgbClr val="562214"/>
              </a:solidFill>
              <a:latin typeface="Gill Sans"/>
              <a:ea typeface="Gill Sans"/>
              <a:cs typeface="Gill Sans"/>
              <a:sym typeface="Gill Sans"/>
            </a:endParaRPr>
          </a:p>
        </p:txBody>
      </p:sp>
      <p:sp>
        <p:nvSpPr>
          <p:cNvPr id="128" name="Google Shape;128;p19"/>
          <p:cNvSpPr txBox="1"/>
          <p:nvPr/>
        </p:nvSpPr>
        <p:spPr>
          <a:xfrm>
            <a:off x="8" y="1173150"/>
            <a:ext cx="7498200" cy="4800600"/>
          </a:xfrm>
          <a:prstGeom prst="rect">
            <a:avLst/>
          </a:prstGeom>
          <a:noFill/>
          <a:ln>
            <a:noFill/>
          </a:ln>
        </p:spPr>
        <p:txBody>
          <a:bodyPr spcFirstLastPara="1" wrap="square" lIns="91425" tIns="45700" rIns="91425" bIns="45700" anchor="t" anchorCtr="0">
            <a:noAutofit/>
          </a:bodyPr>
          <a:lstStyle/>
          <a:p>
            <a:pPr marL="365760" marR="0" lvl="0" indent="-283464" algn="l" rtl="0">
              <a:lnSpc>
                <a:spcPct val="100000"/>
              </a:lnSpc>
              <a:spcBef>
                <a:spcPts val="0"/>
              </a:spcBef>
              <a:spcAft>
                <a:spcPts val="0"/>
              </a:spcAft>
              <a:buClr>
                <a:srgbClr val="FFFFFF"/>
              </a:buClr>
              <a:buSzPts val="2560"/>
              <a:buFont typeface="Noto Sans Symbols"/>
              <a:buChar char="⚫"/>
            </a:pPr>
            <a:r>
              <a:rPr lang="en" sz="3200" b="0" i="0" u="none" strike="noStrike" cap="none">
                <a:solidFill>
                  <a:srgbClr val="FFFFFF"/>
                </a:solidFill>
                <a:latin typeface="Gill Sans"/>
                <a:ea typeface="Gill Sans"/>
                <a:cs typeface="Gill Sans"/>
                <a:sym typeface="Gill Sans"/>
              </a:rPr>
              <a:t>Detection of Parkinson Disease using proper Biomarkers</a:t>
            </a:r>
            <a:endParaRPr sz="3200" b="0" i="0" u="none" strike="noStrike" cap="none">
              <a:solidFill>
                <a:srgbClr val="FFFFFF"/>
              </a:solidFill>
              <a:latin typeface="Gill Sans"/>
              <a:ea typeface="Gill Sans"/>
              <a:cs typeface="Gill Sans"/>
              <a:sym typeface="Gill Sans"/>
            </a:endParaRPr>
          </a:p>
          <a:p>
            <a:pPr marL="365760" marR="0" lvl="0" indent="-283464" algn="l" rtl="0">
              <a:lnSpc>
                <a:spcPct val="100000"/>
              </a:lnSpc>
              <a:spcBef>
                <a:spcPts val="600"/>
              </a:spcBef>
              <a:spcAft>
                <a:spcPts val="0"/>
              </a:spcAft>
              <a:buClr>
                <a:srgbClr val="FFFFFF"/>
              </a:buClr>
              <a:buSzPts val="2560"/>
              <a:buFont typeface="Noto Sans Symbols"/>
              <a:buChar char="⚫"/>
            </a:pPr>
            <a:r>
              <a:rPr lang="en" sz="3200" b="0" i="0" u="none" strike="noStrike" cap="none">
                <a:solidFill>
                  <a:srgbClr val="FFFFFF"/>
                </a:solidFill>
                <a:latin typeface="Gill Sans"/>
                <a:ea typeface="Gill Sans"/>
                <a:cs typeface="Gill Sans"/>
                <a:sym typeface="Gill Sans"/>
              </a:rPr>
              <a:t>Making a model with trained data to classify the the person if he is suffering from Parkinson or not? </a:t>
            </a:r>
            <a:endParaRPr sz="3200" b="0" i="0" u="none" strike="noStrike" cap="none">
              <a:solidFill>
                <a:srgbClr val="FFFFFF"/>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3086100" y="3347475"/>
            <a:ext cx="2834400" cy="159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
        <p:nvSpPr>
          <p:cNvPr id="134" name="Google Shape;134;p20"/>
          <p:cNvSpPr txBox="1">
            <a:spLocks noGrp="1"/>
          </p:cNvSpPr>
          <p:nvPr>
            <p:ph type="title" idx="4294967295"/>
          </p:nvPr>
        </p:nvSpPr>
        <p:spPr>
          <a:xfrm>
            <a:off x="1435608" y="-114300"/>
            <a:ext cx="74982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62214"/>
              </a:buClr>
              <a:buSzPts val="4300"/>
              <a:buFont typeface="Gill Sans"/>
              <a:buNone/>
            </a:pPr>
            <a:r>
              <a:rPr lang="en"/>
              <a:t>Literature Survey</a:t>
            </a:r>
            <a:endParaRPr/>
          </a:p>
        </p:txBody>
      </p:sp>
      <p:graphicFrame>
        <p:nvGraphicFramePr>
          <p:cNvPr id="135" name="Google Shape;135;p20"/>
          <p:cNvGraphicFramePr/>
          <p:nvPr/>
        </p:nvGraphicFramePr>
        <p:xfrm>
          <a:off x="0" y="576580"/>
          <a:ext cx="3000000" cy="3000000"/>
        </p:xfrm>
        <a:graphic>
          <a:graphicData uri="http://schemas.openxmlformats.org/drawingml/2006/table">
            <a:tbl>
              <a:tblPr firstRow="1" bandRow="1">
                <a:noFill/>
                <a:tableStyleId>{3F117D13-00CA-4E1A-896C-25E3781C069D}</a:tableStyleId>
              </a:tblPr>
              <a:tblGrid>
                <a:gridCol w="766150">
                  <a:extLst>
                    <a:ext uri="{9D8B030D-6E8A-4147-A177-3AD203B41FA5}">
                      <a16:colId xmlns:a16="http://schemas.microsoft.com/office/drawing/2014/main" val="20000"/>
                    </a:ext>
                  </a:extLst>
                </a:gridCol>
                <a:gridCol w="2128200">
                  <a:extLst>
                    <a:ext uri="{9D8B030D-6E8A-4147-A177-3AD203B41FA5}">
                      <a16:colId xmlns:a16="http://schemas.microsoft.com/office/drawing/2014/main" val="20001"/>
                    </a:ext>
                  </a:extLst>
                </a:gridCol>
                <a:gridCol w="936375">
                  <a:extLst>
                    <a:ext uri="{9D8B030D-6E8A-4147-A177-3AD203B41FA5}">
                      <a16:colId xmlns:a16="http://schemas.microsoft.com/office/drawing/2014/main" val="20002"/>
                    </a:ext>
                  </a:extLst>
                </a:gridCol>
                <a:gridCol w="1532300">
                  <a:extLst>
                    <a:ext uri="{9D8B030D-6E8A-4147-A177-3AD203B41FA5}">
                      <a16:colId xmlns:a16="http://schemas.microsoft.com/office/drawing/2014/main" val="20003"/>
                    </a:ext>
                  </a:extLst>
                </a:gridCol>
                <a:gridCol w="3234875">
                  <a:extLst>
                    <a:ext uri="{9D8B030D-6E8A-4147-A177-3AD203B41FA5}">
                      <a16:colId xmlns:a16="http://schemas.microsoft.com/office/drawing/2014/main" val="20004"/>
                    </a:ext>
                  </a:extLst>
                </a:gridCol>
              </a:tblGrid>
              <a:tr h="300100">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Sr. No.</a:t>
                      </a:r>
                      <a:endParaRPr sz="1500" u="none" strike="noStrike" cap="none"/>
                    </a:p>
                  </a:txBody>
                  <a:tcPr marL="91450" marR="91450" marT="34300" marB="34300"/>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Paper Name</a:t>
                      </a:r>
                      <a:endParaRPr sz="1500" u="none" strike="noStrike" cap="none"/>
                    </a:p>
                  </a:txBody>
                  <a:tcPr marL="91450" marR="91450" marT="34300" marB="34300"/>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Year</a:t>
                      </a:r>
                      <a:endParaRPr sz="1500" u="none" strike="noStrike" cap="none"/>
                    </a:p>
                  </a:txBody>
                  <a:tcPr marL="91450" marR="91450" marT="34300" marB="34300"/>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Author</a:t>
                      </a:r>
                      <a:endParaRPr sz="1500" u="none" strike="noStrike" cap="none"/>
                    </a:p>
                  </a:txBody>
                  <a:tcPr marL="91450" marR="91450" marT="34300" marB="34300"/>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t>Description</a:t>
                      </a:r>
                      <a:endParaRPr sz="1500" u="none" strike="noStrike" cap="none"/>
                    </a:p>
                  </a:txBody>
                  <a:tcPr marL="91450" marR="91450" marT="34300" marB="34300"/>
                </a:tc>
                <a:extLst>
                  <a:ext uri="{0D108BD9-81ED-4DB2-BD59-A6C34878D82A}">
                    <a16:rowId xmlns:a16="http://schemas.microsoft.com/office/drawing/2014/main" val="10000"/>
                  </a:ext>
                </a:extLst>
              </a:tr>
              <a:tr h="18589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351C75"/>
                          </a:solidFill>
                          <a:latin typeface="Gill Sans"/>
                          <a:ea typeface="Gill Sans"/>
                          <a:cs typeface="Gill Sans"/>
                          <a:sym typeface="Gill Sans"/>
                        </a:rPr>
                        <a:t>1</a:t>
                      </a:r>
                      <a:endParaRPr sz="1400" u="none" strike="noStrike" cap="none">
                        <a:solidFill>
                          <a:srgbClr val="351C75"/>
                        </a:solidFill>
                        <a:latin typeface="Gill Sans"/>
                        <a:ea typeface="Gill Sans"/>
                        <a:cs typeface="Gill Sans"/>
                        <a:sym typeface="Gill Sans"/>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351C75"/>
                          </a:solidFill>
                          <a:latin typeface="Gill Sans"/>
                          <a:ea typeface="Gill Sans"/>
                          <a:cs typeface="Gill Sans"/>
                          <a:sym typeface="Gill Sans"/>
                        </a:rPr>
                        <a:t>Deep Echo State Networks for Diagnosis of Parkinson’s Disease </a:t>
                      </a:r>
                      <a:endParaRPr sz="1400" u="none" strike="noStrike" cap="none">
                        <a:solidFill>
                          <a:srgbClr val="351C75"/>
                        </a:solidFill>
                      </a:endParaRPr>
                    </a:p>
                  </a:txBody>
                  <a:tcPr marL="91450" marR="91450" marT="34300" marB="34300"/>
                </a:tc>
                <a:tc>
                  <a:txBody>
                    <a:bodyPr/>
                    <a:lstStyle/>
                    <a:p>
                      <a:pPr marL="0" marR="0" lvl="0" indent="0" algn="l" rtl="0">
                        <a:lnSpc>
                          <a:spcPct val="100000"/>
                        </a:lnSpc>
                        <a:spcBef>
                          <a:spcPts val="0"/>
                        </a:spcBef>
                        <a:spcAft>
                          <a:spcPts val="0"/>
                        </a:spcAft>
                        <a:buClr>
                          <a:schemeClr val="dk1"/>
                        </a:buClr>
                        <a:buSzPts val="1400"/>
                        <a:buFont typeface="Gill Sans"/>
                        <a:buNone/>
                      </a:pPr>
                      <a:r>
                        <a:rPr lang="en" sz="1400" u="none" strike="noStrike" cap="none">
                          <a:solidFill>
                            <a:srgbClr val="351C75"/>
                          </a:solidFill>
                          <a:latin typeface="Gill Sans"/>
                          <a:ea typeface="Gill Sans"/>
                          <a:cs typeface="Gill Sans"/>
                          <a:sym typeface="Gill Sans"/>
                        </a:rPr>
                        <a:t>2018</a:t>
                      </a:r>
                      <a:endParaRPr sz="1100" u="none" strike="noStrike" cap="none">
                        <a:solidFill>
                          <a:srgbClr val="351C75"/>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351C75"/>
                        </a:solidFill>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351C75"/>
                          </a:solidFill>
                          <a:latin typeface="Gill Sans"/>
                          <a:ea typeface="Gill Sans"/>
                          <a:cs typeface="Gill Sans"/>
                          <a:sym typeface="Gill Sans"/>
                        </a:rPr>
                        <a:t>Claudio Gallicchio, Alessio Micheli and Luca Pedrelli</a:t>
                      </a:r>
                      <a:endParaRPr sz="1400" u="none" strike="noStrike" cap="none">
                        <a:solidFill>
                          <a:srgbClr val="351C75"/>
                        </a:solidFill>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351C75"/>
                          </a:solidFill>
                          <a:latin typeface="Gill Sans"/>
                          <a:ea typeface="Gill Sans"/>
                          <a:cs typeface="Gill Sans"/>
                          <a:sym typeface="Gill Sans"/>
                        </a:rPr>
                        <a:t>In this paper, we introduce a novel approach for diagnosis of Parkinson’s Disease (PD) based on deep Echo State Networks (ESNs). The identification of PD is performed by analyzing the whole time-series collected from a tablet device during the sketching of spiral tests, without the need for feature extraction and data preprocessing. We evaluated the proposed approach on a public dataset of spiral tests.</a:t>
                      </a:r>
                      <a:endParaRPr sz="1200" u="none" strike="noStrike" cap="none">
                        <a:solidFill>
                          <a:srgbClr val="351C75"/>
                        </a:solidFill>
                      </a:endParaRPr>
                    </a:p>
                  </a:txBody>
                  <a:tcPr marL="91450" marR="91450" marT="34300" marB="34300"/>
                </a:tc>
                <a:extLst>
                  <a:ext uri="{0D108BD9-81ED-4DB2-BD59-A6C34878D82A}">
                    <a16:rowId xmlns:a16="http://schemas.microsoft.com/office/drawing/2014/main" val="10001"/>
                  </a:ext>
                </a:extLst>
              </a:tr>
              <a:tr h="20389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351C75"/>
                          </a:solidFill>
                        </a:rPr>
                        <a:t>2</a:t>
                      </a:r>
                      <a:endParaRPr sz="1400" u="none" strike="noStrike" cap="none">
                        <a:solidFill>
                          <a:srgbClr val="351C75"/>
                        </a:solidFill>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351C75"/>
                          </a:solidFill>
                        </a:rPr>
                        <a:t>Distinguishing Different Stages of Parkinson’s Disease Using Composite Index of Speed and Pen-Pressure of Sketching a Spiral</a:t>
                      </a:r>
                      <a:endParaRPr sz="1400" u="none" strike="noStrike" cap="none">
                        <a:solidFill>
                          <a:srgbClr val="351C75"/>
                        </a:solidFill>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351C75"/>
                          </a:solidFill>
                          <a:latin typeface="Gill Sans"/>
                          <a:ea typeface="Gill Sans"/>
                          <a:cs typeface="Gill Sans"/>
                          <a:sym typeface="Gill Sans"/>
                        </a:rPr>
                        <a:t>2017</a:t>
                      </a:r>
                      <a:endParaRPr sz="1400" u="none" strike="noStrike" cap="none">
                        <a:solidFill>
                          <a:srgbClr val="351C75"/>
                        </a:solidFill>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351C75"/>
                          </a:solidFill>
                        </a:rPr>
                        <a:t>Poonam Zam,Sanjay Raghav</a:t>
                      </a:r>
                      <a:endParaRPr sz="1400" u="none" strike="noStrike" cap="none">
                        <a:solidFill>
                          <a:srgbClr val="351C75"/>
                        </a:solidFill>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351C75"/>
                          </a:solidFill>
                          <a:latin typeface="Georgia"/>
                          <a:ea typeface="Georgia"/>
                          <a:cs typeface="Georgia"/>
                          <a:sym typeface="Georgia"/>
                        </a:rPr>
                        <a:t>Parkinson disease is associated with movement disorder symptoms, such as tremor, rigidity, bradykinesia, and postural instability . The manifestation of bradykinesia and rigidity is often in the early stages of the disease . These have a noticeable effect on the handwriting and sketching abilities of patients, and micrographia has been used for early-stage diagnosis of Parkinson’s disease (PD) . </a:t>
                      </a:r>
                      <a:r>
                        <a:rPr lang="en" sz="1200" u="none" strike="noStrike" cap="none">
                          <a:solidFill>
                            <a:srgbClr val="351C75"/>
                          </a:solidFill>
                          <a:latin typeface="Arial"/>
                          <a:ea typeface="Arial"/>
                          <a:cs typeface="Arial"/>
                          <a:sym typeface="Arial"/>
                        </a:rPr>
                        <a:t>  </a:t>
                      </a:r>
                      <a:endParaRPr sz="1200" u="none" strike="noStrike" cap="none">
                        <a:solidFill>
                          <a:srgbClr val="351C75"/>
                        </a:solidFill>
                      </a:endParaRPr>
                    </a:p>
                  </a:txBody>
                  <a:tcPr marL="91450" marR="91450" marT="34300" marB="34300"/>
                </a:tc>
                <a:extLst>
                  <a:ext uri="{0D108BD9-81ED-4DB2-BD59-A6C34878D82A}">
                    <a16:rowId xmlns:a16="http://schemas.microsoft.com/office/drawing/2014/main" val="10002"/>
                  </a:ext>
                </a:extLst>
              </a:tr>
            </a:tbl>
          </a:graphicData>
        </a:graphic>
      </p:graphicFrame>
      <p:sp>
        <p:nvSpPr>
          <p:cNvPr id="136" name="Google Shape;136;p20"/>
          <p:cNvSpPr txBox="1">
            <a:spLocks noGrp="1"/>
          </p:cNvSpPr>
          <p:nvPr>
            <p:ph type="title" idx="4294967295"/>
          </p:nvPr>
        </p:nvSpPr>
        <p:spPr>
          <a:xfrm>
            <a:off x="8" y="-114300"/>
            <a:ext cx="74982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62214"/>
              </a:buClr>
              <a:buSzPts val="4300"/>
              <a:buFont typeface="Gill Sans"/>
              <a:buNone/>
            </a:pPr>
            <a:r>
              <a:rPr lang="en">
                <a:solidFill>
                  <a:srgbClr val="FFFFFF"/>
                </a:solidFill>
              </a:rPr>
              <a:t>Literature Survey</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idx="4294967295"/>
          </p:nvPr>
        </p:nvSpPr>
        <p:spPr>
          <a:xfrm>
            <a:off x="102108" y="205740"/>
            <a:ext cx="74982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562214"/>
              </a:buClr>
              <a:buSzPts val="4300"/>
              <a:buFont typeface="Gill Sans"/>
              <a:buNone/>
            </a:pPr>
            <a:r>
              <a:rPr lang="en">
                <a:solidFill>
                  <a:srgbClr val="FFFFFF"/>
                </a:solidFill>
              </a:rPr>
              <a:t>Existing System &amp; Limitations</a:t>
            </a:r>
            <a:endParaRPr>
              <a:solidFill>
                <a:srgbClr val="FFFFFF"/>
              </a:solidFill>
            </a:endParaRPr>
          </a:p>
        </p:txBody>
      </p:sp>
      <p:sp>
        <p:nvSpPr>
          <p:cNvPr id="142" name="Google Shape;142;p21"/>
          <p:cNvSpPr txBox="1">
            <a:spLocks noGrp="1"/>
          </p:cNvSpPr>
          <p:nvPr>
            <p:ph type="body" idx="4294967295"/>
          </p:nvPr>
        </p:nvSpPr>
        <p:spPr>
          <a:xfrm>
            <a:off x="102108" y="1143000"/>
            <a:ext cx="3657600" cy="3497700"/>
          </a:xfrm>
          <a:prstGeom prst="rect">
            <a:avLst/>
          </a:prstGeom>
          <a:noFill/>
          <a:ln>
            <a:noFill/>
          </a:ln>
        </p:spPr>
        <p:txBody>
          <a:bodyPr spcFirstLastPara="1" wrap="square" lIns="91425" tIns="45700" rIns="91425" bIns="45700" anchor="t" anchorCtr="0">
            <a:noAutofit/>
          </a:bodyPr>
          <a:lstStyle/>
          <a:p>
            <a:pPr marL="365760" lvl="0" indent="-293624" algn="l" rtl="0">
              <a:lnSpc>
                <a:spcPct val="100000"/>
              </a:lnSpc>
              <a:spcBef>
                <a:spcPts val="0"/>
              </a:spcBef>
              <a:spcAft>
                <a:spcPts val="0"/>
              </a:spcAft>
              <a:buClr>
                <a:srgbClr val="FFFFFF"/>
              </a:buClr>
              <a:buSzPts val="2400"/>
              <a:buChar char="●"/>
            </a:pPr>
            <a:r>
              <a:rPr lang="en" sz="2400">
                <a:solidFill>
                  <a:srgbClr val="FFFFFF"/>
                </a:solidFill>
                <a:latin typeface="Georgia"/>
                <a:ea typeface="Georgia"/>
                <a:cs typeface="Georgia"/>
                <a:sym typeface="Georgia"/>
              </a:rPr>
              <a:t>Use of the Composite Index of Speed and Pen-pressure (CISP) of sketching as a feature for analyzing the severity of PD.</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marL="365760" lvl="0" indent="-141223" algn="l" rtl="0">
              <a:lnSpc>
                <a:spcPct val="100000"/>
              </a:lnSpc>
              <a:spcBef>
                <a:spcPts val="600"/>
              </a:spcBef>
              <a:spcAft>
                <a:spcPts val="1600"/>
              </a:spcAft>
              <a:buSzPts val="2240"/>
              <a:buNone/>
            </a:pPr>
            <a:endParaRPr>
              <a:solidFill>
                <a:srgbClr val="FFFFFF"/>
              </a:solidFill>
            </a:endParaRPr>
          </a:p>
        </p:txBody>
      </p:sp>
      <p:sp>
        <p:nvSpPr>
          <p:cNvPr id="143" name="Google Shape;143;p21"/>
          <p:cNvSpPr txBox="1">
            <a:spLocks noGrp="1"/>
          </p:cNvSpPr>
          <p:nvPr>
            <p:ph type="body" idx="4294967295"/>
          </p:nvPr>
        </p:nvSpPr>
        <p:spPr>
          <a:xfrm>
            <a:off x="3942588" y="1143000"/>
            <a:ext cx="3657600" cy="3497700"/>
          </a:xfrm>
          <a:prstGeom prst="rect">
            <a:avLst/>
          </a:prstGeom>
          <a:noFill/>
          <a:ln>
            <a:noFill/>
          </a:ln>
        </p:spPr>
        <p:txBody>
          <a:bodyPr spcFirstLastPara="1" wrap="square" lIns="91425" tIns="45700" rIns="91425" bIns="45700" anchor="t" anchorCtr="0">
            <a:noAutofit/>
          </a:bodyPr>
          <a:lstStyle/>
          <a:p>
            <a:pPr marL="82296" lvl="0" indent="0" algn="l" rtl="0">
              <a:lnSpc>
                <a:spcPct val="100000"/>
              </a:lnSpc>
              <a:spcBef>
                <a:spcPts val="0"/>
              </a:spcBef>
              <a:spcAft>
                <a:spcPts val="0"/>
              </a:spcAft>
              <a:buSzPts val="2240"/>
              <a:buNone/>
            </a:pPr>
            <a:r>
              <a:rPr lang="en" b="1">
                <a:solidFill>
                  <a:srgbClr val="FFFFFF"/>
                </a:solidFill>
              </a:rPr>
              <a:t>Limitations :</a:t>
            </a:r>
            <a:endParaRPr>
              <a:solidFill>
                <a:srgbClr val="FFFFFF"/>
              </a:solidFill>
            </a:endParaRPr>
          </a:p>
          <a:p>
            <a:pPr marL="365760" lvl="0" indent="-283464" algn="l" rtl="0">
              <a:lnSpc>
                <a:spcPct val="100000"/>
              </a:lnSpc>
              <a:spcBef>
                <a:spcPts val="600"/>
              </a:spcBef>
              <a:spcAft>
                <a:spcPts val="0"/>
              </a:spcAft>
              <a:buClr>
                <a:srgbClr val="FFFFFF"/>
              </a:buClr>
              <a:buSzPts val="2240"/>
              <a:buChar char="●"/>
            </a:pPr>
            <a:r>
              <a:rPr lang="en">
                <a:solidFill>
                  <a:srgbClr val="FFFFFF"/>
                </a:solidFill>
              </a:rPr>
              <a:t>Less Accuracy</a:t>
            </a:r>
            <a:endParaRPr>
              <a:solidFill>
                <a:srgbClr val="FFFFFF"/>
              </a:solidFill>
            </a:endParaRPr>
          </a:p>
          <a:p>
            <a:pPr marL="365760" lvl="0" indent="-255523" algn="l" rtl="0">
              <a:lnSpc>
                <a:spcPct val="100000"/>
              </a:lnSpc>
              <a:spcBef>
                <a:spcPts val="600"/>
              </a:spcBef>
              <a:spcAft>
                <a:spcPts val="0"/>
              </a:spcAft>
              <a:buClr>
                <a:srgbClr val="FFFFFF"/>
              </a:buClr>
              <a:buSzPts val="1800"/>
              <a:buChar char="●"/>
            </a:pPr>
            <a:r>
              <a:rPr lang="en">
                <a:solidFill>
                  <a:srgbClr val="FFFFFF"/>
                </a:solidFill>
                <a:latin typeface="Georgia"/>
                <a:ea typeface="Georgia"/>
                <a:cs typeface="Georgia"/>
                <a:sym typeface="Georgia"/>
              </a:rPr>
              <a:t>The correlation of speed, pen-pressure, and CISP with the severity of PD was −0.415, −0.584, and −0.641, respectively</a:t>
            </a:r>
            <a:r>
              <a:rPr lang="en">
                <a:solidFill>
                  <a:srgbClr val="FFFFFF"/>
                </a:solidFill>
                <a:latin typeface="Arial"/>
                <a:ea typeface="Arial"/>
                <a:cs typeface="Arial"/>
                <a:sym typeface="Arial"/>
              </a:rPr>
              <a:t>  </a:t>
            </a:r>
            <a:endParaRPr>
              <a:solidFill>
                <a:srgbClr val="FFFFFF"/>
              </a:solidFill>
            </a:endParaRPr>
          </a:p>
          <a:p>
            <a:pPr marL="365760" lvl="0" indent="-283464" algn="l" rtl="0">
              <a:lnSpc>
                <a:spcPct val="100000"/>
              </a:lnSpc>
              <a:spcBef>
                <a:spcPts val="600"/>
              </a:spcBef>
              <a:spcAft>
                <a:spcPts val="0"/>
              </a:spcAft>
              <a:buClr>
                <a:srgbClr val="FFFFFF"/>
              </a:buClr>
              <a:buSzPts val="2240"/>
              <a:buChar char="●"/>
            </a:pPr>
            <a:r>
              <a:rPr lang="en">
                <a:solidFill>
                  <a:srgbClr val="FFFFFF"/>
                </a:solidFill>
              </a:rPr>
              <a:t>Time Consuming</a:t>
            </a:r>
            <a:endParaRPr>
              <a:solidFill>
                <a:srgbClr val="FFFFFF"/>
              </a:solidFill>
            </a:endParaRPr>
          </a:p>
          <a:p>
            <a:pPr marL="365760" lvl="0" indent="-283464" algn="l" rtl="0">
              <a:lnSpc>
                <a:spcPct val="100000"/>
              </a:lnSpc>
              <a:spcBef>
                <a:spcPts val="600"/>
              </a:spcBef>
              <a:spcAft>
                <a:spcPts val="1600"/>
              </a:spcAft>
              <a:buClr>
                <a:srgbClr val="FFFFFF"/>
              </a:buClr>
              <a:buSzPts val="2240"/>
              <a:buChar char="●"/>
            </a:pPr>
            <a:r>
              <a:rPr lang="en">
                <a:solidFill>
                  <a:srgbClr val="FFFFFF"/>
                </a:solidFill>
              </a:rPr>
              <a:t>No Integrated Application</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ctrTitle"/>
          </p:nvPr>
        </p:nvSpPr>
        <p:spPr>
          <a:xfrm>
            <a:off x="73475" y="759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Proposed system</a:t>
            </a:r>
            <a:endParaRPr/>
          </a:p>
        </p:txBody>
      </p:sp>
      <p:sp>
        <p:nvSpPr>
          <p:cNvPr id="149" name="Google Shape;149;p22"/>
          <p:cNvSpPr txBox="1">
            <a:spLocks noGrp="1"/>
          </p:cNvSpPr>
          <p:nvPr>
            <p:ph type="subTitle" idx="1"/>
          </p:nvPr>
        </p:nvSpPr>
        <p:spPr>
          <a:xfrm>
            <a:off x="-47750" y="497150"/>
            <a:ext cx="8222100" cy="4455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2304"/>
              </a:spcBef>
              <a:spcAft>
                <a:spcPts val="0"/>
              </a:spcAft>
              <a:buClr>
                <a:srgbClr val="FFFFFF"/>
              </a:buClr>
              <a:buSzPts val="1800"/>
              <a:buFont typeface="Arial"/>
              <a:buChar char="●"/>
            </a:pPr>
            <a:r>
              <a:rPr lang="en" sz="1800">
                <a:solidFill>
                  <a:srgbClr val="FFFFFF"/>
                </a:solidFill>
                <a:latin typeface="Arial"/>
                <a:ea typeface="Arial"/>
                <a:cs typeface="Arial"/>
                <a:sym typeface="Arial"/>
              </a:rPr>
              <a:t>To detect if the person has Parkinson's disease and make the process easy</a:t>
            </a:r>
            <a:endParaRPr sz="1800">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Study the dataset and build a model to classify the drawings of a healthy and affected person</a:t>
            </a:r>
            <a:endParaRPr sz="1800">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Once we take the input which is the shapes drawn by the user then the model will classify the shapes according to the previous data and give output as result</a:t>
            </a:r>
            <a:endParaRPr sz="1800">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Use the training dataset to make prediction and help patient for further diagnosis.</a:t>
            </a:r>
            <a:endParaRPr sz="1800">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take input from the user the shapes he draws on paper in the form of image.</a:t>
            </a:r>
            <a:endParaRPr sz="1800">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use OpenCV to read and process data and and convert it to analyse</a:t>
            </a:r>
            <a:endParaRPr sz="1800">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We classify if the person has Parkinson disease or not on the model we have trained on the dataset</a:t>
            </a:r>
            <a:endParaRPr sz="1800">
              <a:solidFill>
                <a:srgbClr val="FFFFFF"/>
              </a:solidFill>
              <a:latin typeface="Arial"/>
              <a:ea typeface="Arial"/>
              <a:cs typeface="Arial"/>
              <a:sym typeface="Arial"/>
            </a:endParaRPr>
          </a:p>
          <a:p>
            <a:pPr marL="0" lvl="0" indent="0" algn="l" rtl="0">
              <a:lnSpc>
                <a:spcPct val="100000"/>
              </a:lnSpc>
              <a:spcBef>
                <a:spcPts val="0"/>
              </a:spcBef>
              <a:spcAft>
                <a:spcPts val="0"/>
              </a:spcAft>
              <a:buSzPts val="2100"/>
              <a:buNone/>
            </a:pPr>
            <a:r>
              <a:rPr lang="en" sz="1800">
                <a:solidFill>
                  <a:srgbClr val="FFFFFF"/>
                </a:solidFill>
              </a:rPr>
              <a:t>	</a:t>
            </a:r>
            <a:endParaRPr sz="1800">
              <a:solidFill>
                <a:srgbClr val="FFFFFF"/>
              </a:solidFill>
            </a:endParaRPr>
          </a:p>
          <a:p>
            <a:pPr marL="0" lvl="0" indent="0" algn="l" rtl="0">
              <a:lnSpc>
                <a:spcPct val="100000"/>
              </a:lnSpc>
              <a:spcBef>
                <a:spcPts val="0"/>
              </a:spcBef>
              <a:spcAft>
                <a:spcPts val="0"/>
              </a:spcAft>
              <a:buSzPts val="2100"/>
              <a:buNone/>
            </a:pP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
        <p:cNvGrpSpPr/>
        <p:nvPr/>
      </p:nvGrpSpPr>
      <p:grpSpPr>
        <a:xfrm>
          <a:off x="0" y="0"/>
          <a:ext cx="0" cy="0"/>
          <a:chOff x="0" y="0"/>
          <a:chExt cx="0" cy="0"/>
        </a:xfrm>
      </p:grpSpPr>
      <p:sp>
        <p:nvSpPr>
          <p:cNvPr id="154" name="Google Shape;154;p23"/>
          <p:cNvSpPr txBox="1"/>
          <p:nvPr/>
        </p:nvSpPr>
        <p:spPr>
          <a:xfrm>
            <a:off x="50675" y="0"/>
            <a:ext cx="3952500" cy="4206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We will use deep learning and Convolutional Neural networks to Train the model on the dataset</a:t>
            </a:r>
            <a:endParaRPr sz="1800" b="0" i="0" u="none" strike="noStrike" cap="none">
              <a:solidFill>
                <a:srgbClr val="000000"/>
              </a:solidFill>
              <a:latin typeface="Roboto"/>
              <a:ea typeface="Roboto"/>
              <a:cs typeface="Roboto"/>
              <a:sym typeface="Roboto"/>
            </a:endParaRPr>
          </a:p>
          <a:p>
            <a:pPr marL="457200" marR="0" lvl="0" indent="-342900" algn="l" rtl="0">
              <a:lnSpc>
                <a:spcPct val="100000"/>
              </a:lnSpc>
              <a:spcBef>
                <a:spcPts val="0"/>
              </a:spcBef>
              <a:spcAft>
                <a:spcPts val="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The data set is divided in two partition images of healthy people and images of people who have parkinson</a:t>
            </a:r>
            <a:endParaRPr sz="1800" b="0" i="0" u="none" strike="noStrike" cap="none">
              <a:solidFill>
                <a:srgbClr val="000000"/>
              </a:solidFill>
              <a:latin typeface="Roboto"/>
              <a:ea typeface="Roboto"/>
              <a:cs typeface="Roboto"/>
              <a:sym typeface="Roboto"/>
            </a:endParaRPr>
          </a:p>
          <a:p>
            <a:pPr marL="457200" marR="0" lvl="0" indent="-342900" algn="l" rtl="0">
              <a:lnSpc>
                <a:spcPct val="100000"/>
              </a:lnSpc>
              <a:spcBef>
                <a:spcPts val="0"/>
              </a:spcBef>
              <a:spcAft>
                <a:spcPts val="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We will train the data and build a model and make our prediction</a:t>
            </a:r>
            <a:endParaRPr sz="1800" b="0" i="0" u="none" strike="noStrike" cap="none">
              <a:solidFill>
                <a:srgbClr val="000000"/>
              </a:solidFill>
              <a:latin typeface="Roboto"/>
              <a:ea typeface="Roboto"/>
              <a:cs typeface="Roboto"/>
              <a:sym typeface="Roboto"/>
            </a:endParaRPr>
          </a:p>
        </p:txBody>
      </p:sp>
      <p:pic>
        <p:nvPicPr>
          <p:cNvPr id="155" name="Google Shape;155;p23"/>
          <p:cNvPicPr preferRelativeResize="0"/>
          <p:nvPr/>
        </p:nvPicPr>
        <p:blipFill rotWithShape="1">
          <a:blip r:embed="rId3">
            <a:alphaModFix/>
          </a:blip>
          <a:srcRect/>
          <a:stretch/>
        </p:blipFill>
        <p:spPr>
          <a:xfrm>
            <a:off x="4332950" y="152400"/>
            <a:ext cx="4493078" cy="4838699"/>
          </a:xfrm>
          <a:prstGeom prst="rect">
            <a:avLst/>
          </a:prstGeom>
          <a:noFill/>
          <a:ln>
            <a:noFill/>
          </a:ln>
        </p:spPr>
      </p:pic>
      <p:pic>
        <p:nvPicPr>
          <p:cNvPr id="156" name="Google Shape;156;p23"/>
          <p:cNvPicPr preferRelativeResize="0"/>
          <p:nvPr/>
        </p:nvPicPr>
        <p:blipFill rotWithShape="1">
          <a:blip r:embed="rId4">
            <a:alphaModFix/>
          </a:blip>
          <a:srcRect/>
          <a:stretch/>
        </p:blipFill>
        <p:spPr>
          <a:xfrm>
            <a:off x="215375" y="2945950"/>
            <a:ext cx="4117575" cy="21975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1762</Words>
  <Application>Microsoft Office PowerPoint</Application>
  <PresentationFormat>On-screen Show (16:9)</PresentationFormat>
  <Paragraphs>128</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Lato</vt:lpstr>
      <vt:lpstr>Noto Sans Symbols</vt:lpstr>
      <vt:lpstr>Georgia</vt:lpstr>
      <vt:lpstr>Roboto</vt:lpstr>
      <vt:lpstr>Playfair Display</vt:lpstr>
      <vt:lpstr>Gill Sans</vt:lpstr>
      <vt:lpstr>Geometric</vt:lpstr>
      <vt:lpstr>         Parkinson detection</vt:lpstr>
      <vt:lpstr>PowerPoint Presentation</vt:lpstr>
      <vt:lpstr>Inside the life of a Parkinson Disease (PD) Subject</vt:lpstr>
      <vt:lpstr>PowerPoint Presentation</vt:lpstr>
      <vt:lpstr>PowerPoint Presentation</vt:lpstr>
      <vt:lpstr>Literature Survey</vt:lpstr>
      <vt:lpstr>Existing System &amp; Limitations</vt:lpstr>
      <vt:lpstr>Proposed system</vt:lpstr>
      <vt:lpstr>PowerPoint Presentation</vt:lpstr>
      <vt:lpstr>Convolutional Neural Network</vt:lpstr>
      <vt:lpstr>PowerPoint Presentation</vt:lpstr>
      <vt:lpstr>PowerPoint Presentation</vt:lpstr>
      <vt:lpstr>PowerPoint Presentation</vt:lpstr>
      <vt:lpstr>PowerPoint Presentation</vt:lpstr>
      <vt:lpstr>System Architecture</vt:lpstr>
      <vt:lpstr>Uml Diagram</vt:lpstr>
      <vt:lpstr>Data flow diagram</vt:lpstr>
      <vt:lpstr>Class diagram</vt:lpstr>
      <vt:lpstr>Sequence Diagram</vt:lpstr>
      <vt:lpstr>System requirements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Parkinson detection</dc:title>
  <cp:lastModifiedBy>Vibhav Joshi</cp:lastModifiedBy>
  <cp:revision>1</cp:revision>
  <dcterms:modified xsi:type="dcterms:W3CDTF">2023-10-25T19:46:33Z</dcterms:modified>
</cp:coreProperties>
</file>