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9C9182-6583-4751-922A-C006387A8862}">
          <p14:sldIdLst>
            <p14:sldId id="256"/>
            <p14:sldId id="257"/>
            <p14:sldId id="258"/>
            <p14:sldId id="259"/>
            <p14:sldId id="260"/>
            <p14:sldId id="261"/>
            <p14:sldId id="262"/>
            <p14:sldId id="263"/>
            <p14:sldId id="264"/>
            <p14:sldId id="265"/>
            <p14:sldId id="266"/>
            <p14:sldId id="267"/>
            <p14:sldId id="268"/>
            <p14:sldId id="269"/>
            <p14:sldId id="270"/>
          </p14:sldIdLst>
        </p14:section>
        <p14:section name="Untitled Section" id="{0C716E74-A2B1-4431-9909-479582B0376F}">
          <p14:sldIdLst>
            <p14:sldId id="272"/>
            <p14:sldId id="273"/>
            <p14:sldId id="274"/>
            <p14:sldId id="275"/>
            <p14:sldId id="276"/>
            <p14:sldId id="279"/>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163AA42-2464-4C33-A7D3-3D925B1F5E71}"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1CE-86DB-47D9-9B79-1F03802C492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57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3AA42-2464-4C33-A7D3-3D925B1F5E71}"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142330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3AA42-2464-4C33-A7D3-3D925B1F5E71}"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1CE-86DB-47D9-9B79-1F03802C492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6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3AA42-2464-4C33-A7D3-3D925B1F5E71}"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281415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3AA42-2464-4C33-A7D3-3D925B1F5E71}"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1CE-86DB-47D9-9B79-1F03802C492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60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63AA42-2464-4C33-A7D3-3D925B1F5E71}"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184615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63AA42-2464-4C33-A7D3-3D925B1F5E71}"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30475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63AA42-2464-4C33-A7D3-3D925B1F5E71}"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299905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3AA42-2464-4C33-A7D3-3D925B1F5E71}" type="datetimeFigureOut">
              <a:rPr lang="en-IN" smtClean="0"/>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95323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63AA42-2464-4C33-A7D3-3D925B1F5E71}"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1CE-86DB-47D9-9B79-1F03802C4922}" type="slidenum">
              <a:rPr lang="en-IN" smtClean="0"/>
              <a:t>‹#›</a:t>
            </a:fld>
            <a:endParaRPr lang="en-IN"/>
          </a:p>
        </p:txBody>
      </p:sp>
    </p:spTree>
    <p:extLst>
      <p:ext uri="{BB962C8B-B14F-4D97-AF65-F5344CB8AC3E}">
        <p14:creationId xmlns:p14="http://schemas.microsoft.com/office/powerpoint/2010/main" val="356032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63AA42-2464-4C33-A7D3-3D925B1F5E71}"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1CE-86DB-47D9-9B79-1F03802C492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4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3AA42-2464-4C33-A7D3-3D925B1F5E71}" type="datetimeFigureOut">
              <a:rPr lang="en-IN" smtClean="0"/>
              <a:t>06-12-2020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6D21CE-86DB-47D9-9B79-1F03802C492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6140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smtClean="0">
                <a:solidFill>
                  <a:schemeClr val="bg2">
                    <a:lumMod val="50000"/>
                  </a:schemeClr>
                </a:solidFill>
              </a:rPr>
              <a:t>HYPOTHESIS TESTING</a:t>
            </a:r>
            <a:endParaRPr lang="en-IN" b="1" dirty="0">
              <a:solidFill>
                <a:schemeClr val="bg2">
                  <a:lumMod val="50000"/>
                </a:schemeClr>
              </a:solidFill>
            </a:endParaRPr>
          </a:p>
        </p:txBody>
      </p:sp>
      <p:sp>
        <p:nvSpPr>
          <p:cNvPr id="5" name="Subtitle 4"/>
          <p:cNvSpPr>
            <a:spLocks noGrp="1"/>
          </p:cNvSpPr>
          <p:nvPr>
            <p:ph type="subTitle" idx="1"/>
          </p:nvPr>
        </p:nvSpPr>
        <p:spPr/>
        <p:txBody>
          <a:bodyPr/>
          <a:lstStyle/>
          <a:p>
            <a:pPr algn="r"/>
            <a:r>
              <a:rPr lang="en-IN" b="1" dirty="0" smtClean="0">
                <a:solidFill>
                  <a:schemeClr val="tx1">
                    <a:lumMod val="75000"/>
                    <a:lumOff val="25000"/>
                  </a:schemeClr>
                </a:solidFill>
              </a:rPr>
              <a:t>By Vibhav Mann</a:t>
            </a:r>
            <a:endParaRPr lang="en-IN" b="1" dirty="0">
              <a:solidFill>
                <a:schemeClr val="tx1">
                  <a:lumMod val="75000"/>
                  <a:lumOff val="25000"/>
                </a:schemeClr>
              </a:solidFill>
            </a:endParaRPr>
          </a:p>
        </p:txBody>
      </p:sp>
    </p:spTree>
    <p:extLst>
      <p:ext uri="{BB962C8B-B14F-4D97-AF65-F5344CB8AC3E}">
        <p14:creationId xmlns:p14="http://schemas.microsoft.com/office/powerpoint/2010/main" val="3521393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region in relation to alternate </a:t>
            </a:r>
            <a:r>
              <a:rPr lang="en-IN" dirty="0" smtClean="0"/>
              <a:t>hypothesis (CONTD..)</a:t>
            </a:r>
            <a:endParaRPr lang="en-IN" dirty="0"/>
          </a:p>
        </p:txBody>
      </p:sp>
      <p:sp>
        <p:nvSpPr>
          <p:cNvPr id="3" name="Content Placeholder 2"/>
          <p:cNvSpPr>
            <a:spLocks noGrp="1"/>
          </p:cNvSpPr>
          <p:nvPr>
            <p:ph idx="1"/>
          </p:nvPr>
        </p:nvSpPr>
        <p:spPr>
          <a:xfrm>
            <a:off x="1024128" y="2286000"/>
            <a:ext cx="5459799" cy="4572000"/>
          </a:xfrm>
        </p:spPr>
        <p:txBody>
          <a:bodyPr>
            <a:normAutofit lnSpcReduction="10000"/>
          </a:bodyPr>
          <a:lstStyle/>
          <a:p>
            <a:r>
              <a:rPr lang="en-IN" dirty="0" smtClean="0"/>
              <a:t>But if we alter the same example statement and I claim that I can have at most 4 burgers, the following changes would happen :</a:t>
            </a:r>
          </a:p>
          <a:p>
            <a:pPr>
              <a:buFont typeface="Wingdings" panose="05000000000000000000" pitchFamily="2" charset="2"/>
              <a:buChar char="Ø"/>
            </a:pPr>
            <a:r>
              <a:rPr lang="en-IN" dirty="0" smtClean="0"/>
              <a:t>The null hypothesis would become that I can have 4 or less than 4 burgers i.e., </a:t>
            </a:r>
            <a:r>
              <a:rPr lang="en-IN" b="1" dirty="0" smtClean="0"/>
              <a:t>H</a:t>
            </a:r>
            <a:r>
              <a:rPr lang="en-IN" b="1" baseline="-25000" dirty="0" smtClean="0"/>
              <a:t>0</a:t>
            </a:r>
            <a:r>
              <a:rPr lang="en-IN" b="1" dirty="0" smtClean="0"/>
              <a:t> </a:t>
            </a:r>
            <a:r>
              <a:rPr lang="en-IN" b="1" dirty="0"/>
              <a:t>: </a:t>
            </a:r>
            <a:r>
              <a:rPr lang="el-GR" b="1" dirty="0" smtClean="0"/>
              <a:t>μ</a:t>
            </a:r>
            <a:r>
              <a:rPr lang="en-IN" b="1" dirty="0" smtClean="0"/>
              <a:t> ≤ 4</a:t>
            </a:r>
            <a:r>
              <a:rPr lang="en-IN" dirty="0" smtClean="0"/>
              <a:t>. The alternate hypothesis would now become that I can have more than 4 burgers i.e., </a:t>
            </a:r>
            <a:r>
              <a:rPr lang="en-IN" dirty="0" smtClean="0"/>
              <a:t>       </a:t>
            </a:r>
            <a:r>
              <a:rPr lang="en-IN" b="1" dirty="0" smtClean="0"/>
              <a:t>H</a:t>
            </a:r>
            <a:r>
              <a:rPr lang="en-IN" b="1" baseline="-25000" dirty="0" smtClean="0"/>
              <a:t>1</a:t>
            </a:r>
            <a:r>
              <a:rPr lang="en-IN" b="1" dirty="0" smtClean="0"/>
              <a:t> </a:t>
            </a:r>
            <a:r>
              <a:rPr lang="en-IN" b="1" dirty="0"/>
              <a:t>: </a:t>
            </a:r>
            <a:r>
              <a:rPr lang="el-GR" b="1" dirty="0"/>
              <a:t>μ</a:t>
            </a:r>
            <a:r>
              <a:rPr lang="en-IN" b="1" dirty="0"/>
              <a:t> </a:t>
            </a:r>
            <a:r>
              <a:rPr lang="en-IN" b="1" dirty="0" smtClean="0"/>
              <a:t>&gt; 4</a:t>
            </a:r>
            <a:r>
              <a:rPr lang="en-IN" dirty="0" smtClean="0"/>
              <a:t>.</a:t>
            </a:r>
            <a:r>
              <a:rPr lang="en-IN" b="1" dirty="0"/>
              <a:t> </a:t>
            </a:r>
            <a:r>
              <a:rPr lang="en-IN" dirty="0" smtClean="0"/>
              <a:t>This type of an alternate hypothesis is called a </a:t>
            </a:r>
            <a:r>
              <a:rPr lang="en-IN" b="1" dirty="0"/>
              <a:t>D</a:t>
            </a:r>
            <a:r>
              <a:rPr lang="en-IN" b="1" dirty="0" smtClean="0"/>
              <a:t>irectional Hypothesis</a:t>
            </a:r>
            <a:r>
              <a:rPr lang="en-IN" dirty="0" smtClean="0"/>
              <a:t> as now we know that if the null hypothesis is rejected, the population mean would definitely be greater than the sample mean of 4. </a:t>
            </a:r>
            <a:endParaRPr lang="en-IN" b="1" dirty="0" smtClean="0"/>
          </a:p>
          <a:p>
            <a:pPr>
              <a:buFont typeface="Wingdings" panose="05000000000000000000" pitchFamily="2" charset="2"/>
              <a:buChar char="Ø"/>
            </a:pPr>
            <a:r>
              <a:rPr lang="en-IN" dirty="0" smtClean="0"/>
              <a:t>There would exist only a UCV above which we </a:t>
            </a:r>
            <a:r>
              <a:rPr lang="en-IN" dirty="0"/>
              <a:t>c</a:t>
            </a:r>
            <a:r>
              <a:rPr lang="en-IN" dirty="0" smtClean="0"/>
              <a:t>ould claim that I can have more than 4 burgers.</a:t>
            </a:r>
          </a:p>
        </p:txBody>
      </p:sp>
      <p:pic>
        <p:nvPicPr>
          <p:cNvPr id="4" name="Picture 3"/>
          <p:cNvPicPr>
            <a:picLocks noChangeAspect="1"/>
          </p:cNvPicPr>
          <p:nvPr/>
        </p:nvPicPr>
        <p:blipFill>
          <a:blip r:embed="rId2"/>
          <a:stretch>
            <a:fillRect/>
          </a:stretch>
        </p:blipFill>
        <p:spPr>
          <a:xfrm>
            <a:off x="6483927" y="2084832"/>
            <a:ext cx="5809691" cy="4302113"/>
          </a:xfrm>
          <a:prstGeom prst="rect">
            <a:avLst/>
          </a:prstGeom>
        </p:spPr>
      </p:pic>
    </p:spTree>
    <p:extLst>
      <p:ext uri="{BB962C8B-B14F-4D97-AF65-F5344CB8AC3E}">
        <p14:creationId xmlns:p14="http://schemas.microsoft.com/office/powerpoint/2010/main" val="456393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tests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800" dirty="0" smtClean="0"/>
              <a:t>There are basically two types of tests :</a:t>
            </a:r>
          </a:p>
          <a:p>
            <a:pPr marL="585216" lvl="1" indent="-457200">
              <a:buFont typeface="+mj-lt"/>
              <a:buAutoNum type="arabicPeriod"/>
            </a:pPr>
            <a:r>
              <a:rPr lang="en-IN" sz="2400" b="1" dirty="0" smtClean="0"/>
              <a:t>Two-Tailed Tests (</a:t>
            </a:r>
            <a:r>
              <a:rPr lang="en-IN" sz="2400" b="1" dirty="0"/>
              <a:t> ≠ in H</a:t>
            </a:r>
            <a:r>
              <a:rPr lang="en-IN" sz="2400" b="1" dirty="0" smtClean="0"/>
              <a:t>₁ ) </a:t>
            </a:r>
            <a:r>
              <a:rPr lang="en-IN" sz="2400" dirty="0" smtClean="0"/>
              <a:t>: Two Tailed tests are the tests wherein we have to check the rejection region or critical region on both sides of the distribution. These tests would have both LCV and UCV.</a:t>
            </a:r>
          </a:p>
          <a:p>
            <a:pPr marL="585216" lvl="1" indent="-457200">
              <a:buFont typeface="+mj-lt"/>
              <a:buAutoNum type="arabicPeriod"/>
            </a:pPr>
            <a:r>
              <a:rPr lang="en-IN" sz="2400" b="1" dirty="0" smtClean="0"/>
              <a:t>One-Tailed Tests</a:t>
            </a:r>
            <a:r>
              <a:rPr lang="en-IN" sz="2400" dirty="0" smtClean="0"/>
              <a:t> : One Tailed tests are the tests wherein the rejection region or the critical region lies on only one side of the distribution. This test could either have an LCV or a UCV. One Tailed tests are of two types:</a:t>
            </a:r>
          </a:p>
          <a:p>
            <a:pPr marL="768096" lvl="2" indent="-457200">
              <a:buFont typeface="+mj-lt"/>
              <a:buAutoNum type="alphaLcParenR"/>
            </a:pPr>
            <a:r>
              <a:rPr lang="en-IN" sz="2200" b="1" dirty="0" smtClean="0"/>
              <a:t>Upper Tailed Tests (&gt; in H₁ ) </a:t>
            </a:r>
            <a:r>
              <a:rPr lang="en-IN" sz="2200" dirty="0" smtClean="0"/>
              <a:t>: In these tests, the rejection region lies on the right side of the distribution.</a:t>
            </a:r>
          </a:p>
          <a:p>
            <a:pPr marL="768096" lvl="2" indent="-457200">
              <a:buFont typeface="+mj-lt"/>
              <a:buAutoNum type="alphaLcParenR"/>
            </a:pPr>
            <a:r>
              <a:rPr lang="en-IN" sz="2200" b="1" dirty="0" smtClean="0"/>
              <a:t>Lower Tailed Tests (&lt; in H₁ ) </a:t>
            </a:r>
            <a:r>
              <a:rPr lang="en-IN" sz="2200" dirty="0" smtClean="0"/>
              <a:t>: In these tests, the rejection region lies on the left side of the distribution. </a:t>
            </a:r>
          </a:p>
        </p:txBody>
      </p:sp>
    </p:spTree>
    <p:extLst>
      <p:ext uri="{BB962C8B-B14F-4D97-AF65-F5344CB8AC3E}">
        <p14:creationId xmlns:p14="http://schemas.microsoft.com/office/powerpoint/2010/main" val="45006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82" y="793034"/>
            <a:ext cx="9720072" cy="1118893"/>
          </a:xfrm>
        </p:spPr>
        <p:txBody>
          <a:bodyPr/>
          <a:lstStyle/>
          <a:p>
            <a:r>
              <a:rPr lang="en-IN" dirty="0" smtClean="0"/>
              <a:t>Two Tailed test</a:t>
            </a:r>
            <a:endParaRPr lang="en-IN" dirty="0"/>
          </a:p>
        </p:txBody>
      </p:sp>
      <p:sp>
        <p:nvSpPr>
          <p:cNvPr id="5" name="Content Placeholder 4"/>
          <p:cNvSpPr>
            <a:spLocks noGrp="1"/>
          </p:cNvSpPr>
          <p:nvPr>
            <p:ph idx="1"/>
          </p:nvPr>
        </p:nvSpPr>
        <p:spPr>
          <a:xfrm>
            <a:off x="6650182" y="2084832"/>
            <a:ext cx="5347853" cy="4412950"/>
          </a:xfrm>
        </p:spPr>
        <p:txBody>
          <a:bodyPr/>
          <a:lstStyle/>
          <a:p>
            <a:pPr>
              <a:buFont typeface="Wingdings" panose="05000000000000000000" pitchFamily="2" charset="2"/>
              <a:buChar char="Ø"/>
            </a:pPr>
            <a:r>
              <a:rPr lang="en-IN" dirty="0" smtClean="0"/>
              <a:t>This is how the distribution for a two tailed test looks like. There exists LCV and UCV, both, for such a distribution. There exists critical region on both sides of the population mean. The line in the middle is denoting the population sample mean and the red area under the curve denotes the critical or the rejection region.  This type of a test is called a non directional test. The red line in the middle denotes the sample mean and the area between the LCV and the UCV is the acceptance region. </a:t>
            </a:r>
            <a:endParaRPr lang="en-IN" dirty="0"/>
          </a:p>
        </p:txBody>
      </p:sp>
      <p:pic>
        <p:nvPicPr>
          <p:cNvPr id="3" name="Picture 2"/>
          <p:cNvPicPr>
            <a:picLocks noChangeAspect="1"/>
          </p:cNvPicPr>
          <p:nvPr/>
        </p:nvPicPr>
        <p:blipFill>
          <a:blip r:embed="rId2"/>
          <a:stretch>
            <a:fillRect/>
          </a:stretch>
        </p:blipFill>
        <p:spPr>
          <a:xfrm>
            <a:off x="623455" y="2084832"/>
            <a:ext cx="6026727" cy="4595141"/>
          </a:xfrm>
          <a:prstGeom prst="rect">
            <a:avLst/>
          </a:prstGeom>
        </p:spPr>
      </p:pic>
    </p:spTree>
    <p:extLst>
      <p:ext uri="{BB962C8B-B14F-4D97-AF65-F5344CB8AC3E}">
        <p14:creationId xmlns:p14="http://schemas.microsoft.com/office/powerpoint/2010/main" val="2842214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37" y="554182"/>
            <a:ext cx="9720072" cy="1499616"/>
          </a:xfrm>
        </p:spPr>
        <p:txBody>
          <a:bodyPr/>
          <a:lstStyle/>
          <a:p>
            <a:r>
              <a:rPr lang="en-IN" dirty="0" smtClean="0"/>
              <a:t>One Tailed test (Upper tailed)</a:t>
            </a:r>
            <a:endParaRPr lang="en-IN" dirty="0"/>
          </a:p>
        </p:txBody>
      </p:sp>
      <p:sp>
        <p:nvSpPr>
          <p:cNvPr id="6" name="Content Placeholder 5"/>
          <p:cNvSpPr>
            <a:spLocks noGrp="1"/>
          </p:cNvSpPr>
          <p:nvPr>
            <p:ph idx="1"/>
          </p:nvPr>
        </p:nvSpPr>
        <p:spPr>
          <a:xfrm>
            <a:off x="6455432" y="2228365"/>
            <a:ext cx="5653763" cy="4463381"/>
          </a:xfrm>
        </p:spPr>
        <p:txBody>
          <a:bodyPr/>
          <a:lstStyle/>
          <a:p>
            <a:pPr>
              <a:buFont typeface="Wingdings" panose="05000000000000000000" pitchFamily="2" charset="2"/>
              <a:buChar char="Ø"/>
            </a:pPr>
            <a:r>
              <a:rPr lang="en-IN" dirty="0" smtClean="0"/>
              <a:t>This is how the distribution for an upper tailed test looks like. There exists a UCV for this and the line in the middle is denoting the population sample mean while the red area under the curve on the right hand side is denoting the critical or the rejection region. If the calculate mean of the sample lies in this red area, we can reject the null hypothesis. This is a type of a directional test. The red line in the middle denotes the Sample Mean and the area below the UCV is the acceptance region. </a:t>
            </a:r>
            <a:endParaRPr lang="en-IN" dirty="0"/>
          </a:p>
        </p:txBody>
      </p:sp>
      <p:pic>
        <p:nvPicPr>
          <p:cNvPr id="5" name="Picture 4"/>
          <p:cNvPicPr>
            <a:picLocks noChangeAspect="1"/>
          </p:cNvPicPr>
          <p:nvPr/>
        </p:nvPicPr>
        <p:blipFill>
          <a:blip r:embed="rId2"/>
          <a:stretch>
            <a:fillRect/>
          </a:stretch>
        </p:blipFill>
        <p:spPr>
          <a:xfrm>
            <a:off x="705095" y="2053798"/>
            <a:ext cx="5750337" cy="4527795"/>
          </a:xfrm>
          <a:prstGeom prst="rect">
            <a:avLst/>
          </a:prstGeom>
        </p:spPr>
      </p:pic>
    </p:spTree>
    <p:extLst>
      <p:ext uri="{BB962C8B-B14F-4D97-AF65-F5344CB8AC3E}">
        <p14:creationId xmlns:p14="http://schemas.microsoft.com/office/powerpoint/2010/main" val="114969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to conduct hypothesis testing	</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sz="2400" dirty="0" smtClean="0"/>
              <a:t>There are multiple methods to conduct Hypothesis Testing. In this presentation, I’ll be discussing two methods only :</a:t>
            </a:r>
          </a:p>
          <a:p>
            <a:endParaRPr lang="en-IN" dirty="0"/>
          </a:p>
          <a:p>
            <a:pPr marL="630936" lvl="1" indent="-457200">
              <a:buFont typeface="+mj-lt"/>
              <a:buAutoNum type="arabicPeriod"/>
            </a:pPr>
            <a:r>
              <a:rPr lang="en-IN" sz="2200" dirty="0" smtClean="0"/>
              <a:t>Critical Value Method</a:t>
            </a:r>
          </a:p>
          <a:p>
            <a:pPr marL="630936" lvl="1" indent="-457200">
              <a:buFont typeface="+mj-lt"/>
              <a:buAutoNum type="arabicPeriod"/>
            </a:pPr>
            <a:r>
              <a:rPr lang="en-IN" sz="2200" dirty="0" smtClean="0"/>
              <a:t>p-Value Method</a:t>
            </a:r>
          </a:p>
          <a:p>
            <a:pPr marL="630936" lvl="1" indent="-457200">
              <a:buFont typeface="+mj-lt"/>
              <a:buAutoNum type="arabicPeriod"/>
            </a:pPr>
            <a:endParaRPr lang="en-IN" sz="2200" dirty="0"/>
          </a:p>
          <a:p>
            <a:pPr marL="173736" lvl="1" indent="0">
              <a:buNone/>
            </a:pPr>
            <a:endParaRPr lang="en-IN" sz="2200" dirty="0" smtClean="0"/>
          </a:p>
          <a:p>
            <a:pPr marL="516636" lvl="1" indent="-342900">
              <a:buFont typeface="Wingdings" panose="05000000000000000000" pitchFamily="2" charset="2"/>
              <a:buChar char="Ø"/>
            </a:pPr>
            <a:r>
              <a:rPr lang="en-IN" sz="2400" b="1" dirty="0"/>
              <a:t>Remember that we can never accept the null hypothesis. We can only fail to reject it due to insufficient statistical evidence. So, we only have only two options after doing a hypothesis test – Rejecting the null hypothesis or failing to reject the null hypothesis. </a:t>
            </a:r>
          </a:p>
          <a:p>
            <a:pPr marL="173736" lvl="1" indent="0">
              <a:buNone/>
            </a:pPr>
            <a:endParaRPr lang="en-IN" sz="2200" dirty="0"/>
          </a:p>
        </p:txBody>
      </p:sp>
    </p:spTree>
    <p:extLst>
      <p:ext uri="{BB962C8B-B14F-4D97-AF65-F5344CB8AC3E}">
        <p14:creationId xmlns:p14="http://schemas.microsoft.com/office/powerpoint/2010/main" val="2156646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Critical Value Method	</a:t>
            </a:r>
            <a:endParaRPr lang="en-IN" dirty="0"/>
          </a:p>
        </p:txBody>
      </p:sp>
      <p:sp>
        <p:nvSpPr>
          <p:cNvPr id="3" name="Content Placeholder 2"/>
          <p:cNvSpPr>
            <a:spLocks noGrp="1"/>
          </p:cNvSpPr>
          <p:nvPr>
            <p:ph idx="1"/>
          </p:nvPr>
        </p:nvSpPr>
        <p:spPr>
          <a:xfrm>
            <a:off x="1024128" y="2286000"/>
            <a:ext cx="9720073" cy="4572000"/>
          </a:xfrm>
        </p:spPr>
        <p:txBody>
          <a:bodyPr>
            <a:normAutofit fontScale="92500" lnSpcReduction="10000"/>
          </a:bodyPr>
          <a:lstStyle/>
          <a:p>
            <a:pPr>
              <a:buFont typeface="Wingdings" panose="05000000000000000000" pitchFamily="2" charset="2"/>
              <a:buChar char="Ø"/>
            </a:pPr>
            <a:r>
              <a:rPr lang="en-IN" dirty="0" smtClean="0"/>
              <a:t>Let us consider an example to see how to statistically reject or fail to reject the null hypothesis. Let’s take the </a:t>
            </a:r>
            <a:r>
              <a:rPr lang="en-IN" dirty="0"/>
              <a:t>Maggi vs FSSAI example for this</a:t>
            </a:r>
            <a:r>
              <a:rPr lang="en-IN" dirty="0" smtClean="0"/>
              <a:t>.</a:t>
            </a:r>
          </a:p>
          <a:p>
            <a:pPr>
              <a:buFont typeface="Wingdings" panose="05000000000000000000" pitchFamily="2" charset="2"/>
              <a:buChar char="Ø"/>
            </a:pPr>
            <a:r>
              <a:rPr lang="en-IN" dirty="0" smtClean="0"/>
              <a:t>Say the permissible limit of lead in a Maggi product of 2.5ppm. Maggi claims that it does not exceed this limit while FSSAI says that Maggi is crossing the permissible limit. We take a sample size of 100 for this experiment, with a standard deviation of 0.6 and significance level of 3%. The sample mean is 2.6ppm. We need to check if a regulatory alarm is needed to be raised for excess amount of lead in the food samples. </a:t>
            </a:r>
          </a:p>
          <a:p>
            <a:pPr>
              <a:buFont typeface="Wingdings" panose="05000000000000000000" pitchFamily="2" charset="2"/>
              <a:buChar char="Ø"/>
            </a:pPr>
            <a:r>
              <a:rPr lang="en-IN" dirty="0" smtClean="0"/>
              <a:t>The Null Hypothesis would be </a:t>
            </a:r>
            <a:r>
              <a:rPr lang="en-IN" b="1" dirty="0"/>
              <a:t>H</a:t>
            </a:r>
            <a:r>
              <a:rPr lang="en-IN" b="1" baseline="-25000" dirty="0"/>
              <a:t>0</a:t>
            </a:r>
            <a:r>
              <a:rPr lang="en-IN" b="1" dirty="0"/>
              <a:t> : </a:t>
            </a:r>
            <a:r>
              <a:rPr lang="el-GR" b="1" dirty="0"/>
              <a:t>μ</a:t>
            </a:r>
            <a:r>
              <a:rPr lang="en-IN" b="1" dirty="0"/>
              <a:t> </a:t>
            </a:r>
            <a:r>
              <a:rPr lang="en-IN" b="1" dirty="0" smtClean="0"/>
              <a:t>≤ 2.5 </a:t>
            </a:r>
            <a:r>
              <a:rPr lang="en-IN" dirty="0" smtClean="0"/>
              <a:t>and the Alternate Hypothesis would be  </a:t>
            </a:r>
            <a:r>
              <a:rPr lang="en-IN" b="1" dirty="0" smtClean="0"/>
              <a:t>H</a:t>
            </a:r>
            <a:r>
              <a:rPr lang="en-IN" b="1" baseline="-25000" dirty="0" smtClean="0"/>
              <a:t>1</a:t>
            </a:r>
            <a:r>
              <a:rPr lang="en-IN" b="1" dirty="0" smtClean="0"/>
              <a:t> </a:t>
            </a:r>
            <a:r>
              <a:rPr lang="en-IN" b="1" dirty="0"/>
              <a:t>: </a:t>
            </a:r>
            <a:r>
              <a:rPr lang="el-GR" b="1" dirty="0"/>
              <a:t>μ</a:t>
            </a:r>
            <a:r>
              <a:rPr lang="en-IN" b="1" dirty="0"/>
              <a:t> </a:t>
            </a:r>
            <a:r>
              <a:rPr lang="en-IN" b="1" dirty="0" smtClean="0"/>
              <a:t>&gt; 2.5</a:t>
            </a:r>
          </a:p>
          <a:p>
            <a:pPr>
              <a:buFont typeface="Wingdings" panose="05000000000000000000" pitchFamily="2" charset="2"/>
              <a:buChar char="Ø"/>
            </a:pPr>
            <a:r>
              <a:rPr lang="el-GR" b="1" dirty="0" smtClean="0"/>
              <a:t>σ</a:t>
            </a:r>
            <a:r>
              <a:rPr lang="en-IN" b="1" dirty="0" smtClean="0"/>
              <a:t>(Standard Deviation) = 0.6</a:t>
            </a:r>
          </a:p>
          <a:p>
            <a:pPr>
              <a:buFont typeface="Wingdings" panose="05000000000000000000" pitchFamily="2" charset="2"/>
              <a:buChar char="Ø"/>
            </a:pPr>
            <a:r>
              <a:rPr lang="en-IN" b="1" dirty="0" smtClean="0"/>
              <a:t>    = 2.6 ppm</a:t>
            </a:r>
          </a:p>
          <a:p>
            <a:pPr>
              <a:buFont typeface="Wingdings" panose="05000000000000000000" pitchFamily="2" charset="2"/>
              <a:buChar char="Ø"/>
            </a:pPr>
            <a:r>
              <a:rPr lang="en-IN" b="1" dirty="0" smtClean="0"/>
              <a:t>n(Sample Size) = 100</a:t>
            </a:r>
          </a:p>
          <a:p>
            <a:pPr>
              <a:buFont typeface="Wingdings" panose="05000000000000000000" pitchFamily="2" charset="2"/>
              <a:buChar char="Ø"/>
            </a:pPr>
            <a:r>
              <a:rPr lang="el-GR" b="1" dirty="0" smtClean="0"/>
              <a:t>α</a:t>
            </a:r>
            <a:r>
              <a:rPr lang="en-IN" b="1" dirty="0" smtClean="0"/>
              <a:t>(Significance Level) = 0.03 (3%)</a:t>
            </a:r>
            <a:endParaRPr lang="en-IN" b="1" dirty="0"/>
          </a:p>
        </p:txBody>
      </p:sp>
      <p:pic>
        <p:nvPicPr>
          <p:cNvPr id="4" name="Picture 3"/>
          <p:cNvPicPr>
            <a:picLocks noChangeAspect="1"/>
          </p:cNvPicPr>
          <p:nvPr/>
        </p:nvPicPr>
        <p:blipFill>
          <a:blip r:embed="rId2"/>
          <a:stretch>
            <a:fillRect/>
          </a:stretch>
        </p:blipFill>
        <p:spPr>
          <a:xfrm>
            <a:off x="1218922" y="5404109"/>
            <a:ext cx="307980" cy="331671"/>
          </a:xfrm>
          <a:prstGeom prst="rect">
            <a:avLst/>
          </a:prstGeom>
        </p:spPr>
      </p:pic>
    </p:spTree>
    <p:extLst>
      <p:ext uri="{BB962C8B-B14F-4D97-AF65-F5344CB8AC3E}">
        <p14:creationId xmlns:p14="http://schemas.microsoft.com/office/powerpoint/2010/main" val="624277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Maggi vs FSSAI graph</a:t>
            </a:r>
          </a:p>
        </p:txBody>
      </p:sp>
      <p:sp>
        <p:nvSpPr>
          <p:cNvPr id="3" name="Content Placeholder 2"/>
          <p:cNvSpPr>
            <a:spLocks noGrp="1"/>
          </p:cNvSpPr>
          <p:nvPr>
            <p:ph idx="1"/>
          </p:nvPr>
        </p:nvSpPr>
        <p:spPr>
          <a:xfrm>
            <a:off x="6525490" y="1888878"/>
            <a:ext cx="4842165" cy="4401086"/>
          </a:xfrm>
        </p:spPr>
        <p:txBody>
          <a:bodyPr>
            <a:normAutofit fontScale="92500" lnSpcReduction="10000"/>
          </a:bodyPr>
          <a:lstStyle/>
          <a:p>
            <a:pPr>
              <a:buFont typeface="Wingdings" panose="05000000000000000000" pitchFamily="2" charset="2"/>
              <a:buChar char="Ø"/>
            </a:pPr>
            <a:r>
              <a:rPr lang="en-IN" dirty="0" smtClean="0"/>
              <a:t>Since the alternate hypothesis states that     </a:t>
            </a:r>
            <a:r>
              <a:rPr lang="en-IN" b="1" dirty="0" smtClean="0"/>
              <a:t>H</a:t>
            </a:r>
            <a:r>
              <a:rPr lang="en-IN" b="1" baseline="-25000" dirty="0" smtClean="0"/>
              <a:t>1</a:t>
            </a:r>
            <a:r>
              <a:rPr lang="en-IN" b="1" dirty="0" smtClean="0"/>
              <a:t> </a:t>
            </a:r>
            <a:r>
              <a:rPr lang="en-IN" b="1" dirty="0"/>
              <a:t>: </a:t>
            </a:r>
            <a:r>
              <a:rPr lang="el-GR" b="1" dirty="0"/>
              <a:t>μ</a:t>
            </a:r>
            <a:r>
              <a:rPr lang="en-IN" b="1" dirty="0"/>
              <a:t> &gt; </a:t>
            </a:r>
            <a:r>
              <a:rPr lang="en-IN" b="1" dirty="0" smtClean="0"/>
              <a:t>2.5</a:t>
            </a:r>
            <a:r>
              <a:rPr lang="en-IN" dirty="0" smtClean="0"/>
              <a:t>, we can automatically infer that this is a one tailed (upper tailed) test. The      “ &gt; ” symbol implies that the critical value shall lie on the right side of the distribution. The red area under the curve i.e., the critical/rejection region is 3% of the total distribution and hence, the rest of the area which is the acceptance region is 97%. After obtaining sufficient statistical evidence, if the sample mean is less than the critical value(UCV), we can say that the sample mean lies in the acceptance region and then we can base our inferences on that. If the calculated sample mean does not lie in the acceptance region, we can say that we fail to reject the null hypothesis due to lack of evidence. </a:t>
            </a:r>
            <a:endParaRPr lang="en-IN" dirty="0"/>
          </a:p>
        </p:txBody>
      </p:sp>
      <p:pic>
        <p:nvPicPr>
          <p:cNvPr id="6" name="Picture 5"/>
          <p:cNvPicPr>
            <a:picLocks noChangeAspect="1"/>
          </p:cNvPicPr>
          <p:nvPr/>
        </p:nvPicPr>
        <p:blipFill>
          <a:blip r:embed="rId2"/>
          <a:stretch>
            <a:fillRect/>
          </a:stretch>
        </p:blipFill>
        <p:spPr>
          <a:xfrm>
            <a:off x="659203" y="1888878"/>
            <a:ext cx="5851373" cy="4401086"/>
          </a:xfrm>
          <a:prstGeom prst="rect">
            <a:avLst/>
          </a:prstGeom>
        </p:spPr>
      </p:pic>
    </p:spTree>
    <p:extLst>
      <p:ext uri="{BB962C8B-B14F-4D97-AF65-F5344CB8AC3E}">
        <p14:creationId xmlns:p14="http://schemas.microsoft.com/office/powerpoint/2010/main" val="1855538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Calculating the critical value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smtClean="0"/>
              <a:t>Step 1</a:t>
            </a:r>
            <a:r>
              <a:rPr lang="en-IN" dirty="0" smtClean="0"/>
              <a:t> : Calculating the cumulative probability. The cumulative probability in this case would be </a:t>
            </a:r>
            <a:r>
              <a:rPr lang="en-IN" b="1" dirty="0" smtClean="0"/>
              <a:t>(1-0.03)=0.970</a:t>
            </a:r>
            <a:r>
              <a:rPr lang="en-IN" dirty="0" smtClean="0"/>
              <a:t>. Had the distribution been a two tailed distribution, 0.03 would have been divided equally on either sides of the distribution and in that case, the cumulative probability would have become (1-0.015)=0.985. </a:t>
            </a:r>
          </a:p>
          <a:p>
            <a:pPr>
              <a:buFont typeface="Wingdings" panose="05000000000000000000" pitchFamily="2" charset="2"/>
              <a:buChar char="Ø"/>
            </a:pPr>
            <a:r>
              <a:rPr lang="en-IN" b="1" dirty="0" smtClean="0"/>
              <a:t>Step 2</a:t>
            </a:r>
            <a:r>
              <a:rPr lang="en-IN" dirty="0" smtClean="0"/>
              <a:t> : Now we would calculate the Z-score for the cumulative probability value of 0.970. This can be calculated using a Z-Table. On using, we find </a:t>
            </a:r>
            <a:r>
              <a:rPr lang="en-IN" sz="2400" b="1" dirty="0" err="1" smtClean="0"/>
              <a:t>Zc</a:t>
            </a:r>
            <a:r>
              <a:rPr lang="en-IN" sz="2400" b="1" dirty="0" smtClean="0"/>
              <a:t> = 1.88</a:t>
            </a:r>
          </a:p>
          <a:p>
            <a:pPr>
              <a:buFont typeface="Wingdings" panose="05000000000000000000" pitchFamily="2" charset="2"/>
              <a:buChar char="Ø"/>
            </a:pPr>
            <a:r>
              <a:rPr lang="en-IN" sz="2400" b="1" dirty="0" smtClean="0"/>
              <a:t>Step 3</a:t>
            </a:r>
            <a:r>
              <a:rPr lang="en-IN" sz="2400" dirty="0" smtClean="0"/>
              <a:t> : Next step is to calculate the Critical Value for the Z-Score. The expression to calculate the Critical Value is given by [</a:t>
            </a:r>
            <a:r>
              <a:rPr lang="el-GR" b="1" i="1" dirty="0" smtClean="0"/>
              <a:t>μ </a:t>
            </a:r>
            <a:r>
              <a:rPr lang="el-GR" b="1" i="1" dirty="0"/>
              <a:t>+ Zc x (σ/</a:t>
            </a:r>
            <a:r>
              <a:rPr lang="el-GR" b="1" i="1" dirty="0" smtClean="0"/>
              <a:t>√</a:t>
            </a:r>
            <a:r>
              <a:rPr lang="en-IN" b="1" i="1" dirty="0" smtClean="0"/>
              <a:t>n</a:t>
            </a:r>
            <a:r>
              <a:rPr lang="el-GR" b="1" i="1" dirty="0" smtClean="0"/>
              <a:t>)</a:t>
            </a:r>
            <a:r>
              <a:rPr lang="en-IN" b="1" i="1" dirty="0" smtClean="0"/>
              <a:t>]</a:t>
            </a:r>
            <a:r>
              <a:rPr lang="en-IN" dirty="0" smtClean="0"/>
              <a:t>. On using this expression, we find that </a:t>
            </a:r>
            <a:r>
              <a:rPr lang="en-IN" b="1" dirty="0" smtClean="0"/>
              <a:t>UCV = 2.6128</a:t>
            </a:r>
            <a:endParaRPr lang="en-IN" b="1" i="1" dirty="0"/>
          </a:p>
        </p:txBody>
      </p:sp>
    </p:spTree>
    <p:extLst>
      <p:ext uri="{BB962C8B-B14F-4D97-AF65-F5344CB8AC3E}">
        <p14:creationId xmlns:p14="http://schemas.microsoft.com/office/powerpoint/2010/main" val="329321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UCV = 2.6128</a:t>
            </a:r>
          </a:p>
          <a:p>
            <a:pPr>
              <a:buFont typeface="Wingdings" panose="05000000000000000000" pitchFamily="2" charset="2"/>
              <a:buChar char="Ø"/>
            </a:pPr>
            <a:r>
              <a:rPr lang="en-IN" dirty="0"/>
              <a:t> </a:t>
            </a:r>
            <a:r>
              <a:rPr lang="en-IN" dirty="0" smtClean="0"/>
              <a:t>      = 2.6</a:t>
            </a:r>
          </a:p>
          <a:p>
            <a:pPr>
              <a:buFont typeface="Wingdings" panose="05000000000000000000" pitchFamily="2" charset="2"/>
              <a:buChar char="Ø"/>
            </a:pPr>
            <a:endParaRPr lang="en-IN" dirty="0" smtClean="0"/>
          </a:p>
          <a:p>
            <a:pPr>
              <a:buFont typeface="Wingdings" panose="05000000000000000000" pitchFamily="2" charset="2"/>
              <a:buChar char="Ø"/>
            </a:pPr>
            <a:r>
              <a:rPr lang="en-IN" b="1" dirty="0" smtClean="0"/>
              <a:t>We can see that the sample mean is less than the critical value(UCV), which means that the sample mean lies in the acceptance region. This means that we fail to reject the null hypothesis in this case. Hence, the claim made by Maggi shall not be rejected and there is no need to raise a regulatory alarm regarding the same. </a:t>
            </a:r>
          </a:p>
          <a:p>
            <a:endParaRPr lang="en-IN" dirty="0"/>
          </a:p>
        </p:txBody>
      </p:sp>
      <p:pic>
        <p:nvPicPr>
          <p:cNvPr id="4" name="Picture 3"/>
          <p:cNvPicPr>
            <a:picLocks noChangeAspect="1"/>
          </p:cNvPicPr>
          <p:nvPr/>
        </p:nvPicPr>
        <p:blipFill>
          <a:blip r:embed="rId2"/>
          <a:stretch>
            <a:fillRect/>
          </a:stretch>
        </p:blipFill>
        <p:spPr>
          <a:xfrm>
            <a:off x="1412055" y="2771745"/>
            <a:ext cx="307980" cy="331671"/>
          </a:xfrm>
          <a:prstGeom prst="rect">
            <a:avLst/>
          </a:prstGeom>
        </p:spPr>
      </p:pic>
    </p:spTree>
    <p:extLst>
      <p:ext uri="{BB962C8B-B14F-4D97-AF65-F5344CB8AC3E}">
        <p14:creationId xmlns:p14="http://schemas.microsoft.com/office/powerpoint/2010/main" val="972162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P-Value method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In simple words, p-value is the probability that the null hypothesis is correct. So, if the p-value is higher, we would have a greater chance of not rejecting the null hypothesis. Very small p-values imply that we will reject the null hypothesis.</a:t>
            </a:r>
          </a:p>
          <a:p>
            <a:pPr>
              <a:buFont typeface="Wingdings" panose="05000000000000000000" pitchFamily="2" charset="2"/>
              <a:buChar char="Ø"/>
            </a:pPr>
            <a:r>
              <a:rPr lang="en-IN" dirty="0" smtClean="0"/>
              <a:t>Let’s take a different example for the p-value method. This example is from the module itself. </a:t>
            </a:r>
          </a:p>
          <a:p>
            <a:pPr>
              <a:buFont typeface="Wingdings" panose="05000000000000000000" pitchFamily="2" charset="2"/>
              <a:buChar char="Ø"/>
            </a:pPr>
            <a:r>
              <a:rPr lang="en-IN" dirty="0" smtClean="0"/>
              <a:t>The </a:t>
            </a:r>
            <a:r>
              <a:rPr lang="en-IN" dirty="0"/>
              <a:t>amount of paracetamol deemed safe by the drug regulatory authorities is 500 mg.</a:t>
            </a:r>
            <a:r>
              <a:rPr lang="en-IN" dirty="0" smtClean="0"/>
              <a:t> If the amount of paracetamol is too low or too high, it will cause a regulatory issue.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08839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Hypothesis Testing</a:t>
            </a:r>
            <a:endParaRPr lang="en-IN" dirty="0"/>
          </a:p>
        </p:txBody>
      </p:sp>
      <p:sp>
        <p:nvSpPr>
          <p:cNvPr id="3" name="Content Placeholder 2"/>
          <p:cNvSpPr>
            <a:spLocks noGrp="1"/>
          </p:cNvSpPr>
          <p:nvPr>
            <p:ph idx="1"/>
          </p:nvPr>
        </p:nvSpPr>
        <p:spPr>
          <a:xfrm>
            <a:off x="816311" y="2084832"/>
            <a:ext cx="6097107" cy="4218986"/>
          </a:xfrm>
        </p:spPr>
        <p:txBody>
          <a:bodyPr>
            <a:normAutofit fontScale="92500" lnSpcReduction="10000"/>
          </a:bodyPr>
          <a:lstStyle/>
          <a:p>
            <a:pPr>
              <a:buFont typeface="Wingdings" panose="05000000000000000000" pitchFamily="2" charset="2"/>
              <a:buChar char="Ø"/>
            </a:pPr>
            <a:r>
              <a:rPr lang="en-IN" dirty="0" smtClean="0"/>
              <a:t>Hypothesis Testing - Helps us to statistically verify whether a claim is likely to be true for an entire population or not. </a:t>
            </a:r>
          </a:p>
          <a:p>
            <a:pPr>
              <a:buFont typeface="Wingdings" panose="05000000000000000000" pitchFamily="2" charset="2"/>
              <a:buChar char="Ø"/>
            </a:pPr>
            <a:r>
              <a:rPr lang="en-IN" dirty="0" smtClean="0"/>
              <a:t>Maggi v FSSAI (</a:t>
            </a:r>
            <a:r>
              <a:rPr lang="en-IN" b="1" dirty="0" smtClean="0"/>
              <a:t>F</a:t>
            </a:r>
            <a:r>
              <a:rPr lang="en-IN" dirty="0" smtClean="0"/>
              <a:t>ood </a:t>
            </a:r>
            <a:r>
              <a:rPr lang="en-IN" b="1" dirty="0" smtClean="0"/>
              <a:t>S</a:t>
            </a:r>
            <a:r>
              <a:rPr lang="en-IN" dirty="0" smtClean="0"/>
              <a:t>afety and </a:t>
            </a:r>
            <a:r>
              <a:rPr lang="en-IN" b="1" dirty="0" smtClean="0"/>
              <a:t>S</a:t>
            </a:r>
            <a:r>
              <a:rPr lang="en-IN" dirty="0" smtClean="0"/>
              <a:t>tandards </a:t>
            </a:r>
            <a:r>
              <a:rPr lang="en-IN" b="1" dirty="0" smtClean="0"/>
              <a:t>A</a:t>
            </a:r>
            <a:r>
              <a:rPr lang="en-IN" dirty="0" smtClean="0"/>
              <a:t>uthority of </a:t>
            </a:r>
            <a:r>
              <a:rPr lang="en-IN" b="1" dirty="0" smtClean="0"/>
              <a:t>I</a:t>
            </a:r>
            <a:r>
              <a:rPr lang="en-IN" dirty="0" smtClean="0"/>
              <a:t>ndia) as an example. Permissible limit, say, is 2.5ppm of lead.</a:t>
            </a:r>
          </a:p>
          <a:p>
            <a:pPr>
              <a:buFont typeface="Wingdings" panose="05000000000000000000" pitchFamily="2" charset="2"/>
              <a:buChar char="Ø"/>
            </a:pPr>
            <a:r>
              <a:rPr lang="en-IN" dirty="0" smtClean="0"/>
              <a:t>Does diet help more in reducing weight or does exercise help more?</a:t>
            </a:r>
          </a:p>
          <a:p>
            <a:pPr>
              <a:buFont typeface="Wingdings" panose="05000000000000000000" pitchFamily="2" charset="2"/>
              <a:buChar char="Ø"/>
            </a:pPr>
            <a:r>
              <a:rPr lang="en-IN" dirty="0" smtClean="0"/>
              <a:t>In order to quit smoking, do Nicotine Patches actually work?</a:t>
            </a:r>
          </a:p>
          <a:p>
            <a:pPr>
              <a:buFont typeface="Wingdings" panose="05000000000000000000" pitchFamily="2" charset="2"/>
              <a:buChar char="Ø"/>
            </a:pPr>
            <a:r>
              <a:rPr lang="en-IN" dirty="0" smtClean="0"/>
              <a:t>In hypothesis testing there are two types of hypothesis based on the test that is to be done – </a:t>
            </a:r>
            <a:r>
              <a:rPr lang="en-IN" b="1" dirty="0" smtClean="0"/>
              <a:t>Null Hypothesis </a:t>
            </a:r>
            <a:r>
              <a:rPr lang="en-IN" dirty="0" smtClean="0"/>
              <a:t>and </a:t>
            </a:r>
            <a:r>
              <a:rPr lang="en-IN" b="1" dirty="0" smtClean="0"/>
              <a:t>Alternate Hypothesis</a:t>
            </a:r>
            <a:r>
              <a:rPr lang="en-IN" dirty="0" smtClean="0"/>
              <a:t>. </a:t>
            </a:r>
          </a:p>
          <a:p>
            <a:pPr>
              <a:buFont typeface="Arial" panose="020B0604020202020204" pitchFamily="34" charset="0"/>
              <a:buChar char="•"/>
            </a:pPr>
            <a:endParaRPr lang="en-IN" dirty="0"/>
          </a:p>
        </p:txBody>
      </p:sp>
      <p:pic>
        <p:nvPicPr>
          <p:cNvPr id="1028" name="Picture 4" descr="Demystifying hypothesis testing with simple Python examples | by  Tirthajyoti Sarkar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57" y="1735280"/>
            <a:ext cx="5194165" cy="456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968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P-Value method (Contd..)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The Null Hypothesis would be </a:t>
            </a:r>
            <a:r>
              <a:rPr lang="en-IN" b="1" dirty="0"/>
              <a:t>H</a:t>
            </a:r>
            <a:r>
              <a:rPr lang="en-IN" b="1" baseline="-25000" dirty="0"/>
              <a:t>0</a:t>
            </a:r>
            <a:r>
              <a:rPr lang="en-IN" b="1" dirty="0"/>
              <a:t> : </a:t>
            </a:r>
            <a:r>
              <a:rPr lang="el-GR" b="1" dirty="0"/>
              <a:t>μ</a:t>
            </a:r>
            <a:r>
              <a:rPr lang="en-IN" b="1" dirty="0"/>
              <a:t> = 500 </a:t>
            </a:r>
            <a:r>
              <a:rPr lang="en-IN" dirty="0"/>
              <a:t>and the Alternate Hypothesis would be  </a:t>
            </a:r>
            <a:r>
              <a:rPr lang="en-IN" b="1" dirty="0"/>
              <a:t>H</a:t>
            </a:r>
            <a:r>
              <a:rPr lang="en-IN" b="1" baseline="-25000" dirty="0"/>
              <a:t>1</a:t>
            </a:r>
            <a:r>
              <a:rPr lang="en-IN" b="1" dirty="0"/>
              <a:t> : </a:t>
            </a:r>
            <a:r>
              <a:rPr lang="el-GR" b="1" dirty="0"/>
              <a:t>μ</a:t>
            </a:r>
            <a:r>
              <a:rPr lang="en-IN" b="1" dirty="0"/>
              <a:t> ≠ 500</a:t>
            </a:r>
            <a:r>
              <a:rPr lang="en-IN" b="1" dirty="0" smtClean="0"/>
              <a:t>.</a:t>
            </a:r>
            <a:endParaRPr lang="en-IN" dirty="0" smtClean="0"/>
          </a:p>
          <a:p>
            <a:pPr>
              <a:buFont typeface="Wingdings" panose="05000000000000000000" pitchFamily="2" charset="2"/>
              <a:buChar char="Ø"/>
            </a:pPr>
            <a:r>
              <a:rPr lang="el-GR" b="1" dirty="0"/>
              <a:t>σ</a:t>
            </a:r>
            <a:r>
              <a:rPr lang="en-IN" b="1" dirty="0"/>
              <a:t>(Standard Deviation) = </a:t>
            </a:r>
            <a:r>
              <a:rPr lang="en-IN" b="1" dirty="0" smtClean="0"/>
              <a:t>110</a:t>
            </a:r>
            <a:endParaRPr lang="en-IN" b="1" dirty="0"/>
          </a:p>
          <a:p>
            <a:pPr>
              <a:buFont typeface="Wingdings" panose="05000000000000000000" pitchFamily="2" charset="2"/>
              <a:buChar char="Ø"/>
            </a:pPr>
            <a:r>
              <a:rPr lang="en-IN" b="1" dirty="0"/>
              <a:t>    </a:t>
            </a:r>
            <a:r>
              <a:rPr lang="en-IN" b="1" dirty="0" smtClean="0"/>
              <a:t>= 510 mg</a:t>
            </a:r>
            <a:endParaRPr lang="en-IN" b="1" dirty="0"/>
          </a:p>
          <a:p>
            <a:pPr>
              <a:buFont typeface="Wingdings" panose="05000000000000000000" pitchFamily="2" charset="2"/>
              <a:buChar char="Ø"/>
            </a:pPr>
            <a:r>
              <a:rPr lang="en-IN" b="1" dirty="0"/>
              <a:t>n(Sample Size) = </a:t>
            </a:r>
            <a:r>
              <a:rPr lang="en-IN" b="1" dirty="0" smtClean="0"/>
              <a:t>900</a:t>
            </a:r>
            <a:endParaRPr lang="en-IN" b="1" dirty="0"/>
          </a:p>
          <a:p>
            <a:pPr>
              <a:buFont typeface="Wingdings" panose="05000000000000000000" pitchFamily="2" charset="2"/>
              <a:buChar char="Ø"/>
            </a:pPr>
            <a:r>
              <a:rPr lang="el-GR" b="1" dirty="0"/>
              <a:t>α</a:t>
            </a:r>
            <a:r>
              <a:rPr lang="en-IN" b="1" dirty="0"/>
              <a:t>(Significance Level) = </a:t>
            </a:r>
            <a:r>
              <a:rPr lang="en-IN" b="1" dirty="0" smtClean="0"/>
              <a:t>0.05 (5%)</a:t>
            </a:r>
            <a:endParaRPr lang="en-IN" b="1" dirty="0"/>
          </a:p>
          <a:p>
            <a:endParaRPr lang="en-IN" dirty="0"/>
          </a:p>
        </p:txBody>
      </p:sp>
      <p:pic>
        <p:nvPicPr>
          <p:cNvPr id="4" name="Picture 3"/>
          <p:cNvPicPr>
            <a:picLocks noChangeAspect="1"/>
          </p:cNvPicPr>
          <p:nvPr/>
        </p:nvPicPr>
        <p:blipFill>
          <a:blip r:embed="rId2"/>
          <a:stretch>
            <a:fillRect/>
          </a:stretch>
        </p:blipFill>
        <p:spPr>
          <a:xfrm>
            <a:off x="1265502" y="3574010"/>
            <a:ext cx="307980" cy="331671"/>
          </a:xfrm>
          <a:prstGeom prst="rect">
            <a:avLst/>
          </a:prstGeom>
        </p:spPr>
      </p:pic>
    </p:spTree>
    <p:extLst>
      <p:ext uri="{BB962C8B-B14F-4D97-AF65-F5344CB8AC3E}">
        <p14:creationId xmlns:p14="http://schemas.microsoft.com/office/powerpoint/2010/main" val="1648728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a:t>
            </a:r>
            <a:endParaRPr lang="en-IN" dirty="0"/>
          </a:p>
        </p:txBody>
      </p:sp>
      <p:sp>
        <p:nvSpPr>
          <p:cNvPr id="3" name="Content Placeholder 2"/>
          <p:cNvSpPr>
            <a:spLocks noGrp="1"/>
          </p:cNvSpPr>
          <p:nvPr>
            <p:ph idx="1"/>
          </p:nvPr>
        </p:nvSpPr>
        <p:spPr>
          <a:xfrm>
            <a:off x="6699551" y="2202873"/>
            <a:ext cx="4952121" cy="4100946"/>
          </a:xfrm>
        </p:spPr>
        <p:txBody>
          <a:bodyPr/>
          <a:lstStyle/>
          <a:p>
            <a:pPr>
              <a:buFont typeface="Wingdings" panose="05000000000000000000" pitchFamily="2" charset="2"/>
              <a:buChar char="Ø"/>
            </a:pPr>
            <a:r>
              <a:rPr lang="en-IN" dirty="0" smtClean="0"/>
              <a:t>Since the alternate hypothesis states that </a:t>
            </a:r>
            <a:r>
              <a:rPr lang="en-IN" b="1" dirty="0"/>
              <a:t>H</a:t>
            </a:r>
            <a:r>
              <a:rPr lang="en-IN" b="1" baseline="-25000" dirty="0"/>
              <a:t>1</a:t>
            </a:r>
            <a:r>
              <a:rPr lang="en-IN" b="1" dirty="0"/>
              <a:t> : </a:t>
            </a:r>
            <a:r>
              <a:rPr lang="el-GR" b="1" dirty="0"/>
              <a:t>μ</a:t>
            </a:r>
            <a:r>
              <a:rPr lang="en-IN" b="1" dirty="0"/>
              <a:t> ≠ </a:t>
            </a:r>
            <a:r>
              <a:rPr lang="en-IN" b="1" dirty="0" smtClean="0"/>
              <a:t>500</a:t>
            </a:r>
            <a:r>
              <a:rPr lang="en-IN" dirty="0" smtClean="0"/>
              <a:t>, the critical region or the rejection region will lie on both sides of the distribution as the sample mean could be lesser than 500 and it could also be greater than 500. The area under the probability distribution curve is the p-Value. Due to the test being a two-tailed test, it is distributed on either sides of it. </a:t>
            </a:r>
            <a:endParaRPr lang="en-IN" dirty="0"/>
          </a:p>
        </p:txBody>
      </p:sp>
      <p:pic>
        <p:nvPicPr>
          <p:cNvPr id="5" name="Picture 4"/>
          <p:cNvPicPr>
            <a:picLocks noChangeAspect="1"/>
          </p:cNvPicPr>
          <p:nvPr/>
        </p:nvPicPr>
        <p:blipFill>
          <a:blip r:embed="rId2"/>
          <a:stretch>
            <a:fillRect/>
          </a:stretch>
        </p:blipFill>
        <p:spPr>
          <a:xfrm>
            <a:off x="646219" y="2084832"/>
            <a:ext cx="5675424" cy="4320922"/>
          </a:xfrm>
          <a:prstGeom prst="rect">
            <a:avLst/>
          </a:prstGeom>
        </p:spPr>
      </p:pic>
    </p:spTree>
    <p:extLst>
      <p:ext uri="{BB962C8B-B14F-4D97-AF65-F5344CB8AC3E}">
        <p14:creationId xmlns:p14="http://schemas.microsoft.com/office/powerpoint/2010/main" val="3498175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Calculating the p-value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smtClean="0"/>
              <a:t>Step 1</a:t>
            </a:r>
            <a:r>
              <a:rPr lang="en-IN" dirty="0" smtClean="0"/>
              <a:t> : The first step is to calculate the Z-score. Unlike the Critical Value method, in the p-Value method, we calculate the Z-score. The expression required to calculate the Z-Score is </a:t>
            </a:r>
            <a:r>
              <a:rPr lang="en-IN" i="1" dirty="0"/>
              <a:t> </a:t>
            </a:r>
            <a:r>
              <a:rPr lang="en-IN" i="1" dirty="0" smtClean="0"/>
              <a:t>[</a:t>
            </a:r>
            <a:r>
              <a:rPr lang="en-IN" b="1" i="1" dirty="0" smtClean="0"/>
              <a:t>(    - </a:t>
            </a:r>
            <a:r>
              <a:rPr lang="el-GR" b="1" i="1" dirty="0" smtClean="0"/>
              <a:t>μ</a:t>
            </a:r>
            <a:r>
              <a:rPr lang="en-IN" b="1" i="1" dirty="0" smtClean="0"/>
              <a:t> </a:t>
            </a:r>
            <a:r>
              <a:rPr lang="el-GR" b="1" i="1" dirty="0" smtClean="0"/>
              <a:t>) </a:t>
            </a:r>
            <a:r>
              <a:rPr lang="el-GR" b="1" i="1" dirty="0"/>
              <a:t>/ (σ /</a:t>
            </a:r>
            <a:r>
              <a:rPr lang="el-GR" b="1" i="1" dirty="0" smtClean="0"/>
              <a:t>​</a:t>
            </a:r>
            <a:r>
              <a:rPr lang="el-GR" b="1" dirty="0" smtClean="0"/>
              <a:t>√</a:t>
            </a:r>
            <a:r>
              <a:rPr lang="en-IN" b="1" dirty="0"/>
              <a:t>n</a:t>
            </a:r>
            <a:r>
              <a:rPr lang="en-IN" b="1" i="1" dirty="0" smtClean="0"/>
              <a:t>)]</a:t>
            </a:r>
            <a:r>
              <a:rPr lang="en-IN" dirty="0" smtClean="0"/>
              <a:t>. On calculating, we get </a:t>
            </a:r>
            <a:r>
              <a:rPr lang="en-IN" sz="2000" b="1" dirty="0" err="1"/>
              <a:t>Zc</a:t>
            </a:r>
            <a:r>
              <a:rPr lang="en-IN" sz="2000" b="1" dirty="0"/>
              <a:t> = </a:t>
            </a:r>
            <a:r>
              <a:rPr lang="en-IN" sz="2000" b="1" dirty="0" smtClean="0"/>
              <a:t>2.73</a:t>
            </a:r>
          </a:p>
          <a:p>
            <a:pPr>
              <a:buFont typeface="Wingdings" panose="05000000000000000000" pitchFamily="2" charset="2"/>
              <a:buChar char="Ø"/>
            </a:pPr>
            <a:r>
              <a:rPr lang="en-IN" b="1" dirty="0" smtClean="0"/>
              <a:t>Step 2</a:t>
            </a:r>
            <a:r>
              <a:rPr lang="en-IN" dirty="0" smtClean="0"/>
              <a:t> : The next step is to find the value corresponding to the Z-Score of 2.73. This will help us calculate the p-Value. On referring to the Z-Table, the value corresponding to the Z-Score of 2.73 was found to be 0.9968</a:t>
            </a:r>
          </a:p>
          <a:p>
            <a:pPr>
              <a:buFont typeface="Wingdings" panose="05000000000000000000" pitchFamily="2" charset="2"/>
              <a:buChar char="Ø"/>
            </a:pPr>
            <a:r>
              <a:rPr lang="en-IN" b="1" dirty="0" smtClean="0"/>
              <a:t>Step 3</a:t>
            </a:r>
            <a:r>
              <a:rPr lang="en-IN" dirty="0" smtClean="0"/>
              <a:t> : The final step is to calculate the p-Value. The p-Value is calculated by subtracting the value corresponding to the Z-Score from 1. But this is a two tailed test. Thus, the p-Value so obtained will be multiplied by 2 to get p-Value for the entire distribution. </a:t>
            </a:r>
          </a:p>
          <a:p>
            <a:pPr marL="923544" lvl="6" indent="0">
              <a:buNone/>
            </a:pPr>
            <a:r>
              <a:rPr lang="en-IN" sz="2200" b="1" dirty="0" smtClean="0"/>
              <a:t>		p-Value = (1-0.9968)x2 = 0.0064</a:t>
            </a:r>
            <a:endParaRPr lang="en-IN" sz="2200" b="1" dirty="0"/>
          </a:p>
          <a:p>
            <a:pPr>
              <a:buFont typeface="Wingdings" panose="05000000000000000000" pitchFamily="2" charset="2"/>
              <a:buChar char="Ø"/>
            </a:pPr>
            <a:endParaRPr lang="en-IN" b="1" dirty="0"/>
          </a:p>
        </p:txBody>
      </p:sp>
      <p:pic>
        <p:nvPicPr>
          <p:cNvPr id="5" name="Picture 4"/>
          <p:cNvPicPr>
            <a:picLocks noChangeAspect="1"/>
          </p:cNvPicPr>
          <p:nvPr/>
        </p:nvPicPr>
        <p:blipFill>
          <a:blip r:embed="rId2"/>
          <a:stretch>
            <a:fillRect/>
          </a:stretch>
        </p:blipFill>
        <p:spPr>
          <a:xfrm>
            <a:off x="3114660" y="2940028"/>
            <a:ext cx="209579" cy="304843"/>
          </a:xfrm>
          <a:prstGeom prst="rect">
            <a:avLst/>
          </a:prstGeom>
        </p:spPr>
      </p:pic>
    </p:spTree>
    <p:extLst>
      <p:ext uri="{BB962C8B-B14F-4D97-AF65-F5344CB8AC3E}">
        <p14:creationId xmlns:p14="http://schemas.microsoft.com/office/powerpoint/2010/main" val="3176772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inference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If the p-Value is less than the significance level, we can reject the null hypothesis.</a:t>
            </a:r>
          </a:p>
          <a:p>
            <a:pPr>
              <a:buFont typeface="Wingdings" panose="05000000000000000000" pitchFamily="2" charset="2"/>
              <a:buChar char="Ø"/>
            </a:pPr>
            <a:r>
              <a:rPr lang="en-IN" dirty="0" smtClean="0"/>
              <a:t>If the p-Value is more than the significance level, we fail to reject the null hypothesis. </a:t>
            </a:r>
            <a:endParaRPr lang="en-IN" dirty="0"/>
          </a:p>
          <a:p>
            <a:pPr>
              <a:buFont typeface="Wingdings" panose="05000000000000000000" pitchFamily="2" charset="2"/>
              <a:buChar char="Ø"/>
            </a:pPr>
            <a:r>
              <a:rPr lang="en-IN" b="1" dirty="0" smtClean="0"/>
              <a:t>Here</a:t>
            </a:r>
            <a:r>
              <a:rPr lang="en-IN" b="1" dirty="0"/>
              <a:t>, the p-value comes out to be 0.0064. </a:t>
            </a:r>
            <a:r>
              <a:rPr lang="en-IN" b="1" dirty="0" smtClean="0"/>
              <a:t>The </a:t>
            </a:r>
            <a:r>
              <a:rPr lang="en-IN" b="1" dirty="0"/>
              <a:t>p-value is less than the significance level (0.0064 &lt; 0.05) and a smaller p-value gives </a:t>
            </a:r>
            <a:r>
              <a:rPr lang="en-IN" b="1" dirty="0" smtClean="0"/>
              <a:t>us </a:t>
            </a:r>
            <a:r>
              <a:rPr lang="en-IN" b="1" dirty="0"/>
              <a:t>greater evidence against the null hypothesis. So, </a:t>
            </a:r>
            <a:r>
              <a:rPr lang="en-IN" b="1" dirty="0" smtClean="0"/>
              <a:t>we can </a:t>
            </a:r>
            <a:r>
              <a:rPr lang="en-IN" b="1" dirty="0"/>
              <a:t>reject the null </a:t>
            </a:r>
            <a:r>
              <a:rPr lang="en-IN" b="1" dirty="0" smtClean="0"/>
              <a:t>hypothesis in this case </a:t>
            </a:r>
            <a:r>
              <a:rPr lang="en-IN" b="1" dirty="0"/>
              <a:t>that the average amount of paracetamol in medicines is 500 mg. So, this is a regulatory alarm for the company, and the manufacturing process needs to change</a:t>
            </a:r>
            <a:r>
              <a:rPr lang="en-IN" b="1" i="1" dirty="0"/>
              <a:t>.</a:t>
            </a:r>
            <a:endParaRPr lang="en-IN" b="1" dirty="0"/>
          </a:p>
        </p:txBody>
      </p:sp>
    </p:spTree>
    <p:extLst>
      <p:ext uri="{BB962C8B-B14F-4D97-AF65-F5344CB8AC3E}">
        <p14:creationId xmlns:p14="http://schemas.microsoft.com/office/powerpoint/2010/main" val="2711058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introduction to null hypothesis</a:t>
            </a:r>
            <a:endParaRPr lang="en-IN" dirty="0"/>
          </a:p>
        </p:txBody>
      </p:sp>
      <p:sp>
        <p:nvSpPr>
          <p:cNvPr id="3" name="Content Placeholder 2"/>
          <p:cNvSpPr>
            <a:spLocks noGrp="1"/>
          </p:cNvSpPr>
          <p:nvPr>
            <p:ph idx="1"/>
          </p:nvPr>
        </p:nvSpPr>
        <p:spPr>
          <a:xfrm>
            <a:off x="1024128" y="2604654"/>
            <a:ext cx="8452381" cy="3704705"/>
          </a:xfrm>
        </p:spPr>
        <p:txBody>
          <a:bodyPr>
            <a:normAutofit/>
          </a:bodyPr>
          <a:lstStyle/>
          <a:p>
            <a:pPr>
              <a:buFont typeface="Wingdings" panose="05000000000000000000" pitchFamily="2" charset="2"/>
              <a:buChar char="Ø"/>
            </a:pPr>
            <a:r>
              <a:rPr lang="en-IN" dirty="0" smtClean="0"/>
              <a:t>Null hypothesis means that the status quo is true, it means that the original belief/claim of a hypothesis is true. </a:t>
            </a:r>
            <a:endParaRPr lang="en-IN" dirty="0"/>
          </a:p>
          <a:p>
            <a:pPr>
              <a:buFont typeface="Wingdings" panose="05000000000000000000" pitchFamily="2" charset="2"/>
              <a:buChar char="Ø"/>
            </a:pPr>
            <a:r>
              <a:rPr lang="en-IN" dirty="0" smtClean="0"/>
              <a:t>Considering the examples of the previous slide :</a:t>
            </a:r>
          </a:p>
          <a:p>
            <a:pPr marL="630936" lvl="1" indent="-457200">
              <a:buAutoNum type="arabicPeriod"/>
            </a:pPr>
            <a:r>
              <a:rPr lang="en-IN" sz="2000" dirty="0" smtClean="0"/>
              <a:t>Maggi v FSSAI – Permissible limit of lead is 2.5ppm. Null Hypothesis - “Maggi products contain lead content equivalent to or lower than 2.5ppm”</a:t>
            </a:r>
          </a:p>
          <a:p>
            <a:pPr marL="630936" lvl="1" indent="-457200">
              <a:buAutoNum type="arabicPeriod"/>
            </a:pPr>
            <a:r>
              <a:rPr lang="en-IN" sz="2000" dirty="0" smtClean="0"/>
              <a:t>Similarly, in the example for knowing whether diet helps more in reducing weight or exercise, we can consider that the null hypothesis could be that there was no difference in the average weight loss for both methods of dieting and exercise.</a:t>
            </a:r>
          </a:p>
          <a:p>
            <a:pPr marL="630936" lvl="1" indent="-457200">
              <a:buAutoNum type="arabicPeriod"/>
            </a:pPr>
            <a:r>
              <a:rPr lang="en-IN" sz="2000" dirty="0" smtClean="0"/>
              <a:t>In the example for whether quitting smoking is more efficient using Nicotine Patches, we can assume the null hypothesis to be that it does not help.</a:t>
            </a:r>
          </a:p>
        </p:txBody>
      </p:sp>
      <p:pic>
        <p:nvPicPr>
          <p:cNvPr id="2050" name="Picture 2" descr="Statistics for Business &amp; Economics Chapter 9 with visual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509" y="2866331"/>
            <a:ext cx="17145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71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Brief introduction to </a:t>
            </a:r>
            <a:r>
              <a:rPr lang="en-IN" dirty="0" smtClean="0"/>
              <a:t>ALTERNATE </a:t>
            </a:r>
            <a:r>
              <a:rPr lang="en-IN" dirty="0"/>
              <a:t>hypothesis</a:t>
            </a:r>
          </a:p>
        </p:txBody>
      </p:sp>
      <p:sp>
        <p:nvSpPr>
          <p:cNvPr id="3" name="Content Placeholder 2"/>
          <p:cNvSpPr>
            <a:spLocks noGrp="1"/>
          </p:cNvSpPr>
          <p:nvPr>
            <p:ph idx="1"/>
          </p:nvPr>
        </p:nvSpPr>
        <p:spPr>
          <a:xfrm>
            <a:off x="1024128" y="2286000"/>
            <a:ext cx="7427145" cy="4003964"/>
          </a:xfrm>
        </p:spPr>
        <p:txBody>
          <a:bodyPr>
            <a:normAutofit/>
          </a:bodyPr>
          <a:lstStyle/>
          <a:p>
            <a:pPr>
              <a:buFont typeface="Wingdings" panose="05000000000000000000" pitchFamily="2" charset="2"/>
              <a:buChar char="Ø"/>
            </a:pPr>
            <a:r>
              <a:rPr lang="en-IN" dirty="0" smtClean="0"/>
              <a:t>Alternate Hypothesis claims that the status quo is not true, it states that the claim that has been made regarding the hypothesis is not true.</a:t>
            </a:r>
          </a:p>
          <a:p>
            <a:pPr>
              <a:buFont typeface="Wingdings" panose="05000000000000000000" pitchFamily="2" charset="2"/>
              <a:buChar char="Ø"/>
            </a:pPr>
            <a:r>
              <a:rPr lang="en-IN" dirty="0" smtClean="0"/>
              <a:t>Alternate Hypothesis is opposite to the null hypothesis in nature. </a:t>
            </a:r>
          </a:p>
          <a:p>
            <a:pPr>
              <a:buFont typeface="Wingdings" panose="05000000000000000000" pitchFamily="2" charset="2"/>
              <a:buChar char="Ø"/>
            </a:pPr>
            <a:r>
              <a:rPr lang="en-IN" dirty="0" smtClean="0"/>
              <a:t>Examples : </a:t>
            </a:r>
          </a:p>
          <a:p>
            <a:pPr marL="630936" lvl="1" indent="-457200">
              <a:buFont typeface="+mj-lt"/>
              <a:buAutoNum type="arabicPeriod"/>
            </a:pPr>
            <a:r>
              <a:rPr lang="en-IN" dirty="0" smtClean="0"/>
              <a:t>Maggi </a:t>
            </a:r>
            <a:r>
              <a:rPr lang="en-IN" dirty="0"/>
              <a:t>vs FSSAI – Alternate Hypothesis would be that the lead content is not within the permissible limit and is more than the permissible limit of 2.5ppm.</a:t>
            </a:r>
          </a:p>
          <a:p>
            <a:pPr marL="630936" lvl="1" indent="-457200">
              <a:buFont typeface="+mj-lt"/>
              <a:buAutoNum type="arabicPeriod"/>
            </a:pPr>
            <a:r>
              <a:rPr lang="en-IN" dirty="0"/>
              <a:t>Similarly, in the second example, the alternate hypothesis would be that a difference was noted for both methods of dieting and exercise. </a:t>
            </a:r>
          </a:p>
          <a:p>
            <a:pPr marL="630936" lvl="1" indent="-457200">
              <a:buFont typeface="+mj-lt"/>
              <a:buAutoNum type="arabicPeriod"/>
            </a:pPr>
            <a:r>
              <a:rPr lang="en-IN" dirty="0"/>
              <a:t>In the third example, the alternate hypothesis would be that Nicotine Patches are actually helpful in quitting smoking</a:t>
            </a:r>
          </a:p>
        </p:txBody>
      </p:sp>
      <p:pic>
        <p:nvPicPr>
          <p:cNvPr id="4" name="Picture 3"/>
          <p:cNvPicPr>
            <a:picLocks noChangeAspect="1"/>
          </p:cNvPicPr>
          <p:nvPr/>
        </p:nvPicPr>
        <p:blipFill>
          <a:blip r:embed="rId2"/>
          <a:stretch>
            <a:fillRect/>
          </a:stretch>
        </p:blipFill>
        <p:spPr>
          <a:xfrm>
            <a:off x="9628909" y="3012822"/>
            <a:ext cx="1115291" cy="2524894"/>
          </a:xfrm>
          <a:prstGeom prst="rect">
            <a:avLst/>
          </a:prstGeom>
        </p:spPr>
      </p:pic>
    </p:spTree>
    <p:extLst>
      <p:ext uri="{BB962C8B-B14F-4D97-AF65-F5344CB8AC3E}">
        <p14:creationId xmlns:p14="http://schemas.microsoft.com/office/powerpoint/2010/main" val="301814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representations for null and alternate hypothesis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 Mathematically, </a:t>
            </a:r>
            <a:r>
              <a:rPr lang="en-IN" dirty="0"/>
              <a:t>null hypothesis is denoted by </a:t>
            </a:r>
            <a:r>
              <a:rPr lang="en-IN" b="1" dirty="0"/>
              <a:t>H</a:t>
            </a:r>
            <a:r>
              <a:rPr lang="en-IN" b="1" baseline="-25000" dirty="0"/>
              <a:t>0</a:t>
            </a:r>
            <a:r>
              <a:rPr lang="en-IN" dirty="0"/>
              <a:t> and it is always </a:t>
            </a:r>
            <a:r>
              <a:rPr lang="en-IN" dirty="0" smtClean="0"/>
              <a:t>formulated </a:t>
            </a:r>
            <a:r>
              <a:rPr lang="en-IN" dirty="0"/>
              <a:t>by either </a:t>
            </a:r>
            <a:r>
              <a:rPr lang="en-IN" dirty="0" smtClean="0"/>
              <a:t>“ = ” </a:t>
            </a:r>
            <a:r>
              <a:rPr lang="en-IN" dirty="0"/>
              <a:t>or </a:t>
            </a:r>
            <a:r>
              <a:rPr lang="en-IN" dirty="0" smtClean="0"/>
              <a:t>“ ≤ ” or “ ≥ ” </a:t>
            </a:r>
            <a:r>
              <a:rPr lang="en-IN" dirty="0"/>
              <a:t>symbols</a:t>
            </a:r>
            <a:r>
              <a:rPr lang="en-IN" dirty="0" smtClean="0"/>
              <a:t>.</a:t>
            </a:r>
          </a:p>
          <a:p>
            <a:pPr>
              <a:buFont typeface="Wingdings" panose="05000000000000000000" pitchFamily="2" charset="2"/>
              <a:buChar char="Ø"/>
            </a:pPr>
            <a:r>
              <a:rPr lang="en-IN" dirty="0" smtClean="0"/>
              <a:t> Alternate Hypothesis is denoted by </a:t>
            </a:r>
            <a:r>
              <a:rPr lang="en-IN" b="1" dirty="0"/>
              <a:t>H</a:t>
            </a:r>
            <a:r>
              <a:rPr lang="en-IN" b="1" baseline="-25000" dirty="0"/>
              <a:t>a</a:t>
            </a:r>
            <a:r>
              <a:rPr lang="en-IN" dirty="0"/>
              <a:t> or </a:t>
            </a:r>
            <a:r>
              <a:rPr lang="en-IN" b="1" dirty="0" smtClean="0"/>
              <a:t>H</a:t>
            </a:r>
            <a:r>
              <a:rPr lang="en-IN" b="1" baseline="-25000" dirty="0" smtClean="0"/>
              <a:t>1</a:t>
            </a:r>
            <a:r>
              <a:rPr lang="en-IN" dirty="0" smtClean="0"/>
              <a:t> and is formulated </a:t>
            </a:r>
            <a:r>
              <a:rPr lang="en-IN" dirty="0"/>
              <a:t>using </a:t>
            </a:r>
            <a:r>
              <a:rPr lang="en-IN" dirty="0" smtClean="0"/>
              <a:t>“ ≠ ” or “ &lt; ” or “ &gt; ” symbols.</a:t>
            </a:r>
            <a:endParaRPr lang="en-IN" dirty="0"/>
          </a:p>
          <a:p>
            <a:pPr>
              <a:buFont typeface="Wingdings" panose="05000000000000000000" pitchFamily="2" charset="2"/>
              <a:buChar char="Ø"/>
            </a:pPr>
            <a:r>
              <a:rPr lang="en-IN" dirty="0"/>
              <a:t> </a:t>
            </a:r>
            <a:r>
              <a:rPr lang="en-IN" dirty="0" smtClean="0"/>
              <a:t>Note that </a:t>
            </a:r>
            <a:r>
              <a:rPr lang="en-IN" dirty="0"/>
              <a:t>if the claim statement has</a:t>
            </a:r>
            <a:r>
              <a:rPr lang="en-IN" dirty="0" smtClean="0"/>
              <a:t>, “ &gt; ” </a:t>
            </a:r>
            <a:r>
              <a:rPr lang="en-IN" dirty="0"/>
              <a:t>or </a:t>
            </a:r>
            <a:r>
              <a:rPr lang="en-IN" dirty="0" smtClean="0"/>
              <a:t>“ &lt; “ </a:t>
            </a:r>
            <a:r>
              <a:rPr lang="en-IN" dirty="0"/>
              <a:t>signs, then the null hypothesis would be </a:t>
            </a:r>
            <a:r>
              <a:rPr lang="en-IN" dirty="0" smtClean="0"/>
              <a:t>compliment </a:t>
            </a:r>
            <a:r>
              <a:rPr lang="en-IN" dirty="0"/>
              <a:t>of the claim statement and in this case, the alternate hypothesis would </a:t>
            </a:r>
            <a:r>
              <a:rPr lang="en-IN" dirty="0" smtClean="0"/>
              <a:t>be the claim statement itself. </a:t>
            </a:r>
            <a:r>
              <a:rPr lang="en-IN" b="1" dirty="0" smtClean="0"/>
              <a:t>The null hypothesis need not always be the claim statement, it could also be the complement</a:t>
            </a:r>
            <a:r>
              <a:rPr lang="en-IN" dirty="0" smtClean="0"/>
              <a:t>. The best way to decide is by looking at the operator sign. Example - </a:t>
            </a:r>
            <a:r>
              <a:rPr lang="en-IN" dirty="0"/>
              <a:t>Goodyear claims that each of its tyres can travel more than 7500 miles on average before they need any replacement.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67537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terminologies for Hypothesis testing 	</a:t>
            </a:r>
            <a:endParaRPr lang="en-IN" dirty="0"/>
          </a:p>
        </p:txBody>
      </p:sp>
      <p:sp>
        <p:nvSpPr>
          <p:cNvPr id="3" name="Content Placeholder 2"/>
          <p:cNvSpPr>
            <a:spLocks noGrp="1"/>
          </p:cNvSpPr>
          <p:nvPr>
            <p:ph idx="1"/>
          </p:nvPr>
        </p:nvSpPr>
        <p:spPr/>
        <p:txBody>
          <a:bodyPr/>
          <a:lstStyle/>
          <a:p>
            <a:r>
              <a:rPr lang="en-IN" dirty="0" smtClean="0"/>
              <a:t>Let us consider a random example in which your friend claims that he/she averages a score of 20 points in each basketball game he/she plays. </a:t>
            </a:r>
          </a:p>
          <a:p>
            <a:pPr>
              <a:buFont typeface="Wingdings" panose="05000000000000000000" pitchFamily="2" charset="2"/>
              <a:buChar char="Ø"/>
            </a:pPr>
            <a:r>
              <a:rPr lang="en-IN" b="1" dirty="0" smtClean="0"/>
              <a:t>Null Hypothesis</a:t>
            </a:r>
            <a:r>
              <a:rPr lang="en-IN" dirty="0" smtClean="0"/>
              <a:t> : Friend averages 20 points as claimed.</a:t>
            </a:r>
          </a:p>
          <a:p>
            <a:pPr>
              <a:buFont typeface="Wingdings" panose="05000000000000000000" pitchFamily="2" charset="2"/>
              <a:buChar char="Ø"/>
            </a:pPr>
            <a:r>
              <a:rPr lang="en-IN" b="1" dirty="0" smtClean="0"/>
              <a:t>Alternate Hypothesis</a:t>
            </a:r>
            <a:r>
              <a:rPr lang="en-IN" dirty="0" smtClean="0"/>
              <a:t> : Friend does not average 20 points as claimed. </a:t>
            </a:r>
          </a:p>
          <a:p>
            <a:pPr>
              <a:buFont typeface="Wingdings" panose="05000000000000000000" pitchFamily="2" charset="2"/>
              <a:buChar char="Ø"/>
            </a:pPr>
            <a:r>
              <a:rPr lang="en-IN" b="1" dirty="0" smtClean="0"/>
              <a:t>Population Mean Score </a:t>
            </a:r>
            <a:r>
              <a:rPr lang="en-IN" dirty="0" smtClean="0"/>
              <a:t>: The population mean score is the average mean score that your friend claims to have scored over a set of games. The population mean score in this case would be 20. It is denoted by “ </a:t>
            </a:r>
            <a:r>
              <a:rPr lang="el-GR" b="1" dirty="0" smtClean="0"/>
              <a:t>μ</a:t>
            </a:r>
            <a:r>
              <a:rPr lang="en-IN" b="1" dirty="0" smtClean="0"/>
              <a:t> </a:t>
            </a:r>
            <a:r>
              <a:rPr lang="en-IN" dirty="0" smtClean="0"/>
              <a:t>”. </a:t>
            </a:r>
          </a:p>
          <a:p>
            <a:endParaRPr lang="en-IN" dirty="0"/>
          </a:p>
        </p:txBody>
      </p:sp>
    </p:spTree>
    <p:extLst>
      <p:ext uri="{BB962C8B-B14F-4D97-AF65-F5344CB8AC3E}">
        <p14:creationId xmlns:p14="http://schemas.microsoft.com/office/powerpoint/2010/main" val="1762618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terminologies for Hypothesis </a:t>
            </a:r>
            <a:r>
              <a:rPr lang="en-IN" dirty="0" smtClean="0"/>
              <a:t>testing (Contd..)</a:t>
            </a:r>
            <a:endParaRPr lang="en-IN" dirty="0"/>
          </a:p>
        </p:txBody>
      </p:sp>
      <p:sp>
        <p:nvSpPr>
          <p:cNvPr id="3" name="Content Placeholder 2"/>
          <p:cNvSpPr>
            <a:spLocks noGrp="1"/>
          </p:cNvSpPr>
          <p:nvPr>
            <p:ph idx="1"/>
          </p:nvPr>
        </p:nvSpPr>
        <p:spPr>
          <a:xfrm>
            <a:off x="1024128" y="2286000"/>
            <a:ext cx="5958563" cy="3768436"/>
          </a:xfrm>
        </p:spPr>
        <p:txBody>
          <a:bodyPr>
            <a:normAutofit lnSpcReduction="10000"/>
          </a:bodyPr>
          <a:lstStyle/>
          <a:p>
            <a:pPr>
              <a:buFont typeface="Wingdings" panose="05000000000000000000" pitchFamily="2" charset="2"/>
              <a:buChar char="Ø"/>
            </a:pPr>
            <a:r>
              <a:rPr lang="en-IN" b="1" dirty="0" smtClean="0"/>
              <a:t>Lower Critical Value (LCV) </a:t>
            </a:r>
            <a:r>
              <a:rPr lang="en-IN" dirty="0" smtClean="0"/>
              <a:t>: Lower critical value is the point below which we would claim that the average score of your friend is below 20. In this case he/she has been overestimating his/her score.</a:t>
            </a:r>
          </a:p>
          <a:p>
            <a:pPr>
              <a:buFont typeface="Wingdings" panose="05000000000000000000" pitchFamily="2" charset="2"/>
              <a:buChar char="Ø"/>
            </a:pPr>
            <a:r>
              <a:rPr lang="en-IN" b="1" dirty="0" smtClean="0"/>
              <a:t>Upper Critical Value (UCV)</a:t>
            </a:r>
            <a:r>
              <a:rPr lang="en-IN" dirty="0" smtClean="0"/>
              <a:t> : Upper Critical Value is the point above which we would claim that the average score of your friend is above 20. </a:t>
            </a:r>
          </a:p>
          <a:p>
            <a:pPr>
              <a:buFont typeface="Wingdings" panose="05000000000000000000" pitchFamily="2" charset="2"/>
              <a:buChar char="Ø"/>
            </a:pPr>
            <a:r>
              <a:rPr lang="en-IN" b="1" dirty="0" smtClean="0"/>
              <a:t>Critical Region/Rejection Region</a:t>
            </a:r>
            <a:r>
              <a:rPr lang="en-IN" dirty="0" smtClean="0"/>
              <a:t> : The region above the UCV and below the LCV is called the critical region. This is the area that gives us statistical significance to reject the null hypothesis. </a:t>
            </a:r>
          </a:p>
          <a:p>
            <a:endParaRPr lang="en-IN" dirty="0" smtClean="0"/>
          </a:p>
          <a:p>
            <a:endParaRPr lang="en-IN" dirty="0" smtClean="0"/>
          </a:p>
          <a:p>
            <a:endParaRPr lang="en-IN" dirty="0"/>
          </a:p>
        </p:txBody>
      </p:sp>
      <p:pic>
        <p:nvPicPr>
          <p:cNvPr id="4" name="Picture 3"/>
          <p:cNvPicPr>
            <a:picLocks noChangeAspect="1"/>
          </p:cNvPicPr>
          <p:nvPr/>
        </p:nvPicPr>
        <p:blipFill>
          <a:blip r:embed="rId2"/>
          <a:stretch>
            <a:fillRect/>
          </a:stretch>
        </p:blipFill>
        <p:spPr>
          <a:xfrm>
            <a:off x="6982690" y="2084832"/>
            <a:ext cx="4987637" cy="4066586"/>
          </a:xfrm>
          <a:prstGeom prst="rect">
            <a:avLst/>
          </a:prstGeom>
        </p:spPr>
      </p:pic>
    </p:spTree>
    <p:extLst>
      <p:ext uri="{BB962C8B-B14F-4D97-AF65-F5344CB8AC3E}">
        <p14:creationId xmlns:p14="http://schemas.microsoft.com/office/powerpoint/2010/main" val="2632858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terminologies for Hypothesis </a:t>
            </a:r>
            <a:r>
              <a:rPr lang="en-IN" dirty="0" smtClean="0"/>
              <a:t>testing (CONTD..)</a:t>
            </a:r>
            <a:endParaRPr lang="en-IN" dirty="0"/>
          </a:p>
        </p:txBody>
      </p:sp>
      <p:sp>
        <p:nvSpPr>
          <p:cNvPr id="3" name="Content Placeholder 2"/>
          <p:cNvSpPr>
            <a:spLocks noGrp="1"/>
          </p:cNvSpPr>
          <p:nvPr>
            <p:ph idx="1"/>
          </p:nvPr>
        </p:nvSpPr>
        <p:spPr>
          <a:xfrm>
            <a:off x="1024128" y="2286000"/>
            <a:ext cx="9720073" cy="4211782"/>
          </a:xfrm>
        </p:spPr>
        <p:txBody>
          <a:bodyPr>
            <a:noAutofit/>
          </a:bodyPr>
          <a:lstStyle/>
          <a:p>
            <a:pPr>
              <a:buFont typeface="Wingdings" panose="05000000000000000000" pitchFamily="2" charset="2"/>
              <a:buChar char="Ø"/>
            </a:pPr>
            <a:r>
              <a:rPr lang="en-IN" sz="2000" b="1" dirty="0" smtClean="0"/>
              <a:t>Acceptance Region </a:t>
            </a:r>
            <a:r>
              <a:rPr lang="en-IN" sz="2000" dirty="0" smtClean="0"/>
              <a:t>: The region between the LCV and the UCV is called the acceptance region. </a:t>
            </a:r>
          </a:p>
          <a:p>
            <a:pPr>
              <a:buFont typeface="Wingdings" panose="05000000000000000000" pitchFamily="2" charset="2"/>
              <a:buChar char="Ø"/>
            </a:pPr>
            <a:r>
              <a:rPr lang="en-IN" sz="2000" b="1" dirty="0" smtClean="0"/>
              <a:t>Sample Mean </a:t>
            </a:r>
            <a:r>
              <a:rPr lang="en-IN" sz="2000" dirty="0" smtClean="0"/>
              <a:t>: Sample Mean is the mean of the sample data that we take. It is denoted by “    ”. </a:t>
            </a:r>
          </a:p>
          <a:p>
            <a:pPr>
              <a:buFont typeface="Wingdings" panose="05000000000000000000" pitchFamily="2" charset="2"/>
              <a:buChar char="Ø"/>
            </a:pPr>
            <a:r>
              <a:rPr lang="en-IN" sz="2000" b="1" dirty="0" smtClean="0"/>
              <a:t>Significance Level </a:t>
            </a:r>
            <a:r>
              <a:rPr lang="en-IN" sz="2000" dirty="0" smtClean="0"/>
              <a:t>: Significance Level is the probability of making an error. There is a possibility that even after obtaining statistical evidence, we were making an error. This is where the significance level comes in. We want to minimise the probability of making an error and hence, we take a certain significance value to minimise the error. Generally, this value is taken to be 5% but according to our requirements, we can increase or decrease this value. This denotes that there is a 5% or 0.05 probability that we are making an error and thus, we can be confident of our  hypothesis. It is denoted by “ </a:t>
            </a:r>
            <a:r>
              <a:rPr lang="el-GR" sz="2000" b="1" dirty="0" smtClean="0"/>
              <a:t>α</a:t>
            </a:r>
            <a:r>
              <a:rPr lang="en-IN" sz="2000" dirty="0" smtClean="0"/>
              <a:t> ”.</a:t>
            </a:r>
            <a:r>
              <a:rPr lang="en-IN" dirty="0"/>
              <a:t> </a:t>
            </a:r>
            <a:endParaRPr lang="en-IN" sz="2000" dirty="0" smtClean="0"/>
          </a:p>
          <a:p>
            <a:pPr>
              <a:buFont typeface="Wingdings" panose="05000000000000000000" pitchFamily="2" charset="2"/>
              <a:buChar char="Ø"/>
            </a:pPr>
            <a:r>
              <a:rPr lang="en-IN" sz="2000" b="1" dirty="0" smtClean="0"/>
              <a:t>Z-Critical Value </a:t>
            </a:r>
            <a:r>
              <a:rPr lang="en-IN" sz="2000" dirty="0" smtClean="0"/>
              <a:t>: Z-Critical Value is the Z-score attached to the critical value. It is denoted </a:t>
            </a:r>
            <a:r>
              <a:rPr lang="en-IN" sz="2000" dirty="0"/>
              <a:t>by </a:t>
            </a:r>
            <a:r>
              <a:rPr lang="en-IN" sz="2000" dirty="0" smtClean="0"/>
              <a:t>“ </a:t>
            </a:r>
            <a:r>
              <a:rPr lang="en-IN" sz="2000" b="1" dirty="0" err="1" smtClean="0"/>
              <a:t>Zc</a:t>
            </a:r>
            <a:r>
              <a:rPr lang="en-IN" sz="2000" b="1" dirty="0" smtClean="0"/>
              <a:t> </a:t>
            </a:r>
            <a:r>
              <a:rPr lang="en-IN" sz="2000" dirty="0" smtClean="0"/>
              <a:t>”.</a:t>
            </a:r>
            <a:endParaRPr lang="en-IN" sz="2000" dirty="0"/>
          </a:p>
        </p:txBody>
      </p:sp>
      <p:pic>
        <p:nvPicPr>
          <p:cNvPr id="5" name="Picture 4"/>
          <p:cNvPicPr>
            <a:picLocks noChangeAspect="1"/>
          </p:cNvPicPr>
          <p:nvPr/>
        </p:nvPicPr>
        <p:blipFill>
          <a:blip r:embed="rId2"/>
          <a:stretch>
            <a:fillRect/>
          </a:stretch>
        </p:blipFill>
        <p:spPr>
          <a:xfrm>
            <a:off x="1241256" y="3312073"/>
            <a:ext cx="307980" cy="331671"/>
          </a:xfrm>
          <a:prstGeom prst="rect">
            <a:avLst/>
          </a:prstGeom>
        </p:spPr>
      </p:pic>
    </p:spTree>
    <p:extLst>
      <p:ext uri="{BB962C8B-B14F-4D97-AF65-F5344CB8AC3E}">
        <p14:creationId xmlns:p14="http://schemas.microsoft.com/office/powerpoint/2010/main" val="95572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Critical region in relation to alternate hypothesis</a:t>
            </a:r>
            <a:endParaRPr lang="en-IN" dirty="0"/>
          </a:p>
        </p:txBody>
      </p:sp>
      <p:sp>
        <p:nvSpPr>
          <p:cNvPr id="3" name="Content Placeholder 2"/>
          <p:cNvSpPr>
            <a:spLocks noGrp="1"/>
          </p:cNvSpPr>
          <p:nvPr>
            <p:ph idx="1"/>
          </p:nvPr>
        </p:nvSpPr>
        <p:spPr>
          <a:xfrm>
            <a:off x="1024129" y="2285999"/>
            <a:ext cx="6194090" cy="4433455"/>
          </a:xfrm>
        </p:spPr>
        <p:txBody>
          <a:bodyPr>
            <a:normAutofit fontScale="92500" lnSpcReduction="10000"/>
          </a:bodyPr>
          <a:lstStyle/>
          <a:p>
            <a:r>
              <a:rPr lang="en-IN" b="1" dirty="0" smtClean="0"/>
              <a:t>The critical region depends upon the nature of the alternate hypothesis.</a:t>
            </a:r>
            <a:endParaRPr lang="en-IN" b="1" dirty="0"/>
          </a:p>
          <a:p>
            <a:pPr>
              <a:buFont typeface="Wingdings" panose="05000000000000000000" pitchFamily="2" charset="2"/>
              <a:buChar char="Ø"/>
            </a:pPr>
            <a:r>
              <a:rPr lang="en-IN" dirty="0" smtClean="0"/>
              <a:t>I claim that I can have 4 burgers at a time. The null hypothesis automatically would be that I can have 4 burgers i.e., </a:t>
            </a:r>
            <a:r>
              <a:rPr lang="en-IN" b="1" dirty="0" smtClean="0"/>
              <a:t>H</a:t>
            </a:r>
            <a:r>
              <a:rPr lang="en-IN" b="1" baseline="-25000" dirty="0" smtClean="0"/>
              <a:t>0</a:t>
            </a:r>
            <a:r>
              <a:rPr lang="en-IN" b="1" dirty="0" smtClean="0"/>
              <a:t> : </a:t>
            </a:r>
            <a:r>
              <a:rPr lang="el-GR" b="1" dirty="0" smtClean="0"/>
              <a:t>μ</a:t>
            </a:r>
            <a:r>
              <a:rPr lang="en-IN" b="1" dirty="0" smtClean="0"/>
              <a:t> = 4</a:t>
            </a:r>
            <a:r>
              <a:rPr lang="en-IN" dirty="0" smtClean="0"/>
              <a:t>. The alternate hypothesis, thus, would become that I can have either less than or more than 4 burgers i.e., </a:t>
            </a:r>
            <a:r>
              <a:rPr lang="en-IN" b="1" dirty="0" smtClean="0"/>
              <a:t>H</a:t>
            </a:r>
            <a:r>
              <a:rPr lang="en-IN" b="1" baseline="-25000" dirty="0" smtClean="0"/>
              <a:t>1</a:t>
            </a:r>
            <a:r>
              <a:rPr lang="en-IN" b="1" dirty="0" smtClean="0"/>
              <a:t> : </a:t>
            </a:r>
            <a:r>
              <a:rPr lang="el-GR" b="1" dirty="0"/>
              <a:t>μ</a:t>
            </a:r>
            <a:r>
              <a:rPr lang="en-IN" b="1" dirty="0"/>
              <a:t> ≠</a:t>
            </a:r>
            <a:r>
              <a:rPr lang="en-IN" b="1" dirty="0" smtClean="0"/>
              <a:t> 4</a:t>
            </a:r>
            <a:r>
              <a:rPr lang="en-IN" dirty="0" smtClean="0"/>
              <a:t>. This kind of an alternate hypothesis is called a </a:t>
            </a:r>
            <a:r>
              <a:rPr lang="en-IN" b="1" dirty="0"/>
              <a:t>N</a:t>
            </a:r>
            <a:r>
              <a:rPr lang="en-IN" b="1" dirty="0" smtClean="0"/>
              <a:t>on Directional Hypothesis</a:t>
            </a:r>
            <a:r>
              <a:rPr lang="en-IN" dirty="0" smtClean="0"/>
              <a:t> as we cannot say if the sample mean would be lesser than or greater than 4 until unless we have sufficient statistical evidence to make a decision.  </a:t>
            </a:r>
            <a:endParaRPr lang="en-IN" dirty="0"/>
          </a:p>
          <a:p>
            <a:pPr>
              <a:buFont typeface="Wingdings" panose="05000000000000000000" pitchFamily="2" charset="2"/>
              <a:buChar char="Ø"/>
            </a:pPr>
            <a:r>
              <a:rPr lang="en-IN" dirty="0" smtClean="0"/>
              <a:t>Lower Critical Value - below which we could say that I can only have less than 4 burgers. </a:t>
            </a:r>
          </a:p>
          <a:p>
            <a:pPr>
              <a:buFont typeface="Wingdings" panose="05000000000000000000" pitchFamily="2" charset="2"/>
              <a:buChar char="Ø"/>
            </a:pPr>
            <a:r>
              <a:rPr lang="en-IN" dirty="0" smtClean="0"/>
              <a:t>Upper Critical Value - above which we can say that I can have more than 4 burgers.</a:t>
            </a:r>
            <a:endParaRPr lang="en-IN" dirty="0"/>
          </a:p>
        </p:txBody>
      </p:sp>
      <p:pic>
        <p:nvPicPr>
          <p:cNvPr id="4" name="Picture 3"/>
          <p:cNvPicPr>
            <a:picLocks noChangeAspect="1"/>
          </p:cNvPicPr>
          <p:nvPr/>
        </p:nvPicPr>
        <p:blipFill>
          <a:blip r:embed="rId2"/>
          <a:stretch>
            <a:fillRect/>
          </a:stretch>
        </p:blipFill>
        <p:spPr>
          <a:xfrm>
            <a:off x="7218219" y="2285999"/>
            <a:ext cx="4973781" cy="4290161"/>
          </a:xfrm>
          <a:prstGeom prst="rect">
            <a:avLst/>
          </a:prstGeom>
        </p:spPr>
      </p:pic>
    </p:spTree>
    <p:extLst>
      <p:ext uri="{BB962C8B-B14F-4D97-AF65-F5344CB8AC3E}">
        <p14:creationId xmlns:p14="http://schemas.microsoft.com/office/powerpoint/2010/main" val="1729567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1337</TotalTime>
  <Words>2311</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Tw Cen MT</vt:lpstr>
      <vt:lpstr>Tw Cen MT Condensed</vt:lpstr>
      <vt:lpstr>Wingdings</vt:lpstr>
      <vt:lpstr>Wingdings 3</vt:lpstr>
      <vt:lpstr>Integral</vt:lpstr>
      <vt:lpstr>HYPOTHESIS TESTING</vt:lpstr>
      <vt:lpstr>Introduction to Hypothesis Testing</vt:lpstr>
      <vt:lpstr>Brief introduction to null hypothesis</vt:lpstr>
      <vt:lpstr>Brief introduction to ALTERNATE hypothesis</vt:lpstr>
      <vt:lpstr>Mathematical representations for null and alternate hypothesis</vt:lpstr>
      <vt:lpstr>Important terminologies for Hypothesis testing  </vt:lpstr>
      <vt:lpstr>Important terminologies for Hypothesis testing (Contd..)</vt:lpstr>
      <vt:lpstr>Important terminologies for Hypothesis testing (CONTD..)</vt:lpstr>
      <vt:lpstr>Critical region in relation to alternate hypothesis</vt:lpstr>
      <vt:lpstr>Critical region in relation to alternate hypothesis (CONTD..)</vt:lpstr>
      <vt:lpstr>Types of tests</vt:lpstr>
      <vt:lpstr>Two Tailed test</vt:lpstr>
      <vt:lpstr>One Tailed test (Upper tailed)</vt:lpstr>
      <vt:lpstr>Methods to conduct hypothesis testing </vt:lpstr>
      <vt:lpstr>Critical Value Method </vt:lpstr>
      <vt:lpstr>Maggi vs FSSAI graph</vt:lpstr>
      <vt:lpstr>Calculating the critical value</vt:lpstr>
      <vt:lpstr>Inference</vt:lpstr>
      <vt:lpstr>P-Value method</vt:lpstr>
      <vt:lpstr>P-Value method (Contd..)</vt:lpstr>
      <vt:lpstr>Graph</vt:lpstr>
      <vt:lpstr>Calculating the p-value </vt:lpstr>
      <vt:lpstr>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Vibhav Mann</dc:creator>
  <cp:lastModifiedBy>Vibhav Mann</cp:lastModifiedBy>
  <cp:revision>73</cp:revision>
  <dcterms:created xsi:type="dcterms:W3CDTF">2020-12-02T14:35:29Z</dcterms:created>
  <dcterms:modified xsi:type="dcterms:W3CDTF">2020-12-06T10:52:23Z</dcterms:modified>
  <cp:contentStatus/>
</cp:coreProperties>
</file>