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8" r:id="rId8"/>
    <p:sldId id="272" r:id="rId9"/>
    <p:sldId id="273" r:id="rId10"/>
    <p:sldId id="261" r:id="rId11"/>
    <p:sldId id="266" r:id="rId12"/>
    <p:sldId id="262" r:id="rId13"/>
    <p:sldId id="264" r:id="rId14"/>
    <p:sldId id="269" r:id="rId15"/>
    <p:sldId id="267" r:id="rId16"/>
    <p:sldId id="265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44546A"/>
    <a:srgbClr val="203864"/>
    <a:srgbClr val="222A35"/>
    <a:srgbClr val="262262"/>
    <a:srgbClr val="F7941E"/>
    <a:srgbClr val="D1D2D4"/>
    <a:srgbClr val="F6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tx2">
                <a:lumMod val="3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177546"/>
            <a:ext cx="1676400" cy="7239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72677" y="6230501"/>
            <a:ext cx="481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300" dirty="0">
                <a:solidFill>
                  <a:srgbClr val="2622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Prepared by </a:t>
            </a:r>
            <a:r>
              <a:rPr lang="en-US" sz="2800" b="1" i="1" spc="3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</a:t>
            </a:r>
            <a:r>
              <a:rPr lang="en-US" sz="2800" b="1" i="1" spc="300" baseline="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ibhore</a:t>
            </a:r>
            <a:r>
              <a:rPr lang="en-US" sz="2800" b="1" i="1" spc="3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800" b="1" i="1" spc="300" baseline="0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Agar</a:t>
            </a:r>
            <a:r>
              <a:rPr lang="en-US" sz="2800" b="1" i="1" spc="300" baseline="0" dirty="0">
                <a:solidFill>
                  <a:srgbClr val="F693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wal</a:t>
            </a:r>
            <a:endParaRPr lang="en-US" sz="1050" b="1" i="1" spc="300" dirty="0">
              <a:solidFill>
                <a:srgbClr val="F693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06486" y="2198917"/>
            <a:ext cx="7195457" cy="1868365"/>
            <a:chOff x="2906486" y="2198917"/>
            <a:chExt cx="7195457" cy="1868365"/>
          </a:xfrm>
        </p:grpSpPr>
        <p:sp>
          <p:nvSpPr>
            <p:cNvPr id="12" name="TextBox 11"/>
            <p:cNvSpPr txBox="1"/>
            <p:nvPr/>
          </p:nvSpPr>
          <p:spPr>
            <a:xfrm>
              <a:off x="5255275" y="2198917"/>
              <a:ext cx="150475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rgbClr val="262262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rPr>
                <a:t>F</a:t>
              </a:r>
              <a:endParaRPr lang="en-US" sz="3200" b="1" dirty="0">
                <a:solidFill>
                  <a:srgbClr val="262262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6486" y="3236285"/>
              <a:ext cx="7195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822960"/>
              <a:r>
                <a:rPr lang="en-US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rPr>
                <a:t>F O X </a:t>
              </a:r>
              <a:r>
                <a:rPr lang="en-US" sz="4800" dirty="0">
                  <a:latin typeface="Baskerville Old Face" panose="02020602080505020303" pitchFamily="18" charset="0"/>
                </a:rPr>
                <a:t>    </a:t>
              </a:r>
              <a:r>
                <a:rPr lang="en-US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rPr>
                <a:t>B R O T H E R S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628" y="2373086"/>
              <a:ext cx="1273629" cy="14832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6" name="Rectangle 15"/>
          <p:cNvSpPr/>
          <p:nvPr userDrawn="1"/>
        </p:nvSpPr>
        <p:spPr>
          <a:xfrm>
            <a:off x="3035300" y="4106743"/>
            <a:ext cx="6654800" cy="401923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</a:t>
            </a:r>
            <a:endParaRPr lang="en-US" sz="28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4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5400000">
            <a:off x="-54864" y="36576"/>
            <a:ext cx="822960" cy="731520"/>
          </a:xfrm>
          <a:prstGeom prst="triangl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0160" y="6624320"/>
            <a:ext cx="12192000" cy="233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23517" t="44455" r="57795" b="22323"/>
          <a:stretch/>
        </p:blipFill>
        <p:spPr>
          <a:xfrm>
            <a:off x="10409051" y="6648545"/>
            <a:ext cx="182880" cy="18288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544962" y="6610525"/>
            <a:ext cx="1719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Texas at Dallas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030"/>
            <a:ext cx="137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Vibhore Agarwal</a:t>
            </a:r>
            <a:endParaRPr lang="en-US" sz="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6" y="6263529"/>
            <a:ext cx="635269" cy="2743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0776858" y="5113"/>
            <a:ext cx="1491342" cy="492048"/>
            <a:chOff x="2264230" y="3208174"/>
            <a:chExt cx="1491342" cy="492048"/>
          </a:xfrm>
        </p:grpSpPr>
        <p:sp>
          <p:nvSpPr>
            <p:cNvPr id="16" name="TextBox 15"/>
            <p:cNvSpPr txBox="1"/>
            <p:nvPr/>
          </p:nvSpPr>
          <p:spPr>
            <a:xfrm>
              <a:off x="2762444" y="3208174"/>
              <a:ext cx="135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262262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rPr>
                <a:t>F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4230" y="3454001"/>
              <a:ext cx="1491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822960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rPr>
                <a:t>F O X </a:t>
              </a:r>
              <a:r>
                <a:rPr lang="en-US" sz="1000" dirty="0">
                  <a:latin typeface="Baskerville Old Face" panose="02020602080505020303" pitchFamily="18" charset="0"/>
                </a:rPr>
                <a:t>    </a:t>
              </a:r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rPr>
                <a:t>B R O T H E R S</a:t>
              </a:r>
              <a:endPara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4" y="3314664"/>
              <a:ext cx="273583" cy="3186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9131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26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1B4E-77FA-40F7-B9E4-128C69441F1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529E-5364-4C50-9650-1565D5E4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7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22849" y="1050791"/>
            <a:ext cx="8686800" cy="4846320"/>
            <a:chOff x="149219" y="833071"/>
            <a:chExt cx="9166842" cy="534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747" t="7217" r="13024" b="7355"/>
            <a:stretch/>
          </p:blipFill>
          <p:spPr>
            <a:xfrm>
              <a:off x="149219" y="833071"/>
              <a:ext cx="9166842" cy="53448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89423" t="4763" b="87668"/>
            <a:stretch/>
          </p:blipFill>
          <p:spPr>
            <a:xfrm>
              <a:off x="8191651" y="3129956"/>
              <a:ext cx="1124410" cy="47353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1" name="Rectangle 10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~75% of the movies in our database are being produced in 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112140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than 50% of our database contain movies post year 2000 with an yearly average rating below 7.0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47" y="1219199"/>
            <a:ext cx="4809638" cy="467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141515" y="1219199"/>
            <a:ext cx="6716485" cy="4677161"/>
            <a:chOff x="141515" y="1219199"/>
            <a:chExt cx="6716485" cy="46771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15" y="1219199"/>
              <a:ext cx="6716485" cy="46771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4550229" y="1371599"/>
              <a:ext cx="2307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pc="-1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Score = mean of IMDB Rating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401528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9" y="862805"/>
            <a:ext cx="5497285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862804"/>
            <a:ext cx="5747657" cy="5029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79066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 with content which are unsuitable for general audience are rated the highest by almost all the </a:t>
            </a:r>
            <a:r>
              <a:rPr lang="en-US" dirty="0" err="1"/>
              <a:t>veiwers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57" y="984770"/>
            <a:ext cx="4963886" cy="4963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984770"/>
            <a:ext cx="5814976" cy="4963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70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63" t="13492" r="8802" b="9683"/>
          <a:stretch/>
        </p:blipFill>
        <p:spPr>
          <a:xfrm>
            <a:off x="6215740" y="1110348"/>
            <a:ext cx="4596254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608" t="18572" r="14428" b="18571"/>
          <a:stretch/>
        </p:blipFill>
        <p:spPr>
          <a:xfrm>
            <a:off x="620490" y="1110348"/>
            <a:ext cx="4614806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 that are liked by people doesn’t necessarily seems to generate much revenue, indicating chances of piracy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83746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00" t="6914" r="14395" b="3874"/>
          <a:stretch/>
        </p:blipFill>
        <p:spPr>
          <a:xfrm>
            <a:off x="2166259" y="925289"/>
            <a:ext cx="8123314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448" t="6914" b="84862"/>
          <a:stretch/>
        </p:blipFill>
        <p:spPr>
          <a:xfrm>
            <a:off x="8889223" y="1752601"/>
            <a:ext cx="1400350" cy="5007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Actors with versatility are the top profit drivers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4637314" y="4359729"/>
            <a:ext cx="195943" cy="228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8531826" y="2383974"/>
            <a:ext cx="195943" cy="228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7619999" y="2383974"/>
            <a:ext cx="195943" cy="22860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9982200" y="2383974"/>
            <a:ext cx="195943" cy="22860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9261168" y="2362202"/>
            <a:ext cx="195943" cy="22860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574971" y="3494314"/>
            <a:ext cx="195943" cy="228600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7946570" y="4076701"/>
            <a:ext cx="195943" cy="228600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8791251" y="4425356"/>
            <a:ext cx="195943" cy="228600"/>
          </a:xfrm>
          <a:prstGeom prst="triangl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946570" y="5649686"/>
            <a:ext cx="195943" cy="228600"/>
          </a:xfrm>
          <a:prstGeom prst="triangl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14" r="14643"/>
          <a:stretch/>
        </p:blipFill>
        <p:spPr>
          <a:xfrm>
            <a:off x="489857" y="951417"/>
            <a:ext cx="8372006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5625" t="26294" r="1339" b="30860"/>
          <a:stretch/>
        </p:blipFill>
        <p:spPr>
          <a:xfrm>
            <a:off x="9002828" y="951417"/>
            <a:ext cx="1805565" cy="301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Drama genre movies and series are significantly liked by everyone; Similarly Biography and Documentary genre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284197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23979" y="1164771"/>
            <a:ext cx="6420021" cy="4796246"/>
            <a:chOff x="2321208" y="925286"/>
            <a:chExt cx="6332920" cy="53949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208" y="925286"/>
              <a:ext cx="6332920" cy="53949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5094515" y="5950914"/>
              <a:ext cx="2079171" cy="31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-15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Appear Count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1524002" y="3269919"/>
              <a:ext cx="2079171" cy="27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-15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Facebook Likes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Actors who are working in more # movies doesn’t seems to have lot of social media fan followers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387510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384" y="38100"/>
            <a:ext cx="5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" y="4078954"/>
            <a:ext cx="12007596" cy="484633"/>
            <a:chOff x="99060" y="1134364"/>
            <a:chExt cx="12007596" cy="4846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637032" y="1134364"/>
              <a:ext cx="11469624" cy="484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86384" y="1251204"/>
              <a:ext cx="182880" cy="1828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" y="1134365"/>
              <a:ext cx="457200" cy="4846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848" y="1134364"/>
              <a:ext cx="64008" cy="4846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5840" y="1124712"/>
            <a:ext cx="9765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OBJECTIVE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MOVIE DATABASE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46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/>
          <p:cNvSpPr/>
          <p:nvPr/>
        </p:nvSpPr>
        <p:spPr>
          <a:xfrm rot="5400000">
            <a:off x="9700197" y="2804665"/>
            <a:ext cx="1458698" cy="179940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" name="Arrow: Right 16"/>
          <p:cNvSpPr/>
          <p:nvPr/>
        </p:nvSpPr>
        <p:spPr>
          <a:xfrm>
            <a:off x="8003680" y="1691088"/>
            <a:ext cx="1458698" cy="179940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3" name="Arrow: Right 12"/>
          <p:cNvSpPr/>
          <p:nvPr/>
        </p:nvSpPr>
        <p:spPr>
          <a:xfrm>
            <a:off x="4963862" y="1662240"/>
            <a:ext cx="1458698" cy="179940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" name="Arrow: Right 4"/>
          <p:cNvSpPr/>
          <p:nvPr/>
        </p:nvSpPr>
        <p:spPr>
          <a:xfrm>
            <a:off x="2002960" y="1673129"/>
            <a:ext cx="1458698" cy="179940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</p:txBody>
      </p:sp>
      <p:sp>
        <p:nvSpPr>
          <p:cNvPr id="4" name="Oval 3"/>
          <p:cNvSpPr/>
          <p:nvPr/>
        </p:nvSpPr>
        <p:spPr>
          <a:xfrm>
            <a:off x="140433" y="1691090"/>
            <a:ext cx="2199995" cy="176348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Cleaning</a:t>
            </a:r>
          </a:p>
          <a:p>
            <a:pPr algn="ctr"/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353" y="3490497"/>
            <a:ext cx="22990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just">
              <a:buFont typeface="Arial" panose="020B0604020202020204" pitchFamily="34" charset="0"/>
              <a:buChar char="•"/>
            </a:pPr>
            <a:r>
              <a:rPr lang="en-US" sz="1400" b="1" dirty="0"/>
              <a:t>Removal of duplicate records / entries</a:t>
            </a:r>
          </a:p>
          <a:p>
            <a:pPr marL="119063" indent="-119063" algn="just">
              <a:buFont typeface="Arial" panose="020B0604020202020204" pitchFamily="34" charset="0"/>
              <a:buChar char="•"/>
            </a:pPr>
            <a:r>
              <a:rPr lang="en-US" sz="1400" b="1" dirty="0"/>
              <a:t>Based on least Mean absolute percent error select the best imputation method applicable to the data (KNN or MICE)</a:t>
            </a:r>
          </a:p>
        </p:txBody>
      </p:sp>
      <p:sp>
        <p:nvSpPr>
          <p:cNvPr id="11" name="Oval 10"/>
          <p:cNvSpPr/>
          <p:nvPr/>
        </p:nvSpPr>
        <p:spPr>
          <a:xfrm>
            <a:off x="3276584" y="1691088"/>
            <a:ext cx="2177152" cy="17634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Transformation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30282" y="3490497"/>
            <a:ext cx="3102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400" b="1" dirty="0"/>
              <a:t>Calculate “relative likes” getting the Facebook likes meaningful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400" b="1" dirty="0"/>
              <a:t>Since actor / directors name won’t help in prediction, taking their aggregated count might, hence the call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400" b="1" dirty="0"/>
              <a:t>Transform the variables which are skewed and have outliers (using box-cox transformations and influential plots for identification)</a:t>
            </a:r>
          </a:p>
        </p:txBody>
      </p:sp>
      <p:sp>
        <p:nvSpPr>
          <p:cNvPr id="15" name="Oval 14"/>
          <p:cNvSpPr/>
          <p:nvPr/>
        </p:nvSpPr>
        <p:spPr>
          <a:xfrm>
            <a:off x="6291926" y="1701973"/>
            <a:ext cx="2177152" cy="17634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Selection for prediction modeling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36807" y="3479611"/>
            <a:ext cx="240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400" b="1" dirty="0"/>
              <a:t>First, omit correlated independent variables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400" b="1" dirty="0"/>
              <a:t>Omit the columns which have low variance</a:t>
            </a:r>
          </a:p>
        </p:txBody>
      </p:sp>
      <p:sp>
        <p:nvSpPr>
          <p:cNvPr id="18" name="Oval 17"/>
          <p:cNvSpPr/>
          <p:nvPr/>
        </p:nvSpPr>
        <p:spPr>
          <a:xfrm>
            <a:off x="9331744" y="1730821"/>
            <a:ext cx="2177152" cy="17634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Prediction Modeling</a:t>
            </a:r>
            <a:endParaRPr lang="en-US" sz="1400" b="1" dirty="0"/>
          </a:p>
        </p:txBody>
      </p:sp>
      <p:sp>
        <p:nvSpPr>
          <p:cNvPr id="19" name="Arrow: Curved Down 18"/>
          <p:cNvSpPr/>
          <p:nvPr/>
        </p:nvSpPr>
        <p:spPr>
          <a:xfrm>
            <a:off x="9920922" y="1007236"/>
            <a:ext cx="998795" cy="723585"/>
          </a:xfrm>
          <a:prstGeom prst="curvedDownArrow">
            <a:avLst/>
          </a:prstGeom>
          <a:solidFill>
            <a:srgbClr val="20386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62226" y="745986"/>
            <a:ext cx="2400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1" dirty="0"/>
              <a:t>Step – Wise method to identify important variables</a:t>
            </a:r>
          </a:p>
        </p:txBody>
      </p:sp>
      <p:sp>
        <p:nvSpPr>
          <p:cNvPr id="22" name="Oval 21"/>
          <p:cNvSpPr/>
          <p:nvPr/>
        </p:nvSpPr>
        <p:spPr>
          <a:xfrm>
            <a:off x="9337127" y="4122344"/>
            <a:ext cx="2177152" cy="17634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Interpret the results and give recommendations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4722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384" y="38100"/>
            <a:ext cx="5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" y="1863711"/>
            <a:ext cx="12007596" cy="484633"/>
            <a:chOff x="99060" y="1134364"/>
            <a:chExt cx="12007596" cy="4846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637032" y="1134364"/>
              <a:ext cx="11469624" cy="484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86384" y="1251204"/>
              <a:ext cx="182880" cy="1828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" y="1134365"/>
              <a:ext cx="457200" cy="4846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848" y="1134364"/>
              <a:ext cx="64008" cy="4846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5840" y="1124712"/>
            <a:ext cx="9765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OBJECTIVE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MOVIE DATABASE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AND EXPLORATORY DATA ANALYSIS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44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 contd..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51343"/>
              </p:ext>
            </p:extLst>
          </p:nvPr>
        </p:nvGraphicFramePr>
        <p:xfrm>
          <a:off x="786384" y="1075266"/>
          <a:ext cx="10046716" cy="114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716">
                  <a:extLst>
                    <a:ext uri="{9D8B030D-6E8A-4147-A177-3AD203B41FA5}">
                      <a16:colId xmlns:a16="http://schemas.microsoft.com/office/drawing/2014/main" val="834598836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sz="2000" dirty="0"/>
                        <a:t>WHY “RELATIVE LIKES” MAKE SENSE?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5338"/>
                  </a:ext>
                </a:extLst>
              </a:tr>
              <a:tr h="726017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It would quantify Actor / Directors Facebook likes based on their local competition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This would enable better comparison between individuals from two different regions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87517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66302" y="2509017"/>
            <a:ext cx="11243957" cy="3170967"/>
            <a:chOff x="66302" y="2509017"/>
            <a:chExt cx="11243957" cy="3170967"/>
          </a:xfrm>
        </p:grpSpPr>
        <p:sp>
          <p:nvSpPr>
            <p:cNvPr id="58" name="Rectangle 57"/>
            <p:cNvSpPr/>
            <p:nvPr/>
          </p:nvSpPr>
          <p:spPr>
            <a:xfrm>
              <a:off x="3183063" y="3875629"/>
              <a:ext cx="4712022" cy="1018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061711" y="2784718"/>
              <a:ext cx="2248548" cy="1897425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Grou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601" y="2935430"/>
              <a:ext cx="693000" cy="693000"/>
            </a:xfrm>
            <a:prstGeom prst="rect">
              <a:avLst/>
            </a:prstGeom>
          </p:spPr>
        </p:pic>
        <p:pic>
          <p:nvPicPr>
            <p:cNvPr id="9" name="Graphic 8" descr="Ma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7473" y="2846682"/>
              <a:ext cx="548443" cy="548443"/>
            </a:xfrm>
            <a:prstGeom prst="rect">
              <a:avLst/>
            </a:prstGeom>
          </p:spPr>
        </p:pic>
        <p:pic>
          <p:nvPicPr>
            <p:cNvPr id="10" name="Graphic 9" descr="Grou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4743" y="3228561"/>
              <a:ext cx="639857" cy="639857"/>
            </a:xfrm>
            <a:prstGeom prst="rect">
              <a:avLst/>
            </a:prstGeom>
          </p:spPr>
        </p:pic>
        <p:pic>
          <p:nvPicPr>
            <p:cNvPr id="11" name="Graphic 10" descr="Grou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601" y="3418757"/>
              <a:ext cx="699086" cy="699086"/>
            </a:xfrm>
            <a:prstGeom prst="rect">
              <a:avLst/>
            </a:prstGeom>
          </p:spPr>
        </p:pic>
        <p:pic>
          <p:nvPicPr>
            <p:cNvPr id="12" name="Graphic 11" descr="Ma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661" y="2870518"/>
              <a:ext cx="511429" cy="51142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452" y="3095030"/>
              <a:ext cx="1139957" cy="1139957"/>
            </a:xfrm>
            <a:prstGeom prst="rect">
              <a:avLst/>
            </a:prstGeom>
          </p:spPr>
        </p:pic>
        <p:pic>
          <p:nvPicPr>
            <p:cNvPr id="15" name="Graphic 14" descr="Grou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601" y="3885444"/>
              <a:ext cx="699086" cy="6990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51" y="3153561"/>
              <a:ext cx="714857" cy="71485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302" y="2521239"/>
              <a:ext cx="193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Superstar Actor 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1766" y="2509017"/>
              <a:ext cx="1906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Average Actor 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84528" y="3524201"/>
              <a:ext cx="79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330 M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022236" y="3063770"/>
              <a:ext cx="1131126" cy="978829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6785" y="3101924"/>
              <a:ext cx="687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130 M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655784" y="4956403"/>
              <a:ext cx="557250" cy="587828"/>
              <a:chOff x="6562007" y="4954644"/>
              <a:chExt cx="970908" cy="956298"/>
            </a:xfrm>
          </p:grpSpPr>
          <p:pic>
            <p:nvPicPr>
              <p:cNvPr id="5" name="Graphic 4" descr="Thumbs Up Sign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003" t="1" r="1137" b="2101"/>
              <a:stretch/>
            </p:blipFill>
            <p:spPr>
              <a:xfrm>
                <a:off x="6820077" y="4954644"/>
                <a:ext cx="712838" cy="727700"/>
              </a:xfrm>
              <a:prstGeom prst="rect">
                <a:avLst/>
              </a:prstGeom>
            </p:spPr>
          </p:pic>
          <p:pic>
            <p:nvPicPr>
              <p:cNvPr id="24" name="Graphic 23" descr="Thumbs Up Sign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77339" b="-40801"/>
              <a:stretch/>
            </p:blipFill>
            <p:spPr>
              <a:xfrm>
                <a:off x="6562007" y="5052615"/>
                <a:ext cx="252452" cy="858327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9213034" y="4756654"/>
              <a:ext cx="19519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Average #Likes an Actor from this country gets = 2k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9650" y="4413668"/>
              <a:ext cx="557250" cy="587828"/>
              <a:chOff x="6562007" y="4954644"/>
              <a:chExt cx="970908" cy="956298"/>
            </a:xfrm>
          </p:grpSpPr>
          <p:pic>
            <p:nvPicPr>
              <p:cNvPr id="28" name="Graphic 27" descr="Thumbs Up Sign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003" t="1" r="1137" b="2101"/>
              <a:stretch/>
            </p:blipFill>
            <p:spPr>
              <a:xfrm>
                <a:off x="6820077" y="4954644"/>
                <a:ext cx="712838" cy="727700"/>
              </a:xfrm>
              <a:prstGeom prst="rect">
                <a:avLst/>
              </a:prstGeom>
            </p:spPr>
          </p:pic>
          <p:pic>
            <p:nvPicPr>
              <p:cNvPr id="29" name="Graphic 28" descr="Thumbs Up Sign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77339" b="-40801"/>
              <a:stretch/>
            </p:blipFill>
            <p:spPr>
              <a:xfrm>
                <a:off x="6562007" y="5052615"/>
                <a:ext cx="252452" cy="858327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1056900" y="4213919"/>
              <a:ext cx="19519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038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Average #Likes an Actor from this country gets = 500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759034" y="4125609"/>
              <a:ext cx="350806" cy="352009"/>
              <a:chOff x="6562007" y="4954644"/>
              <a:chExt cx="970908" cy="956298"/>
            </a:xfrm>
          </p:grpSpPr>
          <p:pic>
            <p:nvPicPr>
              <p:cNvPr id="32" name="Graphic 31" descr="Thumbs Up Sign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003" t="1" r="1137" b="2101"/>
              <a:stretch/>
            </p:blipFill>
            <p:spPr>
              <a:xfrm>
                <a:off x="6820077" y="4954644"/>
                <a:ext cx="712838" cy="727700"/>
              </a:xfrm>
              <a:prstGeom prst="rect">
                <a:avLst/>
              </a:prstGeom>
            </p:spPr>
          </p:pic>
          <p:pic>
            <p:nvPicPr>
              <p:cNvPr id="33" name="Graphic 32" descr="Thumbs Up Sign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77339" b="-40801"/>
              <a:stretch/>
            </p:blipFill>
            <p:spPr>
              <a:xfrm>
                <a:off x="6562007" y="5052615"/>
                <a:ext cx="252452" cy="858327"/>
              </a:xfrm>
              <a:prstGeom prst="rect">
                <a:avLst/>
              </a:prstGeom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3548747" y="3977006"/>
              <a:ext cx="125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Suppose, 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98229" y="3973601"/>
              <a:ext cx="76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600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40232" y="4125608"/>
              <a:ext cx="350806" cy="352009"/>
              <a:chOff x="6562007" y="4954644"/>
              <a:chExt cx="970908" cy="956298"/>
            </a:xfrm>
          </p:grpSpPr>
          <p:pic>
            <p:nvPicPr>
              <p:cNvPr id="37" name="Graphic 36" descr="Thumbs Up Sign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003" t="1" r="1137" b="2101"/>
              <a:stretch/>
            </p:blipFill>
            <p:spPr>
              <a:xfrm>
                <a:off x="6820077" y="4954644"/>
                <a:ext cx="712838" cy="727700"/>
              </a:xfrm>
              <a:prstGeom prst="rect">
                <a:avLst/>
              </a:prstGeom>
            </p:spPr>
          </p:pic>
          <p:pic>
            <p:nvPicPr>
              <p:cNvPr id="38" name="Graphic 37" descr="Thumbs Up Sign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77339" b="-40801"/>
              <a:stretch/>
            </p:blipFill>
            <p:spPr>
              <a:xfrm>
                <a:off x="6562007" y="5052615"/>
                <a:ext cx="252452" cy="858327"/>
              </a:xfrm>
              <a:prstGeom prst="rect">
                <a:avLst/>
              </a:prstGeom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6096418" y="3952146"/>
              <a:ext cx="763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B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22971" y="3973600"/>
              <a:ext cx="872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1500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6238" y="3875629"/>
              <a:ext cx="391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759034" y="4517495"/>
              <a:ext cx="350806" cy="352009"/>
              <a:chOff x="6562007" y="4954644"/>
              <a:chExt cx="970908" cy="956298"/>
            </a:xfrm>
          </p:grpSpPr>
          <p:pic>
            <p:nvPicPr>
              <p:cNvPr id="44" name="Graphic 43" descr="Thumbs Up Sign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003" t="1" r="1137" b="2101"/>
              <a:stretch/>
            </p:blipFill>
            <p:spPr>
              <a:xfrm>
                <a:off x="6820077" y="4954644"/>
                <a:ext cx="712838" cy="727700"/>
              </a:xfrm>
              <a:prstGeom prst="rect">
                <a:avLst/>
              </a:prstGeom>
            </p:spPr>
          </p:pic>
          <p:pic>
            <p:nvPicPr>
              <p:cNvPr id="45" name="Graphic 44" descr="Thumbs Up Sign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77339" b="-40801"/>
              <a:stretch/>
            </p:blipFill>
            <p:spPr>
              <a:xfrm>
                <a:off x="6562007" y="5052615"/>
                <a:ext cx="252452" cy="858327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027721" y="4368892"/>
              <a:ext cx="81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But, 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98229" y="4365487"/>
              <a:ext cx="76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2.54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740232" y="4517494"/>
              <a:ext cx="350806" cy="352009"/>
              <a:chOff x="6562007" y="4954644"/>
              <a:chExt cx="970908" cy="956298"/>
            </a:xfrm>
          </p:grpSpPr>
          <p:pic>
            <p:nvPicPr>
              <p:cNvPr id="49" name="Graphic 48" descr="Thumbs Up Sign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003" t="1" r="1137" b="2101"/>
              <a:stretch/>
            </p:blipFill>
            <p:spPr>
              <a:xfrm>
                <a:off x="6820077" y="4954644"/>
                <a:ext cx="712838" cy="727700"/>
              </a:xfrm>
              <a:prstGeom prst="rect">
                <a:avLst/>
              </a:prstGeom>
            </p:spPr>
          </p:pic>
          <p:pic>
            <p:nvPicPr>
              <p:cNvPr id="50" name="Graphic 49" descr="Thumbs Up Sign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77339" b="-40801"/>
              <a:stretch/>
            </p:blipFill>
            <p:spPr>
              <a:xfrm>
                <a:off x="6562007" y="5052615"/>
                <a:ext cx="252452" cy="858327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6096418" y="4344032"/>
              <a:ext cx="763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B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22971" y="4365486"/>
              <a:ext cx="872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0.75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08009" y="4278400"/>
              <a:ext cx="391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</p:txBody>
        </p:sp>
        <p:pic>
          <p:nvPicPr>
            <p:cNvPr id="55" name="Graphic 54" descr="Checkmark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58764" y="4467311"/>
              <a:ext cx="273589" cy="273589"/>
            </a:xfrm>
            <a:prstGeom prst="rect">
              <a:avLst/>
            </a:prstGeom>
          </p:spPr>
        </p:pic>
        <p:pic>
          <p:nvPicPr>
            <p:cNvPr id="57" name="Graphic 56" descr="Close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22022" y="4030927"/>
              <a:ext cx="312005" cy="312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11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 contd..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59421" y="3075208"/>
            <a:ext cx="1593449" cy="5334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46927" y="1295396"/>
            <a:ext cx="1502229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6927" y="2394852"/>
            <a:ext cx="1502229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6927" y="3494308"/>
            <a:ext cx="150223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KNN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6927" y="4593764"/>
            <a:ext cx="150223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Random Forest</a:t>
            </a:r>
          </a:p>
        </p:txBody>
      </p:sp>
      <p:cxnSp>
        <p:nvCxnSpPr>
          <p:cNvPr id="9" name="Straight Arrow Connector 8"/>
          <p:cNvCxnSpPr>
            <a:cxnSpLocks/>
            <a:stCxn id="4" idx="3"/>
            <a:endCxn id="3" idx="1"/>
          </p:cNvCxnSpPr>
          <p:nvPr/>
        </p:nvCxnSpPr>
        <p:spPr>
          <a:xfrm>
            <a:off x="6749156" y="1562096"/>
            <a:ext cx="910265" cy="177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3"/>
            <a:endCxn id="3" idx="1"/>
          </p:cNvCxnSpPr>
          <p:nvPr/>
        </p:nvCxnSpPr>
        <p:spPr>
          <a:xfrm>
            <a:off x="6749156" y="2661552"/>
            <a:ext cx="910265" cy="68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3"/>
            <a:endCxn id="3" idx="1"/>
          </p:cNvCxnSpPr>
          <p:nvPr/>
        </p:nvCxnSpPr>
        <p:spPr>
          <a:xfrm flipV="1">
            <a:off x="6749157" y="3341909"/>
            <a:ext cx="910264" cy="41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3"/>
            <a:endCxn id="3" idx="1"/>
          </p:cNvCxnSpPr>
          <p:nvPr/>
        </p:nvCxnSpPr>
        <p:spPr>
          <a:xfrm flipV="1">
            <a:off x="6749157" y="3341909"/>
            <a:ext cx="910264" cy="1518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7" idx="3"/>
            <a:endCxn id="4" idx="1"/>
          </p:cNvCxnSpPr>
          <p:nvPr/>
        </p:nvCxnSpPr>
        <p:spPr>
          <a:xfrm flipV="1">
            <a:off x="1700250" y="1562096"/>
            <a:ext cx="3546677" cy="1099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87" idx="3"/>
            <a:endCxn id="5" idx="1"/>
          </p:cNvCxnSpPr>
          <p:nvPr/>
        </p:nvCxnSpPr>
        <p:spPr>
          <a:xfrm>
            <a:off x="1700250" y="2661552"/>
            <a:ext cx="3546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87" idx="3"/>
            <a:endCxn id="6" idx="1"/>
          </p:cNvCxnSpPr>
          <p:nvPr/>
        </p:nvCxnSpPr>
        <p:spPr>
          <a:xfrm>
            <a:off x="1700250" y="2661552"/>
            <a:ext cx="3546677" cy="1099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87" idx="3"/>
            <a:endCxn id="7" idx="1"/>
          </p:cNvCxnSpPr>
          <p:nvPr/>
        </p:nvCxnSpPr>
        <p:spPr>
          <a:xfrm>
            <a:off x="1700250" y="2661552"/>
            <a:ext cx="3546677" cy="219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937257" y="3075207"/>
            <a:ext cx="1593449" cy="5334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Model to be used</a:t>
            </a:r>
          </a:p>
        </p:txBody>
      </p:sp>
      <p:cxnSp>
        <p:nvCxnSpPr>
          <p:cNvPr id="79" name="Straight Arrow Connector 78"/>
          <p:cNvCxnSpPr>
            <a:cxnSpLocks/>
            <a:stCxn id="3" idx="3"/>
            <a:endCxn id="78" idx="1"/>
          </p:cNvCxnSpPr>
          <p:nvPr/>
        </p:nvCxnSpPr>
        <p:spPr>
          <a:xfrm flipV="1">
            <a:off x="9252870" y="3341908"/>
            <a:ext cx="6843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and KNN are for classification purpose and not for statistical prediction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08421" y="3639657"/>
            <a:ext cx="174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400" b="1" dirty="0"/>
              <a:t>Compare AIC, BIC, Adj. R2 and SSE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98021" y="1295396"/>
            <a:ext cx="1502229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Imputed + Transformed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8021" y="2394852"/>
            <a:ext cx="1502229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Just Imputed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8021" y="3494308"/>
            <a:ext cx="150223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Neither Imputed nor transformed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98021" y="4593764"/>
            <a:ext cx="150223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Just Transformed</a:t>
            </a:r>
          </a:p>
        </p:txBody>
      </p:sp>
      <p:cxnSp>
        <p:nvCxnSpPr>
          <p:cNvPr id="90" name="Straight Arrow Connector 89"/>
          <p:cNvCxnSpPr>
            <a:cxnSpLocks/>
            <a:stCxn id="86" idx="3"/>
            <a:endCxn id="4" idx="1"/>
          </p:cNvCxnSpPr>
          <p:nvPr/>
        </p:nvCxnSpPr>
        <p:spPr>
          <a:xfrm>
            <a:off x="1700250" y="1562096"/>
            <a:ext cx="3546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endCxn id="5" idx="1"/>
          </p:cNvCxnSpPr>
          <p:nvPr/>
        </p:nvCxnSpPr>
        <p:spPr>
          <a:xfrm>
            <a:off x="1700250" y="1594749"/>
            <a:ext cx="3546677" cy="106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endCxn id="6" idx="1"/>
          </p:cNvCxnSpPr>
          <p:nvPr/>
        </p:nvCxnSpPr>
        <p:spPr>
          <a:xfrm>
            <a:off x="1678489" y="1570252"/>
            <a:ext cx="3568438" cy="2190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88" idx="3"/>
            <a:endCxn id="4" idx="1"/>
          </p:cNvCxnSpPr>
          <p:nvPr/>
        </p:nvCxnSpPr>
        <p:spPr>
          <a:xfrm flipV="1">
            <a:off x="1700251" y="1562096"/>
            <a:ext cx="3546676" cy="219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86" idx="3"/>
            <a:endCxn id="7" idx="1"/>
          </p:cNvCxnSpPr>
          <p:nvPr/>
        </p:nvCxnSpPr>
        <p:spPr>
          <a:xfrm>
            <a:off x="1700250" y="1562096"/>
            <a:ext cx="3546677" cy="3298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3"/>
            <a:endCxn id="5" idx="1"/>
          </p:cNvCxnSpPr>
          <p:nvPr/>
        </p:nvCxnSpPr>
        <p:spPr>
          <a:xfrm flipV="1">
            <a:off x="1700251" y="2661552"/>
            <a:ext cx="3546676" cy="1099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88" idx="3"/>
            <a:endCxn id="6" idx="1"/>
          </p:cNvCxnSpPr>
          <p:nvPr/>
        </p:nvCxnSpPr>
        <p:spPr>
          <a:xfrm>
            <a:off x="1700251" y="3761008"/>
            <a:ext cx="3546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88" idx="3"/>
            <a:endCxn id="7" idx="1"/>
          </p:cNvCxnSpPr>
          <p:nvPr/>
        </p:nvCxnSpPr>
        <p:spPr>
          <a:xfrm>
            <a:off x="1700251" y="3761008"/>
            <a:ext cx="3546676" cy="1099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89" idx="3"/>
            <a:endCxn id="4" idx="1"/>
          </p:cNvCxnSpPr>
          <p:nvPr/>
        </p:nvCxnSpPr>
        <p:spPr>
          <a:xfrm flipV="1">
            <a:off x="1700251" y="1562096"/>
            <a:ext cx="3546676" cy="3298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89" idx="3"/>
            <a:endCxn id="5" idx="1"/>
          </p:cNvCxnSpPr>
          <p:nvPr/>
        </p:nvCxnSpPr>
        <p:spPr>
          <a:xfrm flipV="1">
            <a:off x="1700251" y="2661552"/>
            <a:ext cx="3546676" cy="219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89" idx="3"/>
            <a:endCxn id="6" idx="1"/>
          </p:cNvCxnSpPr>
          <p:nvPr/>
        </p:nvCxnSpPr>
        <p:spPr>
          <a:xfrm flipV="1">
            <a:off x="1700251" y="3761008"/>
            <a:ext cx="3546676" cy="1099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stCxn id="89" idx="3"/>
            <a:endCxn id="7" idx="1"/>
          </p:cNvCxnSpPr>
          <p:nvPr/>
        </p:nvCxnSpPr>
        <p:spPr>
          <a:xfrm>
            <a:off x="1700251" y="4860464"/>
            <a:ext cx="3546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endCxn id="149" idx="0"/>
          </p:cNvCxnSpPr>
          <p:nvPr/>
        </p:nvCxnSpPr>
        <p:spPr>
          <a:xfrm flipH="1">
            <a:off x="10137808" y="3619480"/>
            <a:ext cx="596176" cy="702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  <a:stCxn id="78" idx="2"/>
            <a:endCxn id="153" idx="0"/>
          </p:cNvCxnSpPr>
          <p:nvPr/>
        </p:nvCxnSpPr>
        <p:spPr>
          <a:xfrm>
            <a:off x="10733982" y="3608608"/>
            <a:ext cx="796724" cy="71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541634" y="4321612"/>
            <a:ext cx="119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Classification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1054282" y="4322975"/>
            <a:ext cx="95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Prediction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541634" y="4588311"/>
            <a:ext cx="119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KNN (7) with just imputed data which explained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999654" y="4540325"/>
            <a:ext cx="1125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OLS with just imputed variable</a:t>
            </a:r>
          </a:p>
        </p:txBody>
      </p:sp>
    </p:spTree>
    <p:extLst>
      <p:ext uri="{BB962C8B-B14F-4D97-AF65-F5344CB8AC3E}">
        <p14:creationId xmlns:p14="http://schemas.microsoft.com/office/powerpoint/2010/main" val="329205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2" y="1208310"/>
            <a:ext cx="3918855" cy="3820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929" r="1982"/>
          <a:stretch/>
        </p:blipFill>
        <p:spPr>
          <a:xfrm>
            <a:off x="6701660" y="1208310"/>
            <a:ext cx="4067697" cy="3820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 contd..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323114"/>
            <a:ext cx="12192000" cy="12627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influence plots it was found that one of the data points (#2989) had a unique situation where the production house invested 12$ + Billion in a 7 point rated movie and generating a revenue of 2$ Million ~ 99.6% loss on investment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Box-Cox transformation the ʎ is estimated to be 2, since the response variable was negatively skewed; Similarly, ʎ for all the other skewed variable were calculated </a:t>
            </a:r>
          </a:p>
        </p:txBody>
      </p:sp>
    </p:spTree>
    <p:extLst>
      <p:ext uri="{BB962C8B-B14F-4D97-AF65-F5344CB8AC3E}">
        <p14:creationId xmlns:p14="http://schemas.microsoft.com/office/powerpoint/2010/main" val="36623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384" y="38100"/>
            <a:ext cx="5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" y="4793329"/>
            <a:ext cx="12007596" cy="484633"/>
            <a:chOff x="99060" y="1134364"/>
            <a:chExt cx="12007596" cy="4846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637032" y="1134364"/>
              <a:ext cx="11469624" cy="484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86384" y="1251204"/>
              <a:ext cx="182880" cy="1828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" y="1134365"/>
              <a:ext cx="457200" cy="4846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848" y="1134364"/>
              <a:ext cx="64008" cy="4846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5840" y="1124712"/>
            <a:ext cx="9765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OBJECTIVE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MOVIE DATABASE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2400" i="1" dirty="0">
              <a:solidFill>
                <a:srgbClr val="44546A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71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962" b="7633"/>
          <a:stretch/>
        </p:blipFill>
        <p:spPr>
          <a:xfrm>
            <a:off x="338708" y="1314450"/>
            <a:ext cx="5966842" cy="414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591299" y="1314450"/>
            <a:ext cx="5248275" cy="4143375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These are the set of most important factors that has impact on the ratings: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u="sng" dirty="0"/>
              <a:t>Title Year of the movie</a:t>
            </a:r>
            <a:r>
              <a:rPr lang="en-US" sz="1600" dirty="0"/>
              <a:t> -&gt; negative impact i.e. with every 5 years increase in the release period of the movie, the rating decreases by .1 unit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u="sng" dirty="0"/>
              <a:t>Duration of the movie</a:t>
            </a:r>
            <a:r>
              <a:rPr lang="en-US" sz="1600" dirty="0"/>
              <a:t> -&gt; positive impact i.e. with every 20 mins addition in the movie the rating increases by .1 unit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u="sng" dirty="0"/>
              <a:t># of Critics</a:t>
            </a:r>
            <a:r>
              <a:rPr lang="en-US" sz="1600" dirty="0"/>
              <a:t> -&gt; positive impact i.e. with every additional 53 critics reviewing the movie, the rating increases by .1 unit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u="sng" dirty="0"/>
              <a:t># movie Facebook likes</a:t>
            </a:r>
            <a:r>
              <a:rPr lang="en-US" sz="1600" dirty="0"/>
              <a:t> -&gt; positive impact i.e. with every additional 166 times likes with respect to the average in the region, the rating increases by .1 unit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u="sng" dirty="0"/>
              <a:t>Gross Revenue</a:t>
            </a:r>
            <a:r>
              <a:rPr lang="en-US" sz="1600" dirty="0"/>
              <a:t> -&gt;  negative impact i.e. with every 100 million dollars increase in the revenue, the rating would decrease by .1 unit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variable was scaled to .01 to 1.0; Positive impacting variables drives the movie towards the success</a:t>
            </a:r>
          </a:p>
        </p:txBody>
      </p:sp>
    </p:spTree>
    <p:extLst>
      <p:ext uri="{BB962C8B-B14F-4D97-AF65-F5344CB8AC3E}">
        <p14:creationId xmlns:p14="http://schemas.microsoft.com/office/powerpoint/2010/main" val="31467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584" y="2311400"/>
            <a:ext cx="95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584" y="3349625"/>
            <a:ext cx="95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4894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384" y="38100"/>
            <a:ext cx="943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Objectives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05853"/>
              </p:ext>
            </p:extLst>
          </p:nvPr>
        </p:nvGraphicFramePr>
        <p:xfrm>
          <a:off x="786384" y="1075266"/>
          <a:ext cx="1004671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716">
                  <a:extLst>
                    <a:ext uri="{9D8B030D-6E8A-4147-A177-3AD203B41FA5}">
                      <a16:colId xmlns:a16="http://schemas.microsoft.com/office/drawing/2014/main" val="834598836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5338"/>
                  </a:ext>
                </a:extLst>
              </a:tr>
              <a:tr h="726017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The Fox Brothers wants to identify the key factors that drives the success (7+ rating) or failure of a movie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All while adopting to a data-driven methodology and overhauling their current approach towards movie production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875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38025"/>
              </p:ext>
            </p:extLst>
          </p:nvPr>
        </p:nvGraphicFramePr>
        <p:xfrm>
          <a:off x="786384" y="3045232"/>
          <a:ext cx="1004671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716">
                  <a:extLst>
                    <a:ext uri="{9D8B030D-6E8A-4147-A177-3AD203B41FA5}">
                      <a16:colId xmlns:a16="http://schemas.microsoft.com/office/drawing/2014/main" val="834598836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sz="2400" dirty="0"/>
                        <a:t>OBJECTIVES AND KEY QUESTIONS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5338"/>
                  </a:ext>
                </a:extLst>
              </a:tr>
              <a:tr h="726017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Knowing that many movies release each year, is there a way to identify trends and factors that brings public to the theatres?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Does social media and critics play an important role in assessment of the goodness of a movie?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8751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86384" y="5012895"/>
            <a:ext cx="10046716" cy="9779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/>
              <a:t>To analyze 90 years of movie rating and associated information in order to come up with the right mix of quantitative factors that would help Fox Brothers to plan for a beneficial future investment </a:t>
            </a:r>
          </a:p>
        </p:txBody>
      </p:sp>
    </p:spTree>
    <p:extLst>
      <p:ext uri="{BB962C8B-B14F-4D97-AF65-F5344CB8AC3E}">
        <p14:creationId xmlns:p14="http://schemas.microsoft.com/office/powerpoint/2010/main" val="60427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384" y="38100"/>
            <a:ext cx="5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" y="2587611"/>
            <a:ext cx="12007596" cy="484633"/>
            <a:chOff x="99060" y="1134364"/>
            <a:chExt cx="12007596" cy="4846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637032" y="1134364"/>
              <a:ext cx="11469624" cy="484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86384" y="1251204"/>
              <a:ext cx="182880" cy="1828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" y="1134365"/>
              <a:ext cx="457200" cy="4846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848" y="1134364"/>
              <a:ext cx="64008" cy="4846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5840" y="1124712"/>
            <a:ext cx="9765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OBJECTIVE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MOVIE DATABASE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273800" y="1524001"/>
            <a:ext cx="4891316" cy="3690257"/>
            <a:chOff x="6273800" y="1524001"/>
            <a:chExt cx="4891316" cy="3690257"/>
          </a:xfrm>
          <a:solidFill>
            <a:schemeClr val="accent6">
              <a:lumMod val="20000"/>
              <a:lumOff val="80000"/>
              <a:alpha val="35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8802916" y="1524001"/>
              <a:ext cx="2362200" cy="369025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CONTENT RATING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BUDGET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COUNTRY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COLOR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ASPECT RATIO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GROSS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PLOT KEYWORDS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MOVIE TITLE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TITLE YEAR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GENRES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MOVIE IMDB LINK</a:t>
              </a:r>
            </a:p>
          </p:txBody>
        </p:sp>
        <p:sp>
          <p:nvSpPr>
            <p:cNvPr id="22" name="Flowchart: Merge 21"/>
            <p:cNvSpPr/>
            <p:nvPr/>
          </p:nvSpPr>
          <p:spPr>
            <a:xfrm rot="5400000">
              <a:off x="5702300" y="2146300"/>
              <a:ext cx="3606800" cy="2463800"/>
            </a:xfrm>
            <a:prstGeom prst="flowChartMerge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>
                <a:tabLst>
                  <a:tab pos="739775" algn="l"/>
                </a:tabLst>
              </a:pPr>
              <a:r>
                <a:rPr lang="en-US" sz="1600" dirty="0"/>
                <a:t>VARIABLES RELATED TO MOVIES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6384" y="38100"/>
            <a:ext cx="943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Movie Database</a:t>
            </a:r>
          </a:p>
        </p:txBody>
      </p:sp>
      <p:grpSp>
        <p:nvGrpSpPr>
          <p:cNvPr id="28" name="Group 27"/>
          <p:cNvGrpSpPr/>
          <p:nvPr/>
        </p:nvGrpSpPr>
        <p:grpSpPr>
          <a:xfrm flipH="1">
            <a:off x="1462318" y="1574800"/>
            <a:ext cx="4825995" cy="3606800"/>
            <a:chOff x="933455" y="1295400"/>
            <a:chExt cx="4804322" cy="3606801"/>
          </a:xfrm>
          <a:solidFill>
            <a:schemeClr val="tx2">
              <a:lumMod val="75000"/>
              <a:alpha val="35000"/>
            </a:schemeClr>
          </a:solidFill>
        </p:grpSpPr>
        <p:sp>
          <p:nvSpPr>
            <p:cNvPr id="26" name="Flowchart: Merge 25"/>
            <p:cNvSpPr/>
            <p:nvPr/>
          </p:nvSpPr>
          <p:spPr>
            <a:xfrm rot="5400000">
              <a:off x="361955" y="1866901"/>
              <a:ext cx="3606800" cy="2463800"/>
            </a:xfrm>
            <a:prstGeom prst="flowChartMerge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SOCIAL MEDIA VARIABLES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66121" y="1295400"/>
              <a:ext cx="2271656" cy="36068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PRIMARY ACTOR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 FACEBOOK LIKES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SECONDARY ACTOR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 FACEBOOK LIKES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THIRD ACTOR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 FACEBOOK LIKES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DIRECTOR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 FACEBOOK LIKES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TOTAL CAST FACEBOOK LIKES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MOVIE FACEBOOK LIKES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IMDB RATING SCORE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rot="5400000" flipH="1">
            <a:off x="5184840" y="1291809"/>
            <a:ext cx="2133914" cy="1814516"/>
            <a:chOff x="933450" y="1295399"/>
            <a:chExt cx="4952320" cy="3606801"/>
          </a:xfrm>
          <a:solidFill>
            <a:schemeClr val="accent5">
              <a:alpha val="35000"/>
            </a:schemeClr>
          </a:solidFill>
        </p:grpSpPr>
        <p:sp>
          <p:nvSpPr>
            <p:cNvPr id="32" name="Rectangle 31"/>
            <p:cNvSpPr/>
            <p:nvPr/>
          </p:nvSpPr>
          <p:spPr>
            <a:xfrm>
              <a:off x="3523569" y="1295399"/>
              <a:ext cx="2362201" cy="360679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Merge 30"/>
            <p:cNvSpPr/>
            <p:nvPr/>
          </p:nvSpPr>
          <p:spPr>
            <a:xfrm rot="5400000">
              <a:off x="361950" y="1866900"/>
              <a:ext cx="3606800" cy="2463800"/>
            </a:xfrm>
            <a:prstGeom prst="flowChartMerge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tabLst>
                  <a:tab pos="347663" algn="l"/>
                </a:tabLst>
              </a:pPr>
              <a:endParaRPr lang="en-US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4744282" y="3216886"/>
            <a:ext cx="3036803" cy="3374573"/>
            <a:chOff x="933451" y="1295399"/>
            <a:chExt cx="4932081" cy="3606801"/>
          </a:xfrm>
          <a:solidFill>
            <a:schemeClr val="accent1">
              <a:lumMod val="75000"/>
              <a:alpha val="35000"/>
            </a:schemeClr>
          </a:solidFill>
        </p:grpSpPr>
        <p:sp>
          <p:nvSpPr>
            <p:cNvPr id="34" name="Flowchart: Merge 33"/>
            <p:cNvSpPr/>
            <p:nvPr/>
          </p:nvSpPr>
          <p:spPr>
            <a:xfrm rot="5400000">
              <a:off x="361951" y="1866900"/>
              <a:ext cx="3606800" cy="2463800"/>
            </a:xfrm>
            <a:prstGeom prst="flowChartMerge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3330" y="1295399"/>
              <a:ext cx="2362202" cy="3606799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5473700" y="2781300"/>
            <a:ext cx="1600200" cy="11938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5000+ MOVIES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9971" y="5061857"/>
            <a:ext cx="3156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VOTED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REVIEWS FROM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REVIEWS FROM USERS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4539" y="4343400"/>
            <a:ext cx="21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CRITICS VARIABLES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01738" y="2220687"/>
            <a:ext cx="13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4683" y="1173341"/>
            <a:ext cx="180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FACES IN POSTER</a:t>
            </a:r>
          </a:p>
        </p:txBody>
      </p:sp>
    </p:spTree>
    <p:extLst>
      <p:ext uri="{BB962C8B-B14F-4D97-AF65-F5344CB8AC3E}">
        <p14:creationId xmlns:p14="http://schemas.microsoft.com/office/powerpoint/2010/main" val="16330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384" y="38100"/>
            <a:ext cx="5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" y="3338727"/>
            <a:ext cx="12007596" cy="484633"/>
            <a:chOff x="99060" y="1134364"/>
            <a:chExt cx="12007596" cy="4846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637032" y="1134364"/>
              <a:ext cx="11469624" cy="484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86384" y="1251204"/>
              <a:ext cx="182880" cy="1828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" y="1134365"/>
              <a:ext cx="457200" cy="4846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848" y="1134364"/>
              <a:ext cx="64008" cy="4846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5840" y="1124712"/>
            <a:ext cx="9765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OBJECTIVE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MOVIE DATABASE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7A7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40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distribution of ratings is approx. normal, with little bit of skewness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8812" y="2705257"/>
            <a:ext cx="4308130" cy="9779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As a first step, it remains important to check for the normality of the response variable to assess any future need of transformations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rcRect t="8083" r="2381" b="7313"/>
          <a:stretch/>
        </p:blipFill>
        <p:spPr>
          <a:xfrm>
            <a:off x="1719946" y="939050"/>
            <a:ext cx="5802871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86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849081"/>
            <a:ext cx="5120640" cy="5120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374" r="7483"/>
          <a:stretch/>
        </p:blipFill>
        <p:spPr>
          <a:xfrm>
            <a:off x="6193972" y="849081"/>
            <a:ext cx="5285821" cy="5120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6161314"/>
            <a:ext cx="12192000" cy="424542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The aggregation plots, matrix plots and margin plots (next slide) help in assessing what imputation method to undertake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28370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0" t="9014" r="4592" b="1530"/>
          <a:stretch/>
        </p:blipFill>
        <p:spPr>
          <a:xfrm>
            <a:off x="3158165" y="1016338"/>
            <a:ext cx="5693224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6041571"/>
            <a:ext cx="12192000" cy="544285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The missing variables belong to either MAR or MCAR but MNAR, hence it hints at imputing values with sophisticated algorithms like </a:t>
            </a:r>
            <a:r>
              <a:rPr lang="en-US" b="1" dirty="0" err="1">
                <a:solidFill>
                  <a:schemeClr val="bg1"/>
                </a:solidFill>
              </a:rPr>
              <a:t>Rpart</a:t>
            </a:r>
            <a:r>
              <a:rPr lang="en-US" b="1" dirty="0">
                <a:solidFill>
                  <a:schemeClr val="bg1"/>
                </a:solidFill>
              </a:rPr>
              <a:t>, MICE or KNN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83" y="38100"/>
            <a:ext cx="1043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&amp; Exploratory Data Analysis contd..</a:t>
            </a:r>
          </a:p>
        </p:txBody>
      </p:sp>
    </p:spTree>
    <p:extLst>
      <p:ext uri="{BB962C8B-B14F-4D97-AF65-F5344CB8AC3E}">
        <p14:creationId xmlns:p14="http://schemas.microsoft.com/office/powerpoint/2010/main" val="330443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1112</Words>
  <Application>Microsoft Office PowerPoint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Agency FB</vt:lpstr>
      <vt:lpstr>Arial</vt:lpstr>
      <vt:lpstr>Baskerville Old Face</vt:lpstr>
      <vt:lpstr>Calibri</vt:lpstr>
      <vt:lpstr>Calibri Light</vt:lpstr>
      <vt:lpstr>Courier New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Vibhore Agarwal</dc:creator>
  <cp:lastModifiedBy>Vibhore Agarwal</cp:lastModifiedBy>
  <cp:revision>97</cp:revision>
  <dcterms:created xsi:type="dcterms:W3CDTF">2017-04-15T05:21:00Z</dcterms:created>
  <dcterms:modified xsi:type="dcterms:W3CDTF">2017-04-15T22:51:54Z</dcterms:modified>
</cp:coreProperties>
</file>