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23/03/20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IN" sz="3800" dirty="0"/>
              <a:t>LENDING CLUB CASE STUDY ASSIGNMENT</a:t>
            </a:r>
            <a:br>
              <a:rPr lang="en-IN" sz="3800" dirty="0"/>
            </a:br>
            <a:r>
              <a:rPr lang="en-IN" sz="3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Name:</a:t>
            </a:r>
            <a:r>
              <a:rPr lang="en-IN" dirty="0"/>
              <a:t> Chebrolu Bala Sai Harika &amp; Vibhor Goyal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FD9AF99E-4131-4A8C-BE66-C901524D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2FCA34-4D62-416C-98FC-8CF2D4332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b="1">
                <a:solidFill>
                  <a:schemeClr val="accent1"/>
                </a:solidFill>
              </a:rPr>
              <a:t> 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+mn-lt"/>
              </a:rPr>
              <a:t>Top-5 Major variables to consider for loan prediction</a:t>
            </a:r>
            <a:r>
              <a:rPr lang="en-US" sz="2400" dirty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Purpose of Loan =&gt; small business having more changes of charged off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Ratio of Instalment to Income is directly proportional to the chances of charged off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Grade is inversely proportional to the chances of charged off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Interest Rate is directly proportional to the chances of charged off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Number of derogatory public records has high changes of being charged off for value 1 and 2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423923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This company is the largest online loan marketplace, facilitating personal loans, business loans, and financing of medical procedures. Borrowers can easily access lower interest rate loans through a fast-online interface.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The main objective is to understand the </a:t>
            </a:r>
            <a:r>
              <a:rPr lang="en-US" sz="1800" b="1" dirty="0">
                <a:latin typeface="+mn-lt"/>
              </a:rPr>
              <a:t>driving factors (or driver variables) </a:t>
            </a:r>
            <a:r>
              <a:rPr lang="en-US" sz="1800" dirty="0">
                <a:latin typeface="+mn-lt"/>
              </a:rPr>
              <a:t>behind loan default, i.e. the variables which are strong indicators of default.  The company can utilize this knowledge for its portfolio and risk assessment.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IN" sz="1800" dirty="0">
              <a:latin typeface="+mn-l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CB34F48-94C9-AE4C-A25C-4067127185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629" y="944397"/>
            <a:ext cx="657181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uFill>
                  <a:solidFill>
                    <a:srgbClr val="000000"/>
                  </a:solidFill>
                </a:uFill>
              </a:rPr>
              <a:t>Abstract</a:t>
            </a:r>
            <a:endParaRPr sz="2800" b="1" dirty="0"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CB34F48-94C9-AE4C-A25C-4067127185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r"/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Annual Income Analysis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EFFF2E-6347-654F-86C6-794D1ABA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2" y="523021"/>
            <a:ext cx="10595911" cy="3523138"/>
          </a:xfrm>
          <a:prstGeom prst="rect">
            <a:avLst/>
          </a:prstGeom>
        </p:spPr>
      </p:pic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1EFAF-B4C8-C349-BF09-716DDAC33269}"/>
              </a:ext>
            </a:extLst>
          </p:cNvPr>
          <p:cNvSpPr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From above graph, we can infer that: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Number of applicants are more in the range of 25000-50000 annual income.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probability of charged off decreases as the annual income of the applicant rises.</a:t>
            </a:r>
            <a:endParaRPr lang="en-US" sz="17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16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DBD1A-B394-5647-90A3-449B3B7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Grade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722F10-46C8-404B-8B99-171B3077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984338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From the above graph, we can infer that: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The number of applicants are more in the A and B grade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probability of charged off decreases as the grade rises.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map, train&#10;&#10;Description automatically generated">
            <a:extLst>
              <a:ext uri="{FF2B5EF4-FFF2-40B4-BE49-F238E27FC236}">
                <a16:creationId xmlns:a16="http://schemas.microsoft.com/office/drawing/2014/main" id="{D366B9CB-1824-1941-810D-46F5C6D0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7" y="974435"/>
            <a:ext cx="10283106" cy="34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D9718-9276-0D42-9830-FEF8B8B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Purpose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24F00A-50D0-40C1-B0D5-FB939645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From the above graph, we can infer that: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Small business applicants have more chances of being charged off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56FC10A-6B52-9247-A447-AA063A9A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912090"/>
            <a:ext cx="10917644" cy="34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8DB1-92AC-9148-9EEA-5B53BBB9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Derogatory Public Records Analysis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64C24953-2FA3-0742-B975-E24566EF3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 b="-1"/>
          <a:stretch/>
        </p:blipFill>
        <p:spPr>
          <a:xfrm>
            <a:off x="995356" y="385011"/>
            <a:ext cx="10195482" cy="379915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C65226-C750-4CE7-9CBD-3A80DB78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From the above graph, we can infer that: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greatest number of applicants applied for the loan have 0 public derogatory accounts.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applicants most likely to be charged off are the ones having 1 and 2 derogatory accounts.</a:t>
            </a:r>
          </a:p>
        </p:txBody>
      </p:sp>
    </p:spTree>
    <p:extLst>
      <p:ext uri="{BB962C8B-B14F-4D97-AF65-F5344CB8AC3E}">
        <p14:creationId xmlns:p14="http://schemas.microsoft.com/office/powerpoint/2010/main" val="160503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383D-7682-C948-A757-C43FA38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Installment/Income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70B0F89-78B4-4480-B43F-E51052C2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From the above graph, we can infer that: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Most the people prefer to take loans with installment 2% to 6% of their monthly income.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With the rise in installment to income percent, the probability of charged off increases.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1507DE-43EB-1746-8477-3ECF34E9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927100"/>
            <a:ext cx="10917644" cy="33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D9EE-FBA7-EE49-8C79-7D3F24EA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498433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Loan Amount/ Interest Rate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CD55131-92E4-4EF8-B320-BBA15F65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984338"/>
            <a:ext cx="6673136" cy="146178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From the above graph, we can infer that:</a:t>
            </a:r>
          </a:p>
          <a:p>
            <a:r>
              <a:rPr lang="en-IN" sz="2100" dirty="0">
                <a:solidFill>
                  <a:schemeClr val="bg1"/>
                </a:solidFill>
              </a:rPr>
              <a:t>Most of the people who are Charged Off are the ones paying more than 10% interest rate.</a:t>
            </a:r>
          </a:p>
          <a:p>
            <a:r>
              <a:rPr lang="en-IN" sz="2100" dirty="0">
                <a:solidFill>
                  <a:schemeClr val="bg1"/>
                </a:solidFill>
              </a:rPr>
              <a:t>We can also see that where loan amount is greater than 25000 and interest is less than 10%, there are very less chances of charged off</a:t>
            </a:r>
            <a:r>
              <a:rPr lang="en-IN" sz="2100" dirty="0"/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F47A805D-FE55-BE46-AE37-FAC32BF9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86768"/>
            <a:ext cx="10917643" cy="33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b="1">
                <a:solidFill>
                  <a:schemeClr val="accent1"/>
                </a:solidFill>
              </a:rPr>
              <a:t>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b="1"/>
              <a:t>Bad Loans Count: </a:t>
            </a:r>
            <a:r>
              <a:rPr lang="en-US" sz="2200"/>
              <a:t>People that apply for small business tend to have a higher risk.</a:t>
            </a:r>
          </a:p>
          <a:p>
            <a:r>
              <a:rPr lang="en-US" sz="2200" b="1"/>
              <a:t>Most frequent Purpose: </a:t>
            </a:r>
            <a:r>
              <a:rPr lang="en-US" sz="2200"/>
              <a:t>More people applied loan to consolidate debt.</a:t>
            </a:r>
          </a:p>
          <a:p>
            <a:r>
              <a:rPr lang="en-US" sz="2200" b="1"/>
              <a:t>Less frequent purpose:</a:t>
            </a:r>
            <a:r>
              <a:rPr lang="en-US" sz="2200"/>
              <a:t>  More people applied loan to educational purposes.</a:t>
            </a:r>
          </a:p>
          <a:p>
            <a:r>
              <a:rPr lang="en-US" sz="2200" b="1"/>
              <a:t>Interest Rates: </a:t>
            </a:r>
            <a:r>
              <a:rPr lang="en-US" sz="2200"/>
              <a:t>People with </a:t>
            </a:r>
            <a:r>
              <a:rPr lang="en-US" sz="2200" b="1"/>
              <a:t>lower income </a:t>
            </a:r>
            <a:r>
              <a:rPr lang="en-US" sz="2200"/>
              <a:t>had on </a:t>
            </a:r>
            <a:r>
              <a:rPr lang="en-US" sz="2200" b="1"/>
              <a:t>average higher interest rates</a:t>
            </a:r>
            <a:r>
              <a:rPr lang="en-US" sz="2200"/>
              <a:t> while people with higher annual income had lower interest rates on their loans. People having </a:t>
            </a:r>
            <a:r>
              <a:rPr lang="en-US" sz="2200" b="1"/>
              <a:t>high income </a:t>
            </a:r>
            <a:r>
              <a:rPr lang="en-US" sz="2200"/>
              <a:t>took </a:t>
            </a:r>
            <a:r>
              <a:rPr lang="en-US" sz="2200" b="1"/>
              <a:t>higher loan amounts </a:t>
            </a:r>
            <a:r>
              <a:rPr lang="en-US" sz="2200"/>
              <a:t>than people from low- and medium-income categories. Of course, people with higher annual incomes are more likely to pay loans with a higher amount.</a:t>
            </a:r>
            <a:endParaRPr lang="en-IN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</vt:lpstr>
      <vt:lpstr>Office Theme</vt:lpstr>
      <vt:lpstr>LENDING CLUB CASE STUDY ASSIGNMENT SUBMISSION </vt:lpstr>
      <vt:lpstr>Abstract</vt:lpstr>
      <vt:lpstr>Annual Income Analysis</vt:lpstr>
      <vt:lpstr>Grade Analysis</vt:lpstr>
      <vt:lpstr>Purpose Analysis</vt:lpstr>
      <vt:lpstr>Derogatory Public Records Analysis</vt:lpstr>
      <vt:lpstr>Installment/Income Analysis</vt:lpstr>
      <vt:lpstr>Loan Amount/ Interest Rate Analysis</vt:lpstr>
      <vt:lpstr> Results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ASSIGNMENT SUBMISSION </dc:title>
  <dc:creator>Vibhor Goyal</dc:creator>
  <cp:lastModifiedBy>Vibhor Goyal</cp:lastModifiedBy>
  <cp:revision>1</cp:revision>
  <dcterms:created xsi:type="dcterms:W3CDTF">2020-03-23T12:54:46Z</dcterms:created>
  <dcterms:modified xsi:type="dcterms:W3CDTF">2020-03-23T12:55:03Z</dcterms:modified>
</cp:coreProperties>
</file>