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94660"/>
  </p:normalViewPr>
  <p:slideViewPr>
    <p:cSldViewPr>
      <p:cViewPr>
        <p:scale>
          <a:sx n="75" d="100"/>
          <a:sy n="75" d="100"/>
        </p:scale>
        <p:origin x="-1266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3" qsCatId="simple" csTypeId="urn:microsoft.com/office/officeart/2005/8/colors/accent3_2" csCatId="accent3" phldr="1"/>
      <dgm:spPr/>
    </dgm:pt>
    <dgm:pt modelId="{96C57C87-EB3B-4EC2-9A41-07DDB6E1CD5F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K-means Algorithm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en-IN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en-IN"/>
        </a:p>
      </dgm:t>
    </dgm:pt>
    <dgm:pt modelId="{47E7A2FA-4BD5-4DEC-9F96-BCA4BBA47DCF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Bit-Map Generation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en-IN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en-IN"/>
        </a:p>
      </dgm:t>
    </dgm:pt>
    <dgm:pt modelId="{A12E24BB-B2D1-46CB-A03A-16612625C6D9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Run-Length Encoding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en-IN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en-IN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/>
    </dgm:pt>
    <dgm:pt modelId="{927F647F-96BC-4E61-884C-3053C7634AF5}" type="pres">
      <dgm:prSet presAssocID="{47E7A2FA-4BD5-4DEC-9F96-BCA4BBA47DCF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/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/>
    </dgm:pt>
  </dgm:ptLst>
  <dgm:cxnLst>
    <dgm:cxn modelId="{DF608174-C0D6-4C61-809C-83BDD5F5EE5C}" type="presOf" srcId="{A12E24BB-B2D1-46CB-A03A-16612625C6D9}" destId="{912F4A56-954F-4116-820A-78B7D54C1BDB}" srcOrd="0" destOrd="0" presId="urn:microsoft.com/office/officeart/2005/8/layout/arrow2#1"/>
    <dgm:cxn modelId="{2AEBA553-7D6F-4E82-A731-973F6C4DDA3D}" type="presOf" srcId="{96C57C87-EB3B-4EC2-9A41-07DDB6E1CD5F}" destId="{77EE22B3-CA06-42EE-A4F0-16D4F2D463EA}" srcOrd="0" destOrd="0" presId="urn:microsoft.com/office/officeart/2005/8/layout/arrow2#1"/>
    <dgm:cxn modelId="{F72958E5-04B3-4FCA-89E9-D847BC0E004D}" type="presOf" srcId="{47E7A2FA-4BD5-4DEC-9F96-BCA4BBA47DCF}" destId="{927F647F-96BC-4E61-884C-3053C7634AF5}" srcOrd="0" destOrd="0" presId="urn:microsoft.com/office/officeart/2005/8/layout/arrow2#1"/>
    <dgm:cxn modelId="{09D818D4-DC36-458F-BAFC-9CA110970CE1}" type="presOf" srcId="{C6B0C062-C57F-4773-AD0D-F38255E3D28B}" destId="{7702F23C-8B74-4E81-878F-FC4D4E811F20}" srcOrd="0" destOrd="0" presId="urn:microsoft.com/office/officeart/2005/8/layout/arrow2#1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1CAD6577-1F02-414F-A840-82C81E289594}" type="presParOf" srcId="{7702F23C-8B74-4E81-878F-FC4D4E811F20}" destId="{8D8196B2-8690-410B-88DD-58E36C1508F0}" srcOrd="0" destOrd="0" presId="urn:microsoft.com/office/officeart/2005/8/layout/arrow2#1"/>
    <dgm:cxn modelId="{E747CB3B-DFA7-4CAF-B449-7E5F47EB7B98}" type="presParOf" srcId="{7702F23C-8B74-4E81-878F-FC4D4E811F20}" destId="{925DF700-175B-486E-8CDB-3F5523B469B9}" srcOrd="1" destOrd="0" presId="urn:microsoft.com/office/officeart/2005/8/layout/arrow2#1"/>
    <dgm:cxn modelId="{A8FC42EA-1BDC-4FBA-80B9-1CB072643C89}" type="presParOf" srcId="{925DF700-175B-486E-8CDB-3F5523B469B9}" destId="{77EE22B3-CA06-42EE-A4F0-16D4F2D463EA}" srcOrd="0" destOrd="0" presId="urn:microsoft.com/office/officeart/2005/8/layout/arrow2#1"/>
    <dgm:cxn modelId="{09BD4610-98E5-4F77-A220-EE5C50E24D67}" type="presParOf" srcId="{925DF700-175B-486E-8CDB-3F5523B469B9}" destId="{FD9448E3-A923-4562-82EE-2D6547A66745}" srcOrd="1" destOrd="0" presId="urn:microsoft.com/office/officeart/2005/8/layout/arrow2#1"/>
    <dgm:cxn modelId="{7DE64C7F-88A6-4461-AC9F-11256F689D25}" type="presParOf" srcId="{925DF700-175B-486E-8CDB-3F5523B469B9}" destId="{927F647F-96BC-4E61-884C-3053C7634AF5}" srcOrd="2" destOrd="0" presId="urn:microsoft.com/office/officeart/2005/8/layout/arrow2#1"/>
    <dgm:cxn modelId="{39211DA0-3D56-473A-8149-AFBFB16169BD}" type="presParOf" srcId="{925DF700-175B-486E-8CDB-3F5523B469B9}" destId="{FE51A7F7-D190-40A1-8F89-9DF82761F331}" srcOrd="3" destOrd="0" presId="urn:microsoft.com/office/officeart/2005/8/layout/arrow2#1"/>
    <dgm:cxn modelId="{FB3F0E74-2B63-4840-83E7-AA32215F9CCD}" type="presParOf" srcId="{925DF700-175B-486E-8CDB-3F5523B469B9}" destId="{912F4A56-954F-4116-820A-78B7D54C1BDB}" srcOrd="4" destOrd="0" presId="urn:microsoft.com/office/officeart/2005/8/layout/arrow2#1"/>
    <dgm:cxn modelId="{C059F0F3-C1EE-49CE-BDF4-E09C7C5E730E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D0999-986B-422B-BEC4-A6F0D5834DDE}" type="doc">
      <dgm:prSet loTypeId="urn:microsoft.com/office/officeart/2005/8/layout/arrow4#1" loCatId="relationship" qsTypeId="urn:microsoft.com/office/officeart/2005/8/quickstyle/simple2#1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A9634EF-2D53-4F2D-8FD7-F5E8F2C6C259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Analyzed base-paper on image compression </a:t>
          </a:r>
        </a:p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Completed implementation of k-means algorithm</a:t>
          </a:r>
        </a:p>
        <a:p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4C11BEBE-4027-491B-B411-2E498F3B6493}" type="parTrans" cxnId="{0ACBD365-0530-4064-9592-4150AB188C75}">
      <dgm:prSet/>
      <dgm:spPr/>
      <dgm:t>
        <a:bodyPr/>
        <a:lstStyle/>
        <a:p>
          <a:endParaRPr lang="en-IN"/>
        </a:p>
      </dgm:t>
    </dgm:pt>
    <dgm:pt modelId="{DFD0E1BF-7295-45EB-BBCF-657CDA36B22A}" type="sibTrans" cxnId="{0ACBD365-0530-4064-9592-4150AB188C75}">
      <dgm:prSet/>
      <dgm:spPr/>
      <dgm:t>
        <a:bodyPr/>
        <a:lstStyle/>
        <a:p>
          <a:endParaRPr lang="en-IN"/>
        </a:p>
      </dgm:t>
    </dgm:pt>
    <dgm:pt modelId="{83D47017-9546-4F12-963C-E6B5B6DC33C4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bit-map generation</a:t>
          </a:r>
        </a:p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run-length encoding (RLE)</a:t>
          </a:r>
        </a:p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decoding process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19888EAE-9658-4035-AAF2-C75DD46A3622}" type="parTrans" cxnId="{213F425D-E223-43A4-89B2-21D1DB92413A}">
      <dgm:prSet/>
      <dgm:spPr/>
      <dgm:t>
        <a:bodyPr/>
        <a:lstStyle/>
        <a:p>
          <a:endParaRPr lang="en-IN"/>
        </a:p>
      </dgm:t>
    </dgm:pt>
    <dgm:pt modelId="{BC007C04-FC3C-4F79-AFF5-4A79E54395DE}" type="sibTrans" cxnId="{213F425D-E223-43A4-89B2-21D1DB92413A}">
      <dgm:prSet/>
      <dgm:spPr/>
      <dgm:t>
        <a:bodyPr/>
        <a:lstStyle/>
        <a:p>
          <a:endParaRPr lang="en-IN"/>
        </a:p>
      </dgm:t>
    </dgm:pt>
    <dgm:pt modelId="{54F12A6E-08DA-4870-AAAC-473B61340163}" type="pres">
      <dgm:prSet presAssocID="{55FD0999-986B-422B-BEC4-A6F0D5834DDE}" presName="compositeShape" presStyleCnt="0">
        <dgm:presLayoutVars>
          <dgm:chMax val="2"/>
          <dgm:dir/>
        </dgm:presLayoutVars>
      </dgm:prSet>
      <dgm:spPr/>
      <dgm:t>
        <a:bodyPr/>
        <a:lstStyle/>
        <a:p>
          <a:endParaRPr lang="en-US"/>
        </a:p>
      </dgm:t>
    </dgm:pt>
    <dgm:pt modelId="{5A818F38-E9E9-4731-846C-A339E3F909CE}" type="pres">
      <dgm:prSet presAssocID="{7A9634EF-2D53-4F2D-8FD7-F5E8F2C6C259}" presName="upArrow" presStyleLbl="node1" presStyleIdx="0" presStyleCnt="2"/>
      <dgm:spPr/>
    </dgm:pt>
    <dgm:pt modelId="{29A09746-3897-40B0-9DE1-1F520A35657B}" type="pres">
      <dgm:prSet presAssocID="{7A9634EF-2D53-4F2D-8FD7-F5E8F2C6C259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CF542-93E1-4F44-9D77-BC6E02C72729}" type="pres">
      <dgm:prSet presAssocID="{83D47017-9546-4F12-963C-E6B5B6DC33C4}" presName="downArrow" presStyleLbl="node1" presStyleIdx="1" presStyleCnt="2"/>
      <dgm:spPr/>
    </dgm:pt>
    <dgm:pt modelId="{A9C86BE5-444B-4813-91C8-07985C429421}" type="pres">
      <dgm:prSet presAssocID="{83D47017-9546-4F12-963C-E6B5B6DC33C4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B8A4C-1717-4990-9DE6-3D4E911B914C}" type="presOf" srcId="{83D47017-9546-4F12-963C-E6B5B6DC33C4}" destId="{A9C86BE5-444B-4813-91C8-07985C429421}" srcOrd="0" destOrd="0" presId="urn:microsoft.com/office/officeart/2005/8/layout/arrow4#1"/>
    <dgm:cxn modelId="{0ACBD365-0530-4064-9592-4150AB188C75}" srcId="{55FD0999-986B-422B-BEC4-A6F0D5834DDE}" destId="{7A9634EF-2D53-4F2D-8FD7-F5E8F2C6C259}" srcOrd="0" destOrd="0" parTransId="{4C11BEBE-4027-491B-B411-2E498F3B6493}" sibTransId="{DFD0E1BF-7295-45EB-BBCF-657CDA36B22A}"/>
    <dgm:cxn modelId="{29AFFF93-FCEA-435E-AB55-36351AFECC46}" type="presOf" srcId="{55FD0999-986B-422B-BEC4-A6F0D5834DDE}" destId="{54F12A6E-08DA-4870-AAAC-473B61340163}" srcOrd="0" destOrd="0" presId="urn:microsoft.com/office/officeart/2005/8/layout/arrow4#1"/>
    <dgm:cxn modelId="{213F425D-E223-43A4-89B2-21D1DB92413A}" srcId="{55FD0999-986B-422B-BEC4-A6F0D5834DDE}" destId="{83D47017-9546-4F12-963C-E6B5B6DC33C4}" srcOrd="1" destOrd="0" parTransId="{19888EAE-9658-4035-AAF2-C75DD46A3622}" sibTransId="{BC007C04-FC3C-4F79-AFF5-4A79E54395DE}"/>
    <dgm:cxn modelId="{7368E2AC-D351-4E72-9B9D-BDD773FF6700}" type="presOf" srcId="{7A9634EF-2D53-4F2D-8FD7-F5E8F2C6C259}" destId="{29A09746-3897-40B0-9DE1-1F520A35657B}" srcOrd="0" destOrd="0" presId="urn:microsoft.com/office/officeart/2005/8/layout/arrow4#1"/>
    <dgm:cxn modelId="{9EE28554-3589-4CD4-80D2-D73C55E287BB}" type="presParOf" srcId="{54F12A6E-08DA-4870-AAAC-473B61340163}" destId="{5A818F38-E9E9-4731-846C-A339E3F909CE}" srcOrd="0" destOrd="0" presId="urn:microsoft.com/office/officeart/2005/8/layout/arrow4#1"/>
    <dgm:cxn modelId="{B505F17A-CB61-4719-8C9B-D8BA767D5043}" type="presParOf" srcId="{54F12A6E-08DA-4870-AAAC-473B61340163}" destId="{29A09746-3897-40B0-9DE1-1F520A35657B}" srcOrd="1" destOrd="0" presId="urn:microsoft.com/office/officeart/2005/8/layout/arrow4#1"/>
    <dgm:cxn modelId="{9D584F5B-BDE9-4203-A073-07D29B75A11C}" type="presParOf" srcId="{54F12A6E-08DA-4870-AAAC-473B61340163}" destId="{25FCF542-93E1-4F44-9D77-BC6E02C72729}" srcOrd="2" destOrd="0" presId="urn:microsoft.com/office/officeart/2005/8/layout/arrow4#1"/>
    <dgm:cxn modelId="{B84DE1A5-C1EB-425E-9B99-0BAE9D8A8800}" type="presParOf" srcId="{54F12A6E-08DA-4870-AAAC-473B61340163}" destId="{A9C86BE5-444B-4813-91C8-07985C429421}" srcOrd="3" destOrd="0" presId="urn:microsoft.com/office/officeart/2005/8/layout/arrow4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8196B2-8690-410B-88DD-58E36C1508F0}">
      <dsp:nvSpPr>
        <dsp:cNvPr id="0" name=""/>
        <dsp:cNvSpPr/>
      </dsp:nvSpPr>
      <dsp:spPr>
        <a:xfrm>
          <a:off x="0" y="0"/>
          <a:ext cx="8686800" cy="4525962"/>
        </a:xfrm>
        <a:prstGeom prst="swooshArrow">
          <a:avLst/>
        </a:prstGeom>
        <a:solidFill>
          <a:schemeClr val="accent3">
            <a:tint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E22B3-CA06-42EE-A4F0-16D4F2D463EA}">
      <dsp:nvSpPr>
        <dsp:cNvPr id="0" name=""/>
        <dsp:cNvSpPr/>
      </dsp:nvSpPr>
      <dsp:spPr>
        <a:xfrm>
          <a:off x="1528876" y="3023342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K-means Algorithm</a:t>
          </a:r>
          <a:endParaRPr lang="en-US" sz="28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1528876" y="3023342"/>
        <a:ext cx="2171700" cy="1176750"/>
      </dsp:txXfrm>
    </dsp:sp>
    <dsp:sp modelId="{FD9448E3-A923-4562-82EE-2D6547A66745}">
      <dsp:nvSpPr>
        <dsp:cNvPr id="0" name=""/>
        <dsp:cNvSpPr/>
      </dsp:nvSpPr>
      <dsp:spPr>
        <a:xfrm>
          <a:off x="1442008" y="2936474"/>
          <a:ext cx="173736" cy="173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F647F-96BC-4E61-884C-3053C7634AF5}">
      <dsp:nvSpPr>
        <dsp:cNvPr id="0" name=""/>
        <dsp:cNvSpPr/>
      </dsp:nvSpPr>
      <dsp:spPr>
        <a:xfrm>
          <a:off x="3780929" y="1883931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Bit-Map Generation</a:t>
          </a:r>
          <a:endParaRPr lang="en-US" sz="28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780929" y="1883931"/>
        <a:ext cx="2171700" cy="1176750"/>
      </dsp:txXfrm>
    </dsp:sp>
    <dsp:sp modelId="{FE51A7F7-D190-40A1-8F89-9DF82761F331}">
      <dsp:nvSpPr>
        <dsp:cNvPr id="0" name=""/>
        <dsp:cNvSpPr/>
      </dsp:nvSpPr>
      <dsp:spPr>
        <a:xfrm>
          <a:off x="3639769" y="1742771"/>
          <a:ext cx="282321" cy="2823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F4A56-954F-4116-820A-78B7D54C1BDB}">
      <dsp:nvSpPr>
        <dsp:cNvPr id="0" name=""/>
        <dsp:cNvSpPr/>
      </dsp:nvSpPr>
      <dsp:spPr>
        <a:xfrm>
          <a:off x="6399999" y="1152988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Run-Length Encoding</a:t>
          </a:r>
          <a:endParaRPr lang="en-US" sz="28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399999" y="1152988"/>
        <a:ext cx="2171700" cy="1176750"/>
      </dsp:txXfrm>
    </dsp:sp>
    <dsp:sp modelId="{87971A12-A6B6-4197-A0E8-04E68C73C293}">
      <dsp:nvSpPr>
        <dsp:cNvPr id="0" name=""/>
        <dsp:cNvSpPr/>
      </dsp:nvSpPr>
      <dsp:spPr>
        <a:xfrm>
          <a:off x="6237122" y="990111"/>
          <a:ext cx="325755" cy="3257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818F38-E9E9-4731-846C-A339E3F909CE}">
      <dsp:nvSpPr>
        <dsp:cNvPr id="0" name=""/>
        <dsp:cNvSpPr/>
      </dsp:nvSpPr>
      <dsp:spPr>
        <a:xfrm>
          <a:off x="4777" y="0"/>
          <a:ext cx="2866644" cy="2172461"/>
        </a:xfrm>
        <a:prstGeom prst="upArrow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A09746-3897-40B0-9DE1-1F520A35657B}">
      <dsp:nvSpPr>
        <dsp:cNvPr id="0" name=""/>
        <dsp:cNvSpPr/>
      </dsp:nvSpPr>
      <dsp:spPr>
        <a:xfrm>
          <a:off x="2957421" y="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Analyzed base-paper on image compression 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Completed implementation of k-means algorithm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2957421" y="0"/>
        <a:ext cx="4864608" cy="2172461"/>
      </dsp:txXfrm>
    </dsp:sp>
    <dsp:sp modelId="{25FCF542-93E1-4F44-9D77-BC6E02C72729}">
      <dsp:nvSpPr>
        <dsp:cNvPr id="0" name=""/>
        <dsp:cNvSpPr/>
      </dsp:nvSpPr>
      <dsp:spPr>
        <a:xfrm>
          <a:off x="864770" y="2353500"/>
          <a:ext cx="2866644" cy="2172461"/>
        </a:xfrm>
        <a:prstGeom prst="downArrow">
          <a:avLst/>
        </a:prstGeom>
        <a:solidFill>
          <a:schemeClr val="accent3">
            <a:shade val="80000"/>
            <a:hueOff val="-530984"/>
            <a:satOff val="5406"/>
            <a:lumOff val="324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C86BE5-444B-4813-91C8-07985C429421}">
      <dsp:nvSpPr>
        <dsp:cNvPr id="0" name=""/>
        <dsp:cNvSpPr/>
      </dsp:nvSpPr>
      <dsp:spPr>
        <a:xfrm>
          <a:off x="3817414" y="235350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bit-map generation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run-length encoding (RLE)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Implementation of decoding process</a:t>
          </a:r>
          <a:endParaRPr lang="en-US" sz="23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817414" y="2353500"/>
        <a:ext cx="4864608" cy="217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#1" minVer="12.0">
  <dgm:title val=""/>
  <dgm:desc val=""/>
  <dgm:catLst>
    <dgm:cat type="relationship" pri="45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</dgm:layoutNode>
      <dgm:layoutNode name="upArrowText" styleLbl="revTx">
        <dgm:varLst>
          <dgm:chMax val="0"/>
          <dgm:bulletEnabled val="1"/>
        </dgm:varLst>
        <dgm:choose name="Name10">
          <dgm:if name="Name11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2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  <dgm:forEach name="Name13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</dgm:layoutNode>
      <dgm:layoutNode name="downArrowText" styleLbl="revTx">
        <dgm:varLst>
          <dgm:chMax val="0"/>
          <dgm:bulletEnabled val="1"/>
        </dgm:varLst>
        <dgm:choose name="Name14">
          <dgm:if name="Name15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6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4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Wednesday, October 17,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Wednesday, October 17,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Wednesday, October 17,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Wednesday, October 17,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Wednesday, October 17, 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in/help/matlab/ref/strcat.html" TargetMode="External"/><Relationship Id="rId2" Type="http://schemas.openxmlformats.org/officeDocument/2006/relationships/hyperlink" Target="http://www.mathworks.in/help/matlab/ref/fprintf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IMAGE COMPRESSION</a:t>
            </a:r>
            <a:endParaRPr lang="en-US" sz="44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2822848" cy="914400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/>
              <a:t>VIT UNIVERSITY</a:t>
            </a:r>
          </a:p>
          <a:p>
            <a:pPr algn="r"/>
            <a:r>
              <a:rPr lang="en-US" sz="1600" dirty="0" err="1" smtClean="0"/>
              <a:t>Abhishek</a:t>
            </a:r>
            <a:r>
              <a:rPr lang="en-US" sz="1600" dirty="0" smtClean="0"/>
              <a:t> </a:t>
            </a:r>
            <a:r>
              <a:rPr lang="en-US" sz="1600" dirty="0" err="1" smtClean="0"/>
              <a:t>Agrawal</a:t>
            </a:r>
            <a:r>
              <a:rPr lang="en-US" sz="1600" dirty="0" smtClean="0"/>
              <a:t> (09BCE327)</a:t>
            </a:r>
          </a:p>
          <a:p>
            <a:pPr algn="r"/>
            <a:r>
              <a:rPr lang="en-US" sz="1600" dirty="0" err="1" smtClean="0"/>
              <a:t>Ansul</a:t>
            </a:r>
            <a:r>
              <a:rPr lang="en-US" sz="1600" dirty="0" smtClean="0"/>
              <a:t> Gupta (09BCE208)</a:t>
            </a:r>
          </a:p>
          <a:p>
            <a:pPr algn="r"/>
            <a:r>
              <a:rPr lang="en-US" sz="1600" dirty="0" err="1" smtClean="0"/>
              <a:t>Vibhor</a:t>
            </a:r>
            <a:r>
              <a:rPr lang="en-US" sz="1600" dirty="0" smtClean="0"/>
              <a:t> </a:t>
            </a:r>
            <a:r>
              <a:rPr lang="en-US" sz="1600" dirty="0" err="1" smtClean="0"/>
              <a:t>Mishra</a:t>
            </a:r>
            <a:r>
              <a:rPr lang="en-US" sz="1600" dirty="0" smtClean="0"/>
              <a:t> (09BCE194)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Bit-map generation</a:t>
            </a:r>
            <a:endParaRPr lang="en-IN" dirty="0"/>
          </a:p>
        </p:txBody>
      </p:sp>
      <p:pic>
        <p:nvPicPr>
          <p:cNvPr id="2050" name="Picture 2" descr="C:\Users\Phalanx\Documents\Academics\MINI Project\Bit Ma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46445"/>
            <a:ext cx="6408712" cy="4799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Run-length encoding</a:t>
            </a:r>
            <a:endParaRPr lang="en-IN" dirty="0"/>
          </a:p>
        </p:txBody>
      </p:sp>
      <p:pic>
        <p:nvPicPr>
          <p:cNvPr id="1026" name="Picture 2" descr="C:\Users\Phalanx\Documents\Academics\MINI Project\R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020" y="2213134"/>
            <a:ext cx="7452360" cy="3208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image		  After compression</a:t>
            </a:r>
            <a:endParaRPr lang="en-US" dirty="0"/>
          </a:p>
        </p:txBody>
      </p:sp>
      <p:pic>
        <p:nvPicPr>
          <p:cNvPr id="1026" name="Picture 2" descr="H:\left-arr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643182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H:\left-arrow_c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643182"/>
            <a:ext cx="2438400" cy="2438400"/>
          </a:xfrm>
          <a:prstGeom prst="rect">
            <a:avLst/>
          </a:prstGeom>
          <a:noFill/>
        </p:spPr>
      </p:pic>
      <p:pic>
        <p:nvPicPr>
          <p:cNvPr id="1028" name="Picture 4" descr="H:\left-arr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Image		  After Compression</a:t>
            </a:r>
            <a:endParaRPr lang="en-US" dirty="0"/>
          </a:p>
        </p:txBody>
      </p:sp>
      <p:pic>
        <p:nvPicPr>
          <p:cNvPr id="2050" name="Picture 2" descr="H:\L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2438400" cy="2438400"/>
          </a:xfrm>
          <a:prstGeom prst="rect">
            <a:avLst/>
          </a:prstGeom>
          <a:noFill/>
        </p:spPr>
      </p:pic>
      <p:pic>
        <p:nvPicPr>
          <p:cNvPr id="2051" name="Picture 3" descr="H:\LCD_c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71462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image		  After compression</a:t>
            </a:r>
            <a:endParaRPr lang="en-US" dirty="0"/>
          </a:p>
        </p:txBody>
      </p:sp>
      <p:pic>
        <p:nvPicPr>
          <p:cNvPr id="3074" name="Picture 2" descr="H:\Batman_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2438400" cy="2438400"/>
          </a:xfrm>
          <a:prstGeom prst="rect">
            <a:avLst/>
          </a:prstGeom>
          <a:noFill/>
        </p:spPr>
      </p:pic>
      <p:pic>
        <p:nvPicPr>
          <p:cNvPr id="3075" name="Picture 3" descr="H:\batman_large_c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71462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image		   After compression</a:t>
            </a:r>
            <a:endParaRPr lang="en-US" dirty="0"/>
          </a:p>
        </p:txBody>
      </p:sp>
      <p:pic>
        <p:nvPicPr>
          <p:cNvPr id="4098" name="Picture 2" descr="H:\GameRang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4000496" cy="4000496"/>
          </a:xfrm>
          <a:prstGeom prst="rect">
            <a:avLst/>
          </a:prstGeom>
          <a:noFill/>
        </p:spPr>
      </p:pic>
      <p:pic>
        <p:nvPicPr>
          <p:cNvPr id="4099" name="Picture 3" descr="H:\GameRanger_c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285992"/>
            <a:ext cx="4038644" cy="4038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mage compression is performed by k-means, bit-map encoding and RLE.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greater the dimensions of the image more is the compression performed by RLE.</a:t>
            </a:r>
          </a:p>
          <a:p>
            <a:endParaRPr lang="en-US" dirty="0" smtClean="0"/>
          </a:p>
          <a:p>
            <a:r>
              <a:rPr lang="en-US" dirty="0" smtClean="0"/>
              <a:t>K-means performs lossy compression whereas RLE performs lossless compression.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Ayan</a:t>
            </a:r>
            <a:r>
              <a:rPr lang="en-US" dirty="0" smtClean="0"/>
              <a:t> </a:t>
            </a:r>
            <a:r>
              <a:rPr lang="en-US" dirty="0" err="1" smtClean="0"/>
              <a:t>Banerjee</a:t>
            </a:r>
            <a:r>
              <a:rPr lang="en-US" dirty="0" smtClean="0"/>
              <a:t>, </a:t>
            </a:r>
            <a:r>
              <a:rPr lang="en-US" dirty="0" err="1" smtClean="0"/>
              <a:t>Amiya</a:t>
            </a:r>
            <a:r>
              <a:rPr lang="en-US" dirty="0" smtClean="0"/>
              <a:t> </a:t>
            </a:r>
            <a:r>
              <a:rPr lang="en-US" dirty="0" err="1" smtClean="0"/>
              <a:t>Halder</a:t>
            </a:r>
            <a:r>
              <a:rPr lang="en-US" dirty="0" smtClean="0"/>
              <a:t>, “An efficient image compression algorithm for most dual color image based on k-means clustering, bit-map generation and RLE”</a:t>
            </a:r>
          </a:p>
          <a:p>
            <a:pPr>
              <a:buNone/>
            </a:pPr>
            <a:r>
              <a:rPr lang="en-US" i="1" dirty="0" smtClean="0"/>
              <a:t>	International </a:t>
            </a:r>
            <a:r>
              <a:rPr lang="en-US" i="1" dirty="0" smtClean="0"/>
              <a:t>Conference on Computer and Communication Technology</a:t>
            </a:r>
            <a:r>
              <a:rPr lang="en-US" dirty="0" smtClean="0"/>
              <a:t> [ICCT’10]</a:t>
            </a:r>
          </a:p>
          <a:p>
            <a:pPr lvl="0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http://www.mathworks.in/help/matlab/ref/fprintf.html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hlinkClick r:id="rId3"/>
              </a:rPr>
              <a:t>http://www.mathworks.in/help/matlab/ref/strcat.html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perform lossless compression of image using k-means clustering, bit-map generation and run-length encoding.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Faster than other primitive clustering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Run-length Encoding</a:t>
            </a:r>
          </a:p>
          <a:p>
            <a:pPr lvl="1"/>
            <a:r>
              <a:rPr lang="en-US" dirty="0" smtClean="0"/>
              <a:t>Simple and effective way to reduce size</a:t>
            </a:r>
          </a:p>
          <a:p>
            <a:pPr lvl="1"/>
            <a:r>
              <a:rPr lang="en-US" dirty="0" smtClean="0"/>
              <a:t>Easy to decode the original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FAR…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K</a:t>
            </a:r>
            <a:r>
              <a:rPr lang="en-IN" cap="none" dirty="0" smtClean="0">
                <a:latin typeface="Arial" pitchFamily="34" charset="0"/>
                <a:cs typeface="Arial" pitchFamily="34" charset="0"/>
              </a:rPr>
              <a:t>-means Algorithm in action!!</a:t>
            </a:r>
            <a:endParaRPr lang="en-IN" cap="none" dirty="0"/>
          </a:p>
        </p:txBody>
      </p:sp>
      <p:pic>
        <p:nvPicPr>
          <p:cNvPr id="4" name="Content Placeholder 3" descr="1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158" y="1554163"/>
            <a:ext cx="805008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158" y="1554163"/>
            <a:ext cx="805008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158" y="1554163"/>
            <a:ext cx="8050083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158" y="1554163"/>
            <a:ext cx="8050083" cy="452596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08519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TS010085199</Template>
  <TotalTime>0</TotalTime>
  <Words>207</Words>
  <Application>Microsoft Office PowerPoint</Application>
  <PresentationFormat>On-screen Show (4:3)</PresentationFormat>
  <Paragraphs>57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TS010085199</vt:lpstr>
      <vt:lpstr>IMAGE COMPRESSION</vt:lpstr>
      <vt:lpstr>Project Goals</vt:lpstr>
      <vt:lpstr>AIM</vt:lpstr>
      <vt:lpstr>METHODOLOGY</vt:lpstr>
      <vt:lpstr>PROGRESS SO FAR…</vt:lpstr>
      <vt:lpstr>K-means Algorithm in action!!</vt:lpstr>
      <vt:lpstr>Slide 7</vt:lpstr>
      <vt:lpstr>Slide 8</vt:lpstr>
      <vt:lpstr>Slide 9</vt:lpstr>
      <vt:lpstr>Bit-map generation</vt:lpstr>
      <vt:lpstr>Run-length encoding</vt:lpstr>
      <vt:lpstr>Results</vt:lpstr>
      <vt:lpstr>Results (Contd..)</vt:lpstr>
      <vt:lpstr>Results (Contd..)</vt:lpstr>
      <vt:lpstr>Results (Contd..)</vt:lpstr>
      <vt:lpstr>Conclusion </vt:lpstr>
      <vt:lpstr>References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2012-09-16T16:20:34Z</dcterms:created>
  <dcterms:modified xsi:type="dcterms:W3CDTF">2012-10-17T09:24:38Z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