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89" r:id="rId11"/>
    <p:sldId id="29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75" r:id="rId21"/>
    <p:sldId id="279" r:id="rId22"/>
    <p:sldId id="280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4000" y="0"/>
                </a:lnTo>
                <a:lnTo>
                  <a:pt x="91440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5C7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3993" y="0"/>
                </a:lnTo>
                <a:lnTo>
                  <a:pt x="9143993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43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4964353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8"/>
                </a:lnTo>
              </a:path>
            </a:pathLst>
          </a:custGeom>
          <a:ln w="19049">
            <a:solidFill>
              <a:srgbClr val="3037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0406" y="1002703"/>
            <a:ext cx="6572689" cy="3697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685800"/>
            <a:ext cx="7766684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90" dirty="0">
                <a:solidFill>
                  <a:srgbClr val="242852"/>
                </a:solidFill>
                <a:latin typeface="Arial"/>
                <a:cs typeface="Arial"/>
              </a:rPr>
              <a:t>Basic structure of </a:t>
            </a: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</a:t>
            </a:r>
            <a:endParaRPr lang="en-IN" sz="4000" spc="-100" dirty="0">
              <a:solidFill>
                <a:srgbClr val="2428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A486D-9ACE-4421-B0EE-DEDEEB7A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" y="1600200"/>
            <a:ext cx="895096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9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685800"/>
            <a:ext cx="7766684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90" dirty="0">
                <a:solidFill>
                  <a:srgbClr val="242852"/>
                </a:solidFill>
                <a:latin typeface="Arial"/>
                <a:cs typeface="Arial"/>
              </a:rPr>
              <a:t>Basic structure of </a:t>
            </a: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</a:t>
            </a:r>
            <a:endParaRPr lang="en-IN" sz="4000" spc="-100" dirty="0">
              <a:solidFill>
                <a:srgbClr val="2428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135F50-BF6F-444C-BB31-6ED36FC5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2133600"/>
            <a:ext cx="863854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96555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0500" marR="12446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6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bellow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example, </a:t>
            </a: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we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divide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space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inside 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container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row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row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 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same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side. </a:t>
            </a:r>
            <a:r>
              <a:rPr sz="2400" spc="-325" dirty="0">
                <a:solidFill>
                  <a:srgbClr val="404040"/>
                </a:solidFill>
                <a:latin typeface="Verdana"/>
                <a:cs typeface="Verdana"/>
              </a:rPr>
              <a:t>4+4+4 </a:t>
            </a:r>
            <a:r>
              <a:rPr sz="2400" spc="-509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2400" spc="-4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12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ts val="2820"/>
              </a:lnSpc>
              <a:spcBef>
                <a:spcPts val="74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any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combination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sum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equal 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12.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5045" y="4009652"/>
            <a:ext cx="5961106" cy="2309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01255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Responsive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Bootstrap's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grid 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system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24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066" y="2673857"/>
            <a:ext cx="2146918" cy="377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5598" y="2673857"/>
            <a:ext cx="5012372" cy="377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7187" y="2254821"/>
            <a:ext cx="142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small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6969" y="2272690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355975" cy="503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242852"/>
                </a:solidFill>
                <a:latin typeface="Arial"/>
                <a:cs typeface="Arial"/>
              </a:rPr>
              <a:t>Table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4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main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1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55" dirty="0">
                <a:solidFill>
                  <a:srgbClr val="404040"/>
                </a:solidFill>
                <a:latin typeface="Verdana"/>
                <a:cs typeface="Verdana"/>
              </a:rPr>
              <a:t>table-striped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10" dirty="0">
                <a:solidFill>
                  <a:srgbClr val="404040"/>
                </a:solidFill>
                <a:latin typeface="Verdana"/>
                <a:cs typeface="Verdana"/>
              </a:rPr>
              <a:t>.table-bordered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40" dirty="0">
                <a:solidFill>
                  <a:srgbClr val="404040"/>
                </a:solidFill>
                <a:latin typeface="Verdana"/>
                <a:cs typeface="Verdana"/>
              </a:rPr>
              <a:t>.table-hover</a:t>
            </a:r>
            <a:endParaRPr sz="20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i="1" spc="-200" dirty="0">
                <a:solidFill>
                  <a:srgbClr val="404040"/>
                </a:solidFill>
                <a:latin typeface="Verdana"/>
                <a:cs typeface="Verdana"/>
              </a:rPr>
              <a:t>5 </a:t>
            </a:r>
            <a:r>
              <a:rPr sz="2400" i="1" spc="-10" dirty="0">
                <a:solidFill>
                  <a:srgbClr val="404040"/>
                </a:solidFill>
                <a:latin typeface="Verdana"/>
                <a:cs typeface="Verdana"/>
              </a:rPr>
              <a:t>contextual</a:t>
            </a:r>
            <a:r>
              <a:rPr sz="2400" i="1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i="1" spc="-120" dirty="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42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dirty="0">
                <a:solidFill>
                  <a:srgbClr val="7F7F7F"/>
                </a:solidFill>
                <a:latin typeface="Verdana"/>
                <a:cs typeface="Verdana"/>
              </a:rPr>
              <a:t>active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55" dirty="0">
                <a:solidFill>
                  <a:srgbClr val="008000"/>
                </a:solidFill>
                <a:latin typeface="Verdana"/>
                <a:cs typeface="Verdana"/>
              </a:rPr>
              <a:t>success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7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70" dirty="0">
                <a:solidFill>
                  <a:srgbClr val="4A8EF2"/>
                </a:solidFill>
                <a:latin typeface="Verdana"/>
                <a:cs typeface="Verdana"/>
              </a:rPr>
              <a:t>info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50" dirty="0">
                <a:solidFill>
                  <a:srgbClr val="DEDE00"/>
                </a:solidFill>
                <a:latin typeface="Verdana"/>
                <a:cs typeface="Verdana"/>
              </a:rPr>
              <a:t>warning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danger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03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80" dirty="0">
                <a:solidFill>
                  <a:srgbClr val="242852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9572" y="1666251"/>
            <a:ext cx="4942838" cy="4755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80" dirty="0">
                <a:solidFill>
                  <a:srgbClr val="242852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997" y="2348748"/>
            <a:ext cx="8009918" cy="3261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240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Images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3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main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Verdana"/>
                <a:cs typeface="Verdana"/>
              </a:rPr>
              <a:t>img-rounded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img-circle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17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55" dirty="0">
                <a:solidFill>
                  <a:srgbClr val="404040"/>
                </a:solidFill>
                <a:latin typeface="Verdana"/>
                <a:cs typeface="Verdana"/>
              </a:rPr>
              <a:t>img-thumbnail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400" y="4100867"/>
            <a:ext cx="8458200" cy="2057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Images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237" y="2537314"/>
            <a:ext cx="7942029" cy="2841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52690" cy="511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Buttons</a:t>
            </a:r>
            <a:endParaRPr sz="40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provides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seven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styles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5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buttons: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ct val="101499"/>
              </a:lnSpc>
              <a:spcBef>
                <a:spcPts val="45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3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achieve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button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styles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above,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has 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following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contextual</a:t>
            </a:r>
            <a:r>
              <a:rPr sz="2400" spc="-4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29DD1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2280" lvl="1" indent="-182880">
              <a:lnSpc>
                <a:spcPct val="100000"/>
              </a:lnSpc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.btn-default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90" dirty="0">
                <a:solidFill>
                  <a:srgbClr val="0000FF"/>
                </a:solidFill>
                <a:latin typeface="Verdana"/>
                <a:cs typeface="Verdana"/>
              </a:rPr>
              <a:t>.btn-primary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60" dirty="0">
                <a:solidFill>
                  <a:srgbClr val="008000"/>
                </a:solidFill>
                <a:latin typeface="Verdana"/>
                <a:cs typeface="Verdana"/>
              </a:rPr>
              <a:t>.btn-success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75" dirty="0">
                <a:solidFill>
                  <a:srgbClr val="ACCBF9"/>
                </a:solidFill>
                <a:latin typeface="Verdana"/>
                <a:cs typeface="Verdana"/>
              </a:rPr>
              <a:t>.btn-info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5" dirty="0">
                <a:solidFill>
                  <a:srgbClr val="FF6600"/>
                </a:solidFill>
                <a:latin typeface="Verdana"/>
                <a:cs typeface="Verdana"/>
              </a:rPr>
              <a:t>.btn-warning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.btn-danger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.btn-link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96505" cy="492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242852"/>
                </a:solidFill>
                <a:latin typeface="Arial"/>
                <a:cs typeface="Arial"/>
              </a:rPr>
              <a:t>What </a:t>
            </a:r>
            <a:r>
              <a:rPr sz="4000" spc="-55" dirty="0">
                <a:solidFill>
                  <a:srgbClr val="242852"/>
                </a:solidFill>
                <a:latin typeface="Arial"/>
                <a:cs typeface="Arial"/>
              </a:rPr>
              <a:t>is</a:t>
            </a:r>
            <a:r>
              <a:rPr sz="4000" spc="-34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Bootstrap?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25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6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free 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front-end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framework 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(HTML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  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CSS)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faster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easier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Verdana"/>
                <a:cs typeface="Verdana"/>
              </a:rPr>
              <a:t>web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development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29DD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90500" marR="549910" indent="-177800">
              <a:lnSpc>
                <a:spcPct val="994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25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famous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being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developed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 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components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ability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follow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property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responsive</a:t>
            </a:r>
            <a:r>
              <a:rPr sz="2400" spc="-5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designs</a:t>
            </a:r>
            <a:endParaRPr sz="2400">
              <a:latin typeface="Verdana"/>
              <a:cs typeface="Verdana"/>
            </a:endParaRPr>
          </a:p>
          <a:p>
            <a:pPr marL="469900" marR="97155" lvl="1" indent="-190500">
              <a:lnSpc>
                <a:spcPct val="100400"/>
              </a:lnSpc>
              <a:spcBef>
                <a:spcPts val="49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Responsive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Design </a:t>
            </a:r>
            <a:r>
              <a:rPr sz="2000" spc="-21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about 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using 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CSS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HTML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resize, 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hide,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shrink,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enlarge,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move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content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make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look  </a:t>
            </a:r>
            <a:r>
              <a:rPr sz="2000" spc="100" dirty="0">
                <a:solidFill>
                  <a:srgbClr val="404040"/>
                </a:solidFill>
                <a:latin typeface="Verdana"/>
                <a:cs typeface="Verdana"/>
              </a:rPr>
              <a:t>good</a:t>
            </a:r>
            <a:r>
              <a:rPr sz="2000" spc="-4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any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screen</a:t>
            </a:r>
            <a:endParaRPr sz="2000">
              <a:latin typeface="Verdana"/>
              <a:cs typeface="Verdana"/>
            </a:endParaRPr>
          </a:p>
          <a:p>
            <a:pPr marL="469900" marR="297815" lvl="1" indent="-190500">
              <a:lnSpc>
                <a:spcPts val="2320"/>
              </a:lnSpc>
              <a:spcBef>
                <a:spcPts val="62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Responsive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Design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allow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works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computer, 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tablets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mobile</a:t>
            </a:r>
            <a:r>
              <a:rPr sz="2000" spc="-4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phones.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48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Buttons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1879" y="1471993"/>
            <a:ext cx="6254108" cy="23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444" y="4244746"/>
            <a:ext cx="7175496" cy="1319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711200"/>
            <a:ext cx="7943850" cy="489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Labels</a:t>
            </a:r>
            <a:endParaRPr sz="4000">
              <a:latin typeface="Arial"/>
              <a:cs typeface="Arial"/>
            </a:endParaRPr>
          </a:p>
          <a:p>
            <a:pPr marL="190500" marR="106362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Labels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provide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about 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something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190500" marR="5080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create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labels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colorful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backgrounds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 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highlight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text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inside </a:t>
            </a:r>
            <a:r>
              <a:rPr sz="2400" spc="13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2400" spc="-6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label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190500" marR="944244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3228975" algn="l"/>
              </a:tabLst>
            </a:pP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Use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.label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class,	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followed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one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60" dirty="0">
                <a:solidFill>
                  <a:srgbClr val="404040"/>
                </a:solidFill>
                <a:latin typeface="Verdana"/>
                <a:cs typeface="Verdana"/>
              </a:rPr>
              <a:t>six 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contextual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classes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.label-default,</a:t>
            </a:r>
            <a:r>
              <a:rPr sz="2400" spc="-4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Verdana"/>
                <a:cs typeface="Verdana"/>
              </a:rPr>
              <a:t>.label-</a:t>
            </a:r>
            <a:endParaRPr sz="2400">
              <a:latin typeface="Verdana"/>
              <a:cs typeface="Verdana"/>
            </a:endParaRPr>
          </a:p>
          <a:p>
            <a:pPr marL="190500" marR="490855">
              <a:lnSpc>
                <a:spcPts val="2900"/>
              </a:lnSpc>
              <a:spcBef>
                <a:spcPts val="20"/>
              </a:spcBef>
            </a:pPr>
            <a:r>
              <a:rPr sz="2400" spc="-110" dirty="0">
                <a:solidFill>
                  <a:srgbClr val="0000FF"/>
                </a:solidFill>
                <a:latin typeface="Verdana"/>
                <a:cs typeface="Verdana"/>
              </a:rPr>
              <a:t>primary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, </a:t>
            </a:r>
            <a:r>
              <a:rPr sz="2400" spc="-60" dirty="0">
                <a:solidFill>
                  <a:srgbClr val="008000"/>
                </a:solidFill>
                <a:latin typeface="Verdana"/>
                <a:cs typeface="Verdana"/>
              </a:rPr>
              <a:t>.label-success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, </a:t>
            </a:r>
            <a:r>
              <a:rPr sz="2400" spc="-70" dirty="0">
                <a:solidFill>
                  <a:srgbClr val="4A8EF2"/>
                </a:solidFill>
                <a:latin typeface="Verdana"/>
                <a:cs typeface="Verdana"/>
              </a:rPr>
              <a:t>.label-info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4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6600"/>
                </a:solidFill>
                <a:latin typeface="Verdana"/>
                <a:cs typeface="Verdana"/>
              </a:rPr>
              <a:t>.label-warning 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.label-danger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6341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Labels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0270" y="1638567"/>
            <a:ext cx="6604839" cy="227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7000" y="4897640"/>
            <a:ext cx="6477000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0509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242852"/>
                </a:solidFill>
                <a:latin typeface="Arial"/>
                <a:cs typeface="Arial"/>
              </a:rPr>
              <a:t>What </a:t>
            </a:r>
            <a:r>
              <a:rPr sz="4000" spc="-55" dirty="0">
                <a:solidFill>
                  <a:srgbClr val="242852"/>
                </a:solidFill>
                <a:latin typeface="Arial"/>
                <a:cs typeface="Arial"/>
              </a:rPr>
              <a:t>is</a:t>
            </a:r>
            <a:r>
              <a:rPr sz="4000" spc="-34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Bootstrap?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6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other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words,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25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collection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210" dirty="0">
                <a:solidFill>
                  <a:srgbClr val="404040"/>
                </a:solidFill>
                <a:latin typeface="Verdana"/>
                <a:cs typeface="Verdana"/>
              </a:rPr>
              <a:t>CSS 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classes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functions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get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ready 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worry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about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write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70" dirty="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like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404040"/>
                </a:solidFill>
                <a:latin typeface="Verdana"/>
                <a:cs typeface="Verdana"/>
              </a:rPr>
              <a:t>this: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</a:t>
            </a:r>
            <a:r>
              <a:rPr lang="en-IN" sz="1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rap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9770" y="2844251"/>
            <a:ext cx="2698372" cy="1446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9170" y="4463046"/>
            <a:ext cx="7480300" cy="2235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82129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b="1" spc="-400" dirty="0">
                <a:solidFill>
                  <a:srgbClr val="404040"/>
                </a:solidFill>
                <a:latin typeface="Verdana"/>
                <a:cs typeface="Verdana"/>
              </a:rPr>
              <a:t>HTML5</a:t>
            </a:r>
            <a:r>
              <a:rPr sz="2400" b="1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b="1" spc="-114" dirty="0">
                <a:solidFill>
                  <a:srgbClr val="404040"/>
                </a:solidFill>
                <a:latin typeface="Verdana"/>
                <a:cs typeface="Verdana"/>
              </a:rPr>
              <a:t>doctype</a:t>
            </a:r>
            <a:r>
              <a:rPr sz="2400" b="1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beginning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page,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along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b="1" spc="-160" dirty="0">
                <a:solidFill>
                  <a:srgbClr val="404040"/>
                </a:solidFill>
                <a:latin typeface="Verdana"/>
                <a:cs typeface="Verdana"/>
              </a:rPr>
              <a:t>lang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attribute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correct  </a:t>
            </a:r>
            <a:r>
              <a:rPr sz="2400" b="1" spc="-155" dirty="0">
                <a:solidFill>
                  <a:srgbClr val="404040"/>
                </a:solidFill>
                <a:latin typeface="Verdana"/>
                <a:cs typeface="Verdana"/>
              </a:rPr>
              <a:t>character </a:t>
            </a:r>
            <a:r>
              <a:rPr sz="2400" b="1" spc="-270" dirty="0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</a:t>
            </a:r>
            <a:r>
              <a:rPr lang="en-IN" sz="1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rap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567" y="3460182"/>
            <a:ext cx="8284571" cy="170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401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40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61971"/>
            <a:ext cx="8001634" cy="36201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0500" marR="738505" indent="-177800">
              <a:lnSpc>
                <a:spcPct val="101499"/>
              </a:lnSpc>
              <a:spcBef>
                <a:spcPts val="5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90" dirty="0">
                <a:solidFill>
                  <a:srgbClr val="404040"/>
                </a:solidFill>
                <a:latin typeface="Verdana"/>
                <a:cs typeface="Verdana"/>
              </a:rPr>
              <a:t>Meta </a:t>
            </a:r>
            <a:r>
              <a:rPr sz="2400" b="1" spc="-245" dirty="0">
                <a:solidFill>
                  <a:srgbClr val="404040"/>
                </a:solidFill>
                <a:latin typeface="Verdana"/>
                <a:cs typeface="Verdana"/>
              </a:rPr>
              <a:t>viewport </a:t>
            </a:r>
            <a:r>
              <a:rPr sz="2400" b="1" spc="-165" dirty="0">
                <a:solidFill>
                  <a:srgbClr val="404040"/>
                </a:solidFill>
                <a:latin typeface="Verdana"/>
                <a:cs typeface="Verdana"/>
              </a:rPr>
              <a:t>tag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ensure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proper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rendering</a:t>
            </a:r>
            <a:r>
              <a:rPr sz="2400" spc="-5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Verdana"/>
                <a:cs typeface="Verdana"/>
              </a:rPr>
              <a:t>and 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touch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zooming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29DD1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190500" marR="5080" indent="-177800">
              <a:lnSpc>
                <a:spcPct val="101099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Width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page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follow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screen-width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device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initial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zoom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default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zoom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device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29DD1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190500" marR="46990" indent="-177800">
              <a:lnSpc>
                <a:spcPct val="101499"/>
              </a:lnSpc>
              <a:spcBef>
                <a:spcPts val="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better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experience,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thus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need 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zoom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view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118984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three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files:</a:t>
            </a:r>
            <a:endParaRPr sz="24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190" dirty="0">
                <a:solidFill>
                  <a:srgbClr val="404040"/>
                </a:solidFill>
                <a:latin typeface="Verdana"/>
                <a:cs typeface="Verdana"/>
              </a:rPr>
              <a:t>bootstrap.min.css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210" dirty="0">
                <a:solidFill>
                  <a:srgbClr val="404040"/>
                </a:solidFill>
                <a:latin typeface="Verdana"/>
                <a:cs typeface="Verdana"/>
              </a:rPr>
              <a:t>jquery.min.js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204" dirty="0">
                <a:solidFill>
                  <a:srgbClr val="404040"/>
                </a:solidFill>
                <a:latin typeface="Verdana"/>
                <a:cs typeface="Verdana"/>
              </a:rPr>
              <a:t>bootstrap.min.js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629DD1"/>
              </a:buClr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Verdana"/>
                <a:cs typeface="Verdana"/>
              </a:rPr>
              <a:t>must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download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2830195" algn="l"/>
              </a:tabLst>
            </a:pP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this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example,	</a:t>
            </a: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Internet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124" y="4881299"/>
            <a:ext cx="8768733" cy="537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3778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Verdana"/>
                <a:cs typeface="Verdana"/>
              </a:rPr>
              <a:t>concept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containing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element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 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wrap 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site</a:t>
            </a:r>
            <a:r>
              <a:rPr sz="2400" spc="-3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contents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2003" y="2849980"/>
            <a:ext cx="5469058" cy="2853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66684" cy="248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0500" marR="66421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Bootstrap's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grid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system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allows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12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columns 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across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3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divide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container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rows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row 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space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multiple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12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671" y="3530168"/>
            <a:ext cx="8937917" cy="292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66684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</a:t>
            </a:r>
            <a:r>
              <a:rPr lang="en-IN" sz="4000" spc="-100" dirty="0">
                <a:solidFill>
                  <a:srgbClr val="242852"/>
                </a:solidFill>
                <a:latin typeface="Arial"/>
                <a:cs typeface="Arial"/>
              </a:rPr>
              <a:t> classes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074268-9B20-4B84-82DB-9921B65B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0336"/>
            <a:ext cx="8382000" cy="388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8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507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Himanshi Gulati</cp:lastModifiedBy>
  <cp:revision>5</cp:revision>
  <dcterms:created xsi:type="dcterms:W3CDTF">2019-02-16T13:33:31Z</dcterms:created>
  <dcterms:modified xsi:type="dcterms:W3CDTF">2019-02-16T14:22:21Z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2019-02-16T00:00:00Z</vt:filetime>
  </property>
</Properties>
</file>