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4" r:id="rId1"/>
  </p:sldMasterIdLst>
  <p:notesMasterIdLst>
    <p:notesMasterId r:id="rId24"/>
  </p:notesMasterIdLst>
  <p:handoutMasterIdLst>
    <p:handoutMasterId r:id="rId25"/>
  </p:handoutMasterIdLst>
  <p:sldIdLst>
    <p:sldId id="256" r:id="rId2"/>
    <p:sldId id="259" r:id="rId3"/>
    <p:sldId id="260" r:id="rId4"/>
    <p:sldId id="317" r:id="rId5"/>
    <p:sldId id="318" r:id="rId6"/>
    <p:sldId id="319" r:id="rId7"/>
    <p:sldId id="320" r:id="rId8"/>
    <p:sldId id="329" r:id="rId9"/>
    <p:sldId id="343" r:id="rId10"/>
    <p:sldId id="324" r:id="rId11"/>
    <p:sldId id="325" r:id="rId12"/>
    <p:sldId id="326" r:id="rId13"/>
    <p:sldId id="346" r:id="rId14"/>
    <p:sldId id="331" r:id="rId15"/>
    <p:sldId id="330" r:id="rId16"/>
    <p:sldId id="334" r:id="rId17"/>
    <p:sldId id="323" r:id="rId18"/>
    <p:sldId id="322" r:id="rId19"/>
    <p:sldId id="344" r:id="rId20"/>
    <p:sldId id="345" r:id="rId21"/>
    <p:sldId id="264" r:id="rId22"/>
    <p:sldId id="262" r:id="rId2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12" charset="0"/>
        <a:ea typeface="+mn-ea"/>
        <a:cs typeface="+mn-cs"/>
      </a:defRPr>
    </a:lvl1pPr>
    <a:lvl2pPr marL="411476" algn="l" rtl="0" fontAlgn="base">
      <a:spcBef>
        <a:spcPct val="0"/>
      </a:spcBef>
      <a:spcAft>
        <a:spcPct val="0"/>
      </a:spcAft>
      <a:defRPr sz="2200" kern="1200">
        <a:solidFill>
          <a:schemeClr val="tx1"/>
        </a:solidFill>
        <a:latin typeface="Times New Roman" pitchFamily="-112" charset="0"/>
        <a:ea typeface="+mn-ea"/>
        <a:cs typeface="+mn-cs"/>
      </a:defRPr>
    </a:lvl2pPr>
    <a:lvl3pPr marL="822952" algn="l" rtl="0" fontAlgn="base">
      <a:spcBef>
        <a:spcPct val="0"/>
      </a:spcBef>
      <a:spcAft>
        <a:spcPct val="0"/>
      </a:spcAft>
      <a:defRPr sz="2200" kern="1200">
        <a:solidFill>
          <a:schemeClr val="tx1"/>
        </a:solidFill>
        <a:latin typeface="Times New Roman" pitchFamily="-112" charset="0"/>
        <a:ea typeface="+mn-ea"/>
        <a:cs typeface="+mn-cs"/>
      </a:defRPr>
    </a:lvl3pPr>
    <a:lvl4pPr marL="1234427" algn="l" rtl="0" fontAlgn="base">
      <a:spcBef>
        <a:spcPct val="0"/>
      </a:spcBef>
      <a:spcAft>
        <a:spcPct val="0"/>
      </a:spcAft>
      <a:defRPr sz="2200" kern="1200">
        <a:solidFill>
          <a:schemeClr val="tx1"/>
        </a:solidFill>
        <a:latin typeface="Times New Roman" pitchFamily="-112" charset="0"/>
        <a:ea typeface="+mn-ea"/>
        <a:cs typeface="+mn-cs"/>
      </a:defRPr>
    </a:lvl4pPr>
    <a:lvl5pPr marL="1645904" algn="l" rtl="0" fontAlgn="base">
      <a:spcBef>
        <a:spcPct val="0"/>
      </a:spcBef>
      <a:spcAft>
        <a:spcPct val="0"/>
      </a:spcAft>
      <a:defRPr sz="2200" kern="1200">
        <a:solidFill>
          <a:schemeClr val="tx1"/>
        </a:solidFill>
        <a:latin typeface="Times New Roman" pitchFamily="-112" charset="0"/>
        <a:ea typeface="+mn-ea"/>
        <a:cs typeface="+mn-cs"/>
      </a:defRPr>
    </a:lvl5pPr>
    <a:lvl6pPr marL="2057379" algn="l" defTabSz="411476" rtl="0" eaLnBrk="1" latinLnBrk="0" hangingPunct="1">
      <a:defRPr sz="2200" kern="1200">
        <a:solidFill>
          <a:schemeClr val="tx1"/>
        </a:solidFill>
        <a:latin typeface="Times New Roman" pitchFamily="-112" charset="0"/>
        <a:ea typeface="+mn-ea"/>
        <a:cs typeface="+mn-cs"/>
      </a:defRPr>
    </a:lvl6pPr>
    <a:lvl7pPr marL="2468856" algn="l" defTabSz="411476" rtl="0" eaLnBrk="1" latinLnBrk="0" hangingPunct="1">
      <a:defRPr sz="2200" kern="1200">
        <a:solidFill>
          <a:schemeClr val="tx1"/>
        </a:solidFill>
        <a:latin typeface="Times New Roman" pitchFamily="-112" charset="0"/>
        <a:ea typeface="+mn-ea"/>
        <a:cs typeface="+mn-cs"/>
      </a:defRPr>
    </a:lvl7pPr>
    <a:lvl8pPr marL="2880331" algn="l" defTabSz="411476" rtl="0" eaLnBrk="1" latinLnBrk="0" hangingPunct="1">
      <a:defRPr sz="2200" kern="1200">
        <a:solidFill>
          <a:schemeClr val="tx1"/>
        </a:solidFill>
        <a:latin typeface="Times New Roman" pitchFamily="-112" charset="0"/>
        <a:ea typeface="+mn-ea"/>
        <a:cs typeface="+mn-cs"/>
      </a:defRPr>
    </a:lvl8pPr>
    <a:lvl9pPr marL="3291807" algn="l" defTabSz="411476" rtl="0" eaLnBrk="1" latinLnBrk="0" hangingPunct="1">
      <a:defRPr sz="2200" kern="1200">
        <a:solidFill>
          <a:schemeClr val="tx1"/>
        </a:solidFill>
        <a:latin typeface="Times New Roman" pitchFamily="-112"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5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97" autoAdjust="0"/>
    <p:restoredTop sz="84580" autoAdjust="0"/>
  </p:normalViewPr>
  <p:slideViewPr>
    <p:cSldViewPr>
      <p:cViewPr varScale="1">
        <p:scale>
          <a:sx n="72" d="100"/>
          <a:sy n="72" d="100"/>
        </p:scale>
        <p:origin x="1181" y="72"/>
      </p:cViewPr>
      <p:guideLst>
        <p:guide orient="horz" pos="1920"/>
        <p:guide pos="25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B09FBF-8809-7C45-9CAA-C12E09C7310C}" type="slidenum">
              <a:rPr lang="en-US" smtClean="0"/>
              <a:pPr/>
              <a:t>‹#›</a:t>
            </a:fld>
            <a:endParaRPr lang="en-US"/>
          </a:p>
        </p:txBody>
      </p:sp>
    </p:spTree>
    <p:extLst>
      <p:ext uri="{BB962C8B-B14F-4D97-AF65-F5344CB8AC3E}">
        <p14:creationId xmlns:p14="http://schemas.microsoft.com/office/powerpoint/2010/main" val="1586777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D3BC3-DF98-B647-8C3F-8EC5AB2F5D16}" type="datetimeFigureOut">
              <a:rPr lang="en-US" smtClean="0"/>
              <a:pPr/>
              <a:t>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47FE3-57FB-934D-8A28-46416482A7E2}" type="slidenum">
              <a:rPr lang="en-US" smtClean="0"/>
              <a:pPr/>
              <a:t>‹#›</a:t>
            </a:fld>
            <a:endParaRPr lang="en-US"/>
          </a:p>
        </p:txBody>
      </p:sp>
    </p:spTree>
    <p:extLst>
      <p:ext uri="{BB962C8B-B14F-4D97-AF65-F5344CB8AC3E}">
        <p14:creationId xmlns:p14="http://schemas.microsoft.com/office/powerpoint/2010/main" val="2679711530"/>
      </p:ext>
    </p:extLst>
  </p:cSld>
  <p:clrMap bg1="lt1" tx1="dk1" bg2="lt2" tx2="dk2" accent1="accent1" accent2="accent2" accent3="accent3" accent4="accent4" accent5="accent5" accent6="accent6" hlink="hlink" folHlink="folHlink"/>
  <p:notesStyle>
    <a:lvl1pPr marL="0" algn="l" defTabSz="411476" rtl="0" eaLnBrk="1" latinLnBrk="0" hangingPunct="1">
      <a:defRPr sz="1100" kern="1200">
        <a:solidFill>
          <a:schemeClr val="tx1"/>
        </a:solidFill>
        <a:latin typeface="+mn-lt"/>
        <a:ea typeface="+mn-ea"/>
        <a:cs typeface="+mn-cs"/>
      </a:defRPr>
    </a:lvl1pPr>
    <a:lvl2pPr marL="411476" algn="l" defTabSz="411476" rtl="0" eaLnBrk="1" latinLnBrk="0" hangingPunct="1">
      <a:defRPr sz="1100" kern="1200">
        <a:solidFill>
          <a:schemeClr val="tx1"/>
        </a:solidFill>
        <a:latin typeface="+mn-lt"/>
        <a:ea typeface="+mn-ea"/>
        <a:cs typeface="+mn-cs"/>
      </a:defRPr>
    </a:lvl2pPr>
    <a:lvl3pPr marL="822952" algn="l" defTabSz="411476" rtl="0" eaLnBrk="1" latinLnBrk="0" hangingPunct="1">
      <a:defRPr sz="1100" kern="1200">
        <a:solidFill>
          <a:schemeClr val="tx1"/>
        </a:solidFill>
        <a:latin typeface="+mn-lt"/>
        <a:ea typeface="+mn-ea"/>
        <a:cs typeface="+mn-cs"/>
      </a:defRPr>
    </a:lvl3pPr>
    <a:lvl4pPr marL="1234427" algn="l" defTabSz="411476" rtl="0" eaLnBrk="1" latinLnBrk="0" hangingPunct="1">
      <a:defRPr sz="1100" kern="1200">
        <a:solidFill>
          <a:schemeClr val="tx1"/>
        </a:solidFill>
        <a:latin typeface="+mn-lt"/>
        <a:ea typeface="+mn-ea"/>
        <a:cs typeface="+mn-cs"/>
      </a:defRPr>
    </a:lvl4pPr>
    <a:lvl5pPr marL="1645904" algn="l" defTabSz="411476" rtl="0" eaLnBrk="1" latinLnBrk="0" hangingPunct="1">
      <a:defRPr sz="1100" kern="1200">
        <a:solidFill>
          <a:schemeClr val="tx1"/>
        </a:solidFill>
        <a:latin typeface="+mn-lt"/>
        <a:ea typeface="+mn-ea"/>
        <a:cs typeface="+mn-cs"/>
      </a:defRPr>
    </a:lvl5pPr>
    <a:lvl6pPr marL="2057379" algn="l" defTabSz="411476" rtl="0" eaLnBrk="1" latinLnBrk="0" hangingPunct="1">
      <a:defRPr sz="1100" kern="1200">
        <a:solidFill>
          <a:schemeClr val="tx1"/>
        </a:solidFill>
        <a:latin typeface="+mn-lt"/>
        <a:ea typeface="+mn-ea"/>
        <a:cs typeface="+mn-cs"/>
      </a:defRPr>
    </a:lvl6pPr>
    <a:lvl7pPr marL="2468856" algn="l" defTabSz="411476" rtl="0" eaLnBrk="1" latinLnBrk="0" hangingPunct="1">
      <a:defRPr sz="1100" kern="1200">
        <a:solidFill>
          <a:schemeClr val="tx1"/>
        </a:solidFill>
        <a:latin typeface="+mn-lt"/>
        <a:ea typeface="+mn-ea"/>
        <a:cs typeface="+mn-cs"/>
      </a:defRPr>
    </a:lvl7pPr>
    <a:lvl8pPr marL="2880331" algn="l" defTabSz="411476" rtl="0" eaLnBrk="1" latinLnBrk="0" hangingPunct="1">
      <a:defRPr sz="1100" kern="1200">
        <a:solidFill>
          <a:schemeClr val="tx1"/>
        </a:solidFill>
        <a:latin typeface="+mn-lt"/>
        <a:ea typeface="+mn-ea"/>
        <a:cs typeface="+mn-cs"/>
      </a:defRPr>
    </a:lvl8pPr>
    <a:lvl9pPr marL="3291807" algn="l" defTabSz="4114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647FE3-57FB-934D-8A28-46416482A7E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8CCE654-F072-134B-A757-5B4527183650}" type="slidenum">
              <a:rPr lang="en-US"/>
              <a:pPr/>
              <a:t>16</a:t>
            </a:fld>
            <a:endParaRPr lang="en-US"/>
          </a:p>
        </p:txBody>
      </p:sp>
      <p:sp>
        <p:nvSpPr>
          <p:cNvPr id="103426" name="Rectangle 1026"/>
          <p:cNvSpPr>
            <a:spLocks noGrp="1" noRot="1" noChangeAspect="1" noChangeArrowheads="1" noTextEdit="1"/>
          </p:cNvSpPr>
          <p:nvPr>
            <p:ph type="sldImg"/>
          </p:nvPr>
        </p:nvSpPr>
        <p:spPr>
          <a:ln/>
        </p:spPr>
      </p:sp>
      <p:sp>
        <p:nvSpPr>
          <p:cNvPr id="10342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800" dirty="0">
                <a:latin typeface="Lucida Grande" pitchFamily="24" charset="0"/>
                <a:ea typeface="Lucida Grande" pitchFamily="24" charset="0"/>
                <a:cs typeface="Lucida Grande" pitchFamily="24" charset="0"/>
                <a:sym typeface="Lucida Grande" pitchFamily="24" charset="0"/>
              </a:rPr>
              <a:t>An internal style sheet should be used when a single document has a unique style. You define internal styles in the head section by using the &lt;style&gt; tag, like this: </a:t>
            </a:r>
          </a:p>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inline style loses many of the advantages of style sheets by mixing content with presentation. Use this method sparingly, such as when a style is to be applied to a single occurrence of an element. </a:t>
            </a:r>
          </a:p>
          <a:p>
            <a:r>
              <a:rPr lang="en-US" sz="1800" dirty="0">
                <a:latin typeface="Lucida Grande" pitchFamily="24" charset="0"/>
                <a:ea typeface="Lucida Grande" pitchFamily="24" charset="0"/>
                <a:cs typeface="Lucida Grande" pitchFamily="24" charset="0"/>
                <a:sym typeface="Lucida Grande" pitchFamily="24" charset="0"/>
              </a:rPr>
              <a:t>To use inline styles you use the style attribute in the relevant tag. The style attribute can contain any CSS property.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endParaRPr lang="en-US" sz="1800" dirty="0">
              <a:latin typeface="Lucida Grande" pitchFamily="24" charset="0"/>
              <a:ea typeface="Lucida Grande" pitchFamily="24" charset="0"/>
              <a:cs typeface="Lucida Grande" pitchFamily="24" charset="0"/>
              <a:sym typeface="Lucida Grande" pitchFamily="24" charset="0"/>
            </a:endParaRPr>
          </a:p>
          <a:p>
            <a:r>
              <a:rPr lang="en-US" sz="1800" dirty="0">
                <a:latin typeface="Lucida Grande" pitchFamily="24" charset="0"/>
                <a:ea typeface="Lucida Grande" pitchFamily="24" charset="0"/>
                <a:cs typeface="Lucida Grande" pitchFamily="24" charset="0"/>
                <a:sym typeface="Lucida Grande" pitchFamily="24" charset="0"/>
              </a:rPr>
              <a:t>An external style sheet can be written in any text editor. The file should not contain any html tags. Your style sheet should be saved with a .</a:t>
            </a:r>
            <a:r>
              <a:rPr lang="en-US" sz="1800" dirty="0" err="1">
                <a:latin typeface="Lucida Grande" pitchFamily="24" charset="0"/>
                <a:ea typeface="Lucida Grande" pitchFamily="24" charset="0"/>
                <a:cs typeface="Lucida Grande" pitchFamily="24" charset="0"/>
                <a:sym typeface="Lucida Grande" pitchFamily="24" charset="0"/>
              </a:rPr>
              <a:t>css</a:t>
            </a:r>
            <a:r>
              <a:rPr lang="en-US" sz="1800" dirty="0">
                <a:latin typeface="Lucida Grande" pitchFamily="24" charset="0"/>
                <a:ea typeface="Lucida Grande" pitchFamily="24" charset="0"/>
                <a:cs typeface="Lucida Grande" pitchFamily="24" charset="0"/>
                <a:sym typeface="Lucida Grande" pitchFamily="24" charset="0"/>
              </a:rPr>
              <a:t> extension. An example of a style sheet file is shown below: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AEA19B3-BC6D-4E56-93BC-B9B0EF1523FC}" type="datetime1">
              <a:rPr lang="en-US" smtClean="0"/>
              <a:pPr/>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1667-7291-42E8-B00B-345BA58408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9DBA4-89B2-DB4D-8FA8-0569ADBD25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68C5-62F8-5744-9737-5DFC8D47826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B805D-935D-E44B-8CFB-8DEBE1665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F3F3C-36C2-6C40-B5F9-552838FBC7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301A2-9537-4F11-903A-9D7FEDBB449A}" type="datetime1">
              <a:rPr lang="en-US" smtClean="0"/>
              <a:pPr/>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E551-17B1-8E43-80F2-576CAE95C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a:xfrm>
            <a:off x="6580094" y="188259"/>
            <a:ext cx="2133600" cy="365125"/>
          </a:xfrm>
        </p:spPr>
        <p:txBody>
          <a:bodyPr/>
          <a:lstStyle/>
          <a:p>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0F3D91C-FDC3-114E-893D-971C2A6B3BE2}"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79717-FF9C-E847-82C9-B89F7CEA31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13B60-AEA5-E345-AB2D-51A641652E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E1DF4-184B-1A4B-8D10-6D9F49337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2743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EF46B0D6-5D32-6E42-A2AD-65091F1512B9}"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62965" y="2377440"/>
            <a:ext cx="7603808" cy="1303020"/>
          </a:xfrm>
        </p:spPr>
        <p:txBody>
          <a:bodyPr lIns="0" tIns="0" rIns="0" bIns="0" anchor="t">
            <a:normAutofit fontScale="90000"/>
          </a:bodyPr>
          <a:lstStyle/>
          <a:p>
            <a:pPr>
              <a:lnSpc>
                <a:spcPct val="95000"/>
              </a:lnSpc>
            </a:pPr>
            <a:r>
              <a:rPr lang="en-US" sz="4300" dirty="0">
                <a:solidFill>
                  <a:srgbClr val="FFFFFF"/>
                </a:solidFill>
                <a:latin typeface="Arial" pitchFamily="-112" charset="0"/>
              </a:rPr>
              <a:t> “Cascading Style Sheets” for </a:t>
            </a:r>
            <a:br>
              <a:rPr lang="en-US" sz="4300" dirty="0">
                <a:solidFill>
                  <a:srgbClr val="FFFFFF"/>
                </a:solidFill>
                <a:latin typeface="Arial" pitchFamily="-112" charset="0"/>
              </a:rPr>
            </a:br>
            <a:r>
              <a:rPr lang="en-US" sz="4300" dirty="0">
                <a:solidFill>
                  <a:srgbClr val="FFFFFF"/>
                </a:solidFill>
                <a:latin typeface="Arial" pitchFamily="-112" charset="0"/>
              </a:rPr>
              <a:t>  styling WWW information </a:t>
            </a:r>
            <a:br>
              <a:rPr lang="en-US" dirty="0">
                <a:solidFill>
                  <a:srgbClr val="FFFFFF"/>
                </a:solidFill>
              </a:rPr>
            </a:br>
            <a:endParaRPr lang="en-US" sz="4300" dirty="0">
              <a:solidFill>
                <a:srgbClr val="FFFFFF"/>
              </a:solidFill>
              <a:latin typeface="Arial" pitchFamily="-112" charset="0"/>
            </a:endParaRPr>
          </a:p>
        </p:txBody>
      </p:sp>
      <p:sp>
        <p:nvSpPr>
          <p:cNvPr id="2050" name="Rectangle 2"/>
          <p:cNvSpPr>
            <a:spLocks noGrp="1" noChangeArrowheads="1"/>
          </p:cNvSpPr>
          <p:nvPr>
            <p:ph type="subTitle" idx="1"/>
          </p:nvPr>
        </p:nvSpPr>
        <p:spPr>
          <a:xfrm>
            <a:off x="2573655" y="4106229"/>
            <a:ext cx="5960745" cy="888683"/>
          </a:xfrm>
        </p:spPr>
        <p:txBody>
          <a:bodyPr lIns="0" tIns="0" rIns="0" bIns="0">
            <a:normAutofit/>
          </a:bodyPr>
          <a:lstStyle/>
          <a:p>
            <a:pPr>
              <a:lnSpc>
                <a:spcPct val="95000"/>
              </a:lnSpc>
              <a:spcBef>
                <a:spcPct val="0"/>
              </a:spcBef>
            </a:pPr>
            <a:r>
              <a:rPr lang="en-US" dirty="0">
                <a:solidFill>
                  <a:srgbClr val="FF0000"/>
                </a:solidFill>
                <a:latin typeface="Arial" pitchFamily="-112"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7" cy="838200"/>
          </a:xfrm>
        </p:spPr>
        <p:txBody>
          <a:bodyPr/>
          <a:lstStyle/>
          <a:p>
            <a:r>
              <a:rPr lang="en-US" dirty="0"/>
              <a:t>CSS: selector flexibility</a:t>
            </a:r>
          </a:p>
        </p:txBody>
      </p:sp>
      <p:sp>
        <p:nvSpPr>
          <p:cNvPr id="3" name="Content Placeholder 2"/>
          <p:cNvSpPr>
            <a:spLocks noGrp="1"/>
          </p:cNvSpPr>
          <p:nvPr>
            <p:ph idx="1"/>
          </p:nvPr>
        </p:nvSpPr>
        <p:spPr>
          <a:xfrm>
            <a:off x="533400" y="1752600"/>
            <a:ext cx="7829551" cy="3200400"/>
          </a:xfrm>
        </p:spPr>
        <p:txBody>
          <a:bodyPr>
            <a:normAutofit/>
          </a:bodyPr>
          <a:lstStyle/>
          <a:p>
            <a:r>
              <a:rPr lang="en-US" sz="2595" b="1" dirty="0"/>
              <a:t>Th</a:t>
            </a:r>
            <a:r>
              <a:rPr lang="en-US" sz="2595" dirty="0"/>
              <a:t>e usefulness of </a:t>
            </a:r>
            <a:r>
              <a:rPr lang="en-US" sz="2595" b="1" dirty="0">
                <a:solidFill>
                  <a:srgbClr val="FF0000"/>
                </a:solidFill>
              </a:rPr>
              <a:t>selectors</a:t>
            </a:r>
            <a:r>
              <a:rPr lang="en-US" sz="2595" dirty="0">
                <a:solidFill>
                  <a:srgbClr val="FF0000"/>
                </a:solidFill>
              </a:rPr>
              <a:t> </a:t>
            </a:r>
            <a:r>
              <a:rPr lang="en-US" sz="2595" dirty="0"/>
              <a:t>relates to how much specificity you have in selecting different parts of a web page.</a:t>
            </a:r>
          </a:p>
          <a:p>
            <a:r>
              <a:rPr lang="en-US" sz="2595" dirty="0"/>
              <a:t>Simple example: your personal webpage</a:t>
            </a:r>
          </a:p>
          <a:p>
            <a:pPr lvl="1"/>
            <a:r>
              <a:rPr lang="en-US" sz="2395" dirty="0"/>
              <a:t>You may not want the same font/color type style throughout the entire &lt;body&gt; element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7" cy="838200"/>
          </a:xfrm>
        </p:spPr>
        <p:txBody>
          <a:bodyPr/>
          <a:lstStyle/>
          <a:p>
            <a:r>
              <a:rPr lang="en-US" dirty="0"/>
              <a:t>CSS: selector flexibility</a:t>
            </a:r>
          </a:p>
        </p:txBody>
      </p:sp>
      <p:sp>
        <p:nvSpPr>
          <p:cNvPr id="3" name="Content Placeholder 2"/>
          <p:cNvSpPr>
            <a:spLocks noGrp="1"/>
          </p:cNvSpPr>
          <p:nvPr>
            <p:ph idx="1"/>
          </p:nvPr>
        </p:nvSpPr>
        <p:spPr>
          <a:xfrm>
            <a:off x="533400" y="1676400"/>
            <a:ext cx="7829551" cy="4800600"/>
          </a:xfrm>
        </p:spPr>
        <p:txBody>
          <a:bodyPr>
            <a:normAutofit fontScale="92500"/>
          </a:bodyPr>
          <a:lstStyle/>
          <a:p>
            <a:r>
              <a:rPr lang="en-US" sz="2595" dirty="0"/>
              <a:t>You could use the declaration with the selector just for the HTML &lt;</a:t>
            </a:r>
            <a:r>
              <a:rPr lang="en-US" sz="2595" dirty="0" err="1"/>
              <a:t>p</a:t>
            </a:r>
            <a:r>
              <a:rPr lang="en-US" sz="2595" dirty="0"/>
              <a:t>&gt; tag</a:t>
            </a:r>
          </a:p>
          <a:p>
            <a:pPr lvl="1">
              <a:buNone/>
            </a:pPr>
            <a:r>
              <a:rPr lang="en-US" sz="2162" dirty="0">
                <a:ea typeface="Gill Sans" pitchFamily="24" charset="0"/>
                <a:cs typeface="Gill Sans" pitchFamily="24" charset="0"/>
              </a:rPr>
              <a:t>   </a:t>
            </a:r>
            <a:r>
              <a:rPr lang="en-US" sz="2400" b="1" dirty="0" err="1">
                <a:solidFill>
                  <a:srgbClr val="FF0000"/>
                </a:solidFill>
                <a:ea typeface="Gill Sans" pitchFamily="24" charset="0"/>
                <a:cs typeface="Gill Sans" pitchFamily="24" charset="0"/>
              </a:rPr>
              <a:t>p</a:t>
            </a:r>
            <a:r>
              <a:rPr lang="en-US" sz="2400" b="1" dirty="0">
                <a:solidFill>
                  <a:srgbClr val="000000"/>
                </a:solidFill>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  }</a:t>
            </a:r>
          </a:p>
          <a:p>
            <a:pPr lvl="1">
              <a:spcAft>
                <a:spcPts val="600"/>
              </a:spcAft>
              <a:buNone/>
            </a:pPr>
            <a:r>
              <a:rPr lang="en-US" sz="2595" dirty="0">
                <a:ea typeface="Gill Sans" pitchFamily="24" charset="0"/>
                <a:cs typeface="Gill Sans" pitchFamily="24" charset="0"/>
              </a:rPr>
              <a:t>…this tells the browser to apply the declared style to HTML </a:t>
            </a:r>
            <a:r>
              <a:rPr lang="en-US" sz="2595" dirty="0">
                <a:solidFill>
                  <a:srgbClr val="FF0000"/>
                </a:solidFill>
                <a:ea typeface="Gill Sans" pitchFamily="24" charset="0"/>
                <a:cs typeface="Gill Sans" pitchFamily="24" charset="0"/>
              </a:rPr>
              <a:t>&lt;</a:t>
            </a:r>
            <a:r>
              <a:rPr lang="en-US" sz="2595" dirty="0" err="1">
                <a:solidFill>
                  <a:srgbClr val="FF0000"/>
                </a:solidFill>
                <a:ea typeface="Gill Sans" pitchFamily="24" charset="0"/>
                <a:cs typeface="Gill Sans" pitchFamily="24" charset="0"/>
              </a:rPr>
              <a:t>p</a:t>
            </a:r>
            <a:r>
              <a:rPr lang="en-US" sz="2595" dirty="0">
                <a:solidFill>
                  <a:srgbClr val="FF0000"/>
                </a:solidFill>
                <a:ea typeface="Gill Sans" pitchFamily="24" charset="0"/>
                <a:cs typeface="Gill Sans" pitchFamily="24" charset="0"/>
              </a:rPr>
              <a:t>&gt;</a:t>
            </a:r>
            <a:r>
              <a:rPr lang="en-US" sz="2595" dirty="0">
                <a:ea typeface="Gill Sans" pitchFamily="24" charset="0"/>
                <a:cs typeface="Gill Sans" pitchFamily="24" charset="0"/>
              </a:rPr>
              <a:t> tags.  </a:t>
            </a:r>
          </a:p>
          <a:p>
            <a:pPr lvl="1">
              <a:spcAft>
                <a:spcPts val="600"/>
              </a:spcAft>
              <a:buNone/>
            </a:pPr>
            <a:r>
              <a:rPr lang="en-US" sz="2595" dirty="0">
                <a:ea typeface="Gill Sans" pitchFamily="24" charset="0"/>
                <a:cs typeface="Gill Sans" pitchFamily="24" charset="0"/>
              </a:rPr>
              <a:t>But, what if you want &lt;</a:t>
            </a:r>
            <a:r>
              <a:rPr lang="en-US" sz="2595" dirty="0" err="1">
                <a:ea typeface="Gill Sans" pitchFamily="24" charset="0"/>
                <a:cs typeface="Gill Sans" pitchFamily="24" charset="0"/>
              </a:rPr>
              <a:t>p</a:t>
            </a:r>
            <a:r>
              <a:rPr lang="en-US" sz="2595" dirty="0">
                <a:ea typeface="Gill Sans" pitchFamily="24" charset="0"/>
                <a:cs typeface="Gill Sans" pitchFamily="24" charset="0"/>
              </a:rPr>
              <a:t>&gt; blocks in the </a:t>
            </a:r>
            <a:r>
              <a:rPr lang="en-US" sz="2595" b="1" dirty="0">
                <a:ea typeface="Gill Sans" pitchFamily="24" charset="0"/>
                <a:cs typeface="Gill Sans" pitchFamily="24" charset="0"/>
              </a:rPr>
              <a:t>About Me </a:t>
            </a:r>
            <a:r>
              <a:rPr lang="en-US" sz="2595" dirty="0">
                <a:ea typeface="Gill Sans" pitchFamily="24" charset="0"/>
                <a:cs typeface="Gill Sans" pitchFamily="24" charset="0"/>
              </a:rPr>
              <a:t>section to look one way, and those within your </a:t>
            </a:r>
            <a:r>
              <a:rPr lang="en-US" sz="2595" b="1" dirty="0">
                <a:ea typeface="Gill Sans" pitchFamily="24" charset="0"/>
                <a:cs typeface="Gill Sans" pitchFamily="24" charset="0"/>
              </a:rPr>
              <a:t>Education </a:t>
            </a:r>
            <a:r>
              <a:rPr lang="en-US" sz="2595" dirty="0">
                <a:ea typeface="Gill Sans" pitchFamily="24" charset="0"/>
                <a:cs typeface="Gill Sans" pitchFamily="24" charset="0"/>
              </a:rPr>
              <a:t>section to be styled differently?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13813" cy="914400"/>
          </a:xfrm>
        </p:spPr>
        <p:txBody>
          <a:bodyPr/>
          <a:lstStyle/>
          <a:p>
            <a:r>
              <a:rPr lang="en-US" dirty="0"/>
              <a:t>Naming HTML elements</a:t>
            </a:r>
          </a:p>
        </p:txBody>
      </p:sp>
      <p:sp>
        <p:nvSpPr>
          <p:cNvPr id="3" name="Content Placeholder 2"/>
          <p:cNvSpPr>
            <a:spLocks noGrp="1"/>
          </p:cNvSpPr>
          <p:nvPr>
            <p:ph idx="1"/>
          </p:nvPr>
        </p:nvSpPr>
        <p:spPr>
          <a:xfrm>
            <a:off x="685800" y="1600200"/>
            <a:ext cx="7620000" cy="4343400"/>
          </a:xfrm>
        </p:spPr>
        <p:txBody>
          <a:bodyPr>
            <a:normAutofit fontScale="92500" lnSpcReduction="10000"/>
          </a:bodyPr>
          <a:lstStyle/>
          <a:p>
            <a:pPr>
              <a:spcAft>
                <a:spcPts val="600"/>
              </a:spcAft>
            </a:pPr>
            <a:r>
              <a:rPr lang="en-US" dirty="0"/>
              <a:t>There are two naming options for an HTML element: assigning “ID” names and “class names.”  </a:t>
            </a:r>
          </a:p>
          <a:p>
            <a:pPr>
              <a:spcAft>
                <a:spcPts val="600"/>
              </a:spcAft>
            </a:pPr>
            <a:r>
              <a:rPr lang="en-US" dirty="0"/>
              <a:t>When you give an HTML element a </a:t>
            </a:r>
            <a:r>
              <a:rPr lang="en-US" b="1" dirty="0"/>
              <a:t>class </a:t>
            </a:r>
            <a:r>
              <a:rPr lang="en-US" dirty="0"/>
              <a:t>or </a:t>
            </a:r>
            <a:r>
              <a:rPr lang="en-US" b="1" dirty="0"/>
              <a:t>id </a:t>
            </a:r>
            <a:r>
              <a:rPr lang="en-US" dirty="0"/>
              <a:t>name, you need to use that name when making the corresponding style declaration</a:t>
            </a:r>
          </a:p>
          <a:p>
            <a:pPr lvl="1">
              <a:spcAft>
                <a:spcPts val="600"/>
              </a:spcAft>
            </a:pPr>
            <a:r>
              <a:rPr lang="en-US" dirty="0"/>
              <a:t>These two options are very similar, and the “class name” approach is more popular, so we focus on that.</a:t>
            </a:r>
          </a:p>
          <a:p>
            <a:pPr>
              <a:spcAft>
                <a:spcPts val="600"/>
              </a:spcAft>
            </a:pPr>
            <a:r>
              <a:rPr lang="en-US" dirty="0"/>
              <a:t>Aside: An </a:t>
            </a:r>
            <a:r>
              <a:rPr lang="en-US" b="1" dirty="0"/>
              <a:t>id </a:t>
            </a:r>
            <a:r>
              <a:rPr lang="en-US" dirty="0"/>
              <a:t>declaration is the same as a </a:t>
            </a:r>
            <a:r>
              <a:rPr lang="en-US" b="1" dirty="0"/>
              <a:t>class </a:t>
            </a:r>
            <a:r>
              <a:rPr lang="en-US" dirty="0"/>
              <a:t>declaration, except that it should only be used specifically </a:t>
            </a:r>
            <a:r>
              <a:rPr lang="en-US" b="1" dirty="0"/>
              <a:t>once </a:t>
            </a:r>
            <a:r>
              <a:rPr lang="en-US" dirty="0"/>
              <a:t>per web page</a:t>
            </a:r>
          </a:p>
          <a:p>
            <a:pPr lvl="1">
              <a:spcAft>
                <a:spcPts val="600"/>
              </a:spcAft>
            </a:pPr>
            <a:r>
              <a:rPr lang="en-US" dirty="0"/>
              <a:t>The syntax for id vs. class is also nearly identical, the only difference being the use of a pound sign (#) instead of the period (.) you will see in a couple slides.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3813" cy="914400"/>
          </a:xfrm>
        </p:spPr>
        <p:txBody>
          <a:bodyPr lIns="274320"/>
          <a:lstStyle/>
          <a:p>
            <a:r>
              <a:rPr lang="en-US" dirty="0"/>
              <a:t>Example: naming HTML elements</a:t>
            </a:r>
          </a:p>
        </p:txBody>
      </p:sp>
      <p:sp>
        <p:nvSpPr>
          <p:cNvPr id="5" name="Content Placeholder 4"/>
          <p:cNvSpPr>
            <a:spLocks noGrp="1"/>
          </p:cNvSpPr>
          <p:nvPr>
            <p:ph idx="1"/>
          </p:nvPr>
        </p:nvSpPr>
        <p:spPr>
          <a:xfrm>
            <a:off x="762000" y="2286000"/>
            <a:ext cx="7610476" cy="3428999"/>
          </a:xfrm>
        </p:spPr>
        <p:txBody>
          <a:bodyPr>
            <a:normAutofit/>
          </a:bodyPr>
          <a:lstStyle/>
          <a:p>
            <a:pPr>
              <a:spcBef>
                <a:spcPts val="0"/>
              </a:spcBef>
            </a:pPr>
            <a:r>
              <a:rPr lang="en-US" sz="2400" dirty="0"/>
              <a:t>The following HTML block gives the “class name” </a:t>
            </a:r>
            <a:r>
              <a:rPr lang="en-US" sz="2400" b="1" dirty="0" err="1"/>
              <a:t>bigblue</a:t>
            </a:r>
            <a:r>
              <a:rPr lang="en-US" sz="2400" b="1" dirty="0"/>
              <a:t> </a:t>
            </a:r>
            <a:r>
              <a:rPr lang="en-US" sz="2400" dirty="0"/>
              <a:t>to the following </a:t>
            </a:r>
            <a:r>
              <a:rPr lang="en-US" sz="2400" u="sng" dirty="0"/>
              <a:t>specific &lt;h1&gt; tag</a:t>
            </a:r>
            <a:r>
              <a:rPr lang="en-US" sz="2400" dirty="0"/>
              <a:t> in this (very) simple webpage. </a:t>
            </a:r>
          </a:p>
          <a:p>
            <a:pPr>
              <a:spcBef>
                <a:spcPts val="0"/>
              </a:spcBef>
            </a:pPr>
            <a:endParaRPr lang="en-US" sz="2400" dirty="0"/>
          </a:p>
          <a:p>
            <a:pPr>
              <a:spcBef>
                <a:spcPts val="0"/>
              </a:spcBef>
              <a:buNone/>
            </a:pPr>
            <a:r>
              <a:rPr lang="en-US" sz="2400" dirty="0"/>
              <a:t>&lt;html&gt;</a:t>
            </a:r>
          </a:p>
          <a:p>
            <a:pPr>
              <a:spcBef>
                <a:spcPts val="0"/>
              </a:spcBef>
              <a:buNone/>
            </a:pPr>
            <a:r>
              <a:rPr lang="en-US" sz="2400" dirty="0"/>
              <a:t>&lt;body&gt; </a:t>
            </a:r>
          </a:p>
          <a:p>
            <a:pPr lvl="1">
              <a:spcBef>
                <a:spcPts val="0"/>
              </a:spcBef>
              <a:buNone/>
            </a:pPr>
            <a:r>
              <a:rPr lang="en-US" sz="2000" dirty="0"/>
              <a:t>&lt;h1 </a:t>
            </a:r>
            <a:r>
              <a:rPr lang="en-US" sz="2000" b="1" dirty="0"/>
              <a:t>class=</a:t>
            </a:r>
            <a:r>
              <a:rPr lang="en-US" sz="2000" dirty="0"/>
              <a:t>”</a:t>
            </a:r>
            <a:r>
              <a:rPr lang="en-US" sz="2000" dirty="0" err="1">
                <a:latin typeface="Courier"/>
                <a:cs typeface="Courier"/>
              </a:rPr>
              <a:t>myboldandbluelook</a:t>
            </a:r>
            <a:r>
              <a:rPr lang="en-US" sz="2000" dirty="0"/>
              <a:t>”&gt; Introduction &lt;/h1&gt; </a:t>
            </a:r>
          </a:p>
          <a:p>
            <a:pPr>
              <a:spcBef>
                <a:spcPts val="0"/>
              </a:spcBef>
              <a:buNone/>
            </a:pPr>
            <a:r>
              <a:rPr lang="en-US" sz="2400" dirty="0"/>
              <a:t>&lt;/body&gt;</a:t>
            </a:r>
          </a:p>
          <a:p>
            <a:pPr>
              <a:spcBef>
                <a:spcPts val="0"/>
              </a:spcBef>
              <a:buNone/>
            </a:pPr>
            <a:r>
              <a:rPr lang="en-US" sz="2400" dirty="0"/>
              <a:t>&lt;html&gt;</a:t>
            </a:r>
          </a:p>
          <a:p>
            <a:pPr>
              <a:spcBef>
                <a:spcPts val="0"/>
              </a:spcBef>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3813" cy="914400"/>
          </a:xfrm>
        </p:spPr>
        <p:txBody>
          <a:bodyPr lIns="182880">
            <a:normAutofit fontScale="90000"/>
          </a:bodyPr>
          <a:lstStyle/>
          <a:p>
            <a:r>
              <a:rPr lang="en-US" dirty="0"/>
              <a:t>Connecting a style declaration to a class name</a:t>
            </a:r>
          </a:p>
        </p:txBody>
      </p:sp>
      <p:sp>
        <p:nvSpPr>
          <p:cNvPr id="3" name="Content Placeholder 2"/>
          <p:cNvSpPr>
            <a:spLocks noGrp="1"/>
          </p:cNvSpPr>
          <p:nvPr>
            <p:ph idx="1"/>
          </p:nvPr>
        </p:nvSpPr>
        <p:spPr>
          <a:xfrm>
            <a:off x="457200" y="1600200"/>
            <a:ext cx="7467600" cy="3962400"/>
          </a:xfrm>
        </p:spPr>
        <p:txBody>
          <a:bodyPr>
            <a:normAutofit/>
          </a:bodyPr>
          <a:lstStyle/>
          <a:p>
            <a:pPr marL="0">
              <a:spcBef>
                <a:spcPts val="0"/>
              </a:spcBef>
            </a:pPr>
            <a:r>
              <a:rPr lang="en-US" sz="2400" dirty="0">
                <a:solidFill>
                  <a:srgbClr val="000000"/>
                </a:solidFill>
              </a:rPr>
              <a:t>To connect a style declaration to a particular class name you wrote into your HTML document, you simply precede the class declaration with: </a:t>
            </a:r>
            <a:r>
              <a:rPr lang="en-US" sz="2800" dirty="0">
                <a:solidFill>
                  <a:srgbClr val="FF0000"/>
                </a:solidFill>
              </a:rPr>
              <a:t>.</a:t>
            </a:r>
            <a:r>
              <a:rPr lang="en-US" sz="2800" dirty="0" err="1">
                <a:solidFill>
                  <a:srgbClr val="FF0000"/>
                </a:solidFill>
              </a:rPr>
              <a:t>theclassname</a:t>
            </a:r>
            <a:r>
              <a:rPr lang="en-US" sz="2800" dirty="0">
                <a:solidFill>
                  <a:srgbClr val="FF0000"/>
                </a:solidFill>
              </a:rPr>
              <a:t> </a:t>
            </a:r>
          </a:p>
          <a:p>
            <a:pPr marL="0" lvl="1">
              <a:lnSpc>
                <a:spcPct val="90000"/>
              </a:lnSpc>
            </a:pPr>
            <a:r>
              <a:rPr lang="en-US" sz="2400" dirty="0"/>
              <a:t>Example</a:t>
            </a:r>
            <a:endParaRPr lang="en-US" sz="2800" dirty="0"/>
          </a:p>
          <a:p>
            <a:pPr marL="0" lvl="1">
              <a:lnSpc>
                <a:spcPct val="90000"/>
              </a:lnSpc>
              <a:spcBef>
                <a:spcPts val="0"/>
              </a:spcBef>
              <a:buFontTx/>
              <a:buNone/>
            </a:pPr>
            <a:r>
              <a:rPr lang="en-US" sz="2400" dirty="0">
                <a:latin typeface="Courier"/>
                <a:cs typeface="Courier"/>
              </a:rPr>
              <a:t>.</a:t>
            </a:r>
            <a:r>
              <a:rPr lang="en-US" sz="2400" dirty="0" err="1">
                <a:latin typeface="Courier"/>
                <a:cs typeface="Courier"/>
              </a:rPr>
              <a:t>myboldandbluelook</a:t>
            </a:r>
            <a:endParaRPr lang="en-US" sz="2400" dirty="0">
              <a:latin typeface="Courier"/>
              <a:cs typeface="Courier"/>
            </a:endParaRPr>
          </a:p>
          <a:p>
            <a:pPr marL="0" lvl="1">
              <a:lnSpc>
                <a:spcPct val="90000"/>
              </a:lnSpc>
              <a:spcBef>
                <a:spcPts val="0"/>
              </a:spcBef>
              <a:buFontTx/>
              <a:buNone/>
            </a:pPr>
            <a:r>
              <a:rPr lang="en-US" sz="2400" dirty="0">
                <a:latin typeface="Courier"/>
                <a:cs typeface="Courier"/>
              </a:rPr>
              <a:t>{</a:t>
            </a:r>
          </a:p>
          <a:p>
            <a:pPr marL="0" lvl="1">
              <a:lnSpc>
                <a:spcPct val="90000"/>
              </a:lnSpc>
              <a:spcBef>
                <a:spcPts val="0"/>
              </a:spcBef>
              <a:buFontTx/>
              <a:buNone/>
            </a:pPr>
            <a:r>
              <a:rPr lang="en-US" sz="2400" dirty="0">
                <a:latin typeface="Courier"/>
                <a:cs typeface="Courier"/>
              </a:rPr>
              <a:t>  font-weight: bold;</a:t>
            </a:r>
          </a:p>
          <a:p>
            <a:pPr marL="0" lvl="1">
              <a:lnSpc>
                <a:spcPct val="90000"/>
              </a:lnSpc>
              <a:spcBef>
                <a:spcPts val="0"/>
              </a:spcBef>
              <a:buFontTx/>
              <a:buNone/>
            </a:pPr>
            <a:r>
              <a:rPr lang="en-US" sz="2400" dirty="0">
                <a:latin typeface="Courier"/>
                <a:cs typeface="Courier"/>
              </a:rPr>
              <a:t>  color: blue;</a:t>
            </a:r>
          </a:p>
          <a:p>
            <a:pPr marL="0" lvl="1">
              <a:lnSpc>
                <a:spcPct val="90000"/>
              </a:lnSpc>
              <a:spcBef>
                <a:spcPts val="0"/>
              </a:spcBef>
              <a:buFontTx/>
              <a:buNone/>
            </a:pPr>
            <a:r>
              <a:rPr lang="en-US" sz="2400" dirty="0">
                <a:latin typeface="Courier"/>
                <a:cs typeface="Courier"/>
              </a:rPr>
              <a:t>}</a:t>
            </a:r>
          </a:p>
          <a:p>
            <a:pPr lvl="1">
              <a:lnSpc>
                <a:spcPct val="90000"/>
              </a:lnSpc>
              <a:spcBef>
                <a:spcPts val="0"/>
              </a:spcBef>
              <a:buFontTx/>
              <a:buNone/>
            </a:pPr>
            <a:endParaRPr lang="en-US" sz="2400" dirty="0">
              <a:latin typeface="Courier"/>
              <a:cs typeface="Courier"/>
            </a:endParaRPr>
          </a:p>
          <a:p>
            <a:pPr>
              <a:spcBef>
                <a:spcPts val="0"/>
              </a:spcBef>
            </a:pPr>
            <a:endParaRPr lang="en-US" sz="2800" dirty="0"/>
          </a:p>
        </p:txBody>
      </p:sp>
      <p:sp>
        <p:nvSpPr>
          <p:cNvPr id="4" name="Rectangle 3"/>
          <p:cNvSpPr/>
          <p:nvPr/>
        </p:nvSpPr>
        <p:spPr>
          <a:xfrm>
            <a:off x="4495800" y="3666025"/>
            <a:ext cx="4572000" cy="29633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0"/>
              </a:spcBef>
            </a:pPr>
            <a:r>
              <a:rPr lang="en-US" sz="2000" dirty="0"/>
              <a:t>Aside: if you want this style to be used only once in the web page, then specify it as an </a:t>
            </a:r>
            <a:r>
              <a:rPr lang="en-US" sz="2000" b="1" dirty="0"/>
              <a:t>ID </a:t>
            </a:r>
            <a:r>
              <a:rPr lang="en-US" sz="2000" dirty="0"/>
              <a:t>style with this slight syntax change:</a:t>
            </a:r>
          </a:p>
          <a:p>
            <a:pPr lvl="1">
              <a:lnSpc>
                <a:spcPct val="90000"/>
              </a:lnSpc>
              <a:spcBef>
                <a:spcPts val="0"/>
              </a:spcBef>
              <a:buFontTx/>
              <a:buNone/>
            </a:pPr>
            <a:r>
              <a:rPr lang="en-US" sz="2400" dirty="0">
                <a:latin typeface="Courier"/>
                <a:cs typeface="Courier"/>
              </a:rPr>
              <a:t>#</a:t>
            </a:r>
            <a:r>
              <a:rPr lang="en-US" sz="2400" dirty="0" err="1">
                <a:latin typeface="Courier"/>
                <a:cs typeface="Courier"/>
              </a:rPr>
              <a:t>myboldandbluelook</a:t>
            </a:r>
            <a:endParaRPr lang="en-US" sz="2400" dirty="0">
              <a:latin typeface="Courier"/>
              <a:cs typeface="Courier"/>
            </a:endParaRPr>
          </a:p>
          <a:p>
            <a:pPr lvl="1">
              <a:lnSpc>
                <a:spcPct val="90000"/>
              </a:lnSpc>
              <a:spcBef>
                <a:spcPts val="0"/>
              </a:spcBef>
              <a:buFontTx/>
              <a:buNone/>
            </a:pPr>
            <a:r>
              <a:rPr lang="en-US" sz="2400" dirty="0">
                <a:latin typeface="Courier"/>
                <a:cs typeface="Courier"/>
              </a:rPr>
              <a:t>{</a:t>
            </a:r>
          </a:p>
          <a:p>
            <a:pPr lvl="1">
              <a:lnSpc>
                <a:spcPct val="90000"/>
              </a:lnSpc>
              <a:spcBef>
                <a:spcPts val="0"/>
              </a:spcBef>
              <a:buFontTx/>
              <a:buNone/>
            </a:pPr>
            <a:r>
              <a:rPr lang="en-US" sz="2400" dirty="0">
                <a:latin typeface="Courier"/>
                <a:cs typeface="Courier"/>
              </a:rPr>
              <a:t>  font-weight: bold;</a:t>
            </a:r>
          </a:p>
          <a:p>
            <a:pPr lvl="1">
              <a:lnSpc>
                <a:spcPct val="90000"/>
              </a:lnSpc>
              <a:spcBef>
                <a:spcPts val="0"/>
              </a:spcBef>
              <a:buFontTx/>
              <a:buNone/>
            </a:pPr>
            <a:r>
              <a:rPr lang="en-US" sz="2400" dirty="0">
                <a:latin typeface="Courier"/>
                <a:cs typeface="Courier"/>
              </a:rPr>
              <a:t>  color: blue;</a:t>
            </a:r>
          </a:p>
          <a:p>
            <a:pPr lvl="1">
              <a:lnSpc>
                <a:spcPct val="90000"/>
              </a:lnSpc>
              <a:spcBef>
                <a:spcPts val="0"/>
              </a:spcBef>
              <a:buFontTx/>
              <a:buNone/>
            </a:pPr>
            <a:r>
              <a:rPr lang="en-US" dirty="0"/>
              <a:t>}</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3813" cy="914400"/>
          </a:xfrm>
        </p:spPr>
        <p:txBody>
          <a:bodyPr/>
          <a:lstStyle/>
          <a:p>
            <a:r>
              <a:rPr lang="en-US"/>
              <a:t>More on selector options</a:t>
            </a:r>
            <a:endParaRPr lang="en-US" dirty="0"/>
          </a:p>
        </p:txBody>
      </p:sp>
      <p:sp>
        <p:nvSpPr>
          <p:cNvPr id="3" name="Content Placeholder 2"/>
          <p:cNvSpPr>
            <a:spLocks noGrp="1"/>
          </p:cNvSpPr>
          <p:nvPr>
            <p:ph idx="1"/>
          </p:nvPr>
        </p:nvSpPr>
        <p:spPr>
          <a:xfrm>
            <a:off x="838200" y="1905000"/>
            <a:ext cx="7610476" cy="3886200"/>
          </a:xfrm>
        </p:spPr>
        <p:txBody>
          <a:bodyPr>
            <a:noAutofit/>
          </a:bodyPr>
          <a:lstStyle/>
          <a:p>
            <a:r>
              <a:rPr lang="en-US" sz="2400" dirty="0">
                <a:solidFill>
                  <a:srgbClr val="000000"/>
                </a:solidFill>
              </a:rPr>
              <a:t>Descendant </a:t>
            </a:r>
            <a:r>
              <a:rPr lang="en-US" sz="2400" dirty="0"/>
              <a:t>(nested) </a:t>
            </a:r>
            <a:r>
              <a:rPr lang="en-US" sz="2400" dirty="0">
                <a:solidFill>
                  <a:srgbClr val="000000"/>
                </a:solidFill>
              </a:rPr>
              <a:t>selector</a:t>
            </a:r>
          </a:p>
          <a:p>
            <a:pPr lvl="1">
              <a:buNone/>
            </a:pPr>
            <a:r>
              <a:rPr lang="en-US" sz="2400" dirty="0" err="1">
                <a:latin typeface="Courier"/>
                <a:cs typeface="Courier"/>
              </a:rPr>
              <a:t>ul</a:t>
            </a:r>
            <a:r>
              <a:rPr lang="en-US" sz="2400" dirty="0">
                <a:latin typeface="Courier"/>
                <a:cs typeface="Courier"/>
              </a:rPr>
              <a:t> </a:t>
            </a:r>
            <a:r>
              <a:rPr lang="en-US" sz="2400" dirty="0" err="1">
                <a:latin typeface="Courier"/>
                <a:cs typeface="Courier"/>
              </a:rPr>
              <a:t>li</a:t>
            </a:r>
            <a:r>
              <a:rPr lang="en-US" sz="2400" dirty="0">
                <a:latin typeface="Courier"/>
                <a:cs typeface="Courier"/>
              </a:rPr>
              <a:t> a </a:t>
            </a:r>
            <a:r>
              <a:rPr lang="en-US" sz="2400" dirty="0" err="1">
                <a:latin typeface="Courier"/>
                <a:cs typeface="Courier"/>
              </a:rPr>
              <a:t>strong{color:green</a:t>
            </a:r>
            <a:r>
              <a:rPr lang="en-US" sz="2400" dirty="0">
                <a:latin typeface="Courier"/>
                <a:cs typeface="Courier"/>
              </a:rPr>
              <a:t>;}</a:t>
            </a:r>
          </a:p>
          <a:p>
            <a:pPr lvl="1"/>
            <a:r>
              <a:rPr lang="en-US" sz="2200" dirty="0"/>
              <a:t>Syntax is similar to the example of grouping selectors—but without the commas</a:t>
            </a:r>
          </a:p>
          <a:p>
            <a:r>
              <a:rPr lang="en-US" sz="2400" dirty="0"/>
              <a:t>Selects all elements that correspond to the “nested” structure specified by the selector</a:t>
            </a:r>
          </a:p>
          <a:p>
            <a:pPr lvl="1"/>
            <a:r>
              <a:rPr lang="en-US" sz="2000" dirty="0"/>
              <a:t>E.g., the above style will apply to any &lt;strong&gt; HTML tag that lies </a:t>
            </a:r>
            <a:r>
              <a:rPr lang="en-US" sz="2000" dirty="0">
                <a:solidFill>
                  <a:srgbClr val="FF0000"/>
                </a:solidFill>
              </a:rPr>
              <a:t>within </a:t>
            </a:r>
            <a:r>
              <a:rPr lang="en-US" sz="2000" dirty="0"/>
              <a:t>an &lt;a&gt; tag that lies within an &lt;li&gt; tag that lies </a:t>
            </a:r>
            <a:r>
              <a:rPr lang="en-US" sz="2000" dirty="0">
                <a:solidFill>
                  <a:srgbClr val="FF0000"/>
                </a:solidFill>
              </a:rPr>
              <a:t>within </a:t>
            </a:r>
            <a:r>
              <a:rPr lang="en-US" sz="2000" dirty="0"/>
              <a:t>a &lt;</a:t>
            </a:r>
            <a:r>
              <a:rPr lang="en-US" sz="2000" dirty="0" err="1"/>
              <a:t>ul</a:t>
            </a:r>
            <a:r>
              <a:rPr lang="en-US" sz="2000" dirty="0"/>
              <a:t>&gt; tag</a:t>
            </a:r>
          </a:p>
          <a:p>
            <a:r>
              <a:rPr lang="en-US" sz="2200" dirty="0"/>
              <a:t>Very (!!!) specific—nice!</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8913813" cy="914400"/>
          </a:xfrm>
        </p:spPr>
        <p:txBody>
          <a:bodyPr/>
          <a:lstStyle/>
          <a:p>
            <a:r>
              <a:rPr lang="en-US" dirty="0"/>
              <a:t>Aside: styling hyperlinks</a:t>
            </a:r>
          </a:p>
        </p:txBody>
      </p:sp>
      <p:sp>
        <p:nvSpPr>
          <p:cNvPr id="45059" name="Rectangle 3"/>
          <p:cNvSpPr>
            <a:spLocks noGrp="1" noChangeArrowheads="1"/>
          </p:cNvSpPr>
          <p:nvPr>
            <p:ph idx="1"/>
          </p:nvPr>
        </p:nvSpPr>
        <p:spPr>
          <a:xfrm>
            <a:off x="457200" y="1828800"/>
            <a:ext cx="8382000" cy="4267200"/>
          </a:xfrm>
        </p:spPr>
        <p:txBody>
          <a:bodyPr>
            <a:normAutofit fontScale="70000" lnSpcReduction="20000"/>
          </a:bodyPr>
          <a:lstStyle/>
          <a:p>
            <a:pPr>
              <a:spcBef>
                <a:spcPts val="0"/>
              </a:spcBef>
              <a:buFontTx/>
              <a:buNone/>
            </a:pPr>
            <a:r>
              <a:rPr lang="en-US" sz="2909" dirty="0"/>
              <a:t>You can style links to respond dynamically.  </a:t>
            </a:r>
          </a:p>
          <a:p>
            <a:pPr>
              <a:spcBef>
                <a:spcPts val="0"/>
              </a:spcBef>
              <a:buFontTx/>
              <a:buNone/>
            </a:pPr>
            <a:r>
              <a:rPr lang="en-US" sz="2909" dirty="0"/>
              <a:t>The associated style selectors are called the hyperlink (or “anchor”)  pseudo-class selectors:</a:t>
            </a:r>
            <a:br>
              <a:rPr lang="en-US" sz="2909" dirty="0"/>
            </a:br>
            <a:endParaRPr lang="en-US" sz="2909" dirty="0"/>
          </a:p>
          <a:p>
            <a:pPr marL="282572" lvl="1" indent="-282572">
              <a:spcBef>
                <a:spcPts val="0"/>
              </a:spcBef>
              <a:buNone/>
            </a:pPr>
            <a:r>
              <a:rPr lang="en-US" sz="3636" dirty="0">
                <a:solidFill>
                  <a:srgbClr val="FF0000"/>
                </a:solidFill>
                <a:latin typeface="Courier New" pitchFamily="24" charset="0"/>
              </a:rPr>
              <a:t>:link, :visited, :hover, :active </a:t>
            </a:r>
            <a:r>
              <a:rPr lang="en-US" sz="3636" b="1" dirty="0">
                <a:latin typeface="Courier New" pitchFamily="24" charset="0"/>
              </a:rPr>
              <a:t>{ }</a:t>
            </a:r>
            <a:br>
              <a:rPr lang="en-US" sz="2800" b="1" dirty="0">
                <a:latin typeface="Courier New" pitchFamily="24" charset="0"/>
              </a:rPr>
            </a:br>
            <a:endParaRPr lang="en-US" sz="2800" dirty="0">
              <a:solidFill>
                <a:srgbClr val="DDF53D"/>
              </a:solidFill>
              <a:latin typeface="Courier New" pitchFamily="24" charset="0"/>
            </a:endParaRPr>
          </a:p>
          <a:p>
            <a:pPr marL="282572" lvl="1" indent="-282572">
              <a:spcBef>
                <a:spcPts val="0"/>
              </a:spcBef>
              <a:buNone/>
            </a:pPr>
            <a:r>
              <a:rPr lang="en-US" sz="2800" dirty="0"/>
              <a:t>Example:</a:t>
            </a:r>
          </a:p>
          <a:p>
            <a:pPr marL="282572" lvl="1" indent="-282572">
              <a:spcBef>
                <a:spcPts val="0"/>
              </a:spcBef>
              <a:buNone/>
            </a:pPr>
            <a:r>
              <a:rPr lang="en-US" sz="2800" dirty="0"/>
              <a:t>    </a:t>
            </a:r>
            <a:r>
              <a:rPr lang="en-US" sz="2800" dirty="0" err="1"/>
              <a:t>a:link</a:t>
            </a:r>
            <a:r>
              <a:rPr lang="en-US" sz="2800" dirty="0"/>
              <a:t>      {color:#FF0000;} </a:t>
            </a:r>
            <a:r>
              <a:rPr lang="en-US" sz="1920" dirty="0"/>
              <a:t>    /* color to apply to link before it’s visited */</a:t>
            </a:r>
            <a:br>
              <a:rPr lang="en-US" sz="2800" dirty="0"/>
            </a:br>
            <a:r>
              <a:rPr lang="en-US" sz="2800" dirty="0" err="1"/>
              <a:t>a:visited</a:t>
            </a:r>
            <a:r>
              <a:rPr lang="en-US" sz="2800" dirty="0"/>
              <a:t> {color:#00FF00;}   </a:t>
            </a:r>
            <a:r>
              <a:rPr lang="en-US" sz="1714" dirty="0"/>
              <a:t> /* color to apply to link before it’s visited*/</a:t>
            </a:r>
            <a:br>
              <a:rPr lang="en-US" sz="2800" dirty="0"/>
            </a:br>
            <a:r>
              <a:rPr lang="en-US" sz="2800" dirty="0" err="1"/>
              <a:t>a:hover</a:t>
            </a:r>
            <a:r>
              <a:rPr lang="en-US" sz="2800" dirty="0"/>
              <a:t>  {color:#FF00FF;}   </a:t>
            </a:r>
            <a:r>
              <a:rPr lang="en-US" sz="1714" dirty="0"/>
              <a:t>/* color to apply to link while mouse pointer is over it*/</a:t>
            </a:r>
            <a:br>
              <a:rPr lang="en-US" sz="2800" dirty="0"/>
            </a:br>
            <a:r>
              <a:rPr lang="en-US" sz="2800" dirty="0" err="1"/>
              <a:t>a:active</a:t>
            </a:r>
            <a:r>
              <a:rPr lang="en-US" sz="2800" dirty="0"/>
              <a:t>  {color:#0000FF;}  </a:t>
            </a:r>
            <a:r>
              <a:rPr lang="en-US" sz="1714" dirty="0"/>
              <a:t> /* color to apply while left mouse button is held down on link */</a:t>
            </a:r>
            <a:endParaRPr lang="en-US" sz="2800" dirty="0"/>
          </a:p>
          <a:p>
            <a:pPr marL="282572" lvl="1" indent="-282572">
              <a:spcBef>
                <a:spcPts val="0"/>
              </a:spcBef>
              <a:buNone/>
            </a:pPr>
            <a:endParaRPr lang="en-US" sz="2800" dirty="0"/>
          </a:p>
          <a:p>
            <a:pPr>
              <a:spcBef>
                <a:spcPts val="0"/>
              </a:spcBef>
              <a:spcAft>
                <a:spcPts val="1200"/>
              </a:spcAft>
            </a:pPr>
            <a:r>
              <a:rPr lang="en-US" sz="2880" b="1" dirty="0"/>
              <a:t>Note:</a:t>
            </a:r>
            <a:r>
              <a:rPr lang="en-US" sz="2880" dirty="0"/>
              <a:t> </a:t>
            </a:r>
            <a:r>
              <a:rPr lang="en-US" sz="2880" dirty="0" err="1"/>
              <a:t>a:hover</a:t>
            </a:r>
            <a:r>
              <a:rPr lang="en-US" sz="2880" dirty="0"/>
              <a:t> MUST be listed after </a:t>
            </a:r>
            <a:r>
              <a:rPr lang="en-US" sz="2880" dirty="0" err="1"/>
              <a:t>a:link</a:t>
            </a:r>
            <a:r>
              <a:rPr lang="en-US" sz="2880" dirty="0"/>
              <a:t> and </a:t>
            </a:r>
            <a:r>
              <a:rPr lang="en-US" sz="2880" dirty="0" err="1"/>
              <a:t>a:visited</a:t>
            </a:r>
            <a:r>
              <a:rPr lang="en-US" sz="2880" dirty="0"/>
              <a:t> !</a:t>
            </a:r>
          </a:p>
          <a:p>
            <a:pPr>
              <a:spcBef>
                <a:spcPts val="0"/>
              </a:spcBef>
              <a:spcAft>
                <a:spcPts val="1200"/>
              </a:spcAft>
            </a:pPr>
            <a:r>
              <a:rPr lang="en-US" sz="2880" b="1" dirty="0"/>
              <a:t>Note:</a:t>
            </a:r>
            <a:r>
              <a:rPr lang="en-US" sz="2880" dirty="0"/>
              <a:t> </a:t>
            </a:r>
            <a:r>
              <a:rPr lang="en-US" sz="2880" dirty="0" err="1"/>
              <a:t>a:active</a:t>
            </a:r>
            <a:r>
              <a:rPr lang="en-US" sz="2880" dirty="0"/>
              <a:t> MUST be listed after </a:t>
            </a:r>
            <a:r>
              <a:rPr lang="en-US" sz="2880" dirty="0" err="1"/>
              <a:t>a:hover</a:t>
            </a:r>
            <a:r>
              <a:rPr lang="en-US" sz="2880" dirty="0"/>
              <a:t> !</a:t>
            </a:r>
            <a:endParaRPr lang="en-US" sz="2800" dirty="0">
              <a:solidFill>
                <a:srgbClr val="DDF53D"/>
              </a:solidFill>
              <a:latin typeface="Courier New" pitchFamily="24" charset="0"/>
            </a:endParaRPr>
          </a:p>
          <a:p>
            <a:pPr>
              <a:spcBef>
                <a:spcPts val="0"/>
              </a:spcBef>
              <a:buFontTx/>
              <a:buNone/>
            </a:pPr>
            <a:endParaRPr lang="en-US" dirty="0"/>
          </a:p>
          <a:p>
            <a:pPr>
              <a:spcBef>
                <a:spcPts val="0"/>
              </a:spcBef>
              <a:buFontTx/>
              <a:buNone/>
            </a:pPr>
            <a:endParaRPr lang="en-US" dirty="0">
              <a:solidFill>
                <a:srgbClr val="DDF53D"/>
              </a:solidFill>
              <a:latin typeface="Courier New" pitchFamily="24" charset="0"/>
            </a:endParaRPr>
          </a:p>
          <a:p>
            <a:pPr>
              <a:spcBef>
                <a:spcPts val="0"/>
              </a:spcBef>
            </a:pPr>
            <a:endParaRPr lang="en-US" dirty="0">
              <a:latin typeface="Courier New" pitchFamily="2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85800"/>
          </a:xfrm>
        </p:spPr>
        <p:txBody>
          <a:bodyPr>
            <a:normAutofit/>
          </a:bodyPr>
          <a:lstStyle/>
          <a:p>
            <a:r>
              <a:rPr lang="en-US" dirty="0"/>
              <a:t>CSS: what does </a:t>
            </a:r>
            <a:r>
              <a:rPr lang="en-US" dirty="0">
                <a:solidFill>
                  <a:srgbClr val="FFFF00"/>
                </a:solidFill>
              </a:rPr>
              <a:t>cascading</a:t>
            </a:r>
            <a:r>
              <a:rPr lang="en-US" dirty="0"/>
              <a:t> mean?</a:t>
            </a:r>
          </a:p>
        </p:txBody>
      </p:sp>
      <p:sp>
        <p:nvSpPr>
          <p:cNvPr id="3" name="Content Placeholder 2"/>
          <p:cNvSpPr>
            <a:spLocks noGrp="1"/>
          </p:cNvSpPr>
          <p:nvPr>
            <p:ph idx="1"/>
          </p:nvPr>
        </p:nvSpPr>
        <p:spPr>
          <a:xfrm>
            <a:off x="779464" y="1295400"/>
            <a:ext cx="7983536" cy="5029200"/>
          </a:xfrm>
        </p:spPr>
        <p:txBody>
          <a:bodyPr>
            <a:normAutofit/>
          </a:bodyPr>
          <a:lstStyle/>
          <a:p>
            <a:pPr>
              <a:spcBef>
                <a:spcPts val="0"/>
              </a:spcBef>
            </a:pPr>
            <a:r>
              <a:rPr lang="en-US" sz="2400" dirty="0"/>
              <a:t>Cascading means a more-specific selector beats out a less-specific selector.</a:t>
            </a:r>
          </a:p>
          <a:p>
            <a:pPr>
              <a:spcBef>
                <a:spcPts val="0"/>
              </a:spcBef>
            </a:pPr>
            <a:r>
              <a:rPr lang="en-US" sz="2400" b="1" dirty="0">
                <a:latin typeface="Arial"/>
                <a:cs typeface="Arial"/>
              </a:rPr>
              <a:t>For example, with styles...</a:t>
            </a:r>
          </a:p>
          <a:p>
            <a:pPr>
              <a:spcBef>
                <a:spcPts val="0"/>
              </a:spcBef>
              <a:buNone/>
            </a:pPr>
            <a:r>
              <a:rPr lang="en-US" sz="2400" b="1" dirty="0">
                <a:latin typeface="Courier"/>
                <a:cs typeface="Courier"/>
              </a:rPr>
              <a:t>.red </a:t>
            </a:r>
            <a:r>
              <a:rPr lang="en-US" sz="2400" dirty="0">
                <a:latin typeface="Courier"/>
                <a:cs typeface="Courier"/>
              </a:rPr>
              <a:t>{ color: red; }</a:t>
            </a:r>
          </a:p>
          <a:p>
            <a:pPr>
              <a:spcBef>
                <a:spcPts val="0"/>
              </a:spcBef>
              <a:buNone/>
            </a:pPr>
            <a:r>
              <a:rPr lang="en-US" sz="2400" b="1" dirty="0">
                <a:latin typeface="Courier"/>
                <a:cs typeface="Courier"/>
              </a:rPr>
              <a:t>body </a:t>
            </a:r>
            <a:r>
              <a:rPr lang="en-US" sz="2400" dirty="0">
                <a:latin typeface="Courier"/>
                <a:cs typeface="Courier"/>
              </a:rPr>
              <a:t>{ color: black;  }</a:t>
            </a:r>
          </a:p>
          <a:p>
            <a:pPr>
              <a:spcBef>
                <a:spcPts val="600"/>
              </a:spcBef>
              <a:buNone/>
            </a:pPr>
            <a:r>
              <a:rPr lang="en-US" dirty="0">
                <a:latin typeface="Arial"/>
                <a:cs typeface="Arial"/>
              </a:rPr>
              <a:t>What will this HTML look like?</a:t>
            </a:r>
          </a:p>
          <a:p>
            <a:pPr>
              <a:spcBef>
                <a:spcPts val="0"/>
              </a:spcBef>
              <a:buNone/>
            </a:pPr>
            <a:r>
              <a:rPr lang="en-US" dirty="0">
                <a:latin typeface="Courier"/>
                <a:cs typeface="Courier"/>
              </a:rPr>
              <a:t>&lt;body&gt;</a:t>
            </a:r>
          </a:p>
          <a:p>
            <a:pPr>
              <a:spcBef>
                <a:spcPts val="0"/>
              </a:spcBef>
              <a:buNone/>
            </a:pPr>
            <a:r>
              <a:rPr lang="en-US" dirty="0">
                <a:latin typeface="Courier"/>
                <a:cs typeface="Courier"/>
              </a:rPr>
              <a:t>&lt;</a:t>
            </a:r>
            <a:r>
              <a:rPr lang="en-US" dirty="0" err="1">
                <a:latin typeface="Courier"/>
                <a:cs typeface="Courier"/>
              </a:rPr>
              <a:t>p</a:t>
            </a:r>
            <a:r>
              <a:rPr lang="en-US" dirty="0">
                <a:latin typeface="Courier"/>
                <a:cs typeface="Courier"/>
              </a:rPr>
              <a:t>&gt;I am black&lt;/</a:t>
            </a:r>
            <a:r>
              <a:rPr lang="en-US" dirty="0" err="1">
                <a:latin typeface="Courier"/>
                <a:cs typeface="Courier"/>
              </a:rPr>
              <a:t>p</a:t>
            </a:r>
            <a:r>
              <a:rPr lang="en-US" dirty="0">
                <a:latin typeface="Courier"/>
                <a:cs typeface="Courier"/>
              </a:rPr>
              <a:t>&gt; </a:t>
            </a:r>
          </a:p>
          <a:p>
            <a:pPr>
              <a:spcBef>
                <a:spcPts val="0"/>
              </a:spcBef>
              <a:buNone/>
            </a:pPr>
            <a:r>
              <a:rPr lang="en-US" dirty="0">
                <a:latin typeface="Courier"/>
                <a:cs typeface="Courier"/>
              </a:rPr>
              <a:t>&lt;</a:t>
            </a:r>
            <a:r>
              <a:rPr lang="en-US" dirty="0" err="1">
                <a:latin typeface="Courier"/>
                <a:cs typeface="Courier"/>
              </a:rPr>
              <a:t>p</a:t>
            </a:r>
            <a:r>
              <a:rPr lang="en-US" dirty="0">
                <a:latin typeface="Courier"/>
                <a:cs typeface="Courier"/>
              </a:rPr>
              <a:t> class="red"&gt;I am red&lt;/</a:t>
            </a:r>
            <a:r>
              <a:rPr lang="en-US" dirty="0" err="1">
                <a:latin typeface="Courier"/>
                <a:cs typeface="Courier"/>
              </a:rPr>
              <a:t>p</a:t>
            </a:r>
            <a:r>
              <a:rPr lang="en-US" dirty="0">
                <a:latin typeface="Courier"/>
                <a:cs typeface="Courier"/>
              </a:rPr>
              <a:t>&gt;</a:t>
            </a:r>
          </a:p>
          <a:p>
            <a:pPr>
              <a:spcBef>
                <a:spcPts val="0"/>
              </a:spcBef>
              <a:buNone/>
            </a:pPr>
            <a:r>
              <a:rPr lang="en-US" dirty="0">
                <a:latin typeface="Courier"/>
                <a:cs typeface="Courier"/>
              </a:rPr>
              <a:t>&lt;/body&gt; </a:t>
            </a:r>
          </a:p>
          <a:p>
            <a:pPr>
              <a:spcBef>
                <a:spcPts val="0"/>
              </a:spcBef>
              <a:buNone/>
            </a:pPr>
            <a:endParaRPr lang="en-US" sz="2400" dirty="0">
              <a:latin typeface="Arial"/>
              <a:cs typeface="Arial"/>
            </a:endParaRPr>
          </a:p>
          <a:p>
            <a:pPr>
              <a:spcBef>
                <a:spcPts val="0"/>
              </a:spcBef>
              <a:buFontTx/>
              <a:buNone/>
            </a:pPr>
            <a:endParaRPr lang="en-US" sz="2400" dirty="0">
              <a:latin typeface="Courier New" pitchFamily="24" charset="0"/>
            </a:endParaRPr>
          </a:p>
          <a:p>
            <a:pPr>
              <a:spcBef>
                <a:spcPts val="0"/>
              </a:spcBef>
            </a:pPr>
            <a:endParaRPr lang="en-US" sz="1800" dirty="0"/>
          </a:p>
        </p:txBody>
      </p:sp>
      <p:sp>
        <p:nvSpPr>
          <p:cNvPr id="5" name="Rounded Rectangular Callout 4"/>
          <p:cNvSpPr/>
          <p:nvPr/>
        </p:nvSpPr>
        <p:spPr>
          <a:xfrm>
            <a:off x="5562600" y="1905000"/>
            <a:ext cx="2590800" cy="1981200"/>
          </a:xfrm>
          <a:prstGeom prst="wedgeRoundRectCallout">
            <a:avLst>
              <a:gd name="adj1" fmla="val -62009"/>
              <a:gd name="adj2" fmla="val 7061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rgbClr val="000000"/>
                </a:solidFill>
              </a:rPr>
              <a:t>Both the body and .red selectors pertain, but the .red selector overrules because it is more specific</a:t>
            </a:r>
          </a:p>
        </p:txBody>
      </p:sp>
      <p:sp>
        <p:nvSpPr>
          <p:cNvPr id="7" name="Rectangular Callout 6"/>
          <p:cNvSpPr/>
          <p:nvPr/>
        </p:nvSpPr>
        <p:spPr>
          <a:xfrm>
            <a:off x="228600" y="5486400"/>
            <a:ext cx="8458200" cy="1295400"/>
          </a:xfrm>
          <a:prstGeom prst="wedgeRectCallout">
            <a:avLst>
              <a:gd name="adj1" fmla="val -22222"/>
              <a:gd name="adj2" fmla="val 50062"/>
            </a:avLst>
          </a:prstGeom>
        </p:spPr>
        <p:style>
          <a:lnRef idx="1">
            <a:schemeClr val="accent1"/>
          </a:lnRef>
          <a:fillRef idx="3">
            <a:schemeClr val="accent1"/>
          </a:fillRef>
          <a:effectRef idx="2">
            <a:schemeClr val="accent1"/>
          </a:effectRef>
          <a:fontRef idx="minor">
            <a:schemeClr val="lt1"/>
          </a:fontRef>
        </p:style>
        <p:txBody>
          <a:bodyPr rtlCol="0" anchor="ctr"/>
          <a:lstStyle/>
          <a:p>
            <a:pPr lvl="1">
              <a:spcBef>
                <a:spcPts val="0"/>
              </a:spcBef>
            </a:pPr>
            <a:r>
              <a:rPr lang="en-US" sz="2000" dirty="0">
                <a:solidFill>
                  <a:schemeClr val="tx1"/>
                </a:solidFill>
              </a:rPr>
              <a:t>Related point: if both </a:t>
            </a:r>
            <a:r>
              <a:rPr lang="en-US" sz="2000" b="1" dirty="0">
                <a:solidFill>
                  <a:schemeClr val="tx1"/>
                </a:solidFill>
              </a:rPr>
              <a:t>ID (#) </a:t>
            </a:r>
            <a:r>
              <a:rPr lang="en-US" sz="2000" dirty="0">
                <a:solidFill>
                  <a:schemeClr val="tx1"/>
                </a:solidFill>
              </a:rPr>
              <a:t>and </a:t>
            </a:r>
            <a:r>
              <a:rPr lang="en-US" sz="2000" b="1" dirty="0">
                <a:solidFill>
                  <a:schemeClr val="tx1"/>
                </a:solidFill>
              </a:rPr>
              <a:t>class (.) </a:t>
            </a:r>
            <a:r>
              <a:rPr lang="en-US" sz="2000" dirty="0">
                <a:solidFill>
                  <a:schemeClr val="tx1"/>
                </a:solidFill>
              </a:rPr>
              <a:t>styles to the same HTML element, the ID style “wins” because ID styles are supposed to be used just once per web-page (thus, in some sense, quite specifically)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13813" cy="914400"/>
          </a:xfrm>
        </p:spPr>
        <p:txBody>
          <a:bodyPr/>
          <a:lstStyle/>
          <a:p>
            <a:r>
              <a:rPr lang="en-US" dirty="0"/>
              <a:t>CSS: the cascade</a:t>
            </a:r>
          </a:p>
        </p:txBody>
      </p:sp>
      <p:sp>
        <p:nvSpPr>
          <p:cNvPr id="3" name="Content Placeholder 2"/>
          <p:cNvSpPr>
            <a:spLocks noGrp="1"/>
          </p:cNvSpPr>
          <p:nvPr>
            <p:ph idx="1"/>
          </p:nvPr>
        </p:nvSpPr>
        <p:spPr>
          <a:xfrm>
            <a:off x="779464" y="1828800"/>
            <a:ext cx="7583487" cy="4419600"/>
          </a:xfrm>
        </p:spPr>
        <p:txBody>
          <a:bodyPr>
            <a:normAutofit fontScale="85000" lnSpcReduction="20000"/>
          </a:bodyPr>
          <a:lstStyle/>
          <a:p>
            <a:r>
              <a:rPr lang="en-US" sz="2595" b="1" dirty="0"/>
              <a:t>What if there is a “tie” regarding how specific the selectors are?</a:t>
            </a:r>
          </a:p>
          <a:p>
            <a:pPr>
              <a:buFontTx/>
              <a:buNone/>
            </a:pPr>
            <a:r>
              <a:rPr lang="en-US" sz="2400" dirty="0" err="1">
                <a:latin typeface="Courier New" pitchFamily="24" charset="0"/>
              </a:rPr>
              <a:t>p{font-weight:bold</a:t>
            </a:r>
            <a:r>
              <a:rPr lang="en-US" sz="2400" dirty="0">
                <a:latin typeface="Courier New" pitchFamily="24" charset="0"/>
              </a:rPr>
              <a:t>;}</a:t>
            </a:r>
          </a:p>
          <a:p>
            <a:pPr>
              <a:buFontTx/>
              <a:buNone/>
            </a:pPr>
            <a:r>
              <a:rPr lang="en-US" sz="2400" dirty="0" err="1">
                <a:latin typeface="Courier New" pitchFamily="24" charset="0"/>
              </a:rPr>
              <a:t>p{font-weight:normal</a:t>
            </a:r>
            <a:r>
              <a:rPr lang="en-US" sz="2400" dirty="0">
                <a:latin typeface="Courier New" pitchFamily="24" charset="0"/>
              </a:rPr>
              <a:t>;}</a:t>
            </a:r>
          </a:p>
          <a:p>
            <a:pPr>
              <a:buFontTx/>
              <a:buNone/>
            </a:pPr>
            <a:r>
              <a:rPr lang="en-US" sz="2400" dirty="0" err="1">
                <a:latin typeface="Courier New" pitchFamily="24" charset="0"/>
              </a:rPr>
              <a:t>p{color:green</a:t>
            </a:r>
            <a:r>
              <a:rPr lang="en-US" sz="2400" dirty="0">
                <a:latin typeface="Courier New" pitchFamily="24" charset="0"/>
              </a:rPr>
              <a:t>;}</a:t>
            </a:r>
          </a:p>
          <a:p>
            <a:pPr>
              <a:buNone/>
            </a:pPr>
            <a:r>
              <a:rPr lang="en-US" sz="2800" dirty="0">
                <a:latin typeface="Courier New" pitchFamily="24" charset="0"/>
              </a:rPr>
              <a:t>&lt;</a:t>
            </a:r>
            <a:r>
              <a:rPr lang="en-US" sz="2800" dirty="0" err="1">
                <a:latin typeface="Courier New" pitchFamily="24" charset="0"/>
              </a:rPr>
              <a:t>p</a:t>
            </a:r>
            <a:r>
              <a:rPr lang="en-US" sz="2800" dirty="0">
                <a:latin typeface="Courier New" pitchFamily="24" charset="0"/>
              </a:rPr>
              <a:t>&gt;</a:t>
            </a:r>
            <a:r>
              <a:rPr lang="en-US" sz="2800" dirty="0">
                <a:solidFill>
                  <a:schemeClr val="accent2">
                    <a:lumMod val="50000"/>
                  </a:schemeClr>
                </a:solidFill>
                <a:latin typeface="Courier New" pitchFamily="24" charset="0"/>
              </a:rPr>
              <a:t>This will be green text with a normal font weight</a:t>
            </a:r>
            <a:r>
              <a:rPr lang="en-US" sz="2800" dirty="0">
                <a:latin typeface="Courier New" pitchFamily="24" charset="0"/>
              </a:rPr>
              <a:t>&lt;/</a:t>
            </a:r>
            <a:r>
              <a:rPr lang="en-US" sz="2800" dirty="0" err="1">
                <a:latin typeface="Courier New" pitchFamily="24" charset="0"/>
              </a:rPr>
              <a:t>p</a:t>
            </a:r>
            <a:r>
              <a:rPr lang="en-US" sz="2800" dirty="0">
                <a:latin typeface="Courier New" pitchFamily="24" charset="0"/>
              </a:rPr>
              <a:t>&gt;</a:t>
            </a:r>
          </a:p>
          <a:p>
            <a:r>
              <a:rPr lang="en-US" sz="2581" dirty="0">
                <a:latin typeface="Arial"/>
                <a:cs typeface="Arial"/>
              </a:rPr>
              <a:t>When there is a tie, the tied selector that is most immediately preceding the HTML element wins (in this case, the </a:t>
            </a:r>
            <a:r>
              <a:rPr lang="en-US" sz="2581" b="1" dirty="0">
                <a:latin typeface="Arial"/>
                <a:cs typeface="Arial"/>
              </a:rPr>
              <a:t>second </a:t>
            </a:r>
            <a:r>
              <a:rPr lang="en-US" sz="2581" dirty="0">
                <a:latin typeface="Arial"/>
                <a:cs typeface="Arial"/>
              </a:rPr>
              <a:t>“</a:t>
            </a:r>
            <a:r>
              <a:rPr lang="en-US" sz="2581" dirty="0" err="1">
                <a:latin typeface="Arial"/>
                <a:cs typeface="Arial"/>
              </a:rPr>
              <a:t>p</a:t>
            </a:r>
            <a:r>
              <a:rPr lang="en-US" sz="2581" dirty="0">
                <a:latin typeface="Arial"/>
                <a:cs typeface="Arial"/>
              </a:rPr>
              <a:t>” selector)</a:t>
            </a:r>
          </a:p>
          <a:p>
            <a:pPr lvl="1"/>
            <a:r>
              <a:rPr lang="en-US" sz="2323" dirty="0">
                <a:latin typeface="Arial"/>
                <a:cs typeface="Arial"/>
              </a:rPr>
              <a:t>In other words, in a tie, the last-defined selector wins</a:t>
            </a:r>
            <a:endParaRPr lang="en-US" sz="2600" dirty="0">
              <a:latin typeface="Arial"/>
              <a:cs typeface="Arial"/>
            </a:endParaRPr>
          </a:p>
          <a:p>
            <a:pPr>
              <a:buFontTx/>
              <a:buNone/>
            </a:pPr>
            <a:endParaRPr lang="en-US" sz="2800" dirty="0">
              <a:latin typeface="Courier New" pitchFamily="24"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13813" cy="914400"/>
          </a:xfrm>
        </p:spPr>
        <p:txBody>
          <a:bodyPr>
            <a:normAutofit fontScale="90000"/>
          </a:bodyPr>
          <a:lstStyle/>
          <a:p>
            <a:r>
              <a:rPr lang="en-US" dirty="0"/>
              <a:t>How/where do we add the style declarations to our HTML files?</a:t>
            </a:r>
          </a:p>
        </p:txBody>
      </p:sp>
      <p:sp>
        <p:nvSpPr>
          <p:cNvPr id="3" name="Content Placeholder 2"/>
          <p:cNvSpPr>
            <a:spLocks noGrp="1"/>
          </p:cNvSpPr>
          <p:nvPr>
            <p:ph idx="1"/>
          </p:nvPr>
        </p:nvSpPr>
        <p:spPr>
          <a:xfrm>
            <a:off x="685800" y="2133600"/>
            <a:ext cx="7762876" cy="4127967"/>
          </a:xfrm>
        </p:spPr>
        <p:txBody>
          <a:bodyPr>
            <a:normAutofit/>
          </a:bodyPr>
          <a:lstStyle/>
          <a:p>
            <a:r>
              <a:rPr lang="en-US" sz="2400" dirty="0"/>
              <a:t>Two good approaches for named (class or id) styles:</a:t>
            </a:r>
          </a:p>
          <a:p>
            <a:pPr lvl="1"/>
            <a:r>
              <a:rPr lang="en-US" sz="2400" dirty="0"/>
              <a:t>Internal </a:t>
            </a:r>
            <a:r>
              <a:rPr lang="en-US" sz="2400" dirty="0" err="1"/>
              <a:t>stylesheet</a:t>
            </a:r>
            <a:endParaRPr lang="en-US" sz="2400" dirty="0"/>
          </a:p>
          <a:p>
            <a:pPr lvl="2"/>
            <a:r>
              <a:rPr lang="en-US" sz="2000" dirty="0"/>
              <a:t>Put the style declarations in the &lt;head&gt; of HTML text file</a:t>
            </a:r>
          </a:p>
          <a:p>
            <a:pPr lvl="1"/>
            <a:r>
              <a:rPr lang="en-US" sz="2400" dirty="0"/>
              <a:t>External </a:t>
            </a:r>
            <a:r>
              <a:rPr lang="en-US" sz="2400" dirty="0" err="1"/>
              <a:t>stylesheet</a:t>
            </a:r>
            <a:endParaRPr lang="en-US" sz="2400" dirty="0"/>
          </a:p>
          <a:p>
            <a:pPr lvl="2"/>
            <a:r>
              <a:rPr lang="en-US" sz="2000" dirty="0"/>
              <a:t>Put the style declarations in a separate text file and then import that text file into your HTML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381000" y="457200"/>
            <a:ext cx="8277820" cy="794742"/>
          </a:xfrm>
          <a:ln/>
        </p:spPr>
        <p:txBody>
          <a:bodyPr>
            <a:normAutofit fontScale="90000"/>
          </a:bodyPr>
          <a:lstStyle/>
          <a:p>
            <a:r>
              <a:rPr lang="en-US" sz="4800" dirty="0"/>
              <a:t>CSS Advantages</a:t>
            </a:r>
          </a:p>
        </p:txBody>
      </p:sp>
      <p:sp>
        <p:nvSpPr>
          <p:cNvPr id="19458" name="Rectangle 2"/>
          <p:cNvSpPr>
            <a:spLocks noGrp="1" noChangeArrowheads="1"/>
          </p:cNvSpPr>
          <p:nvPr>
            <p:ph idx="1"/>
          </p:nvPr>
        </p:nvSpPr>
        <p:spPr>
          <a:xfrm>
            <a:off x="482203" y="1600200"/>
            <a:ext cx="8052197" cy="4286250"/>
          </a:xfrm>
          <a:ln/>
        </p:spPr>
        <p:txBody>
          <a:bodyPr>
            <a:noAutofit/>
          </a:bodyPr>
          <a:lstStyle/>
          <a:p>
            <a:pPr marL="625056">
              <a:spcBef>
                <a:spcPts val="422"/>
              </a:spcBef>
            </a:pPr>
            <a:r>
              <a:rPr lang="en-US" sz="3200" dirty="0"/>
              <a:t>Makes website more flexible </a:t>
            </a:r>
          </a:p>
          <a:p>
            <a:pPr marL="937584" lvl="1">
              <a:spcBef>
                <a:spcPts val="422"/>
              </a:spcBef>
            </a:pPr>
            <a:r>
              <a:rPr lang="en-US" sz="2000" dirty="0"/>
              <a:t>CSS is reusable</a:t>
            </a:r>
          </a:p>
          <a:p>
            <a:pPr marL="937584" lvl="1">
              <a:spcBef>
                <a:spcPts val="422"/>
              </a:spcBef>
            </a:pPr>
            <a:r>
              <a:rPr lang="en-US" sz="2000" dirty="0"/>
              <a:t>Change </a:t>
            </a:r>
            <a:r>
              <a:rPr lang="en-US" sz="2000" dirty="0" err="1"/>
              <a:t>stylesheet</a:t>
            </a:r>
            <a:r>
              <a:rPr lang="en-US" sz="2000" dirty="0"/>
              <a:t> to change design of many pages</a:t>
            </a:r>
          </a:p>
          <a:p>
            <a:pPr marL="601034" lvl="1" indent="0">
              <a:spcBef>
                <a:spcPts val="422"/>
              </a:spcBef>
              <a:buNone/>
            </a:pPr>
            <a:endParaRPr lang="en-US" sz="2000" dirty="0"/>
          </a:p>
          <a:p>
            <a:pPr marL="625056">
              <a:spcBef>
                <a:spcPts val="422"/>
              </a:spcBef>
            </a:pPr>
            <a:r>
              <a:rPr lang="en-US" sz="3200" dirty="0"/>
              <a:t>Easier to maintain</a:t>
            </a:r>
          </a:p>
          <a:p>
            <a:pPr marL="937584" lvl="1">
              <a:spcBef>
                <a:spcPts val="422"/>
              </a:spcBef>
            </a:pPr>
            <a:r>
              <a:rPr lang="en-US" sz="2000" dirty="0"/>
              <a:t>Cleaner HTML code</a:t>
            </a:r>
          </a:p>
          <a:p>
            <a:pPr marL="937584" lvl="1">
              <a:spcBef>
                <a:spcPts val="422"/>
              </a:spcBef>
            </a:pPr>
            <a:r>
              <a:rPr lang="en-US" sz="2000" dirty="0"/>
              <a:t>Separates styles from HTML tags and page content</a:t>
            </a:r>
          </a:p>
          <a:p>
            <a:pPr marL="937584" lvl="1">
              <a:spcBef>
                <a:spcPts val="422"/>
              </a:spcBef>
            </a:pPr>
            <a:r>
              <a:rPr lang="en-US" sz="2000" dirty="0"/>
              <a:t>Consistent look across entire website that is easily maintained by changing styles in one place.</a:t>
            </a:r>
          </a:p>
          <a:p>
            <a:pPr marL="937584" lvl="1">
              <a:spcBef>
                <a:spcPts val="422"/>
              </a:spcBef>
            </a:pPr>
            <a:endParaRPr lang="en-US" sz="2000" dirty="0"/>
          </a:p>
        </p:txBody>
      </p:sp>
    </p:spTree>
  </p:cSld>
  <p:clrMapOvr>
    <a:masterClrMapping/>
  </p:clrMapOvr>
  <p:transition spd="slow">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a:normAutofit fontScale="90000"/>
          </a:bodyPr>
          <a:lstStyle/>
          <a:p>
            <a:r>
              <a:rPr lang="en-US" dirty="0"/>
              <a:t>How/where do we add the style declarations to our HTML files?</a:t>
            </a:r>
          </a:p>
        </p:txBody>
      </p:sp>
      <p:sp>
        <p:nvSpPr>
          <p:cNvPr id="3" name="Content Placeholder 2"/>
          <p:cNvSpPr>
            <a:spLocks noGrp="1"/>
          </p:cNvSpPr>
          <p:nvPr>
            <p:ph idx="1"/>
          </p:nvPr>
        </p:nvSpPr>
        <p:spPr>
          <a:xfrm>
            <a:off x="779464" y="1828800"/>
            <a:ext cx="7583487" cy="4419600"/>
          </a:xfrm>
        </p:spPr>
        <p:txBody>
          <a:bodyPr>
            <a:normAutofit lnSpcReduction="10000"/>
          </a:bodyPr>
          <a:lstStyle/>
          <a:p>
            <a:r>
              <a:rPr lang="en-US" sz="2400" dirty="0"/>
              <a:t>Third approach when you don’t want to bother naming/reusing a style:</a:t>
            </a:r>
          </a:p>
          <a:p>
            <a:pPr lvl="1"/>
            <a:r>
              <a:rPr lang="en-US" sz="2400" dirty="0"/>
              <a:t>Inline style</a:t>
            </a:r>
          </a:p>
          <a:p>
            <a:pPr lvl="2"/>
            <a:r>
              <a:rPr lang="en-US" sz="2000" dirty="0"/>
              <a:t>Simply put the style declaration within the HTML tag where it’s used</a:t>
            </a:r>
          </a:p>
          <a:p>
            <a:pPr lvl="1"/>
            <a:r>
              <a:rPr lang="en-US" sz="2400" dirty="0"/>
              <a:t>Example</a:t>
            </a:r>
          </a:p>
          <a:p>
            <a:pPr lvl="1">
              <a:buNone/>
            </a:pPr>
            <a:r>
              <a:rPr lang="en-US" sz="2400" dirty="0"/>
              <a:t>    &lt;</a:t>
            </a:r>
            <a:r>
              <a:rPr lang="en-US" sz="2400" dirty="0" err="1"/>
              <a:t>p</a:t>
            </a:r>
            <a:r>
              <a:rPr lang="en-US" sz="2400" dirty="0"/>
              <a:t> style=“font-size: 14px;”&gt;Text&lt;/</a:t>
            </a:r>
            <a:r>
              <a:rPr lang="en-US" sz="2400" dirty="0" err="1"/>
              <a:t>p</a:t>
            </a:r>
            <a:r>
              <a:rPr lang="en-US" sz="2400" dirty="0"/>
              <a:t>&gt;</a:t>
            </a:r>
          </a:p>
          <a:p>
            <a:pPr lvl="1"/>
            <a:r>
              <a:rPr lang="en-US" sz="2400" dirty="0"/>
              <a:t>Note: instead of using an inline (i.e., embedded in HTML) style, we could use our HTML tags</a:t>
            </a:r>
          </a:p>
          <a:p>
            <a:pPr lvl="2">
              <a:buNone/>
            </a:pPr>
            <a:r>
              <a:rPr lang="en-US" sz="2400" dirty="0"/>
              <a:t>&lt;</a:t>
            </a:r>
            <a:r>
              <a:rPr lang="en-US" sz="2400" dirty="0" err="1"/>
              <a:t>p</a:t>
            </a:r>
            <a:r>
              <a:rPr lang="en-US" sz="2400" dirty="0"/>
              <a:t>&gt; &lt;font size=“14px”&gt;Text&lt;/font&gt;  &lt;/</a:t>
            </a:r>
            <a:r>
              <a:rPr lang="en-US" sz="2400" dirty="0" err="1"/>
              <a:t>p</a:t>
            </a:r>
            <a:r>
              <a:rPr lang="en-US" sz="2400"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81000" y="609600"/>
            <a:ext cx="8233172" cy="838200"/>
          </a:xfrm>
          <a:ln/>
        </p:spPr>
        <p:txBody>
          <a:bodyPr>
            <a:normAutofit/>
          </a:bodyPr>
          <a:lstStyle/>
          <a:p>
            <a:r>
              <a:rPr lang="en-US" dirty="0"/>
              <a:t>Internal Style sheet example</a:t>
            </a:r>
          </a:p>
        </p:txBody>
      </p:sp>
      <p:sp>
        <p:nvSpPr>
          <p:cNvPr id="25602" name="Rectangle 2"/>
          <p:cNvSpPr>
            <a:spLocks noGrp="1" noChangeArrowheads="1"/>
          </p:cNvSpPr>
          <p:nvPr>
            <p:ph idx="1"/>
          </p:nvPr>
        </p:nvSpPr>
        <p:spPr>
          <a:xfrm>
            <a:off x="685800" y="1676400"/>
            <a:ext cx="7696200" cy="4419600"/>
          </a:xfrm>
          <a:ln/>
        </p:spPr>
        <p:txBody>
          <a:bodyPr anchor="t">
            <a:normAutofit/>
          </a:bodyPr>
          <a:lstStyle/>
          <a:p>
            <a:pPr marL="312528" indent="-160729">
              <a:buNone/>
            </a:pPr>
            <a:r>
              <a:rPr lang="en-US" sz="3200" dirty="0"/>
              <a:t>&lt;head&gt;</a:t>
            </a:r>
          </a:p>
          <a:p>
            <a:pPr marL="715466" lvl="1" indent="-286856">
              <a:spcBef>
                <a:spcPts val="703"/>
              </a:spcBef>
              <a:buNone/>
            </a:pPr>
            <a:r>
              <a:rPr lang="en-US" sz="3200" dirty="0"/>
              <a:t>	&lt;style type=“text/</a:t>
            </a:r>
            <a:r>
              <a:rPr lang="en-US" sz="3200" dirty="0" err="1"/>
              <a:t>css</a:t>
            </a:r>
            <a:r>
              <a:rPr lang="en-US" sz="3200" dirty="0"/>
              <a:t>”&gt;</a:t>
            </a:r>
          </a:p>
          <a:p>
            <a:pPr marL="715466" lvl="1" indent="-286856">
              <a:spcBef>
                <a:spcPts val="703"/>
              </a:spcBef>
              <a:buNone/>
            </a:pPr>
            <a:r>
              <a:rPr lang="en-US" sz="3200" dirty="0"/>
              <a:t>		</a:t>
            </a:r>
            <a:r>
              <a:rPr lang="en-US" sz="3200" dirty="0">
                <a:solidFill>
                  <a:srgbClr val="000000"/>
                </a:solidFill>
              </a:rPr>
              <a:t>CSS Code Here</a:t>
            </a:r>
          </a:p>
          <a:p>
            <a:pPr marL="715466" lvl="1" indent="-286856">
              <a:spcBef>
                <a:spcPts val="703"/>
              </a:spcBef>
              <a:buNone/>
            </a:pPr>
            <a:r>
              <a:rPr lang="en-US" sz="3200" dirty="0"/>
              <a:t>	&lt;/style&gt;</a:t>
            </a:r>
          </a:p>
          <a:p>
            <a:pPr marL="312528" indent="-160729">
              <a:spcBef>
                <a:spcPts val="773"/>
              </a:spcBef>
              <a:buNone/>
            </a:pPr>
            <a:r>
              <a:rPr lang="en-US" sz="3200" dirty="0"/>
              <a:t>&lt;/head&gt;</a:t>
            </a:r>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77787" y="685800"/>
            <a:ext cx="8913813" cy="914400"/>
          </a:xfrm>
        </p:spPr>
        <p:txBody>
          <a:bodyPr>
            <a:normAutofit fontScale="90000"/>
          </a:bodyPr>
          <a:lstStyle/>
          <a:p>
            <a:r>
              <a:rPr lang="en-US"/>
              <a:t>Preferred method: External Style Sheet</a:t>
            </a:r>
            <a:endParaRPr lang="en-US" dirty="0"/>
          </a:p>
        </p:txBody>
      </p:sp>
      <p:sp>
        <p:nvSpPr>
          <p:cNvPr id="22530" name="Rectangle 2"/>
          <p:cNvSpPr>
            <a:spLocks noGrp="1" noChangeArrowheads="1"/>
          </p:cNvSpPr>
          <p:nvPr>
            <p:ph idx="1"/>
          </p:nvPr>
        </p:nvSpPr>
        <p:spPr>
          <a:xfrm>
            <a:off x="685800" y="2133600"/>
            <a:ext cx="8153400" cy="3670767"/>
          </a:xfrm>
        </p:spPr>
        <p:txBody>
          <a:bodyPr>
            <a:normAutofit fontScale="92500"/>
          </a:bodyPr>
          <a:lstStyle/>
          <a:p>
            <a:r>
              <a:rPr lang="en-US" sz="2400" dirty="0"/>
              <a:t>You create a separate style document (example: </a:t>
            </a:r>
            <a:r>
              <a:rPr lang="en-US" sz="2400" dirty="0" err="1"/>
              <a:t>style.css</a:t>
            </a:r>
            <a:r>
              <a:rPr lang="en-US" sz="2400" dirty="0"/>
              <a:t>).</a:t>
            </a:r>
          </a:p>
          <a:p>
            <a:r>
              <a:rPr lang="en-US" sz="2400" dirty="0"/>
              <a:t>Insert it into your html head tag</a:t>
            </a:r>
          </a:p>
          <a:p>
            <a:pPr lvl="2">
              <a:buNone/>
            </a:pPr>
            <a:r>
              <a:rPr lang="en-US" sz="2000" dirty="0"/>
              <a:t>&lt;head&gt;</a:t>
            </a:r>
          </a:p>
          <a:p>
            <a:pPr lvl="2">
              <a:buNone/>
            </a:pPr>
            <a:r>
              <a:rPr lang="en-US" sz="2000" dirty="0"/>
              <a:t>&lt;link </a:t>
            </a:r>
            <a:r>
              <a:rPr lang="en-US" sz="2000" dirty="0" err="1"/>
              <a:t>rel</a:t>
            </a:r>
            <a:r>
              <a:rPr lang="en-US" sz="2000" dirty="0"/>
              <a:t>=“</a:t>
            </a:r>
            <a:r>
              <a:rPr lang="en-US" sz="2000" dirty="0" err="1"/>
              <a:t>stylesheet</a:t>
            </a:r>
            <a:r>
              <a:rPr lang="en-US" sz="2000" dirty="0"/>
              <a:t>” </a:t>
            </a:r>
            <a:r>
              <a:rPr lang="en-US" sz="2000" dirty="0" err="1"/>
              <a:t>href</a:t>
            </a:r>
            <a:r>
              <a:rPr lang="en-US" sz="2000" dirty="0"/>
              <a:t>=http://</a:t>
            </a:r>
            <a:r>
              <a:rPr lang="en-US" sz="2000" dirty="0" err="1"/>
              <a:t>yoursite.com/style.css</a:t>
            </a:r>
            <a:br>
              <a:rPr lang="en-US" sz="2000" dirty="0"/>
            </a:br>
            <a:r>
              <a:rPr lang="en-US" sz="2000" dirty="0"/>
              <a:t>       type=“text/</a:t>
            </a:r>
            <a:r>
              <a:rPr lang="en-US" sz="2000" dirty="0" err="1"/>
              <a:t>css</a:t>
            </a:r>
            <a:r>
              <a:rPr lang="en-US" sz="2000" dirty="0"/>
              <a:t>”&gt;</a:t>
            </a:r>
          </a:p>
          <a:p>
            <a:pPr lvl="2">
              <a:buNone/>
            </a:pPr>
            <a:r>
              <a:rPr lang="en-US" sz="2000" dirty="0"/>
              <a:t>&lt;/head&gt;</a:t>
            </a:r>
          </a:p>
          <a:p>
            <a:r>
              <a:rPr lang="en-US" sz="2200" dirty="0"/>
              <a:t>Aside: the above “link” tag works for Importing a </a:t>
            </a:r>
            <a:r>
              <a:rPr lang="en-US" sz="2200" dirty="0" err="1"/>
              <a:t>stylesheet</a:t>
            </a:r>
            <a:r>
              <a:rPr lang="en-US" sz="2200" dirty="0"/>
              <a:t>, and there is also an equivalent “&lt;@import&gt;” tag</a:t>
            </a:r>
          </a:p>
          <a:p>
            <a:endParaRPr lang="en-US" sz="2400" dirty="0"/>
          </a:p>
        </p:txBody>
      </p:sp>
    </p:spTree>
  </p:cSld>
  <p:clrMapOvr>
    <a:masterClrMapping/>
  </p:clrMapOvr>
  <p:transition spd="med">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33400" y="533400"/>
            <a:ext cx="8077200" cy="914400"/>
          </a:xfrm>
          <a:ln/>
        </p:spPr>
        <p:txBody>
          <a:bodyPr/>
          <a:lstStyle/>
          <a:p>
            <a:r>
              <a:rPr lang="en-US" sz="4600" dirty="0"/>
              <a:t>CSS Disadvantages</a:t>
            </a:r>
          </a:p>
        </p:txBody>
      </p:sp>
      <p:sp>
        <p:nvSpPr>
          <p:cNvPr id="20482" name="Rectangle 2"/>
          <p:cNvSpPr>
            <a:spLocks noGrp="1" noChangeArrowheads="1"/>
          </p:cNvSpPr>
          <p:nvPr>
            <p:ph idx="1"/>
          </p:nvPr>
        </p:nvSpPr>
        <p:spPr>
          <a:xfrm>
            <a:off x="609600" y="1828800"/>
            <a:ext cx="7753351" cy="4208930"/>
          </a:xfrm>
          <a:ln/>
        </p:spPr>
        <p:txBody>
          <a:bodyPr>
            <a:noAutofit/>
          </a:bodyPr>
          <a:lstStyle/>
          <a:p>
            <a:pPr marL="625056"/>
            <a:r>
              <a:rPr lang="en-US" sz="3600" dirty="0"/>
              <a:t>Not uniformly supported by all browsers.</a:t>
            </a:r>
          </a:p>
          <a:p>
            <a:pPr marL="625056"/>
            <a:r>
              <a:rPr lang="en-US" sz="3600" dirty="0"/>
              <a:t>Firefox adheres to CSS standards more than IE </a:t>
            </a:r>
          </a:p>
          <a:p>
            <a:pPr marL="937584" lvl="1"/>
            <a:r>
              <a:rPr lang="en-US" sz="2400" dirty="0"/>
              <a:t>For this course we use Chrome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a:lstStyle/>
          <a:p>
            <a:r>
              <a:rPr lang="en-US" dirty="0"/>
              <a:t>CSS: adding style</a:t>
            </a:r>
          </a:p>
        </p:txBody>
      </p:sp>
      <p:sp>
        <p:nvSpPr>
          <p:cNvPr id="3" name="Content Placeholder 2"/>
          <p:cNvSpPr>
            <a:spLocks noGrp="1"/>
          </p:cNvSpPr>
          <p:nvPr>
            <p:ph idx="1"/>
          </p:nvPr>
        </p:nvSpPr>
        <p:spPr>
          <a:xfrm>
            <a:off x="685800" y="1752601"/>
            <a:ext cx="8039100" cy="4267200"/>
          </a:xfrm>
        </p:spPr>
        <p:txBody>
          <a:bodyPr>
            <a:normAutofit/>
          </a:bodyPr>
          <a:lstStyle/>
          <a:p>
            <a:r>
              <a:rPr lang="en-US" sz="2400" dirty="0"/>
              <a:t>CSS allows you to add “style” to an HTML (web page) element</a:t>
            </a:r>
          </a:p>
          <a:p>
            <a:pPr lvl="1"/>
            <a:r>
              <a:rPr lang="en-US" sz="2000" dirty="0"/>
              <a:t>E.g., color, size, or positioning information</a:t>
            </a:r>
          </a:p>
          <a:p>
            <a:r>
              <a:rPr lang="en-US" sz="2400" dirty="0"/>
              <a:t>There are two aspects to adding style to a web page via CSS</a:t>
            </a:r>
          </a:p>
          <a:p>
            <a:pPr lvl="1"/>
            <a:r>
              <a:rPr lang="en-US" sz="2000" dirty="0"/>
              <a:t>Specifying what the style looks like</a:t>
            </a:r>
          </a:p>
          <a:p>
            <a:pPr lvl="2"/>
            <a:r>
              <a:rPr lang="en-US" sz="2000" dirty="0"/>
              <a:t>Called the CSS style “</a:t>
            </a:r>
            <a:r>
              <a:rPr lang="en-US" sz="2000" dirty="0">
                <a:solidFill>
                  <a:srgbClr val="FF0000"/>
                </a:solidFill>
              </a:rPr>
              <a:t>Declaration</a:t>
            </a:r>
            <a:r>
              <a:rPr lang="en-US" sz="2000" dirty="0"/>
              <a:t>”</a:t>
            </a:r>
          </a:p>
          <a:p>
            <a:pPr lvl="1"/>
            <a:r>
              <a:rPr lang="en-US" sz="2000" dirty="0"/>
              <a:t>Naming the HTML (or XML) element to which the style applies</a:t>
            </a:r>
          </a:p>
          <a:p>
            <a:pPr lvl="2"/>
            <a:r>
              <a:rPr lang="en-US" sz="2000" dirty="0"/>
              <a:t>Referred to as specifying the CSS “</a:t>
            </a:r>
            <a:r>
              <a:rPr lang="en-US" sz="2000" dirty="0">
                <a:solidFill>
                  <a:srgbClr val="FF0000"/>
                </a:solidFill>
              </a:rPr>
              <a:t>Selector</a:t>
            </a:r>
            <a:r>
              <a:rPr lang="en-US" sz="2000" dirty="0"/>
              <a:t>”</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8913813" cy="914400"/>
          </a:xfrm>
        </p:spPr>
        <p:txBody>
          <a:bodyPr/>
          <a:lstStyle/>
          <a:p>
            <a:r>
              <a:rPr lang="en-US" dirty="0"/>
              <a:t>CSS: adding style</a:t>
            </a:r>
          </a:p>
        </p:txBody>
      </p:sp>
      <p:sp>
        <p:nvSpPr>
          <p:cNvPr id="3" name="Content Placeholder 2"/>
          <p:cNvSpPr>
            <a:spLocks noGrp="1"/>
          </p:cNvSpPr>
          <p:nvPr>
            <p:ph idx="1"/>
          </p:nvPr>
        </p:nvSpPr>
        <p:spPr>
          <a:xfrm>
            <a:off x="914400" y="2133600"/>
            <a:ext cx="7810500" cy="4056529"/>
          </a:xfrm>
        </p:spPr>
        <p:txBody>
          <a:bodyPr>
            <a:normAutofit fontScale="92500" lnSpcReduction="20000"/>
          </a:bodyPr>
          <a:lstStyle/>
          <a:p>
            <a:r>
              <a:rPr lang="en-US" sz="2595" dirty="0"/>
              <a:t>The “</a:t>
            </a:r>
            <a:r>
              <a:rPr lang="en-US" sz="2595" dirty="0">
                <a:solidFill>
                  <a:srgbClr val="FF0000"/>
                </a:solidFill>
              </a:rPr>
              <a:t>declaration</a:t>
            </a:r>
            <a:r>
              <a:rPr lang="en-US" sz="2595" dirty="0"/>
              <a:t>” part looks a bit like HTML:</a:t>
            </a:r>
          </a:p>
          <a:p>
            <a:pPr lvl="1">
              <a:buNone/>
            </a:pPr>
            <a:r>
              <a:rPr lang="en-US" sz="2162" dirty="0">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a:t>
            </a:r>
          </a:p>
          <a:p>
            <a:pPr lvl="1">
              <a:buNone/>
            </a:pPr>
            <a:r>
              <a:rPr lang="en-US" sz="2595" dirty="0">
                <a:ea typeface="Gill Sans" pitchFamily="24" charset="0"/>
                <a:cs typeface="Gill Sans" pitchFamily="24" charset="0"/>
              </a:rPr>
              <a:t>	margin: 20px;</a:t>
            </a:r>
          </a:p>
          <a:p>
            <a:pPr lvl="1">
              <a:buNone/>
            </a:pPr>
            <a:r>
              <a:rPr lang="en-US" sz="2595" dirty="0">
                <a:ea typeface="Gill Sans" pitchFamily="24" charset="0"/>
                <a:cs typeface="Gill Sans" pitchFamily="24" charset="0"/>
              </a:rPr>
              <a:t>	}</a:t>
            </a:r>
          </a:p>
          <a:p>
            <a:r>
              <a:rPr lang="en-US" sz="2600" dirty="0">
                <a:ea typeface="Gill Sans" pitchFamily="24" charset="0"/>
                <a:cs typeface="Gill Sans" pitchFamily="24" charset="0"/>
              </a:rPr>
              <a:t>The above CSS </a:t>
            </a:r>
            <a:r>
              <a:rPr lang="en-US" sz="2600" dirty="0">
                <a:solidFill>
                  <a:srgbClr val="FF0000"/>
                </a:solidFill>
                <a:ea typeface="Gill Sans" pitchFamily="24" charset="0"/>
                <a:cs typeface="Gill Sans" pitchFamily="24" charset="0"/>
              </a:rPr>
              <a:t>declaration </a:t>
            </a:r>
            <a:r>
              <a:rPr lang="en-US" sz="2600" dirty="0">
                <a:ea typeface="Gill Sans" pitchFamily="24" charset="0"/>
                <a:cs typeface="Gill Sans" pitchFamily="24" charset="0"/>
              </a:rPr>
              <a:t>takes an HTML element and adds a background color, a margin, and changes the element’s font size/color</a:t>
            </a:r>
          </a:p>
          <a:p>
            <a:endParaRPr lang="en-US" dirty="0"/>
          </a:p>
        </p:txBody>
      </p:sp>
      <p:sp>
        <p:nvSpPr>
          <p:cNvPr id="4" name="Rectangular Callout 3"/>
          <p:cNvSpPr/>
          <p:nvPr/>
        </p:nvSpPr>
        <p:spPr>
          <a:xfrm>
            <a:off x="6096000" y="3124200"/>
            <a:ext cx="2590800" cy="1066800"/>
          </a:xfrm>
          <a:prstGeom prst="wedgeRectCallout">
            <a:avLst>
              <a:gd name="adj1" fmla="val -63970"/>
              <a:gd name="adj2" fmla="val -220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CSS declaration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adding style</a:t>
            </a:r>
          </a:p>
        </p:txBody>
      </p:sp>
      <p:sp>
        <p:nvSpPr>
          <p:cNvPr id="3" name="Content Placeholder 2"/>
          <p:cNvSpPr>
            <a:spLocks noGrp="1"/>
          </p:cNvSpPr>
          <p:nvPr>
            <p:ph idx="1"/>
          </p:nvPr>
        </p:nvSpPr>
        <p:spPr/>
        <p:txBody>
          <a:bodyPr>
            <a:normAutofit fontScale="92500" lnSpcReduction="10000"/>
          </a:bodyPr>
          <a:lstStyle/>
          <a:p>
            <a:r>
              <a:rPr lang="en-US" sz="2595" b="1" u="sng" dirty="0"/>
              <a:t>A question</a:t>
            </a:r>
            <a:r>
              <a:rPr lang="en-US" sz="2595" dirty="0"/>
              <a:t>: how does the browser know </a:t>
            </a:r>
            <a:r>
              <a:rPr lang="en-US" sz="2595" b="1" i="1" dirty="0"/>
              <a:t>which</a:t>
            </a:r>
            <a:r>
              <a:rPr lang="en-US" sz="2595" dirty="0"/>
              <a:t> HTML element on the webpage this declaration applies to?</a:t>
            </a:r>
          </a:p>
          <a:p>
            <a:pPr lvl="1">
              <a:buNone/>
            </a:pPr>
            <a:r>
              <a:rPr lang="en-US" sz="2162" dirty="0">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a:t>
            </a:r>
          </a:p>
          <a:p>
            <a:pPr lvl="1">
              <a:buNone/>
            </a:pPr>
            <a:r>
              <a:rPr lang="en-US" sz="2595" dirty="0">
                <a:ea typeface="Gill Sans" pitchFamily="24" charset="0"/>
                <a:cs typeface="Gill Sans" pitchFamily="24" charset="0"/>
              </a:rPr>
              <a:t>	margin: 20px;</a:t>
            </a:r>
          </a:p>
          <a:p>
            <a:pPr lvl="1">
              <a:buNone/>
            </a:pPr>
            <a:r>
              <a:rPr lang="en-US" sz="2595" dirty="0">
                <a:ea typeface="Gill Sans" pitchFamily="24" charset="0"/>
                <a:cs typeface="Gill Sans" pitchFamily="24" charset="0"/>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adding style</a:t>
            </a:r>
          </a:p>
        </p:txBody>
      </p:sp>
      <p:sp>
        <p:nvSpPr>
          <p:cNvPr id="3" name="Content Placeholder 2"/>
          <p:cNvSpPr>
            <a:spLocks noGrp="1"/>
          </p:cNvSpPr>
          <p:nvPr>
            <p:ph idx="1"/>
          </p:nvPr>
        </p:nvSpPr>
        <p:spPr/>
        <p:txBody>
          <a:bodyPr>
            <a:normAutofit fontScale="92500" lnSpcReduction="20000"/>
          </a:bodyPr>
          <a:lstStyle/>
          <a:p>
            <a:r>
              <a:rPr lang="en-US" sz="2595" b="1" u="sng" dirty="0"/>
              <a:t>Answer</a:t>
            </a:r>
            <a:r>
              <a:rPr lang="en-US" sz="2595" dirty="0"/>
              <a:t>: we precede the declaration with the </a:t>
            </a:r>
            <a:r>
              <a:rPr lang="en-US" sz="2595" b="1" dirty="0">
                <a:solidFill>
                  <a:srgbClr val="FF0000"/>
                </a:solidFill>
              </a:rPr>
              <a:t>selector</a:t>
            </a:r>
            <a:r>
              <a:rPr lang="en-US" sz="2595" dirty="0"/>
              <a:t>.</a:t>
            </a:r>
          </a:p>
          <a:p>
            <a:r>
              <a:rPr lang="en-US" sz="2595" dirty="0"/>
              <a:t>For example:</a:t>
            </a:r>
          </a:p>
          <a:p>
            <a:pPr lvl="1">
              <a:buNone/>
            </a:pPr>
            <a:r>
              <a:rPr lang="en-US" sz="2162" dirty="0">
                <a:ea typeface="Gill Sans" pitchFamily="24" charset="0"/>
                <a:cs typeface="Gill Sans" pitchFamily="24" charset="0"/>
              </a:rPr>
              <a:t>   </a:t>
            </a:r>
            <a:r>
              <a:rPr lang="en-US" sz="2400" b="1" dirty="0">
                <a:solidFill>
                  <a:srgbClr val="FF0000"/>
                </a:solidFill>
                <a:ea typeface="Gill Sans" pitchFamily="24" charset="0"/>
                <a:cs typeface="Gill Sans" pitchFamily="24" charset="0"/>
              </a:rPr>
              <a:t>body</a:t>
            </a:r>
            <a:r>
              <a:rPr lang="en-US" sz="2162" b="1" dirty="0">
                <a:solidFill>
                  <a:srgbClr val="FF0000"/>
                </a:solidFill>
                <a:ea typeface="Gill Sans" pitchFamily="24" charset="0"/>
                <a:cs typeface="Gill Sans" pitchFamily="24" charset="0"/>
              </a:rPr>
              <a:t> </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font-size: 10px;</a:t>
            </a:r>
          </a:p>
          <a:p>
            <a:pPr lvl="1">
              <a:buNone/>
            </a:pPr>
            <a:r>
              <a:rPr lang="en-US" sz="2595" dirty="0">
                <a:ea typeface="Gill Sans" pitchFamily="24" charset="0"/>
                <a:cs typeface="Gill Sans" pitchFamily="24" charset="0"/>
              </a:rPr>
              <a:t>	background-color: #</a:t>
            </a:r>
            <a:r>
              <a:rPr lang="en-US" sz="2595" dirty="0" err="1">
                <a:ea typeface="Gill Sans" pitchFamily="24" charset="0"/>
                <a:cs typeface="Gill Sans" pitchFamily="24" charset="0"/>
              </a:rPr>
              <a:t>fff</a:t>
            </a:r>
            <a:r>
              <a:rPr lang="en-US" sz="2595" dirty="0">
                <a:ea typeface="Gill Sans" pitchFamily="24" charset="0"/>
                <a:cs typeface="Gill Sans" pitchFamily="24" charset="0"/>
              </a:rPr>
              <a:t>;</a:t>
            </a:r>
          </a:p>
          <a:p>
            <a:pPr lvl="1">
              <a:buNone/>
            </a:pPr>
            <a:r>
              <a:rPr lang="en-US" sz="2595" dirty="0">
                <a:ea typeface="Gill Sans" pitchFamily="24" charset="0"/>
                <a:cs typeface="Gill Sans" pitchFamily="24" charset="0"/>
              </a:rPr>
              <a:t>	color: #222;  }</a:t>
            </a:r>
            <a:br>
              <a:rPr lang="en-US" sz="2595" dirty="0">
                <a:ea typeface="Gill Sans" pitchFamily="24" charset="0"/>
                <a:cs typeface="Gill Sans" pitchFamily="24" charset="0"/>
              </a:rPr>
            </a:br>
            <a:endParaRPr lang="en-US" sz="2595" dirty="0">
              <a:ea typeface="Gill Sans" pitchFamily="24" charset="0"/>
              <a:cs typeface="Gill Sans" pitchFamily="24" charset="0"/>
            </a:endParaRPr>
          </a:p>
          <a:p>
            <a:pPr lvl="1">
              <a:spcAft>
                <a:spcPts val="600"/>
              </a:spcAft>
              <a:buNone/>
            </a:pPr>
            <a:r>
              <a:rPr lang="en-US" sz="2595" dirty="0">
                <a:ea typeface="Gill Sans" pitchFamily="24" charset="0"/>
                <a:cs typeface="Gill Sans" pitchFamily="24" charset="0"/>
              </a:rPr>
              <a:t>…this tells the browser to apply the declared style to the HTML </a:t>
            </a:r>
            <a:r>
              <a:rPr lang="en-US" sz="2595" b="1" dirty="0">
                <a:solidFill>
                  <a:srgbClr val="000000"/>
                </a:solidFill>
                <a:ea typeface="Gill Sans" pitchFamily="24" charset="0"/>
                <a:cs typeface="Gill Sans" pitchFamily="24" charset="0"/>
              </a:rPr>
              <a:t>&lt;body&gt; </a:t>
            </a:r>
            <a:r>
              <a:rPr lang="en-US" sz="2595" dirty="0">
                <a:ea typeface="Gill Sans" pitchFamily="24" charset="0"/>
                <a:cs typeface="Gill Sans" pitchFamily="24" charset="0"/>
              </a:rPr>
              <a:t>element.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3813" cy="914400"/>
          </a:xfrm>
        </p:spPr>
        <p:txBody>
          <a:bodyPr lIns="274320"/>
          <a:lstStyle/>
          <a:p>
            <a:r>
              <a:rPr lang="en-US" dirty="0"/>
              <a:t>The most basic kind of CSS selector</a:t>
            </a:r>
          </a:p>
        </p:txBody>
      </p:sp>
      <p:sp>
        <p:nvSpPr>
          <p:cNvPr id="3" name="Content Placeholder 2"/>
          <p:cNvSpPr>
            <a:spLocks noGrp="1"/>
          </p:cNvSpPr>
          <p:nvPr>
            <p:ph idx="1"/>
          </p:nvPr>
        </p:nvSpPr>
        <p:spPr>
          <a:xfrm>
            <a:off x="685800" y="1905000"/>
            <a:ext cx="7677151" cy="4191000"/>
          </a:xfrm>
        </p:spPr>
        <p:txBody>
          <a:bodyPr>
            <a:normAutofit fontScale="92500"/>
          </a:bodyPr>
          <a:lstStyle/>
          <a:p>
            <a:r>
              <a:rPr lang="en-US" sz="2400" dirty="0">
                <a:solidFill>
                  <a:srgbClr val="000000"/>
                </a:solidFill>
              </a:rPr>
              <a:t>“</a:t>
            </a:r>
            <a:r>
              <a:rPr lang="en-US" sz="2400" b="1" dirty="0">
                <a:solidFill>
                  <a:srgbClr val="000000"/>
                </a:solidFill>
              </a:rPr>
              <a:t>Simple</a:t>
            </a:r>
            <a:r>
              <a:rPr lang="en-US" sz="2400" dirty="0">
                <a:solidFill>
                  <a:srgbClr val="000000"/>
                </a:solidFill>
              </a:rPr>
              <a:t>” type selectors</a:t>
            </a:r>
          </a:p>
          <a:p>
            <a:pPr>
              <a:buFontTx/>
              <a:buNone/>
            </a:pPr>
            <a:r>
              <a:rPr lang="en-US" sz="2400" dirty="0">
                <a:latin typeface="Courier"/>
                <a:cs typeface="Courier"/>
              </a:rPr>
              <a:t>	Ex.: </a:t>
            </a:r>
            <a:r>
              <a:rPr lang="en-US" sz="2400" dirty="0">
                <a:solidFill>
                  <a:srgbClr val="FF0000"/>
                </a:solidFill>
                <a:latin typeface="Courier"/>
                <a:cs typeface="Courier"/>
              </a:rPr>
              <a:t>body</a:t>
            </a:r>
            <a:r>
              <a:rPr lang="en-US" sz="2400" dirty="0">
                <a:latin typeface="Courier"/>
                <a:cs typeface="Courier"/>
              </a:rPr>
              <a:t>{}, </a:t>
            </a:r>
            <a:r>
              <a:rPr lang="en-US" sz="2400" dirty="0" err="1">
                <a:solidFill>
                  <a:srgbClr val="FF0000"/>
                </a:solidFill>
                <a:latin typeface="Courier"/>
                <a:cs typeface="Courier"/>
              </a:rPr>
              <a:t>p</a:t>
            </a:r>
            <a:r>
              <a:rPr lang="en-US" sz="2400" dirty="0">
                <a:latin typeface="Courier"/>
                <a:cs typeface="Courier"/>
              </a:rPr>
              <a:t>{}, </a:t>
            </a:r>
            <a:r>
              <a:rPr lang="en-US" sz="2400" dirty="0">
                <a:solidFill>
                  <a:srgbClr val="FF0000"/>
                </a:solidFill>
                <a:latin typeface="Courier"/>
                <a:cs typeface="Courier"/>
              </a:rPr>
              <a:t>strong</a:t>
            </a:r>
            <a:r>
              <a:rPr lang="en-US" sz="2400" dirty="0">
                <a:latin typeface="Courier"/>
                <a:cs typeface="Courier"/>
              </a:rPr>
              <a:t>{}</a:t>
            </a:r>
          </a:p>
          <a:p>
            <a:pPr lvl="1"/>
            <a:r>
              <a:rPr lang="en-US" sz="2400" dirty="0"/>
              <a:t>Selects every instance of the corresponding HTML element</a:t>
            </a:r>
          </a:p>
          <a:p>
            <a:pPr lvl="1"/>
            <a:r>
              <a:rPr lang="en-US" sz="2400" dirty="0"/>
              <a:t>These simple selectors are commonly used</a:t>
            </a:r>
          </a:p>
          <a:p>
            <a:r>
              <a:rPr lang="en-US" sz="2400" dirty="0"/>
              <a:t>Wildcard selector</a:t>
            </a:r>
          </a:p>
          <a:p>
            <a:pPr lvl="1">
              <a:buNone/>
            </a:pPr>
            <a:r>
              <a:rPr lang="en-US" sz="2400" dirty="0">
                <a:solidFill>
                  <a:srgbClr val="000000"/>
                </a:solidFill>
                <a:latin typeface="Courier"/>
                <a:cs typeface="Courier"/>
              </a:rPr>
              <a:t>	*</a:t>
            </a:r>
            <a:r>
              <a:rPr lang="en-US" sz="2400" dirty="0">
                <a:latin typeface="Courier"/>
                <a:cs typeface="Courier"/>
              </a:rPr>
              <a:t> { }</a:t>
            </a:r>
          </a:p>
          <a:p>
            <a:pPr lvl="1"/>
            <a:r>
              <a:rPr lang="en-US" sz="2400" dirty="0"/>
              <a:t>Selects </a:t>
            </a:r>
            <a:r>
              <a:rPr lang="en-US" sz="2400" b="1" i="1" dirty="0"/>
              <a:t>all </a:t>
            </a:r>
            <a:r>
              <a:rPr lang="en-US" sz="2400" dirty="0"/>
              <a:t>elements on a page</a:t>
            </a:r>
          </a:p>
          <a:p>
            <a:pPr lvl="1"/>
            <a:r>
              <a:rPr lang="en-US" sz="2400" dirty="0"/>
              <a:t>Can be used in combination with other selectors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81000" y="533400"/>
            <a:ext cx="8277820" cy="812602"/>
          </a:xfrm>
          <a:ln/>
        </p:spPr>
        <p:txBody>
          <a:bodyPr>
            <a:normAutofit fontScale="90000"/>
          </a:bodyPr>
          <a:lstStyle/>
          <a:p>
            <a:r>
              <a:rPr lang="en-US" sz="4800" dirty="0"/>
              <a:t>Aside: grouping selectors</a:t>
            </a:r>
          </a:p>
        </p:txBody>
      </p:sp>
      <p:sp>
        <p:nvSpPr>
          <p:cNvPr id="29698" name="Rectangle 2"/>
          <p:cNvSpPr>
            <a:spLocks noGrp="1" noChangeArrowheads="1"/>
          </p:cNvSpPr>
          <p:nvPr>
            <p:ph idx="1"/>
          </p:nvPr>
        </p:nvSpPr>
        <p:spPr>
          <a:xfrm>
            <a:off x="381000" y="1524000"/>
            <a:ext cx="8266509" cy="4238029"/>
          </a:xfrm>
          <a:ln/>
        </p:spPr>
        <p:txBody>
          <a:bodyPr/>
          <a:lstStyle/>
          <a:p>
            <a:pPr marL="625056"/>
            <a:r>
              <a:rPr lang="en-US" sz="2800" dirty="0"/>
              <a:t>You can apply the same declaration to a group of selectors by listing all of the desired selector names </a:t>
            </a:r>
            <a:r>
              <a:rPr lang="en-US" sz="2800" b="1" dirty="0"/>
              <a:t>separated by commas</a:t>
            </a:r>
            <a:r>
              <a:rPr lang="en-US" sz="2800" dirty="0"/>
              <a:t>.</a:t>
            </a:r>
          </a:p>
          <a:p>
            <a:pPr marL="625056"/>
            <a:r>
              <a:rPr lang="en-US" sz="2800" dirty="0"/>
              <a:t>Example:</a:t>
            </a:r>
          </a:p>
          <a:p>
            <a:pPr marL="783552" lvl="1" indent="-285740">
              <a:buNone/>
            </a:pPr>
            <a:r>
              <a:rPr lang="en-US" sz="2400" dirty="0">
                <a:solidFill>
                  <a:srgbClr val="FF0000"/>
                </a:solidFill>
                <a:latin typeface="Courier"/>
                <a:cs typeface="Courier"/>
                <a:sym typeface="Courier New Bold" charset="0"/>
              </a:rPr>
              <a:t>h1, h2, h3, h4, h5, h6 {color:#ff0000; font-</a:t>
            </a:r>
            <a:r>
              <a:rPr lang="en-US" sz="2400" dirty="0" err="1">
                <a:solidFill>
                  <a:srgbClr val="FF0000"/>
                </a:solidFill>
                <a:latin typeface="Courier"/>
                <a:cs typeface="Courier"/>
                <a:sym typeface="Courier New Bold" charset="0"/>
              </a:rPr>
              <a:t>family:sans</a:t>
            </a:r>
            <a:r>
              <a:rPr lang="en-US" sz="2400" dirty="0">
                <a:solidFill>
                  <a:srgbClr val="FF0000"/>
                </a:solidFill>
                <a:latin typeface="Courier"/>
                <a:cs typeface="Courier"/>
                <a:sym typeface="Courier New Bold" charset="0"/>
              </a:rPr>
              <a:t>-serif}</a:t>
            </a:r>
          </a:p>
        </p:txBody>
      </p:sp>
    </p:spTree>
  </p:cSld>
  <p:clrMapOvr>
    <a:masterClrMapping/>
  </p:clrMapOvr>
  <p:transition/>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2515</TotalTime>
  <Words>1404</Words>
  <Application>Microsoft Office PowerPoint</Application>
  <PresentationFormat>On-screen Show (4:3)</PresentationFormat>
  <Paragraphs>177</Paragraphs>
  <Slides>22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Courier</vt:lpstr>
      <vt:lpstr>Courier New</vt:lpstr>
      <vt:lpstr>Lucida Grande</vt:lpstr>
      <vt:lpstr>Times New Roman</vt:lpstr>
      <vt:lpstr>Wingdings 2</vt:lpstr>
      <vt:lpstr>Perspective</vt:lpstr>
      <vt:lpstr> “Cascading Style Sheets” for    styling WWW information  </vt:lpstr>
      <vt:lpstr>CSS Advantages</vt:lpstr>
      <vt:lpstr>CSS Disadvantages</vt:lpstr>
      <vt:lpstr>CSS: adding style</vt:lpstr>
      <vt:lpstr>CSS: adding style</vt:lpstr>
      <vt:lpstr>CSS: adding style</vt:lpstr>
      <vt:lpstr>CSS: adding style</vt:lpstr>
      <vt:lpstr>The most basic kind of CSS selector</vt:lpstr>
      <vt:lpstr>Aside: grouping selectors</vt:lpstr>
      <vt:lpstr>CSS: selector flexibility</vt:lpstr>
      <vt:lpstr>CSS: selector flexibility</vt:lpstr>
      <vt:lpstr>Naming HTML elements</vt:lpstr>
      <vt:lpstr>Example: naming HTML elements</vt:lpstr>
      <vt:lpstr>Connecting a style declaration to a class name</vt:lpstr>
      <vt:lpstr>More on selector options</vt:lpstr>
      <vt:lpstr>Aside: styling hyperlinks</vt:lpstr>
      <vt:lpstr>CSS: what does cascading mean?</vt:lpstr>
      <vt:lpstr>CSS: the cascade</vt:lpstr>
      <vt:lpstr>How/where do we add the style declarations to our HTML files?</vt:lpstr>
      <vt:lpstr>How/where do we add the style declarations to our HTML files?</vt:lpstr>
      <vt:lpstr>Internal Style sheet example</vt:lpstr>
      <vt:lpstr>Preferred method: External Style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Himanshi Gulati</cp:lastModifiedBy>
  <cp:revision>74</cp:revision>
  <cp:lastPrinted>2012-02-16T16:59:20Z</cp:lastPrinted>
  <dcterms:created xsi:type="dcterms:W3CDTF">2011-10-13T15:55:07Z</dcterms:created>
  <dcterms:modified xsi:type="dcterms:W3CDTF">2019-02-02T12:56:45Z</dcterms:modified>
</cp:coreProperties>
</file>