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4" r:id="rId13"/>
    <p:sldId id="276" r:id="rId14"/>
    <p:sldId id="277" r:id="rId15"/>
    <p:sldId id="280" r:id="rId16"/>
    <p:sldId id="286" r:id="rId17"/>
    <p:sldId id="293" r:id="rId18"/>
    <p:sldId id="294" r:id="rId19"/>
    <p:sldId id="295" r:id="rId20"/>
    <p:sldId id="266" r:id="rId21"/>
    <p:sldId id="325" r:id="rId22"/>
    <p:sldId id="326" r:id="rId23"/>
    <p:sldId id="327" r:id="rId24"/>
    <p:sldId id="328" r:id="rId25"/>
    <p:sldId id="329" r:id="rId26"/>
    <p:sldId id="330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1404" cy="6859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622D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922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89354" y="71450"/>
            <a:ext cx="8813291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1404" cy="6859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622D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922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2278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2278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2278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1404" cy="6859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622D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922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1404" cy="68595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622D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3070" y="20523"/>
            <a:ext cx="2351404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92278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522" y="1053846"/>
            <a:ext cx="10680954" cy="3714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glyphicons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922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0610" y="3124022"/>
            <a:ext cx="70383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5" dirty="0">
                <a:latin typeface="Arial"/>
                <a:cs typeface="Arial"/>
              </a:rPr>
              <a:t>Bootstrap</a:t>
            </a:r>
            <a:r>
              <a:rPr sz="5400" b="0" spc="-30" dirty="0">
                <a:latin typeface="Arial"/>
                <a:cs typeface="Arial"/>
              </a:rPr>
              <a:t> </a:t>
            </a:r>
            <a:r>
              <a:rPr sz="5400" b="0" spc="-5" dirty="0">
                <a:latin typeface="Arial"/>
                <a:cs typeface="Arial"/>
              </a:rPr>
              <a:t>Components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4555" y="221106"/>
            <a:ext cx="1189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C1D6B"/>
                </a:solidFill>
              </a:rPr>
              <a:t>Sizing: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654555" y="774318"/>
            <a:ext cx="79444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92278F"/>
              </a:buClr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Button dropdowns work with buttons of all</a:t>
            </a:r>
            <a:r>
              <a:rPr sz="2800" spc="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sizes.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4555" y="3419093"/>
            <a:ext cx="9554845" cy="137604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b="1" spc="-5" dirty="0">
                <a:solidFill>
                  <a:srgbClr val="6C1D6B"/>
                </a:solidFill>
                <a:latin typeface="Arial"/>
                <a:cs typeface="Arial"/>
              </a:rPr>
              <a:t>Dropup </a:t>
            </a:r>
            <a:r>
              <a:rPr sz="2400" b="1" dirty="0">
                <a:solidFill>
                  <a:srgbClr val="6C1D6B"/>
                </a:solidFill>
                <a:latin typeface="Arial"/>
                <a:cs typeface="Arial"/>
              </a:rPr>
              <a:t>variation: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548640" algn="l"/>
              </a:tabLst>
            </a:pPr>
            <a:r>
              <a:rPr sz="2400" spc="450" dirty="0">
                <a:solidFill>
                  <a:srgbClr val="92278F"/>
                </a:solidFill>
                <a:latin typeface="Arial"/>
                <a:cs typeface="Arial"/>
              </a:rPr>
              <a:t>		</a:t>
            </a:r>
            <a:r>
              <a:rPr sz="2400" spc="-15" dirty="0">
                <a:solidFill>
                  <a:srgbClr val="404040"/>
                </a:solidFill>
                <a:latin typeface="Arial"/>
                <a:cs typeface="Arial"/>
              </a:rPr>
              <a:t>Trigger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dropdown menus above elements by adding .dropup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 the  parent.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61688" y="1406652"/>
            <a:ext cx="2542032" cy="2167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7496" y="4870703"/>
            <a:ext cx="4824984" cy="1207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3070" y="20523"/>
            <a:ext cx="1068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"/>
                <a:cs typeface="Arial"/>
              </a:rPr>
              <a:t>Navs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3070" y="684403"/>
            <a:ext cx="10376535" cy="309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94105" indent="-342900">
              <a:lnSpc>
                <a:spcPct val="100000"/>
              </a:lnSpc>
              <a:spcBef>
                <a:spcPts val="100"/>
              </a:spcBef>
            </a:pPr>
            <a:r>
              <a:rPr sz="2400" spc="450" dirty="0">
                <a:solidFill>
                  <a:srgbClr val="92278F"/>
                </a:solidFill>
                <a:latin typeface="Arial"/>
                <a:cs typeface="Arial"/>
              </a:rPr>
              <a:t>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Bootstrap provides an easy and quick way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create basic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nav 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components like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tabs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and pills which are very flexible and</a:t>
            </a:r>
            <a:r>
              <a:rPr sz="2400" spc="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elegant.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</a:pPr>
            <a:r>
              <a:rPr sz="2400" spc="450" dirty="0">
                <a:solidFill>
                  <a:srgbClr val="92278F"/>
                </a:solidFill>
                <a:latin typeface="Arial"/>
                <a:cs typeface="Arial"/>
              </a:rPr>
              <a:t>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All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Bootstrap's nav components—tabs and pills—share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same </a:t>
            </a:r>
            <a:r>
              <a:rPr sz="2400" spc="-720" dirty="0">
                <a:solidFill>
                  <a:srgbClr val="404040"/>
                </a:solidFill>
                <a:latin typeface="Arial"/>
                <a:cs typeface="Arial"/>
              </a:rPr>
              <a:t>base </a:t>
            </a:r>
            <a:r>
              <a:rPr sz="2400" spc="-6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markup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and styles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through 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base .nav</a:t>
            </a:r>
            <a:r>
              <a:rPr sz="24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class.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spc="-70" dirty="0">
                <a:solidFill>
                  <a:srgbClr val="92278F"/>
                </a:solidFill>
                <a:latin typeface="Arial"/>
                <a:cs typeface="Arial"/>
              </a:rPr>
              <a:t>Tabs</a:t>
            </a:r>
            <a:endParaRPr sz="2400">
              <a:latin typeface="Arial"/>
              <a:cs typeface="Arial"/>
            </a:endParaRPr>
          </a:p>
          <a:p>
            <a:pPr marL="12700" marR="3438525">
              <a:lnSpc>
                <a:spcPct val="134600"/>
              </a:lnSpc>
              <a:spcBef>
                <a:spcPts val="15"/>
              </a:spcBef>
            </a:pPr>
            <a:r>
              <a:rPr sz="2400" spc="-70" dirty="0">
                <a:latin typeface="Arial"/>
                <a:cs typeface="Arial"/>
              </a:rPr>
              <a:t>Tabs </a:t>
            </a:r>
            <a:r>
              <a:rPr sz="2400" spc="-5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created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spc="-5" dirty="0">
                <a:solidFill>
                  <a:srgbClr val="92278F"/>
                </a:solidFill>
                <a:latin typeface="Arial"/>
                <a:cs typeface="Arial"/>
              </a:rPr>
              <a:t>&lt;ul class="nav nav-tabs"&gt;  </a:t>
            </a:r>
            <a:r>
              <a:rPr sz="2400" spc="-5" dirty="0">
                <a:latin typeface="Arial"/>
                <a:cs typeface="Arial"/>
              </a:rPr>
              <a:t>Also </a:t>
            </a:r>
            <a:r>
              <a:rPr sz="2400" dirty="0">
                <a:latin typeface="Arial"/>
                <a:cs typeface="Arial"/>
              </a:rPr>
              <a:t>mark the </a:t>
            </a:r>
            <a:r>
              <a:rPr sz="2400" spc="-5" dirty="0">
                <a:latin typeface="Arial"/>
                <a:cs typeface="Arial"/>
              </a:rPr>
              <a:t>current page with </a:t>
            </a:r>
            <a:r>
              <a:rPr sz="2400" spc="-5" dirty="0">
                <a:solidFill>
                  <a:srgbClr val="92278F"/>
                </a:solidFill>
                <a:latin typeface="Arial"/>
                <a:cs typeface="Arial"/>
              </a:rPr>
              <a:t>&lt;li</a:t>
            </a:r>
            <a:r>
              <a:rPr sz="2400" spc="70" dirty="0">
                <a:solidFill>
                  <a:srgbClr val="92278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2278F"/>
                </a:solidFill>
                <a:latin typeface="Arial"/>
                <a:cs typeface="Arial"/>
              </a:rPr>
              <a:t>class="active"&gt;.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4583" y="4195571"/>
            <a:ext cx="5352288" cy="1923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6404" y="23875"/>
            <a:ext cx="8042909" cy="1185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92278F"/>
                </a:solidFill>
                <a:latin typeface="Arial"/>
                <a:cs typeface="Arial"/>
              </a:rPr>
              <a:t>Using</a:t>
            </a:r>
            <a:r>
              <a:rPr sz="2800" b="1" spc="20" dirty="0">
                <a:solidFill>
                  <a:srgbClr val="92278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92278F"/>
                </a:solidFill>
                <a:latin typeface="Arial"/>
                <a:cs typeface="Arial"/>
              </a:rPr>
              <a:t>dropdowns: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2400" spc="-5" dirty="0">
                <a:solidFill>
                  <a:srgbClr val="252525"/>
                </a:solidFill>
                <a:latin typeface="Arial"/>
                <a:cs typeface="Arial"/>
              </a:rPr>
              <a:t>Add dropdown menus </a:t>
            </a: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for tabs </a:t>
            </a:r>
            <a:r>
              <a:rPr sz="2400" spc="-5" dirty="0">
                <a:solidFill>
                  <a:srgbClr val="252525"/>
                </a:solidFill>
                <a:latin typeface="Arial"/>
                <a:cs typeface="Arial"/>
              </a:rPr>
              <a:t>and pills by using </a:t>
            </a: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this syntax  </a:t>
            </a:r>
            <a:r>
              <a:rPr sz="2400" spc="-5" dirty="0">
                <a:solidFill>
                  <a:srgbClr val="252525"/>
                </a:solidFill>
                <a:latin typeface="Arial"/>
                <a:cs typeface="Arial"/>
              </a:rPr>
              <a:t>classes: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6404" y="1549653"/>
            <a:ext cx="3236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92278F"/>
                </a:solidFill>
                <a:latin typeface="Arial"/>
                <a:cs typeface="Arial"/>
              </a:rPr>
              <a:t>Tabs </a:t>
            </a:r>
            <a:r>
              <a:rPr sz="2400" b="1" spc="5" dirty="0">
                <a:solidFill>
                  <a:srgbClr val="92278F"/>
                </a:solidFill>
                <a:latin typeface="Arial"/>
                <a:cs typeface="Arial"/>
              </a:rPr>
              <a:t>with</a:t>
            </a:r>
            <a:r>
              <a:rPr sz="2400" b="1" spc="-65" dirty="0">
                <a:solidFill>
                  <a:srgbClr val="92278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2278F"/>
                </a:solidFill>
                <a:latin typeface="Arial"/>
                <a:cs typeface="Arial"/>
              </a:rPr>
              <a:t>dropdowns: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46504" y="2218942"/>
            <a:ext cx="9157716" cy="452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404" y="20523"/>
            <a:ext cx="15767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Navbar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16404" y="541147"/>
            <a:ext cx="8282305" cy="16306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92278F"/>
              </a:buClr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navigation bar is a navigation header that is placed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at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top of the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page.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2278F"/>
              </a:buClr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navigation bar can extend or collapse, depending on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screen</a:t>
            </a:r>
            <a:r>
              <a:rPr sz="1800" spc="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size.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2278F"/>
              </a:buClr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standard navigation bar is created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92278F"/>
                </a:solidFill>
                <a:latin typeface="Arial"/>
                <a:cs typeface="Arial"/>
              </a:rPr>
              <a:t>&lt;nav class="navbar</a:t>
            </a:r>
            <a:r>
              <a:rPr sz="1800" spc="95" dirty="0">
                <a:solidFill>
                  <a:srgbClr val="92278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2278F"/>
                </a:solidFill>
                <a:latin typeface="Arial"/>
                <a:cs typeface="Arial"/>
              </a:rPr>
              <a:t>navbar-default"&gt;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2278F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Example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6404" y="3075813"/>
            <a:ext cx="1257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278F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Syntax</a:t>
            </a:r>
            <a:r>
              <a:rPr sz="18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2307" y="2151888"/>
            <a:ext cx="8782812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2307" y="3483863"/>
            <a:ext cx="5750052" cy="33741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269" y="20523"/>
            <a:ext cx="3048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Inverted</a:t>
            </a:r>
            <a:r>
              <a:rPr spc="-65" dirty="0"/>
              <a:t> </a:t>
            </a:r>
            <a:r>
              <a:rPr spc="-5" dirty="0"/>
              <a:t>navbar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7332" y="844687"/>
            <a:ext cx="8267065" cy="101091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92278F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Just change 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.navbar-default class into</a:t>
            </a:r>
            <a:r>
              <a:rPr sz="24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.navbar-inverse.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Example </a:t>
            </a: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7332" y="2942971"/>
            <a:ext cx="1122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04040"/>
                </a:solidFill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8592" y="2121407"/>
            <a:ext cx="8915400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4227" y="3465576"/>
            <a:ext cx="4986528" cy="1379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638" y="20523"/>
            <a:ext cx="40614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Fixed Navigation</a:t>
            </a:r>
            <a:r>
              <a:rPr spc="-160" dirty="0"/>
              <a:t> </a:t>
            </a:r>
            <a:r>
              <a:rPr dirty="0"/>
              <a:t>Bar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5704" y="666115"/>
            <a:ext cx="10252710" cy="5304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2770" indent="-342900">
              <a:lnSpc>
                <a:spcPct val="100000"/>
              </a:lnSpc>
              <a:spcBef>
                <a:spcPts val="100"/>
              </a:spcBef>
              <a:buClr>
                <a:srgbClr val="92278F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navigation bar can also be fixed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at the top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at the bottom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page.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2278F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fixed navigation bar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stays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visible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in a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fixed position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(top or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bottom)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independent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page</a:t>
            </a:r>
            <a:r>
              <a:rPr sz="24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scroll.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b="1" spc="-5" dirty="0">
                <a:solidFill>
                  <a:srgbClr val="92278F"/>
                </a:solidFill>
                <a:latin typeface="Arial"/>
                <a:cs typeface="Arial"/>
              </a:rPr>
              <a:t>Fixed </a:t>
            </a:r>
            <a:r>
              <a:rPr sz="2400" b="1" dirty="0">
                <a:solidFill>
                  <a:srgbClr val="92278F"/>
                </a:solidFill>
                <a:latin typeface="Arial"/>
                <a:cs typeface="Arial"/>
              </a:rPr>
              <a:t>to</a:t>
            </a:r>
            <a:r>
              <a:rPr sz="2400" b="1" spc="-15" dirty="0">
                <a:solidFill>
                  <a:srgbClr val="92278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2278F"/>
                </a:solidFill>
                <a:latin typeface="Arial"/>
                <a:cs typeface="Arial"/>
              </a:rPr>
              <a:t>top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2278F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92278F"/>
                </a:solidFill>
                <a:latin typeface="Arial"/>
                <a:cs typeface="Arial"/>
              </a:rPr>
              <a:t>.navbar-fixed-top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class makes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navigation bar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fixed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at the</a:t>
            </a:r>
            <a:r>
              <a:rPr sz="2400" spc="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top.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b="1" spc="-5" dirty="0">
                <a:solidFill>
                  <a:srgbClr val="92278F"/>
                </a:solidFill>
                <a:latin typeface="Arial"/>
                <a:cs typeface="Arial"/>
              </a:rPr>
              <a:t>Fixed </a:t>
            </a:r>
            <a:r>
              <a:rPr sz="2400" b="1" dirty="0">
                <a:solidFill>
                  <a:srgbClr val="92278F"/>
                </a:solidFill>
                <a:latin typeface="Arial"/>
                <a:cs typeface="Arial"/>
              </a:rPr>
              <a:t>to</a:t>
            </a:r>
            <a:r>
              <a:rPr sz="2400" b="1" spc="-20" dirty="0">
                <a:solidFill>
                  <a:srgbClr val="92278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2278F"/>
                </a:solidFill>
                <a:latin typeface="Arial"/>
                <a:cs typeface="Arial"/>
              </a:rPr>
              <a:t>bottom</a:t>
            </a:r>
            <a:endParaRPr sz="2400">
              <a:latin typeface="Arial"/>
              <a:cs typeface="Arial"/>
            </a:endParaRPr>
          </a:p>
          <a:p>
            <a:pPr marL="355600" marR="635000" indent="-342900">
              <a:lnSpc>
                <a:spcPct val="100000"/>
              </a:lnSpc>
              <a:spcBef>
                <a:spcPts val="994"/>
              </a:spcBef>
              <a:buClr>
                <a:srgbClr val="92278F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92278F"/>
                </a:solidFill>
                <a:latin typeface="Arial"/>
                <a:cs typeface="Arial"/>
              </a:rPr>
              <a:t>.navbar-fixed-bottom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class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makes 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navigation bar fixed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at the  bottom.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b="1" dirty="0">
                <a:solidFill>
                  <a:srgbClr val="92278F"/>
                </a:solidFill>
                <a:latin typeface="Arial"/>
                <a:cs typeface="Arial"/>
              </a:rPr>
              <a:t>Static</a:t>
            </a:r>
            <a:r>
              <a:rPr sz="2400" b="1" spc="-15" dirty="0">
                <a:solidFill>
                  <a:srgbClr val="92278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2278F"/>
                </a:solidFill>
                <a:latin typeface="Arial"/>
                <a:cs typeface="Arial"/>
              </a:rPr>
              <a:t>top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92278F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navbar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scrolls away with the page by adding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class </a:t>
            </a:r>
            <a:r>
              <a:rPr sz="2400" spc="-5" dirty="0">
                <a:solidFill>
                  <a:srgbClr val="92278F"/>
                </a:solidFill>
                <a:latin typeface="Arial"/>
                <a:cs typeface="Arial"/>
              </a:rPr>
              <a:t>.navbar-static-  </a:t>
            </a:r>
            <a:r>
              <a:rPr sz="2400" dirty="0">
                <a:solidFill>
                  <a:srgbClr val="92278F"/>
                </a:solidFill>
                <a:latin typeface="Arial"/>
                <a:cs typeface="Arial"/>
              </a:rPr>
              <a:t>top.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9354" y="20523"/>
            <a:ext cx="13131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</a:t>
            </a:r>
            <a:r>
              <a:rPr spc="-10" dirty="0"/>
              <a:t>a</a:t>
            </a:r>
            <a:r>
              <a:rPr dirty="0"/>
              <a:t>b</a:t>
            </a:r>
            <a:r>
              <a:rPr spc="-10" dirty="0"/>
              <a:t>e</a:t>
            </a:r>
            <a:r>
              <a:rPr dirty="0"/>
              <a:t>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9354" y="498728"/>
            <a:ext cx="9373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278F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Labels are used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provide additional information about</a:t>
            </a:r>
            <a:r>
              <a:rPr sz="2400" spc="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something.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9354" y="4196588"/>
            <a:ext cx="99453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92278F"/>
                </a:solidFill>
                <a:latin typeface="Arial"/>
                <a:cs typeface="Arial"/>
              </a:rPr>
              <a:t>Available </a:t>
            </a:r>
            <a:r>
              <a:rPr sz="2400" b="1" spc="-5" dirty="0">
                <a:solidFill>
                  <a:srgbClr val="92278F"/>
                </a:solidFill>
                <a:latin typeface="Arial"/>
                <a:cs typeface="Arial"/>
              </a:rPr>
              <a:t>variations: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Add any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below mentioned modifier classes to  change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appearance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 a</a:t>
            </a:r>
            <a:r>
              <a:rPr sz="24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label.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37588" y="946403"/>
            <a:ext cx="5715000" cy="319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7588" y="4981955"/>
            <a:ext cx="3819144" cy="1876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3070" y="20523"/>
            <a:ext cx="1179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Alerts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03070" y="334909"/>
            <a:ext cx="10351135" cy="137731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92278F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Bootstrap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provides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an easy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way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 create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predefined alert</a:t>
            </a:r>
            <a:r>
              <a:rPr sz="24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messages.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buClr>
                <a:srgbClr val="92278F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Alerts are created with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92278F"/>
                </a:solidFill>
                <a:latin typeface="Arial"/>
                <a:cs typeface="Arial"/>
              </a:rPr>
              <a:t>.alert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class, followed by one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 the four 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contextual classes </a:t>
            </a:r>
            <a:r>
              <a:rPr sz="2400" dirty="0">
                <a:solidFill>
                  <a:srgbClr val="92278F"/>
                </a:solidFill>
                <a:latin typeface="Arial"/>
                <a:cs typeface="Arial"/>
              </a:rPr>
              <a:t>. </a:t>
            </a:r>
            <a:r>
              <a:rPr sz="2400" spc="-5" dirty="0">
                <a:solidFill>
                  <a:srgbClr val="92278F"/>
                </a:solidFill>
                <a:latin typeface="Arial"/>
                <a:cs typeface="Arial"/>
              </a:rPr>
              <a:t>alert-success, alert-info, alert-warning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2400" spc="2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92278F"/>
                </a:solidFill>
                <a:latin typeface="Arial"/>
                <a:cs typeface="Arial"/>
              </a:rPr>
              <a:t>alert-danger.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3070" y="4769866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2278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8670" y="4811438"/>
            <a:ext cx="101473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5" dirty="0">
                <a:solidFill>
                  <a:srgbClr val="92278F"/>
                </a:solidFill>
                <a:latin typeface="Arial"/>
                <a:cs typeface="Arial"/>
              </a:rPr>
              <a:t>Sy</a:t>
            </a:r>
            <a:r>
              <a:rPr sz="2400" spc="-15" dirty="0">
                <a:solidFill>
                  <a:srgbClr val="92278F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92278F"/>
                </a:solidFill>
                <a:latin typeface="Arial"/>
                <a:cs typeface="Arial"/>
              </a:rPr>
              <a:t>ta</a:t>
            </a:r>
            <a:r>
              <a:rPr sz="2400" spc="-15" dirty="0">
                <a:solidFill>
                  <a:srgbClr val="92278F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92278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60448" y="5568694"/>
            <a:ext cx="5718048" cy="1200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60448" y="2305811"/>
            <a:ext cx="70485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638" y="20523"/>
            <a:ext cx="34791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Dismissible</a:t>
            </a:r>
            <a:r>
              <a:rPr spc="-75" dirty="0"/>
              <a:t> </a:t>
            </a:r>
            <a:r>
              <a:rPr dirty="0"/>
              <a:t>alerts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1954" y="571627"/>
            <a:ext cx="10068560" cy="161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2278F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close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alert message, add a </a:t>
            </a:r>
            <a:r>
              <a:rPr sz="2400" spc="-5" dirty="0">
                <a:solidFill>
                  <a:srgbClr val="92278F"/>
                </a:solidFill>
                <a:latin typeface="Arial"/>
                <a:cs typeface="Arial"/>
              </a:rPr>
              <a:t>.alert-dismissable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class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 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alert  </a:t>
            </a:r>
            <a:r>
              <a:rPr sz="2400" spc="-15" dirty="0">
                <a:solidFill>
                  <a:srgbClr val="404040"/>
                </a:solidFill>
                <a:latin typeface="Arial"/>
                <a:cs typeface="Arial"/>
              </a:rPr>
              <a:t>container.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Then add </a:t>
            </a:r>
            <a:r>
              <a:rPr sz="2400" spc="-5" dirty="0">
                <a:solidFill>
                  <a:srgbClr val="92278F"/>
                </a:solidFill>
                <a:latin typeface="Arial"/>
                <a:cs typeface="Arial"/>
              </a:rPr>
              <a:t>class="close"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92278F"/>
                </a:solidFill>
                <a:latin typeface="Arial"/>
                <a:cs typeface="Arial"/>
              </a:rPr>
              <a:t>data-dismiss="alert"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link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or a  button element (when you click on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the alert box will</a:t>
            </a:r>
            <a:r>
              <a:rPr sz="2400" spc="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disappear).</a:t>
            </a:r>
            <a:endParaRPr sz="2400">
              <a:latin typeface="Arial"/>
              <a:cs typeface="Arial"/>
            </a:endParaRPr>
          </a:p>
          <a:p>
            <a:pPr marL="350520">
              <a:lnSpc>
                <a:spcPct val="100000"/>
              </a:lnSpc>
              <a:spcBef>
                <a:spcPts val="994"/>
              </a:spcBef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4727" y="2330195"/>
            <a:ext cx="7804404" cy="3221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14727" y="5925311"/>
            <a:ext cx="7153656" cy="932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9127" y="20523"/>
            <a:ext cx="27552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Links </a:t>
            </a:r>
            <a:r>
              <a:rPr dirty="0"/>
              <a:t>in</a:t>
            </a:r>
            <a:r>
              <a:rPr spc="-105" dirty="0"/>
              <a:t> </a:t>
            </a:r>
            <a:r>
              <a:rPr dirty="0"/>
              <a:t>alerts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5191" y="672846"/>
            <a:ext cx="10389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2278F"/>
              </a:buClr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Add the </a:t>
            </a:r>
            <a:r>
              <a:rPr sz="2400" spc="-5" dirty="0">
                <a:solidFill>
                  <a:srgbClr val="92278F"/>
                </a:solidFill>
                <a:latin typeface="Arial"/>
                <a:cs typeface="Arial"/>
              </a:rPr>
              <a:t>alert-link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class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any links inside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alert box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create "matching  colored</a:t>
            </a:r>
            <a:r>
              <a:rPr sz="24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links“.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5191" y="4487926"/>
            <a:ext cx="1383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278F"/>
              </a:buClr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ta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16251" y="1673351"/>
            <a:ext cx="8717280" cy="2723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49779" y="5027676"/>
            <a:ext cx="7972044" cy="790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3870" y="139649"/>
            <a:ext cx="22402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Gly</a:t>
            </a:r>
            <a:r>
              <a:rPr spc="-15" dirty="0"/>
              <a:t>p</a:t>
            </a:r>
            <a:r>
              <a:rPr dirty="0"/>
              <a:t>hi</a:t>
            </a:r>
            <a:r>
              <a:rPr spc="-15" dirty="0"/>
              <a:t>c</a:t>
            </a:r>
            <a:r>
              <a:rPr dirty="0"/>
              <a:t>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3870" y="1188211"/>
            <a:ext cx="8027670" cy="122999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92278F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Bootstrap </a:t>
            </a:r>
            <a:r>
              <a:rPr sz="1800" spc="-5" dirty="0">
                <a:solidFill>
                  <a:srgbClr val="0D0D0D"/>
                </a:solidFill>
                <a:latin typeface="Arial"/>
                <a:cs typeface="Arial"/>
              </a:rPr>
              <a:t>provides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250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260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glyphicons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from the</a:t>
            </a:r>
            <a:r>
              <a:rPr sz="180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Arial"/>
                <a:cs typeface="Arial"/>
                <a:hlinkClick r:id="rId2"/>
              </a:rPr>
              <a:t>Glyphicons</a:t>
            </a:r>
            <a:r>
              <a:rPr sz="1800" spc="-5" dirty="0">
                <a:solidFill>
                  <a:srgbClr val="0066FF"/>
                </a:solidFill>
                <a:latin typeface="Arial"/>
                <a:cs typeface="Arial"/>
                <a:hlinkClick r:id="rId2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Halflings</a:t>
            </a:r>
            <a:r>
              <a:rPr sz="1800" spc="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set.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2278F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Glyphicons can be used in text, buttons, toolbars, navigation,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forms,</a:t>
            </a:r>
            <a:r>
              <a:rPr sz="1800" spc="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1010"/>
              </a:spcBef>
            </a:pP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3870" y="5199320"/>
            <a:ext cx="5128260" cy="83121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Glyphicon</a:t>
            </a:r>
            <a:r>
              <a:rPr sz="18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&lt;span class="</a:t>
            </a:r>
            <a:r>
              <a:rPr sz="1800" spc="-5" dirty="0">
                <a:solidFill>
                  <a:srgbClr val="92278F"/>
                </a:solidFill>
                <a:latin typeface="Arial"/>
                <a:cs typeface="Arial"/>
              </a:rPr>
              <a:t>glyphicon</a:t>
            </a:r>
            <a:r>
              <a:rPr sz="1800" spc="30" dirty="0">
                <a:solidFill>
                  <a:srgbClr val="92278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2278F"/>
                </a:solidFill>
                <a:latin typeface="Arial"/>
                <a:cs typeface="Arial"/>
              </a:rPr>
              <a:t>glyphicon-</a:t>
            </a:r>
            <a:r>
              <a:rPr sz="1800" i="1" spc="-5" dirty="0">
                <a:solidFill>
                  <a:srgbClr val="92278F"/>
                </a:solidFill>
                <a:latin typeface="Arial"/>
                <a:cs typeface="Arial"/>
              </a:rPr>
              <a:t>name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"&gt;&lt;/span&gt;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23872" y="2523744"/>
            <a:ext cx="3913632" cy="2542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6476" y="191769"/>
            <a:ext cx="2313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C1D6B"/>
                </a:solidFill>
              </a:rPr>
              <a:t>Input</a:t>
            </a:r>
            <a:r>
              <a:rPr sz="2800" spc="-65" dirty="0">
                <a:solidFill>
                  <a:srgbClr val="6C1D6B"/>
                </a:solidFill>
              </a:rPr>
              <a:t> </a:t>
            </a:r>
            <a:r>
              <a:rPr sz="2800" spc="-5" dirty="0">
                <a:solidFill>
                  <a:srgbClr val="6C1D6B"/>
                </a:solidFill>
              </a:rPr>
              <a:t>groups: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776476" y="761441"/>
            <a:ext cx="9500235" cy="72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ts val="1914"/>
              </a:lnSpc>
              <a:spcBef>
                <a:spcPts val="105"/>
              </a:spcBef>
              <a:buClr>
                <a:srgbClr val="92278F"/>
              </a:buClr>
              <a:buSzPct val="141176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1700" spc="-5" dirty="0">
                <a:solidFill>
                  <a:srgbClr val="404040"/>
                </a:solidFill>
                <a:latin typeface="Arial"/>
                <a:cs typeface="Arial"/>
              </a:rPr>
              <a:t>Extend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form controls by adding </a:t>
            </a:r>
            <a:r>
              <a:rPr sz="1700" spc="-5" dirty="0">
                <a:solidFill>
                  <a:srgbClr val="404040"/>
                </a:solidFill>
                <a:latin typeface="Arial"/>
                <a:cs typeface="Arial"/>
              </a:rPr>
              <a:t>text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or buttons </a:t>
            </a:r>
            <a:r>
              <a:rPr sz="1700" spc="-5" dirty="0">
                <a:solidFill>
                  <a:srgbClr val="404040"/>
                </a:solidFill>
                <a:latin typeface="Arial"/>
                <a:cs typeface="Arial"/>
              </a:rPr>
              <a:t>before, </a:t>
            </a:r>
            <a:r>
              <a:rPr sz="1700" spc="-20" dirty="0">
                <a:solidFill>
                  <a:srgbClr val="404040"/>
                </a:solidFill>
                <a:latin typeface="Arial"/>
                <a:cs typeface="Arial"/>
              </a:rPr>
              <a:t>after,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or on both sides </a:t>
            </a:r>
            <a:r>
              <a:rPr sz="17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any</a:t>
            </a:r>
            <a:r>
              <a:rPr sz="1700" spc="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text-based</a:t>
            </a:r>
            <a:endParaRPr sz="1700">
              <a:latin typeface="Arial"/>
              <a:cs typeface="Arial"/>
            </a:endParaRPr>
          </a:p>
          <a:p>
            <a:pPr marL="355600" marR="83185">
              <a:lnSpc>
                <a:spcPts val="1630"/>
              </a:lnSpc>
              <a:spcBef>
                <a:spcPts val="270"/>
              </a:spcBef>
            </a:pPr>
            <a:r>
              <a:rPr sz="1700" dirty="0">
                <a:solidFill>
                  <a:srgbClr val="6C1D6B"/>
                </a:solidFill>
                <a:latin typeface="Arial"/>
                <a:cs typeface="Arial"/>
              </a:rPr>
              <a:t>&lt;input&gt;.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Use .input-group </a:t>
            </a:r>
            <a:r>
              <a:rPr sz="1700" spc="-10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1700" dirty="0">
                <a:solidFill>
                  <a:srgbClr val="6C1D6B"/>
                </a:solidFill>
                <a:latin typeface="Arial"/>
                <a:cs typeface="Arial"/>
              </a:rPr>
              <a:t>.input-group-addon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1700" spc="-5" dirty="0">
                <a:solidFill>
                  <a:srgbClr val="6C1D6B"/>
                </a:solidFill>
                <a:latin typeface="Arial"/>
                <a:cs typeface="Arial"/>
              </a:rPr>
              <a:t>.input-group-btn </a:t>
            </a:r>
            <a:r>
              <a:rPr sz="1700" spc="-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prepend or append  elements </a:t>
            </a:r>
            <a:r>
              <a:rPr sz="1700" spc="-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a single</a:t>
            </a:r>
            <a:r>
              <a:rPr sz="17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6C1D6B"/>
                </a:solidFill>
                <a:latin typeface="Arial"/>
                <a:cs typeface="Arial"/>
              </a:rPr>
              <a:t>.form-control</a:t>
            </a:r>
            <a:r>
              <a:rPr sz="1700" spc="-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6476" y="5978753"/>
            <a:ext cx="9412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400"/>
              </a:lnSpc>
              <a:spcBef>
                <a:spcPts val="100"/>
              </a:spcBef>
              <a:buClr>
                <a:srgbClr val="92278F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dirty="0">
                <a:latin typeface="Arial"/>
                <a:cs typeface="Arial"/>
              </a:rPr>
              <a:t>Place one add-on or button on either side of an input. </a:t>
            </a:r>
            <a:r>
              <a:rPr sz="1700" spc="-55" dirty="0">
                <a:latin typeface="Arial"/>
                <a:cs typeface="Arial"/>
              </a:rPr>
              <a:t>You </a:t>
            </a:r>
            <a:r>
              <a:rPr sz="1700" dirty="0">
                <a:latin typeface="Arial"/>
                <a:cs typeface="Arial"/>
              </a:rPr>
              <a:t>may also place one on both sides of  an input.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29383" y="1845563"/>
            <a:ext cx="9340595" cy="3939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0120" y="20523"/>
            <a:ext cx="18554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Scrollspy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9373" y="762761"/>
            <a:ext cx="10247630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The Scrollspy plugin is used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automatically update links in a navigation list  based on scroll</a:t>
            </a:r>
            <a:r>
              <a:rPr sz="24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position.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800" y="2426207"/>
            <a:ext cx="10030968" cy="3305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1942" y="426465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1942" y="921765"/>
            <a:ext cx="9150350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8000"/>
                </a:solidFill>
                <a:latin typeface="Arial"/>
                <a:cs typeface="Arial"/>
              </a:rPr>
              <a:t>&lt;!--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scrollable area</a:t>
            </a:r>
            <a:r>
              <a:rPr sz="1800" spc="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--&gt;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Arial"/>
                <a:cs typeface="Arial"/>
              </a:rPr>
              <a:t>body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data-spy</a:t>
            </a:r>
            <a:r>
              <a:rPr sz="1800" spc="-5" dirty="0">
                <a:solidFill>
                  <a:srgbClr val="0000CD"/>
                </a:solidFill>
                <a:latin typeface="Arial"/>
                <a:cs typeface="Arial"/>
              </a:rPr>
              <a:t>="scroll"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data-target</a:t>
            </a:r>
            <a:r>
              <a:rPr sz="1800" spc="-5" dirty="0">
                <a:solidFill>
                  <a:srgbClr val="0000CD"/>
                </a:solidFill>
                <a:latin typeface="Arial"/>
                <a:cs typeface="Arial"/>
              </a:rPr>
              <a:t>=".navbar"</a:t>
            </a:r>
            <a:r>
              <a:rPr sz="1800" spc="65" dirty="0">
                <a:solidFill>
                  <a:srgbClr val="0000C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data-offset</a:t>
            </a:r>
            <a:r>
              <a:rPr sz="1800" spc="-5" dirty="0">
                <a:solidFill>
                  <a:srgbClr val="0000CD"/>
                </a:solidFill>
                <a:latin typeface="Arial"/>
                <a:cs typeface="Arial"/>
              </a:rPr>
              <a:t>="50"&gt;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8000"/>
                </a:solidFill>
                <a:latin typeface="Arial"/>
                <a:cs typeface="Arial"/>
              </a:rPr>
              <a:t>&lt;!--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navbar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- The &lt;a&gt; 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elements are used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jump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a section in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scrollable area</a:t>
            </a:r>
            <a:r>
              <a:rPr sz="1800" spc="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--&gt;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Arial"/>
                <a:cs typeface="Arial"/>
              </a:rPr>
              <a:t>nav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800" spc="-5" dirty="0">
                <a:solidFill>
                  <a:srgbClr val="0000CD"/>
                </a:solidFill>
                <a:latin typeface="Arial"/>
                <a:cs typeface="Arial"/>
              </a:rPr>
              <a:t>="navbar navbar-inverse</a:t>
            </a:r>
            <a:r>
              <a:rPr sz="1800" spc="35" dirty="0">
                <a:solidFill>
                  <a:srgbClr val="0000C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CD"/>
                </a:solidFill>
                <a:latin typeface="Arial"/>
                <a:cs typeface="Arial"/>
              </a:rPr>
              <a:t>navbar-fixed-top"&gt;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sz="18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Arial"/>
                <a:cs typeface="Arial"/>
              </a:rPr>
              <a:t>ul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800" spc="-5" dirty="0">
                <a:solidFill>
                  <a:srgbClr val="0000CD"/>
                </a:solidFill>
                <a:latin typeface="Arial"/>
                <a:cs typeface="Arial"/>
              </a:rPr>
              <a:t>="nav</a:t>
            </a:r>
            <a:r>
              <a:rPr sz="1800" spc="15" dirty="0">
                <a:solidFill>
                  <a:srgbClr val="0000C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CD"/>
                </a:solidFill>
                <a:latin typeface="Arial"/>
                <a:cs typeface="Arial"/>
              </a:rPr>
              <a:t>navbar-nav"&gt;</a:t>
            </a:r>
            <a:endParaRPr sz="180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</a:pPr>
            <a:r>
              <a:rPr sz="18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Arial"/>
                <a:cs typeface="Arial"/>
              </a:rPr>
              <a:t>li</a:t>
            </a:r>
            <a:r>
              <a:rPr sz="1800" spc="-5" dirty="0">
                <a:solidFill>
                  <a:srgbClr val="0000CD"/>
                </a:solidFill>
                <a:latin typeface="Arial"/>
                <a:cs typeface="Arial"/>
              </a:rPr>
              <a:t>&gt;&lt;</a:t>
            </a:r>
            <a:r>
              <a:rPr sz="1800" spc="-5" dirty="0">
                <a:solidFill>
                  <a:srgbClr val="A42A2A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href</a:t>
            </a:r>
            <a:r>
              <a:rPr sz="1800" spc="-5" dirty="0">
                <a:solidFill>
                  <a:srgbClr val="0000CD"/>
                </a:solidFill>
                <a:latin typeface="Arial"/>
                <a:cs typeface="Arial"/>
              </a:rPr>
              <a:t>="#section1"&gt;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Section</a:t>
            </a:r>
            <a:r>
              <a:rPr sz="18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Arial"/>
                <a:cs typeface="Arial"/>
              </a:rPr>
              <a:t>/a</a:t>
            </a:r>
            <a:r>
              <a:rPr sz="1800" spc="-5" dirty="0">
                <a:solidFill>
                  <a:srgbClr val="0000CD"/>
                </a:solidFill>
                <a:latin typeface="Arial"/>
                <a:cs typeface="Arial"/>
              </a:rPr>
              <a:t>&gt;&lt;</a:t>
            </a:r>
            <a:r>
              <a:rPr sz="1800" spc="-5" dirty="0">
                <a:solidFill>
                  <a:srgbClr val="A42A2A"/>
                </a:solidFill>
                <a:latin typeface="Arial"/>
                <a:cs typeface="Arial"/>
              </a:rPr>
              <a:t>/li</a:t>
            </a:r>
            <a:r>
              <a:rPr sz="1800" spc="-5" dirty="0">
                <a:solidFill>
                  <a:srgbClr val="0000CD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R="8415020" algn="ctr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Arial"/>
                <a:cs typeface="Arial"/>
              </a:rPr>
              <a:t>/nav</a:t>
            </a:r>
            <a:r>
              <a:rPr sz="1800" spc="-5" dirty="0">
                <a:solidFill>
                  <a:srgbClr val="0000CD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8000"/>
                </a:solidFill>
                <a:latin typeface="Arial"/>
                <a:cs typeface="Arial"/>
              </a:rPr>
              <a:t>&lt;!-- 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Section 1</a:t>
            </a:r>
            <a:r>
              <a:rPr sz="1800" spc="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--&gt;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Arial"/>
                <a:cs typeface="Arial"/>
              </a:rPr>
              <a:t>div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sz="1800" spc="-5" dirty="0">
                <a:solidFill>
                  <a:srgbClr val="0000CD"/>
                </a:solidFill>
                <a:latin typeface="Arial"/>
                <a:cs typeface="Arial"/>
              </a:rPr>
              <a:t>="section1"&gt;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sz="18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Arial"/>
                <a:cs typeface="Arial"/>
              </a:rPr>
              <a:t>h1</a:t>
            </a:r>
            <a:r>
              <a:rPr sz="1800" spc="-5" dirty="0">
                <a:solidFill>
                  <a:srgbClr val="0000CD"/>
                </a:solidFill>
                <a:latin typeface="Arial"/>
                <a:cs typeface="Arial"/>
              </a:rPr>
              <a:t>&gt;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Section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Arial"/>
                <a:cs typeface="Arial"/>
              </a:rPr>
              <a:t>/h1</a:t>
            </a:r>
            <a:r>
              <a:rPr sz="1800" spc="-5" dirty="0">
                <a:solidFill>
                  <a:srgbClr val="0000CD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sz="1800" spc="-1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1800" spc="-15" dirty="0">
                <a:solidFill>
                  <a:srgbClr val="A42A2A"/>
                </a:solidFill>
                <a:latin typeface="Arial"/>
                <a:cs typeface="Arial"/>
              </a:rPr>
              <a:t>p</a:t>
            </a:r>
            <a:r>
              <a:rPr sz="1800" spc="-15" dirty="0">
                <a:solidFill>
                  <a:srgbClr val="0000CD"/>
                </a:solidFill>
                <a:latin typeface="Arial"/>
                <a:cs typeface="Arial"/>
              </a:rPr>
              <a:t>&gt;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Try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scroll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page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and look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at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the navigation bar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while</a:t>
            </a:r>
            <a:r>
              <a:rPr sz="1800" spc="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scrolling!</a:t>
            </a:r>
            <a:r>
              <a:rPr sz="18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Arial"/>
                <a:cs typeface="Arial"/>
              </a:rPr>
              <a:t>/p</a:t>
            </a:r>
            <a:r>
              <a:rPr sz="1800" spc="-5" dirty="0">
                <a:solidFill>
                  <a:srgbClr val="0000CD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Arial"/>
                <a:cs typeface="Arial"/>
              </a:rPr>
              <a:t>/div</a:t>
            </a:r>
            <a:r>
              <a:rPr sz="1800" spc="-5" dirty="0">
                <a:solidFill>
                  <a:srgbClr val="0000CD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Arial"/>
                <a:cs typeface="Arial"/>
              </a:rPr>
              <a:t>/body</a:t>
            </a:r>
            <a:r>
              <a:rPr sz="1800" spc="-10" dirty="0">
                <a:solidFill>
                  <a:srgbClr val="0000CD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2391" y="681608"/>
            <a:ext cx="9909810" cy="54152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Example</a:t>
            </a: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Explanation:</a:t>
            </a:r>
            <a:endParaRPr sz="2400">
              <a:latin typeface="Arial"/>
              <a:cs typeface="Arial"/>
            </a:endParaRPr>
          </a:p>
          <a:p>
            <a:pPr marL="355600" marR="967105" indent="-342900">
              <a:lnSpc>
                <a:spcPct val="100000"/>
              </a:lnSpc>
              <a:spcBef>
                <a:spcPts val="994"/>
              </a:spcBef>
              <a:buClr>
                <a:srgbClr val="92278F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Add data-spy="scroll"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the element that should be used as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scrollable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area (often this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&lt;body&gt;</a:t>
            </a:r>
            <a:r>
              <a:rPr sz="24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element).</a:t>
            </a:r>
            <a:endParaRPr sz="2400">
              <a:latin typeface="Arial"/>
              <a:cs typeface="Arial"/>
            </a:endParaRPr>
          </a:p>
          <a:p>
            <a:pPr marL="355600" marR="501015" indent="-342900">
              <a:lnSpc>
                <a:spcPct val="100000"/>
              </a:lnSpc>
              <a:spcBef>
                <a:spcPts val="1000"/>
              </a:spcBef>
              <a:buClr>
                <a:srgbClr val="92278F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Then add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data-target attribute with a value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id or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class  name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navigation bar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(.navbar).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This is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make sure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that the 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navbar is connected with the scrollable</a:t>
            </a:r>
            <a:r>
              <a:rPr sz="24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area.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buClr>
                <a:srgbClr val="92278F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Note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scrollable elements must match the ID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the links inside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navbar's list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items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(&lt;div id="section1"&gt; matches &lt;a</a:t>
            </a:r>
            <a:r>
              <a:rPr sz="2400" spc="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href="#section1"&gt;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 marL="355600" marR="86995" indent="-342900">
              <a:lnSpc>
                <a:spcPct val="100000"/>
              </a:lnSpc>
              <a:spcBef>
                <a:spcPts val="994"/>
              </a:spcBef>
              <a:buClr>
                <a:srgbClr val="92278F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optional data-offset attribute specifies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number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pixels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 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offset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from top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when calculating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position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scroll. This is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useful 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when you feel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that 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links inside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navbar changes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active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state 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too soon or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too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early when jumping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 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scrollable elements. Default  is 10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pixels.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0361" y="20523"/>
            <a:ext cx="176466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Carousel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0361" y="845007"/>
            <a:ext cx="9688195" cy="381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The Carousel plugin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is a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component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cycling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through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elements,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like</a:t>
            </a:r>
            <a:r>
              <a:rPr sz="2400" spc="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carousel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(slideshow).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400" spc="-5" dirty="0">
                <a:solidFill>
                  <a:srgbClr val="A42A2A"/>
                </a:solidFill>
                <a:latin typeface="Arial"/>
                <a:cs typeface="Arial"/>
              </a:rPr>
              <a:t>div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sz="2400" spc="-5" dirty="0">
                <a:solidFill>
                  <a:srgbClr val="0000CD"/>
                </a:solidFill>
                <a:latin typeface="Arial"/>
                <a:cs typeface="Arial"/>
              </a:rPr>
              <a:t>="myCarousel"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2400" spc="-5" dirty="0">
                <a:solidFill>
                  <a:srgbClr val="0000CD"/>
                </a:solidFill>
                <a:latin typeface="Arial"/>
                <a:cs typeface="Arial"/>
              </a:rPr>
              <a:t>="carousel slide"</a:t>
            </a:r>
            <a:r>
              <a:rPr sz="2400" spc="130" dirty="0">
                <a:solidFill>
                  <a:srgbClr val="0000C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data-ride</a:t>
            </a:r>
            <a:r>
              <a:rPr sz="2400" spc="-5" dirty="0">
                <a:solidFill>
                  <a:srgbClr val="0000CD"/>
                </a:solidFill>
                <a:latin typeface="Arial"/>
                <a:cs typeface="Arial"/>
              </a:rPr>
              <a:t>="carousel"&gt;</a:t>
            </a:r>
            <a:endParaRPr sz="240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&lt;!-- Indicators</a:t>
            </a:r>
            <a:r>
              <a:rPr sz="2400" spc="-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--&gt;</a:t>
            </a:r>
            <a:endParaRPr sz="240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</a:pPr>
            <a:r>
              <a:rPr sz="24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400" spc="-5" dirty="0">
                <a:solidFill>
                  <a:srgbClr val="A42A2A"/>
                </a:solidFill>
                <a:latin typeface="Arial"/>
                <a:cs typeface="Arial"/>
              </a:rPr>
              <a:t>ol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2400" spc="-5" dirty="0">
                <a:solidFill>
                  <a:srgbClr val="0000CD"/>
                </a:solidFill>
                <a:latin typeface="Arial"/>
                <a:cs typeface="Arial"/>
              </a:rPr>
              <a:t>="carousel-indicators"&gt;</a:t>
            </a:r>
            <a:endParaRPr sz="2400">
              <a:latin typeface="Arial"/>
              <a:cs typeface="Arial"/>
            </a:endParaRPr>
          </a:p>
          <a:p>
            <a:pPr marL="350520">
              <a:lnSpc>
                <a:spcPct val="100000"/>
              </a:lnSpc>
            </a:pPr>
            <a:r>
              <a:rPr sz="24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400" spc="-5" dirty="0">
                <a:solidFill>
                  <a:srgbClr val="A42A2A"/>
                </a:solidFill>
                <a:latin typeface="Arial"/>
                <a:cs typeface="Arial"/>
              </a:rPr>
              <a:t>li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data-target</a:t>
            </a:r>
            <a:r>
              <a:rPr sz="2400" spc="-5" dirty="0">
                <a:solidFill>
                  <a:srgbClr val="0000CD"/>
                </a:solidFill>
                <a:latin typeface="Arial"/>
                <a:cs typeface="Arial"/>
              </a:rPr>
              <a:t>="#myCarousel"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data-slide-to</a:t>
            </a:r>
            <a:r>
              <a:rPr sz="2400" spc="-5" dirty="0">
                <a:solidFill>
                  <a:srgbClr val="0000CD"/>
                </a:solidFill>
                <a:latin typeface="Arial"/>
                <a:cs typeface="Arial"/>
              </a:rPr>
              <a:t>="0"</a:t>
            </a:r>
            <a:r>
              <a:rPr sz="2400" spc="125" dirty="0">
                <a:solidFill>
                  <a:srgbClr val="0000C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2400" spc="-5" dirty="0">
                <a:solidFill>
                  <a:srgbClr val="0000CD"/>
                </a:solidFill>
                <a:latin typeface="Arial"/>
                <a:cs typeface="Arial"/>
              </a:rPr>
              <a:t>="active"&gt;&lt;</a:t>
            </a:r>
            <a:r>
              <a:rPr sz="2400" spc="-5" dirty="0">
                <a:solidFill>
                  <a:srgbClr val="A42A2A"/>
                </a:solidFill>
                <a:latin typeface="Arial"/>
                <a:cs typeface="Arial"/>
              </a:rPr>
              <a:t>/li</a:t>
            </a:r>
            <a:r>
              <a:rPr sz="2400" spc="-5" dirty="0">
                <a:solidFill>
                  <a:srgbClr val="0000CD"/>
                </a:solidFill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  <a:p>
            <a:pPr marL="350520">
              <a:lnSpc>
                <a:spcPct val="100000"/>
              </a:lnSpc>
            </a:pPr>
            <a:r>
              <a:rPr sz="24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400" spc="-5" dirty="0">
                <a:solidFill>
                  <a:srgbClr val="A42A2A"/>
                </a:solidFill>
                <a:latin typeface="Arial"/>
                <a:cs typeface="Arial"/>
              </a:rPr>
              <a:t>li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data-target</a:t>
            </a:r>
            <a:r>
              <a:rPr sz="2400" spc="-5" dirty="0">
                <a:solidFill>
                  <a:srgbClr val="0000CD"/>
                </a:solidFill>
                <a:latin typeface="Arial"/>
                <a:cs typeface="Arial"/>
              </a:rPr>
              <a:t>="#myCarousel"</a:t>
            </a:r>
            <a:r>
              <a:rPr sz="2400" spc="120" dirty="0">
                <a:solidFill>
                  <a:srgbClr val="0000C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data-slide-to</a:t>
            </a:r>
            <a:r>
              <a:rPr sz="2400" spc="-5" dirty="0">
                <a:solidFill>
                  <a:srgbClr val="0000CD"/>
                </a:solidFill>
                <a:latin typeface="Arial"/>
                <a:cs typeface="Arial"/>
              </a:rPr>
              <a:t>="1"&gt;&lt;</a:t>
            </a:r>
            <a:r>
              <a:rPr sz="2400" spc="-5" dirty="0">
                <a:solidFill>
                  <a:srgbClr val="A42A2A"/>
                </a:solidFill>
                <a:latin typeface="Arial"/>
                <a:cs typeface="Arial"/>
              </a:rPr>
              <a:t>/li</a:t>
            </a:r>
            <a:r>
              <a:rPr sz="2400" spc="-5" dirty="0">
                <a:solidFill>
                  <a:srgbClr val="0000CD"/>
                </a:solidFill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  <a:p>
            <a:pPr marL="350520">
              <a:lnSpc>
                <a:spcPct val="100000"/>
              </a:lnSpc>
            </a:pPr>
            <a:r>
              <a:rPr sz="24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400" spc="-5" dirty="0">
                <a:solidFill>
                  <a:srgbClr val="A42A2A"/>
                </a:solidFill>
                <a:latin typeface="Arial"/>
                <a:cs typeface="Arial"/>
              </a:rPr>
              <a:t>li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data-target</a:t>
            </a:r>
            <a:r>
              <a:rPr sz="2400" spc="-5" dirty="0">
                <a:solidFill>
                  <a:srgbClr val="0000CD"/>
                </a:solidFill>
                <a:latin typeface="Arial"/>
                <a:cs typeface="Arial"/>
              </a:rPr>
              <a:t>="#myCarousel"</a:t>
            </a:r>
            <a:r>
              <a:rPr sz="2400" spc="120" dirty="0">
                <a:solidFill>
                  <a:srgbClr val="0000C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data-slide-to</a:t>
            </a:r>
            <a:r>
              <a:rPr sz="2400" spc="-5" dirty="0">
                <a:solidFill>
                  <a:srgbClr val="0000CD"/>
                </a:solidFill>
                <a:latin typeface="Arial"/>
                <a:cs typeface="Arial"/>
              </a:rPr>
              <a:t>="2"&gt;&lt;</a:t>
            </a:r>
            <a:r>
              <a:rPr sz="2400" spc="-5" dirty="0">
                <a:solidFill>
                  <a:srgbClr val="A42A2A"/>
                </a:solidFill>
                <a:latin typeface="Arial"/>
                <a:cs typeface="Arial"/>
              </a:rPr>
              <a:t>/li</a:t>
            </a:r>
            <a:r>
              <a:rPr sz="2400" spc="-5" dirty="0">
                <a:solidFill>
                  <a:srgbClr val="0000CD"/>
                </a:solidFill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  <a:p>
            <a:pPr marL="350520">
              <a:lnSpc>
                <a:spcPct val="100000"/>
              </a:lnSpc>
            </a:pPr>
            <a:r>
              <a:rPr sz="24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400" spc="-5" dirty="0">
                <a:solidFill>
                  <a:srgbClr val="A42A2A"/>
                </a:solidFill>
                <a:latin typeface="Arial"/>
                <a:cs typeface="Arial"/>
              </a:rPr>
              <a:t>li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data-target</a:t>
            </a:r>
            <a:r>
              <a:rPr sz="2400" spc="-5" dirty="0">
                <a:solidFill>
                  <a:srgbClr val="0000CD"/>
                </a:solidFill>
                <a:latin typeface="Arial"/>
                <a:cs typeface="Arial"/>
              </a:rPr>
              <a:t>="#myCarousel"</a:t>
            </a:r>
            <a:r>
              <a:rPr sz="2400" spc="114" dirty="0">
                <a:solidFill>
                  <a:srgbClr val="0000C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data-slide-to</a:t>
            </a:r>
            <a:r>
              <a:rPr sz="2400" spc="-5" dirty="0">
                <a:solidFill>
                  <a:srgbClr val="0000CD"/>
                </a:solidFill>
                <a:latin typeface="Arial"/>
                <a:cs typeface="Arial"/>
              </a:rPr>
              <a:t>="3"&gt;&lt;</a:t>
            </a:r>
            <a:r>
              <a:rPr sz="2400" spc="-5" dirty="0">
                <a:solidFill>
                  <a:srgbClr val="A42A2A"/>
                </a:solidFill>
                <a:latin typeface="Arial"/>
                <a:cs typeface="Arial"/>
              </a:rPr>
              <a:t>/li</a:t>
            </a:r>
            <a:r>
              <a:rPr sz="2400" spc="-5" dirty="0">
                <a:solidFill>
                  <a:srgbClr val="0000CD"/>
                </a:solidFill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&lt;/ol&gt;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8454" y="354279"/>
            <a:ext cx="7239000" cy="5829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5"/>
              </a:lnSpc>
              <a:spcBef>
                <a:spcPts val="95"/>
              </a:spcBef>
            </a:pP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&lt;!-- </a:t>
            </a:r>
            <a:r>
              <a:rPr sz="2800" spc="-10" dirty="0">
                <a:solidFill>
                  <a:srgbClr val="008000"/>
                </a:solidFill>
                <a:latin typeface="Arial"/>
                <a:cs typeface="Arial"/>
              </a:rPr>
              <a:t>Wrapper </a:t>
            </a: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for slides</a:t>
            </a:r>
            <a:r>
              <a:rPr sz="2800" spc="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--&gt;</a:t>
            </a:r>
            <a:endParaRPr sz="2800">
              <a:latin typeface="Arial"/>
              <a:cs typeface="Arial"/>
            </a:endParaRPr>
          </a:p>
          <a:p>
            <a:pPr marL="144780">
              <a:lnSpc>
                <a:spcPts val="3025"/>
              </a:lnSpc>
            </a:pPr>
            <a:r>
              <a:rPr sz="28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800" spc="-5" dirty="0">
                <a:solidFill>
                  <a:srgbClr val="A42A2A"/>
                </a:solidFill>
                <a:latin typeface="Arial"/>
                <a:cs typeface="Arial"/>
              </a:rPr>
              <a:t>div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2800" dirty="0">
                <a:solidFill>
                  <a:srgbClr val="0000CD"/>
                </a:solidFill>
                <a:latin typeface="Arial"/>
                <a:cs typeface="Arial"/>
              </a:rPr>
              <a:t>="carousel-inner"</a:t>
            </a:r>
            <a:r>
              <a:rPr sz="2800" spc="35" dirty="0">
                <a:solidFill>
                  <a:srgbClr val="0000C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role</a:t>
            </a:r>
            <a:r>
              <a:rPr sz="2800" dirty="0">
                <a:solidFill>
                  <a:srgbClr val="0000CD"/>
                </a:solidFill>
                <a:latin typeface="Arial"/>
                <a:cs typeface="Arial"/>
              </a:rPr>
              <a:t>="listbox"&gt;</a:t>
            </a:r>
            <a:endParaRPr sz="2800">
              <a:latin typeface="Arial"/>
              <a:cs typeface="Arial"/>
            </a:endParaRPr>
          </a:p>
          <a:p>
            <a:pPr marL="341630">
              <a:lnSpc>
                <a:spcPts val="3025"/>
              </a:lnSpc>
            </a:pPr>
            <a:r>
              <a:rPr sz="28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800" spc="-5" dirty="0">
                <a:solidFill>
                  <a:srgbClr val="A42A2A"/>
                </a:solidFill>
                <a:latin typeface="Arial"/>
                <a:cs typeface="Arial"/>
              </a:rPr>
              <a:t>div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2800" dirty="0">
                <a:solidFill>
                  <a:srgbClr val="0000CD"/>
                </a:solidFill>
                <a:latin typeface="Arial"/>
                <a:cs typeface="Arial"/>
              </a:rPr>
              <a:t>="item</a:t>
            </a:r>
            <a:r>
              <a:rPr sz="2800" spc="25" dirty="0">
                <a:solidFill>
                  <a:srgbClr val="0000C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CD"/>
                </a:solidFill>
                <a:latin typeface="Arial"/>
                <a:cs typeface="Arial"/>
              </a:rPr>
              <a:t>active"&gt;</a:t>
            </a:r>
            <a:endParaRPr sz="2800">
              <a:latin typeface="Arial"/>
              <a:cs typeface="Arial"/>
            </a:endParaRPr>
          </a:p>
          <a:p>
            <a:pPr marL="537845">
              <a:lnSpc>
                <a:spcPts val="3025"/>
              </a:lnSpc>
            </a:pPr>
            <a:r>
              <a:rPr sz="28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800" spc="-5" dirty="0">
                <a:solidFill>
                  <a:srgbClr val="A42A2A"/>
                </a:solidFill>
                <a:latin typeface="Arial"/>
                <a:cs typeface="Arial"/>
              </a:rPr>
              <a:t>img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src</a:t>
            </a:r>
            <a:r>
              <a:rPr sz="2800" dirty="0">
                <a:solidFill>
                  <a:srgbClr val="0000CD"/>
                </a:solidFill>
                <a:latin typeface="Arial"/>
                <a:cs typeface="Arial"/>
              </a:rPr>
              <a:t>="img_chania.jpg"</a:t>
            </a:r>
            <a:r>
              <a:rPr sz="2800" spc="55" dirty="0">
                <a:solidFill>
                  <a:srgbClr val="0000C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alt</a:t>
            </a:r>
            <a:r>
              <a:rPr sz="2800" spc="-5" dirty="0">
                <a:solidFill>
                  <a:srgbClr val="0000CD"/>
                </a:solidFill>
                <a:latin typeface="Arial"/>
                <a:cs typeface="Arial"/>
              </a:rPr>
              <a:t>="Chania"&gt;</a:t>
            </a:r>
            <a:endParaRPr sz="2800">
              <a:latin typeface="Arial"/>
              <a:cs typeface="Arial"/>
            </a:endParaRPr>
          </a:p>
          <a:p>
            <a:pPr marL="341630">
              <a:lnSpc>
                <a:spcPts val="3025"/>
              </a:lnSpc>
            </a:pPr>
            <a:r>
              <a:rPr sz="2800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800" dirty="0">
                <a:solidFill>
                  <a:srgbClr val="A42A2A"/>
                </a:solidFill>
                <a:latin typeface="Arial"/>
                <a:cs typeface="Arial"/>
              </a:rPr>
              <a:t>/div</a:t>
            </a:r>
            <a:r>
              <a:rPr sz="2800" dirty="0">
                <a:solidFill>
                  <a:srgbClr val="0000CD"/>
                </a:solidFill>
                <a:latin typeface="Arial"/>
                <a:cs typeface="Arial"/>
              </a:rPr>
              <a:t>&gt;</a:t>
            </a:r>
            <a:endParaRPr sz="2800">
              <a:latin typeface="Arial"/>
              <a:cs typeface="Arial"/>
            </a:endParaRPr>
          </a:p>
          <a:p>
            <a:pPr marL="341630">
              <a:lnSpc>
                <a:spcPts val="3025"/>
              </a:lnSpc>
            </a:pPr>
            <a:r>
              <a:rPr sz="28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800" spc="-5" dirty="0">
                <a:solidFill>
                  <a:srgbClr val="A42A2A"/>
                </a:solidFill>
                <a:latin typeface="Arial"/>
                <a:cs typeface="Arial"/>
              </a:rPr>
              <a:t>div</a:t>
            </a:r>
            <a:r>
              <a:rPr sz="2800" spc="5" dirty="0">
                <a:solidFill>
                  <a:srgbClr val="A42A2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2800" dirty="0">
                <a:solidFill>
                  <a:srgbClr val="0000CD"/>
                </a:solidFill>
                <a:latin typeface="Arial"/>
                <a:cs typeface="Arial"/>
              </a:rPr>
              <a:t>="item"&gt;</a:t>
            </a:r>
            <a:endParaRPr sz="2800">
              <a:latin typeface="Arial"/>
              <a:cs typeface="Arial"/>
            </a:endParaRPr>
          </a:p>
          <a:p>
            <a:pPr marL="537845">
              <a:lnSpc>
                <a:spcPts val="3025"/>
              </a:lnSpc>
            </a:pPr>
            <a:r>
              <a:rPr sz="28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800" spc="-5" dirty="0">
                <a:solidFill>
                  <a:srgbClr val="A42A2A"/>
                </a:solidFill>
                <a:latin typeface="Arial"/>
                <a:cs typeface="Arial"/>
              </a:rPr>
              <a:t>img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src</a:t>
            </a:r>
            <a:r>
              <a:rPr sz="2800" dirty="0">
                <a:solidFill>
                  <a:srgbClr val="0000CD"/>
                </a:solidFill>
                <a:latin typeface="Arial"/>
                <a:cs typeface="Arial"/>
              </a:rPr>
              <a:t>="img_chania2.jpg"</a:t>
            </a:r>
            <a:r>
              <a:rPr sz="2800" spc="50" dirty="0">
                <a:solidFill>
                  <a:srgbClr val="0000C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alt</a:t>
            </a:r>
            <a:r>
              <a:rPr sz="2800" spc="-5" dirty="0">
                <a:solidFill>
                  <a:srgbClr val="0000CD"/>
                </a:solidFill>
                <a:latin typeface="Arial"/>
                <a:cs typeface="Arial"/>
              </a:rPr>
              <a:t>="Chania"&gt;</a:t>
            </a:r>
            <a:endParaRPr sz="2800">
              <a:latin typeface="Arial"/>
              <a:cs typeface="Arial"/>
            </a:endParaRPr>
          </a:p>
          <a:p>
            <a:pPr marL="341630">
              <a:lnSpc>
                <a:spcPts val="3025"/>
              </a:lnSpc>
            </a:pPr>
            <a:r>
              <a:rPr sz="28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800" spc="-5" dirty="0">
                <a:solidFill>
                  <a:srgbClr val="A42A2A"/>
                </a:solidFill>
                <a:latin typeface="Arial"/>
                <a:cs typeface="Arial"/>
              </a:rPr>
              <a:t>/div</a:t>
            </a:r>
            <a:r>
              <a:rPr sz="2800" spc="-5" dirty="0">
                <a:solidFill>
                  <a:srgbClr val="0000CD"/>
                </a:solidFill>
                <a:latin typeface="Arial"/>
                <a:cs typeface="Arial"/>
              </a:rPr>
              <a:t>&gt;</a:t>
            </a:r>
            <a:endParaRPr sz="2800">
              <a:latin typeface="Arial"/>
              <a:cs typeface="Arial"/>
            </a:endParaRPr>
          </a:p>
          <a:p>
            <a:pPr marL="341630">
              <a:lnSpc>
                <a:spcPts val="3025"/>
              </a:lnSpc>
            </a:pPr>
            <a:r>
              <a:rPr sz="28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800" spc="-5" dirty="0">
                <a:solidFill>
                  <a:srgbClr val="A42A2A"/>
                </a:solidFill>
                <a:latin typeface="Arial"/>
                <a:cs typeface="Arial"/>
              </a:rPr>
              <a:t>div</a:t>
            </a:r>
            <a:r>
              <a:rPr sz="2800" spc="5" dirty="0">
                <a:solidFill>
                  <a:srgbClr val="A42A2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2800" dirty="0">
                <a:solidFill>
                  <a:srgbClr val="0000CD"/>
                </a:solidFill>
                <a:latin typeface="Arial"/>
                <a:cs typeface="Arial"/>
              </a:rPr>
              <a:t>="item"&gt;</a:t>
            </a:r>
            <a:endParaRPr sz="2800">
              <a:latin typeface="Arial"/>
              <a:cs typeface="Arial"/>
            </a:endParaRPr>
          </a:p>
          <a:p>
            <a:pPr marL="537845">
              <a:lnSpc>
                <a:spcPts val="3025"/>
              </a:lnSpc>
            </a:pPr>
            <a:r>
              <a:rPr sz="28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800" spc="-5" dirty="0">
                <a:solidFill>
                  <a:srgbClr val="A42A2A"/>
                </a:solidFill>
                <a:latin typeface="Arial"/>
                <a:cs typeface="Arial"/>
              </a:rPr>
              <a:t>img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src</a:t>
            </a:r>
            <a:r>
              <a:rPr sz="2800" spc="-10" dirty="0">
                <a:solidFill>
                  <a:srgbClr val="0000CD"/>
                </a:solidFill>
                <a:latin typeface="Arial"/>
                <a:cs typeface="Arial"/>
              </a:rPr>
              <a:t>="img_flower.jpg"</a:t>
            </a:r>
            <a:r>
              <a:rPr sz="2800" spc="65" dirty="0">
                <a:solidFill>
                  <a:srgbClr val="0000C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alt</a:t>
            </a:r>
            <a:r>
              <a:rPr sz="2800" spc="-5" dirty="0">
                <a:solidFill>
                  <a:srgbClr val="0000CD"/>
                </a:solidFill>
                <a:latin typeface="Arial"/>
                <a:cs typeface="Arial"/>
              </a:rPr>
              <a:t>="Flower"&gt;</a:t>
            </a:r>
            <a:endParaRPr sz="2800">
              <a:latin typeface="Arial"/>
              <a:cs typeface="Arial"/>
            </a:endParaRPr>
          </a:p>
          <a:p>
            <a:pPr marL="341630">
              <a:lnSpc>
                <a:spcPts val="3025"/>
              </a:lnSpc>
            </a:pPr>
            <a:r>
              <a:rPr sz="28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800" spc="-5" dirty="0">
                <a:solidFill>
                  <a:srgbClr val="A42A2A"/>
                </a:solidFill>
                <a:latin typeface="Arial"/>
                <a:cs typeface="Arial"/>
              </a:rPr>
              <a:t>/div</a:t>
            </a:r>
            <a:r>
              <a:rPr sz="2800" spc="-5" dirty="0">
                <a:solidFill>
                  <a:srgbClr val="0000CD"/>
                </a:solidFill>
                <a:latin typeface="Arial"/>
                <a:cs typeface="Arial"/>
              </a:rPr>
              <a:t>&gt;</a:t>
            </a:r>
            <a:endParaRPr sz="2800">
              <a:latin typeface="Arial"/>
              <a:cs typeface="Arial"/>
            </a:endParaRPr>
          </a:p>
          <a:p>
            <a:pPr marL="341630">
              <a:lnSpc>
                <a:spcPts val="3025"/>
              </a:lnSpc>
            </a:pPr>
            <a:r>
              <a:rPr sz="28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800" spc="-5" dirty="0">
                <a:solidFill>
                  <a:srgbClr val="A42A2A"/>
                </a:solidFill>
                <a:latin typeface="Arial"/>
                <a:cs typeface="Arial"/>
              </a:rPr>
              <a:t>div</a:t>
            </a:r>
            <a:r>
              <a:rPr sz="2800" spc="5" dirty="0">
                <a:solidFill>
                  <a:srgbClr val="A42A2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2800" dirty="0">
                <a:solidFill>
                  <a:srgbClr val="0000CD"/>
                </a:solidFill>
                <a:latin typeface="Arial"/>
                <a:cs typeface="Arial"/>
              </a:rPr>
              <a:t>="item"&gt;</a:t>
            </a:r>
            <a:endParaRPr sz="2800">
              <a:latin typeface="Arial"/>
              <a:cs typeface="Arial"/>
            </a:endParaRPr>
          </a:p>
          <a:p>
            <a:pPr marL="537845">
              <a:lnSpc>
                <a:spcPts val="3025"/>
              </a:lnSpc>
            </a:pPr>
            <a:r>
              <a:rPr sz="28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800" spc="-5" dirty="0">
                <a:solidFill>
                  <a:srgbClr val="A42A2A"/>
                </a:solidFill>
                <a:latin typeface="Arial"/>
                <a:cs typeface="Arial"/>
              </a:rPr>
              <a:t>img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src</a:t>
            </a:r>
            <a:r>
              <a:rPr sz="2800" dirty="0">
                <a:solidFill>
                  <a:srgbClr val="0000CD"/>
                </a:solidFill>
                <a:latin typeface="Arial"/>
                <a:cs typeface="Arial"/>
              </a:rPr>
              <a:t>="img_flower2.jpg"</a:t>
            </a:r>
            <a:r>
              <a:rPr sz="2800" spc="45" dirty="0">
                <a:solidFill>
                  <a:srgbClr val="0000C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alt</a:t>
            </a:r>
            <a:r>
              <a:rPr sz="2800" spc="-5" dirty="0">
                <a:solidFill>
                  <a:srgbClr val="0000CD"/>
                </a:solidFill>
                <a:latin typeface="Arial"/>
                <a:cs typeface="Arial"/>
              </a:rPr>
              <a:t>="Flower"&gt;</a:t>
            </a:r>
            <a:endParaRPr sz="2800">
              <a:latin typeface="Arial"/>
              <a:cs typeface="Arial"/>
            </a:endParaRPr>
          </a:p>
          <a:p>
            <a:pPr marL="341630">
              <a:lnSpc>
                <a:spcPts val="3025"/>
              </a:lnSpc>
            </a:pPr>
            <a:r>
              <a:rPr sz="28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800" spc="-5" dirty="0">
                <a:solidFill>
                  <a:srgbClr val="A42A2A"/>
                </a:solidFill>
                <a:latin typeface="Arial"/>
                <a:cs typeface="Arial"/>
              </a:rPr>
              <a:t>/div</a:t>
            </a:r>
            <a:r>
              <a:rPr sz="2800" spc="-5" dirty="0">
                <a:solidFill>
                  <a:srgbClr val="0000CD"/>
                </a:solidFill>
                <a:latin typeface="Arial"/>
                <a:cs typeface="Arial"/>
              </a:rPr>
              <a:t>&gt;</a:t>
            </a:r>
            <a:endParaRPr sz="2800">
              <a:latin typeface="Arial"/>
              <a:cs typeface="Arial"/>
            </a:endParaRPr>
          </a:p>
          <a:p>
            <a:pPr marL="144780">
              <a:lnSpc>
                <a:spcPts val="3190"/>
              </a:lnSpc>
            </a:pPr>
            <a:r>
              <a:rPr sz="28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800" spc="-5" dirty="0">
                <a:solidFill>
                  <a:srgbClr val="A42A2A"/>
                </a:solidFill>
                <a:latin typeface="Arial"/>
                <a:cs typeface="Arial"/>
              </a:rPr>
              <a:t>/div</a:t>
            </a:r>
            <a:r>
              <a:rPr sz="2800" spc="-5" dirty="0">
                <a:solidFill>
                  <a:srgbClr val="0000CD"/>
                </a:solidFill>
                <a:latin typeface="Arial"/>
                <a:cs typeface="Arial"/>
              </a:rPr>
              <a:t>&gt;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5004" y="312166"/>
            <a:ext cx="949833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5" dirty="0">
                <a:solidFill>
                  <a:srgbClr val="92278F"/>
                </a:solidFill>
                <a:latin typeface="Arial"/>
                <a:cs typeface="Arial"/>
              </a:rPr>
              <a:t> </a:t>
            </a:r>
            <a:r>
              <a:rPr sz="2200" spc="-5" dirty="0">
                <a:solidFill>
                  <a:srgbClr val="008000"/>
                </a:solidFill>
                <a:latin typeface="Arial"/>
                <a:cs typeface="Arial"/>
              </a:rPr>
              <a:t>&lt;!-- Left and right controls</a:t>
            </a:r>
            <a:r>
              <a:rPr sz="2200" spc="-204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8000"/>
                </a:solidFill>
                <a:latin typeface="Arial"/>
                <a:cs typeface="Arial"/>
              </a:rPr>
              <a:t>--&gt;</a:t>
            </a:r>
            <a:endParaRPr sz="2200">
              <a:latin typeface="Arial"/>
              <a:cs typeface="Arial"/>
            </a:endParaRPr>
          </a:p>
          <a:p>
            <a:pPr marL="355600" marR="177165" indent="154940">
              <a:lnSpc>
                <a:spcPct val="100000"/>
              </a:lnSpc>
            </a:pP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200" spc="-5" dirty="0">
                <a:solidFill>
                  <a:srgbClr val="A42A2A"/>
                </a:solidFill>
                <a:latin typeface="Arial"/>
                <a:cs typeface="Arial"/>
              </a:rPr>
              <a:t>a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2200" dirty="0">
                <a:solidFill>
                  <a:srgbClr val="0000CD"/>
                </a:solidFill>
                <a:latin typeface="Arial"/>
                <a:cs typeface="Arial"/>
              </a:rPr>
              <a:t>="left carousel-control"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href</a:t>
            </a: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="#myCarousel"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role</a:t>
            </a: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="button"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data-  slide</a:t>
            </a: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="prev"&gt;</a:t>
            </a:r>
            <a:endParaRPr sz="2200">
              <a:latin typeface="Arial"/>
              <a:cs typeface="Arial"/>
            </a:endParaRPr>
          </a:p>
          <a:p>
            <a:pPr marL="355600" marR="2344420" indent="310515">
              <a:lnSpc>
                <a:spcPct val="100000"/>
              </a:lnSpc>
            </a:pP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200" spc="-5" dirty="0">
                <a:solidFill>
                  <a:srgbClr val="A42A2A"/>
                </a:solidFill>
                <a:latin typeface="Arial"/>
                <a:cs typeface="Arial"/>
              </a:rPr>
              <a:t>span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="glyphicon glyphicon-chevron-left"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aria-  hidden</a:t>
            </a: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="true"&gt;&lt;</a:t>
            </a:r>
            <a:r>
              <a:rPr sz="2200" spc="-5" dirty="0">
                <a:solidFill>
                  <a:srgbClr val="A42A2A"/>
                </a:solidFill>
                <a:latin typeface="Arial"/>
                <a:cs typeface="Arial"/>
              </a:rPr>
              <a:t>/span</a:t>
            </a: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&gt;</a:t>
            </a:r>
            <a:endParaRPr sz="2200">
              <a:latin typeface="Arial"/>
              <a:cs typeface="Arial"/>
            </a:endParaRPr>
          </a:p>
          <a:p>
            <a:pPr marL="666115">
              <a:lnSpc>
                <a:spcPct val="100000"/>
              </a:lnSpc>
            </a:pP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200" spc="-5" dirty="0">
                <a:solidFill>
                  <a:srgbClr val="A42A2A"/>
                </a:solidFill>
                <a:latin typeface="Arial"/>
                <a:cs typeface="Arial"/>
              </a:rPr>
              <a:t>span</a:t>
            </a:r>
            <a:r>
              <a:rPr sz="2200" spc="5" dirty="0">
                <a:solidFill>
                  <a:srgbClr val="A42A2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="sr-only"&gt;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Previous</a:t>
            </a: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200" spc="-5" dirty="0">
                <a:solidFill>
                  <a:srgbClr val="A42A2A"/>
                </a:solidFill>
                <a:latin typeface="Arial"/>
                <a:cs typeface="Arial"/>
              </a:rPr>
              <a:t>/span</a:t>
            </a: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&gt;</a:t>
            </a:r>
            <a:endParaRPr sz="2200">
              <a:latin typeface="Arial"/>
              <a:cs typeface="Arial"/>
            </a:endParaRPr>
          </a:p>
          <a:p>
            <a:pPr marL="510540">
              <a:lnSpc>
                <a:spcPct val="100000"/>
              </a:lnSpc>
            </a:pP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200" spc="-5" dirty="0">
                <a:solidFill>
                  <a:srgbClr val="A42A2A"/>
                </a:solidFill>
                <a:latin typeface="Arial"/>
                <a:cs typeface="Arial"/>
              </a:rPr>
              <a:t>/a</a:t>
            </a: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&gt;</a:t>
            </a:r>
            <a:endParaRPr sz="2200">
              <a:latin typeface="Arial"/>
              <a:cs typeface="Arial"/>
            </a:endParaRPr>
          </a:p>
          <a:p>
            <a:pPr marL="510540">
              <a:lnSpc>
                <a:spcPct val="100000"/>
              </a:lnSpc>
            </a:pP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200" spc="-5" dirty="0">
                <a:solidFill>
                  <a:srgbClr val="A42A2A"/>
                </a:solidFill>
                <a:latin typeface="Arial"/>
                <a:cs typeface="Arial"/>
              </a:rPr>
              <a:t>a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="right </a:t>
            </a:r>
            <a:r>
              <a:rPr sz="2200" dirty="0">
                <a:solidFill>
                  <a:srgbClr val="0000CD"/>
                </a:solidFill>
                <a:latin typeface="Arial"/>
                <a:cs typeface="Arial"/>
              </a:rPr>
              <a:t>carousel-control"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href</a:t>
            </a: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="#myCarousel"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role</a:t>
            </a: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="button"</a:t>
            </a:r>
            <a:r>
              <a:rPr sz="2200" spc="150" dirty="0">
                <a:solidFill>
                  <a:srgbClr val="0000C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data-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slide</a:t>
            </a: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="next"&gt;</a:t>
            </a:r>
            <a:endParaRPr sz="2200">
              <a:latin typeface="Arial"/>
              <a:cs typeface="Arial"/>
            </a:endParaRPr>
          </a:p>
          <a:p>
            <a:pPr marL="355600" marR="2173605" indent="31051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200" spc="-5" dirty="0">
                <a:solidFill>
                  <a:srgbClr val="A42A2A"/>
                </a:solidFill>
                <a:latin typeface="Arial"/>
                <a:cs typeface="Arial"/>
              </a:rPr>
              <a:t>span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="glyphicon glyphicon-chevron-right"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aria- 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hidden</a:t>
            </a: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="true"&gt;&lt;</a:t>
            </a:r>
            <a:r>
              <a:rPr sz="2200" spc="-5" dirty="0">
                <a:solidFill>
                  <a:srgbClr val="A42A2A"/>
                </a:solidFill>
                <a:latin typeface="Arial"/>
                <a:cs typeface="Arial"/>
              </a:rPr>
              <a:t>/span</a:t>
            </a: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&gt;</a:t>
            </a:r>
            <a:endParaRPr sz="2200">
              <a:latin typeface="Arial"/>
              <a:cs typeface="Arial"/>
            </a:endParaRPr>
          </a:p>
          <a:p>
            <a:pPr marL="666115">
              <a:lnSpc>
                <a:spcPct val="100000"/>
              </a:lnSpc>
            </a:pP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200" spc="-5" dirty="0">
                <a:solidFill>
                  <a:srgbClr val="A42A2A"/>
                </a:solidFill>
                <a:latin typeface="Arial"/>
                <a:cs typeface="Arial"/>
              </a:rPr>
              <a:t>span</a:t>
            </a:r>
            <a:r>
              <a:rPr sz="2200" spc="5" dirty="0">
                <a:solidFill>
                  <a:srgbClr val="A42A2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="sr-only"&gt;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Next</a:t>
            </a: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200" spc="-5" dirty="0">
                <a:solidFill>
                  <a:srgbClr val="A42A2A"/>
                </a:solidFill>
                <a:latin typeface="Arial"/>
                <a:cs typeface="Arial"/>
              </a:rPr>
              <a:t>/span</a:t>
            </a: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&gt;</a:t>
            </a:r>
            <a:endParaRPr sz="2200">
              <a:latin typeface="Arial"/>
              <a:cs typeface="Arial"/>
            </a:endParaRPr>
          </a:p>
          <a:p>
            <a:pPr marL="510540">
              <a:lnSpc>
                <a:spcPct val="100000"/>
              </a:lnSpc>
            </a:pP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200" spc="-5" dirty="0">
                <a:solidFill>
                  <a:srgbClr val="A42A2A"/>
                </a:solidFill>
                <a:latin typeface="Arial"/>
                <a:cs typeface="Arial"/>
              </a:rPr>
              <a:t>/a</a:t>
            </a: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&gt;</a:t>
            </a:r>
            <a:endParaRPr sz="2200">
              <a:latin typeface="Arial"/>
              <a:cs typeface="Arial"/>
            </a:endParaRPr>
          </a:p>
          <a:p>
            <a:pPr marR="8018145" algn="ctr">
              <a:lnSpc>
                <a:spcPct val="100000"/>
              </a:lnSpc>
            </a:pP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&lt;</a:t>
            </a:r>
            <a:r>
              <a:rPr sz="2200" spc="-5" dirty="0">
                <a:solidFill>
                  <a:srgbClr val="A42A2A"/>
                </a:solidFill>
                <a:latin typeface="Arial"/>
                <a:cs typeface="Arial"/>
              </a:rPr>
              <a:t>/div</a:t>
            </a:r>
            <a:r>
              <a:rPr sz="2200" spc="-5" dirty="0">
                <a:solidFill>
                  <a:srgbClr val="0000CD"/>
                </a:solidFill>
                <a:latin typeface="Arial"/>
                <a:cs typeface="Arial"/>
              </a:rPr>
              <a:t>&gt;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4692" y="20523"/>
            <a:ext cx="2339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252525"/>
                </a:solidFill>
                <a:latin typeface="Arial"/>
                <a:cs typeface="Arial"/>
              </a:rPr>
              <a:t>Dropdow</a:t>
            </a:r>
            <a:r>
              <a:rPr sz="3600" b="0" spc="5" dirty="0">
                <a:solidFill>
                  <a:srgbClr val="252525"/>
                </a:solidFill>
                <a:latin typeface="Arial"/>
                <a:cs typeface="Arial"/>
              </a:rPr>
              <a:t>n</a:t>
            </a:r>
            <a:r>
              <a:rPr sz="3600" b="0" dirty="0">
                <a:solidFill>
                  <a:srgbClr val="252525"/>
                </a:solidFill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1010" y="1016253"/>
            <a:ext cx="10212070" cy="1067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92278F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 dropdown menu is a toggleable menu that allows the user to choose one value from</a:t>
            </a:r>
            <a:r>
              <a:rPr sz="2000" spc="-3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 predefined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list.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5"/>
              </a:spcBef>
              <a:buClr>
                <a:srgbClr val="92278F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1010" y="4216374"/>
            <a:ext cx="10271125" cy="236410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92278F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92278F"/>
                </a:solidFill>
                <a:latin typeface="Arial"/>
                <a:cs typeface="Arial"/>
              </a:rPr>
              <a:t>.dropdown </a:t>
            </a:r>
            <a:r>
              <a:rPr sz="2000" dirty="0">
                <a:latin typeface="Arial"/>
                <a:cs typeface="Arial"/>
              </a:rPr>
              <a:t>class indicates a dropdown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menu.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2278F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110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open the dropdown menu, use a button or a link with a class of </a:t>
            </a:r>
            <a:r>
              <a:rPr sz="2000" dirty="0">
                <a:solidFill>
                  <a:srgbClr val="92278F"/>
                </a:solidFill>
                <a:latin typeface="Arial"/>
                <a:cs typeface="Arial"/>
              </a:rPr>
              <a:t>.dropdown-toggle</a:t>
            </a:r>
            <a:r>
              <a:rPr sz="2000" spc="-130" dirty="0">
                <a:solidFill>
                  <a:srgbClr val="92278F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92278F"/>
                </a:solidFill>
                <a:latin typeface="Arial"/>
                <a:cs typeface="Arial"/>
              </a:rPr>
              <a:t>data-toggle="dropdown"</a:t>
            </a:r>
            <a:r>
              <a:rPr sz="2000" spc="-70" dirty="0">
                <a:solidFill>
                  <a:srgbClr val="92278F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attribute.</a:t>
            </a:r>
            <a:endParaRPr sz="2000">
              <a:latin typeface="Arial"/>
              <a:cs typeface="Arial"/>
            </a:endParaRPr>
          </a:p>
          <a:p>
            <a:pPr marL="355600" marR="877569" indent="-342900">
              <a:lnSpc>
                <a:spcPct val="100000"/>
              </a:lnSpc>
              <a:spcBef>
                <a:spcPts val="994"/>
              </a:spcBef>
              <a:buClr>
                <a:srgbClr val="92278F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92278F"/>
                </a:solidFill>
                <a:latin typeface="Arial"/>
                <a:cs typeface="Arial"/>
              </a:rPr>
              <a:t>.caret </a:t>
            </a:r>
            <a:r>
              <a:rPr sz="2000" dirty="0">
                <a:latin typeface="Arial"/>
                <a:cs typeface="Arial"/>
              </a:rPr>
              <a:t>class creates a caret arrow icon (), which indicates that the button is</a:t>
            </a:r>
            <a:r>
              <a:rPr sz="2000" spc="-3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 dropdown.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2278F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Add the </a:t>
            </a:r>
            <a:r>
              <a:rPr sz="2000" dirty="0">
                <a:solidFill>
                  <a:srgbClr val="92278F"/>
                </a:solidFill>
                <a:latin typeface="Arial"/>
                <a:cs typeface="Arial"/>
              </a:rPr>
              <a:t>.dropdown-menu </a:t>
            </a:r>
            <a:r>
              <a:rPr sz="2000" dirty="0">
                <a:latin typeface="Arial"/>
                <a:cs typeface="Arial"/>
              </a:rPr>
              <a:t>class to a </a:t>
            </a:r>
            <a:r>
              <a:rPr sz="2000" dirty="0">
                <a:solidFill>
                  <a:srgbClr val="92278F"/>
                </a:solidFill>
                <a:latin typeface="Arial"/>
                <a:cs typeface="Arial"/>
              </a:rPr>
              <a:t>&lt;ul&gt; </a:t>
            </a:r>
            <a:r>
              <a:rPr sz="2000" dirty="0">
                <a:latin typeface="Arial"/>
                <a:cs typeface="Arial"/>
              </a:rPr>
              <a:t>element to actually build the dropdown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menu.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29027" y="2270760"/>
            <a:ext cx="2375916" cy="2048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5670" y="20523"/>
            <a:ext cx="14732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Dropup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5670" y="700786"/>
            <a:ext cx="9521190" cy="1352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92278F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The dropdown menu to expand upwards instead of downwards, change the</a:t>
            </a:r>
            <a:r>
              <a:rPr sz="2000" spc="-2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&lt;div&gt;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68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element with class="dropdown" to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“dropup”.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Clr>
                <a:srgbClr val="92278F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5670" y="3325289"/>
            <a:ext cx="7242175" cy="34791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90"/>
              </a:spcBef>
              <a:buClr>
                <a:srgbClr val="92278F"/>
              </a:buClr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Syntax :&lt;div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class="dropup"&gt;…….&lt;/div&gt;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b="1" spc="-5" dirty="0">
                <a:solidFill>
                  <a:srgbClr val="92278F"/>
                </a:solidFill>
                <a:latin typeface="Arial"/>
                <a:cs typeface="Arial"/>
              </a:rPr>
              <a:t>Divider: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2278F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Add a divider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separate series of links in a dropdown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menu.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2278F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Syntax:&lt;ul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class="dropdown-menu"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&lt;li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role="separator"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class="divider"&gt;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&lt;/li&gt;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&lt;/ul&gt;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18688" y="1787651"/>
            <a:ext cx="1638300" cy="1818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9354" y="44576"/>
            <a:ext cx="28911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Button</a:t>
            </a:r>
            <a:r>
              <a:rPr spc="-110" dirty="0"/>
              <a:t> </a:t>
            </a:r>
            <a:r>
              <a:rPr dirty="0"/>
              <a:t>Groups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5670" y="449325"/>
            <a:ext cx="8013700" cy="77216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92278F"/>
                </a:solidFill>
                <a:latin typeface="Arial"/>
                <a:cs typeface="Arial"/>
              </a:rPr>
              <a:t>	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Bootstrap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allows you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group a series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buttons together (on a single</a:t>
            </a:r>
            <a:r>
              <a:rPr sz="1800" spc="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line).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92278F"/>
                </a:solidFill>
                <a:latin typeface="Arial"/>
                <a:cs typeface="Arial"/>
              </a:rPr>
              <a:t>	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Use a </a:t>
            </a:r>
            <a:r>
              <a:rPr sz="1800" spc="-5" dirty="0">
                <a:solidFill>
                  <a:srgbClr val="92278F"/>
                </a:solidFill>
                <a:latin typeface="Arial"/>
                <a:cs typeface="Arial"/>
              </a:rPr>
              <a:t>&lt;div&gt;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element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class </a:t>
            </a:r>
            <a:r>
              <a:rPr sz="1800" spc="-5" dirty="0">
                <a:solidFill>
                  <a:srgbClr val="92278F"/>
                </a:solidFill>
                <a:latin typeface="Arial"/>
                <a:cs typeface="Arial"/>
              </a:rPr>
              <a:t>.btn-group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create a button</a:t>
            </a:r>
            <a:r>
              <a:rPr sz="1800" spc="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group.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5670" y="2043125"/>
            <a:ext cx="1194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340" dirty="0">
                <a:solidFill>
                  <a:srgbClr val="92278F"/>
                </a:solidFill>
                <a:latin typeface="Arial"/>
                <a:cs typeface="Arial"/>
              </a:rPr>
              <a:t>	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Syntax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5670" y="3769233"/>
            <a:ext cx="9444990" cy="301752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400" b="1" spc="-5" dirty="0">
                <a:solidFill>
                  <a:srgbClr val="92278F"/>
                </a:solidFill>
                <a:latin typeface="Arial"/>
                <a:cs typeface="Arial"/>
              </a:rPr>
              <a:t>Button</a:t>
            </a:r>
            <a:r>
              <a:rPr sz="2400" b="1" spc="-15" dirty="0">
                <a:solidFill>
                  <a:srgbClr val="92278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2278F"/>
                </a:solidFill>
                <a:latin typeface="Arial"/>
                <a:cs typeface="Arial"/>
              </a:rPr>
              <a:t>toolbar: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1939"/>
              </a:lnSpc>
              <a:spcBef>
                <a:spcPts val="1040"/>
              </a:spcBef>
              <a:buClr>
                <a:srgbClr val="92278F"/>
              </a:buClr>
              <a:buFont typeface="Wingdings"/>
              <a:buChar char=""/>
              <a:tabLst>
                <a:tab pos="258445" algn="l"/>
              </a:tabLst>
            </a:pP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Combine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sets of </a:t>
            </a:r>
            <a:r>
              <a:rPr sz="1800" spc="-5" dirty="0">
                <a:solidFill>
                  <a:srgbClr val="6C1D6B"/>
                </a:solidFill>
                <a:latin typeface="Arial"/>
                <a:cs typeface="Arial"/>
              </a:rPr>
              <a:t>&lt;div class="btn-group"&gt;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into a </a:t>
            </a:r>
            <a:r>
              <a:rPr sz="1800" spc="-5" dirty="0">
                <a:solidFill>
                  <a:srgbClr val="6C1D6B"/>
                </a:solidFill>
                <a:latin typeface="Arial"/>
                <a:cs typeface="Arial"/>
              </a:rPr>
              <a:t>&lt;div class="btn-toolbar"&gt;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more complex  components.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Example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:&lt;div class="btn-toolbar" role="toolbar"</a:t>
            </a:r>
            <a:r>
              <a:rPr sz="18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aria-label="..."&gt;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85"/>
              </a:spcBef>
            </a:pP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&lt;div class="btn-group" role="group"</a:t>
            </a:r>
            <a:r>
              <a:rPr sz="18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aria-label="..."&gt;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&lt;/div&gt; &lt;div class="btn-group" role="group"</a:t>
            </a:r>
            <a:r>
              <a:rPr sz="18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aria-label="..."&gt;.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90"/>
              </a:spcBef>
            </a:pP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&lt;/div&gt; &lt;div class="btn-group" role="group"</a:t>
            </a:r>
            <a:r>
              <a:rPr sz="18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aria-label="..."&gt;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&lt;/div&gt;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&lt;/div&gt;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97452" y="1258824"/>
            <a:ext cx="2107692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11679" y="2756916"/>
            <a:ext cx="6655308" cy="1239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978" y="236601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C1D6B"/>
                </a:solidFill>
              </a:rPr>
              <a:t>Sizing: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0852" y="728852"/>
            <a:ext cx="923607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143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Instead of applying button sizing classes to every button in a group, just add</a:t>
            </a:r>
            <a:r>
              <a:rPr sz="2000" spc="-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6C1D6B"/>
                </a:solidFill>
                <a:latin typeface="Arial"/>
                <a:cs typeface="Arial"/>
              </a:rPr>
              <a:t>.btn-  </a:t>
            </a:r>
            <a:r>
              <a:rPr sz="2000" i="1" dirty="0">
                <a:solidFill>
                  <a:srgbClr val="6C1D6B"/>
                </a:solidFill>
                <a:latin typeface="Arial"/>
                <a:cs typeface="Arial"/>
              </a:rPr>
              <a:t>group-*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 each .btn-group, including when nesting multiple</a:t>
            </a:r>
            <a:r>
              <a:rPr sz="20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groups.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978" y="3189224"/>
            <a:ext cx="10079990" cy="24885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spc="-5" dirty="0">
                <a:solidFill>
                  <a:srgbClr val="6C1D6B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994"/>
              </a:spcBef>
            </a:pPr>
            <a:r>
              <a:rPr sz="2400" spc="-5" dirty="0">
                <a:latin typeface="Arial"/>
                <a:cs typeface="Arial"/>
              </a:rPr>
              <a:t>&lt;div class="btn-group btn-group-lg" role="group"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aria-label="..."&gt;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994"/>
              </a:spcBef>
            </a:pPr>
            <a:r>
              <a:rPr sz="2400" spc="-5" dirty="0">
                <a:latin typeface="Arial"/>
                <a:cs typeface="Arial"/>
              </a:rPr>
              <a:t>&lt;/div&gt;&lt;div class="btn-group" role="group"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aria-label="..."&gt;&lt;/div&gt;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010"/>
              </a:spcBef>
            </a:pPr>
            <a:r>
              <a:rPr sz="2400" spc="-5" dirty="0">
                <a:latin typeface="Arial"/>
                <a:cs typeface="Arial"/>
              </a:rPr>
              <a:t>&lt;div class="btn-group btn-group-sm" role="group"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aria-label="..."&gt;&lt;/div&gt;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latin typeface="Arial"/>
                <a:cs typeface="Arial"/>
              </a:rPr>
              <a:t>&lt;div class="btn-group btn-group-xs" role="group"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aria-label="..."&gt;&lt;/div&gt;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5451" y="1531619"/>
            <a:ext cx="2924555" cy="1872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3713" y="180593"/>
            <a:ext cx="8636000" cy="3840479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b="1" spc="-5" dirty="0">
                <a:solidFill>
                  <a:srgbClr val="6C1D6B"/>
                </a:solidFill>
                <a:latin typeface="Arial"/>
                <a:cs typeface="Arial"/>
              </a:rPr>
              <a:t>Nesting: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994"/>
              </a:spcBef>
              <a:tabLst>
                <a:tab pos="553720" algn="l"/>
              </a:tabLst>
            </a:pPr>
            <a:r>
              <a:rPr sz="2400" spc="450" dirty="0">
                <a:solidFill>
                  <a:srgbClr val="92278F"/>
                </a:solidFill>
                <a:latin typeface="Arial"/>
                <a:cs typeface="Arial"/>
              </a:rPr>
              <a:t>		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Place a .</a:t>
            </a:r>
            <a:r>
              <a:rPr sz="2400" spc="-5" dirty="0">
                <a:solidFill>
                  <a:srgbClr val="6C1D6B"/>
                </a:solidFill>
                <a:latin typeface="Arial"/>
                <a:cs typeface="Arial"/>
              </a:rPr>
              <a:t>btn-group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within another .btn-group when you want  dropdown menus mixed with a series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buttons.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994"/>
              </a:spcBef>
            </a:pPr>
            <a:r>
              <a:rPr sz="2400" b="1" spc="-5" dirty="0">
                <a:solidFill>
                  <a:srgbClr val="6C1D6B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400" b="1" spc="-20" dirty="0">
                <a:solidFill>
                  <a:srgbClr val="6C1D6B"/>
                </a:solidFill>
                <a:latin typeface="Arial"/>
                <a:cs typeface="Arial"/>
              </a:rPr>
              <a:t>Vertical</a:t>
            </a:r>
            <a:r>
              <a:rPr sz="2400" b="1" spc="-15" dirty="0">
                <a:solidFill>
                  <a:srgbClr val="6C1D6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C1D6B"/>
                </a:solidFill>
                <a:latin typeface="Arial"/>
                <a:cs typeface="Arial"/>
              </a:rPr>
              <a:t>variation: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94"/>
              </a:spcBef>
              <a:buClr>
                <a:srgbClr val="92278F"/>
              </a:buClr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Make a set of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buttons appear vertically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stacked rather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than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horizontally.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43755" y="1755648"/>
            <a:ext cx="2372868" cy="589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01996" y="3685032"/>
            <a:ext cx="1324355" cy="2987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980" y="298450"/>
            <a:ext cx="3525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C1D6B"/>
                </a:solidFill>
              </a:rPr>
              <a:t>Justified </a:t>
            </a:r>
            <a:r>
              <a:rPr sz="2400" dirty="0">
                <a:solidFill>
                  <a:srgbClr val="6C1D6B"/>
                </a:solidFill>
              </a:rPr>
              <a:t>button</a:t>
            </a:r>
            <a:r>
              <a:rPr sz="2400" spc="-70" dirty="0">
                <a:solidFill>
                  <a:srgbClr val="6C1D6B"/>
                </a:solidFill>
              </a:rPr>
              <a:t> </a:t>
            </a:r>
            <a:r>
              <a:rPr sz="2400" spc="-5" dirty="0">
                <a:solidFill>
                  <a:srgbClr val="6C1D6B"/>
                </a:solidFill>
              </a:rPr>
              <a:t>groups: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752980" y="651306"/>
            <a:ext cx="8372475" cy="92329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400" dirty="0">
                <a:solidFill>
                  <a:srgbClr val="6C1D6B"/>
                </a:solidFill>
                <a:latin typeface="Arial"/>
                <a:cs typeface="Arial"/>
              </a:rPr>
              <a:t>With &lt;a&gt; </a:t>
            </a:r>
            <a:r>
              <a:rPr sz="2400" spc="-5" dirty="0">
                <a:solidFill>
                  <a:srgbClr val="6C1D6B"/>
                </a:solidFill>
                <a:latin typeface="Arial"/>
                <a:cs typeface="Arial"/>
              </a:rPr>
              <a:t>elements: 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Wrap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 series of .btns in</a:t>
            </a:r>
            <a:r>
              <a:rPr sz="2200" spc="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.btn-group.btn-group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justified.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980" y="2905491"/>
            <a:ext cx="7579995" cy="92392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400" b="1" spc="-5" dirty="0">
                <a:solidFill>
                  <a:srgbClr val="6C1D6B"/>
                </a:solidFill>
                <a:latin typeface="Arial"/>
                <a:cs typeface="Arial"/>
              </a:rPr>
              <a:t>With </a:t>
            </a:r>
            <a:r>
              <a:rPr sz="2400" b="1" dirty="0">
                <a:solidFill>
                  <a:srgbClr val="6C1D6B"/>
                </a:solidFill>
                <a:latin typeface="Arial"/>
                <a:cs typeface="Arial"/>
              </a:rPr>
              <a:t>&lt;button&gt; </a:t>
            </a:r>
            <a:r>
              <a:rPr sz="2400" b="1" spc="-5" dirty="0">
                <a:solidFill>
                  <a:srgbClr val="6C1D6B"/>
                </a:solidFill>
                <a:latin typeface="Arial"/>
                <a:cs typeface="Arial"/>
              </a:rPr>
              <a:t>elements: </a:t>
            </a:r>
            <a:r>
              <a:rPr sz="2200" spc="-5" dirty="0">
                <a:latin typeface="Arial"/>
                <a:cs typeface="Arial"/>
              </a:rPr>
              <a:t>J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ustified button groups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&lt;button&gt; elements, must wrap each button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 button</a:t>
            </a:r>
            <a:r>
              <a:rPr sz="2200" spc="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group.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84903" y="1522475"/>
            <a:ext cx="2772155" cy="1246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179" y="4149852"/>
            <a:ext cx="3503676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9742" y="247650"/>
            <a:ext cx="35401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C1D6B"/>
                </a:solidFill>
              </a:rPr>
              <a:t>Button</a:t>
            </a:r>
            <a:r>
              <a:rPr sz="3000" spc="-85" dirty="0">
                <a:solidFill>
                  <a:srgbClr val="6C1D6B"/>
                </a:solidFill>
              </a:rPr>
              <a:t> </a:t>
            </a:r>
            <a:r>
              <a:rPr sz="3000" dirty="0">
                <a:solidFill>
                  <a:srgbClr val="6C1D6B"/>
                </a:solidFill>
              </a:rPr>
              <a:t>dropdowns: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499742" y="834390"/>
            <a:ext cx="9859010" cy="1743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2278F"/>
              </a:buClr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Use any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button to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trigger a dropdown menu by placing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within a </a:t>
            </a:r>
            <a:r>
              <a:rPr sz="2400" spc="5" dirty="0">
                <a:solidFill>
                  <a:srgbClr val="404040"/>
                </a:solidFill>
                <a:latin typeface="Arial"/>
                <a:cs typeface="Arial"/>
              </a:rPr>
              <a:t>.btn- 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group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and providing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proper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menu</a:t>
            </a:r>
            <a:r>
              <a:rPr sz="24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markup.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b="1" spc="-5" dirty="0">
                <a:solidFill>
                  <a:srgbClr val="6C1D6B"/>
                </a:solidFill>
                <a:latin typeface="Arial"/>
                <a:cs typeface="Arial"/>
              </a:rPr>
              <a:t>Single button</a:t>
            </a:r>
            <a:r>
              <a:rPr sz="2400" b="1" spc="-45" dirty="0">
                <a:solidFill>
                  <a:srgbClr val="6C1D6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C1D6B"/>
                </a:solidFill>
                <a:latin typeface="Arial"/>
                <a:cs typeface="Arial"/>
              </a:rPr>
              <a:t>dropdowns: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2278F"/>
              </a:buClr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Turn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 button into a dropdown toggle with some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markup</a:t>
            </a:r>
            <a:r>
              <a:rPr sz="2400" spc="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changes.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9742" y="3514097"/>
            <a:ext cx="10265410" cy="146177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800" b="1" spc="-5" dirty="0">
                <a:solidFill>
                  <a:srgbClr val="6C1D6B"/>
                </a:solidFill>
                <a:latin typeface="Arial"/>
                <a:cs typeface="Arial"/>
              </a:rPr>
              <a:t>Split button</a:t>
            </a:r>
            <a:r>
              <a:rPr sz="2800" b="1" spc="20" dirty="0">
                <a:solidFill>
                  <a:srgbClr val="6C1D6B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C1D6B"/>
                </a:solidFill>
                <a:latin typeface="Arial"/>
                <a:cs typeface="Arial"/>
              </a:rPr>
              <a:t>dropdowns: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2278F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create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split button dropdowns with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same markup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changes, only with</a:t>
            </a:r>
            <a:r>
              <a:rPr sz="24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separate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button.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6604" y="2686811"/>
            <a:ext cx="7525511" cy="900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85872" y="5105400"/>
            <a:ext cx="7511796" cy="1210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6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1596</Words>
  <Application>Microsoft Office PowerPoint</Application>
  <PresentationFormat>Widescreen</PresentationFormat>
  <Paragraphs>179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Office Theme</vt:lpstr>
      <vt:lpstr>Bootstrap Components</vt:lpstr>
      <vt:lpstr>Glyphicons</vt:lpstr>
      <vt:lpstr>Dropdowns</vt:lpstr>
      <vt:lpstr>Dropup</vt:lpstr>
      <vt:lpstr>Button Groups</vt:lpstr>
      <vt:lpstr>Sizing:</vt:lpstr>
      <vt:lpstr>PowerPoint Presentation</vt:lpstr>
      <vt:lpstr>Justified button groups:</vt:lpstr>
      <vt:lpstr>Button dropdowns:</vt:lpstr>
      <vt:lpstr>Sizing:</vt:lpstr>
      <vt:lpstr>Navs</vt:lpstr>
      <vt:lpstr>PowerPoint Presentation</vt:lpstr>
      <vt:lpstr>Navbar</vt:lpstr>
      <vt:lpstr>Inverted navbar</vt:lpstr>
      <vt:lpstr>Fixed Navigation Bar</vt:lpstr>
      <vt:lpstr>Labels</vt:lpstr>
      <vt:lpstr>Alerts</vt:lpstr>
      <vt:lpstr>Dismissible alerts</vt:lpstr>
      <vt:lpstr>Links in alerts</vt:lpstr>
      <vt:lpstr>Input groups:</vt:lpstr>
      <vt:lpstr>Scrollspy</vt:lpstr>
      <vt:lpstr>Syntax:</vt:lpstr>
      <vt:lpstr>PowerPoint Presentation</vt:lpstr>
      <vt:lpstr>Carousel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Components</dc:title>
  <cp:lastModifiedBy>Himanshi Gulati</cp:lastModifiedBy>
  <cp:revision>2</cp:revision>
  <dcterms:created xsi:type="dcterms:W3CDTF">2019-02-18T12:58:39Z</dcterms:created>
  <dcterms:modified xsi:type="dcterms:W3CDTF">2019-02-22T15:26:54Z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2019-02-18T00:00:00Z</vt:filetime>
  </property>
</Properties>
</file>