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68" r:id="rId3"/>
    <p:sldId id="264" r:id="rId4"/>
    <p:sldId id="270" r:id="rId5"/>
    <p:sldId id="271" r:id="rId6"/>
    <p:sldId id="273" r:id="rId7"/>
    <p:sldId id="272"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29"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E100C-A39E-44F6-BF77-6D5E1C199CD8}" type="datetimeFigureOut">
              <a:rPr lang="en-IN" smtClean="0"/>
              <a:pPr/>
              <a:t>21-03-2021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079E8-E081-44A4-9299-50A8105BCDC1}" type="slidenum">
              <a:rPr lang="en-IN" smtClean="0"/>
              <a:pPr/>
              <a:t>‹#›</a:t>
            </a:fld>
            <a:endParaRPr lang="en-IN" dirty="0"/>
          </a:p>
        </p:txBody>
      </p:sp>
    </p:spTree>
    <p:extLst>
      <p:ext uri="{BB962C8B-B14F-4D97-AF65-F5344CB8AC3E}">
        <p14:creationId xmlns:p14="http://schemas.microsoft.com/office/powerpoint/2010/main" xmlns="" val="2115466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8C7092-7B2D-4F0E-94A8-B792281CA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668A7A9-57FB-4289-BE2E-BA08A3059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6BF294E-0C16-4A4F-A358-088F60C4952B}"/>
              </a:ext>
            </a:extLst>
          </p:cNvPr>
          <p:cNvSpPr>
            <a:spLocks noGrp="1"/>
          </p:cNvSpPr>
          <p:nvPr>
            <p:ph type="dt" sz="half" idx="10"/>
          </p:nvPr>
        </p:nvSpPr>
        <p:spPr/>
        <p:txBody>
          <a:bodyPr/>
          <a:lstStyle/>
          <a:p>
            <a:fld id="{0455DCB2-395E-41CD-A8D5-8A52CD7996B5}" type="datetimeFigureOut">
              <a:rPr lang="en-IN" smtClean="0"/>
              <a:pPr/>
              <a:t>21-03-2021</a:t>
            </a:fld>
            <a:endParaRPr lang="en-IN" dirty="0"/>
          </a:p>
        </p:txBody>
      </p:sp>
      <p:sp>
        <p:nvSpPr>
          <p:cNvPr id="5" name="Footer Placeholder 4">
            <a:extLst>
              <a:ext uri="{FF2B5EF4-FFF2-40B4-BE49-F238E27FC236}">
                <a16:creationId xmlns:a16="http://schemas.microsoft.com/office/drawing/2014/main" xmlns="" id="{6B7DCE12-B51E-45FF-A24E-D3E9143B4C2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DC2AED0D-55CA-4ECD-BE82-2D1570529FE8}"/>
              </a:ext>
            </a:extLst>
          </p:cNvPr>
          <p:cNvSpPr>
            <a:spLocks noGrp="1"/>
          </p:cNvSpPr>
          <p:nvPr>
            <p:ph type="sldNum" sz="quarter" idx="12"/>
          </p:nvPr>
        </p:nvSpPr>
        <p:spPr/>
        <p:txBody>
          <a:bodyPr/>
          <a:lstStyle/>
          <a:p>
            <a:fld id="{E6689819-2F16-454B-AD1F-4E0CDF6DD626}" type="slidenum">
              <a:rPr lang="en-IN" smtClean="0"/>
              <a:pPr/>
              <a:t>‹#›</a:t>
            </a:fld>
            <a:endParaRPr lang="en-IN" dirty="0"/>
          </a:p>
        </p:txBody>
      </p:sp>
    </p:spTree>
    <p:extLst>
      <p:ext uri="{BB962C8B-B14F-4D97-AF65-F5344CB8AC3E}">
        <p14:creationId xmlns:p14="http://schemas.microsoft.com/office/powerpoint/2010/main" xmlns="" val="191470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C9C04A-32A7-4B44-AC71-B52ED74143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9FF0A56-01D2-4189-9CBF-A1A1C9403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2440E6F-E5C4-4EA3-94BA-98A0992A0959}"/>
              </a:ext>
            </a:extLst>
          </p:cNvPr>
          <p:cNvSpPr>
            <a:spLocks noGrp="1"/>
          </p:cNvSpPr>
          <p:nvPr>
            <p:ph type="dt" sz="half" idx="10"/>
          </p:nvPr>
        </p:nvSpPr>
        <p:spPr/>
        <p:txBody>
          <a:bodyPr/>
          <a:lstStyle/>
          <a:p>
            <a:fld id="{0455DCB2-395E-41CD-A8D5-8A52CD7996B5}" type="datetimeFigureOut">
              <a:rPr lang="en-IN" smtClean="0"/>
              <a:pPr/>
              <a:t>21-03-2021</a:t>
            </a:fld>
            <a:endParaRPr lang="en-IN" dirty="0"/>
          </a:p>
        </p:txBody>
      </p:sp>
      <p:sp>
        <p:nvSpPr>
          <p:cNvPr id="5" name="Footer Placeholder 4">
            <a:extLst>
              <a:ext uri="{FF2B5EF4-FFF2-40B4-BE49-F238E27FC236}">
                <a16:creationId xmlns:a16="http://schemas.microsoft.com/office/drawing/2014/main" xmlns="" id="{0ECD5962-A25A-43AD-8193-27BCE483669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76802F43-B832-41CD-9666-E05530A73509}"/>
              </a:ext>
            </a:extLst>
          </p:cNvPr>
          <p:cNvSpPr>
            <a:spLocks noGrp="1"/>
          </p:cNvSpPr>
          <p:nvPr>
            <p:ph type="sldNum" sz="quarter" idx="12"/>
          </p:nvPr>
        </p:nvSpPr>
        <p:spPr/>
        <p:txBody>
          <a:bodyPr/>
          <a:lstStyle/>
          <a:p>
            <a:fld id="{E6689819-2F16-454B-AD1F-4E0CDF6DD626}" type="slidenum">
              <a:rPr lang="en-IN" smtClean="0"/>
              <a:pPr/>
              <a:t>‹#›</a:t>
            </a:fld>
            <a:endParaRPr lang="en-IN" dirty="0"/>
          </a:p>
        </p:txBody>
      </p:sp>
    </p:spTree>
    <p:extLst>
      <p:ext uri="{BB962C8B-B14F-4D97-AF65-F5344CB8AC3E}">
        <p14:creationId xmlns:p14="http://schemas.microsoft.com/office/powerpoint/2010/main" xmlns="" val="756263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5403400-D7A2-4DA2-AFE0-DADFF5FDBE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7A159BA-C743-46D4-B2A6-C02F4D3CAE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BA4A0D5-6DB6-4AAA-AC08-23726E9C4899}"/>
              </a:ext>
            </a:extLst>
          </p:cNvPr>
          <p:cNvSpPr>
            <a:spLocks noGrp="1"/>
          </p:cNvSpPr>
          <p:nvPr>
            <p:ph type="dt" sz="half" idx="10"/>
          </p:nvPr>
        </p:nvSpPr>
        <p:spPr/>
        <p:txBody>
          <a:bodyPr/>
          <a:lstStyle/>
          <a:p>
            <a:fld id="{0455DCB2-395E-41CD-A8D5-8A52CD7996B5}" type="datetimeFigureOut">
              <a:rPr lang="en-IN" smtClean="0"/>
              <a:pPr/>
              <a:t>21-03-2021</a:t>
            </a:fld>
            <a:endParaRPr lang="en-IN" dirty="0"/>
          </a:p>
        </p:txBody>
      </p:sp>
      <p:sp>
        <p:nvSpPr>
          <p:cNvPr id="5" name="Footer Placeholder 4">
            <a:extLst>
              <a:ext uri="{FF2B5EF4-FFF2-40B4-BE49-F238E27FC236}">
                <a16:creationId xmlns:a16="http://schemas.microsoft.com/office/drawing/2014/main" xmlns="" id="{E5F53380-E7C2-4183-8A3A-E716CE796F0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2FD0BEAA-C11A-4DD3-AB78-56A1BC84B881}"/>
              </a:ext>
            </a:extLst>
          </p:cNvPr>
          <p:cNvSpPr>
            <a:spLocks noGrp="1"/>
          </p:cNvSpPr>
          <p:nvPr>
            <p:ph type="sldNum" sz="quarter" idx="12"/>
          </p:nvPr>
        </p:nvSpPr>
        <p:spPr/>
        <p:txBody>
          <a:bodyPr/>
          <a:lstStyle/>
          <a:p>
            <a:fld id="{E6689819-2F16-454B-AD1F-4E0CDF6DD626}" type="slidenum">
              <a:rPr lang="en-IN" smtClean="0"/>
              <a:pPr/>
              <a:t>‹#›</a:t>
            </a:fld>
            <a:endParaRPr lang="en-IN" dirty="0"/>
          </a:p>
        </p:txBody>
      </p:sp>
    </p:spTree>
    <p:extLst>
      <p:ext uri="{BB962C8B-B14F-4D97-AF65-F5344CB8AC3E}">
        <p14:creationId xmlns:p14="http://schemas.microsoft.com/office/powerpoint/2010/main" xmlns="" val="418921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4D3C4-3F42-4B79-BDCD-FC64D908D8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A7B8AE4-79EA-4CD7-BFB5-70D4ACF953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A33600A-83E9-4DE6-9E52-2BD09098CF72}"/>
              </a:ext>
            </a:extLst>
          </p:cNvPr>
          <p:cNvSpPr>
            <a:spLocks noGrp="1"/>
          </p:cNvSpPr>
          <p:nvPr>
            <p:ph type="dt" sz="half" idx="10"/>
          </p:nvPr>
        </p:nvSpPr>
        <p:spPr/>
        <p:txBody>
          <a:bodyPr/>
          <a:lstStyle/>
          <a:p>
            <a:fld id="{0455DCB2-395E-41CD-A8D5-8A52CD7996B5}" type="datetimeFigureOut">
              <a:rPr lang="en-IN" smtClean="0"/>
              <a:pPr/>
              <a:t>21-03-2021</a:t>
            </a:fld>
            <a:endParaRPr lang="en-IN" dirty="0"/>
          </a:p>
        </p:txBody>
      </p:sp>
      <p:sp>
        <p:nvSpPr>
          <p:cNvPr id="5" name="Footer Placeholder 4">
            <a:extLst>
              <a:ext uri="{FF2B5EF4-FFF2-40B4-BE49-F238E27FC236}">
                <a16:creationId xmlns:a16="http://schemas.microsoft.com/office/drawing/2014/main" xmlns="" id="{F0CA5C8C-A06B-46E3-A728-D667B46AB9C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D251961D-C148-4C5A-BE97-B3A18384D918}"/>
              </a:ext>
            </a:extLst>
          </p:cNvPr>
          <p:cNvSpPr>
            <a:spLocks noGrp="1"/>
          </p:cNvSpPr>
          <p:nvPr>
            <p:ph type="sldNum" sz="quarter" idx="12"/>
          </p:nvPr>
        </p:nvSpPr>
        <p:spPr/>
        <p:txBody>
          <a:bodyPr/>
          <a:lstStyle/>
          <a:p>
            <a:fld id="{E6689819-2F16-454B-AD1F-4E0CDF6DD626}" type="slidenum">
              <a:rPr lang="en-IN" smtClean="0"/>
              <a:pPr/>
              <a:t>‹#›</a:t>
            </a:fld>
            <a:endParaRPr lang="en-IN" dirty="0"/>
          </a:p>
        </p:txBody>
      </p:sp>
    </p:spTree>
    <p:extLst>
      <p:ext uri="{BB962C8B-B14F-4D97-AF65-F5344CB8AC3E}">
        <p14:creationId xmlns:p14="http://schemas.microsoft.com/office/powerpoint/2010/main" xmlns="" val="323683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B78FA-C399-4547-B16B-ED3B9E67F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4DC64B2-E7F9-4D36-842D-A85D5B85B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D193672-AF9C-470F-BC44-70B7B4CDCD60}"/>
              </a:ext>
            </a:extLst>
          </p:cNvPr>
          <p:cNvSpPr>
            <a:spLocks noGrp="1"/>
          </p:cNvSpPr>
          <p:nvPr>
            <p:ph type="dt" sz="half" idx="10"/>
          </p:nvPr>
        </p:nvSpPr>
        <p:spPr/>
        <p:txBody>
          <a:bodyPr/>
          <a:lstStyle/>
          <a:p>
            <a:fld id="{0455DCB2-395E-41CD-A8D5-8A52CD7996B5}" type="datetimeFigureOut">
              <a:rPr lang="en-IN" smtClean="0"/>
              <a:pPr/>
              <a:t>21-03-2021</a:t>
            </a:fld>
            <a:endParaRPr lang="en-IN" dirty="0"/>
          </a:p>
        </p:txBody>
      </p:sp>
      <p:sp>
        <p:nvSpPr>
          <p:cNvPr id="5" name="Footer Placeholder 4">
            <a:extLst>
              <a:ext uri="{FF2B5EF4-FFF2-40B4-BE49-F238E27FC236}">
                <a16:creationId xmlns:a16="http://schemas.microsoft.com/office/drawing/2014/main" xmlns="" id="{10300CCF-1B10-4A49-9219-6E702133093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BF8B7695-6C23-4200-BA9C-03E4702B2F1E}"/>
              </a:ext>
            </a:extLst>
          </p:cNvPr>
          <p:cNvSpPr>
            <a:spLocks noGrp="1"/>
          </p:cNvSpPr>
          <p:nvPr>
            <p:ph type="sldNum" sz="quarter" idx="12"/>
          </p:nvPr>
        </p:nvSpPr>
        <p:spPr/>
        <p:txBody>
          <a:bodyPr/>
          <a:lstStyle/>
          <a:p>
            <a:fld id="{E6689819-2F16-454B-AD1F-4E0CDF6DD626}" type="slidenum">
              <a:rPr lang="en-IN" smtClean="0"/>
              <a:pPr/>
              <a:t>‹#›</a:t>
            </a:fld>
            <a:endParaRPr lang="en-IN" dirty="0"/>
          </a:p>
        </p:txBody>
      </p:sp>
    </p:spTree>
    <p:extLst>
      <p:ext uri="{BB962C8B-B14F-4D97-AF65-F5344CB8AC3E}">
        <p14:creationId xmlns:p14="http://schemas.microsoft.com/office/powerpoint/2010/main" xmlns="" val="6208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418E45-51AB-4F57-9B1D-A7CCA30016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410D96F-CC2E-45DF-B4A6-7E58F2463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8EEBDA9-EA07-4537-B05B-0C2FAE301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B3440BA-A604-49DB-A251-D17E090840FA}"/>
              </a:ext>
            </a:extLst>
          </p:cNvPr>
          <p:cNvSpPr>
            <a:spLocks noGrp="1"/>
          </p:cNvSpPr>
          <p:nvPr>
            <p:ph type="dt" sz="half" idx="10"/>
          </p:nvPr>
        </p:nvSpPr>
        <p:spPr/>
        <p:txBody>
          <a:bodyPr/>
          <a:lstStyle/>
          <a:p>
            <a:fld id="{0455DCB2-395E-41CD-A8D5-8A52CD7996B5}" type="datetimeFigureOut">
              <a:rPr lang="en-IN" smtClean="0"/>
              <a:pPr/>
              <a:t>21-03-2021</a:t>
            </a:fld>
            <a:endParaRPr lang="en-IN" dirty="0"/>
          </a:p>
        </p:txBody>
      </p:sp>
      <p:sp>
        <p:nvSpPr>
          <p:cNvPr id="6" name="Footer Placeholder 5">
            <a:extLst>
              <a:ext uri="{FF2B5EF4-FFF2-40B4-BE49-F238E27FC236}">
                <a16:creationId xmlns:a16="http://schemas.microsoft.com/office/drawing/2014/main" xmlns="" id="{23CF6DE2-82CF-4DD6-86AA-939666B837C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2F421F9E-EA7D-4029-A549-DB128FC12EDC}"/>
              </a:ext>
            </a:extLst>
          </p:cNvPr>
          <p:cNvSpPr>
            <a:spLocks noGrp="1"/>
          </p:cNvSpPr>
          <p:nvPr>
            <p:ph type="sldNum" sz="quarter" idx="12"/>
          </p:nvPr>
        </p:nvSpPr>
        <p:spPr/>
        <p:txBody>
          <a:bodyPr/>
          <a:lstStyle/>
          <a:p>
            <a:fld id="{E6689819-2F16-454B-AD1F-4E0CDF6DD626}" type="slidenum">
              <a:rPr lang="en-IN" smtClean="0"/>
              <a:pPr/>
              <a:t>‹#›</a:t>
            </a:fld>
            <a:endParaRPr lang="en-IN" dirty="0"/>
          </a:p>
        </p:txBody>
      </p:sp>
    </p:spTree>
    <p:extLst>
      <p:ext uri="{BB962C8B-B14F-4D97-AF65-F5344CB8AC3E}">
        <p14:creationId xmlns:p14="http://schemas.microsoft.com/office/powerpoint/2010/main" xmlns="" val="200381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BBF89F-06A4-46EC-8858-D2BDB0D172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8C00649-4CCD-4011-8B08-C42432E3C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872A065-2967-4D3B-AA74-24E96ED9B6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C1907D9-E1B1-4D7B-AEEC-7213FCA0B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A14900E-64CB-4FE1-ACB4-E9F3A9AA6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0A69AB9-7068-4BE5-BA4A-5FE2DA822C2C}"/>
              </a:ext>
            </a:extLst>
          </p:cNvPr>
          <p:cNvSpPr>
            <a:spLocks noGrp="1"/>
          </p:cNvSpPr>
          <p:nvPr>
            <p:ph type="dt" sz="half" idx="10"/>
          </p:nvPr>
        </p:nvSpPr>
        <p:spPr/>
        <p:txBody>
          <a:bodyPr/>
          <a:lstStyle/>
          <a:p>
            <a:fld id="{0455DCB2-395E-41CD-A8D5-8A52CD7996B5}" type="datetimeFigureOut">
              <a:rPr lang="en-IN" smtClean="0"/>
              <a:pPr/>
              <a:t>21-03-2021</a:t>
            </a:fld>
            <a:endParaRPr lang="en-IN" dirty="0"/>
          </a:p>
        </p:txBody>
      </p:sp>
      <p:sp>
        <p:nvSpPr>
          <p:cNvPr id="8" name="Footer Placeholder 7">
            <a:extLst>
              <a:ext uri="{FF2B5EF4-FFF2-40B4-BE49-F238E27FC236}">
                <a16:creationId xmlns:a16="http://schemas.microsoft.com/office/drawing/2014/main" xmlns="" id="{170641B4-42CB-4E9C-A019-888B949DA19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5E374F98-DC70-47E8-AA1F-27D8A2CE6E54}"/>
              </a:ext>
            </a:extLst>
          </p:cNvPr>
          <p:cNvSpPr>
            <a:spLocks noGrp="1"/>
          </p:cNvSpPr>
          <p:nvPr>
            <p:ph type="sldNum" sz="quarter" idx="12"/>
          </p:nvPr>
        </p:nvSpPr>
        <p:spPr/>
        <p:txBody>
          <a:bodyPr/>
          <a:lstStyle/>
          <a:p>
            <a:fld id="{E6689819-2F16-454B-AD1F-4E0CDF6DD626}" type="slidenum">
              <a:rPr lang="en-IN" smtClean="0"/>
              <a:pPr/>
              <a:t>‹#›</a:t>
            </a:fld>
            <a:endParaRPr lang="en-IN" dirty="0"/>
          </a:p>
        </p:txBody>
      </p:sp>
    </p:spTree>
    <p:extLst>
      <p:ext uri="{BB962C8B-B14F-4D97-AF65-F5344CB8AC3E}">
        <p14:creationId xmlns:p14="http://schemas.microsoft.com/office/powerpoint/2010/main" xmlns="" val="130785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F70AB8-B807-485F-A711-237AD63ACE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8EDAE8A-B48E-40AC-965F-F025F1115FD5}"/>
              </a:ext>
            </a:extLst>
          </p:cNvPr>
          <p:cNvSpPr>
            <a:spLocks noGrp="1"/>
          </p:cNvSpPr>
          <p:nvPr>
            <p:ph type="dt" sz="half" idx="10"/>
          </p:nvPr>
        </p:nvSpPr>
        <p:spPr/>
        <p:txBody>
          <a:bodyPr/>
          <a:lstStyle/>
          <a:p>
            <a:fld id="{0455DCB2-395E-41CD-A8D5-8A52CD7996B5}" type="datetimeFigureOut">
              <a:rPr lang="en-IN" smtClean="0"/>
              <a:pPr/>
              <a:t>21-03-2021</a:t>
            </a:fld>
            <a:endParaRPr lang="en-IN" dirty="0"/>
          </a:p>
        </p:txBody>
      </p:sp>
      <p:sp>
        <p:nvSpPr>
          <p:cNvPr id="4" name="Footer Placeholder 3">
            <a:extLst>
              <a:ext uri="{FF2B5EF4-FFF2-40B4-BE49-F238E27FC236}">
                <a16:creationId xmlns:a16="http://schemas.microsoft.com/office/drawing/2014/main" xmlns="" id="{76AEE728-5789-4C07-97C9-24C17BD9435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B02EDC5E-A8DA-4CB8-BC26-117D740B1137}"/>
              </a:ext>
            </a:extLst>
          </p:cNvPr>
          <p:cNvSpPr>
            <a:spLocks noGrp="1"/>
          </p:cNvSpPr>
          <p:nvPr>
            <p:ph type="sldNum" sz="quarter" idx="12"/>
          </p:nvPr>
        </p:nvSpPr>
        <p:spPr/>
        <p:txBody>
          <a:bodyPr/>
          <a:lstStyle/>
          <a:p>
            <a:fld id="{E6689819-2F16-454B-AD1F-4E0CDF6DD626}" type="slidenum">
              <a:rPr lang="en-IN" smtClean="0"/>
              <a:pPr/>
              <a:t>‹#›</a:t>
            </a:fld>
            <a:endParaRPr lang="en-IN" dirty="0"/>
          </a:p>
        </p:txBody>
      </p:sp>
    </p:spTree>
    <p:extLst>
      <p:ext uri="{BB962C8B-B14F-4D97-AF65-F5344CB8AC3E}">
        <p14:creationId xmlns:p14="http://schemas.microsoft.com/office/powerpoint/2010/main" xmlns="" val="44234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86ADEFC-4401-44EC-BB82-091E246C47C6}"/>
              </a:ext>
            </a:extLst>
          </p:cNvPr>
          <p:cNvSpPr>
            <a:spLocks noGrp="1"/>
          </p:cNvSpPr>
          <p:nvPr>
            <p:ph type="dt" sz="half" idx="10"/>
          </p:nvPr>
        </p:nvSpPr>
        <p:spPr/>
        <p:txBody>
          <a:bodyPr/>
          <a:lstStyle/>
          <a:p>
            <a:fld id="{0455DCB2-395E-41CD-A8D5-8A52CD7996B5}" type="datetimeFigureOut">
              <a:rPr lang="en-IN" smtClean="0"/>
              <a:pPr/>
              <a:t>21-03-2021</a:t>
            </a:fld>
            <a:endParaRPr lang="en-IN" dirty="0"/>
          </a:p>
        </p:txBody>
      </p:sp>
      <p:sp>
        <p:nvSpPr>
          <p:cNvPr id="3" name="Footer Placeholder 2">
            <a:extLst>
              <a:ext uri="{FF2B5EF4-FFF2-40B4-BE49-F238E27FC236}">
                <a16:creationId xmlns:a16="http://schemas.microsoft.com/office/drawing/2014/main" xmlns="" id="{C4F2621E-AD25-4DA8-9666-3982CAC540D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B076497-2546-46C3-BAFF-F5372A64A92F}"/>
              </a:ext>
            </a:extLst>
          </p:cNvPr>
          <p:cNvSpPr>
            <a:spLocks noGrp="1"/>
          </p:cNvSpPr>
          <p:nvPr>
            <p:ph type="sldNum" sz="quarter" idx="12"/>
          </p:nvPr>
        </p:nvSpPr>
        <p:spPr/>
        <p:txBody>
          <a:bodyPr/>
          <a:lstStyle/>
          <a:p>
            <a:fld id="{E6689819-2F16-454B-AD1F-4E0CDF6DD626}" type="slidenum">
              <a:rPr lang="en-IN" smtClean="0"/>
              <a:pPr/>
              <a:t>‹#›</a:t>
            </a:fld>
            <a:endParaRPr lang="en-IN" dirty="0"/>
          </a:p>
        </p:txBody>
      </p:sp>
    </p:spTree>
    <p:extLst>
      <p:ext uri="{BB962C8B-B14F-4D97-AF65-F5344CB8AC3E}">
        <p14:creationId xmlns:p14="http://schemas.microsoft.com/office/powerpoint/2010/main" xmlns="" val="363005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2A137B-3F2F-4D5F-9E53-B9F32D799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51BDA7F-3AFD-47B6-B7DF-92D78958F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D5CB175-DEC8-4BBB-AB0D-0607B9500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5820FF-E1E4-4570-85C3-CD9C2CF6B635}"/>
              </a:ext>
            </a:extLst>
          </p:cNvPr>
          <p:cNvSpPr>
            <a:spLocks noGrp="1"/>
          </p:cNvSpPr>
          <p:nvPr>
            <p:ph type="dt" sz="half" idx="10"/>
          </p:nvPr>
        </p:nvSpPr>
        <p:spPr/>
        <p:txBody>
          <a:bodyPr/>
          <a:lstStyle/>
          <a:p>
            <a:fld id="{0455DCB2-395E-41CD-A8D5-8A52CD7996B5}" type="datetimeFigureOut">
              <a:rPr lang="en-IN" smtClean="0"/>
              <a:pPr/>
              <a:t>21-03-2021</a:t>
            </a:fld>
            <a:endParaRPr lang="en-IN" dirty="0"/>
          </a:p>
        </p:txBody>
      </p:sp>
      <p:sp>
        <p:nvSpPr>
          <p:cNvPr id="6" name="Footer Placeholder 5">
            <a:extLst>
              <a:ext uri="{FF2B5EF4-FFF2-40B4-BE49-F238E27FC236}">
                <a16:creationId xmlns:a16="http://schemas.microsoft.com/office/drawing/2014/main" xmlns="" id="{BF15E37F-950B-4595-9B1E-2F6F8029878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8391C78B-CB09-455D-A712-5BC5070E5633}"/>
              </a:ext>
            </a:extLst>
          </p:cNvPr>
          <p:cNvSpPr>
            <a:spLocks noGrp="1"/>
          </p:cNvSpPr>
          <p:nvPr>
            <p:ph type="sldNum" sz="quarter" idx="12"/>
          </p:nvPr>
        </p:nvSpPr>
        <p:spPr/>
        <p:txBody>
          <a:bodyPr/>
          <a:lstStyle/>
          <a:p>
            <a:fld id="{E6689819-2F16-454B-AD1F-4E0CDF6DD626}" type="slidenum">
              <a:rPr lang="en-IN" smtClean="0"/>
              <a:pPr/>
              <a:t>‹#›</a:t>
            </a:fld>
            <a:endParaRPr lang="en-IN" dirty="0"/>
          </a:p>
        </p:txBody>
      </p:sp>
    </p:spTree>
    <p:extLst>
      <p:ext uri="{BB962C8B-B14F-4D97-AF65-F5344CB8AC3E}">
        <p14:creationId xmlns:p14="http://schemas.microsoft.com/office/powerpoint/2010/main" xmlns="" val="179018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A16640-3A1C-4EF5-9E08-DD70D45F8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8DBA5F0-A964-4385-AA03-F4292A287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EEF126A6-AA75-4A2E-B37F-9178CEFD5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2C68078-0AA7-4C11-8BB5-94E66C6935CB}"/>
              </a:ext>
            </a:extLst>
          </p:cNvPr>
          <p:cNvSpPr>
            <a:spLocks noGrp="1"/>
          </p:cNvSpPr>
          <p:nvPr>
            <p:ph type="dt" sz="half" idx="10"/>
          </p:nvPr>
        </p:nvSpPr>
        <p:spPr/>
        <p:txBody>
          <a:bodyPr/>
          <a:lstStyle/>
          <a:p>
            <a:fld id="{0455DCB2-395E-41CD-A8D5-8A52CD7996B5}" type="datetimeFigureOut">
              <a:rPr lang="en-IN" smtClean="0"/>
              <a:pPr/>
              <a:t>21-03-2021</a:t>
            </a:fld>
            <a:endParaRPr lang="en-IN" dirty="0"/>
          </a:p>
        </p:txBody>
      </p:sp>
      <p:sp>
        <p:nvSpPr>
          <p:cNvPr id="6" name="Footer Placeholder 5">
            <a:extLst>
              <a:ext uri="{FF2B5EF4-FFF2-40B4-BE49-F238E27FC236}">
                <a16:creationId xmlns:a16="http://schemas.microsoft.com/office/drawing/2014/main" xmlns="" id="{2BC848ED-9EE5-44C1-8EE7-54CC5559BB3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1AB4FB8D-EC88-4CAA-9948-3D2A47A01CC6}"/>
              </a:ext>
            </a:extLst>
          </p:cNvPr>
          <p:cNvSpPr>
            <a:spLocks noGrp="1"/>
          </p:cNvSpPr>
          <p:nvPr>
            <p:ph type="sldNum" sz="quarter" idx="12"/>
          </p:nvPr>
        </p:nvSpPr>
        <p:spPr/>
        <p:txBody>
          <a:bodyPr/>
          <a:lstStyle/>
          <a:p>
            <a:fld id="{E6689819-2F16-454B-AD1F-4E0CDF6DD626}" type="slidenum">
              <a:rPr lang="en-IN" smtClean="0"/>
              <a:pPr/>
              <a:t>‹#›</a:t>
            </a:fld>
            <a:endParaRPr lang="en-IN" dirty="0"/>
          </a:p>
        </p:txBody>
      </p:sp>
    </p:spTree>
    <p:extLst>
      <p:ext uri="{BB962C8B-B14F-4D97-AF65-F5344CB8AC3E}">
        <p14:creationId xmlns:p14="http://schemas.microsoft.com/office/powerpoint/2010/main" xmlns="" val="142860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E42F1C5-98B9-4EB7-AF0F-F791B0B970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CA8D9F2-55C6-4070-B317-B76FC2008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29E3A3D-FAEA-44D7-9BF4-D1ED534537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5DCB2-395E-41CD-A8D5-8A52CD7996B5}" type="datetimeFigureOut">
              <a:rPr lang="en-IN" smtClean="0"/>
              <a:pPr/>
              <a:t>21-03-2021</a:t>
            </a:fld>
            <a:endParaRPr lang="en-IN" dirty="0"/>
          </a:p>
        </p:txBody>
      </p:sp>
      <p:sp>
        <p:nvSpPr>
          <p:cNvPr id="5" name="Footer Placeholder 4">
            <a:extLst>
              <a:ext uri="{FF2B5EF4-FFF2-40B4-BE49-F238E27FC236}">
                <a16:creationId xmlns:a16="http://schemas.microsoft.com/office/drawing/2014/main" xmlns="" id="{29921098-87A4-4157-B853-4BC7953B1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93C1C028-A28B-467A-8CEF-12E6BDC6F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89819-2F16-454B-AD1F-4E0CDF6DD626}" type="slidenum">
              <a:rPr lang="en-IN" smtClean="0"/>
              <a:pPr/>
              <a:t>‹#›</a:t>
            </a:fld>
            <a:endParaRPr lang="en-IN" dirty="0"/>
          </a:p>
        </p:txBody>
      </p:sp>
    </p:spTree>
    <p:extLst>
      <p:ext uri="{BB962C8B-B14F-4D97-AF65-F5344CB8AC3E}">
        <p14:creationId xmlns:p14="http://schemas.microsoft.com/office/powerpoint/2010/main" xmlns="" val="2771157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A0D9EA97-4E86-46D6-A139-7B030F3F4C39}"/>
              </a:ext>
            </a:extLst>
          </p:cNvPr>
          <p:cNvPicPr>
            <a:picLocks noChangeAspect="1"/>
          </p:cNvPicPr>
          <p:nvPr/>
        </p:nvPicPr>
        <p:blipFill rotWithShape="1">
          <a:blip r:embed="rId2"/>
          <a:srcRect r="15627" b="-1"/>
          <a:stretch/>
        </p:blipFill>
        <p:spPr>
          <a:xfrm>
            <a:off x="3893574" y="255638"/>
            <a:ext cx="7983794" cy="6430297"/>
          </a:xfrm>
          <a:prstGeom prst="rect">
            <a:avLst/>
          </a:prstGeom>
        </p:spPr>
      </p:pic>
      <p:sp>
        <p:nvSpPr>
          <p:cNvPr id="11" name="Rectangle 10">
            <a:extLst>
              <a:ext uri="{FF2B5EF4-FFF2-40B4-BE49-F238E27FC236}">
                <a16:creationId xmlns:a16="http://schemas.microsoft.com/office/drawing/2014/main" xmlns="" id="{5342CB7E-8887-4798-8370-E2BCE8E45C8A}"/>
              </a:ext>
            </a:extLst>
          </p:cNvPr>
          <p:cNvSpPr/>
          <p:nvPr/>
        </p:nvSpPr>
        <p:spPr>
          <a:xfrm>
            <a:off x="285135" y="255638"/>
            <a:ext cx="3608439" cy="643029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Airlines Use Cases</a:t>
            </a:r>
            <a:endParaRPr lang="en-IN" sz="4800" b="1" dirty="0"/>
          </a:p>
        </p:txBody>
      </p:sp>
      <p:sp>
        <p:nvSpPr>
          <p:cNvPr id="16" name="Rectangle 15">
            <a:extLst>
              <a:ext uri="{FF2B5EF4-FFF2-40B4-BE49-F238E27FC236}">
                <a16:creationId xmlns:a16="http://schemas.microsoft.com/office/drawing/2014/main" xmlns="" id="{1CF033D2-B088-437B-B40C-5E1B42D3FFF9}"/>
              </a:ext>
            </a:extLst>
          </p:cNvPr>
          <p:cNvSpPr/>
          <p:nvPr/>
        </p:nvSpPr>
        <p:spPr>
          <a:xfrm>
            <a:off x="285136" y="255638"/>
            <a:ext cx="3608439" cy="3736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00" b="1" dirty="0"/>
          </a:p>
        </p:txBody>
      </p:sp>
    </p:spTree>
    <p:extLst>
      <p:ext uri="{BB962C8B-B14F-4D97-AF65-F5344CB8AC3E}">
        <p14:creationId xmlns:p14="http://schemas.microsoft.com/office/powerpoint/2010/main" xmlns="" val="85371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31B624B-1C54-4B1B-A520-BC1C6A056F31}"/>
              </a:ext>
            </a:extLst>
          </p:cNvPr>
          <p:cNvSpPr txBox="1"/>
          <p:nvPr/>
        </p:nvSpPr>
        <p:spPr>
          <a:xfrm>
            <a:off x="493295" y="324853"/>
            <a:ext cx="1462260" cy="461665"/>
          </a:xfrm>
          <a:prstGeom prst="rect">
            <a:avLst/>
          </a:prstGeom>
          <a:noFill/>
          <a:ln>
            <a:noFill/>
          </a:ln>
        </p:spPr>
        <p:txBody>
          <a:bodyPr wrap="none" rtlCol="0">
            <a:spAutoFit/>
          </a:bodyPr>
          <a:lstStyle/>
          <a:p>
            <a:r>
              <a:rPr lang="en-US" sz="2400" b="1" dirty="0">
                <a:latin typeface="+mj-lt"/>
              </a:rPr>
              <a:t>G</a:t>
            </a:r>
            <a:r>
              <a:rPr lang="en-IN" sz="2400" b="1" dirty="0">
                <a:latin typeface="+mj-lt"/>
              </a:rPr>
              <a:t>uidelines</a:t>
            </a:r>
          </a:p>
        </p:txBody>
      </p:sp>
      <p:cxnSp>
        <p:nvCxnSpPr>
          <p:cNvPr id="6" name="Straight Connector 5">
            <a:extLst>
              <a:ext uri="{FF2B5EF4-FFF2-40B4-BE49-F238E27FC236}">
                <a16:creationId xmlns:a16="http://schemas.microsoft.com/office/drawing/2014/main" xmlns="" id="{4C1E42B4-258C-4918-AAD6-2BF02E9D7F94}"/>
              </a:ext>
            </a:extLst>
          </p:cNvPr>
          <p:cNvCxnSpPr>
            <a:cxnSpLocks/>
          </p:cNvCxnSpPr>
          <p:nvPr/>
        </p:nvCxnSpPr>
        <p:spPr>
          <a:xfrm>
            <a:off x="493295" y="894802"/>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7110312E-7AF6-45FA-8CA4-9DF5011C939E}"/>
              </a:ext>
            </a:extLst>
          </p:cNvPr>
          <p:cNvSpPr txBox="1"/>
          <p:nvPr/>
        </p:nvSpPr>
        <p:spPr>
          <a:xfrm>
            <a:off x="1334243" y="1575090"/>
            <a:ext cx="10312325" cy="4116768"/>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500" dirty="0"/>
              <a:t>The purpose of the document is to provide clear guidelines to the candidates</a:t>
            </a:r>
          </a:p>
          <a:p>
            <a:pPr marL="285750" indent="-285750" algn="just">
              <a:lnSpc>
                <a:spcPct val="200000"/>
              </a:lnSpc>
              <a:buFont typeface="Arial" panose="020B0604020202020204" pitchFamily="34" charset="0"/>
              <a:buChar char="•"/>
            </a:pPr>
            <a:r>
              <a:rPr lang="en-IN" sz="1500" dirty="0"/>
              <a:t>Please choose one of the Airlines uses cases from the three</a:t>
            </a:r>
          </a:p>
          <a:p>
            <a:pPr marL="285750" indent="-285750" algn="just">
              <a:lnSpc>
                <a:spcPct val="200000"/>
              </a:lnSpc>
              <a:buFont typeface="Arial" panose="020B0604020202020204" pitchFamily="34" charset="0"/>
              <a:buChar char="•"/>
            </a:pPr>
            <a:r>
              <a:rPr lang="en-IN" sz="1500" dirty="0"/>
              <a:t>Expectation is to prepare a slide or two on the use case you select and detail out your approach, assumptions, kind of data, possible machine learning models etc. based on what the use case is expecting</a:t>
            </a:r>
          </a:p>
          <a:p>
            <a:pPr marL="285750" indent="-285750" algn="just">
              <a:lnSpc>
                <a:spcPct val="200000"/>
              </a:lnSpc>
              <a:buFont typeface="Arial" panose="020B0604020202020204" pitchFamily="34" charset="0"/>
              <a:buChar char="•"/>
            </a:pPr>
            <a:r>
              <a:rPr lang="en-IN" sz="1500" dirty="0"/>
              <a:t>You need to present your slides to the interview panel in maximum 10 minutes</a:t>
            </a:r>
          </a:p>
          <a:p>
            <a:pPr marL="285750" indent="-285750" algn="just">
              <a:lnSpc>
                <a:spcPct val="200000"/>
              </a:lnSpc>
              <a:buFont typeface="Arial" panose="020B0604020202020204" pitchFamily="34" charset="0"/>
              <a:buChar char="•"/>
            </a:pPr>
            <a:r>
              <a:rPr lang="en-IN" sz="1500" dirty="0"/>
              <a:t>Your creativity and thought process is key to coming up with a unique and commercially viable proposal; credit will be given to comprehensive thoughts and uniqueness in the approach</a:t>
            </a:r>
          </a:p>
          <a:p>
            <a:pPr marL="285750" indent="-285750" algn="just">
              <a:lnSpc>
                <a:spcPct val="200000"/>
              </a:lnSpc>
              <a:buFont typeface="Arial" panose="020B0604020202020204" pitchFamily="34" charset="0"/>
              <a:buChar char="•"/>
            </a:pPr>
            <a:r>
              <a:rPr lang="en-IN" sz="1500" dirty="0"/>
              <a:t>We are not expecting any code or dataset to be submitted, only PowerPoint slides we are looking forward to</a:t>
            </a:r>
          </a:p>
          <a:p>
            <a:pPr marL="285750" indent="-285750" algn="just">
              <a:lnSpc>
                <a:spcPct val="150000"/>
              </a:lnSpc>
              <a:buFont typeface="Arial" panose="020B0604020202020204" pitchFamily="34" charset="0"/>
              <a:buChar char="•"/>
            </a:pPr>
            <a:r>
              <a:rPr lang="en-US" sz="1500" dirty="0"/>
              <a:t>Credit will be given to the candidates on any credible assumptions made while completing the exercise</a:t>
            </a:r>
          </a:p>
        </p:txBody>
      </p:sp>
      <p:sp>
        <p:nvSpPr>
          <p:cNvPr id="2" name="Rectangle 1">
            <a:extLst>
              <a:ext uri="{FF2B5EF4-FFF2-40B4-BE49-F238E27FC236}">
                <a16:creationId xmlns:a16="http://schemas.microsoft.com/office/drawing/2014/main" xmlns="" id="{BB1354CA-12F9-463D-A146-029332C964D7}"/>
              </a:ext>
            </a:extLst>
          </p:cNvPr>
          <p:cNvSpPr/>
          <p:nvPr/>
        </p:nvSpPr>
        <p:spPr>
          <a:xfrm>
            <a:off x="973393" y="1799311"/>
            <a:ext cx="68826" cy="384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xmlns="" val="385896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31B624B-1C54-4B1B-A520-BC1C6A056F31}"/>
              </a:ext>
            </a:extLst>
          </p:cNvPr>
          <p:cNvSpPr txBox="1"/>
          <p:nvPr/>
        </p:nvSpPr>
        <p:spPr>
          <a:xfrm>
            <a:off x="493295" y="324853"/>
            <a:ext cx="3781420" cy="461665"/>
          </a:xfrm>
          <a:prstGeom prst="rect">
            <a:avLst/>
          </a:prstGeom>
          <a:noFill/>
          <a:ln>
            <a:noFill/>
          </a:ln>
        </p:spPr>
        <p:txBody>
          <a:bodyPr wrap="none" rtlCol="0">
            <a:spAutoFit/>
          </a:bodyPr>
          <a:lstStyle>
            <a:defPPr>
              <a:defRPr lang="en-US"/>
            </a:defPPr>
            <a:lvl1pPr>
              <a:defRPr sz="2400" b="1">
                <a:latin typeface="+mj-lt"/>
              </a:defRPr>
            </a:lvl1pPr>
          </a:lstStyle>
          <a:p>
            <a:r>
              <a:rPr lang="en-IN" dirty="0"/>
              <a:t>3. Customer service - Chatbot</a:t>
            </a:r>
          </a:p>
        </p:txBody>
      </p:sp>
      <p:cxnSp>
        <p:nvCxnSpPr>
          <p:cNvPr id="6" name="Straight Connector 5">
            <a:extLst>
              <a:ext uri="{FF2B5EF4-FFF2-40B4-BE49-F238E27FC236}">
                <a16:creationId xmlns:a16="http://schemas.microsoft.com/office/drawing/2014/main" xmlns="" id="{4C1E42B4-258C-4918-AAD6-2BF02E9D7F94}"/>
              </a:ext>
            </a:extLst>
          </p:cNvPr>
          <p:cNvCxnSpPr>
            <a:cxnSpLocks/>
          </p:cNvCxnSpPr>
          <p:nvPr/>
        </p:nvCxnSpPr>
        <p:spPr>
          <a:xfrm>
            <a:off x="493295" y="894802"/>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D47D5899-BF31-4B3F-8EB1-3B80CFC67F22}"/>
              </a:ext>
            </a:extLst>
          </p:cNvPr>
          <p:cNvSpPr txBox="1"/>
          <p:nvPr/>
        </p:nvSpPr>
        <p:spPr>
          <a:xfrm>
            <a:off x="658761" y="1190490"/>
            <a:ext cx="10815484" cy="1015663"/>
          </a:xfrm>
          <a:prstGeom prst="rect">
            <a:avLst/>
          </a:prstGeom>
          <a:noFill/>
        </p:spPr>
        <p:txBody>
          <a:bodyPr wrap="square" rtlCol="0">
            <a:spAutoFit/>
          </a:bodyPr>
          <a:lstStyle/>
          <a:p>
            <a:pPr algn="just"/>
            <a:r>
              <a:rPr lang="en-IN" sz="1500" dirty="0"/>
              <a:t>Airlines companies deal with lot of queries from customers and travel booking companies regarding cancellations, date change, information request, upgrades, seat booking etc. In today’s world there are lot of customer service executives who are responsible to take care of such queries and give good experience to customers; but the process is manual in nature leading to inconsistent services in some scenarios and also adds to the cost of the company </a:t>
            </a:r>
          </a:p>
        </p:txBody>
      </p:sp>
      <p:sp>
        <p:nvSpPr>
          <p:cNvPr id="13" name="TextBox 12">
            <a:extLst>
              <a:ext uri="{FF2B5EF4-FFF2-40B4-BE49-F238E27FC236}">
                <a16:creationId xmlns:a16="http://schemas.microsoft.com/office/drawing/2014/main" xmlns="" id="{0F8C6766-53A8-4336-92C6-ECB53CA35E76}"/>
              </a:ext>
            </a:extLst>
          </p:cNvPr>
          <p:cNvSpPr txBox="1"/>
          <p:nvPr/>
        </p:nvSpPr>
        <p:spPr>
          <a:xfrm>
            <a:off x="766916" y="2803037"/>
            <a:ext cx="10628671" cy="3323987"/>
          </a:xfrm>
          <a:prstGeom prst="rect">
            <a:avLst/>
          </a:prstGeom>
          <a:noFill/>
        </p:spPr>
        <p:txBody>
          <a:bodyPr wrap="square" rtlCol="0">
            <a:spAutoFit/>
          </a:bodyPr>
          <a:lstStyle/>
          <a:p>
            <a:endParaRPr lang="en-IN" sz="1500" dirty="0"/>
          </a:p>
          <a:p>
            <a:pPr marL="285750" indent="-285750">
              <a:buFont typeface="Arial" panose="020B0604020202020204" pitchFamily="34" charset="0"/>
              <a:buChar char="•"/>
            </a:pPr>
            <a:r>
              <a:rPr lang="en-IN" sz="1500" dirty="0"/>
              <a:t>What is the System Design (architecture diagram) for the chatbot application?</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What kind of algorithm you will use?</a:t>
            </a:r>
          </a:p>
          <a:p>
            <a:endParaRPr lang="en-IN" sz="1500" dirty="0"/>
          </a:p>
          <a:p>
            <a:pPr marL="285750" indent="-285750">
              <a:buFont typeface="Arial" panose="020B0604020202020204" pitchFamily="34" charset="0"/>
              <a:buChar char="•"/>
            </a:pPr>
            <a:r>
              <a:rPr lang="en-IN" sz="1500" dirty="0"/>
              <a:t>How does the bot understand what the customer is saying?</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What if you encounter with a new question that bot didn’t see while training?</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How does the bot continue to learn once it’s live? Or how can I make sure that my bot won’t turn crazy and start speaking nonsense?</a:t>
            </a:r>
          </a:p>
          <a:p>
            <a:endParaRPr lang="en-IN" sz="1500" dirty="0"/>
          </a:p>
          <a:p>
            <a:pPr marL="285750" indent="-285750">
              <a:buFont typeface="Arial" panose="020B0604020202020204" pitchFamily="34" charset="0"/>
              <a:buChar char="•"/>
            </a:pPr>
            <a:r>
              <a:rPr lang="en-IN" sz="1500" dirty="0"/>
              <a:t>How would you optimize when thousands of users will be interacting with the bot?</a:t>
            </a:r>
          </a:p>
          <a:p>
            <a:pPr marL="285750" indent="-285750">
              <a:buFont typeface="Arial" panose="020B0604020202020204" pitchFamily="34" charset="0"/>
              <a:buChar char="•"/>
            </a:pPr>
            <a:endParaRPr lang="en-IN" sz="1500" dirty="0"/>
          </a:p>
        </p:txBody>
      </p:sp>
      <p:sp>
        <p:nvSpPr>
          <p:cNvPr id="7" name="TextBox 6">
            <a:extLst>
              <a:ext uri="{FF2B5EF4-FFF2-40B4-BE49-F238E27FC236}">
                <a16:creationId xmlns:a16="http://schemas.microsoft.com/office/drawing/2014/main" xmlns="" id="{7F0F04A0-70F5-4EF8-BE50-343A7B559221}"/>
              </a:ext>
            </a:extLst>
          </p:cNvPr>
          <p:cNvSpPr txBox="1"/>
          <p:nvPr/>
        </p:nvSpPr>
        <p:spPr>
          <a:xfrm>
            <a:off x="684830" y="2252766"/>
            <a:ext cx="10815484" cy="553998"/>
          </a:xfrm>
          <a:prstGeom prst="rect">
            <a:avLst/>
          </a:prstGeom>
          <a:noFill/>
        </p:spPr>
        <p:txBody>
          <a:bodyPr wrap="square" rtlCol="0">
            <a:spAutoFit/>
          </a:bodyPr>
          <a:lstStyle/>
          <a:p>
            <a:pPr algn="just"/>
            <a:r>
              <a:rPr lang="en-IN" sz="1500" dirty="0"/>
              <a:t>Can you suggest an intelligent </a:t>
            </a:r>
            <a:r>
              <a:rPr lang="en-IN" sz="1500" b="1" dirty="0"/>
              <a:t>Chatbot</a:t>
            </a:r>
            <a:r>
              <a:rPr lang="en-IN" sz="1500" dirty="0"/>
              <a:t> for the company to take care of the existing problem? Please structure your solution around below mentioned points</a:t>
            </a:r>
          </a:p>
        </p:txBody>
      </p:sp>
    </p:spTree>
    <p:extLst>
      <p:ext uri="{BB962C8B-B14F-4D97-AF65-F5344CB8AC3E}">
        <p14:creationId xmlns:p14="http://schemas.microsoft.com/office/powerpoint/2010/main" xmlns="" val="425586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7240"/>
          </a:xfrm>
        </p:spPr>
        <p:txBody>
          <a:bodyPr>
            <a:noAutofit/>
          </a:bodyPr>
          <a:lstStyle/>
          <a:p>
            <a:r>
              <a:rPr lang="en-IN" sz="2400" b="1" dirty="0" smtClean="0"/>
              <a:t>System </a:t>
            </a:r>
            <a:r>
              <a:rPr lang="en-IN" sz="2400" b="1" dirty="0" smtClean="0"/>
              <a:t>Design Chat Bot Application</a:t>
            </a:r>
            <a:endParaRPr lang="en-US" sz="2400" b="1" dirty="0"/>
          </a:p>
        </p:txBody>
      </p:sp>
      <p:sp>
        <p:nvSpPr>
          <p:cNvPr id="4" name="Rectangle 3"/>
          <p:cNvSpPr/>
          <p:nvPr/>
        </p:nvSpPr>
        <p:spPr>
          <a:xfrm>
            <a:off x="437323" y="2133599"/>
            <a:ext cx="1126434" cy="8216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user</a:t>
            </a:r>
            <a:endParaRPr lang="en-US" sz="1600" dirty="0"/>
          </a:p>
        </p:txBody>
      </p:sp>
      <p:sp>
        <p:nvSpPr>
          <p:cNvPr id="5" name="Rectangle 4"/>
          <p:cNvSpPr/>
          <p:nvPr/>
        </p:nvSpPr>
        <p:spPr>
          <a:xfrm>
            <a:off x="2676939" y="2040835"/>
            <a:ext cx="1139687" cy="954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Bot UI </a:t>
            </a:r>
            <a:endParaRPr lang="en-US" sz="1600" dirty="0"/>
          </a:p>
        </p:txBody>
      </p:sp>
      <p:sp>
        <p:nvSpPr>
          <p:cNvPr id="6" name="Rectangle 5"/>
          <p:cNvSpPr/>
          <p:nvPr/>
        </p:nvSpPr>
        <p:spPr>
          <a:xfrm>
            <a:off x="4903305" y="1139687"/>
            <a:ext cx="1325217" cy="21070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p:cNvSpPr/>
          <p:nvPr/>
        </p:nvSpPr>
        <p:spPr>
          <a:xfrm>
            <a:off x="7619999" y="1320800"/>
            <a:ext cx="1311965" cy="172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web API/</a:t>
            </a:r>
          </a:p>
          <a:p>
            <a:pPr algn="ctr"/>
            <a:r>
              <a:rPr lang="en-US" sz="1600" dirty="0" smtClean="0"/>
              <a:t>Functional tools</a:t>
            </a:r>
            <a:endParaRPr lang="en-US" sz="1600" dirty="0"/>
          </a:p>
        </p:txBody>
      </p:sp>
      <p:sp>
        <p:nvSpPr>
          <p:cNvPr id="8" name="Oval 7"/>
          <p:cNvSpPr/>
          <p:nvPr/>
        </p:nvSpPr>
        <p:spPr>
          <a:xfrm>
            <a:off x="251791" y="4585253"/>
            <a:ext cx="2928731" cy="83488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Escalation/Support team</a:t>
            </a:r>
            <a:endParaRPr lang="en-US" sz="1600" dirty="0"/>
          </a:p>
        </p:txBody>
      </p:sp>
      <p:sp>
        <p:nvSpPr>
          <p:cNvPr id="9" name="Rectangle 8"/>
          <p:cNvSpPr/>
          <p:nvPr/>
        </p:nvSpPr>
        <p:spPr>
          <a:xfrm>
            <a:off x="4800600" y="4094923"/>
            <a:ext cx="1549400" cy="2186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0" name="Rectangle 9"/>
          <p:cNvSpPr/>
          <p:nvPr/>
        </p:nvSpPr>
        <p:spPr>
          <a:xfrm>
            <a:off x="10707757" y="1563756"/>
            <a:ext cx="1020417" cy="11926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Database/raw data</a:t>
            </a:r>
            <a:endParaRPr lang="en-US" sz="1600" dirty="0"/>
          </a:p>
        </p:txBody>
      </p:sp>
      <p:cxnSp>
        <p:nvCxnSpPr>
          <p:cNvPr id="12" name="Straight Arrow Connector 11"/>
          <p:cNvCxnSpPr>
            <a:stCxn id="4" idx="3"/>
            <a:endCxn id="5" idx="1"/>
          </p:cNvCxnSpPr>
          <p:nvPr/>
        </p:nvCxnSpPr>
        <p:spPr>
          <a:xfrm flipV="1">
            <a:off x="1563757" y="2517914"/>
            <a:ext cx="1113182" cy="265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843130" y="2372139"/>
            <a:ext cx="107342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7" idx="1"/>
          </p:cNvCxnSpPr>
          <p:nvPr/>
        </p:nvCxnSpPr>
        <p:spPr>
          <a:xfrm flipV="1">
            <a:off x="6228522" y="2184400"/>
            <a:ext cx="1391477" cy="8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288696" y="4731026"/>
            <a:ext cx="2120348" cy="887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Monitoring reporting/Analysis</a:t>
            </a:r>
            <a:endParaRPr lang="en-US" sz="1600" dirty="0"/>
          </a:p>
        </p:txBody>
      </p:sp>
      <p:sp>
        <p:nvSpPr>
          <p:cNvPr id="21" name="Rectangle 20"/>
          <p:cNvSpPr/>
          <p:nvPr/>
        </p:nvSpPr>
        <p:spPr>
          <a:xfrm>
            <a:off x="10668000" y="4632959"/>
            <a:ext cx="1182624" cy="1036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Stakeholders/BA</a:t>
            </a:r>
            <a:endParaRPr lang="en-US" sz="1400" dirty="0"/>
          </a:p>
        </p:txBody>
      </p:sp>
      <p:cxnSp>
        <p:nvCxnSpPr>
          <p:cNvPr id="30" name="Straight Arrow Connector 29"/>
          <p:cNvCxnSpPr/>
          <p:nvPr/>
        </p:nvCxnSpPr>
        <p:spPr>
          <a:xfrm rot="10800000" flipV="1">
            <a:off x="1510749" y="2716698"/>
            <a:ext cx="1166191" cy="13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flipV="1">
            <a:off x="3803374" y="2718282"/>
            <a:ext cx="1086686" cy="11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722784" y="2183296"/>
            <a:ext cx="781878" cy="307777"/>
          </a:xfrm>
          <a:prstGeom prst="rect">
            <a:avLst/>
          </a:prstGeom>
          <a:noFill/>
        </p:spPr>
        <p:txBody>
          <a:bodyPr wrap="square" rtlCol="0">
            <a:spAutoFit/>
          </a:bodyPr>
          <a:lstStyle/>
          <a:p>
            <a:r>
              <a:rPr lang="en-US" sz="1400" dirty="0" smtClean="0"/>
              <a:t>request</a:t>
            </a:r>
            <a:endParaRPr lang="en-US" sz="1400" dirty="0"/>
          </a:p>
        </p:txBody>
      </p:sp>
      <p:sp>
        <p:nvSpPr>
          <p:cNvPr id="56" name="TextBox 55"/>
          <p:cNvSpPr txBox="1"/>
          <p:nvPr/>
        </p:nvSpPr>
        <p:spPr>
          <a:xfrm>
            <a:off x="3935896" y="1961322"/>
            <a:ext cx="914400" cy="307777"/>
          </a:xfrm>
          <a:prstGeom prst="rect">
            <a:avLst/>
          </a:prstGeom>
          <a:noFill/>
        </p:spPr>
        <p:txBody>
          <a:bodyPr wrap="square" rtlCol="0">
            <a:spAutoFit/>
          </a:bodyPr>
          <a:lstStyle/>
          <a:p>
            <a:r>
              <a:rPr lang="en-US" sz="1400" dirty="0" smtClean="0"/>
              <a:t>queries</a:t>
            </a:r>
            <a:endParaRPr lang="en-US" sz="1400" dirty="0"/>
          </a:p>
        </p:txBody>
      </p:sp>
      <p:cxnSp>
        <p:nvCxnSpPr>
          <p:cNvPr id="60" name="Straight Arrow Connector 59"/>
          <p:cNvCxnSpPr>
            <a:stCxn id="7" idx="3"/>
            <a:endCxn id="10" idx="1"/>
          </p:cNvCxnSpPr>
          <p:nvPr/>
        </p:nvCxnSpPr>
        <p:spPr>
          <a:xfrm flipV="1">
            <a:off x="8931964" y="2160104"/>
            <a:ext cx="1775793" cy="2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Content Placeholder 61"/>
          <p:cNvSpPr txBox="1">
            <a:spLocks noGrp="1"/>
          </p:cNvSpPr>
          <p:nvPr>
            <p:ph idx="1"/>
          </p:nvPr>
        </p:nvSpPr>
        <p:spPr>
          <a:xfrm>
            <a:off x="9424506" y="1900306"/>
            <a:ext cx="977899" cy="286232"/>
          </a:xfrm>
          <a:prstGeom prst="rect">
            <a:avLst/>
          </a:prstGeom>
          <a:noFill/>
        </p:spPr>
        <p:txBody>
          <a:bodyPr wrap="square" rtlCol="0">
            <a:spAutoFit/>
          </a:bodyPr>
          <a:lstStyle/>
          <a:p>
            <a:pPr>
              <a:buNone/>
            </a:pPr>
            <a:r>
              <a:rPr lang="en-US" sz="1400" dirty="0" smtClean="0"/>
              <a:t>request</a:t>
            </a:r>
            <a:endParaRPr lang="en-US" sz="1400" dirty="0"/>
          </a:p>
        </p:txBody>
      </p:sp>
      <p:cxnSp>
        <p:nvCxnSpPr>
          <p:cNvPr id="66" name="Straight Arrow Connector 65"/>
          <p:cNvCxnSpPr>
            <a:stCxn id="177" idx="2"/>
            <a:endCxn id="9" idx="0"/>
          </p:cNvCxnSpPr>
          <p:nvPr/>
        </p:nvCxnSpPr>
        <p:spPr>
          <a:xfrm rot="5400000">
            <a:off x="5062331" y="3565939"/>
            <a:ext cx="1041953" cy="160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9" idx="3"/>
            <a:endCxn id="20" idx="1"/>
          </p:cNvCxnSpPr>
          <p:nvPr/>
        </p:nvCxnSpPr>
        <p:spPr>
          <a:xfrm flipV="1">
            <a:off x="6350000" y="5174974"/>
            <a:ext cx="938696" cy="13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0" idx="3"/>
            <a:endCxn id="21" idx="1"/>
          </p:cNvCxnSpPr>
          <p:nvPr/>
        </p:nvCxnSpPr>
        <p:spPr>
          <a:xfrm flipV="1">
            <a:off x="9409044" y="5151120"/>
            <a:ext cx="1258956" cy="23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4978400" y="4863549"/>
            <a:ext cx="1231900" cy="4069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App insights</a:t>
            </a:r>
          </a:p>
        </p:txBody>
      </p:sp>
      <p:sp>
        <p:nvSpPr>
          <p:cNvPr id="85" name="Rectangle 84"/>
          <p:cNvSpPr/>
          <p:nvPr/>
        </p:nvSpPr>
        <p:spPr>
          <a:xfrm>
            <a:off x="4965701" y="5479774"/>
            <a:ext cx="1244599" cy="5300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Bot </a:t>
            </a:r>
            <a:r>
              <a:rPr lang="en-US" sz="1600" dirty="0" smtClean="0"/>
              <a:t>utility feedback</a:t>
            </a:r>
            <a:endParaRPr lang="en-US" sz="1600" dirty="0" smtClean="0"/>
          </a:p>
        </p:txBody>
      </p:sp>
      <p:sp>
        <p:nvSpPr>
          <p:cNvPr id="86" name="Rectangle 85"/>
          <p:cNvSpPr/>
          <p:nvPr/>
        </p:nvSpPr>
        <p:spPr>
          <a:xfrm>
            <a:off x="4933672" y="4227995"/>
            <a:ext cx="1289328" cy="331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Issue Logging</a:t>
            </a:r>
            <a:endParaRPr lang="en-US" sz="1600" dirty="0"/>
          </a:p>
        </p:txBody>
      </p:sp>
      <p:sp>
        <p:nvSpPr>
          <p:cNvPr id="103" name="TextBox 102"/>
          <p:cNvSpPr txBox="1"/>
          <p:nvPr/>
        </p:nvSpPr>
        <p:spPr>
          <a:xfrm>
            <a:off x="1722782" y="2782956"/>
            <a:ext cx="874644" cy="307777"/>
          </a:xfrm>
          <a:prstGeom prst="rect">
            <a:avLst/>
          </a:prstGeom>
          <a:noFill/>
        </p:spPr>
        <p:txBody>
          <a:bodyPr wrap="square" rtlCol="0">
            <a:spAutoFit/>
          </a:bodyPr>
          <a:lstStyle/>
          <a:p>
            <a:r>
              <a:rPr lang="en-US" sz="1400" dirty="0" smtClean="0"/>
              <a:t>response</a:t>
            </a:r>
            <a:endParaRPr lang="en-US" sz="1400" dirty="0"/>
          </a:p>
        </p:txBody>
      </p:sp>
      <p:sp>
        <p:nvSpPr>
          <p:cNvPr id="104" name="TextBox 103"/>
          <p:cNvSpPr txBox="1"/>
          <p:nvPr/>
        </p:nvSpPr>
        <p:spPr>
          <a:xfrm>
            <a:off x="3988904" y="2809462"/>
            <a:ext cx="861391" cy="307777"/>
          </a:xfrm>
          <a:prstGeom prst="rect">
            <a:avLst/>
          </a:prstGeom>
          <a:noFill/>
        </p:spPr>
        <p:txBody>
          <a:bodyPr wrap="square" rtlCol="0">
            <a:spAutoFit/>
          </a:bodyPr>
          <a:lstStyle/>
          <a:p>
            <a:r>
              <a:rPr lang="en-US" sz="1400" dirty="0" smtClean="0"/>
              <a:t>results</a:t>
            </a:r>
            <a:endParaRPr lang="en-US" sz="1400" dirty="0"/>
          </a:p>
        </p:txBody>
      </p:sp>
      <p:sp>
        <p:nvSpPr>
          <p:cNvPr id="163" name="TextBox 162"/>
          <p:cNvSpPr txBox="1"/>
          <p:nvPr/>
        </p:nvSpPr>
        <p:spPr>
          <a:xfrm rot="20092848">
            <a:off x="1713325" y="3637626"/>
            <a:ext cx="2371208" cy="307777"/>
          </a:xfrm>
          <a:prstGeom prst="rect">
            <a:avLst/>
          </a:prstGeom>
          <a:noFill/>
        </p:spPr>
        <p:txBody>
          <a:bodyPr wrap="square" rtlCol="0">
            <a:spAutoFit/>
          </a:bodyPr>
          <a:lstStyle/>
          <a:p>
            <a:r>
              <a:rPr lang="en-US" sz="1400" dirty="0" smtClean="0"/>
              <a:t>Default Fall back intent/Issues</a:t>
            </a:r>
            <a:endParaRPr lang="en-US" sz="1400" dirty="0"/>
          </a:p>
        </p:txBody>
      </p:sp>
      <p:sp>
        <p:nvSpPr>
          <p:cNvPr id="166" name="TextBox 165"/>
          <p:cNvSpPr txBox="1"/>
          <p:nvPr/>
        </p:nvSpPr>
        <p:spPr>
          <a:xfrm>
            <a:off x="4298675" y="3597965"/>
            <a:ext cx="1213126" cy="307777"/>
          </a:xfrm>
          <a:prstGeom prst="rect">
            <a:avLst/>
          </a:prstGeom>
          <a:noFill/>
        </p:spPr>
        <p:txBody>
          <a:bodyPr wrap="square" rtlCol="0">
            <a:spAutoFit/>
          </a:bodyPr>
          <a:lstStyle/>
          <a:p>
            <a:r>
              <a:rPr lang="en-US" sz="1400" dirty="0" smtClean="0"/>
              <a:t>Feedback logs</a:t>
            </a:r>
            <a:endParaRPr lang="en-US" sz="1400" dirty="0"/>
          </a:p>
        </p:txBody>
      </p:sp>
      <p:sp>
        <p:nvSpPr>
          <p:cNvPr id="175" name="Rectangle 174"/>
          <p:cNvSpPr/>
          <p:nvPr/>
        </p:nvSpPr>
        <p:spPr>
          <a:xfrm>
            <a:off x="5035826" y="1386509"/>
            <a:ext cx="1060174" cy="404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smtClean="0"/>
              <a:t>  </a:t>
            </a:r>
            <a:r>
              <a:rPr lang="en-US" sz="1600" dirty="0" smtClean="0"/>
              <a:t>B</a:t>
            </a:r>
            <a:r>
              <a:rPr lang="en-US" sz="1600" dirty="0" smtClean="0"/>
              <a:t>ot </a:t>
            </a:r>
            <a:r>
              <a:rPr lang="en-US" sz="1600" dirty="0" smtClean="0"/>
              <a:t>logic</a:t>
            </a:r>
            <a:r>
              <a:rPr lang="en-US" sz="1600" dirty="0" smtClean="0"/>
              <a:t> </a:t>
            </a:r>
            <a:endParaRPr lang="en-US" sz="1600" dirty="0"/>
          </a:p>
        </p:txBody>
      </p:sp>
      <p:sp>
        <p:nvSpPr>
          <p:cNvPr id="176" name="Rectangle 175"/>
          <p:cNvSpPr/>
          <p:nvPr/>
        </p:nvSpPr>
        <p:spPr>
          <a:xfrm>
            <a:off x="5075583" y="1961323"/>
            <a:ext cx="1007165" cy="4516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intents</a:t>
            </a:r>
            <a:endParaRPr lang="en-US" sz="1600" dirty="0"/>
          </a:p>
        </p:txBody>
      </p:sp>
      <p:sp>
        <p:nvSpPr>
          <p:cNvPr id="177" name="Rectangle 176"/>
          <p:cNvSpPr/>
          <p:nvPr/>
        </p:nvSpPr>
        <p:spPr>
          <a:xfrm>
            <a:off x="5074479" y="2615648"/>
            <a:ext cx="1033670" cy="4373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entities</a:t>
            </a:r>
            <a:endParaRPr lang="en-US" sz="1600" dirty="0"/>
          </a:p>
        </p:txBody>
      </p:sp>
      <p:sp>
        <p:nvSpPr>
          <p:cNvPr id="192" name="TextBox 191"/>
          <p:cNvSpPr txBox="1"/>
          <p:nvPr/>
        </p:nvSpPr>
        <p:spPr>
          <a:xfrm>
            <a:off x="6493566" y="1887884"/>
            <a:ext cx="874643" cy="318051"/>
          </a:xfrm>
          <a:prstGeom prst="rect">
            <a:avLst/>
          </a:prstGeom>
          <a:noFill/>
        </p:spPr>
        <p:txBody>
          <a:bodyPr wrap="square" rtlCol="0">
            <a:spAutoFit/>
          </a:bodyPr>
          <a:lstStyle/>
          <a:p>
            <a:r>
              <a:rPr lang="en-US" sz="1400" dirty="0" smtClean="0"/>
              <a:t>API Call</a:t>
            </a:r>
            <a:endParaRPr lang="en-US" sz="1400" dirty="0"/>
          </a:p>
        </p:txBody>
      </p:sp>
      <p:cxnSp>
        <p:nvCxnSpPr>
          <p:cNvPr id="220" name="Straight Arrow Connector 219"/>
          <p:cNvCxnSpPr/>
          <p:nvPr/>
        </p:nvCxnSpPr>
        <p:spPr>
          <a:xfrm rot="10800000" flipV="1">
            <a:off x="6202018" y="2716696"/>
            <a:ext cx="1417983" cy="13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rot="10800000">
            <a:off x="8931965" y="2597426"/>
            <a:ext cx="17890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9348855" y="2326861"/>
            <a:ext cx="1192696" cy="307777"/>
          </a:xfrm>
          <a:prstGeom prst="rect">
            <a:avLst/>
          </a:prstGeom>
          <a:noFill/>
        </p:spPr>
        <p:txBody>
          <a:bodyPr wrap="square" rtlCol="0">
            <a:spAutoFit/>
          </a:bodyPr>
          <a:lstStyle/>
          <a:p>
            <a:r>
              <a:rPr lang="en-US" sz="1400" dirty="0" smtClean="0"/>
              <a:t>response</a:t>
            </a:r>
            <a:endParaRPr lang="en-US" sz="1400" dirty="0"/>
          </a:p>
        </p:txBody>
      </p:sp>
      <p:sp>
        <p:nvSpPr>
          <p:cNvPr id="227" name="TextBox 226"/>
          <p:cNvSpPr txBox="1"/>
          <p:nvPr/>
        </p:nvSpPr>
        <p:spPr>
          <a:xfrm>
            <a:off x="6458777" y="2397539"/>
            <a:ext cx="1066802" cy="307777"/>
          </a:xfrm>
          <a:prstGeom prst="rect">
            <a:avLst/>
          </a:prstGeom>
          <a:noFill/>
        </p:spPr>
        <p:txBody>
          <a:bodyPr wrap="square" rtlCol="0">
            <a:spAutoFit/>
          </a:bodyPr>
          <a:lstStyle/>
          <a:p>
            <a:r>
              <a:rPr lang="en-US" sz="1400" dirty="0" smtClean="0"/>
              <a:t>response</a:t>
            </a:r>
            <a:endParaRPr lang="en-US" sz="1400" dirty="0"/>
          </a:p>
        </p:txBody>
      </p:sp>
      <p:cxnSp>
        <p:nvCxnSpPr>
          <p:cNvPr id="244" name="Straight Arrow Connector 243"/>
          <p:cNvCxnSpPr>
            <a:endCxn id="8" idx="0"/>
          </p:cNvCxnSpPr>
          <p:nvPr/>
        </p:nvCxnSpPr>
        <p:spPr>
          <a:xfrm rot="10800000" flipV="1">
            <a:off x="1716158" y="3087757"/>
            <a:ext cx="3187147" cy="1497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1" name="Elbow Connector 290"/>
          <p:cNvCxnSpPr/>
          <p:nvPr/>
        </p:nvCxnSpPr>
        <p:spPr>
          <a:xfrm rot="10800000">
            <a:off x="6210300" y="3200400"/>
            <a:ext cx="2895600" cy="1536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a:stCxn id="8" idx="6"/>
          </p:cNvCxnSpPr>
          <p:nvPr/>
        </p:nvCxnSpPr>
        <p:spPr>
          <a:xfrm flipV="1">
            <a:off x="3180522" y="4978400"/>
            <a:ext cx="1632778" cy="242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6" name="TextBox 315"/>
          <p:cNvSpPr txBox="1"/>
          <p:nvPr/>
        </p:nvSpPr>
        <p:spPr>
          <a:xfrm>
            <a:off x="3429000" y="5130800"/>
            <a:ext cx="977900" cy="523220"/>
          </a:xfrm>
          <a:prstGeom prst="rect">
            <a:avLst/>
          </a:prstGeom>
          <a:noFill/>
        </p:spPr>
        <p:txBody>
          <a:bodyPr wrap="square" rtlCol="0">
            <a:spAutoFit/>
          </a:bodyPr>
          <a:lstStyle/>
          <a:p>
            <a:r>
              <a:rPr lang="en-US" sz="1400" dirty="0" smtClean="0"/>
              <a:t>Resolution logs</a:t>
            </a:r>
            <a:endParaRPr lang="en-US" sz="1400" dirty="0"/>
          </a:p>
        </p:txBody>
      </p:sp>
      <p:sp>
        <p:nvSpPr>
          <p:cNvPr id="317" name="TextBox 316"/>
          <p:cNvSpPr txBox="1"/>
          <p:nvPr/>
        </p:nvSpPr>
        <p:spPr>
          <a:xfrm>
            <a:off x="7658100" y="3733800"/>
            <a:ext cx="1312795" cy="307777"/>
          </a:xfrm>
          <a:prstGeom prst="rect">
            <a:avLst/>
          </a:prstGeom>
          <a:noFill/>
        </p:spPr>
        <p:txBody>
          <a:bodyPr wrap="none" rtlCol="0">
            <a:spAutoFit/>
          </a:bodyPr>
          <a:lstStyle/>
          <a:p>
            <a:r>
              <a:rPr lang="en-US" sz="1400" dirty="0" smtClean="0"/>
              <a:t>Retraining Data</a:t>
            </a:r>
            <a:endParaRPr lang="en-US" sz="1400" dirty="0"/>
          </a:p>
        </p:txBody>
      </p:sp>
      <p:sp>
        <p:nvSpPr>
          <p:cNvPr id="318" name="TextBox 317"/>
          <p:cNvSpPr txBox="1"/>
          <p:nvPr/>
        </p:nvSpPr>
        <p:spPr>
          <a:xfrm>
            <a:off x="4914900" y="800100"/>
            <a:ext cx="1295419" cy="338554"/>
          </a:xfrm>
          <a:prstGeom prst="rect">
            <a:avLst/>
          </a:prstGeom>
          <a:noFill/>
        </p:spPr>
        <p:txBody>
          <a:bodyPr wrap="none" rtlCol="0">
            <a:spAutoFit/>
          </a:bodyPr>
          <a:lstStyle/>
          <a:p>
            <a:r>
              <a:rPr lang="en-US" sz="1600" dirty="0" smtClean="0"/>
              <a:t>Luis Interface</a:t>
            </a:r>
            <a:endParaRPr lang="en-US" sz="1600" dirty="0"/>
          </a:p>
        </p:txBody>
      </p:sp>
      <p:sp>
        <p:nvSpPr>
          <p:cNvPr id="323" name="TextBox 322"/>
          <p:cNvSpPr txBox="1"/>
          <p:nvPr/>
        </p:nvSpPr>
        <p:spPr>
          <a:xfrm>
            <a:off x="6553200" y="5257800"/>
            <a:ext cx="520700" cy="307777"/>
          </a:xfrm>
          <a:prstGeom prst="rect">
            <a:avLst/>
          </a:prstGeom>
          <a:noFill/>
        </p:spPr>
        <p:txBody>
          <a:bodyPr wrap="square" rtlCol="0">
            <a:spAutoFit/>
          </a:bodyPr>
          <a:lstStyle/>
          <a:p>
            <a:r>
              <a:rPr lang="en-US" sz="1400" dirty="0" smtClean="0"/>
              <a:t>logs</a:t>
            </a:r>
            <a:endParaRPr lang="en-US" sz="1400" dirty="0"/>
          </a:p>
        </p:txBody>
      </p:sp>
      <p:sp>
        <p:nvSpPr>
          <p:cNvPr id="324" name="TextBox 323"/>
          <p:cNvSpPr txBox="1"/>
          <p:nvPr/>
        </p:nvSpPr>
        <p:spPr>
          <a:xfrm>
            <a:off x="9550400" y="4889500"/>
            <a:ext cx="863600" cy="307777"/>
          </a:xfrm>
          <a:prstGeom prst="rect">
            <a:avLst/>
          </a:prstGeom>
          <a:noFill/>
        </p:spPr>
        <p:txBody>
          <a:bodyPr wrap="square" rtlCol="0">
            <a:spAutoFit/>
          </a:bodyPr>
          <a:lstStyle/>
          <a:p>
            <a:r>
              <a:rPr lang="en-US" sz="1400" dirty="0" smtClean="0"/>
              <a:t>Reports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26700" cy="663575"/>
          </a:xfrm>
        </p:spPr>
        <p:txBody>
          <a:bodyPr>
            <a:normAutofit fontScale="90000"/>
          </a:bodyPr>
          <a:lstStyle/>
          <a:p>
            <a:r>
              <a:rPr lang="en-IN" dirty="0" smtClean="0"/>
              <a:t/>
            </a:r>
            <a:br>
              <a:rPr lang="en-IN" dirty="0" smtClean="0"/>
            </a:br>
            <a:endParaRPr lang="en-US" dirty="0"/>
          </a:p>
        </p:txBody>
      </p:sp>
      <p:sp>
        <p:nvSpPr>
          <p:cNvPr id="3" name="Rectangle 2"/>
          <p:cNvSpPr/>
          <p:nvPr/>
        </p:nvSpPr>
        <p:spPr>
          <a:xfrm>
            <a:off x="1132105" y="513835"/>
            <a:ext cx="9927791" cy="5416868"/>
          </a:xfrm>
          <a:prstGeom prst="rect">
            <a:avLst/>
          </a:prstGeom>
        </p:spPr>
        <p:txBody>
          <a:bodyPr wrap="square" anchor="ctr">
            <a:spAutoFit/>
          </a:bodyPr>
          <a:lstStyle/>
          <a:p>
            <a:r>
              <a:rPr lang="en-IN" sz="2000" b="1" dirty="0" smtClean="0"/>
              <a:t>What kind of algorithm you will use</a:t>
            </a:r>
            <a:r>
              <a:rPr lang="en-IN" sz="2000" b="1" dirty="0" smtClean="0"/>
              <a:t>?</a:t>
            </a:r>
          </a:p>
          <a:p>
            <a:endParaRPr lang="en-IN" b="1" dirty="0" smtClean="0"/>
          </a:p>
          <a:p>
            <a:endParaRPr lang="en-IN" sz="2000" dirty="0" smtClean="0">
              <a:solidFill>
                <a:srgbClr val="002060"/>
              </a:solidFill>
            </a:endParaRPr>
          </a:p>
          <a:p>
            <a:pPr>
              <a:buFont typeface="Arial" pitchFamily="34" charset="0"/>
              <a:buChar char="•"/>
            </a:pPr>
            <a:r>
              <a:rPr lang="en-IN" sz="2000" dirty="0" smtClean="0">
                <a:solidFill>
                  <a:srgbClr val="002060"/>
                </a:solidFill>
              </a:rPr>
              <a:t> We can use </a:t>
            </a:r>
            <a:r>
              <a:rPr lang="en-IN" sz="2000" dirty="0" smtClean="0">
                <a:solidFill>
                  <a:srgbClr val="002060"/>
                </a:solidFill>
              </a:rPr>
              <a:t>M</a:t>
            </a:r>
            <a:r>
              <a:rPr lang="en-IN" sz="2000" dirty="0" smtClean="0">
                <a:solidFill>
                  <a:srgbClr val="002060"/>
                </a:solidFill>
              </a:rPr>
              <a:t>icrosoft  LUIS platform for creating our Bot which has some pre defined inbuilt    intent/entities</a:t>
            </a:r>
          </a:p>
          <a:p>
            <a:pPr>
              <a:buFont typeface="Arial" pitchFamily="34" charset="0"/>
              <a:buChar char="•"/>
            </a:pPr>
            <a:endParaRPr lang="en-IN" sz="2000" dirty="0" smtClean="0">
              <a:solidFill>
                <a:srgbClr val="002060"/>
              </a:solidFill>
            </a:endParaRPr>
          </a:p>
          <a:p>
            <a:pPr>
              <a:buFont typeface="Arial" pitchFamily="34" charset="0"/>
              <a:buChar char="•"/>
            </a:pPr>
            <a:r>
              <a:rPr lang="en-IN" sz="2000" dirty="0" smtClean="0">
                <a:solidFill>
                  <a:srgbClr val="002060"/>
                </a:solidFill>
              </a:rPr>
              <a:t> For specific problem state we can write our own custom logic based on domain expertise</a:t>
            </a:r>
          </a:p>
          <a:p>
            <a:pPr>
              <a:buFont typeface="Arial" pitchFamily="34" charset="0"/>
              <a:buChar char="•"/>
            </a:pPr>
            <a:endParaRPr lang="en-IN" sz="2000" dirty="0" smtClean="0">
              <a:solidFill>
                <a:srgbClr val="002060"/>
              </a:solidFill>
            </a:endParaRPr>
          </a:p>
          <a:p>
            <a:pPr>
              <a:buFont typeface="Arial" pitchFamily="34" charset="0"/>
              <a:buChar char="•"/>
            </a:pPr>
            <a:r>
              <a:rPr lang="en-IN" sz="2000" dirty="0" smtClean="0">
                <a:solidFill>
                  <a:srgbClr val="002060"/>
                </a:solidFill>
              </a:rPr>
              <a:t> For text analysis we will use NLP with help of Nltk /spacy libraries</a:t>
            </a:r>
          </a:p>
          <a:p>
            <a:pPr>
              <a:buFont typeface="Arial" pitchFamily="34" charset="0"/>
              <a:buChar char="•"/>
            </a:pPr>
            <a:endParaRPr lang="en-IN" sz="2000" dirty="0" smtClean="0">
              <a:solidFill>
                <a:srgbClr val="002060"/>
              </a:solidFill>
            </a:endParaRPr>
          </a:p>
          <a:p>
            <a:pPr>
              <a:buFont typeface="Arial" pitchFamily="34" charset="0"/>
              <a:buChar char="•"/>
            </a:pPr>
            <a:r>
              <a:rPr lang="en-IN" sz="2000" dirty="0" smtClean="0">
                <a:solidFill>
                  <a:srgbClr val="002060"/>
                </a:solidFill>
              </a:rPr>
              <a:t> For any prediction based problem statement we will use machine learning models </a:t>
            </a:r>
          </a:p>
          <a:p>
            <a:r>
              <a:rPr lang="en-IN" sz="2000" dirty="0" smtClean="0">
                <a:solidFill>
                  <a:srgbClr val="002060"/>
                </a:solidFill>
              </a:rPr>
              <a:t> </a:t>
            </a:r>
            <a:r>
              <a:rPr lang="en-IN" sz="2000" dirty="0" smtClean="0">
                <a:solidFill>
                  <a:srgbClr val="002060"/>
                </a:solidFill>
              </a:rPr>
              <a:t> like Random Forest, Xgboost, Decision trees, Linear regression or Naïve Bayes</a:t>
            </a:r>
          </a:p>
          <a:p>
            <a:endParaRPr lang="en-IN" dirty="0" smtClean="0"/>
          </a:p>
          <a:p>
            <a:pPr>
              <a:buFont typeface="Arial" pitchFamily="34" charset="0"/>
              <a:buChar char="•"/>
            </a:pPr>
            <a:endParaRPr lang="en-IN" dirty="0" smtClean="0"/>
          </a:p>
          <a:p>
            <a:endParaRPr lang="en-IN" dirty="0" smtClean="0"/>
          </a:p>
          <a:p>
            <a:endParaRPr lang="en-IN" dirty="0" smtClean="0"/>
          </a:p>
          <a:p>
            <a:pPr>
              <a:buFont typeface="Arial" pitchFamily="34" charset="0"/>
              <a:buChar char="•"/>
            </a:pPr>
            <a:endParaRPr lang="en-IN"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6300" y="622300"/>
            <a:ext cx="10579100" cy="1631216"/>
          </a:xfrm>
          <a:prstGeom prst="rect">
            <a:avLst/>
          </a:prstGeom>
          <a:noFill/>
        </p:spPr>
        <p:txBody>
          <a:bodyPr wrap="square" rtlCol="0">
            <a:spAutoFit/>
          </a:bodyPr>
          <a:lstStyle/>
          <a:p>
            <a:r>
              <a:rPr lang="en-IN" sz="2000" b="1" dirty="0" smtClean="0"/>
              <a:t>How does the bot understand what the customer is saying?</a:t>
            </a:r>
          </a:p>
          <a:p>
            <a:endParaRPr lang="en-IN" sz="2000" dirty="0" smtClean="0"/>
          </a:p>
          <a:p>
            <a:pPr>
              <a:buFont typeface="Arial" pitchFamily="34" charset="0"/>
              <a:buChar char="•"/>
            </a:pPr>
            <a:r>
              <a:rPr lang="en-IN" sz="2000" dirty="0" smtClean="0"/>
              <a:t> </a:t>
            </a:r>
            <a:r>
              <a:rPr lang="en-IN" sz="2000" dirty="0" smtClean="0">
                <a:solidFill>
                  <a:srgbClr val="002060"/>
                </a:solidFill>
              </a:rPr>
              <a:t>LUIS </a:t>
            </a:r>
            <a:r>
              <a:rPr lang="en-IN" sz="2000" dirty="0" smtClean="0">
                <a:solidFill>
                  <a:srgbClr val="002060"/>
                </a:solidFill>
              </a:rPr>
              <a:t>platform for creating our Bot which has some pre defined inbuilt intent /</a:t>
            </a:r>
            <a:r>
              <a:rPr lang="en-IN" sz="2000" dirty="0" smtClean="0">
                <a:solidFill>
                  <a:srgbClr val="002060"/>
                </a:solidFill>
              </a:rPr>
              <a:t>entities</a:t>
            </a:r>
          </a:p>
          <a:p>
            <a:endParaRPr lang="en-IN" sz="2000" dirty="0" smtClean="0">
              <a:solidFill>
                <a:srgbClr val="002060"/>
              </a:solidFill>
            </a:endParaRPr>
          </a:p>
          <a:p>
            <a:pPr>
              <a:buFont typeface="Arial" pitchFamily="34" charset="0"/>
              <a:buChar char="•"/>
            </a:pPr>
            <a:r>
              <a:rPr lang="en-IN" sz="2000" dirty="0" smtClean="0">
                <a:solidFill>
                  <a:srgbClr val="002060"/>
                </a:solidFill>
              </a:rPr>
              <a:t> For specific problem statement we can write our own custom logic based on domain expertise</a:t>
            </a:r>
            <a:endParaRPr lang="en-IN" sz="2000" dirty="0" smtClean="0">
              <a:solidFill>
                <a:srgbClr val="002060"/>
              </a:solidFill>
            </a:endParaRPr>
          </a:p>
        </p:txBody>
      </p:sp>
      <p:sp>
        <p:nvSpPr>
          <p:cNvPr id="7" name="TextBox 6"/>
          <p:cNvSpPr txBox="1"/>
          <p:nvPr/>
        </p:nvSpPr>
        <p:spPr>
          <a:xfrm>
            <a:off x="850900" y="4165600"/>
            <a:ext cx="10045700" cy="1292662"/>
          </a:xfrm>
          <a:prstGeom prst="rect">
            <a:avLst/>
          </a:prstGeom>
          <a:noFill/>
        </p:spPr>
        <p:txBody>
          <a:bodyPr wrap="square" rtlCol="0">
            <a:spAutoFit/>
          </a:bodyPr>
          <a:lstStyle/>
          <a:p>
            <a:r>
              <a:rPr lang="en-IN" sz="2000" dirty="0" smtClean="0">
                <a:solidFill>
                  <a:srgbClr val="002060"/>
                </a:solidFill>
              </a:rPr>
              <a:t>Default </a:t>
            </a:r>
            <a:r>
              <a:rPr lang="en-IN" sz="2000" dirty="0" smtClean="0">
                <a:solidFill>
                  <a:srgbClr val="002060"/>
                </a:solidFill>
              </a:rPr>
              <a:t>Fall back intent should be </a:t>
            </a:r>
            <a:r>
              <a:rPr lang="en-IN" sz="2000" dirty="0" smtClean="0">
                <a:solidFill>
                  <a:srgbClr val="002060"/>
                </a:solidFill>
              </a:rPr>
              <a:t>followed under </a:t>
            </a:r>
            <a:r>
              <a:rPr lang="en-IN" sz="2000" dirty="0" smtClean="0">
                <a:solidFill>
                  <a:srgbClr val="002060"/>
                </a:solidFill>
              </a:rPr>
              <a:t>which either the customer query will be escalated to respective support team or </a:t>
            </a:r>
            <a:r>
              <a:rPr lang="en-IN" sz="2000" dirty="0" smtClean="0">
                <a:solidFill>
                  <a:srgbClr val="002060"/>
                </a:solidFill>
              </a:rPr>
              <a:t>customer </a:t>
            </a:r>
            <a:r>
              <a:rPr lang="en-IN" sz="2000" dirty="0" smtClean="0">
                <a:solidFill>
                  <a:srgbClr val="002060"/>
                </a:solidFill>
              </a:rPr>
              <a:t>will be requested to formulate their queries aligned with existing intents</a:t>
            </a:r>
          </a:p>
          <a:p>
            <a:endParaRPr lang="en-US" dirty="0"/>
          </a:p>
        </p:txBody>
      </p:sp>
      <p:sp>
        <p:nvSpPr>
          <p:cNvPr id="8" name="TextBox 7"/>
          <p:cNvSpPr txBox="1"/>
          <p:nvPr/>
        </p:nvSpPr>
        <p:spPr>
          <a:xfrm>
            <a:off x="914400" y="3200400"/>
            <a:ext cx="8724900" cy="677108"/>
          </a:xfrm>
          <a:prstGeom prst="rect">
            <a:avLst/>
          </a:prstGeom>
          <a:noFill/>
        </p:spPr>
        <p:txBody>
          <a:bodyPr wrap="square" rtlCol="0">
            <a:spAutoFit/>
          </a:bodyPr>
          <a:lstStyle/>
          <a:p>
            <a:r>
              <a:rPr lang="en-IN" sz="2000" b="1" dirty="0" smtClean="0"/>
              <a:t>What if you encounter with a new question that bot didn’t see while training?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2700" y="5143500"/>
            <a:ext cx="9080500" cy="1092200"/>
          </a:xfrm>
        </p:spPr>
        <p:txBody>
          <a:bodyPr>
            <a:noAutofit/>
          </a:bodyPr>
          <a:lstStyle/>
          <a:p>
            <a:pPr>
              <a:lnSpc>
                <a:spcPct val="100000"/>
              </a:lnSpc>
              <a:spcBef>
                <a:spcPts val="0"/>
              </a:spcBef>
            </a:pPr>
            <a:r>
              <a:rPr lang="en-IN" sz="1800" dirty="0" smtClean="0">
                <a:latin typeface="+mn-lt"/>
              </a:rPr>
              <a:t/>
            </a:r>
            <a:br>
              <a:rPr lang="en-IN" sz="1800" dirty="0" smtClean="0">
                <a:latin typeface="+mn-lt"/>
              </a:rPr>
            </a:br>
            <a:r>
              <a:rPr lang="en-IN" sz="1800" dirty="0" smtClean="0">
                <a:latin typeface="+mn-lt"/>
              </a:rPr>
              <a:t/>
            </a:r>
            <a:br>
              <a:rPr lang="en-IN" sz="1800" dirty="0" smtClean="0">
                <a:latin typeface="+mn-lt"/>
              </a:rPr>
            </a:br>
            <a:r>
              <a:rPr lang="en-IN" sz="1800" dirty="0" smtClean="0">
                <a:solidFill>
                  <a:prstClr val="black"/>
                </a:solidFill>
                <a:latin typeface="+mn-lt"/>
                <a:ea typeface="+mn-ea"/>
                <a:cs typeface="+mn-cs"/>
              </a:rPr>
              <a:t/>
            </a:r>
            <a:br>
              <a:rPr lang="en-IN" sz="1800" dirty="0" smtClean="0">
                <a:solidFill>
                  <a:prstClr val="black"/>
                </a:solidFill>
                <a:latin typeface="+mn-lt"/>
                <a:ea typeface="+mn-ea"/>
                <a:cs typeface="+mn-cs"/>
              </a:rPr>
            </a:br>
            <a:r>
              <a:rPr lang="en-IN" sz="1800" dirty="0" smtClean="0">
                <a:solidFill>
                  <a:prstClr val="black"/>
                </a:solidFill>
                <a:latin typeface="+mn-lt"/>
                <a:ea typeface="+mn-ea"/>
                <a:cs typeface="+mn-cs"/>
              </a:rPr>
              <a:t/>
            </a:r>
            <a:br>
              <a:rPr lang="en-IN" sz="1800" dirty="0" smtClean="0">
                <a:solidFill>
                  <a:prstClr val="black"/>
                </a:solidFill>
                <a:latin typeface="+mn-lt"/>
                <a:ea typeface="+mn-ea"/>
                <a:cs typeface="+mn-cs"/>
              </a:rPr>
            </a:br>
            <a:r>
              <a:rPr lang="en-IN" sz="1800" dirty="0" smtClean="0">
                <a:latin typeface="+mn-lt"/>
              </a:rPr>
              <a:t/>
            </a:r>
            <a:br>
              <a:rPr lang="en-IN" sz="1800" dirty="0" smtClean="0">
                <a:latin typeface="+mn-lt"/>
              </a:rPr>
            </a:br>
            <a:r>
              <a:rPr lang="en-IN" sz="1800" dirty="0" smtClean="0">
                <a:latin typeface="+mn-lt"/>
              </a:rPr>
              <a:t/>
            </a:r>
            <a:br>
              <a:rPr lang="en-IN" sz="1800" dirty="0" smtClean="0">
                <a:latin typeface="+mn-lt"/>
              </a:rPr>
            </a:br>
            <a:r>
              <a:rPr lang="en-IN" sz="1800" dirty="0" smtClean="0"/>
              <a:t/>
            </a:r>
            <a:br>
              <a:rPr lang="en-IN" sz="1800" dirty="0" smtClean="0"/>
            </a:br>
            <a:r>
              <a:rPr lang="en-IN" sz="1800" dirty="0" smtClean="0">
                <a:solidFill>
                  <a:prstClr val="black"/>
                </a:solidFill>
                <a:latin typeface="Calibri"/>
                <a:ea typeface="+mn-ea"/>
                <a:cs typeface="+mn-cs"/>
              </a:rPr>
              <a:t/>
            </a:r>
            <a:br>
              <a:rPr lang="en-IN" sz="1800" dirty="0" smtClean="0">
                <a:solidFill>
                  <a:prstClr val="black"/>
                </a:solidFill>
                <a:latin typeface="Calibri"/>
                <a:ea typeface="+mn-ea"/>
                <a:cs typeface="+mn-cs"/>
              </a:rPr>
            </a:br>
            <a:r>
              <a:rPr lang="en-IN" sz="1800" dirty="0" smtClean="0">
                <a:solidFill>
                  <a:prstClr val="black"/>
                </a:solidFill>
                <a:latin typeface="Calibri"/>
                <a:ea typeface="+mn-ea"/>
                <a:cs typeface="+mn-cs"/>
              </a:rPr>
              <a:t/>
            </a:r>
            <a:br>
              <a:rPr lang="en-IN" sz="1800" dirty="0" smtClean="0">
                <a:solidFill>
                  <a:prstClr val="black"/>
                </a:solidFill>
                <a:latin typeface="Calibri"/>
                <a:ea typeface="+mn-ea"/>
                <a:cs typeface="+mn-cs"/>
              </a:rPr>
            </a:br>
            <a:r>
              <a:rPr lang="en-IN" sz="2000" dirty="0" smtClean="0">
                <a:latin typeface="+mn-lt"/>
              </a:rPr>
              <a:t/>
            </a:r>
            <a:br>
              <a:rPr lang="en-IN" sz="2000" dirty="0" smtClean="0">
                <a:latin typeface="+mn-lt"/>
              </a:rPr>
            </a:br>
            <a:r>
              <a:rPr lang="en-IN" sz="2000" dirty="0" smtClean="0">
                <a:latin typeface="+mn-lt"/>
              </a:rPr>
              <a:t/>
            </a:r>
            <a:br>
              <a:rPr lang="en-IN" sz="2000" dirty="0" smtClean="0">
                <a:latin typeface="+mn-lt"/>
              </a:rPr>
            </a:br>
            <a:r>
              <a:rPr lang="en-IN" sz="2000" dirty="0" smtClean="0">
                <a:latin typeface="+mn-lt"/>
              </a:rPr>
              <a:t/>
            </a:r>
            <a:br>
              <a:rPr lang="en-IN" sz="2000" dirty="0" smtClean="0">
                <a:latin typeface="+mn-lt"/>
              </a:rPr>
            </a:br>
            <a:r>
              <a:rPr lang="en-IN" dirty="0" smtClean="0"/>
              <a:t/>
            </a:r>
            <a:br>
              <a:rPr lang="en-IN" dirty="0" smtClean="0"/>
            </a:br>
            <a:endParaRPr lang="en-US" dirty="0"/>
          </a:p>
        </p:txBody>
      </p:sp>
      <p:sp>
        <p:nvSpPr>
          <p:cNvPr id="5" name="TextBox 4"/>
          <p:cNvSpPr txBox="1"/>
          <p:nvPr/>
        </p:nvSpPr>
        <p:spPr>
          <a:xfrm>
            <a:off x="1117600" y="647700"/>
            <a:ext cx="9194800" cy="707886"/>
          </a:xfrm>
          <a:prstGeom prst="rect">
            <a:avLst/>
          </a:prstGeom>
          <a:noFill/>
        </p:spPr>
        <p:txBody>
          <a:bodyPr wrap="square" rtlCol="0">
            <a:spAutoFit/>
          </a:bodyPr>
          <a:lstStyle/>
          <a:p>
            <a:r>
              <a:rPr lang="en-IN" sz="2000" b="1" dirty="0" smtClean="0"/>
              <a:t>How does the bot continue to learn once it’s live? Or how can I make sure that my bot won’t turn crazy and start speaking nonsense?</a:t>
            </a:r>
            <a:endParaRPr lang="en-US" sz="2000" b="1" dirty="0"/>
          </a:p>
        </p:txBody>
      </p:sp>
      <p:sp>
        <p:nvSpPr>
          <p:cNvPr id="7" name="TextBox 6"/>
          <p:cNvSpPr txBox="1"/>
          <p:nvPr/>
        </p:nvSpPr>
        <p:spPr>
          <a:xfrm>
            <a:off x="1117600" y="1511300"/>
            <a:ext cx="9422063" cy="707886"/>
          </a:xfrm>
          <a:prstGeom prst="rect">
            <a:avLst/>
          </a:prstGeom>
          <a:noFill/>
        </p:spPr>
        <p:txBody>
          <a:bodyPr wrap="square" rtlCol="0">
            <a:spAutoFit/>
          </a:bodyPr>
          <a:lstStyle/>
          <a:p>
            <a:r>
              <a:rPr lang="en-IN" dirty="0" smtClean="0"/>
              <a:t> </a:t>
            </a:r>
            <a:r>
              <a:rPr lang="en-IN" sz="2000" dirty="0" smtClean="0"/>
              <a:t>Logs </a:t>
            </a:r>
            <a:r>
              <a:rPr lang="en-IN" sz="2000" dirty="0" smtClean="0"/>
              <a:t>of unresolved queries &amp;  the resolution provided by support team will be fed to model for retraining </a:t>
            </a:r>
            <a:r>
              <a:rPr lang="en-IN" sz="2000" dirty="0" smtClean="0"/>
              <a:t>after </a:t>
            </a:r>
            <a:r>
              <a:rPr lang="en-IN" sz="2000" dirty="0" smtClean="0"/>
              <a:t>analysis to avoid such situations in future</a:t>
            </a:r>
            <a:endParaRPr lang="en-US" sz="2000" dirty="0"/>
          </a:p>
        </p:txBody>
      </p:sp>
      <p:sp>
        <p:nvSpPr>
          <p:cNvPr id="8" name="TextBox 7"/>
          <p:cNvSpPr txBox="1"/>
          <p:nvPr/>
        </p:nvSpPr>
        <p:spPr>
          <a:xfrm>
            <a:off x="1174414" y="3022600"/>
            <a:ext cx="9285037" cy="400110"/>
          </a:xfrm>
          <a:prstGeom prst="rect">
            <a:avLst/>
          </a:prstGeom>
          <a:noFill/>
        </p:spPr>
        <p:txBody>
          <a:bodyPr wrap="square" rtlCol="0">
            <a:spAutoFit/>
          </a:bodyPr>
          <a:lstStyle/>
          <a:p>
            <a:r>
              <a:rPr lang="en-IN" sz="2000" b="1" dirty="0" smtClean="0"/>
              <a:t>How would you optimize when thousands of users will be interacting with the bot?</a:t>
            </a:r>
            <a:endParaRPr lang="en-US" sz="2000" b="1" dirty="0"/>
          </a:p>
        </p:txBody>
      </p:sp>
      <p:sp>
        <p:nvSpPr>
          <p:cNvPr id="10" name="TextBox 9"/>
          <p:cNvSpPr txBox="1"/>
          <p:nvPr/>
        </p:nvSpPr>
        <p:spPr>
          <a:xfrm>
            <a:off x="1209842" y="3830720"/>
            <a:ext cx="9442116" cy="1292662"/>
          </a:xfrm>
          <a:prstGeom prst="rect">
            <a:avLst/>
          </a:prstGeom>
          <a:noFill/>
        </p:spPr>
        <p:txBody>
          <a:bodyPr wrap="square" rtlCol="0">
            <a:spAutoFit/>
          </a:bodyPr>
          <a:lstStyle/>
          <a:p>
            <a:r>
              <a:rPr lang="en-US" sz="2000" dirty="0" smtClean="0">
                <a:solidFill>
                  <a:prstClr val="black"/>
                </a:solidFill>
              </a:rPr>
              <a:t>Using </a:t>
            </a:r>
            <a:r>
              <a:rPr lang="en-US" sz="2000" dirty="0" smtClean="0">
                <a:solidFill>
                  <a:prstClr val="black"/>
                </a:solidFill>
              </a:rPr>
              <a:t>separate sender id/conversation id for each user interaction with bot.</a:t>
            </a:r>
            <a:br>
              <a:rPr lang="en-US" sz="2000" dirty="0" smtClean="0">
                <a:solidFill>
                  <a:prstClr val="black"/>
                </a:solidFill>
              </a:rPr>
            </a:br>
            <a:r>
              <a:rPr lang="en-US" sz="2000" dirty="0" smtClean="0">
                <a:solidFill>
                  <a:prstClr val="black"/>
                </a:solidFill>
              </a:rPr>
              <a:t> a </a:t>
            </a:r>
            <a:r>
              <a:rPr lang="en-US" sz="2000" dirty="0" smtClean="0">
                <a:solidFill>
                  <a:prstClr val="black"/>
                </a:solidFill>
              </a:rPr>
              <a:t>unique sender id would be generated which is passed in json request along with </a:t>
            </a:r>
            <a:r>
              <a:rPr lang="en-US" sz="2000" dirty="0" smtClean="0">
                <a:solidFill>
                  <a:prstClr val="black"/>
                </a:solidFill>
              </a:rPr>
              <a:t>  body </a:t>
            </a:r>
            <a:r>
              <a:rPr lang="en-US" sz="2000" dirty="0" smtClean="0">
                <a:solidFill>
                  <a:prstClr val="black"/>
                </a:solidFill>
              </a:rPr>
              <a:t>of message in o</a:t>
            </a:r>
            <a:r>
              <a:rPr lang="en-US" sz="2000" dirty="0" smtClean="0">
                <a:solidFill>
                  <a:prstClr val="black"/>
                </a:solidFill>
              </a:rPr>
              <a:t>rder </a:t>
            </a:r>
            <a:r>
              <a:rPr lang="en-US" sz="2000" dirty="0" smtClean="0">
                <a:solidFill>
                  <a:prstClr val="black"/>
                </a:solidFill>
              </a:rPr>
              <a:t>to </a:t>
            </a:r>
            <a:r>
              <a:rPr lang="en-US" sz="2000" dirty="0" smtClean="0">
                <a:solidFill>
                  <a:prstClr val="black"/>
                </a:solidFill>
              </a:rPr>
              <a:t>differentiate </a:t>
            </a:r>
            <a:r>
              <a:rPr lang="en-US" sz="2000" dirty="0" smtClean="0">
                <a:solidFill>
                  <a:prstClr val="black"/>
                </a:solidFill>
              </a:rPr>
              <a:t>with multiple users </a:t>
            </a:r>
            <a:r>
              <a:rPr lang="en-IN" dirty="0" smtClean="0">
                <a:solidFill>
                  <a:prstClr val="black"/>
                </a:solidFill>
              </a:rPr>
              <a:t/>
            </a:r>
            <a:br>
              <a:rPr lang="en-IN" dirty="0" smtClean="0">
                <a:solidFill>
                  <a:prstClr val="black"/>
                </a:solidFill>
              </a:rPr>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A0D9EA97-4E86-46D6-A139-7B030F3F4C39}"/>
              </a:ext>
            </a:extLst>
          </p:cNvPr>
          <p:cNvPicPr>
            <a:picLocks noChangeAspect="1"/>
          </p:cNvPicPr>
          <p:nvPr/>
        </p:nvPicPr>
        <p:blipFill rotWithShape="1">
          <a:blip r:embed="rId2"/>
          <a:srcRect r="15627" b="-1"/>
          <a:stretch/>
        </p:blipFill>
        <p:spPr>
          <a:xfrm>
            <a:off x="3893574" y="255638"/>
            <a:ext cx="7983794" cy="6430297"/>
          </a:xfrm>
          <a:prstGeom prst="rect">
            <a:avLst/>
          </a:prstGeom>
        </p:spPr>
      </p:pic>
      <p:sp>
        <p:nvSpPr>
          <p:cNvPr id="11" name="Rectangle 10">
            <a:extLst>
              <a:ext uri="{FF2B5EF4-FFF2-40B4-BE49-F238E27FC236}">
                <a16:creationId xmlns:a16="http://schemas.microsoft.com/office/drawing/2014/main" xmlns="" id="{5342CB7E-8887-4798-8370-E2BCE8E45C8A}"/>
              </a:ext>
            </a:extLst>
          </p:cNvPr>
          <p:cNvSpPr/>
          <p:nvPr/>
        </p:nvSpPr>
        <p:spPr>
          <a:xfrm>
            <a:off x="285135" y="255638"/>
            <a:ext cx="3608439" cy="643029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Thank You</a:t>
            </a:r>
            <a:endParaRPr lang="en-IN" sz="4800" b="1" dirty="0"/>
          </a:p>
        </p:txBody>
      </p:sp>
      <p:sp>
        <p:nvSpPr>
          <p:cNvPr id="16" name="Rectangle 15">
            <a:extLst>
              <a:ext uri="{FF2B5EF4-FFF2-40B4-BE49-F238E27FC236}">
                <a16:creationId xmlns:a16="http://schemas.microsoft.com/office/drawing/2014/main" xmlns="" id="{1CF033D2-B088-437B-B40C-5E1B42D3FFF9}"/>
              </a:ext>
            </a:extLst>
          </p:cNvPr>
          <p:cNvSpPr/>
          <p:nvPr/>
        </p:nvSpPr>
        <p:spPr>
          <a:xfrm>
            <a:off x="285136" y="255638"/>
            <a:ext cx="3608439" cy="3736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00" b="1" dirty="0"/>
          </a:p>
        </p:txBody>
      </p:sp>
    </p:spTree>
    <p:extLst>
      <p:ext uri="{BB962C8B-B14F-4D97-AF65-F5344CB8AC3E}">
        <p14:creationId xmlns:p14="http://schemas.microsoft.com/office/powerpoint/2010/main" xmlns="" val="2965625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2037</TotalTime>
  <Words>663</Words>
  <Application>Microsoft Office PowerPoint</Application>
  <PresentationFormat>Custom</PresentationFormat>
  <Paragraphs>88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System Design Chat Bot Application</vt:lpstr>
      <vt:lpstr> </vt:lpstr>
      <vt:lpstr>Slide 6</vt:lpstr>
      <vt:lpstr>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dc:creator>
  <cp:lastModifiedBy>a</cp:lastModifiedBy>
  <cp:revision>80</cp:revision>
  <dcterms:created xsi:type="dcterms:W3CDTF">2020-06-10T18:33:42Z</dcterms:created>
  <dcterms:modified xsi:type="dcterms:W3CDTF">2021-03-21T21:56:26Z</dcterms:modified>
</cp:coreProperties>
</file>