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C83CD6-34FA-4ED3-9FBF-046F996E34FF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2BE18E5-CFDC-487E-946C-0023DBA89BC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Queue.html#element()" TargetMode="External"/><Relationship Id="rId7" Type="http://schemas.openxmlformats.org/officeDocument/2006/relationships/hyperlink" Target="https://docs.oracle.com/javase/7/docs/api/java/util/Queue.html#remove()" TargetMode="External"/><Relationship Id="rId2" Type="http://schemas.openxmlformats.org/officeDocument/2006/relationships/hyperlink" Target="https://docs.oracle.com/javase/7/docs/api/java/util/Queue.html#add(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util/Queue.html#poll()" TargetMode="External"/><Relationship Id="rId5" Type="http://schemas.openxmlformats.org/officeDocument/2006/relationships/hyperlink" Target="https://docs.oracle.com/javase/7/docs/api/java/util/Queue.html#peek()" TargetMode="External"/><Relationship Id="rId4" Type="http://schemas.openxmlformats.org/officeDocument/2006/relationships/hyperlink" Target="https://docs.oracle.com/javase/7/docs/api/java/util/Queue.html#offer(E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Deque.html" TargetMode="External"/><Relationship Id="rId2" Type="http://schemas.openxmlformats.org/officeDocument/2006/relationships/hyperlink" Target="https://docs.oracle.com/javase/7/docs/api/java/util/Queu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Map.html" TargetMode="External"/><Relationship Id="rId2" Type="http://schemas.openxmlformats.org/officeDocument/2006/relationships/hyperlink" Target="https://docs.oracle.com/javase/7/docs/api/java/lang/Objec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Map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8458200" cy="1828800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smtClean="0"/>
              <a:t>Introduction To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229600" cy="175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Authored By : Vibhum Agarwal       	Presented By : </a:t>
            </a:r>
            <a:r>
              <a:rPr lang="en-US" sz="2000" dirty="0"/>
              <a:t>Vibhum Agarwal </a:t>
            </a:r>
          </a:p>
        </p:txBody>
      </p:sp>
    </p:spTree>
    <p:extLst>
      <p:ext uri="{BB962C8B-B14F-4D97-AF65-F5344CB8AC3E}">
        <p14:creationId xmlns:p14="http://schemas.microsoft.com/office/powerpoint/2010/main" val="107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E724B47D-84FD-40AD-A86D-49A476F6EC4D}" type="slidenum">
              <a:rPr lang="en-US" altLang="en-US" sz="1400">
                <a:latin typeface="Arial" charset="0"/>
              </a:rPr>
              <a:pPr/>
              <a:t>10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28700" y="1143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 smtClean="0">
                <a:latin typeface="Lucida Calligraphy" panose="03010101010101010101" pitchFamily="66" charset="0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List</a:t>
            </a:r>
            <a:r>
              <a:rPr lang="en-US" altLang="en-US" dirty="0" smtClean="0">
                <a:latin typeface="Lucida Calligraphy" panose="03010101010101010101" pitchFamily="66" charset="0"/>
              </a:rPr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" y="12573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tx2"/>
                </a:solidFill>
              </a:rPr>
              <a:t>list</a:t>
            </a:r>
            <a:r>
              <a:rPr lang="en-US" altLang="en-US" sz="2400" dirty="0" smtClean="0"/>
              <a:t> is an </a:t>
            </a:r>
            <a:r>
              <a:rPr lang="en-US" altLang="en-US" sz="2400" i="1" dirty="0" smtClean="0"/>
              <a:t>ordered</a:t>
            </a:r>
            <a:r>
              <a:rPr lang="en-US" altLang="en-US" sz="2400" dirty="0" smtClean="0"/>
              <a:t> sequence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interface List&lt;E&gt; extends Collection, Iterable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Some important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List </a:t>
            </a:r>
            <a:r>
              <a:rPr lang="en-US" altLang="en-US" sz="2400" dirty="0" smtClean="0"/>
              <a:t>methods 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void add(int index, E element)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E remove(int index)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boolean remove(Object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E set(int index, E element)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E get(int index)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int indexOf(Object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int lastIndexOf(Object 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ListIterator&lt;E&gt; listIterator()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 smtClean="0"/>
              <a:t>A 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ListIterator</a:t>
            </a:r>
            <a:r>
              <a:rPr lang="en-US" altLang="en-US" sz="1800" dirty="0" smtClean="0"/>
              <a:t> is like an 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Iterator</a:t>
            </a:r>
            <a:r>
              <a:rPr lang="en-US" altLang="en-US" sz="1800" dirty="0" smtClean="0"/>
              <a:t>, but has, in addition, 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hasPrevious</a:t>
            </a:r>
            <a:r>
              <a:rPr lang="en-US" altLang="en-US" sz="1800" dirty="0" smtClean="0"/>
              <a:t> and 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previous</a:t>
            </a:r>
            <a:r>
              <a:rPr lang="en-US" altLang="en-US" sz="1800" dirty="0" smtClean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8660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5400" dirty="0">
                <a:solidFill>
                  <a:srgbClr val="C00000"/>
                </a:solidFill>
                <a:latin typeface="Lucida Calligraphy" panose="03010101010101010101" pitchFamily="66" charset="0"/>
              </a:rPr>
              <a:t>The</a:t>
            </a:r>
            <a:r>
              <a:rPr lang="en-US" altLang="en-US" sz="5400" dirty="0">
                <a:latin typeface="Lucida Calligraphy" panose="03010101010101010101" pitchFamily="66" charset="0"/>
              </a:rPr>
              <a:t> </a:t>
            </a:r>
            <a:r>
              <a:rPr lang="en-US" altLang="en-US" sz="5400" b="1" dirty="0">
                <a:latin typeface="Lucida Calligraphy" panose="03010101010101010101" pitchFamily="66" charset="0"/>
              </a:rPr>
              <a:t>Queue</a:t>
            </a:r>
            <a:r>
              <a:rPr lang="en-US" altLang="en-US" sz="5400" dirty="0">
                <a:latin typeface="Lucida Calligraphy" panose="03010101010101010101" pitchFamily="66" charset="0"/>
              </a:rPr>
              <a:t> </a:t>
            </a:r>
            <a:r>
              <a:rPr lang="en-US" altLang="en-US" sz="5400" dirty="0">
                <a:solidFill>
                  <a:srgbClr val="C00000"/>
                </a:solidFill>
                <a:latin typeface="Lucida Calligraphy" panose="03010101010101010101" pitchFamily="66" charset="0"/>
              </a:rPr>
              <a:t>interface</a:t>
            </a:r>
            <a:br>
              <a:rPr lang="en-US" altLang="en-US" sz="5400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collection designed for holding elements prior to processing</a:t>
            </a:r>
            <a:r>
              <a:rPr lang="en-US" sz="2400" dirty="0" smtClean="0"/>
              <a:t>.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interface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Queue&lt;E</a:t>
            </a:r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&gt; extends Collection,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Iterable</a:t>
            </a:r>
            <a:endParaRPr lang="en-US" sz="2400" dirty="0" smtClean="0"/>
          </a:p>
          <a:p>
            <a:r>
              <a:rPr lang="en-US" altLang="en-US" sz="2400" dirty="0"/>
              <a:t>Some important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Queue </a:t>
            </a:r>
            <a:r>
              <a:rPr lang="en-US" altLang="en-US" sz="2400" dirty="0" smtClean="0"/>
              <a:t>methods </a:t>
            </a:r>
            <a:r>
              <a:rPr lang="en-US" altLang="en-US" sz="2400" dirty="0"/>
              <a:t>are </a:t>
            </a:r>
            <a:r>
              <a:rPr lang="en-US" altLang="en-US" sz="2400" dirty="0" smtClean="0"/>
              <a:t>:-</a:t>
            </a:r>
          </a:p>
          <a:p>
            <a:pPr lvl="1"/>
            <a:r>
              <a:rPr lang="en-US" sz="2000" dirty="0"/>
              <a:t>boolean </a:t>
            </a:r>
            <a:r>
              <a:rPr lang="en-US" sz="2000" b="1" dirty="0" smtClean="0">
                <a:hlinkClick r:id="rId2"/>
              </a:rPr>
              <a:t>add</a:t>
            </a:r>
            <a:r>
              <a:rPr lang="en-US" sz="2000" dirty="0" smtClean="0"/>
              <a:t>(</a:t>
            </a:r>
            <a:r>
              <a:rPr lang="en-US" sz="2000" dirty="0"/>
              <a:t>E </a:t>
            </a:r>
            <a:r>
              <a:rPr lang="en-US" sz="2000" dirty="0"/>
              <a:t> </a:t>
            </a:r>
            <a:r>
              <a:rPr lang="en-US" sz="2000" dirty="0" smtClean="0"/>
              <a:t>e)</a:t>
            </a:r>
          </a:p>
          <a:p>
            <a:pPr lvl="1"/>
            <a:r>
              <a:rPr lang="en-US" sz="2000" dirty="0" smtClean="0"/>
              <a:t>E</a:t>
            </a:r>
            <a:r>
              <a:rPr lang="en-US" sz="2000" b="1" dirty="0" smtClean="0">
                <a:hlinkClick r:id="rId3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hlinkClick r:id="rId3"/>
              </a:rPr>
              <a:t>element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/>
              <a:t>boolean </a:t>
            </a:r>
            <a:r>
              <a:rPr lang="en-US" sz="2000" b="1" dirty="0" smtClean="0">
                <a:hlinkClick r:id="rId4"/>
              </a:rPr>
              <a:t>offer</a:t>
            </a:r>
            <a:r>
              <a:rPr lang="en-US" sz="2000" dirty="0" smtClean="0"/>
              <a:t>(</a:t>
            </a:r>
            <a:r>
              <a:rPr lang="en-US" sz="2000" dirty="0"/>
              <a:t>E </a:t>
            </a:r>
            <a:r>
              <a:rPr lang="en-US" sz="2000" dirty="0"/>
              <a:t> 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E</a:t>
            </a:r>
            <a:r>
              <a:rPr lang="en-US" sz="2000" b="1" dirty="0" smtClean="0">
                <a:hlinkClick r:id="rId5"/>
              </a:rPr>
              <a:t> peek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/>
              <a:t>E</a:t>
            </a:r>
            <a:r>
              <a:rPr lang="en-US" sz="2000" b="1" dirty="0" smtClean="0">
                <a:hlinkClick r:id="rId6"/>
              </a:rPr>
              <a:t> poll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/>
              <a:t>E</a:t>
            </a:r>
            <a:r>
              <a:rPr lang="en-US" sz="2000" b="1" dirty="0" smtClean="0">
                <a:hlinkClick r:id="rId7"/>
              </a:rPr>
              <a:t> remove</a:t>
            </a:r>
            <a:r>
              <a:rPr lang="en-US" sz="2000" dirty="0"/>
              <a:t>()</a:t>
            </a:r>
            <a:endParaRPr lang="en-US" sz="2200" dirty="0" smtClean="0"/>
          </a:p>
          <a:p>
            <a:r>
              <a:rPr lang="en-US" sz="2400" dirty="0"/>
              <a:t>Queues typically, but do not necessarily, order elements in a FIFO (first-in-first-out) manner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Queue</a:t>
            </a:r>
            <a:r>
              <a:rPr lang="en-US" sz="2400" dirty="0"/>
              <a:t> implementations generally do not allow insertion of </a:t>
            </a:r>
            <a:r>
              <a:rPr lang="en-US" sz="2400" dirty="0"/>
              <a:t>null</a:t>
            </a:r>
            <a:r>
              <a:rPr lang="en-US" sz="2400" dirty="0"/>
              <a:t> elements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589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>
                <a:solidFill>
                  <a:srgbClr val="C00000"/>
                </a:solidFill>
                <a:latin typeface="Lucida Calligraphy" panose="03010101010101010101" pitchFamily="66" charset="0"/>
              </a:rPr>
              <a:t>The</a:t>
            </a:r>
            <a:r>
              <a:rPr lang="en-US" altLang="en-US" sz="4800" dirty="0">
                <a:latin typeface="Lucida Calligraphy" panose="03010101010101010101" pitchFamily="66" charset="0"/>
              </a:rPr>
              <a:t> </a:t>
            </a:r>
            <a:r>
              <a:rPr lang="en-US" altLang="en-US" sz="4800" b="1" dirty="0" smtClean="0">
                <a:latin typeface="Lucida Calligraphy" panose="03010101010101010101" pitchFamily="66" charset="0"/>
              </a:rPr>
              <a:t>Deque</a:t>
            </a:r>
            <a:r>
              <a:rPr lang="en-US" altLang="en-US" sz="4800" dirty="0" smtClean="0">
                <a:latin typeface="Lucida Calligraphy" panose="03010101010101010101" pitchFamily="66" charset="0"/>
              </a:rPr>
              <a:t> </a:t>
            </a:r>
            <a:r>
              <a:rPr lang="en-US" altLang="en-US" sz="4800" dirty="0">
                <a:solidFill>
                  <a:srgbClr val="C00000"/>
                </a:solidFill>
                <a:latin typeface="Lucida Calligraphy" panose="03010101010101010101" pitchFamily="66" charset="0"/>
              </a:rPr>
              <a:t>interface</a:t>
            </a:r>
            <a:br>
              <a:rPr lang="en-US" altLang="en-US" sz="4800" dirty="0">
                <a:solidFill>
                  <a:srgbClr val="C00000"/>
                </a:solidFill>
                <a:latin typeface="Lucida Calligraphy" panose="03010101010101010101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A linear collection that supports element insertion and removal at both </a:t>
            </a:r>
            <a:r>
              <a:rPr lang="en-US" sz="2400" dirty="0" smtClean="0"/>
              <a:t>ends.</a:t>
            </a:r>
          </a:p>
          <a:p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public interface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</a:rPr>
              <a:t>Deque&lt;E&gt;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 extends 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hlinkClick r:id="rId2" tooltip="interface in java.util"/>
              </a:rPr>
              <a:t>Queue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</a:rPr>
              <a:t>&lt;E&gt;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400" dirty="0" smtClean="0"/>
              <a:t>The </a:t>
            </a:r>
            <a:r>
              <a:rPr lang="en-US" sz="2400" dirty="0"/>
              <a:t>name </a:t>
            </a:r>
            <a:r>
              <a:rPr lang="en-US" sz="2400" i="1" dirty="0"/>
              <a:t>deque</a:t>
            </a:r>
            <a:r>
              <a:rPr lang="en-US" sz="2400" dirty="0"/>
              <a:t> is short for "double ended queue" and is usually pronounced "deck</a:t>
            </a:r>
            <a:r>
              <a:rPr lang="en-US" sz="2400" dirty="0" smtClean="0"/>
              <a:t>".</a:t>
            </a:r>
          </a:p>
          <a:p>
            <a:r>
              <a:rPr lang="en-US" altLang="en-US" sz="2400" dirty="0"/>
              <a:t>Some important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Deque </a:t>
            </a:r>
            <a:r>
              <a:rPr lang="en-US" altLang="en-US" sz="2400" dirty="0" smtClean="0"/>
              <a:t>methods </a:t>
            </a:r>
            <a:r>
              <a:rPr lang="en-US" altLang="en-US" sz="2400" dirty="0"/>
              <a:t>are </a:t>
            </a:r>
            <a:r>
              <a:rPr lang="en-US" altLang="en-US" sz="2400" dirty="0" smtClean="0"/>
              <a:t>:-</a:t>
            </a:r>
          </a:p>
          <a:p>
            <a:pPr lvl="1"/>
            <a:r>
              <a:rPr lang="en-US" sz="1800" dirty="0"/>
              <a:t>void </a:t>
            </a:r>
            <a:r>
              <a:rPr lang="en-US" sz="1800" dirty="0" err="1"/>
              <a:t>addFirst</a:t>
            </a:r>
            <a:r>
              <a:rPr lang="en-US" sz="1800" dirty="0"/>
              <a:t>(</a:t>
            </a:r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void </a:t>
            </a:r>
            <a:r>
              <a:rPr lang="en-US" sz="1800" dirty="0" err="1"/>
              <a:t>addLast</a:t>
            </a:r>
            <a:r>
              <a:rPr lang="en-US" sz="1800" dirty="0"/>
              <a:t>(</a:t>
            </a:r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boolean offerFirst(</a:t>
            </a:r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boolean offerLast(</a:t>
            </a:r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e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removeFirst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removeLast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pollFirst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>
                <a:hlinkClick r:id="rId3" tooltip="type parameter in Deque"/>
              </a:rPr>
              <a:t>E</a:t>
            </a:r>
            <a:r>
              <a:rPr lang="en-US" sz="1800" dirty="0"/>
              <a:t> pollLast()</a:t>
            </a:r>
            <a:endParaRPr lang="en-US" alt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7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C00000"/>
                </a:solidFill>
              </a:rPr>
              <a:t>The</a:t>
            </a:r>
            <a:r>
              <a:rPr lang="en-US" altLang="en-US" dirty="0"/>
              <a:t> 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</a:rPr>
              <a:t>Map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46320"/>
          </a:xfrm>
        </p:spPr>
        <p:txBody>
          <a:bodyPr>
            <a:normAutofit/>
          </a:bodyPr>
          <a:lstStyle/>
          <a:p>
            <a:r>
              <a:rPr lang="en-US" sz="2400" dirty="0"/>
              <a:t>An object that maps keys to </a:t>
            </a:r>
            <a:r>
              <a:rPr lang="en-US" sz="2400" dirty="0" smtClean="0"/>
              <a:t>values.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map cannot contain duplicate keys; each key can map to at most one value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public interface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Map&lt;K,V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</a:p>
          <a:p>
            <a:r>
              <a:rPr lang="en-US" altLang="en-US" sz="2400" dirty="0"/>
              <a:t>Some important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Map </a:t>
            </a:r>
            <a:r>
              <a:rPr lang="en-US" altLang="en-US" sz="2400" dirty="0"/>
              <a:t>methods are </a:t>
            </a:r>
            <a:r>
              <a:rPr lang="en-US" altLang="en-US" sz="2400" dirty="0" smtClean="0"/>
              <a:t>:-</a:t>
            </a:r>
          </a:p>
          <a:p>
            <a:pPr lvl="1"/>
            <a:r>
              <a:rPr lang="en-US" sz="2000" dirty="0"/>
              <a:t>int size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/>
              <a:t>boolean isEmpty</a:t>
            </a:r>
            <a:r>
              <a:rPr lang="en-US" sz="2000" dirty="0" smtClean="0"/>
              <a:t>()</a:t>
            </a:r>
          </a:p>
          <a:p>
            <a:pPr lvl="1"/>
            <a:r>
              <a:rPr lang="en-US" sz="2000" dirty="0"/>
              <a:t>boolean </a:t>
            </a:r>
            <a:r>
              <a:rPr lang="en-US" sz="2000" dirty="0" err="1"/>
              <a:t>containsKey</a:t>
            </a:r>
            <a:r>
              <a:rPr lang="en-US" sz="2000" dirty="0"/>
              <a:t>(</a:t>
            </a:r>
            <a:r>
              <a:rPr lang="en-US" sz="2000" dirty="0">
                <a:hlinkClick r:id="rId2" tooltip="class in java.lang"/>
              </a:rPr>
              <a:t>Object</a:t>
            </a:r>
            <a:r>
              <a:rPr lang="en-US" sz="2000" dirty="0"/>
              <a:t> key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/>
              <a:t>boolean </a:t>
            </a:r>
            <a:r>
              <a:rPr lang="en-US" sz="2000" dirty="0" err="1"/>
              <a:t>containsValue</a:t>
            </a:r>
            <a:r>
              <a:rPr lang="en-US" sz="2000" dirty="0"/>
              <a:t>(</a:t>
            </a:r>
            <a:r>
              <a:rPr lang="en-US" sz="2000" dirty="0">
                <a:hlinkClick r:id="rId2" tooltip="class in java.lang"/>
              </a:rPr>
              <a:t>Object</a:t>
            </a:r>
            <a:r>
              <a:rPr lang="en-US" sz="2000" dirty="0"/>
              <a:t> value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>
                <a:hlinkClick r:id="rId3" tooltip="type parameter in Map"/>
              </a:rPr>
              <a:t>V</a:t>
            </a:r>
            <a:r>
              <a:rPr lang="en-US" sz="2000" dirty="0"/>
              <a:t> get(</a:t>
            </a:r>
            <a:r>
              <a:rPr lang="en-US" sz="2000" dirty="0">
                <a:hlinkClick r:id="rId2" tooltip="class in java.lang"/>
              </a:rPr>
              <a:t>Object</a:t>
            </a:r>
            <a:r>
              <a:rPr lang="en-US" sz="2000" dirty="0"/>
              <a:t> key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>
                <a:hlinkClick r:id="rId3" tooltip="type parameter in Map"/>
              </a:rPr>
              <a:t>V</a:t>
            </a:r>
            <a:r>
              <a:rPr lang="en-US" sz="2000" dirty="0"/>
              <a:t> put(</a:t>
            </a:r>
            <a:r>
              <a:rPr lang="en-US" sz="2000" dirty="0">
                <a:hlinkClick r:id="rId3" tooltip="type parameter in Map"/>
              </a:rPr>
              <a:t>K</a:t>
            </a:r>
            <a:r>
              <a:rPr lang="en-US" sz="2000" dirty="0"/>
              <a:t> key, </a:t>
            </a:r>
            <a:r>
              <a:rPr lang="en-US" sz="2000" dirty="0">
                <a:hlinkClick r:id="rId3" tooltip="type parameter in Map"/>
              </a:rPr>
              <a:t>V</a:t>
            </a:r>
            <a:r>
              <a:rPr lang="en-US" sz="2000" dirty="0"/>
              <a:t> value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>
                <a:hlinkClick r:id="rId3" tooltip="type parameter in Map"/>
              </a:rPr>
              <a:t>V</a:t>
            </a:r>
            <a:r>
              <a:rPr lang="en-US" sz="2000" dirty="0"/>
              <a:t> remove(</a:t>
            </a:r>
            <a:r>
              <a:rPr lang="en-US" sz="2000" dirty="0">
                <a:hlinkClick r:id="rId2" tooltip="class in java.lang"/>
              </a:rPr>
              <a:t>Object</a:t>
            </a:r>
            <a:r>
              <a:rPr lang="en-US" sz="2000" dirty="0"/>
              <a:t> key)</a:t>
            </a:r>
            <a:endParaRPr lang="en-US" sz="2000" dirty="0" smtClean="0"/>
          </a:p>
          <a:p>
            <a:pPr lvl="1"/>
            <a:endParaRPr lang="en-US" altLang="en-US" sz="2200" dirty="0"/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7011987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649F50ED-4155-4BF3-A279-327076E8688C}" type="slidenum">
              <a:rPr lang="en-US" altLang="en-US" sz="1400">
                <a:latin typeface="Arial" charset="0"/>
              </a:rPr>
              <a:pPr/>
              <a:t>14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838200" y="6096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chemeClr val="tx1"/>
                </a:solidFill>
                <a:latin typeface="Verdana" pitchFamily="34" charset="0"/>
              </a:rPr>
              <a:t>SortedMap</a:t>
            </a:r>
            <a:r>
              <a:rPr lang="en-US" altLang="en-US" dirty="0" smtClean="0"/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" y="16764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tx2"/>
                </a:solidFill>
              </a:rPr>
              <a:t>sorted map</a:t>
            </a:r>
            <a:r>
              <a:rPr lang="en-US" altLang="en-US" sz="2400" dirty="0" smtClean="0"/>
              <a:t> is a map that keeps the </a:t>
            </a:r>
            <a:r>
              <a:rPr lang="en-US" altLang="en-US" sz="2400" i="1" dirty="0" smtClean="0"/>
              <a:t>keys</a:t>
            </a:r>
            <a:r>
              <a:rPr lang="en-US" altLang="en-US" sz="2400" dirty="0" smtClean="0"/>
              <a:t> in sorted order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  <a:latin typeface="Trebuchet MS" pitchFamily="34" charset="0"/>
              </a:rPr>
              <a:t>i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nterface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SortedMap&lt;K,V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&gt;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extends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linkClick r:id="rId2" tooltip="interface in java.util"/>
              </a:rPr>
              <a:t>Map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&lt;K,V&gt;</a:t>
            </a:r>
            <a:endParaRPr lang="en-US" alt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eaLnBrk="1" hangingPunct="1"/>
            <a:r>
              <a:rPr lang="en-US" altLang="en-US" sz="2400" dirty="0" smtClean="0"/>
              <a:t>Two of the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SortedMap </a:t>
            </a:r>
            <a:r>
              <a:rPr lang="en-US" altLang="en-US" sz="2400" dirty="0" smtClean="0"/>
              <a:t>methods are: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K firstKey()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K lastKey()</a:t>
            </a: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More interestingly, only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Comparable</a:t>
            </a:r>
            <a:r>
              <a:rPr lang="en-US" altLang="en-US" sz="2400" dirty="0" smtClean="0"/>
              <a:t> elements can be used as keys in a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SortedMap</a:t>
            </a:r>
            <a:r>
              <a:rPr lang="en-US" altLang="en-US" sz="2400" dirty="0" smtClean="0"/>
              <a:t>, and the method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Set&lt;K&gt; keySet()</a:t>
            </a:r>
            <a:r>
              <a:rPr lang="en-US" altLang="en-US" sz="2400" dirty="0" smtClean="0"/>
              <a:t> will return a set of keys whose iterator will return them sorted order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82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851648" cy="1066800"/>
          </a:xfrm>
        </p:spPr>
        <p:txBody>
          <a:bodyPr/>
          <a:lstStyle/>
          <a:p>
            <a:pPr algn="ctr"/>
            <a:r>
              <a:rPr lang="en-US" sz="4800" dirty="0" smtClean="0"/>
              <a:t>Agenda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/>
              <a:t>Introduction on </a:t>
            </a:r>
            <a:r>
              <a:rPr lang="en-US" dirty="0" smtClean="0"/>
              <a:t>Collections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/>
              <a:t>Types of Collections</a:t>
            </a:r>
            <a:endParaRPr lang="en-US" dirty="0" smtClean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/>
              <a:t>Its Benefits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smtClean="0"/>
              <a:t>Core Collection Interfaces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68961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5FD55C79-D98B-472C-AC65-550672C89D3C}" type="slidenum">
              <a:rPr lang="en-US" altLang="en-US" sz="1400">
                <a:latin typeface="Arial" charset="0"/>
              </a:rPr>
              <a:pPr/>
              <a:t>3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876300" y="1143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Introduction on Collections</a:t>
            </a:r>
            <a:endParaRPr lang="en-US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42900" y="1257300"/>
            <a:ext cx="7620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200" b="1" dirty="0"/>
              <a:t>Collections in java</a:t>
            </a:r>
            <a:r>
              <a:rPr lang="en-US" sz="2200" dirty="0"/>
              <a:t> is a framework that provides an architecture to store and manipulate the group of objects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/>
              <a:t>Collection represents a single unit of objects i.e. a group.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Java </a:t>
            </a:r>
            <a:r>
              <a:rPr lang="en-US" altLang="en-US" sz="2200" dirty="0" smtClean="0"/>
              <a:t>1.2 </a:t>
            </a:r>
            <a:r>
              <a:rPr lang="en-US" altLang="en-US" sz="2200" dirty="0" smtClean="0"/>
              <a:t>introduced the Collections Framework</a:t>
            </a:r>
          </a:p>
          <a:p>
            <a:pPr lvl="1" eaLnBrk="1" hangingPunct="1"/>
            <a:r>
              <a:rPr lang="en-US" altLang="en-US" sz="2000" dirty="0" smtClean="0"/>
              <a:t>Collections are defined in </a:t>
            </a:r>
            <a:r>
              <a:rPr lang="en-US" altLang="en-US" sz="2000" dirty="0" err="1" smtClean="0">
                <a:solidFill>
                  <a:schemeClr val="accent2"/>
                </a:solidFill>
                <a:latin typeface="Verdana" pitchFamily="34" charset="0"/>
              </a:rPr>
              <a:t>java.util</a:t>
            </a:r>
            <a:endParaRPr lang="en-US" altLang="en-US" sz="2000" dirty="0" smtClean="0">
              <a:solidFill>
                <a:schemeClr val="accent2"/>
              </a:solidFill>
              <a:latin typeface="Verdana" pitchFamily="34" charset="0"/>
            </a:endParaRPr>
          </a:p>
          <a:p>
            <a:pPr lvl="1" eaLnBrk="1" hangingPunct="1"/>
            <a:r>
              <a:rPr lang="en-US" altLang="en-US" sz="2000" dirty="0" smtClean="0"/>
              <a:t>The Collections framework is mostly about </a:t>
            </a:r>
            <a:r>
              <a:rPr lang="en-US" altLang="en-US" sz="2000" i="1" dirty="0" smtClean="0"/>
              <a:t>interfaces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There are a number of predefined implementations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/>
            <a:r>
              <a:rPr lang="en-US" altLang="en-US" sz="2200" dirty="0" smtClean="0"/>
              <a:t>Java 5 introduced generics and “genericized” all the existing collections</a:t>
            </a:r>
          </a:p>
          <a:p>
            <a:pPr lvl="1" eaLnBrk="1" hangingPunct="1"/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Vectors</a:t>
            </a:r>
            <a:r>
              <a:rPr lang="en-US" altLang="en-US" sz="2000" dirty="0" smtClean="0"/>
              <a:t> have been </a:t>
            </a:r>
            <a:r>
              <a:rPr lang="en-US" altLang="en-US" sz="2000" i="1" dirty="0" smtClean="0"/>
              <a:t>redefined</a:t>
            </a:r>
            <a:r>
              <a:rPr lang="en-US" altLang="en-US" sz="2000" dirty="0" smtClean="0"/>
              <a:t> to implement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</a:p>
          <a:p>
            <a:pPr lvl="1" eaLnBrk="1" hangingPunct="1"/>
            <a:r>
              <a:rPr lang="en-US" altLang="en-US" sz="2000" dirty="0" smtClean="0"/>
              <a:t>Trees, linked lists, stacks, hash tables, and other classes are implementations of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</a:p>
          <a:p>
            <a:pPr lvl="1" eaLnBrk="1" hangingPunct="1"/>
            <a:r>
              <a:rPr lang="en-US" altLang="en-US" sz="2000" dirty="0" smtClean="0"/>
              <a:t>Arrays do </a:t>
            </a:r>
            <a:r>
              <a:rPr lang="en-US" altLang="en-US" sz="2000" i="1" dirty="0" smtClean="0"/>
              <a:t>not</a:t>
            </a:r>
            <a:r>
              <a:rPr lang="en-US" altLang="en-US" sz="2000" dirty="0" smtClean="0"/>
              <a:t> implement the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  <a:r>
              <a:rPr lang="en-US" altLang="en-US" sz="2000" dirty="0" smtClean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353900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E0CB7DE8-14A7-41B4-A29B-4AF2D0D37D3B}" type="slidenum">
              <a:rPr lang="en-US" altLang="en-US" sz="1400">
                <a:latin typeface="Arial" charset="0"/>
              </a:rPr>
              <a:pPr/>
              <a:t>4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057400" y="-138545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Types of Collection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26636" y="876300"/>
            <a:ext cx="857408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sz="2200" dirty="0"/>
              <a:t>Java Collection framework provides many interfaces (</a:t>
            </a:r>
            <a:r>
              <a:rPr lang="en-US" sz="2000" dirty="0"/>
              <a:t>Set, List, Queue, Deque etc.</a:t>
            </a:r>
            <a:r>
              <a:rPr lang="en-US" sz="2200" dirty="0"/>
              <a:t>) and classes (</a:t>
            </a:r>
            <a:r>
              <a:rPr lang="en-US" sz="2000" dirty="0"/>
              <a:t>ArrayList, Vector, LinkedList, PriorityQueue, HashSet, LinkedHashSet, TreeSet </a:t>
            </a:r>
            <a:r>
              <a:rPr lang="en-US" sz="2000" dirty="0" smtClean="0"/>
              <a:t>etc.</a:t>
            </a:r>
            <a:r>
              <a:rPr lang="en-US" sz="2200" dirty="0" smtClean="0"/>
              <a:t>).</a:t>
            </a:r>
            <a:endParaRPr lang="en-US" altLang="en-US" sz="2200" dirty="0" smtClean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Java </a:t>
            </a:r>
            <a:r>
              <a:rPr lang="en-US" altLang="en-US" sz="2400" dirty="0" smtClean="0"/>
              <a:t>supplies several types of </a:t>
            </a:r>
            <a:r>
              <a:rPr lang="en-US" altLang="en-US" sz="2400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Set</a:t>
            </a:r>
            <a:r>
              <a:rPr lang="en-US" altLang="en-US" sz="2000" dirty="0" smtClean="0"/>
              <a:t>: cannot contain duplicate elements, order is not important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Queue</a:t>
            </a:r>
            <a:r>
              <a:rPr lang="en-US" altLang="en-US" sz="2000" dirty="0" smtClean="0"/>
              <a:t>: cannot contain null values, and </a:t>
            </a:r>
            <a:r>
              <a:rPr lang="en-US" altLang="en-US" sz="2000" dirty="0" smtClean="0"/>
              <a:t>order is important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List</a:t>
            </a:r>
            <a:r>
              <a:rPr lang="en-US" altLang="en-US" sz="2000" dirty="0" smtClean="0"/>
              <a:t>: may contain duplicate elements, order is important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Java also supplies some “collection-like” things: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Map</a:t>
            </a:r>
            <a:r>
              <a:rPr lang="en-US" altLang="en-US" sz="2000" dirty="0" smtClean="0"/>
              <a:t>: a “dictionary” that associates </a:t>
            </a:r>
            <a:r>
              <a:rPr lang="en-US" altLang="en-US" sz="2000" i="1" dirty="0" smtClean="0"/>
              <a:t>keys</a:t>
            </a:r>
            <a:r>
              <a:rPr lang="en-US" altLang="en-US" sz="2000" dirty="0" smtClean="0"/>
              <a:t> with values, order is not important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SortedMap</a:t>
            </a:r>
            <a:r>
              <a:rPr lang="en-US" altLang="en-US" sz="2000" dirty="0" smtClean="0"/>
              <a:t>: like a </a:t>
            </a: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Map</a:t>
            </a:r>
            <a:r>
              <a:rPr lang="en-US" altLang="en-US" sz="2000" dirty="0" smtClean="0"/>
              <a:t>, but order is important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While you can get all the details from the Java API, you are expected to learn (i.e. </a:t>
            </a:r>
            <a:r>
              <a:rPr lang="en-US" altLang="en-US" sz="2400" i="1" dirty="0" smtClean="0"/>
              <a:t>memorize</a:t>
            </a:r>
            <a:r>
              <a:rPr lang="en-US" altLang="en-US" sz="2400" dirty="0" smtClean="0"/>
              <a:t>):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The signatures of the “most important” methods in each interface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The most important implementations of each interface</a:t>
            </a:r>
          </a:p>
        </p:txBody>
      </p:sp>
    </p:spTree>
    <p:extLst>
      <p:ext uri="{BB962C8B-B14F-4D97-AF65-F5344CB8AC3E}">
        <p14:creationId xmlns:p14="http://schemas.microsoft.com/office/powerpoint/2010/main" val="7043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564" y="1212273"/>
            <a:ext cx="1101436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Object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098964" y="2103582"/>
            <a:ext cx="15586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</a:t>
            </a:r>
            <a:r>
              <a:rPr lang="en-US" sz="1400" dirty="0" smtClean="0"/>
              <a:t>ava.lang.Iterable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457200"/>
            <a:ext cx="662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latin typeface="Lucida Calligraphy" panose="03010101010101010101" pitchFamily="66" charset="0"/>
              </a:rPr>
              <a:t>The Collections hierarchy</a:t>
            </a:r>
            <a:endParaRPr lang="en-US" sz="2800" b="1" dirty="0">
              <a:latin typeface="Lucida Calligraphy" panose="03010101010101010101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0082" y="3011055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java.util.Collection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066800" y="4191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512291" y="4191000"/>
            <a:ext cx="91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Queue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810000" y="4170218"/>
            <a:ext cx="914400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985981" y="5029200"/>
            <a:ext cx="99983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SortedSet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50391" y="5014191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Deque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2878282" y="1752600"/>
            <a:ext cx="0" cy="35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2"/>
            <a:endCxn id="5" idx="0"/>
          </p:cNvCxnSpPr>
          <p:nvPr/>
        </p:nvCxnSpPr>
        <p:spPr>
          <a:xfrm>
            <a:off x="2878282" y="2560782"/>
            <a:ext cx="0" cy="450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76400" y="3468255"/>
            <a:ext cx="651164" cy="70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>
            <a:off x="2878282" y="3468255"/>
            <a:ext cx="91209" cy="722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29000" y="3468255"/>
            <a:ext cx="685800" cy="70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>
          <a:xfrm>
            <a:off x="1485900" y="457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0" idx="0"/>
          </p:cNvCxnSpPr>
          <p:nvPr/>
        </p:nvCxnSpPr>
        <p:spPr>
          <a:xfrm>
            <a:off x="2969491" y="4572000"/>
            <a:ext cx="0" cy="442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019800" y="1676400"/>
            <a:ext cx="122959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</a:t>
            </a:r>
            <a:r>
              <a:rPr lang="en-US" sz="1400" dirty="0" smtClean="0"/>
              <a:t>ava.util.Map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173355" y="2743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SortedMap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 flipH="1">
            <a:off x="6634595" y="213360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3000" y="3618345"/>
            <a:ext cx="914400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ArrayList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886200" y="5043055"/>
            <a:ext cx="1028700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LinkedList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5400964" y="4371109"/>
            <a:ext cx="914400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Stack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5410200" y="5165436"/>
            <a:ext cx="914400" cy="401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Vector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8" idx="3"/>
          </p:cNvCxnSpPr>
          <p:nvPr/>
        </p:nvCxnSpPr>
        <p:spPr>
          <a:xfrm flipV="1">
            <a:off x="4724400" y="4020127"/>
            <a:ext cx="533400" cy="3509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2" idx="1"/>
          </p:cNvCxnSpPr>
          <p:nvPr/>
        </p:nvCxnSpPr>
        <p:spPr>
          <a:xfrm>
            <a:off x="4724400" y="4495800"/>
            <a:ext cx="676564" cy="76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2"/>
            <a:endCxn id="31" idx="0"/>
          </p:cNvCxnSpPr>
          <p:nvPr/>
        </p:nvCxnSpPr>
        <p:spPr>
          <a:xfrm>
            <a:off x="4267200" y="4572000"/>
            <a:ext cx="133350" cy="4710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648200" y="4572000"/>
            <a:ext cx="838200" cy="5934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>
                <a:latin typeface="Lucida Calligraphy" panose="03010101010101010101" pitchFamily="66" charset="0"/>
              </a:rPr>
              <a:t/>
            </a:r>
            <a:br>
              <a:rPr lang="en-US" altLang="en-US" b="1" dirty="0" smtClean="0">
                <a:latin typeface="Lucida Calligraphy" panose="03010101010101010101" pitchFamily="66" charset="0"/>
              </a:rPr>
            </a:br>
            <a:r>
              <a:rPr lang="en-US" altLang="en-US" b="1" dirty="0">
                <a:latin typeface="Lucida Calligraphy" panose="03010101010101010101" pitchFamily="66" charset="0"/>
              </a:rPr>
              <a:t/>
            </a:r>
            <a:br>
              <a:rPr lang="en-US" altLang="en-US" b="1" dirty="0">
                <a:latin typeface="Lucida Calligraphy" panose="03010101010101010101" pitchFamily="66" charset="0"/>
              </a:rPr>
            </a:br>
            <a:r>
              <a:rPr lang="en-US" altLang="en-US" b="1" dirty="0" smtClean="0">
                <a:latin typeface="Lucida Calligraphy" panose="03010101010101010101" pitchFamily="66" charset="0"/>
              </a:rPr>
              <a:t/>
            </a:r>
            <a:br>
              <a:rPr lang="en-US" altLang="en-US" b="1" dirty="0" smtClean="0">
                <a:latin typeface="Lucida Calligraphy" panose="03010101010101010101" pitchFamily="66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Lucida Calligraphy" panose="03010101010101010101" pitchFamily="66" charset="0"/>
              </a:rPr>
              <a:t>The</a:t>
            </a:r>
            <a:r>
              <a:rPr lang="en-US" altLang="en-US" b="1" dirty="0" smtClean="0">
                <a:latin typeface="Lucida Calligraphy" panose="03010101010101010101" pitchFamily="66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Collection</a:t>
            </a:r>
            <a:r>
              <a:rPr lang="en-US" altLang="en-US" b="1" dirty="0">
                <a:latin typeface="Lucida Calligraphy" panose="03010101010101010101" pitchFamily="66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Lucida Calligraphy" panose="03010101010101010101" pitchFamily="66" charset="0"/>
              </a:rPr>
              <a:t>interface</a:t>
            </a:r>
            <a:r>
              <a:rPr lang="en-US" altLang="en-US" b="1" dirty="0">
                <a:latin typeface="Lucida Calligraphy" panose="03010101010101010101" pitchFamily="66" charset="0"/>
              </a:rPr>
              <a:t/>
            </a:r>
            <a:br>
              <a:rPr lang="en-US" altLang="en-US" b="1" dirty="0">
                <a:latin typeface="Lucida Calligraphy" panose="03010101010101010101" pitchFamily="66" charset="0"/>
              </a:rPr>
            </a:br>
            <a:endParaRPr lang="en-US" b="1" dirty="0">
              <a:latin typeface="Lucida Calligraphy" panose="03010101010101010101" pitchFamily="66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/>
        </p:nvSpPr>
        <p:spPr bwMode="auto">
          <a:xfrm>
            <a:off x="68961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41BFD3ED-179A-4729-9DF6-E444461F5DEB}" type="slidenum">
              <a:rPr lang="en-US" altLang="en-US" sz="1400">
                <a:latin typeface="Arial" charset="0"/>
              </a:rPr>
              <a:pPr/>
              <a:t>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13335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Much of the elegance of the Collections Framework arises from the intelligent use of interfaces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chemeClr val="accent2"/>
                </a:solidFill>
                <a:latin typeface="Verdana" pitchFamily="34" charset="0"/>
              </a:rPr>
              <a:t>Collection</a:t>
            </a:r>
            <a:r>
              <a:rPr lang="en-US" altLang="en-US" sz="2400" dirty="0" smtClean="0"/>
              <a:t> interface specifies (among many other operations):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boolean add(E 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boolean contains(Object 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boolean remove(Object o)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boolean isEmpty()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int size()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Object[] toArray()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accent2"/>
                </a:solidFill>
                <a:latin typeface="Verdana" pitchFamily="34" charset="0"/>
              </a:rPr>
              <a:t>Iterator&lt;E&gt; iterator()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You should learn </a:t>
            </a:r>
            <a:r>
              <a:rPr lang="en-US" altLang="en-US" sz="2400" i="1" dirty="0" smtClean="0"/>
              <a:t>all</a:t>
            </a:r>
            <a:r>
              <a:rPr lang="en-US" altLang="en-US" sz="2400" dirty="0" smtClean="0"/>
              <a:t> the methods of the</a:t>
            </a:r>
            <a:r>
              <a:rPr lang="en-US" altLang="en-US" sz="2400" dirty="0" smtClean="0">
                <a:solidFill>
                  <a:schemeClr val="accent2"/>
                </a:solidFill>
                <a:latin typeface="Verdana" pitchFamily="34" charset="0"/>
              </a:rPr>
              <a:t> Collection </a:t>
            </a:r>
            <a:r>
              <a:rPr lang="en-US" altLang="en-US" sz="2400" dirty="0" smtClean="0"/>
              <a:t>interface--all are important</a:t>
            </a:r>
          </a:p>
        </p:txBody>
      </p:sp>
    </p:spTree>
    <p:extLst>
      <p:ext uri="{BB962C8B-B14F-4D97-AF65-F5344CB8AC3E}">
        <p14:creationId xmlns:p14="http://schemas.microsoft.com/office/powerpoint/2010/main" val="12233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D40F1E52-A373-403A-AEF3-22E0636A6E92}" type="slidenum">
              <a:rPr lang="en-US" altLang="en-US" sz="1400">
                <a:latin typeface="Arial" charset="0"/>
              </a:rPr>
              <a:pPr/>
              <a:t>7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28700" y="1143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 smtClean="0">
                <a:latin typeface="Lucida Calligraphy" panose="03010101010101010101" pitchFamily="66" charset="0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Iterator</a:t>
            </a:r>
            <a:r>
              <a:rPr lang="en-US" altLang="en-US" dirty="0" smtClean="0">
                <a:latin typeface="Lucida Calligraphy" panose="03010101010101010101" pitchFamily="66" charset="0"/>
              </a:rPr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" y="12573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chemeClr val="tx2"/>
                </a:solidFill>
              </a:rPr>
              <a:t>iterator</a:t>
            </a:r>
            <a:r>
              <a:rPr lang="en-US" altLang="en-US" dirty="0" smtClean="0"/>
              <a:t> is an object that will return the elements of a collection, one at a time</a:t>
            </a:r>
            <a:endParaRPr lang="en-US" altLang="en-US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interface Iterator&lt;E&gt;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boolean </a:t>
            </a:r>
            <a:r>
              <a:rPr lang="en-US" altLang="en-US" dirty="0" err="1" smtClean="0">
                <a:solidFill>
                  <a:schemeClr val="accent2"/>
                </a:solidFill>
                <a:latin typeface="Trebuchet MS" pitchFamily="34" charset="0"/>
              </a:rPr>
              <a:t>hasNext</a:t>
            </a:r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()</a:t>
            </a:r>
            <a:r>
              <a:rPr lang="en-US" altLang="en-US" dirty="0" smtClean="0"/>
              <a:t> </a:t>
            </a:r>
          </a:p>
          <a:p>
            <a:pPr lvl="2" eaLnBrk="1" hangingPunct="1"/>
            <a:r>
              <a:rPr lang="en-US" altLang="en-US" dirty="0" smtClean="0"/>
              <a:t>Returns true if the iteration has more elements 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E next()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Returns the next element in the iteration </a:t>
            </a:r>
          </a:p>
          <a:p>
            <a:pPr lvl="1" eaLnBrk="1" hangingPunct="1"/>
            <a:r>
              <a:rPr lang="en-US" altLang="en-US" dirty="0" smtClean="0">
                <a:solidFill>
                  <a:schemeClr val="accent2"/>
                </a:solidFill>
                <a:latin typeface="Trebuchet MS" pitchFamily="34" charset="0"/>
              </a:rPr>
              <a:t>void remove()</a:t>
            </a:r>
            <a:endParaRPr lang="en-US" altLang="en-US" dirty="0" smtClean="0"/>
          </a:p>
          <a:p>
            <a:pPr lvl="2" eaLnBrk="1" hangingPunct="1"/>
            <a:r>
              <a:rPr lang="en-US" altLang="en-US" dirty="0" smtClean="0"/>
              <a:t>Removes from the underlying collection the last element returned by the iterator (optional operation)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56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8DB6BB8E-1761-422C-A4D6-D5158B2B2C2B}" type="slidenum">
              <a:rPr lang="en-US" altLang="en-US" sz="1400">
                <a:latin typeface="Arial" charset="0"/>
              </a:rPr>
              <a:pPr/>
              <a:t>8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28700" y="1143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dirty="0" smtClean="0">
                <a:latin typeface="Lucida Calligraphy" panose="03010101010101010101" pitchFamily="66" charset="0"/>
              </a:rPr>
              <a:t>The </a:t>
            </a:r>
            <a:r>
              <a:rPr lang="en-US" altLang="en-US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Set</a:t>
            </a:r>
            <a:r>
              <a:rPr lang="en-US" altLang="en-US" dirty="0" smtClean="0">
                <a:latin typeface="Lucida Calligraphy" panose="03010101010101010101" pitchFamily="66" charset="0"/>
              </a:rPr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" y="12573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tx2"/>
                </a:solidFill>
              </a:rPr>
              <a:t>set</a:t>
            </a:r>
            <a:r>
              <a:rPr lang="en-US" altLang="en-US" sz="2400" dirty="0" smtClean="0"/>
              <a:t> is a collection in which:</a:t>
            </a:r>
            <a:endParaRPr lang="en-US" altLang="en-US" sz="24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There are no duplicate elements (according to </a:t>
            </a:r>
            <a:r>
              <a:rPr lang="en-US" altLang="en-US" sz="2000" dirty="0" smtClean="0">
                <a:solidFill>
                  <a:schemeClr val="accent2"/>
                </a:solidFill>
                <a:latin typeface="Trebuchet MS" pitchFamily="34" charset="0"/>
              </a:rPr>
              <a:t>equals</a:t>
            </a:r>
            <a:r>
              <a:rPr lang="en-US" altLang="en-US" sz="2000" dirty="0" smtClean="0"/>
              <a:t>),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Order is not important</a:t>
            </a:r>
            <a:endParaRPr lang="en-US" altLang="en-US" sz="20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interface Set&lt;E&gt; implements Collection, Iterable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methods of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Set</a:t>
            </a:r>
            <a:r>
              <a:rPr lang="en-US" altLang="en-US" sz="2400" dirty="0" smtClean="0"/>
              <a:t> are exactly the ones in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Collection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The following methods are especially interesting: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boolean contains(Object o)                      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// membership test</a:t>
            </a:r>
            <a:endParaRPr lang="en-US" altLang="en-US" sz="18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boolean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containsAll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(Collection&lt;?&gt; c)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         //subset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boolean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addAll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(Collection&lt;? extends E&gt; c)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// union</a:t>
            </a:r>
            <a:endParaRPr lang="en-US" altLang="en-US" sz="18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boolean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retainAll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(Collection&lt;?&gt; c)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            // intersection</a:t>
            </a:r>
            <a:endParaRPr lang="en-US" altLang="en-US" sz="1800" dirty="0" smtClean="0">
              <a:solidFill>
                <a:schemeClr val="accent2"/>
              </a:solidFill>
              <a:latin typeface="Trebuchet MS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boolean </a:t>
            </a:r>
            <a:r>
              <a:rPr lang="en-US" altLang="en-US" sz="1800" dirty="0" err="1" smtClean="0">
                <a:solidFill>
                  <a:schemeClr val="accent2"/>
                </a:solidFill>
                <a:latin typeface="Trebuchet MS" pitchFamily="34" charset="0"/>
              </a:rPr>
              <a:t>removeAll</a:t>
            </a:r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(Collection&lt;?&gt; c)</a:t>
            </a:r>
            <a:r>
              <a:rPr lang="en-US" altLang="en-US" sz="1800" dirty="0" smtClean="0">
                <a:solidFill>
                  <a:schemeClr val="accent1"/>
                </a:solidFill>
                <a:latin typeface="Trebuchet MS" pitchFamily="34" charset="0"/>
              </a:rPr>
              <a:t>           // difference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addAll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retainAll</a:t>
            </a:r>
            <a:r>
              <a:rPr lang="en-US" altLang="en-US" sz="2400" dirty="0" smtClean="0"/>
              <a:t>, and </a:t>
            </a:r>
            <a:r>
              <a:rPr lang="en-US" alt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removeAll</a:t>
            </a:r>
            <a:r>
              <a:rPr lang="en-US" altLang="en-US" sz="2400" dirty="0" smtClean="0"/>
              <a:t> return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true</a:t>
            </a:r>
            <a:r>
              <a:rPr lang="en-US" altLang="en-US" sz="2400" dirty="0" smtClean="0"/>
              <a:t> if the receiving set is changed, and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false</a:t>
            </a:r>
            <a:r>
              <a:rPr lang="en-US" altLang="en-US" sz="2400" dirty="0" smtClean="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32513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/>
        </p:nvSpPr>
        <p:spPr bwMode="auto">
          <a:xfrm>
            <a:off x="7048500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fld id="{17E137A5-699A-47C7-A96A-418E27592EF0}" type="slidenum">
              <a:rPr lang="en-US" altLang="en-US" sz="1400">
                <a:latin typeface="Arial" charset="0"/>
              </a:rPr>
              <a:pPr/>
              <a:t>9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1028700" y="1143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dirty="0" smtClean="0">
                <a:latin typeface="Lucida Calligraphy" panose="03010101010101010101" pitchFamily="66" charset="0"/>
              </a:rPr>
              <a:t>The </a:t>
            </a:r>
            <a:r>
              <a:rPr lang="en-US" altLang="en-US" sz="4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SortedSet</a:t>
            </a:r>
            <a:r>
              <a:rPr lang="en-US" altLang="en-US" sz="4400" dirty="0" smtClean="0">
                <a:latin typeface="Lucida Calligraphy" panose="03010101010101010101" pitchFamily="66" charset="0"/>
              </a:rPr>
              <a:t> interface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" y="1257300"/>
            <a:ext cx="8574088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SortedSet</a:t>
            </a:r>
            <a:r>
              <a:rPr lang="en-US" altLang="en-US" sz="2400" dirty="0" smtClean="0"/>
              <a:t> is a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Set</a:t>
            </a:r>
            <a:r>
              <a:rPr lang="en-US" altLang="en-US" sz="2400" dirty="0" smtClean="0"/>
              <a:t> for which the order of elements </a:t>
            </a:r>
            <a:r>
              <a:rPr lang="en-US" altLang="en-US" sz="2400" i="1" dirty="0" smtClean="0"/>
              <a:t>is</a:t>
            </a:r>
            <a:r>
              <a:rPr lang="en-US" altLang="en-US" sz="2400" dirty="0" smtClean="0"/>
              <a:t> important</a:t>
            </a:r>
          </a:p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interface SortedSet&lt;E&gt;</a:t>
            </a:r>
            <a:b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    implements Set, Collection, Iterable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Two of the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SortedSet</a:t>
            </a:r>
            <a:r>
              <a:rPr lang="en-US" altLang="en-US" sz="2400" dirty="0" smtClean="0"/>
              <a:t> methods are: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E first()</a:t>
            </a:r>
          </a:p>
          <a:p>
            <a:pPr lvl="1" eaLnBrk="1" hangingPunct="1"/>
            <a:r>
              <a:rPr lang="en-US" altLang="en-US" sz="1800" dirty="0" smtClean="0">
                <a:solidFill>
                  <a:schemeClr val="accent2"/>
                </a:solidFill>
                <a:latin typeface="Trebuchet MS" pitchFamily="34" charset="0"/>
              </a:rPr>
              <a:t>E last()</a:t>
            </a:r>
            <a:endParaRPr lang="en-US" altLang="en-US" sz="1800" dirty="0" smtClean="0">
              <a:solidFill>
                <a:schemeClr val="accent1"/>
              </a:solidFill>
              <a:latin typeface="Trebuchet MS" pitchFamily="34" charset="0"/>
            </a:endParaRPr>
          </a:p>
          <a:p>
            <a:pPr eaLnBrk="1" hangingPunct="1"/>
            <a:r>
              <a:rPr lang="en-US" altLang="en-US" sz="2400" dirty="0" smtClean="0"/>
              <a:t>More interestingly, only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Comparable </a:t>
            </a:r>
            <a:r>
              <a:rPr lang="en-US" altLang="en-US" sz="2400" dirty="0" smtClean="0"/>
              <a:t>elements can be added to a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SortedSet</a:t>
            </a:r>
            <a:r>
              <a:rPr lang="en-US" altLang="en-US" sz="2400" dirty="0" smtClean="0"/>
              <a:t>, and the set’s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 Iterator </a:t>
            </a:r>
            <a:r>
              <a:rPr lang="en-US" altLang="en-US" sz="2400" dirty="0" smtClean="0"/>
              <a:t>will return these in sorted order</a:t>
            </a:r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chemeClr val="accent2"/>
                </a:solidFill>
                <a:latin typeface="Trebuchet MS" pitchFamily="34" charset="0"/>
              </a:rPr>
              <a:t>Comparable </a:t>
            </a:r>
            <a:r>
              <a:rPr lang="en-US" altLang="en-US" sz="2400" dirty="0" smtClean="0"/>
              <a:t>interface is covered in a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21546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1825</TotalTime>
  <Words>699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Introduction To Collections</vt:lpstr>
      <vt:lpstr>Agenda</vt:lpstr>
      <vt:lpstr>PowerPoint Presentation</vt:lpstr>
      <vt:lpstr>PowerPoint Presentation</vt:lpstr>
      <vt:lpstr>PowerPoint Presentation</vt:lpstr>
      <vt:lpstr>   The Collection interface </vt:lpstr>
      <vt:lpstr>PowerPoint Presentation</vt:lpstr>
      <vt:lpstr>PowerPoint Presentation</vt:lpstr>
      <vt:lpstr>PowerPoint Presentation</vt:lpstr>
      <vt:lpstr>PowerPoint Presentation</vt:lpstr>
      <vt:lpstr>The Queue interface </vt:lpstr>
      <vt:lpstr>The Deque interface </vt:lpstr>
      <vt:lpstr>The Map interface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Collections</dc:title>
  <dc:creator>Vibhum Agarwal</dc:creator>
  <cp:lastModifiedBy>Vibhum Agarwal</cp:lastModifiedBy>
  <cp:revision>16</cp:revision>
  <dcterms:created xsi:type="dcterms:W3CDTF">2016-07-26T06:58:39Z</dcterms:created>
  <dcterms:modified xsi:type="dcterms:W3CDTF">2016-07-27T13:36:46Z</dcterms:modified>
</cp:coreProperties>
</file>