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9" r:id="rId5"/>
    <p:sldId id="276" r:id="rId6"/>
    <p:sldId id="280" r:id="rId7"/>
    <p:sldId id="278" r:id="rId8"/>
    <p:sldId id="294" r:id="rId9"/>
    <p:sldId id="279" r:id="rId10"/>
    <p:sldId id="29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bhuti Upadhyay" initials="VU" lastIdx="2" clrIdx="0">
    <p:extLst>
      <p:ext uri="{19B8F6BF-5375-455C-9EA6-DF929625EA0E}">
        <p15:presenceInfo xmlns:p15="http://schemas.microsoft.com/office/powerpoint/2012/main" userId="S-1-5-21-28732814-1892508539-635332252-3996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671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9BAC2-09EE-4069-BD38-D466F3B31120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B4569-BBCF-47BE-9D18-8F73E37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0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2600" y="715963"/>
            <a:ext cx="3116263" cy="1752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A1AC1-3687-C14E-BC1C-D3B1A06A8E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2D6-439D-48E6-9096-EC2530731B0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95-2364-4ABB-9574-1215863C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4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2D6-439D-48E6-9096-EC2530731B0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95-2364-4ABB-9574-1215863C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5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2D6-439D-48E6-9096-EC2530731B0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95-2364-4ABB-9574-1215863C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7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Circles, Clos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2000" cy="686816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55904"/>
            <a:ext cx="10972800" cy="934688"/>
          </a:xfrm>
        </p:spPr>
        <p:txBody>
          <a:bodyPr rIns="0" anchor="b" anchorCtr="0">
            <a:noAutofit/>
          </a:bodyPr>
          <a:lstStyle>
            <a:lvl1pPr algn="r">
              <a:lnSpc>
                <a:spcPct val="100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Closure Text Is Arial 36pt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8400" y="6245131"/>
            <a:ext cx="1524000" cy="25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©2019 Discover 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3702434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, 1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585" y="-3757"/>
            <a:ext cx="1706880" cy="47066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585" y="-5690"/>
            <a:ext cx="1706880" cy="62097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114466" y="172551"/>
            <a:ext cx="1" cy="256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157"/>
            <a:ext cx="10972800" cy="849376"/>
          </a:xfrm>
        </p:spPr>
        <p:txBody>
          <a:bodyPr anchor="t" anchorCtr="0">
            <a:noAutofit/>
          </a:bodyPr>
          <a:lstStyle>
            <a:lvl1pPr>
              <a:lnSpc>
                <a:spcPts val="3733"/>
              </a:lnSpc>
              <a:defRPr sz="3467">
                <a:solidFill>
                  <a:schemeClr val="accent1"/>
                </a:solidFill>
              </a:defRPr>
            </a:lvl1pPr>
          </a:lstStyle>
          <a:p>
            <a:r>
              <a:rPr lang="en-US"/>
              <a:t>Single headlines are Arial 26pt and set in title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©2018 Discover Financial Services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30787" y="34545"/>
            <a:ext cx="5060949" cy="404284"/>
          </a:xfrm>
        </p:spPr>
        <p:txBody>
          <a:bodyPr rIns="0" anchor="b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Business Unit Name or Logo</a:t>
            </a:r>
          </a:p>
        </p:txBody>
      </p:sp>
    </p:spTree>
    <p:extLst>
      <p:ext uri="{BB962C8B-B14F-4D97-AF65-F5344CB8AC3E}">
        <p14:creationId xmlns:p14="http://schemas.microsoft.com/office/powerpoint/2010/main" val="115389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2D6-439D-48E6-9096-EC2530731B0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95-2364-4ABB-9574-1215863C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2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2D6-439D-48E6-9096-EC2530731B0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95-2364-4ABB-9574-1215863C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2D6-439D-48E6-9096-EC2530731B0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95-2364-4ABB-9574-1215863C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1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2D6-439D-48E6-9096-EC2530731B0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95-2364-4ABB-9574-1215863C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4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2D6-439D-48E6-9096-EC2530731B0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95-2364-4ABB-9574-1215863C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2D6-439D-48E6-9096-EC2530731B0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95-2364-4ABB-9574-1215863C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0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2D6-439D-48E6-9096-EC2530731B0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95-2364-4ABB-9574-1215863C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3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2D6-439D-48E6-9096-EC2530731B0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7395-2364-4ABB-9574-1215863C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FE2D6-439D-48E6-9096-EC2530731B0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27395-2364-4ABB-9574-1215863C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3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Analytics</a:t>
            </a:r>
            <a:r>
              <a:rPr lang="en-US" dirty="0"/>
              <a:t/>
            </a:r>
            <a:br>
              <a:rPr lang="en-US" dirty="0"/>
            </a:br>
            <a:r>
              <a:rPr lang="en-US" sz="1867" dirty="0" smtClean="0"/>
              <a:t>July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©2019 Discover Financial Services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0" y="5315271"/>
            <a:ext cx="5486400" cy="6981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685800" rtl="0" eaLnBrk="1" latinLnBrk="0" hangingPunct="1">
              <a:defRPr sz="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667" dirty="0" smtClean="0"/>
              <a:t>Vibhuti K Upadhyay</a:t>
            </a:r>
            <a:endParaRPr lang="en-US" sz="2667" dirty="0"/>
          </a:p>
          <a:p>
            <a:pPr algn="r"/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70081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290447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©2019 Discover Financial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236719" y="162828"/>
            <a:ext cx="11905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</a:rPr>
              <a:t>Adobe Analytics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9765" y="894475"/>
            <a:ext cx="3443635" cy="570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733"/>
              </a:lnSpc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</a:rPr>
              <a:t>Table of Contents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9097" y="2481943"/>
            <a:ext cx="5495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Overview</a:t>
            </a:r>
          </a:p>
          <a:p>
            <a:pPr marL="342900" indent="-342900">
              <a:buAutoNum type="arabicPeriod"/>
            </a:pPr>
            <a:r>
              <a:rPr lang="en-US" dirty="0" smtClean="0"/>
              <a:t>Analytics Concepts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Analysis Work Space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Dimensions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Metrics(Page views, visits, visitors, hits)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Date Ranges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Segments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Adobe Target</a:t>
            </a:r>
          </a:p>
          <a:p>
            <a:pPr marL="342900" indent="-342900">
              <a:buAutoNum type="arabicPeriod"/>
            </a:pPr>
            <a:r>
              <a:rPr lang="en-US" dirty="0" smtClean="0"/>
              <a:t>Examples and Types of Reporting Suites</a:t>
            </a:r>
          </a:p>
        </p:txBody>
      </p:sp>
    </p:spTree>
    <p:extLst>
      <p:ext uri="{BB962C8B-B14F-4D97-AF65-F5344CB8AC3E}">
        <p14:creationId xmlns:p14="http://schemas.microsoft.com/office/powerpoint/2010/main" val="642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290447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©2019 Discover Financial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236719" y="162828"/>
            <a:ext cx="1897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</a:rPr>
              <a:t> </a:t>
            </a:r>
            <a:r>
              <a:rPr lang="en-US" sz="2000" dirty="0" smtClean="0">
                <a:solidFill>
                  <a:prstClr val="white"/>
                </a:solidFill>
              </a:rPr>
              <a:t>Adobe Analytics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92200" y="756109"/>
            <a:ext cx="5076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Adobe Analytics Overview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3435" y="3028757"/>
            <a:ext cx="9465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Adobe Analytics(</a:t>
            </a:r>
            <a:r>
              <a:rPr lang="en-US" dirty="0" err="1" smtClean="0"/>
              <a:t>Sitecat</a:t>
            </a:r>
            <a:r>
              <a:rPr lang="en-US" dirty="0" smtClean="0"/>
              <a:t>) is part of the Adobe Experience Cloud Suite of Products, which helps analysts and marketers to apply real-time analytics and detailed  segmentation of their marketing digital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290447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©2019 Discover Financial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236719" y="162828"/>
            <a:ext cx="3361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</a:rPr>
              <a:t> </a:t>
            </a:r>
            <a:r>
              <a:rPr lang="en-US" sz="2000" dirty="0" smtClean="0">
                <a:solidFill>
                  <a:prstClr val="white"/>
                </a:solidFill>
              </a:rPr>
              <a:t>Credit Scorecard for Prospects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8843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Analytics Concepts</a:t>
            </a:r>
            <a:endParaRPr lang="en-U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896" y="1620483"/>
            <a:ext cx="11014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smtClean="0"/>
              <a:t>Analysis Workspace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Analysis workspace is a robust , flexible canvas for building custom analysis projects. You have complete control over the visualizations , metrics , dimensions, and segmentations you want to use for your projects.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Analysis workspace you can drag and drop any number of components(dimensions, metrics, segmentations, and time granularities.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provides a space to analysts to gain deep insights into your channel’s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896" y="3651808"/>
            <a:ext cx="1101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b="1" dirty="0" smtClean="0"/>
          </a:p>
          <a:p>
            <a:pPr lvl="1"/>
            <a:r>
              <a:rPr lang="en-US" b="1" dirty="0"/>
              <a:t>Dimensions</a:t>
            </a:r>
            <a:r>
              <a:rPr lang="en-US" dirty="0"/>
              <a:t> are </a:t>
            </a:r>
            <a:r>
              <a:rPr lang="en-US" i="1" dirty="0"/>
              <a:t>text attributes </a:t>
            </a:r>
            <a:r>
              <a:rPr lang="en-US" dirty="0"/>
              <a:t>that describe your visitor behavior. They can be viewed, broken down, and compared in your analysis. Examples include: Pages, Marketing Channels, Devices, Products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352" y="5175748"/>
            <a:ext cx="1072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 Ranges </a:t>
            </a:r>
            <a:r>
              <a:rPr lang="en-US" dirty="0"/>
              <a:t>are the range of dates you conduct your analysis across. Examples include: January 2020, Last 4 Weeks, This Month</a:t>
            </a:r>
          </a:p>
        </p:txBody>
      </p:sp>
    </p:spTree>
    <p:extLst>
      <p:ext uri="{BB962C8B-B14F-4D97-AF65-F5344CB8AC3E}">
        <p14:creationId xmlns:p14="http://schemas.microsoft.com/office/powerpoint/2010/main" val="1169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290447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©2019 Discover Financial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236719" y="162828"/>
            <a:ext cx="1897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</a:rPr>
              <a:t> </a:t>
            </a:r>
            <a:r>
              <a:rPr lang="en-US" sz="2000" dirty="0" smtClean="0">
                <a:solidFill>
                  <a:prstClr val="white"/>
                </a:solidFill>
              </a:rPr>
              <a:t>Adobe Analytics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8843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Analytics Concepts</a:t>
            </a:r>
            <a:endParaRPr lang="en-U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1565" y="3082813"/>
            <a:ext cx="10588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Metrics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are </a:t>
            </a:r>
            <a:r>
              <a:rPr lang="en-US" dirty="0"/>
              <a:t>quantitative measures about visitor behavior. Examples include: Page views, Visits</a:t>
            </a:r>
            <a:r>
              <a:rPr lang="en-US" dirty="0" smtClean="0"/>
              <a:t>, visitors,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are the foundation of reports and help you view and understand data relationships. They let you perform side-by-side comparisons of different metrics about your channel. </a:t>
            </a:r>
          </a:p>
        </p:txBody>
      </p:sp>
    </p:spTree>
    <p:extLst>
      <p:ext uri="{BB962C8B-B14F-4D97-AF65-F5344CB8AC3E}">
        <p14:creationId xmlns:p14="http://schemas.microsoft.com/office/powerpoint/2010/main" val="34793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599" y="6468676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©2019 Discover Financial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236719" y="162828"/>
            <a:ext cx="1897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</a:rPr>
              <a:t> </a:t>
            </a:r>
            <a:r>
              <a:rPr lang="en-US" sz="2000" dirty="0" smtClean="0">
                <a:solidFill>
                  <a:prstClr val="white"/>
                </a:solidFill>
              </a:rPr>
              <a:t>Adobe Analytics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488" y="640913"/>
            <a:ext cx="1193702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page views, visits, </a:t>
            </a:r>
            <a:r>
              <a:rPr lang="en-US" sz="2000" b="1" dirty="0" smtClean="0"/>
              <a:t>visitors and hits</a:t>
            </a:r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Page Views</a:t>
            </a:r>
            <a:r>
              <a:rPr lang="en-US" dirty="0"/>
              <a:t>: 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i="1" dirty="0"/>
              <a:t>page view </a:t>
            </a:r>
            <a:r>
              <a:rPr lang="en-US" dirty="0"/>
              <a:t>is defined as view of a page  on your site that is being tracked by analytics tracking code. If a visitor clicks reload after reaching the page, this is counted as an additional view. 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user navigates  to a different page and returns  to the original page, a 2</a:t>
            </a:r>
            <a:r>
              <a:rPr lang="en-US" baseline="30000" dirty="0"/>
              <a:t>nd</a:t>
            </a:r>
            <a:r>
              <a:rPr lang="en-US" dirty="0"/>
              <a:t> page view is recorded as well.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Visits/Sessions</a:t>
            </a:r>
            <a:r>
              <a:rPr lang="en-US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 smtClean="0"/>
              <a:t>visit</a:t>
            </a:r>
            <a:r>
              <a:rPr lang="en-US" dirty="0" smtClean="0"/>
              <a:t> </a:t>
            </a:r>
            <a:r>
              <a:rPr lang="en-US" dirty="0"/>
              <a:t>is a session of continuous activity where all hits are recorded in the log file for one visitor to a web site.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visit starts the moment of the first hit on the web site and continues until the session ends through </a:t>
            </a:r>
            <a:r>
              <a:rPr lang="en-US" dirty="0" smtClean="0"/>
              <a:t>inactivity.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By </a:t>
            </a:r>
            <a:r>
              <a:rPr lang="en-US" dirty="0"/>
              <a:t>default, if a visitor is inactive for 30 minutes or more during a session, the visit is terminated and a new visit begins when activity resumes.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Visitors</a:t>
            </a:r>
            <a:r>
              <a:rPr lang="en-US" dirty="0" smtClean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i="1" dirty="0"/>
              <a:t>visitor</a:t>
            </a:r>
            <a:r>
              <a:rPr lang="en-US" dirty="0"/>
              <a:t> is a person who visits a web site</a:t>
            </a:r>
            <a:r>
              <a:rPr lang="en-US" dirty="0" smtClean="0"/>
              <a:t>. Each visitor has an unique id assigned to it which doesn’t change across different sessions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Visitors are generally tracked by either an IP address or a </a:t>
            </a:r>
            <a:r>
              <a:rPr lang="en-US" dirty="0" smtClean="0"/>
              <a:t>cookie.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Hit</a:t>
            </a:r>
            <a:r>
              <a:rPr lang="en-US" dirty="0" smtClean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i="1" dirty="0"/>
              <a:t>hit</a:t>
            </a:r>
            <a:r>
              <a:rPr lang="en-US" dirty="0"/>
              <a:t> is any request to a web server. 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time a visitor downloads a page, clicks a hyperlink, views a graphic, or performs any other action on a web site, a call is made to the web server. 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web server records each of these requests in a log file. </a:t>
            </a: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requests are commonly known as "hits," and the loading of a single web page can amount to many hits, due to all of the elements it contains.</a:t>
            </a:r>
          </a:p>
        </p:txBody>
      </p:sp>
    </p:spTree>
    <p:extLst>
      <p:ext uri="{BB962C8B-B14F-4D97-AF65-F5344CB8AC3E}">
        <p14:creationId xmlns:p14="http://schemas.microsoft.com/office/powerpoint/2010/main" val="9396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290447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©2019 Discover Financial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236719" y="162828"/>
            <a:ext cx="1897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</a:rPr>
              <a:t> </a:t>
            </a:r>
            <a:r>
              <a:rPr lang="en-US" sz="2000" dirty="0" smtClean="0">
                <a:solidFill>
                  <a:prstClr val="white"/>
                </a:solidFill>
              </a:rPr>
              <a:t>Adobe Analytics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79583" y="7261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Analytics Concepts</a:t>
            </a:r>
            <a:endParaRPr lang="en-U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199" y="1609770"/>
            <a:ext cx="11145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Segments</a:t>
            </a:r>
            <a:r>
              <a:rPr lang="en-US" dirty="0"/>
              <a:t> are audience filters that can be applied to your analysis to analyze specific groups of visitors. Examples include: Mobile Device Visitors, Visits from Email, Authenticated Hits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199" y="2465554"/>
            <a:ext cx="111457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Adobe Target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rovides everything you need to tailor and personalize your customer experience.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combines a number of capabilities that helps the business to understand the critical interactions through the customer journey.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Adobe target  enables business to leverage data to automate personalization  - driving higher level of engagement, conversion and loyalty. </a:t>
            </a:r>
          </a:p>
          <a:p>
            <a:r>
              <a:rPr lang="en-US" dirty="0" smtClean="0"/>
              <a:t>Example: 	Most commonly used for A/B testing. Another example is when marketers  wants to show different version of the page based on the visitors profile. </a:t>
            </a:r>
          </a:p>
        </p:txBody>
      </p:sp>
    </p:spTree>
    <p:extLst>
      <p:ext uri="{BB962C8B-B14F-4D97-AF65-F5344CB8AC3E}">
        <p14:creationId xmlns:p14="http://schemas.microsoft.com/office/powerpoint/2010/main" val="39842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290447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©2019 Discover Financial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236719" y="162828"/>
            <a:ext cx="1897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</a:rPr>
              <a:t> </a:t>
            </a:r>
            <a:r>
              <a:rPr lang="en-US" sz="2000" dirty="0" smtClean="0">
                <a:solidFill>
                  <a:prstClr val="white"/>
                </a:solidFill>
              </a:rPr>
              <a:t>Adobe Analytics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1571" y="3103527"/>
            <a:ext cx="7672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Examples and Types of reporting suites  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8E7913BD7AA847B01A6DAED56394CE" ma:contentTypeVersion="8" ma:contentTypeDescription="Create a new document." ma:contentTypeScope="" ma:versionID="1fa274ca8a1c24ab238f8832b8a2dc3a">
  <xsd:schema xmlns:xsd="http://www.w3.org/2001/XMLSchema" xmlns:xs="http://www.w3.org/2001/XMLSchema" xmlns:p="http://schemas.microsoft.com/office/2006/metadata/properties" xmlns:ns2="9876ac97-f1dd-4a71-b5c4-077c6891cc0b" targetNamespace="http://schemas.microsoft.com/office/2006/metadata/properties" ma:root="true" ma:fieldsID="338dea7b30214596e6cb45f01e7eaf1b" ns2:_="">
    <xsd:import namespace="9876ac97-f1dd-4a71-b5c4-077c6891cc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6ac97-f1dd-4a71-b5c4-077c6891cc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7D0346-6DB9-4F0B-88CC-F9875B8BE3DE}"/>
</file>

<file path=customXml/itemProps2.xml><?xml version="1.0" encoding="utf-8"?>
<ds:datastoreItem xmlns:ds="http://schemas.openxmlformats.org/officeDocument/2006/customXml" ds:itemID="{F644D244-55AA-4D75-86BC-B1AD2C25788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876ac97-f1dd-4a71-b5c4-077c6891cc0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BFA2D32-06FB-412A-8053-79B18C4653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52049</TotalTime>
  <Words>709</Words>
  <Application>Microsoft Office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Adobe Analytics July 2020</vt:lpstr>
      <vt:lpstr>PowerPoint Presentation</vt:lpstr>
      <vt:lpstr>PowerPoint Presentation</vt:lpstr>
      <vt:lpstr>Analytics Concepts</vt:lpstr>
      <vt:lpstr>Analytics Concepts</vt:lpstr>
      <vt:lpstr>PowerPoint Presentation</vt:lpstr>
      <vt:lpstr>Analytics Concepts</vt:lpstr>
      <vt:lpstr>PowerPoint Presentation</vt:lpstr>
    </vt:vector>
  </TitlesOfParts>
  <Company>Discover Financial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Vibhuti Upadhyay</dc:creator>
  <cp:lastModifiedBy>Vibhuti Upadhyay</cp:lastModifiedBy>
  <cp:revision>311</cp:revision>
  <dcterms:created xsi:type="dcterms:W3CDTF">2019-09-10T19:17:31Z</dcterms:created>
  <dcterms:modified xsi:type="dcterms:W3CDTF">2020-08-12T19:03:43Z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0x0101009D8E7913BD7AA847B01A6DAED56394CE</vt:lpwstr>
  </property>
</Properties>
</file>