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80"/>
  </p:normalViewPr>
  <p:slideViewPr>
    <p:cSldViewPr snapToGrid="0">
      <p:cViewPr>
        <p:scale>
          <a:sx n="50" d="100"/>
          <a:sy n="50" d="100"/>
        </p:scale>
        <p:origin x="2920" y="1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Severity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</c:numCache>
            </c:numRef>
          </c:cat>
          <c:val>
            <c:numRef>
              <c:f>Sheet1!$B$2:$B$4</c:f>
              <c:numCache>
                <c:formatCode>0%</c:formatCode>
                <c:ptCount val="3"/>
                <c:pt idx="0">
                  <c:v>0.62</c:v>
                </c:pt>
                <c:pt idx="1">
                  <c:v>0.37</c:v>
                </c:pt>
                <c:pt idx="2">
                  <c:v>0.01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 OF ACCIDENTS DUING DAYTIME VS NIGHT TIME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DAY</c:v>
                </c:pt>
                <c:pt idx="1">
                  <c:v>NIGHT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0.68</c:v>
                </c:pt>
                <c:pt idx="1">
                  <c:v>0.32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87335-43D3-470F-A164-55FB53C1834F}" type="datetimeFigureOut">
              <a:rPr lang="en-US" smtClean="0"/>
              <a:t>8/24/20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DB4F6-A42B-4529-8922-CCEF5075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48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DB4F6-A42B-4529-8922-CCEF5075EF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65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E97FDB-EABE-4B46-93C0-6419DD8F0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1D09086-4757-454D-9561-EFDB1C169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BAA492-6C67-40E2-9435-D099ACE2D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B797DD-9C09-488D-B498-A9A7E83B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43809E-C33D-4FEB-A908-D606218C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0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FCAEC2-7D34-4E86-96C1-817E83D1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12802CC-579D-4D6F-9DA7-368FD195D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A49C75-CCC0-449F-B589-1C4BF207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A799EF-BC50-485D-9676-9DE4CDEE4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DF5CDB-BA42-49E6-88CA-CD5725AE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3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4C93992-B13A-4254-9E7C-AFB4B4529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73090CB-59F9-478E-B2B0-505E6FC47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1A43EF-964F-4DB6-A1A0-7E9E209D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588B54-DAA1-4589-AF8D-1237451E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9F1E34-4730-4447-A47C-485F4638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4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4EA631-7E90-4AB9-AAAE-95D9AF8EF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F3B4CD-2B3E-47A8-A8BA-7397B2A67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CE2C06-6ABC-4901-A4A0-30A8BF235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A530D3-7644-4BC7-9DAC-5EA1898A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7A939D-0963-4F29-A8BC-E98B86B4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8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9EF453-2E3D-4BDE-90A0-2D8036F3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64DC36E-8EEF-41A6-948B-6556B0EFA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654647-707F-46E7-B718-7FB9965E3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82B886-E22C-4396-B7B9-1D5132DFC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24CF62-D45F-48B9-8428-E1098A0E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85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4CC5ED-FBA0-4CCA-8269-8225A95F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7120C7-B44E-48C1-AC45-025E40DE3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AAD59FB-C24A-4F48-9141-1B8B699AE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AC8090B-1FF6-4B92-BDE6-48519EC46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8/24/20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B4926CE-682F-40BB-8AE1-30695D39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F33BB33-67B6-4E54-ADA8-69B9F04F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1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1748AF-FDEF-4232-82DC-4586BA7F1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272D3FD-E586-4CA3-B254-9F1049F17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AEEDFE9-C244-48EC-BB05-B520A0602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1F0AC2E-3ABF-4723-9725-5920E20BD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B2E2E4E-F030-4393-8DC7-049DBA165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942E13A-64DB-4F03-8FAD-672D2FE7A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8/24/20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2F387C4-4E90-4978-8F17-0ECEAC1A5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BFDE74B-2BD4-487A-855B-15E90D1D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1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D24959-36EE-4851-9D6C-45B626FD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C379F46-02FC-47F6-A412-5B0AB5B4F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8/24/20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CECEE87-3519-45BD-882C-988AB51B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A8B6543-A73D-4448-86D6-E9320527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8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F73D435-E679-403A-92A9-FC8E5034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8/24/20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7010EA4-92F3-4864-BC72-ED08E4ACC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51A7CEA-87F9-4481-BF97-D6BE1956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4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DCAB84-83C2-4E12-8287-CDA2375E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B555F4-3AE4-4FFB-BD6E-EE330C64C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5235D63-EA9D-4028-BCB9-7826E2F9A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8D89997-767F-4580-B9C9-4E3225A5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8/24/20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D90CF8B-2B43-42E2-86BB-E5CBF730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134A917-0CFB-4E63-9242-EAC398B01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37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BE1AA1-08B3-43D7-A0A6-166AF40F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5EBF9E0-BEA6-4134-B324-B2626531C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E592121-A07C-4951-9C7A-5854F048F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CE48179-7B8B-4B4E-B5F9-E6837512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8/24/20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B9FE8A0-5F73-423F-B456-FF2FB578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D9BAA32-B2BC-47FA-B6BB-BB051074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4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012DE16-3BA7-4924-950E-A9F4A2EF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288652C-3B3D-4343-BD63-7EFAFBA15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6DA037-583F-4575-8AAC-5ED207BC9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8BA01-E0CC-42E5-A42A-789AA3232A5C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EE9E97-1CEE-409F-A205-780F84DF8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5C3EE8-B6BD-4AA0-BDBE-427862423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9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sobhanmoosavi/us-accident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B7168B-D61C-4068-A502-1DF703505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 smtClean="0">
                <a:solidFill>
                  <a:schemeClr val="accent1"/>
                </a:solidFill>
              </a:rPr>
              <a:t>Predicting Crash</a:t>
            </a:r>
            <a:br>
              <a:rPr lang="en-US" sz="4400" dirty="0" smtClean="0">
                <a:solidFill>
                  <a:schemeClr val="accent1"/>
                </a:solidFill>
              </a:rPr>
            </a:br>
            <a:r>
              <a:rPr lang="en-US" sz="4400" dirty="0" smtClean="0">
                <a:solidFill>
                  <a:schemeClr val="accent1"/>
                </a:solidFill>
              </a:rPr>
              <a:t>Severity</a:t>
            </a:r>
            <a:endParaRPr lang="en-US" sz="4400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8E307E8-1DB5-4B59-9999-66BF51055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dirty="0" err="1" smtClean="0">
                <a:latin typeface="Adobe Caslon Pro" charset="0"/>
                <a:ea typeface="Adobe Caslon Pro" charset="0"/>
                <a:cs typeface="Adobe Caslon Pro" charset="0"/>
              </a:rPr>
              <a:t>Coursera</a:t>
            </a:r>
            <a:r>
              <a:rPr lang="en-US" sz="4400" b="1" dirty="0" smtClean="0">
                <a:latin typeface="Adobe Caslon Pro" charset="0"/>
                <a:ea typeface="Adobe Caslon Pro" charset="0"/>
                <a:cs typeface="Adobe Caslon Pro" charset="0"/>
              </a:rPr>
              <a:t> </a:t>
            </a:r>
            <a:r>
              <a:rPr lang="en-US" sz="4400" b="1" dirty="0" smtClean="0">
                <a:latin typeface="Adobe Caslon Pro" charset="0"/>
                <a:ea typeface="Adobe Caslon Pro" charset="0"/>
                <a:cs typeface="Adobe Caslon Pro" charset="0"/>
              </a:rPr>
              <a:t>Capstone </a:t>
            </a:r>
            <a:r>
              <a:rPr lang="en-US" sz="4400" b="1" dirty="0" smtClean="0">
                <a:latin typeface="Adobe Caslon Pro" charset="0"/>
                <a:ea typeface="Adobe Caslon Pro" charset="0"/>
                <a:cs typeface="Adobe Caslon Pro" charset="0"/>
              </a:rPr>
              <a:t>Project</a:t>
            </a:r>
            <a:endParaRPr lang="en-US" sz="4400" b="1" dirty="0">
              <a:latin typeface="Adobe Caslon Pro" charset="0"/>
              <a:ea typeface="Adobe Caslon Pro" charset="0"/>
              <a:cs typeface="Adobe Caslon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900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0AB7ED-0F20-4CC7-A490-E88F33009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Introduction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D42854-F523-4EEE-8CBA-B29EA926F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600" u="sng" dirty="0"/>
          </a:p>
          <a:p>
            <a:pPr marL="0" indent="0">
              <a:buNone/>
            </a:pPr>
            <a:endParaRPr lang="en-US" sz="1600" u="sng" dirty="0"/>
          </a:p>
          <a:p>
            <a:pPr marL="0" indent="0">
              <a:buNone/>
            </a:pPr>
            <a:endParaRPr lang="en-US" sz="1600" u="sng" dirty="0"/>
          </a:p>
          <a:p>
            <a:pPr marL="0" indent="0">
              <a:buNone/>
            </a:pPr>
            <a:r>
              <a:rPr lang="en-US" sz="1600" u="sng" dirty="0"/>
              <a:t>Motivation</a:t>
            </a:r>
          </a:p>
          <a:p>
            <a:r>
              <a:rPr lang="en-US" sz="1600" dirty="0"/>
              <a:t>Traffic accidents are severe concern for most of the countries </a:t>
            </a:r>
          </a:p>
          <a:p>
            <a:r>
              <a:rPr lang="en-US" sz="1600" dirty="0"/>
              <a:t>Approx. 1.25 million people deaths caused because of road accident injuries in a </a:t>
            </a:r>
            <a:r>
              <a:rPr lang="en-US" sz="1600" dirty="0" smtClean="0"/>
              <a:t>year</a:t>
            </a:r>
            <a:endParaRPr lang="en-US" sz="1600" dirty="0"/>
          </a:p>
          <a:p>
            <a:r>
              <a:rPr lang="en-US" sz="1600" dirty="0"/>
              <a:t>Complexity of dataset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u="sng" dirty="0"/>
              <a:t>Objective</a:t>
            </a:r>
            <a:endParaRPr lang="en-US" sz="1600" dirty="0"/>
          </a:p>
          <a:p>
            <a:r>
              <a:rPr lang="en-US" sz="1600" dirty="0"/>
              <a:t>To help traffic control authorities predict the accident severity</a:t>
            </a:r>
          </a:p>
          <a:p>
            <a:r>
              <a:rPr lang="en-US" sz="1600" dirty="0"/>
              <a:t>Effectively able to predict “Serious” accidents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153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D85496-C5A2-4BA4-8DB1-48216C04C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Dataset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EFF8EB-FFC0-4984-873A-8351DAA4D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Size of Dataset: </a:t>
            </a:r>
            <a:r>
              <a:rPr lang="en-US" sz="2000" dirty="0" smtClean="0"/>
              <a:t>~</a:t>
            </a:r>
            <a:r>
              <a:rPr lang="en-US" sz="2000" dirty="0" smtClean="0"/>
              <a:t>1.3 GB</a:t>
            </a:r>
            <a:endParaRPr lang="en-US" sz="2000" dirty="0"/>
          </a:p>
          <a:p>
            <a:r>
              <a:rPr lang="en-US" sz="2000" dirty="0"/>
              <a:t>Number of records: </a:t>
            </a:r>
            <a:r>
              <a:rPr lang="en-US" sz="2000" dirty="0" smtClean="0"/>
              <a:t>~</a:t>
            </a:r>
            <a:r>
              <a:rPr lang="en-US" sz="2000" dirty="0"/>
              <a:t> </a:t>
            </a:r>
            <a:r>
              <a:rPr lang="en-US" sz="2000" dirty="0" smtClean="0"/>
              <a:t>3.5 </a:t>
            </a:r>
            <a:r>
              <a:rPr lang="en-US" sz="2000" dirty="0" smtClean="0"/>
              <a:t>Million </a:t>
            </a:r>
            <a:r>
              <a:rPr lang="en-US" sz="2000" dirty="0"/>
              <a:t>rows</a:t>
            </a:r>
          </a:p>
          <a:p>
            <a:r>
              <a:rPr lang="en-US" sz="2000" dirty="0"/>
              <a:t>Number of columns: </a:t>
            </a:r>
            <a:r>
              <a:rPr lang="en-US" sz="2000" dirty="0" smtClean="0"/>
              <a:t>49</a:t>
            </a:r>
            <a:r>
              <a:rPr lang="en-US" sz="2000" dirty="0" smtClean="0"/>
              <a:t> </a:t>
            </a:r>
            <a:r>
              <a:rPr lang="en-US" sz="2000" dirty="0"/>
              <a:t>Columns</a:t>
            </a:r>
          </a:p>
          <a:p>
            <a:r>
              <a:rPr lang="en-US" sz="2000" dirty="0" smtClean="0"/>
              <a:t>Source: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://www.kaggle.com/sobhanmoosavi/us-accidents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715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391418-AF6B-4215-AA83-038EFED0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Data Pre-processing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71CA8E-5E4D-46E2-9331-8E4AA3241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GB" sz="2400" dirty="0"/>
              <a:t>R</a:t>
            </a:r>
            <a:r>
              <a:rPr lang="en-GB" sz="2400" dirty="0" smtClean="0"/>
              <a:t>ecords </a:t>
            </a:r>
            <a:r>
              <a:rPr lang="en-GB" sz="2400" dirty="0"/>
              <a:t>with missing values were dropped from the calculation</a:t>
            </a:r>
            <a:r>
              <a:rPr lang="en-GB" sz="2400" dirty="0"/>
              <a:t> </a:t>
            </a:r>
            <a:r>
              <a:rPr lang="en-US" sz="2400" dirty="0" smtClean="0"/>
              <a:t>Categorical </a:t>
            </a:r>
            <a:r>
              <a:rPr lang="en-US" sz="2400" dirty="0"/>
              <a:t>data labelled with numerical </a:t>
            </a:r>
            <a:r>
              <a:rPr lang="en-US" sz="2400" dirty="0" smtClean="0"/>
              <a:t>values</a:t>
            </a:r>
          </a:p>
          <a:p>
            <a:r>
              <a:rPr lang="en-GB" sz="2400" dirty="0" smtClean="0"/>
              <a:t>Some </a:t>
            </a:r>
            <a:r>
              <a:rPr lang="en-GB" sz="2400" dirty="0"/>
              <a:t>outliers, especially with extremely short or long time to clear the accident, were processed and replaced with median values</a:t>
            </a:r>
            <a:r>
              <a:rPr lang="en-GB" sz="2400" dirty="0"/>
              <a:t>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431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99AE2756-0FC4-4155-83E7-58AAAB63E7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247AB924-1B87-43FC-B7C7-B112D5C51A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2C5A05-6B94-4453-AF4A-0D9D658CE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Data Visualization 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818DC98F-4057-4645-B948-F604F39A9C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DAD2B705-4A9B-408D-AA80-4F41045E09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1117142618"/>
              </p:ext>
            </p:extLst>
          </p:nvPr>
        </p:nvGraphicFramePr>
        <p:xfrm>
          <a:off x="150933" y="773430"/>
          <a:ext cx="4117733" cy="3192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1760281936"/>
              </p:ext>
            </p:extLst>
          </p:nvPr>
        </p:nvGraphicFramePr>
        <p:xfrm>
          <a:off x="7980446" y="737409"/>
          <a:ext cx="4392511" cy="3280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44" y="1208577"/>
            <a:ext cx="3784600" cy="234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8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3E690E-44ED-43E4-A2E4-C892ACA3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Algorithms Used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E17DD9-F28D-4212-834C-7C969C58F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K- Nearest Neighbor</a:t>
            </a:r>
          </a:p>
          <a:p>
            <a:pPr marL="0" indent="0">
              <a:buNone/>
            </a:pPr>
            <a:r>
              <a:rPr lang="en-US" sz="2400" dirty="0" smtClean="0"/>
              <a:t>Random </a:t>
            </a:r>
            <a:r>
              <a:rPr lang="en-US" sz="2400" dirty="0"/>
              <a:t>Forest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Decision Trees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SVM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Logistic </a:t>
            </a:r>
            <a:r>
              <a:rPr lang="en-US" sz="2400" dirty="0" smtClean="0"/>
              <a:t>Regression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877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335347-8BD6-4A09-B8B9-042B8ABE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Comparative Analysis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/Users/vibhutisheoran/Desktop/Screen Shot 2020-08-24 at 2.02.25 P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880" y="943402"/>
            <a:ext cx="6751320" cy="33745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119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0A8EEB-C658-41AC-B91E-44C148C6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Conclusion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D121C2-DF90-4E2F-B503-149A769C9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In conclusion, </a:t>
            </a:r>
            <a:r>
              <a:rPr lang="en-GB" sz="2400" dirty="0"/>
              <a:t>Random Forest algorithm is the winner and KNN is the last on the list in terms of accuracy. </a:t>
            </a:r>
          </a:p>
          <a:p>
            <a:pPr marL="0" indent="0">
              <a:buNone/>
            </a:pPr>
            <a:r>
              <a:rPr lang="en-GB" sz="2400" dirty="0"/>
              <a:t>Prediction accuracy can be further improved by removing less important or irrelevant features.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9439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182</Words>
  <Application>Microsoft Macintosh PowerPoint</Application>
  <PresentationFormat>Widescreen</PresentationFormat>
  <Paragraphs>41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Adobe Caslon Pro</vt:lpstr>
      <vt:lpstr>Calibri</vt:lpstr>
      <vt:lpstr>Calibri Light</vt:lpstr>
      <vt:lpstr>Arial</vt:lpstr>
      <vt:lpstr>Office Theme</vt:lpstr>
      <vt:lpstr>Predicting Crash Severity</vt:lpstr>
      <vt:lpstr>Introduction</vt:lpstr>
      <vt:lpstr>Dataset </vt:lpstr>
      <vt:lpstr>Data Pre-processing</vt:lpstr>
      <vt:lpstr>Data Visualization </vt:lpstr>
      <vt:lpstr>Algorithms Used</vt:lpstr>
      <vt:lpstr>Comparative Analysis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Accident Severity</dc:title>
  <dc:creator>desu saiteja</dc:creator>
  <cp:lastModifiedBy>Vibhuti Sheoran</cp:lastModifiedBy>
  <cp:revision>3</cp:revision>
  <dcterms:created xsi:type="dcterms:W3CDTF">2018-12-05T08:08:40Z</dcterms:created>
  <dcterms:modified xsi:type="dcterms:W3CDTF">2020-08-24T09:07:13Z</dcterms:modified>
</cp:coreProperties>
</file>