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6" r:id="rId3"/>
    <p:sldId id="272" r:id="rId4"/>
    <p:sldId id="267" r:id="rId5"/>
    <p:sldId id="270" r:id="rId6"/>
    <p:sldId id="271"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480" autoAdjust="0"/>
  </p:normalViewPr>
  <p:slideViewPr>
    <p:cSldViewPr snapToGrid="0">
      <p:cViewPr varScale="1">
        <p:scale>
          <a:sx n="58" d="100"/>
          <a:sy n="58" d="100"/>
        </p:scale>
        <p:origin x="1504"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Chalumporn" userId="cd642ce5-c75b-4149-9b15-6845ba7f1d62" providerId="ADAL" clId="{E270DA04-44D4-4CF3-BC56-DC36B3CA3608}"/>
    <pc:docChg chg="custSel addSld modSld">
      <pc:chgData name="G Chalumporn" userId="cd642ce5-c75b-4149-9b15-6845ba7f1d62" providerId="ADAL" clId="{E270DA04-44D4-4CF3-BC56-DC36B3CA3608}" dt="2017-11-20T21:23:02.625" v="14" actId="1076"/>
      <pc:docMkLst>
        <pc:docMk/>
      </pc:docMkLst>
      <pc:sldChg chg="addSp delSp modSp">
        <pc:chgData name="G Chalumporn" userId="cd642ce5-c75b-4149-9b15-6845ba7f1d62" providerId="ADAL" clId="{E270DA04-44D4-4CF3-BC56-DC36B3CA3608}" dt="2017-11-20T21:23:02.625" v="14" actId="1076"/>
        <pc:sldMkLst>
          <pc:docMk/>
          <pc:sldMk cId="2023738316" sldId="270"/>
        </pc:sldMkLst>
        <pc:spChg chg="mod">
          <ac:chgData name="G Chalumporn" userId="cd642ce5-c75b-4149-9b15-6845ba7f1d62" providerId="ADAL" clId="{E270DA04-44D4-4CF3-BC56-DC36B3CA3608}" dt="2017-11-20T21:22:25.518" v="10" actId="20577"/>
          <ac:spMkLst>
            <pc:docMk/>
            <pc:sldMk cId="2023738316" sldId="270"/>
            <ac:spMk id="2" creationId="{7DC1E4E3-73C8-4740-AC82-0B94BE622BBA}"/>
          </ac:spMkLst>
        </pc:spChg>
        <pc:spChg chg="add del mod">
          <ac:chgData name="G Chalumporn" userId="cd642ce5-c75b-4149-9b15-6845ba7f1d62" providerId="ADAL" clId="{E270DA04-44D4-4CF3-BC56-DC36B3CA3608}" dt="2017-11-20T21:22:58.466" v="12" actId="1076"/>
          <ac:spMkLst>
            <pc:docMk/>
            <pc:sldMk cId="2023738316" sldId="270"/>
            <ac:spMk id="6" creationId="{88DEA2DC-33E9-45E9-8EE0-CA4C2245C7AB}"/>
          </ac:spMkLst>
        </pc:spChg>
        <pc:picChg chg="del">
          <ac:chgData name="G Chalumporn" userId="cd642ce5-c75b-4149-9b15-6845ba7f1d62" providerId="ADAL" clId="{E270DA04-44D4-4CF3-BC56-DC36B3CA3608}" dt="2017-11-20T21:22:27.195" v="11" actId="478"/>
          <ac:picMkLst>
            <pc:docMk/>
            <pc:sldMk cId="2023738316" sldId="270"/>
            <ac:picMk id="5" creationId="{9FC0E66F-76CB-4842-BA7A-B88BB74B13C0}"/>
          </ac:picMkLst>
        </pc:picChg>
        <pc:picChg chg="add mod">
          <ac:chgData name="G Chalumporn" userId="cd642ce5-c75b-4149-9b15-6845ba7f1d62" providerId="ADAL" clId="{E270DA04-44D4-4CF3-BC56-DC36B3CA3608}" dt="2017-11-20T21:23:02.625" v="14" actId="1076"/>
          <ac:picMkLst>
            <pc:docMk/>
            <pc:sldMk cId="2023738316" sldId="270"/>
            <ac:picMk id="7" creationId="{16101A8F-F51C-413E-B9E6-0536DC8D0F89}"/>
          </ac:picMkLst>
        </pc:picChg>
      </pc:sldChg>
      <pc:sldChg chg="add">
        <pc:chgData name="G Chalumporn" userId="cd642ce5-c75b-4149-9b15-6845ba7f1d62" providerId="ADAL" clId="{E270DA04-44D4-4CF3-BC56-DC36B3CA3608}" dt="2017-11-20T21:22:18.580" v="0" actId="1076"/>
        <pc:sldMkLst>
          <pc:docMk/>
          <pc:sldMk cId="295745260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42790-D8CC-413B-A048-12A2CFE250BE}" type="datetimeFigureOut">
              <a:rPr lang="en-US" smtClean="0"/>
              <a:t>11/20/2017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8BB29-8DE2-4893-8B8C-18F79A57253F}" type="slidenum">
              <a:rPr lang="en-US" smtClean="0"/>
              <a:t>‹#›</a:t>
            </a:fld>
            <a:endParaRPr lang="en-US"/>
          </a:p>
        </p:txBody>
      </p:sp>
    </p:spTree>
    <p:extLst>
      <p:ext uri="{BB962C8B-B14F-4D97-AF65-F5344CB8AC3E}">
        <p14:creationId xmlns:p14="http://schemas.microsoft.com/office/powerpoint/2010/main" val="131468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divided our dataset in 80-20 ratio i.e. 80% training and 20% testing set. So out of 150 tweets, 120 are in training set and 30 are in testing set. Due to less training data, it might not perform well in this scenario</a:t>
            </a:r>
            <a:endParaRPr lang="en-US" dirty="0"/>
          </a:p>
          <a:p>
            <a:endParaRPr lang="en-US" dirty="0"/>
          </a:p>
        </p:txBody>
      </p:sp>
      <p:sp>
        <p:nvSpPr>
          <p:cNvPr id="4" name="Slide Number Placeholder 3"/>
          <p:cNvSpPr>
            <a:spLocks noGrp="1"/>
          </p:cNvSpPr>
          <p:nvPr>
            <p:ph type="sldNum" sz="quarter" idx="10"/>
          </p:nvPr>
        </p:nvSpPr>
        <p:spPr/>
        <p:txBody>
          <a:bodyPr/>
          <a:lstStyle/>
          <a:p>
            <a:fld id="{4DE8BB29-8DE2-4893-8B8C-18F79A57253F}" type="slidenum">
              <a:rPr lang="en-US" smtClean="0"/>
              <a:t>2</a:t>
            </a:fld>
            <a:endParaRPr lang="en-US"/>
          </a:p>
        </p:txBody>
      </p:sp>
    </p:spTree>
    <p:extLst>
      <p:ext uri="{BB962C8B-B14F-4D97-AF65-F5344CB8AC3E}">
        <p14:creationId xmlns:p14="http://schemas.microsoft.com/office/powerpoint/2010/main" val="99332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7029B-E8E8-4CF8-BE5B-44A530BF6F54}" type="datetime1">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08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72DE7-7835-467C-BD49-DD699AAD8651}" type="datetime1">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94484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4BD3A-0324-4664-8DA4-8EEAE3250BEE}" type="datetime1">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7489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B504D-7473-4389-AD2C-BFAA0EA5FB41}" type="datetime1">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5890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4B822-5435-4D07-BC03-2FE6D18E4BD7}" type="datetime1">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8247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2DFF8-97E0-4164-BDC5-F86FB5602358}" type="datetime1">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8866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F8D2-B5A1-4478-9AA5-9F97407A23E9}" type="datetime1">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167788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DB110-6CFF-4B2D-92EC-88E5D257562C}" type="datetime1">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9564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21410-3D24-470A-BAFD-88494063E395}" type="datetime1">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71712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323F15-4E67-45FC-A7B5-84E04E9C5A18}" type="datetime1">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335001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9E3488-47B7-49CF-A8F1-36AD1A421087}" type="datetime1">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425C-FC0D-4AF3-B4B8-8350AE6206DF}" type="slidenum">
              <a:rPr lang="en-US" smtClean="0"/>
              <a:t>‹#›</a:t>
            </a:fld>
            <a:endParaRPr lang="en-US"/>
          </a:p>
        </p:txBody>
      </p:sp>
    </p:spTree>
    <p:extLst>
      <p:ext uri="{BB962C8B-B14F-4D97-AF65-F5344CB8AC3E}">
        <p14:creationId xmlns:p14="http://schemas.microsoft.com/office/powerpoint/2010/main" val="2178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E2C3-6A43-45BD-A261-A8313028EB1C}" type="datetime1">
              <a:rPr lang="en-US" smtClean="0"/>
              <a:t>11/20/2017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E425C-FC0D-4AF3-B4B8-8350AE6206DF}" type="slidenum">
              <a:rPr lang="en-US" smtClean="0"/>
              <a:t>‹#›</a:t>
            </a:fld>
            <a:endParaRPr lang="en-US"/>
          </a:p>
        </p:txBody>
      </p:sp>
    </p:spTree>
    <p:extLst>
      <p:ext uri="{BB962C8B-B14F-4D97-AF65-F5344CB8AC3E}">
        <p14:creationId xmlns:p14="http://schemas.microsoft.com/office/powerpoint/2010/main" val="4269861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vibhutittu/DataAnalyticsProject/tree/master/HW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56DE-C847-4B80-AFAF-51829687F329}"/>
              </a:ext>
            </a:extLst>
          </p:cNvPr>
          <p:cNvSpPr>
            <a:spLocks noGrp="1"/>
          </p:cNvSpPr>
          <p:nvPr>
            <p:ph type="ctrTitle"/>
          </p:nvPr>
        </p:nvSpPr>
        <p:spPr/>
        <p:txBody>
          <a:bodyPr>
            <a:normAutofit fontScale="90000"/>
          </a:bodyPr>
          <a:lstStyle/>
          <a:p>
            <a:r>
              <a:rPr lang="en-US" dirty="0"/>
              <a:t>LDA topic model</a:t>
            </a:r>
            <a:br>
              <a:rPr lang="en-US" dirty="0"/>
            </a:br>
            <a:r>
              <a:rPr lang="en-US" dirty="0"/>
              <a:t>on Harvey Twitter dataset </a:t>
            </a:r>
          </a:p>
        </p:txBody>
      </p:sp>
      <p:sp>
        <p:nvSpPr>
          <p:cNvPr id="3" name="Subtitle 2">
            <a:extLst>
              <a:ext uri="{FF2B5EF4-FFF2-40B4-BE49-F238E27FC236}">
                <a16:creationId xmlns:a16="http://schemas.microsoft.com/office/drawing/2014/main" id="{48954A54-5EBD-4A87-913A-1CB87382C917}"/>
              </a:ext>
            </a:extLst>
          </p:cNvPr>
          <p:cNvSpPr>
            <a:spLocks noGrp="1"/>
          </p:cNvSpPr>
          <p:nvPr>
            <p:ph type="subTitle" idx="1"/>
          </p:nvPr>
        </p:nvSpPr>
        <p:spPr>
          <a:xfrm>
            <a:off x="1143000" y="3602037"/>
            <a:ext cx="6858000" cy="2924597"/>
          </a:xfrm>
        </p:spPr>
        <p:txBody>
          <a:bodyPr>
            <a:normAutofit/>
          </a:bodyPr>
          <a:lstStyle/>
          <a:p>
            <a:r>
              <a:rPr lang="en-US" dirty="0"/>
              <a:t>Homework 5</a:t>
            </a:r>
          </a:p>
          <a:p>
            <a:endParaRPr lang="en-US" dirty="0"/>
          </a:p>
          <a:p>
            <a:r>
              <a:rPr lang="en-US" dirty="0" err="1"/>
              <a:t>Gantaphon</a:t>
            </a:r>
            <a:r>
              <a:rPr lang="en-US" dirty="0"/>
              <a:t> Chalumporn and Vibhuti Gupta</a:t>
            </a:r>
          </a:p>
          <a:p>
            <a:endParaRPr lang="en-US" dirty="0"/>
          </a:p>
          <a:p>
            <a:r>
              <a:rPr lang="en-US" altLang="en-US" dirty="0"/>
              <a:t>CS5331: Data Analytics</a:t>
            </a:r>
            <a:br>
              <a:rPr lang="en-US" altLang="en-US" dirty="0"/>
            </a:br>
            <a:r>
              <a:rPr lang="en-US" altLang="en-US" dirty="0"/>
              <a:t>Texas Tech University</a:t>
            </a:r>
            <a:endParaRPr lang="en-US" dirty="0"/>
          </a:p>
        </p:txBody>
      </p:sp>
      <p:sp>
        <p:nvSpPr>
          <p:cNvPr id="4" name="Slide Number Placeholder 3">
            <a:extLst>
              <a:ext uri="{FF2B5EF4-FFF2-40B4-BE49-F238E27FC236}">
                <a16:creationId xmlns:a16="http://schemas.microsoft.com/office/drawing/2014/main" id="{1E8C9206-DFEA-4038-9595-260C1810765A}"/>
              </a:ext>
            </a:extLst>
          </p:cNvPr>
          <p:cNvSpPr>
            <a:spLocks noGrp="1"/>
          </p:cNvSpPr>
          <p:nvPr>
            <p:ph type="sldNum" sz="quarter" idx="12"/>
          </p:nvPr>
        </p:nvSpPr>
        <p:spPr/>
        <p:txBody>
          <a:bodyPr/>
          <a:lstStyle/>
          <a:p>
            <a:fld id="{812E425C-FC0D-4AF3-B4B8-8350AE6206DF}" type="slidenum">
              <a:rPr lang="en-US" smtClean="0"/>
              <a:t>1</a:t>
            </a:fld>
            <a:endParaRPr lang="en-US"/>
          </a:p>
        </p:txBody>
      </p:sp>
    </p:spTree>
    <p:extLst>
      <p:ext uri="{BB962C8B-B14F-4D97-AF65-F5344CB8AC3E}">
        <p14:creationId xmlns:p14="http://schemas.microsoft.com/office/powerpoint/2010/main" val="333219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5761-E796-423E-8E73-0CAC6C488670}"/>
              </a:ext>
            </a:extLst>
          </p:cNvPr>
          <p:cNvSpPr>
            <a:spLocks noGrp="1"/>
          </p:cNvSpPr>
          <p:nvPr>
            <p:ph type="title"/>
          </p:nvPr>
        </p:nvSpPr>
        <p:spPr/>
        <p:txBody>
          <a:bodyPr/>
          <a:lstStyle/>
          <a:p>
            <a:r>
              <a:rPr lang="en-US" dirty="0"/>
              <a:t>Our Dataset : Harvey Twitter</a:t>
            </a:r>
          </a:p>
        </p:txBody>
      </p:sp>
      <p:sp>
        <p:nvSpPr>
          <p:cNvPr id="4" name="Slide Number Placeholder 3">
            <a:extLst>
              <a:ext uri="{FF2B5EF4-FFF2-40B4-BE49-F238E27FC236}">
                <a16:creationId xmlns:a16="http://schemas.microsoft.com/office/drawing/2014/main" id="{9697E0E1-D9E2-44C3-AB0F-A73B4A13E270}"/>
              </a:ext>
            </a:extLst>
          </p:cNvPr>
          <p:cNvSpPr>
            <a:spLocks noGrp="1"/>
          </p:cNvSpPr>
          <p:nvPr>
            <p:ph type="sldNum" sz="quarter" idx="12"/>
          </p:nvPr>
        </p:nvSpPr>
        <p:spPr/>
        <p:txBody>
          <a:bodyPr/>
          <a:lstStyle/>
          <a:p>
            <a:fld id="{812E425C-FC0D-4AF3-B4B8-8350AE6206DF}" type="slidenum">
              <a:rPr lang="en-US" smtClean="0"/>
              <a:t>2</a:t>
            </a:fld>
            <a:endParaRPr lang="en-US"/>
          </a:p>
        </p:txBody>
      </p:sp>
      <p:pic>
        <p:nvPicPr>
          <p:cNvPr id="5" name="Picture 4">
            <a:extLst>
              <a:ext uri="{FF2B5EF4-FFF2-40B4-BE49-F238E27FC236}">
                <a16:creationId xmlns:a16="http://schemas.microsoft.com/office/drawing/2014/main" id="{A35459EA-7E3D-4D0D-8E84-229949DD11C6}"/>
              </a:ext>
            </a:extLst>
          </p:cNvPr>
          <p:cNvPicPr>
            <a:picLocks noChangeAspect="1"/>
          </p:cNvPicPr>
          <p:nvPr/>
        </p:nvPicPr>
        <p:blipFill rotWithShape="1">
          <a:blip r:embed="rId3"/>
          <a:srcRect l="24271" t="25741" r="22292" b="3704"/>
          <a:stretch/>
        </p:blipFill>
        <p:spPr>
          <a:xfrm>
            <a:off x="161925" y="1255713"/>
            <a:ext cx="6867788" cy="5100638"/>
          </a:xfrm>
          <a:prstGeom prst="rect">
            <a:avLst/>
          </a:prstGeom>
        </p:spPr>
      </p:pic>
      <p:sp>
        <p:nvSpPr>
          <p:cNvPr id="6" name="TextBox 5">
            <a:extLst>
              <a:ext uri="{FF2B5EF4-FFF2-40B4-BE49-F238E27FC236}">
                <a16:creationId xmlns:a16="http://schemas.microsoft.com/office/drawing/2014/main" id="{1ABB1E4E-5B02-432F-A5CA-16F71C6F404A}"/>
              </a:ext>
            </a:extLst>
          </p:cNvPr>
          <p:cNvSpPr txBox="1"/>
          <p:nvPr/>
        </p:nvSpPr>
        <p:spPr>
          <a:xfrm>
            <a:off x="7029713" y="1333500"/>
            <a:ext cx="21887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150 tweets</a:t>
            </a:r>
          </a:p>
          <a:p>
            <a:pPr marL="285750" indent="-285750">
              <a:buFont typeface="Arial" panose="020B0604020202020204" pitchFamily="34" charset="0"/>
              <a:buChar char="•"/>
            </a:pPr>
            <a:r>
              <a:rPr lang="en-US" dirty="0"/>
              <a:t>571 Features</a:t>
            </a:r>
          </a:p>
          <a:p>
            <a:pPr marL="285750" indent="-285750">
              <a:buFont typeface="Arial" panose="020B0604020202020204" pitchFamily="34" charset="0"/>
              <a:buChar char="•"/>
            </a:pPr>
            <a:r>
              <a:rPr lang="en-US" dirty="0"/>
              <a:t>75 Rescue</a:t>
            </a:r>
          </a:p>
          <a:p>
            <a:pPr marL="285750" indent="-285750">
              <a:buFont typeface="Arial" panose="020B0604020202020204" pitchFamily="34" charset="0"/>
              <a:buChar char="•"/>
            </a:pPr>
            <a:r>
              <a:rPr lang="en-US" dirty="0"/>
              <a:t>75 Non-rescue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Clean stop words</a:t>
            </a:r>
          </a:p>
          <a:p>
            <a:pPr marL="285750" indent="-285750">
              <a:buFont typeface="Arial" panose="020B0604020202020204" pitchFamily="34" charset="0"/>
              <a:buChar char="•"/>
            </a:pPr>
            <a:r>
              <a:rPr lang="en-US" dirty="0"/>
              <a:t>Bag of words</a:t>
            </a:r>
          </a:p>
        </p:txBody>
      </p:sp>
    </p:spTree>
    <p:extLst>
      <p:ext uri="{BB962C8B-B14F-4D97-AF65-F5344CB8AC3E}">
        <p14:creationId xmlns:p14="http://schemas.microsoft.com/office/powerpoint/2010/main" val="38607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EE2A-8C19-48A8-BF1D-5EAC042088C1}"/>
              </a:ext>
            </a:extLst>
          </p:cNvPr>
          <p:cNvSpPr>
            <a:spLocks noGrp="1"/>
          </p:cNvSpPr>
          <p:nvPr>
            <p:ph type="title"/>
          </p:nvPr>
        </p:nvSpPr>
        <p:spPr/>
        <p:txBody>
          <a:bodyPr/>
          <a:lstStyle/>
          <a:p>
            <a:r>
              <a:rPr lang="en-US" dirty="0"/>
              <a:t>Finding Optimal Number of Topics</a:t>
            </a:r>
          </a:p>
        </p:txBody>
      </p:sp>
      <p:sp>
        <p:nvSpPr>
          <p:cNvPr id="4" name="Slide Number Placeholder 3">
            <a:extLst>
              <a:ext uri="{FF2B5EF4-FFF2-40B4-BE49-F238E27FC236}">
                <a16:creationId xmlns:a16="http://schemas.microsoft.com/office/drawing/2014/main" id="{52F8C937-9CD4-4FE2-B3A6-CDAAEF2D1E3D}"/>
              </a:ext>
            </a:extLst>
          </p:cNvPr>
          <p:cNvSpPr>
            <a:spLocks noGrp="1"/>
          </p:cNvSpPr>
          <p:nvPr>
            <p:ph type="sldNum" sz="quarter" idx="12"/>
          </p:nvPr>
        </p:nvSpPr>
        <p:spPr/>
        <p:txBody>
          <a:bodyPr/>
          <a:lstStyle/>
          <a:p>
            <a:fld id="{812E425C-FC0D-4AF3-B4B8-8350AE6206DF}" type="slidenum">
              <a:rPr lang="en-US" smtClean="0"/>
              <a:t>3</a:t>
            </a:fld>
            <a:endParaRPr lang="en-US"/>
          </a:p>
        </p:txBody>
      </p:sp>
      <p:sp>
        <p:nvSpPr>
          <p:cNvPr id="6" name="Content Placeholder 5">
            <a:extLst>
              <a:ext uri="{FF2B5EF4-FFF2-40B4-BE49-F238E27FC236}">
                <a16:creationId xmlns:a16="http://schemas.microsoft.com/office/drawing/2014/main" id="{157FCE9B-6544-4206-BE59-A85907EA9859}"/>
              </a:ext>
            </a:extLst>
          </p:cNvPr>
          <p:cNvSpPr>
            <a:spLocks noGrp="1"/>
          </p:cNvSpPr>
          <p:nvPr>
            <p:ph idx="1"/>
          </p:nvPr>
        </p:nvSpPr>
        <p:spPr>
          <a:xfrm>
            <a:off x="628650" y="1690689"/>
            <a:ext cx="7886700" cy="4351338"/>
          </a:xfrm>
        </p:spPr>
        <p:txBody>
          <a:bodyPr/>
          <a:lstStyle/>
          <a:p>
            <a:pPr marL="0" indent="0">
              <a:buNone/>
            </a:pPr>
            <a:r>
              <a:rPr lang="en-US" dirty="0"/>
              <a:t>Harmonic mean method</a:t>
            </a:r>
          </a:p>
          <a:p>
            <a:r>
              <a:rPr lang="en-US" dirty="0"/>
              <a:t>Initially k from 2 to 100 is chosen randomly.</a:t>
            </a:r>
          </a:p>
          <a:p>
            <a:r>
              <a:rPr lang="en-US" dirty="0"/>
              <a:t>LDA topic modelling is run for all k.</a:t>
            </a:r>
          </a:p>
          <a:p>
            <a:r>
              <a:rPr lang="en-US" dirty="0"/>
              <a:t>Log likelihood values are computed for the model.</a:t>
            </a:r>
          </a:p>
          <a:p>
            <a:r>
              <a:rPr lang="en-US" dirty="0"/>
              <a:t>Harmonic means of models are computed for 2-100 topics.</a:t>
            </a:r>
          </a:p>
          <a:p>
            <a:r>
              <a:rPr lang="en-US" dirty="0"/>
              <a:t>Plot harmonic means with the number of topics.</a:t>
            </a:r>
          </a:p>
          <a:p>
            <a:r>
              <a:rPr lang="en-US" dirty="0"/>
              <a:t>Number of topics with highest harmonic mean is the optimal number of topics (i.e. k=17 in our case)</a:t>
            </a:r>
          </a:p>
          <a:p>
            <a:endParaRPr lang="en-US" dirty="0"/>
          </a:p>
          <a:p>
            <a:endParaRPr lang="en-US" dirty="0"/>
          </a:p>
          <a:p>
            <a:endParaRPr lang="en-US" dirty="0"/>
          </a:p>
        </p:txBody>
      </p:sp>
    </p:spTree>
    <p:extLst>
      <p:ext uri="{BB962C8B-B14F-4D97-AF65-F5344CB8AC3E}">
        <p14:creationId xmlns:p14="http://schemas.microsoft.com/office/powerpoint/2010/main" val="4115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91A2-EFE0-428E-98AB-E22781BA8CE2}"/>
              </a:ext>
            </a:extLst>
          </p:cNvPr>
          <p:cNvSpPr>
            <a:spLocks noGrp="1"/>
          </p:cNvSpPr>
          <p:nvPr>
            <p:ph type="title"/>
          </p:nvPr>
        </p:nvSpPr>
        <p:spPr/>
        <p:txBody>
          <a:bodyPr/>
          <a:lstStyle/>
          <a:p>
            <a:r>
              <a:rPr lang="en-US" dirty="0"/>
              <a:t>Number of Topics</a:t>
            </a:r>
          </a:p>
        </p:txBody>
      </p:sp>
      <p:sp>
        <p:nvSpPr>
          <p:cNvPr id="4" name="Slide Number Placeholder 3">
            <a:extLst>
              <a:ext uri="{FF2B5EF4-FFF2-40B4-BE49-F238E27FC236}">
                <a16:creationId xmlns:a16="http://schemas.microsoft.com/office/drawing/2014/main" id="{E120661A-2486-4537-9714-F599A5D80A04}"/>
              </a:ext>
            </a:extLst>
          </p:cNvPr>
          <p:cNvSpPr>
            <a:spLocks noGrp="1"/>
          </p:cNvSpPr>
          <p:nvPr>
            <p:ph type="sldNum" sz="quarter" idx="12"/>
          </p:nvPr>
        </p:nvSpPr>
        <p:spPr/>
        <p:txBody>
          <a:bodyPr/>
          <a:lstStyle/>
          <a:p>
            <a:fld id="{812E425C-FC0D-4AF3-B4B8-8350AE6206DF}" type="slidenum">
              <a:rPr lang="en-US" smtClean="0"/>
              <a:t>4</a:t>
            </a:fld>
            <a:endParaRPr lang="en-US"/>
          </a:p>
        </p:txBody>
      </p:sp>
      <p:pic>
        <p:nvPicPr>
          <p:cNvPr id="10" name="Picture 9" descr="A close up of a map&#10;&#10;Description generated with high confidence">
            <a:extLst>
              <a:ext uri="{FF2B5EF4-FFF2-40B4-BE49-F238E27FC236}">
                <a16:creationId xmlns:a16="http://schemas.microsoft.com/office/drawing/2014/main" id="{0EABB06E-AFEF-4BD5-9427-8C9C16D0CF91}"/>
              </a:ext>
            </a:extLst>
          </p:cNvPr>
          <p:cNvPicPr/>
          <p:nvPr/>
        </p:nvPicPr>
        <p:blipFill>
          <a:blip r:embed="rId2">
            <a:extLst>
              <a:ext uri="{28A0092B-C50C-407E-A947-70E740481C1C}">
                <a14:useLocalDpi xmlns:a14="http://schemas.microsoft.com/office/drawing/2010/main" val="0"/>
              </a:ext>
            </a:extLst>
          </a:blip>
          <a:stretch>
            <a:fillRect/>
          </a:stretch>
        </p:blipFill>
        <p:spPr>
          <a:xfrm>
            <a:off x="1743745" y="1970406"/>
            <a:ext cx="6342636" cy="4066837"/>
          </a:xfrm>
          <a:prstGeom prst="rect">
            <a:avLst/>
          </a:prstGeom>
          <a:ln>
            <a:solidFill>
              <a:schemeClr val="tx1"/>
            </a:solidFill>
          </a:ln>
        </p:spPr>
      </p:pic>
    </p:spTree>
    <p:extLst>
      <p:ext uri="{BB962C8B-B14F-4D97-AF65-F5344CB8AC3E}">
        <p14:creationId xmlns:p14="http://schemas.microsoft.com/office/powerpoint/2010/main" val="44349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E4E3-73C8-4740-AC82-0B94BE622BBA}"/>
              </a:ext>
            </a:extLst>
          </p:cNvPr>
          <p:cNvSpPr>
            <a:spLocks noGrp="1"/>
          </p:cNvSpPr>
          <p:nvPr>
            <p:ph type="title"/>
          </p:nvPr>
        </p:nvSpPr>
        <p:spPr/>
        <p:txBody>
          <a:bodyPr/>
          <a:lstStyle/>
          <a:p>
            <a:r>
              <a:rPr lang="en-US" dirty="0"/>
              <a:t>Result - Topics</a:t>
            </a:r>
          </a:p>
        </p:txBody>
      </p:sp>
      <p:sp>
        <p:nvSpPr>
          <p:cNvPr id="4" name="Slide Number Placeholder 3">
            <a:extLst>
              <a:ext uri="{FF2B5EF4-FFF2-40B4-BE49-F238E27FC236}">
                <a16:creationId xmlns:a16="http://schemas.microsoft.com/office/drawing/2014/main" id="{DA38E4C3-E716-4C96-854F-1B28B6183CE8}"/>
              </a:ext>
            </a:extLst>
          </p:cNvPr>
          <p:cNvSpPr>
            <a:spLocks noGrp="1"/>
          </p:cNvSpPr>
          <p:nvPr>
            <p:ph type="sldNum" sz="quarter" idx="12"/>
          </p:nvPr>
        </p:nvSpPr>
        <p:spPr/>
        <p:txBody>
          <a:bodyPr/>
          <a:lstStyle/>
          <a:p>
            <a:fld id="{812E425C-FC0D-4AF3-B4B8-8350AE6206DF}" type="slidenum">
              <a:rPr lang="en-US" smtClean="0"/>
              <a:t>5</a:t>
            </a:fld>
            <a:endParaRPr lang="en-US"/>
          </a:p>
        </p:txBody>
      </p:sp>
      <p:pic>
        <p:nvPicPr>
          <p:cNvPr id="7" name="Content Placeholder 6">
            <a:extLst>
              <a:ext uri="{FF2B5EF4-FFF2-40B4-BE49-F238E27FC236}">
                <a16:creationId xmlns:a16="http://schemas.microsoft.com/office/drawing/2014/main" id="{16101A8F-F51C-413E-B9E6-0536DC8D0F89}"/>
              </a:ext>
            </a:extLst>
          </p:cNvPr>
          <p:cNvPicPr>
            <a:picLocks noGrp="1" noChangeAspect="1"/>
          </p:cNvPicPr>
          <p:nvPr>
            <p:ph idx="1"/>
          </p:nvPr>
        </p:nvPicPr>
        <p:blipFill>
          <a:blip r:embed="rId2"/>
          <a:stretch>
            <a:fillRect/>
          </a:stretch>
        </p:blipFill>
        <p:spPr>
          <a:xfrm>
            <a:off x="441836" y="1768297"/>
            <a:ext cx="8472597" cy="4405468"/>
          </a:xfrm>
          <a:prstGeom prst="rect">
            <a:avLst/>
          </a:prstGeom>
        </p:spPr>
      </p:pic>
    </p:spTree>
    <p:extLst>
      <p:ext uri="{BB962C8B-B14F-4D97-AF65-F5344CB8AC3E}">
        <p14:creationId xmlns:p14="http://schemas.microsoft.com/office/powerpoint/2010/main" val="202373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E4E3-73C8-4740-AC82-0B94BE622BBA}"/>
              </a:ext>
            </a:extLst>
          </p:cNvPr>
          <p:cNvSpPr>
            <a:spLocks noGrp="1"/>
          </p:cNvSpPr>
          <p:nvPr>
            <p:ph type="title"/>
          </p:nvPr>
        </p:nvSpPr>
        <p:spPr/>
        <p:txBody>
          <a:bodyPr/>
          <a:lstStyle/>
          <a:p>
            <a:r>
              <a:rPr lang="en-US" dirty="0"/>
              <a:t>Result Visualization</a:t>
            </a:r>
          </a:p>
        </p:txBody>
      </p:sp>
      <p:sp>
        <p:nvSpPr>
          <p:cNvPr id="4" name="Slide Number Placeholder 3">
            <a:extLst>
              <a:ext uri="{FF2B5EF4-FFF2-40B4-BE49-F238E27FC236}">
                <a16:creationId xmlns:a16="http://schemas.microsoft.com/office/drawing/2014/main" id="{DA38E4C3-E716-4C96-854F-1B28B6183CE8}"/>
              </a:ext>
            </a:extLst>
          </p:cNvPr>
          <p:cNvSpPr>
            <a:spLocks noGrp="1"/>
          </p:cNvSpPr>
          <p:nvPr>
            <p:ph type="sldNum" sz="quarter" idx="12"/>
          </p:nvPr>
        </p:nvSpPr>
        <p:spPr/>
        <p:txBody>
          <a:bodyPr/>
          <a:lstStyle/>
          <a:p>
            <a:fld id="{812E425C-FC0D-4AF3-B4B8-8350AE6206DF}" type="slidenum">
              <a:rPr lang="en-US" smtClean="0"/>
              <a:t>6</a:t>
            </a:fld>
            <a:endParaRPr lang="en-US"/>
          </a:p>
        </p:txBody>
      </p:sp>
      <p:pic>
        <p:nvPicPr>
          <p:cNvPr id="5" name="Content Placeholder 4">
            <a:extLst>
              <a:ext uri="{FF2B5EF4-FFF2-40B4-BE49-F238E27FC236}">
                <a16:creationId xmlns:a16="http://schemas.microsoft.com/office/drawing/2014/main" id="{9FC0E66F-76CB-4842-BA7A-B88BB74B13C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52525" y="1953419"/>
            <a:ext cx="6838950" cy="4095750"/>
          </a:xfrm>
          <a:prstGeom prst="rect">
            <a:avLst/>
          </a:prstGeom>
        </p:spPr>
      </p:pic>
    </p:spTree>
    <p:extLst>
      <p:ext uri="{BB962C8B-B14F-4D97-AF65-F5344CB8AC3E}">
        <p14:creationId xmlns:p14="http://schemas.microsoft.com/office/powerpoint/2010/main" val="295745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BCE5-1531-43BD-83AB-D35BE33BE3D6}"/>
              </a:ext>
            </a:extLst>
          </p:cNvPr>
          <p:cNvSpPr>
            <a:spLocks noGrp="1"/>
          </p:cNvSpPr>
          <p:nvPr>
            <p:ph type="title"/>
          </p:nvPr>
        </p:nvSpPr>
        <p:spPr>
          <a:xfrm>
            <a:off x="628650" y="365125"/>
            <a:ext cx="7886700" cy="5948125"/>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E6521CF1-11E1-49FE-BF10-919B897F0493}"/>
              </a:ext>
            </a:extLst>
          </p:cNvPr>
          <p:cNvSpPr>
            <a:spLocks noGrp="1"/>
          </p:cNvSpPr>
          <p:nvPr>
            <p:ph type="sldNum" sz="quarter" idx="12"/>
          </p:nvPr>
        </p:nvSpPr>
        <p:spPr/>
        <p:txBody>
          <a:bodyPr/>
          <a:lstStyle/>
          <a:p>
            <a:fld id="{812E425C-FC0D-4AF3-B4B8-8350AE6206DF}" type="slidenum">
              <a:rPr lang="en-US" smtClean="0"/>
              <a:t>7</a:t>
            </a:fld>
            <a:endParaRPr lang="en-US"/>
          </a:p>
        </p:txBody>
      </p:sp>
      <p:sp>
        <p:nvSpPr>
          <p:cNvPr id="3" name="Rectangle 2">
            <a:extLst>
              <a:ext uri="{FF2B5EF4-FFF2-40B4-BE49-F238E27FC236}">
                <a16:creationId xmlns:a16="http://schemas.microsoft.com/office/drawing/2014/main" id="{61966EC2-389C-482E-916A-A72F2803C9F0}"/>
              </a:ext>
            </a:extLst>
          </p:cNvPr>
          <p:cNvSpPr/>
          <p:nvPr/>
        </p:nvSpPr>
        <p:spPr>
          <a:xfrm>
            <a:off x="1099226" y="4068873"/>
            <a:ext cx="7675122" cy="369332"/>
          </a:xfrm>
          <a:prstGeom prst="rect">
            <a:avLst/>
          </a:prstGeom>
        </p:spPr>
        <p:txBody>
          <a:bodyPr wrap="square">
            <a:spAutoFit/>
          </a:bodyPr>
          <a:lstStyle/>
          <a:p>
            <a:r>
              <a:rPr lang="en-US" dirty="0"/>
              <a:t>Code : </a:t>
            </a:r>
            <a:r>
              <a:rPr lang="en-US" dirty="0">
                <a:hlinkClick r:id="rId2"/>
              </a:rPr>
              <a:t>https://github.com/vibhutittu/DataAnalyticsProject/tree/master/</a:t>
            </a:r>
            <a:r>
              <a:rPr lang="en-US" u="sng" dirty="0">
                <a:solidFill>
                  <a:schemeClr val="accent1"/>
                </a:solidFill>
                <a:hlinkClick r:id="rId2"/>
              </a:rPr>
              <a:t>HW5</a:t>
            </a:r>
            <a:endParaRPr lang="en-US" u="sng" dirty="0">
              <a:solidFill>
                <a:schemeClr val="accent1"/>
              </a:solidFill>
            </a:endParaRPr>
          </a:p>
        </p:txBody>
      </p:sp>
    </p:spTree>
    <p:extLst>
      <p:ext uri="{BB962C8B-B14F-4D97-AF65-F5344CB8AC3E}">
        <p14:creationId xmlns:p14="http://schemas.microsoft.com/office/powerpoint/2010/main" val="138627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201</Words>
  <Application>Microsoft Office PowerPoint</Application>
  <PresentationFormat>On-screen Show (4:3)</PresentationFormat>
  <Paragraphs>37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LDA topic model on Harvey Twitter dataset </vt:lpstr>
      <vt:lpstr>Our Dataset : Harvey Twitter</vt:lpstr>
      <vt:lpstr>Finding Optimal Number of Topics</vt:lpstr>
      <vt:lpstr>Number of Topics</vt:lpstr>
      <vt:lpstr>Result - Topics</vt:lpstr>
      <vt:lpstr>Result 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Classifier for  Harvey Twitter Rescues</dc:title>
  <dc:creator>G Chalumporn</dc:creator>
  <cp:lastModifiedBy>Vibhuti Gupta</cp:lastModifiedBy>
  <cp:revision>27</cp:revision>
  <dcterms:created xsi:type="dcterms:W3CDTF">2017-09-26T00:53:11Z</dcterms:created>
  <dcterms:modified xsi:type="dcterms:W3CDTF">2017-11-21T02:40:06Z</dcterms:modified>
</cp:coreProperties>
</file>