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480" autoAdjust="0"/>
  </p:normalViewPr>
  <p:slideViewPr>
    <p:cSldViewPr snapToGrid="0">
      <p:cViewPr varScale="1">
        <p:scale>
          <a:sx n="98" d="100"/>
          <a:sy n="98" d="100"/>
        </p:scale>
        <p:origin x="195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K=3</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Sheet1!$A$2:$A$4</c:f>
              <c:strCache>
                <c:ptCount val="3"/>
                <c:pt idx="0">
                  <c:v>Euclidean</c:v>
                </c:pt>
                <c:pt idx="1">
                  <c:v>Minkowski</c:v>
                </c:pt>
                <c:pt idx="2">
                  <c:v>Manhattan</c:v>
                </c:pt>
              </c:strCache>
            </c:strRef>
          </c:cat>
          <c:val>
            <c:numRef>
              <c:f>Sheet1!$B$2:$B$4</c:f>
              <c:numCache>
                <c:formatCode>General</c:formatCode>
                <c:ptCount val="3"/>
                <c:pt idx="0">
                  <c:v>43</c:v>
                </c:pt>
                <c:pt idx="1">
                  <c:v>43</c:v>
                </c:pt>
                <c:pt idx="2">
                  <c:v>43</c:v>
                </c:pt>
              </c:numCache>
            </c:numRef>
          </c:val>
          <c:extLst>
            <c:ext xmlns:c16="http://schemas.microsoft.com/office/drawing/2014/chart" uri="{C3380CC4-5D6E-409C-BE32-E72D297353CC}">
              <c16:uniqueId val="{00000000-1CC9-45D3-AB3A-687BE08F69AB}"/>
            </c:ext>
          </c:extLst>
        </c:ser>
        <c:ser>
          <c:idx val="1"/>
          <c:order val="1"/>
          <c:tx>
            <c:strRef>
              <c:f>Sheet1!$C$1</c:f>
              <c:strCache>
                <c:ptCount val="1"/>
                <c:pt idx="0">
                  <c:v>Precision</c:v>
                </c:pt>
              </c:strCache>
            </c:strRef>
          </c:tx>
          <c:spPr>
            <a:solidFill>
              <a:schemeClr val="accent2"/>
            </a:solidFill>
            <a:ln>
              <a:noFill/>
            </a:ln>
            <a:effectLst/>
          </c:spPr>
          <c:invertIfNegative val="0"/>
          <c:cat>
            <c:strRef>
              <c:f>Sheet1!$A$2:$A$4</c:f>
              <c:strCache>
                <c:ptCount val="3"/>
                <c:pt idx="0">
                  <c:v>Euclidean</c:v>
                </c:pt>
                <c:pt idx="1">
                  <c:v>Minkowski</c:v>
                </c:pt>
                <c:pt idx="2">
                  <c:v>Manhattan</c:v>
                </c:pt>
              </c:strCache>
            </c:strRef>
          </c:cat>
          <c:val>
            <c:numRef>
              <c:f>Sheet1!$C$2:$C$4</c:f>
              <c:numCache>
                <c:formatCode>General</c:formatCode>
                <c:ptCount val="3"/>
                <c:pt idx="0">
                  <c:v>33.299999999999997</c:v>
                </c:pt>
                <c:pt idx="1">
                  <c:v>33.299999999999997</c:v>
                </c:pt>
                <c:pt idx="2">
                  <c:v>0</c:v>
                </c:pt>
              </c:numCache>
            </c:numRef>
          </c:val>
          <c:extLst>
            <c:ext xmlns:c16="http://schemas.microsoft.com/office/drawing/2014/chart" uri="{C3380CC4-5D6E-409C-BE32-E72D297353CC}">
              <c16:uniqueId val="{00000001-1CC9-45D3-AB3A-687BE08F69AB}"/>
            </c:ext>
          </c:extLst>
        </c:ser>
        <c:ser>
          <c:idx val="2"/>
          <c:order val="2"/>
          <c:tx>
            <c:strRef>
              <c:f>Sheet1!$D$1</c:f>
              <c:strCache>
                <c:ptCount val="1"/>
                <c:pt idx="0">
                  <c:v>Recall</c:v>
                </c:pt>
              </c:strCache>
            </c:strRef>
          </c:tx>
          <c:spPr>
            <a:solidFill>
              <a:schemeClr val="accent3"/>
            </a:solidFill>
            <a:ln>
              <a:noFill/>
            </a:ln>
            <a:effectLst/>
          </c:spPr>
          <c:invertIfNegative val="0"/>
          <c:cat>
            <c:strRef>
              <c:f>Sheet1!$A$2:$A$4</c:f>
              <c:strCache>
                <c:ptCount val="3"/>
                <c:pt idx="0">
                  <c:v>Euclidean</c:v>
                </c:pt>
                <c:pt idx="1">
                  <c:v>Minkowski</c:v>
                </c:pt>
                <c:pt idx="2">
                  <c:v>Manhattan</c:v>
                </c:pt>
              </c:strCache>
            </c:strRef>
          </c:cat>
          <c:val>
            <c:numRef>
              <c:f>Sheet1!$D$2:$D$4</c:f>
              <c:numCache>
                <c:formatCode>General</c:formatCode>
                <c:ptCount val="3"/>
                <c:pt idx="0">
                  <c:v>86</c:v>
                </c:pt>
                <c:pt idx="1">
                  <c:v>86</c:v>
                </c:pt>
                <c:pt idx="2">
                  <c:v>93</c:v>
                </c:pt>
              </c:numCache>
            </c:numRef>
          </c:val>
          <c:extLst>
            <c:ext xmlns:c16="http://schemas.microsoft.com/office/drawing/2014/chart" uri="{C3380CC4-5D6E-409C-BE32-E72D297353CC}">
              <c16:uniqueId val="{00000002-1CC9-45D3-AB3A-687BE08F69AB}"/>
            </c:ext>
          </c:extLst>
        </c:ser>
        <c:ser>
          <c:idx val="3"/>
          <c:order val="3"/>
          <c:tx>
            <c:strRef>
              <c:f>Sheet1!$E$1</c:f>
              <c:strCache>
                <c:ptCount val="1"/>
                <c:pt idx="0">
                  <c:v>F-measure</c:v>
                </c:pt>
              </c:strCache>
            </c:strRef>
          </c:tx>
          <c:spPr>
            <a:solidFill>
              <a:schemeClr val="accent4"/>
            </a:solidFill>
            <a:ln>
              <a:noFill/>
            </a:ln>
            <a:effectLst/>
          </c:spPr>
          <c:invertIfNegative val="0"/>
          <c:cat>
            <c:strRef>
              <c:f>Sheet1!$A$2:$A$4</c:f>
              <c:strCache>
                <c:ptCount val="3"/>
                <c:pt idx="0">
                  <c:v>Euclidean</c:v>
                </c:pt>
                <c:pt idx="1">
                  <c:v>Minkowski</c:v>
                </c:pt>
                <c:pt idx="2">
                  <c:v>Manhattan</c:v>
                </c:pt>
              </c:strCache>
            </c:strRef>
          </c:cat>
          <c:val>
            <c:numRef>
              <c:f>Sheet1!$E$2:$E$4</c:f>
              <c:numCache>
                <c:formatCode>General</c:formatCode>
                <c:ptCount val="3"/>
                <c:pt idx="0">
                  <c:v>48</c:v>
                </c:pt>
                <c:pt idx="1">
                  <c:v>48</c:v>
                </c:pt>
                <c:pt idx="2">
                  <c:v>0</c:v>
                </c:pt>
              </c:numCache>
            </c:numRef>
          </c:val>
          <c:extLst>
            <c:ext xmlns:c16="http://schemas.microsoft.com/office/drawing/2014/chart" uri="{C3380CC4-5D6E-409C-BE32-E72D297353CC}">
              <c16:uniqueId val="{00000003-1CC9-45D3-AB3A-687BE08F69AB}"/>
            </c:ext>
          </c:extLst>
        </c:ser>
        <c:dLbls>
          <c:showLegendKey val="0"/>
          <c:showVal val="0"/>
          <c:showCatName val="0"/>
          <c:showSerName val="0"/>
          <c:showPercent val="0"/>
          <c:showBubbleSize val="0"/>
        </c:dLbls>
        <c:gapWidth val="219"/>
        <c:overlap val="-27"/>
        <c:axId val="359613448"/>
        <c:axId val="359613120"/>
      </c:barChart>
      <c:catAx>
        <c:axId val="359613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9613120"/>
        <c:crosses val="autoZero"/>
        <c:auto val="1"/>
        <c:lblAlgn val="ctr"/>
        <c:lblOffset val="100"/>
        <c:noMultiLvlLbl val="0"/>
      </c:catAx>
      <c:valAx>
        <c:axId val="359613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9613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KNN with</a:t>
            </a:r>
            <a:r>
              <a:rPr lang="en-US" baseline="0" dirty="0"/>
              <a:t> Euclidean Distance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numRef>
              <c:f>Sheet1!$A$2:$A$6</c:f>
              <c:numCache>
                <c:formatCode>General</c:formatCode>
                <c:ptCount val="5"/>
                <c:pt idx="0">
                  <c:v>1</c:v>
                </c:pt>
                <c:pt idx="1">
                  <c:v>3</c:v>
                </c:pt>
                <c:pt idx="2">
                  <c:v>5</c:v>
                </c:pt>
                <c:pt idx="3">
                  <c:v>8</c:v>
                </c:pt>
                <c:pt idx="4">
                  <c:v>10</c:v>
                </c:pt>
              </c:numCache>
            </c:numRef>
          </c:cat>
          <c:val>
            <c:numRef>
              <c:f>Sheet1!$B$2:$B$6</c:f>
              <c:numCache>
                <c:formatCode>General</c:formatCode>
                <c:ptCount val="5"/>
                <c:pt idx="0">
                  <c:v>50</c:v>
                </c:pt>
                <c:pt idx="1">
                  <c:v>43</c:v>
                </c:pt>
                <c:pt idx="2">
                  <c:v>43</c:v>
                </c:pt>
                <c:pt idx="3">
                  <c:v>40</c:v>
                </c:pt>
                <c:pt idx="4">
                  <c:v>40</c:v>
                </c:pt>
              </c:numCache>
            </c:numRef>
          </c:val>
          <c:extLst>
            <c:ext xmlns:c16="http://schemas.microsoft.com/office/drawing/2014/chart" uri="{C3380CC4-5D6E-409C-BE32-E72D297353CC}">
              <c16:uniqueId val="{00000000-74CD-499A-B68F-066B713E0C5F}"/>
            </c:ext>
          </c:extLst>
        </c:ser>
        <c:ser>
          <c:idx val="1"/>
          <c:order val="1"/>
          <c:tx>
            <c:strRef>
              <c:f>Sheet1!$C$1</c:f>
              <c:strCache>
                <c:ptCount val="1"/>
                <c:pt idx="0">
                  <c:v>Precision</c:v>
                </c:pt>
              </c:strCache>
            </c:strRef>
          </c:tx>
          <c:spPr>
            <a:solidFill>
              <a:schemeClr val="accent2"/>
            </a:solidFill>
            <a:ln>
              <a:noFill/>
            </a:ln>
            <a:effectLst/>
          </c:spPr>
          <c:invertIfNegative val="0"/>
          <c:cat>
            <c:numRef>
              <c:f>Sheet1!$A$2:$A$6</c:f>
              <c:numCache>
                <c:formatCode>General</c:formatCode>
                <c:ptCount val="5"/>
                <c:pt idx="0">
                  <c:v>1</c:v>
                </c:pt>
                <c:pt idx="1">
                  <c:v>3</c:v>
                </c:pt>
                <c:pt idx="2">
                  <c:v>5</c:v>
                </c:pt>
                <c:pt idx="3">
                  <c:v>8</c:v>
                </c:pt>
                <c:pt idx="4">
                  <c:v>10</c:v>
                </c:pt>
              </c:numCache>
            </c:numRef>
          </c:cat>
          <c:val>
            <c:numRef>
              <c:f>Sheet1!$C$2:$C$6</c:f>
              <c:numCache>
                <c:formatCode>General</c:formatCode>
                <c:ptCount val="5"/>
                <c:pt idx="0">
                  <c:v>60</c:v>
                </c:pt>
                <c:pt idx="1">
                  <c:v>33.299999999999997</c:v>
                </c:pt>
                <c:pt idx="2">
                  <c:v>0</c:v>
                </c:pt>
                <c:pt idx="3">
                  <c:v>25</c:v>
                </c:pt>
                <c:pt idx="4">
                  <c:v>33.299999999999997</c:v>
                </c:pt>
              </c:numCache>
            </c:numRef>
          </c:val>
          <c:extLst>
            <c:ext xmlns:c16="http://schemas.microsoft.com/office/drawing/2014/chart" uri="{C3380CC4-5D6E-409C-BE32-E72D297353CC}">
              <c16:uniqueId val="{00000001-74CD-499A-B68F-066B713E0C5F}"/>
            </c:ext>
          </c:extLst>
        </c:ser>
        <c:ser>
          <c:idx val="2"/>
          <c:order val="2"/>
          <c:tx>
            <c:strRef>
              <c:f>Sheet1!$D$1</c:f>
              <c:strCache>
                <c:ptCount val="1"/>
                <c:pt idx="0">
                  <c:v>Recall</c:v>
                </c:pt>
              </c:strCache>
            </c:strRef>
          </c:tx>
          <c:spPr>
            <a:solidFill>
              <a:schemeClr val="accent3"/>
            </a:solidFill>
            <a:ln>
              <a:noFill/>
            </a:ln>
            <a:effectLst/>
          </c:spPr>
          <c:invertIfNegative val="0"/>
          <c:cat>
            <c:numRef>
              <c:f>Sheet1!$A$2:$A$6</c:f>
              <c:numCache>
                <c:formatCode>General</c:formatCode>
                <c:ptCount val="5"/>
                <c:pt idx="0">
                  <c:v>1</c:v>
                </c:pt>
                <c:pt idx="1">
                  <c:v>3</c:v>
                </c:pt>
                <c:pt idx="2">
                  <c:v>5</c:v>
                </c:pt>
                <c:pt idx="3">
                  <c:v>8</c:v>
                </c:pt>
                <c:pt idx="4">
                  <c:v>10</c:v>
                </c:pt>
              </c:numCache>
            </c:numRef>
          </c:cat>
          <c:val>
            <c:numRef>
              <c:f>Sheet1!$D$2:$D$6</c:f>
              <c:numCache>
                <c:formatCode>General</c:formatCode>
                <c:ptCount val="5"/>
                <c:pt idx="0">
                  <c:v>86</c:v>
                </c:pt>
                <c:pt idx="1">
                  <c:v>86</c:v>
                </c:pt>
                <c:pt idx="2">
                  <c:v>93</c:v>
                </c:pt>
                <c:pt idx="3">
                  <c:v>79</c:v>
                </c:pt>
                <c:pt idx="4">
                  <c:v>71</c:v>
                </c:pt>
              </c:numCache>
            </c:numRef>
          </c:val>
          <c:extLst>
            <c:ext xmlns:c16="http://schemas.microsoft.com/office/drawing/2014/chart" uri="{C3380CC4-5D6E-409C-BE32-E72D297353CC}">
              <c16:uniqueId val="{00000002-74CD-499A-B68F-066B713E0C5F}"/>
            </c:ext>
          </c:extLst>
        </c:ser>
        <c:ser>
          <c:idx val="3"/>
          <c:order val="3"/>
          <c:tx>
            <c:strRef>
              <c:f>Sheet1!$E$1</c:f>
              <c:strCache>
                <c:ptCount val="1"/>
                <c:pt idx="0">
                  <c:v>F-measure</c:v>
                </c:pt>
              </c:strCache>
            </c:strRef>
          </c:tx>
          <c:spPr>
            <a:solidFill>
              <a:schemeClr val="accent4"/>
            </a:solidFill>
            <a:ln>
              <a:noFill/>
            </a:ln>
            <a:effectLst/>
          </c:spPr>
          <c:invertIfNegative val="0"/>
          <c:cat>
            <c:numRef>
              <c:f>Sheet1!$A$2:$A$6</c:f>
              <c:numCache>
                <c:formatCode>General</c:formatCode>
                <c:ptCount val="5"/>
                <c:pt idx="0">
                  <c:v>1</c:v>
                </c:pt>
                <c:pt idx="1">
                  <c:v>3</c:v>
                </c:pt>
                <c:pt idx="2">
                  <c:v>5</c:v>
                </c:pt>
                <c:pt idx="3">
                  <c:v>8</c:v>
                </c:pt>
                <c:pt idx="4">
                  <c:v>10</c:v>
                </c:pt>
              </c:numCache>
            </c:numRef>
          </c:cat>
          <c:val>
            <c:numRef>
              <c:f>Sheet1!$E$2:$E$6</c:f>
              <c:numCache>
                <c:formatCode>General</c:formatCode>
                <c:ptCount val="5"/>
                <c:pt idx="0">
                  <c:v>70.599999999999994</c:v>
                </c:pt>
                <c:pt idx="1">
                  <c:v>48</c:v>
                </c:pt>
                <c:pt idx="2">
                  <c:v>0</c:v>
                </c:pt>
                <c:pt idx="3">
                  <c:v>38</c:v>
                </c:pt>
                <c:pt idx="4">
                  <c:v>45</c:v>
                </c:pt>
              </c:numCache>
            </c:numRef>
          </c:val>
          <c:extLst>
            <c:ext xmlns:c16="http://schemas.microsoft.com/office/drawing/2014/chart" uri="{C3380CC4-5D6E-409C-BE32-E72D297353CC}">
              <c16:uniqueId val="{00000003-74CD-499A-B68F-066B713E0C5F}"/>
            </c:ext>
          </c:extLst>
        </c:ser>
        <c:dLbls>
          <c:showLegendKey val="0"/>
          <c:showVal val="0"/>
          <c:showCatName val="0"/>
          <c:showSerName val="0"/>
          <c:showPercent val="0"/>
          <c:showBubbleSize val="0"/>
        </c:dLbls>
        <c:gapWidth val="219"/>
        <c:overlap val="-27"/>
        <c:axId val="336096864"/>
        <c:axId val="336097848"/>
      </c:barChart>
      <c:catAx>
        <c:axId val="33609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6097848"/>
        <c:crosses val="autoZero"/>
        <c:auto val="1"/>
        <c:lblAlgn val="ctr"/>
        <c:lblOffset val="100"/>
        <c:noMultiLvlLbl val="0"/>
      </c:catAx>
      <c:valAx>
        <c:axId val="336097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6096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KNN with</a:t>
            </a:r>
            <a:r>
              <a:rPr lang="en-US" baseline="0" dirty="0"/>
              <a:t> Euclidean Distance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1"/>
              </a:solidFill>
              <a:round/>
            </a:ln>
            <a:effectLst/>
          </c:spPr>
          <c:marker>
            <c:symbol val="none"/>
          </c:marker>
          <c:cat>
            <c:numRef>
              <c:f>Sheet1!$A$2:$A$6</c:f>
              <c:numCache>
                <c:formatCode>General</c:formatCode>
                <c:ptCount val="5"/>
                <c:pt idx="0">
                  <c:v>1</c:v>
                </c:pt>
                <c:pt idx="1">
                  <c:v>3</c:v>
                </c:pt>
                <c:pt idx="2">
                  <c:v>5</c:v>
                </c:pt>
                <c:pt idx="3">
                  <c:v>8</c:v>
                </c:pt>
                <c:pt idx="4">
                  <c:v>10</c:v>
                </c:pt>
              </c:numCache>
            </c:numRef>
          </c:cat>
          <c:val>
            <c:numRef>
              <c:f>Sheet1!$B$2:$B$6</c:f>
              <c:numCache>
                <c:formatCode>General</c:formatCode>
                <c:ptCount val="5"/>
                <c:pt idx="0">
                  <c:v>50</c:v>
                </c:pt>
                <c:pt idx="1">
                  <c:v>43</c:v>
                </c:pt>
                <c:pt idx="2">
                  <c:v>43</c:v>
                </c:pt>
                <c:pt idx="3">
                  <c:v>40</c:v>
                </c:pt>
                <c:pt idx="4">
                  <c:v>40</c:v>
                </c:pt>
              </c:numCache>
            </c:numRef>
          </c:val>
          <c:smooth val="0"/>
          <c:extLst>
            <c:ext xmlns:c16="http://schemas.microsoft.com/office/drawing/2014/chart" uri="{C3380CC4-5D6E-409C-BE32-E72D297353CC}">
              <c16:uniqueId val="{00000000-74CD-499A-B68F-066B713E0C5F}"/>
            </c:ext>
          </c:extLst>
        </c:ser>
        <c:ser>
          <c:idx val="1"/>
          <c:order val="1"/>
          <c:tx>
            <c:strRef>
              <c:f>Sheet1!$C$1</c:f>
              <c:strCache>
                <c:ptCount val="1"/>
                <c:pt idx="0">
                  <c:v>Precision</c:v>
                </c:pt>
              </c:strCache>
            </c:strRef>
          </c:tx>
          <c:spPr>
            <a:ln w="28575" cap="rnd">
              <a:solidFill>
                <a:schemeClr val="accent2"/>
              </a:solidFill>
              <a:round/>
            </a:ln>
            <a:effectLst/>
          </c:spPr>
          <c:marker>
            <c:symbol val="none"/>
          </c:marker>
          <c:cat>
            <c:numRef>
              <c:f>Sheet1!$A$2:$A$6</c:f>
              <c:numCache>
                <c:formatCode>General</c:formatCode>
                <c:ptCount val="5"/>
                <c:pt idx="0">
                  <c:v>1</c:v>
                </c:pt>
                <c:pt idx="1">
                  <c:v>3</c:v>
                </c:pt>
                <c:pt idx="2">
                  <c:v>5</c:v>
                </c:pt>
                <c:pt idx="3">
                  <c:v>8</c:v>
                </c:pt>
                <c:pt idx="4">
                  <c:v>10</c:v>
                </c:pt>
              </c:numCache>
            </c:numRef>
          </c:cat>
          <c:val>
            <c:numRef>
              <c:f>Sheet1!$C$2:$C$6</c:f>
              <c:numCache>
                <c:formatCode>General</c:formatCode>
                <c:ptCount val="5"/>
                <c:pt idx="0">
                  <c:v>60</c:v>
                </c:pt>
                <c:pt idx="1">
                  <c:v>33.299999999999997</c:v>
                </c:pt>
                <c:pt idx="2">
                  <c:v>0</c:v>
                </c:pt>
                <c:pt idx="3">
                  <c:v>25</c:v>
                </c:pt>
                <c:pt idx="4">
                  <c:v>33.299999999999997</c:v>
                </c:pt>
              </c:numCache>
            </c:numRef>
          </c:val>
          <c:smooth val="0"/>
          <c:extLst>
            <c:ext xmlns:c16="http://schemas.microsoft.com/office/drawing/2014/chart" uri="{C3380CC4-5D6E-409C-BE32-E72D297353CC}">
              <c16:uniqueId val="{00000001-74CD-499A-B68F-066B713E0C5F}"/>
            </c:ext>
          </c:extLst>
        </c:ser>
        <c:ser>
          <c:idx val="2"/>
          <c:order val="2"/>
          <c:tx>
            <c:strRef>
              <c:f>Sheet1!$D$1</c:f>
              <c:strCache>
                <c:ptCount val="1"/>
                <c:pt idx="0">
                  <c:v>Recall</c:v>
                </c:pt>
              </c:strCache>
            </c:strRef>
          </c:tx>
          <c:spPr>
            <a:ln w="28575" cap="rnd">
              <a:solidFill>
                <a:schemeClr val="accent3"/>
              </a:solidFill>
              <a:round/>
            </a:ln>
            <a:effectLst/>
          </c:spPr>
          <c:marker>
            <c:symbol val="none"/>
          </c:marker>
          <c:cat>
            <c:numRef>
              <c:f>Sheet1!$A$2:$A$6</c:f>
              <c:numCache>
                <c:formatCode>General</c:formatCode>
                <c:ptCount val="5"/>
                <c:pt idx="0">
                  <c:v>1</c:v>
                </c:pt>
                <c:pt idx="1">
                  <c:v>3</c:v>
                </c:pt>
                <c:pt idx="2">
                  <c:v>5</c:v>
                </c:pt>
                <c:pt idx="3">
                  <c:v>8</c:v>
                </c:pt>
                <c:pt idx="4">
                  <c:v>10</c:v>
                </c:pt>
              </c:numCache>
            </c:numRef>
          </c:cat>
          <c:val>
            <c:numRef>
              <c:f>Sheet1!$D$2:$D$6</c:f>
              <c:numCache>
                <c:formatCode>General</c:formatCode>
                <c:ptCount val="5"/>
                <c:pt idx="0">
                  <c:v>86</c:v>
                </c:pt>
                <c:pt idx="1">
                  <c:v>86</c:v>
                </c:pt>
                <c:pt idx="2">
                  <c:v>93</c:v>
                </c:pt>
                <c:pt idx="3">
                  <c:v>79</c:v>
                </c:pt>
                <c:pt idx="4">
                  <c:v>71</c:v>
                </c:pt>
              </c:numCache>
            </c:numRef>
          </c:val>
          <c:smooth val="0"/>
          <c:extLst>
            <c:ext xmlns:c16="http://schemas.microsoft.com/office/drawing/2014/chart" uri="{C3380CC4-5D6E-409C-BE32-E72D297353CC}">
              <c16:uniqueId val="{00000002-74CD-499A-B68F-066B713E0C5F}"/>
            </c:ext>
          </c:extLst>
        </c:ser>
        <c:ser>
          <c:idx val="3"/>
          <c:order val="3"/>
          <c:tx>
            <c:strRef>
              <c:f>Sheet1!$E$1</c:f>
              <c:strCache>
                <c:ptCount val="1"/>
                <c:pt idx="0">
                  <c:v>F-measure</c:v>
                </c:pt>
              </c:strCache>
            </c:strRef>
          </c:tx>
          <c:spPr>
            <a:ln w="28575" cap="rnd">
              <a:solidFill>
                <a:schemeClr val="accent4"/>
              </a:solidFill>
              <a:round/>
            </a:ln>
            <a:effectLst/>
          </c:spPr>
          <c:marker>
            <c:symbol val="none"/>
          </c:marker>
          <c:cat>
            <c:numRef>
              <c:f>Sheet1!$A$2:$A$6</c:f>
              <c:numCache>
                <c:formatCode>General</c:formatCode>
                <c:ptCount val="5"/>
                <c:pt idx="0">
                  <c:v>1</c:v>
                </c:pt>
                <c:pt idx="1">
                  <c:v>3</c:v>
                </c:pt>
                <c:pt idx="2">
                  <c:v>5</c:v>
                </c:pt>
                <c:pt idx="3">
                  <c:v>8</c:v>
                </c:pt>
                <c:pt idx="4">
                  <c:v>10</c:v>
                </c:pt>
              </c:numCache>
            </c:numRef>
          </c:cat>
          <c:val>
            <c:numRef>
              <c:f>Sheet1!$E$2:$E$6</c:f>
              <c:numCache>
                <c:formatCode>General</c:formatCode>
                <c:ptCount val="5"/>
                <c:pt idx="0">
                  <c:v>70.599999999999994</c:v>
                </c:pt>
                <c:pt idx="1">
                  <c:v>48</c:v>
                </c:pt>
                <c:pt idx="2">
                  <c:v>0</c:v>
                </c:pt>
                <c:pt idx="3">
                  <c:v>38</c:v>
                </c:pt>
                <c:pt idx="4">
                  <c:v>45</c:v>
                </c:pt>
              </c:numCache>
            </c:numRef>
          </c:val>
          <c:smooth val="0"/>
          <c:extLst>
            <c:ext xmlns:c16="http://schemas.microsoft.com/office/drawing/2014/chart" uri="{C3380CC4-5D6E-409C-BE32-E72D297353CC}">
              <c16:uniqueId val="{00000003-74CD-499A-B68F-066B713E0C5F}"/>
            </c:ext>
          </c:extLst>
        </c:ser>
        <c:dLbls>
          <c:showLegendKey val="0"/>
          <c:showVal val="0"/>
          <c:showCatName val="0"/>
          <c:showSerName val="0"/>
          <c:showPercent val="0"/>
          <c:showBubbleSize val="0"/>
        </c:dLbls>
        <c:smooth val="0"/>
        <c:axId val="336096864"/>
        <c:axId val="336097848"/>
      </c:lineChart>
      <c:catAx>
        <c:axId val="33609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6097848"/>
        <c:crosses val="autoZero"/>
        <c:auto val="1"/>
        <c:lblAlgn val="ctr"/>
        <c:lblOffset val="100"/>
        <c:noMultiLvlLbl val="0"/>
      </c:catAx>
      <c:valAx>
        <c:axId val="336097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6096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42790-D8CC-413B-A048-12A2CFE250BE}" type="datetimeFigureOut">
              <a:rPr lang="en-US" smtClean="0"/>
              <a:t>25-Sep-17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8BB29-8DE2-4893-8B8C-18F79A57253F}" type="slidenum">
              <a:rPr lang="en-US" smtClean="0"/>
              <a:t>‹#›</a:t>
            </a:fld>
            <a:endParaRPr lang="en-US"/>
          </a:p>
        </p:txBody>
      </p:sp>
    </p:spTree>
    <p:extLst>
      <p:ext uri="{BB962C8B-B14F-4D97-AF65-F5344CB8AC3E}">
        <p14:creationId xmlns:p14="http://schemas.microsoft.com/office/powerpoint/2010/main" val="131468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have divided our dataset in 80-20 ratio i.e. 80% training and 20% testing set. So out of 150 tweets, 120 are in training set and 30 are in testing set. Due to less training data, it might not perform well in this scenario</a:t>
            </a:r>
            <a:endParaRPr lang="en-US" dirty="0"/>
          </a:p>
        </p:txBody>
      </p:sp>
      <p:sp>
        <p:nvSpPr>
          <p:cNvPr id="4" name="Slide Number Placeholder 3"/>
          <p:cNvSpPr>
            <a:spLocks noGrp="1"/>
          </p:cNvSpPr>
          <p:nvPr>
            <p:ph type="sldNum" sz="quarter" idx="10"/>
          </p:nvPr>
        </p:nvSpPr>
        <p:spPr/>
        <p:txBody>
          <a:bodyPr/>
          <a:lstStyle/>
          <a:p>
            <a:fld id="{4DE8BB29-8DE2-4893-8B8C-18F79A57253F}" type="slidenum">
              <a:rPr lang="en-US" smtClean="0"/>
              <a:t>3</a:t>
            </a:fld>
            <a:endParaRPr lang="en-US"/>
          </a:p>
        </p:txBody>
      </p:sp>
    </p:spTree>
    <p:extLst>
      <p:ext uri="{BB962C8B-B14F-4D97-AF65-F5344CB8AC3E}">
        <p14:creationId xmlns:p14="http://schemas.microsoft.com/office/powerpoint/2010/main" val="314322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E8BB29-8DE2-4893-8B8C-18F79A57253F}" type="slidenum">
              <a:rPr lang="en-US" smtClean="0"/>
              <a:t>5</a:t>
            </a:fld>
            <a:endParaRPr lang="en-US"/>
          </a:p>
        </p:txBody>
      </p:sp>
    </p:spTree>
    <p:extLst>
      <p:ext uri="{BB962C8B-B14F-4D97-AF65-F5344CB8AC3E}">
        <p14:creationId xmlns:p14="http://schemas.microsoft.com/office/powerpoint/2010/main" val="3876981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E8BB29-8DE2-4893-8B8C-18F79A57253F}" type="slidenum">
              <a:rPr lang="en-US" smtClean="0"/>
              <a:t>6</a:t>
            </a:fld>
            <a:endParaRPr lang="en-US"/>
          </a:p>
        </p:txBody>
      </p:sp>
    </p:spTree>
    <p:extLst>
      <p:ext uri="{BB962C8B-B14F-4D97-AF65-F5344CB8AC3E}">
        <p14:creationId xmlns:p14="http://schemas.microsoft.com/office/powerpoint/2010/main" val="2853591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7029B-E8E8-4CF8-BE5B-44A530BF6F54}" type="datetime1">
              <a:rPr lang="en-US" smtClean="0"/>
              <a:t>25-Sep-17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67087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72DE7-7835-467C-BD49-DD699AAD8651}" type="datetime1">
              <a:rPr lang="en-US" smtClean="0"/>
              <a:t>25-Sep-17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94484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4BD3A-0324-4664-8DA4-8EEAE3250BEE}" type="datetime1">
              <a:rPr lang="en-US" smtClean="0"/>
              <a:t>25-Sep-17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97489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B504D-7473-4389-AD2C-BFAA0EA5FB41}" type="datetime1">
              <a:rPr lang="en-US" smtClean="0"/>
              <a:t>25-Sep-17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58901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B4B822-5435-4D07-BC03-2FE6D18E4BD7}" type="datetime1">
              <a:rPr lang="en-US" smtClean="0"/>
              <a:t>25-Sep-17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82472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2DFF8-97E0-4164-BDC5-F86FB5602358}" type="datetime1">
              <a:rPr lang="en-US" smtClean="0"/>
              <a:t>25-Sep-17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88660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1F8D2-B5A1-4478-9AA5-9F97407A23E9}" type="datetime1">
              <a:rPr lang="en-US" smtClean="0"/>
              <a:t>25-Sep-17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67788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0DB110-6CFF-4B2D-92EC-88E5D257562C}" type="datetime1">
              <a:rPr lang="en-US" smtClean="0"/>
              <a:t>25-Sep-17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95649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21410-3D24-470A-BAFD-88494063E395}" type="datetime1">
              <a:rPr lang="en-US" smtClean="0"/>
              <a:t>25-Sep-17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71712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323F15-4E67-45FC-A7B5-84E04E9C5A18}" type="datetime1">
              <a:rPr lang="en-US" smtClean="0"/>
              <a:t>25-Sep-17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35001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9E3488-47B7-49CF-A8F1-36AD1A421087}" type="datetime1">
              <a:rPr lang="en-US" smtClean="0"/>
              <a:t>25-Sep-17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21782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E2C3-6A43-45BD-A261-A8313028EB1C}" type="datetime1">
              <a:rPr lang="en-US" smtClean="0"/>
              <a:t>25-Sep-17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E425C-FC0D-4AF3-B4B8-8350AE6206DF}" type="slidenum">
              <a:rPr lang="en-US" smtClean="0"/>
              <a:t>‹#›</a:t>
            </a:fld>
            <a:endParaRPr lang="en-US"/>
          </a:p>
        </p:txBody>
      </p:sp>
    </p:spTree>
    <p:extLst>
      <p:ext uri="{BB962C8B-B14F-4D97-AF65-F5344CB8AC3E}">
        <p14:creationId xmlns:p14="http://schemas.microsoft.com/office/powerpoint/2010/main" val="4269861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56DE-C847-4B80-AFAF-51829687F329}"/>
              </a:ext>
            </a:extLst>
          </p:cNvPr>
          <p:cNvSpPr>
            <a:spLocks noGrp="1"/>
          </p:cNvSpPr>
          <p:nvPr>
            <p:ph type="ctrTitle"/>
          </p:nvPr>
        </p:nvSpPr>
        <p:spPr/>
        <p:txBody>
          <a:bodyPr>
            <a:normAutofit/>
          </a:bodyPr>
          <a:lstStyle/>
          <a:p>
            <a:r>
              <a:rPr lang="en-US" dirty="0"/>
              <a:t>KNN Classifier for </a:t>
            </a:r>
            <a:br>
              <a:rPr lang="en-US" dirty="0"/>
            </a:br>
            <a:r>
              <a:rPr lang="en-US" dirty="0"/>
              <a:t>Harvey Twitter Rescues</a:t>
            </a:r>
          </a:p>
        </p:txBody>
      </p:sp>
      <p:sp>
        <p:nvSpPr>
          <p:cNvPr id="3" name="Subtitle 2">
            <a:extLst>
              <a:ext uri="{FF2B5EF4-FFF2-40B4-BE49-F238E27FC236}">
                <a16:creationId xmlns:a16="http://schemas.microsoft.com/office/drawing/2014/main" id="{48954A54-5EBD-4A87-913A-1CB87382C917}"/>
              </a:ext>
            </a:extLst>
          </p:cNvPr>
          <p:cNvSpPr>
            <a:spLocks noGrp="1"/>
          </p:cNvSpPr>
          <p:nvPr>
            <p:ph type="subTitle" idx="1"/>
          </p:nvPr>
        </p:nvSpPr>
        <p:spPr>
          <a:xfrm>
            <a:off x="1143000" y="3602037"/>
            <a:ext cx="6858000" cy="2924597"/>
          </a:xfrm>
        </p:spPr>
        <p:txBody>
          <a:bodyPr>
            <a:normAutofit/>
          </a:bodyPr>
          <a:lstStyle/>
          <a:p>
            <a:r>
              <a:rPr lang="en-US" dirty="0"/>
              <a:t>Homework 2 – Question 7</a:t>
            </a:r>
          </a:p>
          <a:p>
            <a:endParaRPr lang="en-US" dirty="0"/>
          </a:p>
          <a:p>
            <a:r>
              <a:rPr lang="en-US" dirty="0" err="1"/>
              <a:t>Gantaphon</a:t>
            </a:r>
            <a:r>
              <a:rPr lang="en-US" dirty="0"/>
              <a:t> Chalumporn and Vibhuti Gupta</a:t>
            </a:r>
          </a:p>
          <a:p>
            <a:endParaRPr lang="en-US" dirty="0"/>
          </a:p>
          <a:p>
            <a:r>
              <a:rPr lang="en-US" altLang="en-US" dirty="0"/>
              <a:t>CS5331: Data Analytic</a:t>
            </a:r>
            <a:br>
              <a:rPr lang="en-US" altLang="en-US" dirty="0"/>
            </a:br>
            <a:r>
              <a:rPr lang="en-US" altLang="en-US" dirty="0"/>
              <a:t>Texas Tech University</a:t>
            </a:r>
            <a:endParaRPr lang="en-US" dirty="0"/>
          </a:p>
        </p:txBody>
      </p:sp>
      <p:sp>
        <p:nvSpPr>
          <p:cNvPr id="4" name="Slide Number Placeholder 3">
            <a:extLst>
              <a:ext uri="{FF2B5EF4-FFF2-40B4-BE49-F238E27FC236}">
                <a16:creationId xmlns:a16="http://schemas.microsoft.com/office/drawing/2014/main" id="{1E8C9206-DFEA-4038-9595-260C1810765A}"/>
              </a:ext>
            </a:extLst>
          </p:cNvPr>
          <p:cNvSpPr>
            <a:spLocks noGrp="1"/>
          </p:cNvSpPr>
          <p:nvPr>
            <p:ph type="sldNum" sz="quarter" idx="12"/>
          </p:nvPr>
        </p:nvSpPr>
        <p:spPr/>
        <p:txBody>
          <a:bodyPr/>
          <a:lstStyle/>
          <a:p>
            <a:fld id="{812E425C-FC0D-4AF3-B4B8-8350AE6206DF}" type="slidenum">
              <a:rPr lang="en-US" smtClean="0"/>
              <a:t>1</a:t>
            </a:fld>
            <a:endParaRPr lang="en-US"/>
          </a:p>
        </p:txBody>
      </p:sp>
    </p:spTree>
    <p:extLst>
      <p:ext uri="{BB962C8B-B14F-4D97-AF65-F5344CB8AC3E}">
        <p14:creationId xmlns:p14="http://schemas.microsoft.com/office/powerpoint/2010/main" val="333219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C7E1-39C7-4357-95C5-3EEDBC2675BC}"/>
              </a:ext>
            </a:extLst>
          </p:cNvPr>
          <p:cNvSpPr>
            <a:spLocks noGrp="1"/>
          </p:cNvSpPr>
          <p:nvPr>
            <p:ph type="title"/>
          </p:nvPr>
        </p:nvSpPr>
        <p:spPr>
          <a:xfrm>
            <a:off x="628650" y="365126"/>
            <a:ext cx="7886700" cy="1325563"/>
          </a:xfrm>
        </p:spPr>
        <p:txBody>
          <a:bodyPr/>
          <a:lstStyle/>
          <a:p>
            <a:r>
              <a:rPr lang="en-US" dirty="0"/>
              <a:t>(a) Distance Function</a:t>
            </a:r>
          </a:p>
        </p:txBody>
      </p:sp>
      <p:graphicFrame>
        <p:nvGraphicFramePr>
          <p:cNvPr id="4" name="Content Placeholder 3">
            <a:extLst>
              <a:ext uri="{FF2B5EF4-FFF2-40B4-BE49-F238E27FC236}">
                <a16:creationId xmlns:a16="http://schemas.microsoft.com/office/drawing/2014/main" id="{FE5E5F56-CDB9-431B-9744-824DF17EE720}"/>
              </a:ext>
            </a:extLst>
          </p:cNvPr>
          <p:cNvGraphicFramePr>
            <a:graphicFrameLocks noGrp="1"/>
          </p:cNvGraphicFramePr>
          <p:nvPr>
            <p:ph idx="1"/>
            <p:extLst>
              <p:ext uri="{D42A27DB-BD31-4B8C-83A1-F6EECF244321}">
                <p14:modId xmlns:p14="http://schemas.microsoft.com/office/powerpoint/2010/main" val="863748553"/>
              </p:ext>
            </p:extLst>
          </p:nvPr>
        </p:nvGraphicFramePr>
        <p:xfrm>
          <a:off x="628650" y="2214732"/>
          <a:ext cx="78867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2DCBF0D-95D3-48F9-8ECB-41E0568E1295}"/>
              </a:ext>
            </a:extLst>
          </p:cNvPr>
          <p:cNvSpPr txBox="1"/>
          <p:nvPr/>
        </p:nvSpPr>
        <p:spPr>
          <a:xfrm>
            <a:off x="719848" y="1767579"/>
            <a:ext cx="4270442" cy="523220"/>
          </a:xfrm>
          <a:prstGeom prst="rect">
            <a:avLst/>
          </a:prstGeom>
          <a:noFill/>
        </p:spPr>
        <p:txBody>
          <a:bodyPr wrap="square" rtlCol="0">
            <a:spAutoFit/>
          </a:bodyPr>
          <a:lstStyle/>
          <a:p>
            <a:pPr marL="457200" indent="-457200">
              <a:buFont typeface="Arial" panose="020B0604020202020204" pitchFamily="34" charset="0"/>
              <a:buChar char="•"/>
            </a:pPr>
            <a:r>
              <a:rPr lang="en-US" sz="2800" b="1" dirty="0"/>
              <a:t>Euclidean Distance</a:t>
            </a:r>
          </a:p>
        </p:txBody>
      </p:sp>
      <p:sp>
        <p:nvSpPr>
          <p:cNvPr id="6" name="Slide Number Placeholder 5">
            <a:extLst>
              <a:ext uri="{FF2B5EF4-FFF2-40B4-BE49-F238E27FC236}">
                <a16:creationId xmlns:a16="http://schemas.microsoft.com/office/drawing/2014/main" id="{66DCFB5B-370C-4170-BD34-421D392D23C4}"/>
              </a:ext>
            </a:extLst>
          </p:cNvPr>
          <p:cNvSpPr>
            <a:spLocks noGrp="1"/>
          </p:cNvSpPr>
          <p:nvPr>
            <p:ph type="sldNum" sz="quarter" idx="12"/>
          </p:nvPr>
        </p:nvSpPr>
        <p:spPr/>
        <p:txBody>
          <a:bodyPr/>
          <a:lstStyle/>
          <a:p>
            <a:fld id="{812E425C-FC0D-4AF3-B4B8-8350AE6206DF}" type="slidenum">
              <a:rPr lang="en-US" smtClean="0"/>
              <a:t>2</a:t>
            </a:fld>
            <a:endParaRPr lang="en-US"/>
          </a:p>
        </p:txBody>
      </p:sp>
    </p:spTree>
    <p:extLst>
      <p:ext uri="{BB962C8B-B14F-4D97-AF65-F5344CB8AC3E}">
        <p14:creationId xmlns:p14="http://schemas.microsoft.com/office/powerpoint/2010/main" val="313491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ECDE-45AF-4CC6-AEC3-74A967776783}"/>
              </a:ext>
            </a:extLst>
          </p:cNvPr>
          <p:cNvSpPr>
            <a:spLocks noGrp="1"/>
          </p:cNvSpPr>
          <p:nvPr>
            <p:ph type="title"/>
          </p:nvPr>
        </p:nvSpPr>
        <p:spPr/>
        <p:txBody>
          <a:bodyPr/>
          <a:lstStyle/>
          <a:p>
            <a:r>
              <a:rPr lang="en-US" dirty="0"/>
              <a:t>(b) Running KNN</a:t>
            </a:r>
          </a:p>
        </p:txBody>
      </p:sp>
      <p:sp>
        <p:nvSpPr>
          <p:cNvPr id="3" name="Content Placeholder 2">
            <a:extLst>
              <a:ext uri="{FF2B5EF4-FFF2-40B4-BE49-F238E27FC236}">
                <a16:creationId xmlns:a16="http://schemas.microsoft.com/office/drawing/2014/main" id="{A87AC5AB-A4F2-4896-9FFC-ABB7A960B26A}"/>
              </a:ext>
            </a:extLst>
          </p:cNvPr>
          <p:cNvSpPr>
            <a:spLocks noGrp="1"/>
          </p:cNvSpPr>
          <p:nvPr>
            <p:ph idx="1"/>
          </p:nvPr>
        </p:nvSpPr>
        <p:spPr>
          <a:xfrm>
            <a:off x="628650" y="1825625"/>
            <a:ext cx="7886700" cy="4886460"/>
          </a:xfrm>
        </p:spPr>
        <p:txBody>
          <a:bodyPr/>
          <a:lstStyle/>
          <a:p>
            <a:r>
              <a:rPr lang="en-US" dirty="0"/>
              <a:t>Collected related tweets</a:t>
            </a:r>
          </a:p>
          <a:p>
            <a:r>
              <a:rPr lang="en-US" dirty="0"/>
              <a:t>Manually labeled  </a:t>
            </a:r>
            <a:r>
              <a:rPr lang="en-US" b="1" dirty="0"/>
              <a:t>Rescue</a:t>
            </a:r>
            <a:r>
              <a:rPr lang="en-US" dirty="0"/>
              <a:t> or </a:t>
            </a:r>
            <a:r>
              <a:rPr lang="en-US" b="1" dirty="0"/>
              <a:t>Non-rescue</a:t>
            </a:r>
          </a:p>
          <a:p>
            <a:r>
              <a:rPr lang="en-US" dirty="0"/>
              <a:t>Data preprocessed</a:t>
            </a:r>
          </a:p>
          <a:p>
            <a:pPr lvl="1"/>
            <a:r>
              <a:rPr lang="en-US" dirty="0"/>
              <a:t>Lower casing</a:t>
            </a:r>
          </a:p>
          <a:p>
            <a:pPr lvl="1"/>
            <a:r>
              <a:rPr lang="en-US" dirty="0"/>
              <a:t>Remove </a:t>
            </a:r>
            <a:r>
              <a:rPr lang="en-US" dirty="0" err="1"/>
              <a:t>url</a:t>
            </a:r>
            <a:r>
              <a:rPr lang="en-US" dirty="0"/>
              <a:t>, marks, spaces, stop words, etc.</a:t>
            </a:r>
          </a:p>
          <a:p>
            <a:pPr lvl="1"/>
            <a:r>
              <a:rPr lang="en-US" dirty="0"/>
              <a:t>Stem words (ex. helped = help)</a:t>
            </a:r>
          </a:p>
          <a:p>
            <a:r>
              <a:rPr lang="en-US" dirty="0"/>
              <a:t>Divided data to Training and Testing set</a:t>
            </a:r>
          </a:p>
          <a:p>
            <a:r>
              <a:rPr lang="en-US" dirty="0"/>
              <a:t>Created feature matrix – Bag of words</a:t>
            </a:r>
          </a:p>
          <a:p>
            <a:r>
              <a:rPr lang="en-US" dirty="0"/>
              <a:t>Defined and Applied KNN</a:t>
            </a:r>
          </a:p>
          <a:p>
            <a:r>
              <a:rPr lang="en-US" dirty="0"/>
              <a:t>Evaluated</a:t>
            </a:r>
          </a:p>
          <a:p>
            <a:endParaRPr lang="en-US" dirty="0"/>
          </a:p>
        </p:txBody>
      </p:sp>
      <p:sp>
        <p:nvSpPr>
          <p:cNvPr id="4" name="Slide Number Placeholder 3">
            <a:extLst>
              <a:ext uri="{FF2B5EF4-FFF2-40B4-BE49-F238E27FC236}">
                <a16:creationId xmlns:a16="http://schemas.microsoft.com/office/drawing/2014/main" id="{E620E5E6-9E1F-4C37-A379-01C4B1D76248}"/>
              </a:ext>
            </a:extLst>
          </p:cNvPr>
          <p:cNvSpPr>
            <a:spLocks noGrp="1"/>
          </p:cNvSpPr>
          <p:nvPr>
            <p:ph type="sldNum" sz="quarter" idx="12"/>
          </p:nvPr>
        </p:nvSpPr>
        <p:spPr/>
        <p:txBody>
          <a:bodyPr/>
          <a:lstStyle/>
          <a:p>
            <a:fld id="{812E425C-FC0D-4AF3-B4B8-8350AE6206DF}" type="slidenum">
              <a:rPr lang="en-US" smtClean="0"/>
              <a:t>3</a:t>
            </a:fld>
            <a:endParaRPr lang="en-US"/>
          </a:p>
        </p:txBody>
      </p:sp>
    </p:spTree>
    <p:extLst>
      <p:ext uri="{BB962C8B-B14F-4D97-AF65-F5344CB8AC3E}">
        <p14:creationId xmlns:p14="http://schemas.microsoft.com/office/powerpoint/2010/main" val="82534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1988-E061-4E00-86D4-FA98CA8C32FB}"/>
              </a:ext>
            </a:extLst>
          </p:cNvPr>
          <p:cNvSpPr>
            <a:spLocks noGrp="1"/>
          </p:cNvSpPr>
          <p:nvPr>
            <p:ph type="title"/>
          </p:nvPr>
        </p:nvSpPr>
        <p:spPr/>
        <p:txBody>
          <a:bodyPr/>
          <a:lstStyle/>
          <a:p>
            <a:r>
              <a:rPr lang="en-US" dirty="0"/>
              <a:t>(c) Evaluated KNN</a:t>
            </a:r>
          </a:p>
        </p:txBody>
      </p:sp>
      <p:sp>
        <p:nvSpPr>
          <p:cNvPr id="3" name="Content Placeholder 2">
            <a:extLst>
              <a:ext uri="{FF2B5EF4-FFF2-40B4-BE49-F238E27FC236}">
                <a16:creationId xmlns:a16="http://schemas.microsoft.com/office/drawing/2014/main" id="{93904AE0-1015-4067-ABBF-0C583DF958BF}"/>
              </a:ext>
            </a:extLst>
          </p:cNvPr>
          <p:cNvSpPr>
            <a:spLocks noGrp="1"/>
          </p:cNvSpPr>
          <p:nvPr>
            <p:ph idx="1"/>
          </p:nvPr>
        </p:nvSpPr>
        <p:spPr/>
        <p:txBody>
          <a:bodyPr/>
          <a:lstStyle/>
          <a:p>
            <a:pPr marL="0" indent="0">
              <a:buNone/>
            </a:pPr>
            <a:r>
              <a:rPr lang="en-US" dirty="0"/>
              <a:t>K=3</a:t>
            </a:r>
          </a:p>
          <a:p>
            <a:r>
              <a:rPr lang="en-US" b="1" dirty="0"/>
              <a:t>Precision</a:t>
            </a:r>
            <a:r>
              <a:rPr lang="en-US" dirty="0"/>
              <a:t>: 33.3%</a:t>
            </a:r>
            <a:endParaRPr lang="en-US" sz="2400" dirty="0"/>
          </a:p>
          <a:p>
            <a:r>
              <a:rPr lang="en-US" b="1" dirty="0"/>
              <a:t>Recall</a:t>
            </a:r>
            <a:r>
              <a:rPr lang="en-US" dirty="0"/>
              <a:t>: 86%</a:t>
            </a:r>
            <a:endParaRPr lang="en-US" sz="2400" dirty="0"/>
          </a:p>
          <a:p>
            <a:r>
              <a:rPr lang="en-US" b="1" dirty="0"/>
              <a:t>F-measure</a:t>
            </a:r>
            <a:r>
              <a:rPr lang="en-US" dirty="0"/>
              <a:t>: 48%</a:t>
            </a:r>
            <a:endParaRPr lang="en-US" sz="2400" dirty="0"/>
          </a:p>
          <a:p>
            <a:pPr lvl="1"/>
            <a:endParaRPr lang="en-US" dirty="0"/>
          </a:p>
        </p:txBody>
      </p:sp>
      <p:sp>
        <p:nvSpPr>
          <p:cNvPr id="4" name="Slide Number Placeholder 3">
            <a:extLst>
              <a:ext uri="{FF2B5EF4-FFF2-40B4-BE49-F238E27FC236}">
                <a16:creationId xmlns:a16="http://schemas.microsoft.com/office/drawing/2014/main" id="{41F96023-63A5-4AC4-B342-62291ED6CF6A}"/>
              </a:ext>
            </a:extLst>
          </p:cNvPr>
          <p:cNvSpPr>
            <a:spLocks noGrp="1"/>
          </p:cNvSpPr>
          <p:nvPr>
            <p:ph type="sldNum" sz="quarter" idx="12"/>
          </p:nvPr>
        </p:nvSpPr>
        <p:spPr/>
        <p:txBody>
          <a:bodyPr/>
          <a:lstStyle/>
          <a:p>
            <a:fld id="{812E425C-FC0D-4AF3-B4B8-8350AE6206DF}" type="slidenum">
              <a:rPr lang="en-US" smtClean="0"/>
              <a:t>4</a:t>
            </a:fld>
            <a:endParaRPr lang="en-US"/>
          </a:p>
        </p:txBody>
      </p:sp>
    </p:spTree>
    <p:extLst>
      <p:ext uri="{BB962C8B-B14F-4D97-AF65-F5344CB8AC3E}">
        <p14:creationId xmlns:p14="http://schemas.microsoft.com/office/powerpoint/2010/main" val="42885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E99C-FA62-4588-B0B7-69CFCA3099FA}"/>
              </a:ext>
            </a:extLst>
          </p:cNvPr>
          <p:cNvSpPr>
            <a:spLocks noGrp="1"/>
          </p:cNvSpPr>
          <p:nvPr>
            <p:ph type="title"/>
          </p:nvPr>
        </p:nvSpPr>
        <p:spPr/>
        <p:txBody>
          <a:bodyPr/>
          <a:lstStyle/>
          <a:p>
            <a:r>
              <a:rPr lang="en-US" dirty="0"/>
              <a:t>(d) Trying Different K</a:t>
            </a:r>
          </a:p>
        </p:txBody>
      </p:sp>
      <p:graphicFrame>
        <p:nvGraphicFramePr>
          <p:cNvPr id="6" name="Content Placeholder 5">
            <a:extLst>
              <a:ext uri="{FF2B5EF4-FFF2-40B4-BE49-F238E27FC236}">
                <a16:creationId xmlns:a16="http://schemas.microsoft.com/office/drawing/2014/main" id="{2AE28E08-0610-48CC-9376-D052A393B862}"/>
              </a:ext>
            </a:extLst>
          </p:cNvPr>
          <p:cNvGraphicFramePr>
            <a:graphicFrameLocks noGrp="1"/>
          </p:cNvGraphicFramePr>
          <p:nvPr>
            <p:ph idx="1"/>
            <p:extLst>
              <p:ext uri="{D42A27DB-BD31-4B8C-83A1-F6EECF244321}">
                <p14:modId xmlns:p14="http://schemas.microsoft.com/office/powerpoint/2010/main" val="4284950345"/>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6">
            <a:extLst>
              <a:ext uri="{FF2B5EF4-FFF2-40B4-BE49-F238E27FC236}">
                <a16:creationId xmlns:a16="http://schemas.microsoft.com/office/drawing/2014/main" id="{F255B1E1-389F-4CD6-919E-4D037571CA71}"/>
              </a:ext>
            </a:extLst>
          </p:cNvPr>
          <p:cNvSpPr>
            <a:spLocks noGrp="1"/>
          </p:cNvSpPr>
          <p:nvPr>
            <p:ph type="sldNum" sz="quarter" idx="12"/>
          </p:nvPr>
        </p:nvSpPr>
        <p:spPr/>
        <p:txBody>
          <a:bodyPr/>
          <a:lstStyle/>
          <a:p>
            <a:fld id="{812E425C-FC0D-4AF3-B4B8-8350AE6206DF}" type="slidenum">
              <a:rPr lang="en-US" smtClean="0"/>
              <a:t>5</a:t>
            </a:fld>
            <a:endParaRPr lang="en-US"/>
          </a:p>
        </p:txBody>
      </p:sp>
    </p:spTree>
    <p:extLst>
      <p:ext uri="{BB962C8B-B14F-4D97-AF65-F5344CB8AC3E}">
        <p14:creationId xmlns:p14="http://schemas.microsoft.com/office/powerpoint/2010/main" val="416685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E99C-FA62-4588-B0B7-69CFCA3099FA}"/>
              </a:ext>
            </a:extLst>
          </p:cNvPr>
          <p:cNvSpPr>
            <a:spLocks noGrp="1"/>
          </p:cNvSpPr>
          <p:nvPr>
            <p:ph type="title"/>
          </p:nvPr>
        </p:nvSpPr>
        <p:spPr/>
        <p:txBody>
          <a:bodyPr/>
          <a:lstStyle/>
          <a:p>
            <a:r>
              <a:rPr lang="en-US" dirty="0"/>
              <a:t>(d) Trying Different K</a:t>
            </a:r>
          </a:p>
        </p:txBody>
      </p:sp>
      <p:graphicFrame>
        <p:nvGraphicFramePr>
          <p:cNvPr id="6" name="Content Placeholder 5">
            <a:extLst>
              <a:ext uri="{FF2B5EF4-FFF2-40B4-BE49-F238E27FC236}">
                <a16:creationId xmlns:a16="http://schemas.microsoft.com/office/drawing/2014/main" id="{2AE28E08-0610-48CC-9376-D052A393B862}"/>
              </a:ext>
            </a:extLst>
          </p:cNvPr>
          <p:cNvGraphicFramePr>
            <a:graphicFrameLocks noGrp="1"/>
          </p:cNvGraphicFramePr>
          <p:nvPr>
            <p:ph idx="1"/>
            <p:extLst>
              <p:ext uri="{D42A27DB-BD31-4B8C-83A1-F6EECF244321}">
                <p14:modId xmlns:p14="http://schemas.microsoft.com/office/powerpoint/2010/main" val="2131040715"/>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0172FA01-C2BF-41B2-A366-1C50DBA23433}"/>
              </a:ext>
            </a:extLst>
          </p:cNvPr>
          <p:cNvSpPr>
            <a:spLocks noGrp="1"/>
          </p:cNvSpPr>
          <p:nvPr>
            <p:ph type="sldNum" sz="quarter" idx="12"/>
          </p:nvPr>
        </p:nvSpPr>
        <p:spPr/>
        <p:txBody>
          <a:bodyPr/>
          <a:lstStyle/>
          <a:p>
            <a:fld id="{812E425C-FC0D-4AF3-B4B8-8350AE6206DF}" type="slidenum">
              <a:rPr lang="en-US" smtClean="0"/>
              <a:t>6</a:t>
            </a:fld>
            <a:endParaRPr lang="en-US"/>
          </a:p>
        </p:txBody>
      </p:sp>
    </p:spTree>
    <p:extLst>
      <p:ext uri="{BB962C8B-B14F-4D97-AF65-F5344CB8AC3E}">
        <p14:creationId xmlns:p14="http://schemas.microsoft.com/office/powerpoint/2010/main" val="336445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B6B5-2201-43FE-A1BB-51DFF7DC0957}"/>
              </a:ext>
            </a:extLst>
          </p:cNvPr>
          <p:cNvSpPr>
            <a:spLocks noGrp="1"/>
          </p:cNvSpPr>
          <p:nvPr>
            <p:ph type="title"/>
          </p:nvPr>
        </p:nvSpPr>
        <p:spPr/>
        <p:txBody>
          <a:bodyPr/>
          <a:lstStyle/>
          <a:p>
            <a:r>
              <a:rPr lang="en-US" dirty="0"/>
              <a:t>(e) Visualized result</a:t>
            </a:r>
          </a:p>
        </p:txBody>
      </p:sp>
      <p:sp>
        <p:nvSpPr>
          <p:cNvPr id="3" name="Content Placeholder 2">
            <a:extLst>
              <a:ext uri="{FF2B5EF4-FFF2-40B4-BE49-F238E27FC236}">
                <a16:creationId xmlns:a16="http://schemas.microsoft.com/office/drawing/2014/main" id="{4482F6EC-8AD6-44C9-8242-BC0CC03EB47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92E8F9B-4413-4C81-AE72-6289F314302B}"/>
              </a:ext>
            </a:extLst>
          </p:cNvPr>
          <p:cNvSpPr>
            <a:spLocks noGrp="1"/>
          </p:cNvSpPr>
          <p:nvPr>
            <p:ph type="sldNum" sz="quarter" idx="12"/>
          </p:nvPr>
        </p:nvSpPr>
        <p:spPr/>
        <p:txBody>
          <a:bodyPr/>
          <a:lstStyle/>
          <a:p>
            <a:fld id="{812E425C-FC0D-4AF3-B4B8-8350AE6206DF}" type="slidenum">
              <a:rPr lang="en-US" smtClean="0"/>
              <a:t>7</a:t>
            </a:fld>
            <a:endParaRPr lang="en-US"/>
          </a:p>
        </p:txBody>
      </p:sp>
    </p:spTree>
    <p:extLst>
      <p:ext uri="{BB962C8B-B14F-4D97-AF65-F5344CB8AC3E}">
        <p14:creationId xmlns:p14="http://schemas.microsoft.com/office/powerpoint/2010/main" val="114236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593C-D6DD-4E35-A49D-4D4265F50B3C}"/>
              </a:ext>
            </a:extLst>
          </p:cNvPr>
          <p:cNvSpPr>
            <a:spLocks noGrp="1"/>
          </p:cNvSpPr>
          <p:nvPr>
            <p:ph type="title"/>
          </p:nvPr>
        </p:nvSpPr>
        <p:spPr/>
        <p:txBody>
          <a:bodyPr/>
          <a:lstStyle/>
          <a:p>
            <a:r>
              <a:rPr lang="en-US" dirty="0"/>
              <a:t>(f) Our discovery</a:t>
            </a:r>
          </a:p>
        </p:txBody>
      </p:sp>
      <p:sp>
        <p:nvSpPr>
          <p:cNvPr id="3" name="Content Placeholder 2">
            <a:extLst>
              <a:ext uri="{FF2B5EF4-FFF2-40B4-BE49-F238E27FC236}">
                <a16:creationId xmlns:a16="http://schemas.microsoft.com/office/drawing/2014/main" id="{00B074C8-7B14-43B7-97BB-426D97325293}"/>
              </a:ext>
            </a:extLst>
          </p:cNvPr>
          <p:cNvSpPr>
            <a:spLocks noGrp="1"/>
          </p:cNvSpPr>
          <p:nvPr>
            <p:ph idx="1"/>
          </p:nvPr>
        </p:nvSpPr>
        <p:spPr/>
        <p:txBody>
          <a:bodyPr/>
          <a:lstStyle/>
          <a:p>
            <a:r>
              <a:rPr lang="en-US" dirty="0"/>
              <a:t>K value</a:t>
            </a:r>
          </a:p>
          <a:p>
            <a:endParaRPr lang="en-US" dirty="0"/>
          </a:p>
          <a:p>
            <a:r>
              <a:rPr lang="en-US" dirty="0"/>
              <a:t>“” is the most used word in our dataset</a:t>
            </a:r>
          </a:p>
          <a:p>
            <a:endParaRPr lang="en-US" dirty="0"/>
          </a:p>
          <a:p>
            <a:r>
              <a:rPr lang="en-US" dirty="0"/>
              <a:t>AUC curve</a:t>
            </a:r>
          </a:p>
          <a:p>
            <a:endParaRPr lang="en-US" dirty="0"/>
          </a:p>
          <a:p>
            <a:r>
              <a:rPr lang="en-US" dirty="0"/>
              <a:t>Distance</a:t>
            </a:r>
          </a:p>
          <a:p>
            <a:endParaRPr lang="en-US" dirty="0"/>
          </a:p>
        </p:txBody>
      </p:sp>
      <p:sp>
        <p:nvSpPr>
          <p:cNvPr id="4" name="Slide Number Placeholder 3">
            <a:extLst>
              <a:ext uri="{FF2B5EF4-FFF2-40B4-BE49-F238E27FC236}">
                <a16:creationId xmlns:a16="http://schemas.microsoft.com/office/drawing/2014/main" id="{C87F0109-6EB6-469B-A66F-87C9FB70D791}"/>
              </a:ext>
            </a:extLst>
          </p:cNvPr>
          <p:cNvSpPr>
            <a:spLocks noGrp="1"/>
          </p:cNvSpPr>
          <p:nvPr>
            <p:ph type="sldNum" sz="quarter" idx="12"/>
          </p:nvPr>
        </p:nvSpPr>
        <p:spPr/>
        <p:txBody>
          <a:bodyPr/>
          <a:lstStyle/>
          <a:p>
            <a:fld id="{812E425C-FC0D-4AF3-B4B8-8350AE6206DF}" type="slidenum">
              <a:rPr lang="en-US" smtClean="0"/>
              <a:t>8</a:t>
            </a:fld>
            <a:endParaRPr lang="en-US"/>
          </a:p>
        </p:txBody>
      </p:sp>
    </p:spTree>
    <p:extLst>
      <p:ext uri="{BB962C8B-B14F-4D97-AF65-F5344CB8AC3E}">
        <p14:creationId xmlns:p14="http://schemas.microsoft.com/office/powerpoint/2010/main" val="216822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BCE5-1531-43BD-83AB-D35BE33BE3D6}"/>
              </a:ext>
            </a:extLst>
          </p:cNvPr>
          <p:cNvSpPr>
            <a:spLocks noGrp="1"/>
          </p:cNvSpPr>
          <p:nvPr>
            <p:ph type="title"/>
          </p:nvPr>
        </p:nvSpPr>
        <p:spPr>
          <a:xfrm>
            <a:off x="628650" y="365125"/>
            <a:ext cx="7886700" cy="5948125"/>
          </a:xfrm>
        </p:spPr>
        <p:txBody>
          <a:bodyPr/>
          <a:lstStyle/>
          <a:p>
            <a:pPr algn="ctr"/>
            <a:r>
              <a:rPr lang="en-US" dirty="0"/>
              <a:t>Thank you</a:t>
            </a:r>
          </a:p>
        </p:txBody>
      </p:sp>
      <p:sp>
        <p:nvSpPr>
          <p:cNvPr id="4" name="Slide Number Placeholder 3">
            <a:extLst>
              <a:ext uri="{FF2B5EF4-FFF2-40B4-BE49-F238E27FC236}">
                <a16:creationId xmlns:a16="http://schemas.microsoft.com/office/drawing/2014/main" id="{E6521CF1-11E1-49FE-BF10-919B897F0493}"/>
              </a:ext>
            </a:extLst>
          </p:cNvPr>
          <p:cNvSpPr>
            <a:spLocks noGrp="1"/>
          </p:cNvSpPr>
          <p:nvPr>
            <p:ph type="sldNum" sz="quarter" idx="12"/>
          </p:nvPr>
        </p:nvSpPr>
        <p:spPr/>
        <p:txBody>
          <a:bodyPr/>
          <a:lstStyle/>
          <a:p>
            <a:fld id="{812E425C-FC0D-4AF3-B4B8-8350AE6206DF}" type="slidenum">
              <a:rPr lang="en-US" smtClean="0"/>
              <a:t>9</a:t>
            </a:fld>
            <a:endParaRPr lang="en-US"/>
          </a:p>
        </p:txBody>
      </p:sp>
    </p:spTree>
    <p:extLst>
      <p:ext uri="{BB962C8B-B14F-4D97-AF65-F5344CB8AC3E}">
        <p14:creationId xmlns:p14="http://schemas.microsoft.com/office/powerpoint/2010/main" val="1386272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TotalTime>
  <Words>215</Words>
  <Application>Microsoft Office PowerPoint</Application>
  <PresentationFormat>On-screen Show (4:3)</PresentationFormat>
  <Paragraphs>52</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KNN Classifier for  Harvey Twitter Rescues</vt:lpstr>
      <vt:lpstr>(a) Distance Function</vt:lpstr>
      <vt:lpstr>(b) Running KNN</vt:lpstr>
      <vt:lpstr>(c) Evaluated KNN</vt:lpstr>
      <vt:lpstr>(d) Trying Different K</vt:lpstr>
      <vt:lpstr>(d) Trying Different K</vt:lpstr>
      <vt:lpstr>(e) Visualized result</vt:lpstr>
      <vt:lpstr>(f) Our discovery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Classifier for  Harvey Twitter Rescues</dc:title>
  <dc:creator>G Chalumporn</dc:creator>
  <cp:lastModifiedBy>G Chalumporn</cp:lastModifiedBy>
  <cp:revision>6</cp:revision>
  <dcterms:created xsi:type="dcterms:W3CDTF">2017-09-26T00:53:11Z</dcterms:created>
  <dcterms:modified xsi:type="dcterms:W3CDTF">2017-09-26T03:25:13Z</dcterms:modified>
</cp:coreProperties>
</file>