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7425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700" y="688670"/>
            <a:ext cx="11150600" cy="6399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700" y="3305047"/>
            <a:ext cx="761492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317240">
              <a:lnSpc>
                <a:spcPct val="100000"/>
              </a:lnSpc>
              <a:spcBef>
                <a:spcPts val="90"/>
              </a:spcBef>
            </a:pPr>
            <a:r>
              <a:rPr dirty="0" sz="3250">
                <a:solidFill>
                  <a:srgbClr val="1382AC"/>
                </a:solidFill>
              </a:rPr>
              <a:t>CAPSTONE</a:t>
            </a:r>
            <a:r>
              <a:rPr dirty="0" sz="3250" spc="-200">
                <a:solidFill>
                  <a:srgbClr val="1382AC"/>
                </a:solidFill>
              </a:rPr>
              <a:t> </a:t>
            </a:r>
            <a:r>
              <a:rPr dirty="0" sz="3250" spc="-10">
                <a:solidFill>
                  <a:srgbClr val="1382AC"/>
                </a:solidFill>
              </a:rPr>
              <a:t>PROJECT</a:t>
            </a:r>
            <a:endParaRPr sz="3250"/>
          </a:p>
        </p:txBody>
      </p:sp>
      <p:sp>
        <p:nvSpPr>
          <p:cNvPr id="3" name="object 3" descr=""/>
          <p:cNvSpPr txBox="1"/>
          <p:nvPr/>
        </p:nvSpPr>
        <p:spPr>
          <a:xfrm>
            <a:off x="4142994" y="1874977"/>
            <a:ext cx="35807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1CACE3"/>
                </a:solidFill>
                <a:latin typeface="Arial"/>
                <a:cs typeface="Arial"/>
              </a:rPr>
              <a:t>PROJECT</a:t>
            </a:r>
            <a:r>
              <a:rPr dirty="0" sz="3600" spc="-5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CACE3"/>
                </a:solidFill>
                <a:latin typeface="Arial"/>
                <a:cs typeface="Arial"/>
              </a:rPr>
              <a:t>TITLE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86048" y="4153230"/>
            <a:ext cx="5021580" cy="1619885"/>
          </a:xfrm>
          <a:prstGeom prst="rect">
            <a:avLst/>
          </a:prstGeom>
          <a:solidFill>
            <a:srgbClr val="465258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2310"/>
              </a:lnSpc>
            </a:pP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dirty="0" sz="2050" spc="-7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By:</a:t>
            </a:r>
            <a:r>
              <a:rPr dirty="0" sz="205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Abinesh</a:t>
            </a:r>
            <a:r>
              <a:rPr dirty="0" sz="2050" spc="-7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Vibin</a:t>
            </a:r>
            <a:r>
              <a:rPr dirty="0" sz="2050" spc="-7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50" b="1">
                <a:solidFill>
                  <a:srgbClr val="1382AC"/>
                </a:solidFill>
                <a:latin typeface="Arial"/>
                <a:cs typeface="Arial"/>
              </a:rPr>
              <a:t>F</a:t>
            </a:r>
            <a:endParaRPr sz="20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dirty="0" sz="2050" spc="-7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dirty="0" sz="2050" spc="-7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2050" spc="-8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Abinesh</a:t>
            </a:r>
            <a:r>
              <a:rPr dirty="0" sz="20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Vibin</a:t>
            </a:r>
            <a:r>
              <a:rPr dirty="0" sz="2050" spc="-6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50" b="1">
                <a:solidFill>
                  <a:srgbClr val="1382AC"/>
                </a:solidFill>
                <a:latin typeface="Arial"/>
                <a:cs typeface="Arial"/>
              </a:rPr>
              <a:t>F</a:t>
            </a:r>
            <a:endParaRPr sz="2050">
              <a:latin typeface="Arial"/>
              <a:cs typeface="Arial"/>
            </a:endParaRPr>
          </a:p>
          <a:p>
            <a:pPr marL="24130" marR="338455" indent="-6350">
              <a:lnSpc>
                <a:spcPct val="103499"/>
              </a:lnSpc>
              <a:spcBef>
                <a:spcPts val="25"/>
              </a:spcBef>
            </a:pP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dirty="0" sz="20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dirty="0" sz="2050" spc="-6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dirty="0" sz="20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dirty="0" sz="2050" spc="-6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205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1382AC"/>
                </a:solidFill>
                <a:latin typeface="Arial"/>
                <a:cs typeface="Arial"/>
              </a:rPr>
              <a:t>Loyola-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ICAM</a:t>
            </a:r>
            <a:r>
              <a:rPr dirty="0" sz="20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dirty="0" sz="2050" spc="-7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of</a:t>
            </a:r>
            <a:r>
              <a:rPr dirty="0" sz="2050" spc="-7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dirty="0" sz="2050" spc="-6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25" b="1">
                <a:solidFill>
                  <a:srgbClr val="1382AC"/>
                </a:solidFill>
                <a:latin typeface="Arial"/>
                <a:cs typeface="Arial"/>
              </a:rPr>
              <a:t>and </a:t>
            </a:r>
            <a:r>
              <a:rPr dirty="0" sz="2050" spc="-20" b="1">
                <a:solidFill>
                  <a:srgbClr val="1382AC"/>
                </a:solidFill>
                <a:latin typeface="Arial"/>
                <a:cs typeface="Arial"/>
              </a:rPr>
              <a:t>Technology</a:t>
            </a:r>
            <a:r>
              <a:rPr dirty="0" sz="205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b="1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dirty="0" sz="205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50" spc="-25" b="1">
                <a:solidFill>
                  <a:srgbClr val="1382AC"/>
                </a:solidFill>
                <a:latin typeface="Arial"/>
                <a:cs typeface="Arial"/>
              </a:rPr>
              <a:t>IT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575" y="737616"/>
            <a:ext cx="7653020" cy="40260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575" y="737616"/>
            <a:ext cx="3826510" cy="8180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 b="0">
                <a:solidFill>
                  <a:srgbClr val="1CACE3"/>
                </a:solidFill>
                <a:latin typeface="Cambria"/>
                <a:cs typeface="Cambria"/>
              </a:rPr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2068" y="3506470"/>
            <a:ext cx="3974465" cy="1724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libri"/>
                <a:cs typeface="Calibri"/>
              </a:rPr>
              <a:t>Develop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10" b="1">
                <a:latin typeface="Calibri"/>
                <a:cs typeface="Calibri"/>
              </a:rPr>
              <a:t> technique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enhance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image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security.</a:t>
            </a:r>
            <a:endParaRPr sz="1100">
              <a:latin typeface="Calibri"/>
              <a:cs typeface="Calibri"/>
            </a:endParaRPr>
          </a:p>
          <a:p>
            <a:pPr marL="18415" marR="630555">
              <a:lnSpc>
                <a:spcPct val="228300"/>
              </a:lnSpc>
              <a:spcBef>
                <a:spcPts val="10"/>
              </a:spcBef>
            </a:pPr>
            <a:r>
              <a:rPr dirty="0" sz="1100" b="1">
                <a:latin typeface="Calibri"/>
                <a:cs typeface="Calibri"/>
              </a:rPr>
              <a:t>Focus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on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hiding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text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messages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within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image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pixels. Prioritize</a:t>
            </a:r>
            <a:r>
              <a:rPr dirty="0" sz="1100" b="1">
                <a:latin typeface="Calibri"/>
                <a:cs typeface="Calibri"/>
              </a:rPr>
              <a:t> secure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message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retrieval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with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passcode. Create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user-</a:t>
            </a:r>
            <a:r>
              <a:rPr dirty="0" sz="1100" b="1">
                <a:latin typeface="Calibri"/>
                <a:cs typeface="Calibri"/>
              </a:rPr>
              <a:t>friendly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encryption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and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decryption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process.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1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Ensure</a:t>
            </a:r>
            <a:r>
              <a:rPr dirty="0" sz="1100" spc="-10" b="1">
                <a:latin typeface="Calibri"/>
                <a:cs typeface="Calibri"/>
              </a:rPr>
              <a:t> compatibility</a:t>
            </a:r>
            <a:r>
              <a:rPr dirty="0" sz="1100" b="1">
                <a:latin typeface="Calibri"/>
                <a:cs typeface="Calibri"/>
              </a:rPr>
              <a:t> and </a:t>
            </a:r>
            <a:r>
              <a:rPr dirty="0" sz="1100" spc="-10" b="1">
                <a:latin typeface="Calibri"/>
                <a:cs typeface="Calibri"/>
              </a:rPr>
              <a:t>efficiency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 the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algorithm's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performance."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0">
                <a:solidFill>
                  <a:srgbClr val="1CACE3"/>
                </a:solidFill>
                <a:latin typeface="Cambria"/>
                <a:cs typeface="Cambria"/>
              </a:rPr>
              <a:t>GITHUB</a:t>
            </a:r>
            <a:r>
              <a:rPr dirty="0" spc="-30" b="0">
                <a:solidFill>
                  <a:srgbClr val="1CACE3"/>
                </a:solidFill>
                <a:latin typeface="Cambria"/>
                <a:cs typeface="Cambria"/>
              </a:rPr>
              <a:t> </a:t>
            </a:r>
            <a:r>
              <a:rPr dirty="0" spc="-20" b="0">
                <a:solidFill>
                  <a:srgbClr val="1CACE3"/>
                </a:solidFill>
                <a:latin typeface="Cambria"/>
                <a:cs typeface="Cambria"/>
              </a:rPr>
              <a:t>LINK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0700" y="3503421"/>
            <a:ext cx="29952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Calibri"/>
                <a:cs typeface="Calibri"/>
              </a:rPr>
              <a:t>https://github.com/vibin677/MYPROJECT/tree/main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492" y="1210132"/>
            <a:ext cx="5750560" cy="53086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300">
                <a:solidFill>
                  <a:srgbClr val="1CACE3"/>
                </a:solidFill>
              </a:rPr>
              <a:t>FUTURE</a:t>
            </a:r>
            <a:r>
              <a:rPr dirty="0" sz="3300" spc="-70">
                <a:solidFill>
                  <a:srgbClr val="1CACE3"/>
                </a:solidFill>
              </a:rPr>
              <a:t> </a:t>
            </a:r>
            <a:r>
              <a:rPr dirty="0" sz="3300" spc="-10">
                <a:solidFill>
                  <a:srgbClr val="1CACE3"/>
                </a:solidFill>
              </a:rPr>
              <a:t>SCOPE(OPTIONAL)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4542790">
              <a:lnSpc>
                <a:spcPct val="100000"/>
              </a:lnSpc>
              <a:spcBef>
                <a:spcPts val="110"/>
              </a:spcBef>
            </a:pPr>
            <a:r>
              <a:rPr dirty="0"/>
              <a:t>THANK</a:t>
            </a:r>
            <a:r>
              <a:rPr dirty="0" spc="-114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292" y="697814"/>
            <a:ext cx="158559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8100" y="1170304"/>
            <a:ext cx="2697480" cy="3931920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485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16865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205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5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8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16865" algn="l"/>
              </a:tabLst>
            </a:pPr>
            <a:r>
              <a:rPr dirty="0" sz="2050" spc="-20" b="1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dirty="0" sz="205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05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85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16865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dirty="0" sz="205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05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8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16865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dirty="0" sz="205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endParaRPr sz="205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8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16865" algn="l"/>
              </a:tabLst>
            </a:pP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5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405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16865" algn="l"/>
              </a:tabLst>
            </a:pPr>
            <a:r>
              <a:rPr dirty="0" sz="2050" spc="-1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5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85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16865" algn="l"/>
              </a:tabLst>
            </a:pPr>
            <a:r>
              <a:rPr dirty="0" sz="2050" spc="-30" b="1">
                <a:solidFill>
                  <a:srgbClr val="404040"/>
                </a:solidFill>
                <a:latin typeface="Arial"/>
                <a:cs typeface="Arial"/>
              </a:rPr>
              <a:t>Git-</a:t>
            </a: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hub</a:t>
            </a:r>
            <a:r>
              <a:rPr dirty="0" sz="205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05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80"/>
              </a:spcBef>
              <a:buClr>
                <a:srgbClr val="1CACE3"/>
              </a:buClr>
              <a:buSzPct val="92682"/>
              <a:buFont typeface="Cambria"/>
              <a:buChar char="◾"/>
              <a:tabLst>
                <a:tab pos="316865" algn="l"/>
              </a:tabLst>
            </a:pPr>
            <a:r>
              <a:rPr dirty="0" sz="205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205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10"/>
              </a:spcBef>
            </a:pPr>
            <a:r>
              <a:rPr dirty="0" sz="4000">
                <a:solidFill>
                  <a:srgbClr val="1CACE3"/>
                </a:solidFill>
              </a:rPr>
              <a:t>PROBLEM</a:t>
            </a:r>
            <a:r>
              <a:rPr dirty="0" sz="4000" spc="-60">
                <a:solidFill>
                  <a:srgbClr val="1CACE3"/>
                </a:solidFill>
              </a:rPr>
              <a:t> </a:t>
            </a:r>
            <a:r>
              <a:rPr dirty="0" sz="4000" spc="-55">
                <a:solidFill>
                  <a:srgbClr val="1CACE3"/>
                </a:solidFill>
              </a:rPr>
              <a:t>STATEMENT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52068" y="3472941"/>
            <a:ext cx="3974465" cy="1721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libri"/>
                <a:cs typeface="Calibri"/>
              </a:rPr>
              <a:t>Develop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10" b="1">
                <a:latin typeface="Calibri"/>
                <a:cs typeface="Calibri"/>
              </a:rPr>
              <a:t> technique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enhance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image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security.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1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</a:pPr>
            <a:r>
              <a:rPr dirty="0" sz="1100" b="1">
                <a:latin typeface="Calibri"/>
                <a:cs typeface="Calibri"/>
              </a:rPr>
              <a:t>Focus</a:t>
            </a:r>
            <a:r>
              <a:rPr dirty="0" sz="1100" spc="-4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on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hiding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text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messages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within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image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pixels.</a:t>
            </a:r>
            <a:endParaRPr sz="1100">
              <a:latin typeface="Calibri"/>
              <a:cs typeface="Calibri"/>
            </a:endParaRPr>
          </a:p>
          <a:p>
            <a:pPr marL="18415" marR="627380">
              <a:lnSpc>
                <a:spcPct val="229100"/>
              </a:lnSpc>
              <a:spcBef>
                <a:spcPts val="5"/>
              </a:spcBef>
            </a:pPr>
            <a:r>
              <a:rPr dirty="0" sz="1100" spc="-10" b="1">
                <a:latin typeface="Calibri"/>
                <a:cs typeface="Calibri"/>
              </a:rPr>
              <a:t>Prioritize</a:t>
            </a:r>
            <a:r>
              <a:rPr dirty="0" sz="1100" b="1">
                <a:latin typeface="Calibri"/>
                <a:cs typeface="Calibri"/>
              </a:rPr>
              <a:t> secure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message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retrieval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with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passcode.</a:t>
            </a:r>
            <a:r>
              <a:rPr dirty="0" sz="1100" spc="50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Create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user-</a:t>
            </a:r>
            <a:r>
              <a:rPr dirty="0" sz="1100" b="1">
                <a:latin typeface="Calibri"/>
                <a:cs typeface="Calibri"/>
              </a:rPr>
              <a:t>friendly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encryption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and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decryption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process.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Calibri"/>
                <a:cs typeface="Calibri"/>
              </a:rPr>
              <a:t>Ensure</a:t>
            </a:r>
            <a:r>
              <a:rPr dirty="0" sz="1100" spc="-10" b="1">
                <a:latin typeface="Calibri"/>
                <a:cs typeface="Calibri"/>
              </a:rPr>
              <a:t> compatibility</a:t>
            </a:r>
            <a:r>
              <a:rPr dirty="0" sz="1100" b="1">
                <a:latin typeface="Calibri"/>
                <a:cs typeface="Calibri"/>
              </a:rPr>
              <a:t> and </a:t>
            </a:r>
            <a:r>
              <a:rPr dirty="0" sz="1100" spc="-10" b="1">
                <a:latin typeface="Calibri"/>
                <a:cs typeface="Calibri"/>
              </a:rPr>
              <a:t>efficiency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 the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algorithm's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performance."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691718"/>
            <a:ext cx="52952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68420" algn="l"/>
              </a:tabLst>
            </a:pPr>
            <a:r>
              <a:rPr dirty="0" sz="4000" spc="-10">
                <a:solidFill>
                  <a:srgbClr val="1CACE3"/>
                </a:solidFill>
              </a:rPr>
              <a:t>TECHNOLOGY</a:t>
            </a:r>
            <a:r>
              <a:rPr dirty="0" sz="4000">
                <a:solidFill>
                  <a:srgbClr val="1CACE3"/>
                </a:solidFill>
              </a:rPr>
              <a:t>	</a:t>
            </a:r>
            <a:r>
              <a:rPr dirty="0" sz="4000" spc="-20">
                <a:solidFill>
                  <a:srgbClr val="1CACE3"/>
                </a:solidFill>
              </a:rPr>
              <a:t>USED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20700" y="3674719"/>
            <a:ext cx="7666355" cy="5803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10"/>
              </a:spcBef>
            </a:pPr>
            <a:r>
              <a:rPr dirty="0" sz="1100">
                <a:latin typeface="Calibri"/>
                <a:cs typeface="Calibri"/>
              </a:rPr>
              <a:t>Core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Technologies: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OpenCV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(cv2):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powerful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Python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library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processing.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steganography,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handling</a:t>
            </a:r>
            <a:r>
              <a:rPr dirty="0" sz="1100" spc="-10">
                <a:latin typeface="Calibri"/>
                <a:cs typeface="Calibri"/>
              </a:rPr>
              <a:t> image </a:t>
            </a:r>
            <a:r>
              <a:rPr dirty="0" sz="1100">
                <a:latin typeface="Calibri"/>
                <a:cs typeface="Calibri"/>
              </a:rPr>
              <a:t>reading,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writing,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pixel</a:t>
            </a:r>
            <a:r>
              <a:rPr dirty="0" sz="1100" spc="-10">
                <a:latin typeface="Calibri"/>
                <a:cs typeface="Calibri"/>
              </a:rPr>
              <a:t> manipulation.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Python: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programming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language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you've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chosen.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readability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extensive </a:t>
            </a:r>
            <a:r>
              <a:rPr dirty="0" sz="1100">
                <a:latin typeface="Calibri"/>
                <a:cs typeface="Calibri"/>
              </a:rPr>
              <a:t>libraries,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great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tasks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this.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dirty="0" sz="3250">
                <a:solidFill>
                  <a:srgbClr val="1CACE3"/>
                </a:solidFill>
              </a:rPr>
              <a:t>WOW</a:t>
            </a:r>
            <a:r>
              <a:rPr dirty="0" sz="3250" spc="-95">
                <a:solidFill>
                  <a:srgbClr val="1CACE3"/>
                </a:solidFill>
              </a:rPr>
              <a:t> </a:t>
            </a:r>
            <a:r>
              <a:rPr dirty="0" sz="3250" spc="-25">
                <a:solidFill>
                  <a:srgbClr val="1CACE3"/>
                </a:solidFill>
              </a:rPr>
              <a:t>FACTOR:</a:t>
            </a:r>
            <a:endParaRPr sz="32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Core</a:t>
            </a:r>
            <a:r>
              <a:rPr dirty="0" spc="-55"/>
              <a:t> </a:t>
            </a:r>
            <a:r>
              <a:rPr dirty="0" spc="-10"/>
              <a:t>Functionality:</a:t>
            </a:r>
          </a:p>
          <a:p>
            <a:pPr marL="469900" marR="5080" indent="-228600">
              <a:lnSpc>
                <a:spcPct val="110900"/>
              </a:lnSpc>
              <a:spcBef>
                <a:spcPts val="77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/>
              <a:t>Encryption:</a:t>
            </a:r>
            <a:r>
              <a:rPr dirty="0" spc="-15"/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code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encrypts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secret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message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within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image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using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simple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technique.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It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iterates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through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pixels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25" b="0">
                <a:latin typeface="Calibri"/>
                <a:cs typeface="Calibri"/>
              </a:rPr>
              <a:t> the </a:t>
            </a:r>
            <a:r>
              <a:rPr dirty="0" b="0">
                <a:latin typeface="Calibri"/>
                <a:cs typeface="Calibri"/>
              </a:rPr>
              <a:t>image,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modifying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least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significant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bits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pixel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values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store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ASCII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values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characters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message.</a:t>
            </a:r>
          </a:p>
          <a:p>
            <a:pPr lvl="1" marL="927100" marR="256540" indent="-228600">
              <a:lnSpc>
                <a:spcPts val="1440"/>
              </a:lnSpc>
              <a:spcBef>
                <a:spcPts val="65"/>
              </a:spcBef>
              <a:buSzPct val="90909"/>
              <a:buFont typeface="Courier New"/>
              <a:buChar char="o"/>
              <a:tabLst>
                <a:tab pos="927100" algn="l"/>
              </a:tabLst>
            </a:pPr>
            <a:r>
              <a:rPr dirty="0" sz="1100" b="1">
                <a:latin typeface="Calibri"/>
                <a:cs typeface="Calibri"/>
              </a:rPr>
              <a:t>Why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it's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not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unique: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standard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basic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approach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steganography.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similar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projects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technique.</a:t>
            </a:r>
            <a:endParaRPr sz="1100">
              <a:latin typeface="Calibri"/>
              <a:cs typeface="Calibri"/>
            </a:endParaRPr>
          </a:p>
          <a:p>
            <a:pPr marL="469900" marR="232410" indent="-228600">
              <a:lnSpc>
                <a:spcPts val="1440"/>
              </a:lnSpc>
              <a:spcBef>
                <a:spcPts val="3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/>
              <a:t>Decryption:</a:t>
            </a:r>
            <a:r>
              <a:rPr dirty="0" spc="-20"/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code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decrypts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secret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message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from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encrypted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image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using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passcode.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If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correct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passcode</a:t>
            </a:r>
            <a:r>
              <a:rPr dirty="0" spc="-25" b="0">
                <a:latin typeface="Calibri"/>
                <a:cs typeface="Calibri"/>
              </a:rPr>
              <a:t> is </a:t>
            </a:r>
            <a:r>
              <a:rPr dirty="0" spc="-10" b="0">
                <a:latin typeface="Calibri"/>
                <a:cs typeface="Calibri"/>
              </a:rPr>
              <a:t>provided,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code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extracts the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ASCII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values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from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modified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pixels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converts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them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back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into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characters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reveal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the </a:t>
            </a:r>
            <a:r>
              <a:rPr dirty="0" b="0">
                <a:latin typeface="Calibri"/>
                <a:cs typeface="Calibri"/>
              </a:rPr>
              <a:t>original</a:t>
            </a:r>
            <a:r>
              <a:rPr dirty="0" spc="-10" b="0">
                <a:latin typeface="Calibri"/>
                <a:cs typeface="Calibri"/>
              </a:rPr>
              <a:t> message.</a:t>
            </a:r>
          </a:p>
          <a:p>
            <a:pPr lvl="1" marL="927100" indent="-228600">
              <a:lnSpc>
                <a:spcPct val="100000"/>
              </a:lnSpc>
              <a:spcBef>
                <a:spcPts val="75"/>
              </a:spcBef>
              <a:buSzPct val="90909"/>
              <a:buFont typeface="Courier New"/>
              <a:buChar char="o"/>
              <a:tabLst>
                <a:tab pos="927100" algn="l"/>
              </a:tabLst>
            </a:pPr>
            <a:r>
              <a:rPr dirty="0" sz="1100" b="1">
                <a:latin typeface="Calibri"/>
                <a:cs typeface="Calibri"/>
              </a:rPr>
              <a:t>Why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it's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not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unique: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standard </a:t>
            </a:r>
            <a:r>
              <a:rPr dirty="0" sz="1100">
                <a:latin typeface="Calibri"/>
                <a:cs typeface="Calibri"/>
              </a:rPr>
              <a:t>decryption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method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type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encryption.</a:t>
            </a:r>
            <a:endParaRPr sz="11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  <a:spcBef>
                <a:spcPts val="120"/>
              </a:spcBef>
            </a:pPr>
            <a:r>
              <a:rPr dirty="0"/>
              <a:t>Lack</a:t>
            </a:r>
            <a:r>
              <a:rPr dirty="0" spc="-15"/>
              <a:t> </a:t>
            </a:r>
            <a:r>
              <a:rPr dirty="0"/>
              <a:t>of Unique</a:t>
            </a:r>
            <a:r>
              <a:rPr dirty="0" spc="-15"/>
              <a:t> </a:t>
            </a:r>
            <a:r>
              <a:rPr dirty="0" spc="-10"/>
              <a:t>Features: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1212" y="704062"/>
            <a:ext cx="7430770" cy="204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8745">
              <a:lnSpc>
                <a:spcPct val="1092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doesn't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incorporate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advanced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unique </a:t>
            </a:r>
            <a:r>
              <a:rPr dirty="0" sz="1100" spc="-10">
                <a:latin typeface="Calibri"/>
                <a:cs typeface="Calibri"/>
              </a:rPr>
              <a:t>features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would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straightforward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encryption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decryption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method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additional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layers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security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complexity.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potential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areas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project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introduced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unique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features:</a:t>
            </a:r>
            <a:endParaRPr sz="1100">
              <a:latin typeface="Calibri"/>
              <a:cs typeface="Calibri"/>
            </a:endParaRPr>
          </a:p>
          <a:p>
            <a:pPr marL="329565" marR="340360" indent="-228600">
              <a:lnSpc>
                <a:spcPct val="1091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329565" algn="l"/>
              </a:tabLst>
            </a:pPr>
            <a:r>
              <a:rPr dirty="0" sz="1100" b="1">
                <a:latin typeface="Calibri"/>
                <a:cs typeface="Calibri"/>
              </a:rPr>
              <a:t>Advanced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Encryption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Algorithms: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sophisticated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encryption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algorithms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more </a:t>
            </a:r>
            <a:r>
              <a:rPr dirty="0" sz="1100" spc="-10">
                <a:latin typeface="Calibri"/>
                <a:cs typeface="Calibri"/>
              </a:rPr>
              <a:t>difficult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decrypt 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hidden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message.</a:t>
            </a:r>
            <a:endParaRPr sz="1100">
              <a:latin typeface="Calibri"/>
              <a:cs typeface="Calibri"/>
            </a:endParaRPr>
          </a:p>
          <a:p>
            <a:pPr marL="329565" marR="5080" indent="-228600">
              <a:lnSpc>
                <a:spcPct val="109100"/>
              </a:lnSpc>
              <a:spcBef>
                <a:spcPts val="25"/>
              </a:spcBef>
              <a:buSzPct val="90909"/>
              <a:buFont typeface="Symbol"/>
              <a:buChar char=""/>
              <a:tabLst>
                <a:tab pos="329565" algn="l"/>
              </a:tabLst>
            </a:pPr>
            <a:r>
              <a:rPr dirty="0" sz="1100" b="1">
                <a:latin typeface="Calibri"/>
                <a:cs typeface="Calibri"/>
              </a:rPr>
              <a:t>Error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Correction: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incorporated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error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correction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techniques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ensure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message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recovered </a:t>
            </a:r>
            <a:r>
              <a:rPr dirty="0" sz="1100">
                <a:latin typeface="Calibri"/>
                <a:cs typeface="Calibri"/>
              </a:rPr>
              <a:t>even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image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slightly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corrupted.</a:t>
            </a:r>
            <a:endParaRPr sz="1100">
              <a:latin typeface="Calibri"/>
              <a:cs typeface="Calibri"/>
            </a:endParaRPr>
          </a:p>
          <a:p>
            <a:pPr marL="329565" marR="421005" indent="-228600">
              <a:lnSpc>
                <a:spcPts val="1470"/>
              </a:lnSpc>
              <a:spcBef>
                <a:spcPts val="45"/>
              </a:spcBef>
              <a:buSzPct val="90909"/>
              <a:buFont typeface="Symbol"/>
              <a:buChar char=""/>
              <a:tabLst>
                <a:tab pos="329565" algn="l"/>
              </a:tabLst>
            </a:pPr>
            <a:r>
              <a:rPr dirty="0" sz="1100" b="1">
                <a:latin typeface="Calibri"/>
                <a:cs typeface="Calibri"/>
              </a:rPr>
              <a:t>Data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Compression: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compressed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message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before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encryption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reduce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amount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space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it </a:t>
            </a:r>
            <a:r>
              <a:rPr dirty="0" sz="1100">
                <a:latin typeface="Calibri"/>
                <a:cs typeface="Calibri"/>
              </a:rPr>
              <a:t>occupies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image.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10" b="1">
                <a:latin typeface="Calibri"/>
                <a:cs typeface="Calibri"/>
              </a:rPr>
              <a:t>Steganalysis</a:t>
            </a:r>
            <a:r>
              <a:rPr dirty="0" sz="1100" spc="-3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Resistance: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included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techniques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difficult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presence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hidden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Calibri"/>
                <a:cs typeface="Calibri"/>
              </a:rPr>
              <a:t>message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steganalysis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tools.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10"/>
              </a:spcBef>
            </a:pPr>
            <a:r>
              <a:rPr dirty="0" b="0">
                <a:solidFill>
                  <a:srgbClr val="1CACE3"/>
                </a:solidFill>
                <a:latin typeface="Cambria"/>
                <a:cs typeface="Cambria"/>
              </a:rPr>
              <a:t>END</a:t>
            </a:r>
            <a:r>
              <a:rPr dirty="0" spc="-15" b="0">
                <a:solidFill>
                  <a:srgbClr val="1CACE3"/>
                </a:solidFill>
                <a:latin typeface="Cambria"/>
                <a:cs typeface="Cambria"/>
              </a:rPr>
              <a:t> </a:t>
            </a:r>
            <a:r>
              <a:rPr dirty="0" spc="-20" b="0">
                <a:solidFill>
                  <a:srgbClr val="1CACE3"/>
                </a:solidFill>
                <a:latin typeface="Cambria"/>
                <a:cs typeface="Cambria"/>
              </a:rPr>
              <a:t>USERS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56868" y="3488791"/>
            <a:ext cx="6675755" cy="5803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1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"end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users"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project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people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software.</a:t>
            </a:r>
            <a:r>
              <a:rPr dirty="0" sz="1100">
                <a:latin typeface="Calibri"/>
                <a:cs typeface="Calibri"/>
              </a:rPr>
              <a:t> 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important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consider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users </a:t>
            </a:r>
            <a:r>
              <a:rPr dirty="0" sz="1100">
                <a:latin typeface="Calibri"/>
                <a:cs typeface="Calibri"/>
              </a:rPr>
              <a:t>throughout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entire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software</a:t>
            </a:r>
            <a:r>
              <a:rPr dirty="0" sz="1100">
                <a:latin typeface="Calibri"/>
                <a:cs typeface="Calibri"/>
              </a:rPr>
              <a:t> development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process,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initial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design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deployment.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By </a:t>
            </a:r>
            <a:r>
              <a:rPr dirty="0" sz="1100" spc="-10">
                <a:latin typeface="Calibri"/>
                <a:cs typeface="Calibri"/>
              </a:rPr>
              <a:t>understanding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can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create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successful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software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project.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068" y="706958"/>
            <a:ext cx="140398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5" b="0">
                <a:solidFill>
                  <a:srgbClr val="1CACE3"/>
                </a:solidFill>
                <a:latin typeface="Cambria"/>
                <a:cs typeface="Cambria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575" y="737616"/>
            <a:ext cx="6775450" cy="51385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Samson Ebi</dc:creator>
  <dcterms:created xsi:type="dcterms:W3CDTF">2025-02-28T17:17:19Z</dcterms:created>
  <dcterms:modified xsi:type="dcterms:W3CDTF">2025-02-28T17:17:19Z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2025-02-28T00:00:00Z</vt:filetime>
  </property>
  <property fmtid="{D5CDD505-2E9C-101B-9397-08002B2CF9AE}" pid="5" name="Producer">
    <vt:lpwstr>www.ilovepdf.com</vt:lpwstr>
  </property>
</Properties>
</file>