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xlsx" ContentType="application/vnd.openxmlformats-officedocument.spreadsheetml.sheet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embeddings/oleObject1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4" r:id="rId1"/>
  </p:sldMasterIdLst>
  <p:notesMasterIdLst>
    <p:notesMasterId r:id="rId12"/>
  </p:notesMasterIdLst>
  <p:sldIdLst>
    <p:sldId id="256" r:id="rId2"/>
    <p:sldId id="257" r:id="rId3"/>
    <p:sldId id="270" r:id="rId4"/>
    <p:sldId id="268" r:id="rId5"/>
    <p:sldId id="258" r:id="rId6"/>
    <p:sldId id="259" r:id="rId7"/>
    <p:sldId id="262" r:id="rId8"/>
    <p:sldId id="263" r:id="rId9"/>
    <p:sldId id="271" r:id="rId10"/>
    <p:sldId id="272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5" d="100"/>
          <a:sy n="85" d="100"/>
        </p:scale>
        <p:origin x="-13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Relationship Id="rId2" Type="http://schemas.openxmlformats.org/officeDocument/2006/relationships/image" Target="../media/image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2FE763-1D0A-6342-965B-9E22572E9E5B}" type="datetimeFigureOut">
              <a:rPr lang="fr-FR" smtClean="0"/>
              <a:t>29/04/16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D089D2-D152-9C42-A1FF-0DC7FC3BA91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53524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D089D2-D152-9C42-A1FF-0DC7FC3BA91F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11314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75D48070-6A81-47D0-9810-1540B9FEFF61}" type="datetime1">
              <a:rPr lang="en-US" smtClean="0"/>
              <a:pPr/>
              <a:t>29/04/16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24388" y="228600"/>
            <a:ext cx="2057400" cy="20391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48070-6A81-47D0-9810-1540B9FEFF61}" type="datetime1">
              <a:rPr lang="en-US" smtClean="0"/>
              <a:pPr/>
              <a:t>29/04/16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502920" y="1985963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502920" y="4164965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48070-6A81-47D0-9810-1540B9FEFF61}" type="datetime1">
              <a:rPr lang="en-US" smtClean="0"/>
              <a:pPr/>
              <a:t>29/04/16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48070-6A81-47D0-9810-1540B9FEFF61}" type="datetime1">
              <a:rPr lang="en-US" smtClean="0"/>
              <a:pPr/>
              <a:t>29/04/16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3451225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273050"/>
            <a:ext cx="4597399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75D48070-6A81-47D0-9810-1540B9FEFF61}" type="datetime1">
              <a:rPr lang="en-US" smtClean="0"/>
              <a:pPr/>
              <a:t>29/04/16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59305" y="6423585"/>
            <a:ext cx="3316941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3898272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228600"/>
            <a:ext cx="3460658" cy="63452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3898272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75D48070-6A81-47D0-9810-1540B9FEFF61}" type="datetime1">
              <a:rPr lang="en-US" smtClean="0"/>
              <a:pPr/>
              <a:t>29/04/16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990110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u-dessus de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05" y="4424082"/>
            <a:ext cx="6191157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28600"/>
            <a:ext cx="637838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6505" y="5257799"/>
            <a:ext cx="6191157" cy="885825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48070-6A81-47D0-9810-1540B9FEFF61}" type="datetime1">
              <a:rPr lang="en-US" smtClean="0"/>
              <a:pPr/>
              <a:t>29/04/16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27212" y="4632792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images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4" y="228600"/>
            <a:ext cx="6387167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6181611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6179566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212262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5D48070-6A81-47D0-9810-1540B9FEFF61}" type="datetime1">
              <a:rPr lang="en-US" smtClean="0"/>
              <a:pPr/>
              <a:t>29/04/16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46481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49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802438" y="4535424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</p:spTree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images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423545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4016633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401530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0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5D48070-6A81-47D0-9810-1540B9FEFF61}" type="datetime1">
              <a:rPr lang="en-US" smtClean="0"/>
              <a:pPr/>
              <a:t>29/04/16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25907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4624388" y="4534726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624388" y="2381663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6803136" y="2381662"/>
            <a:ext cx="2057400" cy="418795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</p:spTree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images avec légende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3124200"/>
            <a:ext cx="3108960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365248"/>
            <a:ext cx="424011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3995737"/>
            <a:ext cx="3108960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75D48070-6A81-47D0-9810-1540B9FEFF61}" type="datetime1">
              <a:rPr lang="en-US" smtClean="0"/>
              <a:pPr/>
              <a:t>29/04/16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750361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27790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46062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</p:spTree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48070-6A81-47D0-9810-1540B9FEFF61}" type="datetime1">
              <a:rPr lang="en-US" smtClean="0"/>
              <a:pPr/>
              <a:t>29/04/16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48070-6A81-47D0-9810-1540B9FEFF61}" type="datetime1">
              <a:rPr lang="en-US" smtClean="0"/>
              <a:pPr/>
              <a:t>29/04/16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5772" y="954742"/>
            <a:ext cx="681318" cy="5171422"/>
          </a:xfrm>
        </p:spPr>
        <p:txBody>
          <a:bodyPr vert="eaVert" anchor="t" anchorCtr="0"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58756"/>
            <a:ext cx="6858000" cy="518486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48070-6A81-47D0-9810-1540B9FEFF61}" type="datetime1">
              <a:rPr lang="en-US" smtClean="0"/>
              <a:pPr/>
              <a:t>29/04/16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 rot="16200000">
            <a:off x="8593111" y="561668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contenu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7556313" cy="995082"/>
          </a:xfrm>
        </p:spPr>
        <p:txBody>
          <a:bodyPr anchor="b" anchorCtr="0"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48070-6A81-47D0-9810-1540B9FEFF61}" type="datetime1">
              <a:rPr lang="en-US" smtClean="0"/>
              <a:pPr/>
              <a:t>29/04/16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8" y="1129553"/>
            <a:ext cx="7558960" cy="7747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mtClean="0"/>
              <a:t>Cliquez pour modifier les styles du texte du masque</a:t>
            </a:r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e de titre avec 2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75D48070-6A81-47D0-9810-1540B9FEFF61}" type="datetime1">
              <a:rPr lang="en-US" smtClean="0"/>
              <a:pPr/>
              <a:t>29/04/16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74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1779494"/>
            <a:ext cx="3086100" cy="2040905"/>
          </a:xfrm>
        </p:spPr>
        <p:txBody>
          <a:bodyPr lIns="45720" tIns="45720" rIns="45720" anchor="t">
            <a:noAutofit/>
          </a:bodyPr>
          <a:lstStyle>
            <a:lvl1pPr marL="0" indent="0" algn="ctr">
              <a:spcBef>
                <a:spcPts val="600"/>
              </a:spcBef>
              <a:buNone/>
              <a:defRPr sz="46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58907" y="228600"/>
            <a:ext cx="820093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124200"/>
            <a:ext cx="5638800" cy="1362075"/>
          </a:xfrm>
        </p:spPr>
        <p:txBody>
          <a:bodyPr anchor="b" anchorCtr="0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4495800"/>
            <a:ext cx="5638800" cy="1500187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300"/>
              </a:spcBef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906" y="6248774"/>
            <a:ext cx="1474694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75D48070-6A81-47D0-9810-1540B9FEFF61}" type="datetime1">
              <a:rPr lang="en-US" smtClean="0"/>
              <a:pPr/>
              <a:t>29/04/16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248774"/>
            <a:ext cx="5638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248774"/>
            <a:ext cx="554038" cy="365125"/>
          </a:xfrm>
        </p:spPr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003612" y="3110754"/>
            <a:ext cx="26090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4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9" name="Rectangle 8"/>
          <p:cNvSpPr/>
          <p:nvPr/>
        </p:nvSpPr>
        <p:spPr>
          <a:xfrm>
            <a:off x="285750" y="228600"/>
            <a:ext cx="212725" cy="6345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48070-6A81-47D0-9810-1540B9FEFF61}" type="datetime1">
              <a:rPr lang="en-US" smtClean="0"/>
              <a:pPr/>
              <a:t>29/04/16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48070-6A81-47D0-9810-1540B9FEFF61}" type="datetime1">
              <a:rPr lang="en-US" smtClean="0"/>
              <a:pPr/>
              <a:t>29/04/16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2070847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2070847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us, Haut et b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985963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48070-6A81-47D0-9810-1540B9FEFF61}" type="datetime1">
              <a:rPr lang="en-US" smtClean="0"/>
              <a:pPr/>
              <a:t>29/04/16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4164965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14" name="Rectangle 13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</p:spPr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48070-6A81-47D0-9810-1540B9FEFF61}" type="datetime1">
              <a:rPr lang="en-US" smtClean="0"/>
              <a:pPr/>
              <a:t>29/04/16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981200"/>
            <a:ext cx="7556313" cy="4144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5D48070-6A81-47D0-9810-1540B9FEFF61}" type="datetime1">
              <a:rPr lang="en-US" smtClean="0"/>
              <a:pPr/>
              <a:t>29/04/16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BFEBEB0A-9E3D-4B14-9782-E2AE3DA60D9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5" r:id="rId1"/>
    <p:sldLayoutId id="2147483886" r:id="rId2"/>
    <p:sldLayoutId id="2147483887" r:id="rId3"/>
    <p:sldLayoutId id="2147483888" r:id="rId4"/>
    <p:sldLayoutId id="2147483889" r:id="rId5"/>
    <p:sldLayoutId id="2147483890" r:id="rId6"/>
    <p:sldLayoutId id="2147483891" r:id="rId7"/>
    <p:sldLayoutId id="2147483892" r:id="rId8"/>
    <p:sldLayoutId id="2147483893" r:id="rId9"/>
    <p:sldLayoutId id="2147483894" r:id="rId10"/>
    <p:sldLayoutId id="2147483895" r:id="rId11"/>
    <p:sldLayoutId id="2147483896" r:id="rId12"/>
    <p:sldLayoutId id="2147483897" r:id="rId13"/>
    <p:sldLayoutId id="2147483898" r:id="rId14"/>
    <p:sldLayoutId id="2147483899" r:id="rId15"/>
    <p:sldLayoutId id="2147483900" r:id="rId16"/>
    <p:sldLayoutId id="2147483901" r:id="rId17"/>
    <p:sldLayoutId id="2147483902" r:id="rId18"/>
    <p:sldLayoutId id="2147483903" r:id="rId19"/>
    <p:sldLayoutId id="2147483904" r:id="rId20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package" Target="../embeddings/Feuille_Microsoft_Excel1.xlsx"/><Relationship Id="rId5" Type="http://schemas.openxmlformats.org/officeDocument/2006/relationships/image" Target="../media/image6.emf"/><Relationship Id="rId6" Type="http://schemas.openxmlformats.org/officeDocument/2006/relationships/package" Target="../embeddings/Feuille_Microsoft_Excel2.xlsx"/><Relationship Id="rId7" Type="http://schemas.openxmlformats.org/officeDocument/2006/relationships/image" Target="../media/image7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Projet</a:t>
            </a:r>
            <a:r>
              <a:rPr lang="en-US" dirty="0" smtClean="0"/>
              <a:t> Python</a:t>
            </a:r>
            <a:br>
              <a:rPr lang="en-US" dirty="0" smtClean="0"/>
            </a:br>
            <a:r>
              <a:rPr lang="en-US" dirty="0" smtClean="0"/>
              <a:t>Web Extractor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Anne Bauer</a:t>
            </a:r>
            <a:r>
              <a:rPr lang="en-US" sz="2000" dirty="0"/>
              <a:t>-</a:t>
            </a:r>
            <a:r>
              <a:rPr lang="en-US" sz="2000" dirty="0" smtClean="0"/>
              <a:t> Madeleine </a:t>
            </a:r>
            <a:r>
              <a:rPr lang="en-US" sz="2000" dirty="0" err="1" smtClean="0"/>
              <a:t>Bimai</a:t>
            </a:r>
            <a:r>
              <a:rPr lang="en-US" sz="2000" dirty="0" smtClean="0"/>
              <a:t>- </a:t>
            </a:r>
            <a:r>
              <a:rPr lang="en-US" sz="2000" dirty="0" err="1" smtClean="0"/>
              <a:t>Virginie</a:t>
            </a:r>
            <a:r>
              <a:rPr lang="en-US" sz="2000" dirty="0" smtClean="0"/>
              <a:t> </a:t>
            </a:r>
            <a:r>
              <a:rPr lang="en-US" sz="2000" dirty="0" err="1" smtClean="0"/>
              <a:t>Rieber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153355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CHIFFRAGE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1412885"/>
              </p:ext>
            </p:extLst>
          </p:nvPr>
        </p:nvGraphicFramePr>
        <p:xfrm>
          <a:off x="1714501" y="2171700"/>
          <a:ext cx="5714999" cy="3175900"/>
        </p:xfrm>
        <a:graphic>
          <a:graphicData uri="http://schemas.openxmlformats.org/drawingml/2006/table">
            <a:tbl>
              <a:tblPr/>
              <a:tblGrid>
                <a:gridCol w="3344333"/>
                <a:gridCol w="1312333"/>
                <a:gridCol w="1058333"/>
              </a:tblGrid>
              <a:tr h="55666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PHASE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REPARTITION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JOUR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4365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CADRAGE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65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CONCEPTION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20%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65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REALISATION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50%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65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TESTS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10%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65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100%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65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PILOTAGE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10%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56949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SOMMAIRE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Ø"/>
            </a:pPr>
            <a:r>
              <a:rPr lang="en-US" dirty="0" err="1" smtClean="0"/>
              <a:t>Contexte</a:t>
            </a:r>
            <a:endParaRPr lang="en-US" dirty="0" smtClean="0"/>
          </a:p>
          <a:p>
            <a:pPr>
              <a:buFont typeface="Wingdings" charset="2"/>
              <a:buChar char="Ø"/>
            </a:pPr>
            <a:r>
              <a:rPr lang="en-US" dirty="0" smtClean="0"/>
              <a:t>Note de </a:t>
            </a:r>
            <a:r>
              <a:rPr lang="en-US" dirty="0" err="1" smtClean="0"/>
              <a:t>cadrage</a:t>
            </a:r>
            <a:endParaRPr lang="en-US" dirty="0" smtClean="0"/>
          </a:p>
          <a:p>
            <a:pPr>
              <a:buFont typeface="Wingdings" charset="2"/>
              <a:buChar char="Ø"/>
            </a:pPr>
            <a:r>
              <a:rPr lang="en-US" dirty="0" err="1" smtClean="0"/>
              <a:t>Spécifications</a:t>
            </a:r>
            <a:r>
              <a:rPr lang="en-US" dirty="0" smtClean="0"/>
              <a:t> </a:t>
            </a:r>
            <a:r>
              <a:rPr lang="en-US" dirty="0" err="1" smtClean="0"/>
              <a:t>générales</a:t>
            </a:r>
            <a:endParaRPr lang="en-US" dirty="0" smtClean="0"/>
          </a:p>
          <a:p>
            <a:pPr lvl="1">
              <a:buFont typeface="Wingdings" charset="2"/>
              <a:buChar char="ü"/>
            </a:pPr>
            <a:r>
              <a:rPr lang="en-US" dirty="0" err="1" smtClean="0"/>
              <a:t>Diagramme</a:t>
            </a:r>
            <a:r>
              <a:rPr lang="en-US" dirty="0" smtClean="0"/>
              <a:t> de classes</a:t>
            </a:r>
          </a:p>
          <a:p>
            <a:pPr lvl="1">
              <a:buFont typeface="Wingdings" charset="2"/>
              <a:buChar char="ü"/>
            </a:pPr>
            <a:r>
              <a:rPr lang="en-US" dirty="0" smtClean="0"/>
              <a:t>Uses cases: </a:t>
            </a:r>
          </a:p>
          <a:p>
            <a:pPr lvl="2">
              <a:buFont typeface="Arial"/>
              <a:buChar char="•"/>
            </a:pPr>
            <a:r>
              <a:rPr lang="en-US" dirty="0" err="1" smtClean="0"/>
              <a:t>Spécifications</a:t>
            </a:r>
            <a:r>
              <a:rPr lang="en-US" dirty="0" smtClean="0"/>
              <a:t> </a:t>
            </a:r>
            <a:r>
              <a:rPr lang="en-US" dirty="0" err="1" smtClean="0"/>
              <a:t>détaillées</a:t>
            </a:r>
            <a:endParaRPr lang="en-US" dirty="0" smtClean="0"/>
          </a:p>
          <a:p>
            <a:pPr lvl="2">
              <a:buFont typeface="Arial"/>
              <a:buChar char="•"/>
            </a:pPr>
            <a:r>
              <a:rPr lang="en-US" dirty="0" err="1" smtClean="0"/>
              <a:t>Chiffrage</a:t>
            </a:r>
            <a:endParaRPr lang="en-US" dirty="0" smtClean="0"/>
          </a:p>
          <a:p>
            <a:pPr lvl="2">
              <a:buFont typeface="Arial"/>
              <a:buChar char="•"/>
            </a:pPr>
            <a:r>
              <a:rPr lang="en-US" dirty="0" smtClean="0"/>
              <a:t>Gantt</a:t>
            </a:r>
          </a:p>
        </p:txBody>
      </p:sp>
    </p:spTree>
    <p:extLst>
      <p:ext uri="{BB962C8B-B14F-4D97-AF65-F5344CB8AC3E}">
        <p14:creationId xmlns:p14="http://schemas.microsoft.com/office/powerpoint/2010/main" val="17181262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Contexte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smtClean="0"/>
              <a:t>SITE</a:t>
            </a:r>
          </a:p>
          <a:p>
            <a:r>
              <a:rPr lang="fr-FR" dirty="0" smtClean="0"/>
              <a:t>Contenu statique, mises à jour épisodiques</a:t>
            </a:r>
          </a:p>
          <a:p>
            <a:r>
              <a:rPr lang="fr-FR" dirty="0" smtClean="0"/>
              <a:t>Ton et forme formels</a:t>
            </a:r>
          </a:p>
          <a:p>
            <a:r>
              <a:rPr lang="fr-FR" dirty="0" smtClean="0"/>
              <a:t>Mode de communication à sens unique : interactivité n’est pas sa vocation première</a:t>
            </a:r>
          </a:p>
          <a:p>
            <a:r>
              <a:rPr lang="fr-FR" dirty="0" smtClean="0"/>
              <a:t>Solution classique pour les sites institutionnels d’entreprises ou les sites de ventes en ligne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smtClean="0"/>
              <a:t>BLOG</a:t>
            </a:r>
          </a:p>
          <a:p>
            <a:r>
              <a:rPr lang="fr-FR" dirty="0" smtClean="0"/>
              <a:t>Contenu dynamique, mises à jour continuellement</a:t>
            </a:r>
          </a:p>
          <a:p>
            <a:r>
              <a:rPr lang="fr-FR" dirty="0" smtClean="0"/>
              <a:t>Ton et </a:t>
            </a:r>
            <a:r>
              <a:rPr lang="fr-FR" dirty="0"/>
              <a:t>f</a:t>
            </a:r>
            <a:r>
              <a:rPr lang="fr-FR" dirty="0" smtClean="0"/>
              <a:t>orme personnels</a:t>
            </a:r>
          </a:p>
          <a:p>
            <a:r>
              <a:rPr lang="fr-FR" dirty="0" smtClean="0"/>
              <a:t>Interactif: via commentaires, avis</a:t>
            </a:r>
          </a:p>
          <a:p>
            <a:r>
              <a:rPr lang="fr-FR" dirty="0" smtClean="0"/>
              <a:t>Pour animer une communauté et développer sa notoriété</a:t>
            </a:r>
          </a:p>
        </p:txBody>
      </p:sp>
    </p:spTree>
    <p:extLst>
      <p:ext uri="{BB962C8B-B14F-4D97-AF65-F5344CB8AC3E}">
        <p14:creationId xmlns:p14="http://schemas.microsoft.com/office/powerpoint/2010/main" val="3620856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 descr="Capture d’écran 2016-04-29 à 10.36.24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7593" r="-77593"/>
          <a:stretch>
            <a:fillRect/>
          </a:stretch>
        </p:blipFill>
        <p:spPr>
          <a:xfrm>
            <a:off x="784367" y="163891"/>
            <a:ext cx="9144000" cy="4030341"/>
          </a:xfrm>
        </p:spPr>
      </p:pic>
      <p:pic>
        <p:nvPicPr>
          <p:cNvPr id="6" name="Image 5" descr="Capture d’écran 2016-04-29 à 10.36.4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7727" y="4135701"/>
            <a:ext cx="3699170" cy="2658993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436531" y="3003166"/>
            <a:ext cx="28572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Zalando</a:t>
            </a:r>
            <a:r>
              <a:rPr lang="fr-FR" dirty="0" smtClean="0"/>
              <a:t> est donc un site </a:t>
            </a:r>
          </a:p>
          <a:p>
            <a:r>
              <a:rPr lang="fr-FR" dirty="0"/>
              <a:t>w</a:t>
            </a:r>
            <a:r>
              <a:rPr lang="fr-FR" dirty="0" smtClean="0"/>
              <a:t>eb qui fonctionne à la </a:t>
            </a:r>
          </a:p>
          <a:p>
            <a:r>
              <a:rPr lang="fr-FR" dirty="0"/>
              <a:t>m</a:t>
            </a:r>
            <a:r>
              <a:rPr lang="fr-FR" dirty="0" smtClean="0"/>
              <a:t>anière d’un blog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045456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 DE CADRAGE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377" y="1905092"/>
            <a:ext cx="8817362" cy="4551053"/>
          </a:xfrm>
        </p:spPr>
        <p:txBody>
          <a:bodyPr>
            <a:normAutofit fontScale="92500" lnSpcReduction="20000"/>
          </a:bodyPr>
          <a:lstStyle/>
          <a:p>
            <a:pPr>
              <a:buFont typeface="Wingdings" charset="2"/>
              <a:buChar char="Ø"/>
            </a:pPr>
            <a:r>
              <a:rPr lang="en-US" dirty="0" smtClean="0"/>
              <a:t>ENJEUX </a:t>
            </a:r>
            <a:r>
              <a:rPr lang="en-US" sz="1600" dirty="0" err="1" smtClean="0"/>
              <a:t>Visualisation</a:t>
            </a:r>
            <a:r>
              <a:rPr lang="en-US" sz="1600" dirty="0" smtClean="0"/>
              <a:t> </a:t>
            </a:r>
            <a:r>
              <a:rPr lang="en-US" sz="1600" dirty="0" err="1" smtClean="0"/>
              <a:t>rapide</a:t>
            </a:r>
            <a:r>
              <a:rPr lang="en-US" sz="1600" dirty="0" smtClean="0"/>
              <a:t> du </a:t>
            </a:r>
            <a:r>
              <a:rPr lang="en-US" sz="1600" dirty="0" err="1" smtClean="0"/>
              <a:t>contenu</a:t>
            </a:r>
            <a:r>
              <a:rPr lang="en-US" sz="1600" dirty="0" smtClean="0"/>
              <a:t> des </a:t>
            </a:r>
            <a:r>
              <a:rPr lang="en-US" sz="1600" dirty="0" err="1" smtClean="0"/>
              <a:t>avis</a:t>
            </a:r>
            <a:r>
              <a:rPr lang="en-US" sz="1600" dirty="0" smtClean="0"/>
              <a:t> </a:t>
            </a:r>
            <a:r>
              <a:rPr lang="en-US" sz="1600" dirty="0" err="1" smtClean="0"/>
              <a:t>concernant</a:t>
            </a:r>
            <a:r>
              <a:rPr lang="en-US" sz="1600" dirty="0" smtClean="0"/>
              <a:t> un </a:t>
            </a:r>
            <a:r>
              <a:rPr lang="en-US" sz="1600" dirty="0" err="1" smtClean="0"/>
              <a:t>produit</a:t>
            </a:r>
            <a:r>
              <a:rPr lang="en-US" sz="1600" dirty="0" smtClean="0"/>
              <a:t> en </a:t>
            </a:r>
            <a:r>
              <a:rPr lang="en-US" sz="1600" dirty="0" err="1" smtClean="0"/>
              <a:t>vente</a:t>
            </a:r>
            <a:endParaRPr lang="en-US" sz="1600" dirty="0" smtClean="0"/>
          </a:p>
          <a:p>
            <a:pPr>
              <a:buFont typeface="Wingdings" charset="2"/>
              <a:buChar char="Ø"/>
            </a:pPr>
            <a:r>
              <a:rPr lang="en-US" dirty="0" smtClean="0"/>
              <a:t>OBJECTIF </a:t>
            </a:r>
            <a:r>
              <a:rPr lang="en-US" sz="1600" dirty="0" err="1" smtClean="0"/>
              <a:t>Analyse</a:t>
            </a:r>
            <a:r>
              <a:rPr lang="en-US" sz="1600" dirty="0" smtClean="0"/>
              <a:t> du </a:t>
            </a:r>
            <a:r>
              <a:rPr lang="en-US" sz="1600" dirty="0" err="1" smtClean="0"/>
              <a:t>contenu</a:t>
            </a:r>
            <a:r>
              <a:rPr lang="en-US" sz="1600" dirty="0" smtClean="0"/>
              <a:t> des </a:t>
            </a:r>
            <a:r>
              <a:rPr lang="en-US" sz="1600" dirty="0" err="1" smtClean="0"/>
              <a:t>commentaires</a:t>
            </a:r>
            <a:r>
              <a:rPr lang="en-US" sz="1600" dirty="0" smtClean="0"/>
              <a:t> du site </a:t>
            </a:r>
            <a:r>
              <a:rPr lang="en-US" sz="1600" dirty="0" err="1" smtClean="0"/>
              <a:t>marchand</a:t>
            </a:r>
            <a:r>
              <a:rPr lang="en-US" sz="1600" dirty="0" smtClean="0"/>
              <a:t> de prêt-à-porter et de </a:t>
            </a:r>
            <a:r>
              <a:rPr lang="en-US" sz="1600" dirty="0" err="1" smtClean="0"/>
              <a:t>chaussures</a:t>
            </a:r>
            <a:r>
              <a:rPr lang="en-US" sz="1600" dirty="0" smtClean="0"/>
              <a:t>: </a:t>
            </a:r>
            <a:r>
              <a:rPr lang="en-US" sz="1600" dirty="0" err="1"/>
              <a:t>z</a:t>
            </a:r>
            <a:r>
              <a:rPr lang="en-US" sz="1600" dirty="0" err="1" smtClean="0"/>
              <a:t>alando.fr</a:t>
            </a:r>
            <a:endParaRPr lang="en-US" sz="1600" dirty="0" smtClean="0"/>
          </a:p>
          <a:p>
            <a:pPr>
              <a:buFont typeface="Wingdings" charset="2"/>
              <a:buChar char="Ø"/>
            </a:pPr>
            <a:r>
              <a:rPr lang="en-US" dirty="0" smtClean="0"/>
              <a:t>PUBLIC </a:t>
            </a:r>
            <a:r>
              <a:rPr lang="en-US" sz="1600" dirty="0" err="1"/>
              <a:t>T</a:t>
            </a:r>
            <a:r>
              <a:rPr lang="en-US" sz="1600" dirty="0" err="1" smtClean="0"/>
              <a:t>outes</a:t>
            </a:r>
            <a:r>
              <a:rPr lang="en-US" sz="1600" dirty="0" smtClean="0"/>
              <a:t> les marques qui </a:t>
            </a:r>
            <a:r>
              <a:rPr lang="en-US" sz="1600" dirty="0" err="1" smtClean="0"/>
              <a:t>ont</a:t>
            </a:r>
            <a:r>
              <a:rPr lang="en-US" sz="1600" dirty="0" smtClean="0"/>
              <a:t> au </a:t>
            </a:r>
            <a:r>
              <a:rPr lang="en-US" sz="1600" dirty="0" err="1" smtClean="0"/>
              <a:t>moins</a:t>
            </a:r>
            <a:r>
              <a:rPr lang="en-US" sz="1600" dirty="0" smtClean="0"/>
              <a:t> un </a:t>
            </a:r>
            <a:r>
              <a:rPr lang="en-US" sz="1600" dirty="0" err="1" smtClean="0"/>
              <a:t>produit</a:t>
            </a:r>
            <a:r>
              <a:rPr lang="en-US" sz="1600" dirty="0" smtClean="0"/>
              <a:t> en </a:t>
            </a:r>
            <a:r>
              <a:rPr lang="en-US" sz="1600" dirty="0" err="1" smtClean="0"/>
              <a:t>vente</a:t>
            </a:r>
            <a:r>
              <a:rPr lang="en-US" sz="1600" dirty="0" smtClean="0"/>
              <a:t> </a:t>
            </a:r>
            <a:r>
              <a:rPr lang="en-US" sz="1600" dirty="0" err="1" smtClean="0"/>
              <a:t>sur</a:t>
            </a:r>
            <a:r>
              <a:rPr lang="en-US" sz="1600" dirty="0" smtClean="0"/>
              <a:t> le site </a:t>
            </a:r>
            <a:r>
              <a:rPr lang="en-US" sz="1600" dirty="0" err="1" smtClean="0"/>
              <a:t>zalando.fr</a:t>
            </a:r>
            <a:endParaRPr lang="en-US" sz="1600" dirty="0" smtClean="0"/>
          </a:p>
          <a:p>
            <a:pPr>
              <a:buFont typeface="Wingdings" charset="2"/>
              <a:buChar char="Ø"/>
            </a:pPr>
            <a:r>
              <a:rPr lang="en-US" dirty="0"/>
              <a:t>PRIORITÉS </a:t>
            </a:r>
          </a:p>
          <a:p>
            <a:pPr lvl="1">
              <a:buFont typeface="Arial"/>
              <a:buChar char="•"/>
            </a:pPr>
            <a:r>
              <a:rPr lang="en-US" sz="1600" dirty="0" err="1"/>
              <a:t>Priorité</a:t>
            </a:r>
            <a:r>
              <a:rPr lang="en-US" sz="1600" dirty="0"/>
              <a:t> 1 : </a:t>
            </a:r>
            <a:r>
              <a:rPr lang="en-US" sz="1600" dirty="0" err="1"/>
              <a:t>Représentation</a:t>
            </a:r>
            <a:r>
              <a:rPr lang="en-US" sz="1600" dirty="0"/>
              <a:t> </a:t>
            </a:r>
            <a:r>
              <a:rPr lang="en-US" sz="1600" dirty="0" err="1"/>
              <a:t>visuelle</a:t>
            </a:r>
            <a:r>
              <a:rPr lang="en-US" sz="1600" dirty="0"/>
              <a:t> de </a:t>
            </a:r>
            <a:r>
              <a:rPr lang="en-US" sz="1600" dirty="0" err="1"/>
              <a:t>l’analyse</a:t>
            </a:r>
            <a:r>
              <a:rPr lang="en-US" sz="1600" dirty="0"/>
              <a:t> </a:t>
            </a:r>
            <a:r>
              <a:rPr lang="en-US" sz="1600" dirty="0" err="1"/>
              <a:t>statistique</a:t>
            </a:r>
            <a:endParaRPr lang="en-US" sz="1600" dirty="0"/>
          </a:p>
          <a:p>
            <a:pPr lvl="1">
              <a:buFont typeface="Arial"/>
              <a:buChar char="•"/>
            </a:pPr>
            <a:r>
              <a:rPr lang="en-US" sz="1600" dirty="0" err="1"/>
              <a:t>Priorité</a:t>
            </a:r>
            <a:r>
              <a:rPr lang="en-US" sz="1600" dirty="0"/>
              <a:t> 2 : </a:t>
            </a:r>
            <a:r>
              <a:rPr lang="en-US" sz="1600" dirty="0" err="1"/>
              <a:t>Analyse</a:t>
            </a:r>
            <a:r>
              <a:rPr lang="en-US" sz="1600" dirty="0"/>
              <a:t> </a:t>
            </a:r>
            <a:r>
              <a:rPr lang="en-US" sz="1600" dirty="0" err="1"/>
              <a:t>sémantique</a:t>
            </a:r>
            <a:endParaRPr lang="en-US" sz="1600" dirty="0"/>
          </a:p>
          <a:p>
            <a:pPr lvl="1">
              <a:buFont typeface="Arial"/>
              <a:buChar char="•"/>
            </a:pPr>
            <a:r>
              <a:rPr lang="en-US" sz="1600" dirty="0" err="1"/>
              <a:t>Priorité</a:t>
            </a:r>
            <a:r>
              <a:rPr lang="en-US" sz="1600" dirty="0"/>
              <a:t> 3 : </a:t>
            </a:r>
            <a:r>
              <a:rPr lang="en-US" sz="1600" dirty="0" err="1"/>
              <a:t>Gestion</a:t>
            </a:r>
            <a:r>
              <a:rPr lang="en-US" sz="1600" dirty="0"/>
              <a:t> </a:t>
            </a:r>
            <a:r>
              <a:rPr lang="en-US" sz="1600" dirty="0" err="1"/>
              <a:t>d’une</a:t>
            </a:r>
            <a:r>
              <a:rPr lang="en-US" sz="1600" dirty="0"/>
              <a:t> </a:t>
            </a:r>
            <a:r>
              <a:rPr lang="en-US" sz="1600" dirty="0" err="1"/>
              <a:t>mauvaise</a:t>
            </a:r>
            <a:r>
              <a:rPr lang="en-US" sz="1600" dirty="0"/>
              <a:t> entrée (</a:t>
            </a:r>
            <a:r>
              <a:rPr lang="en-US" sz="1600" dirty="0" err="1"/>
              <a:t>autre</a:t>
            </a:r>
            <a:r>
              <a:rPr lang="en-US" sz="1600" dirty="0"/>
              <a:t> </a:t>
            </a:r>
            <a:r>
              <a:rPr lang="en-US" sz="1600" dirty="0" err="1"/>
              <a:t>que</a:t>
            </a:r>
            <a:r>
              <a:rPr lang="en-US" sz="1600" dirty="0"/>
              <a:t> </a:t>
            </a:r>
            <a:r>
              <a:rPr lang="en-US" sz="1600" dirty="0" err="1"/>
              <a:t>Zalando</a:t>
            </a:r>
            <a:r>
              <a:rPr lang="en-US" sz="1600" dirty="0"/>
              <a:t>)</a:t>
            </a:r>
          </a:p>
          <a:p>
            <a:pPr>
              <a:buFont typeface="Wingdings" charset="2"/>
              <a:buChar char="Ø"/>
            </a:pPr>
            <a:r>
              <a:rPr lang="en-US" dirty="0"/>
              <a:t>DEFINITION DE L’ORGANISATION </a:t>
            </a:r>
            <a:r>
              <a:rPr lang="en-US" sz="1600" dirty="0" err="1"/>
              <a:t>Répartition</a:t>
            </a:r>
            <a:r>
              <a:rPr lang="en-US" sz="1600" dirty="0"/>
              <a:t> des </a:t>
            </a:r>
            <a:r>
              <a:rPr lang="en-US" sz="1600" dirty="0" err="1"/>
              <a:t>tâches</a:t>
            </a:r>
            <a:r>
              <a:rPr lang="en-US" sz="1600" dirty="0"/>
              <a:t> </a:t>
            </a:r>
            <a:r>
              <a:rPr lang="en-US" sz="1600" dirty="0" err="1"/>
              <a:t>dans</a:t>
            </a:r>
            <a:r>
              <a:rPr lang="en-US" sz="1600" dirty="0"/>
              <a:t> </a:t>
            </a:r>
            <a:r>
              <a:rPr lang="en-US" sz="1600" dirty="0" err="1"/>
              <a:t>chaque</a:t>
            </a:r>
            <a:r>
              <a:rPr lang="en-US" sz="1600" dirty="0"/>
              <a:t> phase </a:t>
            </a:r>
          </a:p>
          <a:p>
            <a:pPr>
              <a:buFont typeface="Wingdings" charset="2"/>
              <a:buChar char="Ø"/>
            </a:pPr>
            <a:r>
              <a:rPr lang="en-US" dirty="0"/>
              <a:t>PRINCIPAUX RISQUES</a:t>
            </a:r>
          </a:p>
          <a:p>
            <a:pPr lvl="1">
              <a:buFont typeface="Arial"/>
              <a:buChar char="•"/>
            </a:pPr>
            <a:r>
              <a:rPr lang="en-US" sz="1600" dirty="0" err="1" smtClean="0"/>
              <a:t>Recherche</a:t>
            </a:r>
            <a:r>
              <a:rPr lang="en-US" sz="1600" dirty="0" smtClean="0"/>
              <a:t> en </a:t>
            </a:r>
            <a:r>
              <a:rPr lang="en-US" sz="1600" dirty="0" err="1" smtClean="0"/>
              <a:t>amont</a:t>
            </a:r>
            <a:r>
              <a:rPr lang="en-US" sz="1600" dirty="0" smtClean="0"/>
              <a:t> des </a:t>
            </a:r>
            <a:r>
              <a:rPr lang="en-US" sz="1600" dirty="0" err="1" smtClean="0"/>
              <a:t>ressources</a:t>
            </a:r>
            <a:endParaRPr lang="en-US" sz="1600" dirty="0" smtClean="0"/>
          </a:p>
          <a:p>
            <a:pPr lvl="1">
              <a:buFont typeface="Arial"/>
              <a:buChar char="•"/>
            </a:pPr>
            <a:r>
              <a:rPr lang="en-US" sz="1600" dirty="0" err="1" smtClean="0"/>
              <a:t>Langage</a:t>
            </a:r>
            <a:r>
              <a:rPr lang="en-US" sz="1600" dirty="0" smtClean="0"/>
              <a:t> </a:t>
            </a:r>
            <a:r>
              <a:rPr lang="en-US" sz="1600" dirty="0"/>
              <a:t>naturel : </a:t>
            </a:r>
            <a:r>
              <a:rPr lang="en-US" sz="1600" dirty="0" err="1"/>
              <a:t>ironie</a:t>
            </a:r>
            <a:r>
              <a:rPr lang="en-US" sz="1600" dirty="0"/>
              <a:t>, </a:t>
            </a:r>
            <a:r>
              <a:rPr lang="en-US" sz="1600" dirty="0" err="1"/>
              <a:t>fautes</a:t>
            </a:r>
            <a:r>
              <a:rPr lang="en-US" sz="1600" dirty="0"/>
              <a:t> </a:t>
            </a:r>
            <a:r>
              <a:rPr lang="en-US" sz="1600" dirty="0" err="1"/>
              <a:t>d’orthographe</a:t>
            </a:r>
            <a:r>
              <a:rPr lang="en-US" sz="1600" dirty="0"/>
              <a:t>, </a:t>
            </a:r>
            <a:r>
              <a:rPr lang="en-US" sz="1600" dirty="0" err="1"/>
              <a:t>langage</a:t>
            </a:r>
            <a:r>
              <a:rPr lang="en-US" sz="1600" dirty="0"/>
              <a:t> </a:t>
            </a:r>
            <a:r>
              <a:rPr lang="en-US" sz="1600" dirty="0" err="1" smtClean="0"/>
              <a:t>sms</a:t>
            </a:r>
            <a:r>
              <a:rPr lang="en-US" sz="1600" dirty="0" smtClean="0"/>
              <a:t> + </a:t>
            </a:r>
            <a:r>
              <a:rPr lang="en-US" sz="1600" dirty="0" err="1" smtClean="0"/>
              <a:t>contexte</a:t>
            </a:r>
            <a:endParaRPr lang="en-US" sz="1600" dirty="0"/>
          </a:p>
          <a:p>
            <a:pPr lvl="1">
              <a:buFont typeface="Arial"/>
              <a:buChar char="•"/>
            </a:pPr>
            <a:r>
              <a:rPr lang="en-US" sz="1600" dirty="0" err="1"/>
              <a:t>Gestion</a:t>
            </a:r>
            <a:r>
              <a:rPr lang="en-US" sz="1600" dirty="0"/>
              <a:t> du </a:t>
            </a:r>
            <a:r>
              <a:rPr lang="en-US" sz="1600" dirty="0" smtClean="0"/>
              <a:t>temps</a:t>
            </a:r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3667177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DIAGRAMME DES CLASSES</a:t>
            </a:r>
            <a:endParaRPr lang="en-US" dirty="0"/>
          </a:p>
        </p:txBody>
      </p:sp>
      <p:pic>
        <p:nvPicPr>
          <p:cNvPr id="3" name="Image 2" descr="diagClasse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210" y="1213334"/>
            <a:ext cx="4895907" cy="5530366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5912096" y="5035272"/>
            <a:ext cx="27758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Ne sont pas présentes </a:t>
            </a:r>
          </a:p>
          <a:p>
            <a:r>
              <a:rPr lang="fr-FR" dirty="0" smtClean="0"/>
              <a:t>les classes des librairies </a:t>
            </a:r>
          </a:p>
          <a:p>
            <a:r>
              <a:rPr lang="fr-FR" dirty="0" smtClean="0"/>
              <a:t>que nous allons utiliser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146722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00" y="2565400"/>
            <a:ext cx="8813800" cy="1714500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281643" y="6349368"/>
            <a:ext cx="86972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chemeClr val="bg1">
                    <a:lumMod val="50000"/>
                  </a:schemeClr>
                </a:solidFill>
              </a:rPr>
              <a:t>Note: use case administrateur ajout/suppression dans le dictionnaire non inclus dans le projet </a:t>
            </a:r>
            <a:endParaRPr lang="fr-FR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23126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SPECIFICATIONS DETAILLEES</a:t>
            </a:r>
            <a:endParaRPr lang="en-US" dirty="0"/>
          </a:p>
        </p:txBody>
      </p:sp>
      <p:pic>
        <p:nvPicPr>
          <p:cNvPr id="7" name="Espace réservé du contenu 6" descr="processus.png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921" r="-3921"/>
          <a:stretch>
            <a:fillRect/>
          </a:stretch>
        </p:blipFill>
        <p:spPr>
          <a:xfrm>
            <a:off x="260367" y="1918209"/>
            <a:ext cx="8774500" cy="4762843"/>
          </a:xfrm>
        </p:spPr>
      </p:pic>
    </p:spTree>
    <p:extLst>
      <p:ext uri="{BB962C8B-B14F-4D97-AF65-F5344CB8AC3E}">
        <p14:creationId xmlns:p14="http://schemas.microsoft.com/office/powerpoint/2010/main" val="32208773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ABAQUES</a:t>
            </a:r>
            <a:endParaRPr lang="fr-FR" dirty="0"/>
          </a:p>
        </p:txBody>
      </p:sp>
      <p:graphicFrame>
        <p:nvGraphicFramePr>
          <p:cNvPr id="5" name="Espace réservé du contenu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3463049"/>
              </p:ext>
            </p:extLst>
          </p:nvPr>
        </p:nvGraphicFramePr>
        <p:xfrm>
          <a:off x="323850" y="1879600"/>
          <a:ext cx="5880100" cy="3776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Feuille de calcul" r:id="rId4" imgW="5353105" imgH="3438523" progId="Excel.Sheet.12">
                  <p:embed/>
                </p:oleObj>
              </mc:Choice>
              <mc:Fallback>
                <p:oleObj name="Feuille de calcul" r:id="rId4" imgW="5353105" imgH="3438523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23850" y="1879600"/>
                        <a:ext cx="5880100" cy="37766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5394501"/>
              </p:ext>
            </p:extLst>
          </p:nvPr>
        </p:nvGraphicFramePr>
        <p:xfrm>
          <a:off x="6683375" y="3096418"/>
          <a:ext cx="1533525" cy="1343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Feuille de calcul" r:id="rId6" imgW="1533349" imgH="1342889" progId="Excel.Sheet.12">
                  <p:embed/>
                </p:oleObj>
              </mc:Choice>
              <mc:Fallback>
                <p:oleObj name="Feuille de calcul" r:id="rId6" imgW="1533349" imgH="1342889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683375" y="3096418"/>
                        <a:ext cx="1533525" cy="1343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114127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Avantage">
  <a:themeElements>
    <a:clrScheme name="Élémentaire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Avantage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A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Avantage.thmx</Template>
  <TotalTime>967</TotalTime>
  <Words>279</Words>
  <Application>Microsoft Macintosh PowerPoint</Application>
  <PresentationFormat>Présentation à l'écran (4:3)</PresentationFormat>
  <Paragraphs>69</Paragraphs>
  <Slides>10</Slides>
  <Notes>1</Notes>
  <HiddenSlides>0</HiddenSlides>
  <MMClips>0</MMClips>
  <ScaleCrop>false</ScaleCrop>
  <HeadingPairs>
    <vt:vector size="6" baseType="variant">
      <vt:variant>
        <vt:lpstr>Thème</vt:lpstr>
      </vt:variant>
      <vt:variant>
        <vt:i4>1</vt:i4>
      </vt:variant>
      <vt:variant>
        <vt:lpstr>Serveurs OLE incorporés</vt:lpstr>
      </vt:variant>
      <vt:variant>
        <vt:i4>2</vt:i4>
      </vt:variant>
      <vt:variant>
        <vt:lpstr>Titres des diapositives</vt:lpstr>
      </vt:variant>
      <vt:variant>
        <vt:i4>10</vt:i4>
      </vt:variant>
    </vt:vector>
  </HeadingPairs>
  <TitlesOfParts>
    <vt:vector size="13" baseType="lpstr">
      <vt:lpstr>Avantage</vt:lpstr>
      <vt:lpstr>Feuille de calcul</vt:lpstr>
      <vt:lpstr>Feuille Microsoft Excel</vt:lpstr>
      <vt:lpstr>Projet Python Web Extractor</vt:lpstr>
      <vt:lpstr>SOMMAIRE</vt:lpstr>
      <vt:lpstr>Contexte</vt:lpstr>
      <vt:lpstr>Présentation PowerPoint</vt:lpstr>
      <vt:lpstr>NOTE DE CADRAGE</vt:lpstr>
      <vt:lpstr>DIAGRAMME DES CLASSES</vt:lpstr>
      <vt:lpstr>USE CASE</vt:lpstr>
      <vt:lpstr>SPECIFICATIONS DETAILLEES</vt:lpstr>
      <vt:lpstr>ABAQUES</vt:lpstr>
      <vt:lpstr>CHIFFRAGE</vt:lpstr>
    </vt:vector>
  </TitlesOfParts>
  <Company>La revanche de poussin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Python</dc:title>
  <dc:creator>Anne Bauer</dc:creator>
  <cp:lastModifiedBy>Matthias</cp:lastModifiedBy>
  <cp:revision>18</cp:revision>
  <dcterms:created xsi:type="dcterms:W3CDTF">2016-04-24T13:53:20Z</dcterms:created>
  <dcterms:modified xsi:type="dcterms:W3CDTF">2016-04-29T15:25:26Z</dcterms:modified>
</cp:coreProperties>
</file>