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69" r:id="rId4"/>
    <p:sldId id="277" r:id="rId5"/>
    <p:sldId id="297" r:id="rId6"/>
    <p:sldId id="299" r:id="rId7"/>
    <p:sldId id="300" r:id="rId8"/>
    <p:sldId id="301" r:id="rId9"/>
    <p:sldId id="302" r:id="rId10"/>
    <p:sldId id="303" r:id="rId11"/>
    <p:sldId id="304" r:id="rId12"/>
    <p:sldId id="305" r:id="rId13"/>
    <p:sldId id="306" r:id="rId14"/>
    <p:sldId id="307" r:id="rId15"/>
    <p:sldId id="308" r:id="rId16"/>
    <p:sldId id="309" r:id="rId17"/>
    <p:sldId id="310" r:id="rId18"/>
    <p:sldId id="311" r:id="rId19"/>
    <p:sldId id="313" r:id="rId20"/>
    <p:sldId id="314" r:id="rId21"/>
    <p:sldId id="312" r:id="rId22"/>
    <p:sldId id="315" r:id="rId23"/>
    <p:sldId id="316" r:id="rId24"/>
    <p:sldId id="319" r:id="rId25"/>
    <p:sldId id="271" r:id="rId26"/>
    <p:sldId id="272" r:id="rId27"/>
    <p:sldId id="273" r:id="rId28"/>
    <p:sldId id="274" r:id="rId29"/>
    <p:sldId id="275" r:id="rId30"/>
    <p:sldId id="276" r:id="rId31"/>
    <p:sldId id="259" r:id="rId32"/>
    <p:sldId id="279" r:id="rId33"/>
    <p:sldId id="280" r:id="rId34"/>
    <p:sldId id="281" r:id="rId35"/>
    <p:sldId id="282" r:id="rId36"/>
    <p:sldId id="263" r:id="rId37"/>
    <p:sldId id="264" r:id="rId38"/>
    <p:sldId id="257" r:id="rId39"/>
    <p:sldId id="267" r:id="rId40"/>
    <p:sldId id="258" r:id="rId41"/>
    <p:sldId id="260" r:id="rId42"/>
    <p:sldId id="265" r:id="rId43"/>
    <p:sldId id="266" r:id="rId44"/>
    <p:sldId id="261"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76" autoAdjust="0"/>
    <p:restoredTop sz="94660"/>
  </p:normalViewPr>
  <p:slideViewPr>
    <p:cSldViewPr>
      <p:cViewPr varScale="1">
        <p:scale>
          <a:sx n="68" d="100"/>
          <a:sy n="68" d="100"/>
        </p:scale>
        <p:origin x="-1422"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55F3698C-3570-48DE-A492-75E1ED37FFE6}" type="datetimeFigureOut">
              <a:rPr lang="en-US" smtClean="0"/>
              <a:pPr/>
              <a:t>4/7/2021</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8CCC4DF1-ECFF-4BCA-BF94-5CD9FFA040E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5F3698C-3570-48DE-A492-75E1ED37FFE6}" type="datetimeFigureOut">
              <a:rPr lang="en-US" smtClean="0"/>
              <a:pPr/>
              <a:t>4/7/2021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C4DF1-ECFF-4BCA-BF94-5CD9FFA040E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5F3698C-3570-48DE-A492-75E1ED37FFE6}" type="datetimeFigureOut">
              <a:rPr lang="en-US" smtClean="0"/>
              <a:pPr/>
              <a:t>4/7/2021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C4DF1-ECFF-4BCA-BF94-5CD9FFA040E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55F3698C-3570-48DE-A492-75E1ED37FFE6}" type="datetimeFigureOut">
              <a:rPr lang="en-US" smtClean="0"/>
              <a:pPr/>
              <a:t>4/7/2021</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8CCC4DF1-ECFF-4BCA-BF94-5CD9FFA040E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55F3698C-3570-48DE-A492-75E1ED37FFE6}" type="datetimeFigureOut">
              <a:rPr lang="en-US" smtClean="0"/>
              <a:pPr/>
              <a:t>4/7/2021</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8CCC4DF1-ECFF-4BCA-BF94-5CD9FFA040EC}" type="slidenum">
              <a:rPr lang="en-US" smtClean="0"/>
              <a:pPr/>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55F3698C-3570-48DE-A492-75E1ED37FFE6}" type="datetimeFigureOut">
              <a:rPr lang="en-US" smtClean="0"/>
              <a:pPr/>
              <a:t>4/7/2021</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8CCC4DF1-ECFF-4BCA-BF94-5CD9FFA040E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55F3698C-3570-48DE-A492-75E1ED37FFE6}" type="datetimeFigureOut">
              <a:rPr lang="en-US" smtClean="0"/>
              <a:pPr/>
              <a:t>4/7/2021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8CCC4DF1-ECFF-4BCA-BF94-5CD9FFA040EC}" type="slidenum">
              <a:rPr lang="en-US" smtClean="0"/>
              <a:pPr/>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55F3698C-3570-48DE-A492-75E1ED37FFE6}" type="datetimeFigureOut">
              <a:rPr lang="en-US" smtClean="0"/>
              <a:pPr/>
              <a:t>4/7/2021</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C4DF1-ECFF-4BCA-BF94-5CD9FFA040E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5F3698C-3570-48DE-A492-75E1ED37FFE6}" type="datetimeFigureOut">
              <a:rPr lang="en-US" smtClean="0"/>
              <a:pPr/>
              <a:t>4/7/2021</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CC4DF1-ECFF-4BCA-BF94-5CD9FFA040E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55F3698C-3570-48DE-A492-75E1ED37FFE6}" type="datetimeFigureOut">
              <a:rPr lang="en-US" smtClean="0"/>
              <a:pPr/>
              <a:t>4/7/2021</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CC4DF1-ECFF-4BCA-BF94-5CD9FFA040E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55F3698C-3570-48DE-A492-75E1ED37FFE6}" type="datetimeFigureOut">
              <a:rPr lang="en-US" smtClean="0"/>
              <a:pPr/>
              <a:t>4/7/2021</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8CCC4DF1-ECFF-4BCA-BF94-5CD9FFA040EC}" type="slidenum">
              <a:rPr lang="en-US" smtClean="0"/>
              <a:pPr/>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55F3698C-3570-48DE-A492-75E1ED37FFE6}" type="datetimeFigureOut">
              <a:rPr lang="en-US" smtClean="0"/>
              <a:pPr/>
              <a:t>4/7/2021</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8CCC4DF1-ECFF-4BCA-BF94-5CD9FFA040EC}" type="slidenum">
              <a:rPr lang="en-US" smtClean="0"/>
              <a:pPr/>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smtClean="0"/>
              <a:t>INCOME TAX PROCESSING RETURN</a:t>
            </a:r>
            <a:br>
              <a:rPr lang="en-IN" dirty="0" smtClean="0"/>
            </a:br>
            <a:r>
              <a:rPr lang="en-IN" dirty="0" smtClean="0"/>
              <a:t>MADE BY VIBHOR JAIN</a:t>
            </a:r>
            <a:br>
              <a:rPr lang="en-IN" dirty="0" smtClean="0"/>
            </a:br>
            <a:r>
              <a:rPr lang="en-IN" dirty="0" smtClean="0"/>
              <a:t>GUIDED </a:t>
            </a:r>
            <a:r>
              <a:rPr lang="en-IN" dirty="0" smtClean="0"/>
              <a:t>BY DR VANDANNA SHARMA</a:t>
            </a:r>
            <a:br>
              <a:rPr lang="en-IN" dirty="0" smtClean="0"/>
            </a:br>
            <a:endParaRPr lang="en-US" dirty="0"/>
          </a:p>
        </p:txBody>
      </p:sp>
      <p:sp>
        <p:nvSpPr>
          <p:cNvPr id="3" name="Subtitle 2"/>
          <p:cNvSpPr>
            <a:spLocks noGrp="1"/>
          </p:cNvSpPr>
          <p:nvPr>
            <p:ph type="subTitle" idx="1"/>
          </p:nvPr>
        </p:nvSpPr>
        <p:spPr/>
        <p:txBody>
          <a:bodyPr/>
          <a:lstStyle/>
          <a:p>
            <a:r>
              <a:rPr lang="en-IN" dirty="0" smtClean="0"/>
              <a:t>REVIEW-IIII</a:t>
            </a:r>
            <a:endParaRPr lang="en-US" dirty="0"/>
          </a:p>
        </p:txBody>
      </p:sp>
      <p:pic>
        <p:nvPicPr>
          <p:cNvPr id="6146" name="Picture 2" descr="C:\Users\vibhor jain\Desktop\in.jpeg"/>
          <p:cNvPicPr>
            <a:picLocks noChangeAspect="1" noChangeArrowheads="1"/>
          </p:cNvPicPr>
          <p:nvPr/>
        </p:nvPicPr>
        <p:blipFill>
          <a:blip r:embed="rId2" cstate="print"/>
          <a:srcRect/>
          <a:stretch>
            <a:fillRect/>
          </a:stretch>
        </p:blipFill>
        <p:spPr bwMode="auto">
          <a:xfrm>
            <a:off x="2555776" y="764704"/>
            <a:ext cx="5040560" cy="288032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2 Overall Description </a:t>
            </a:r>
            <a:br>
              <a:rPr lang="en-US" b="1"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2.1 Product Perspective</a:t>
            </a:r>
          </a:p>
          <a:p>
            <a:r>
              <a:rPr lang="en-US" dirty="0" smtClean="0"/>
              <a:t> </a:t>
            </a:r>
          </a:p>
          <a:p>
            <a:r>
              <a:rPr lang="en-US" dirty="0" smtClean="0"/>
              <a:t> </a:t>
            </a:r>
          </a:p>
          <a:p>
            <a:r>
              <a:rPr lang="en-US" dirty="0" smtClean="0"/>
              <a:t> </a:t>
            </a:r>
          </a:p>
          <a:p>
            <a:r>
              <a:rPr lang="en-US" dirty="0" smtClean="0"/>
              <a:t> </a:t>
            </a:r>
          </a:p>
          <a:p>
            <a:r>
              <a:rPr lang="en-US" dirty="0" smtClean="0"/>
              <a:t> </a:t>
            </a:r>
          </a:p>
          <a:p>
            <a:r>
              <a:rPr lang="en-US" dirty="0" smtClean="0"/>
              <a:t>The software product being developed is for </a:t>
            </a:r>
          </a:p>
          <a:p>
            <a:r>
              <a:rPr lang="en-US" dirty="0" smtClean="0"/>
              <a:t>Income tax return processing is an application which will make the processing of income tax returns forms faster and provides the users to see all the advantages.</a:t>
            </a:r>
          </a:p>
          <a:p>
            <a:r>
              <a:rPr lang="en-US" dirty="0" smtClean="0"/>
              <a:t> </a:t>
            </a:r>
          </a:p>
          <a:p>
            <a:r>
              <a:rPr lang="en-US" dirty="0" smtClean="0"/>
              <a:t> </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2.2 Product Features</a:t>
            </a:r>
            <a:br>
              <a:rPr lang="en-US" b="1"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1.  Register yourself:- </a:t>
            </a:r>
            <a:r>
              <a:rPr lang="en-US" dirty="0" smtClean="0"/>
              <a:t>In this module the user can registration enter his details. First they select user type like      Individual ,HUF or other. Then  there are 4 steps  Enter basic details, Registration form  , Registration verification  and Registration successful.</a:t>
            </a:r>
            <a:r>
              <a:rPr lang="en-US" b="1" dirty="0" smtClean="0"/>
              <a:t>  </a:t>
            </a:r>
            <a:endParaRPr lang="en-US" dirty="0" smtClean="0"/>
          </a:p>
          <a:p>
            <a:r>
              <a:rPr lang="en-US" b="1" dirty="0" smtClean="0"/>
              <a:t>2. Login here:-</a:t>
            </a:r>
            <a:r>
              <a:rPr lang="en-US" dirty="0" smtClean="0"/>
              <a:t>This Module will check the user name and password  for authentication</a:t>
            </a:r>
            <a:r>
              <a:rPr lang="en-US" b="1" dirty="0" smtClean="0"/>
              <a:t>.</a:t>
            </a:r>
            <a:endParaRPr lang="en-US" dirty="0" smtClean="0"/>
          </a:p>
          <a:p>
            <a:r>
              <a:rPr lang="en-US" b="1" dirty="0" smtClean="0"/>
              <a:t>3. Form available for e-Filing:-</a:t>
            </a:r>
            <a:r>
              <a:rPr lang="en-US" dirty="0" smtClean="0"/>
              <a:t>This modules contain form related to income tax.</a:t>
            </a:r>
          </a:p>
          <a:p>
            <a:r>
              <a:rPr lang="en-US" b="1" dirty="0" smtClean="0"/>
              <a:t>4. Tax Information and Services:-</a:t>
            </a:r>
            <a:r>
              <a:rPr lang="en-US" dirty="0" smtClean="0"/>
              <a:t>The user can views all the information about income tax and services. </a:t>
            </a:r>
          </a:p>
          <a:p>
            <a:r>
              <a:rPr lang="en-US" dirty="0" smtClean="0"/>
              <a:t> </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2.3User Classes and Characteristics</a:t>
            </a:r>
            <a:br>
              <a:rPr lang="en-US" b="1"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most important user class is the INCOME TAX  RETURN </a:t>
            </a:r>
            <a:r>
              <a:rPr lang="en-US" dirty="0" err="1" smtClean="0"/>
              <a:t>PROCESSINGwho</a:t>
            </a:r>
            <a:r>
              <a:rPr lang="en-US" dirty="0" smtClean="0"/>
              <a:t> require these </a:t>
            </a:r>
            <a:r>
              <a:rPr lang="en-US" dirty="0" err="1" smtClean="0"/>
              <a:t>Sys.s</a:t>
            </a:r>
            <a:r>
              <a:rPr lang="en-US" dirty="0" smtClean="0"/>
              <a:t> to maintain their records and customer databases. </a:t>
            </a:r>
          </a:p>
          <a:p>
            <a:r>
              <a:rPr lang="en-US" dirty="0" smtClean="0"/>
              <a:t>Another class of users is the ordinary users CAN REGISTER THEIR DETAILS.</a:t>
            </a:r>
          </a:p>
          <a:p>
            <a:r>
              <a:rPr lang="en-US" dirty="0" smtClean="0"/>
              <a:t> </a:t>
            </a:r>
          </a:p>
          <a:p>
            <a:r>
              <a:rPr lang="en-US" dirty="0" smtClean="0"/>
              <a:t> </a:t>
            </a:r>
          </a:p>
          <a:p>
            <a:r>
              <a:rPr lang="en-US" dirty="0" smtClean="0"/>
              <a:t> </a:t>
            </a:r>
          </a:p>
          <a:p>
            <a:r>
              <a:rPr lang="en-US" dirty="0" smtClean="0"/>
              <a:t> </a:t>
            </a:r>
          </a:p>
          <a:p>
            <a:r>
              <a:rPr lang="en-US" dirty="0" smtClean="0"/>
              <a:t> </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2.4 Operating Environment</a:t>
            </a:r>
            <a:br>
              <a:rPr lang="en-US" b="1"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Hardware Requirement:</a:t>
            </a:r>
            <a:endParaRPr lang="en-US" dirty="0" smtClean="0"/>
          </a:p>
          <a:p>
            <a:r>
              <a:rPr lang="en-US" b="1" dirty="0" smtClean="0"/>
              <a:t>   Processor</a:t>
            </a:r>
            <a:r>
              <a:rPr lang="en-US" dirty="0" smtClean="0"/>
              <a:t>: </a:t>
            </a:r>
            <a:r>
              <a:rPr lang="en-US" dirty="0" err="1" smtClean="0"/>
              <a:t>intel</a:t>
            </a:r>
            <a:r>
              <a:rPr lang="en-US" dirty="0" smtClean="0"/>
              <a:t> CORE i5</a:t>
            </a:r>
          </a:p>
          <a:p>
            <a:r>
              <a:rPr lang="en-US" dirty="0" smtClean="0"/>
              <a:t>    </a:t>
            </a:r>
            <a:r>
              <a:rPr lang="en-US" b="1" dirty="0" smtClean="0"/>
              <a:t>RAM</a:t>
            </a:r>
            <a:r>
              <a:rPr lang="en-US" dirty="0" smtClean="0"/>
              <a:t>: 2GB or more</a:t>
            </a:r>
          </a:p>
          <a:p>
            <a:r>
              <a:rPr lang="en-US" dirty="0" smtClean="0"/>
              <a:t>     </a:t>
            </a:r>
            <a:r>
              <a:rPr lang="en-US" b="1" dirty="0" smtClean="0"/>
              <a:t>HD</a:t>
            </a:r>
            <a:r>
              <a:rPr lang="en-US" dirty="0" smtClean="0"/>
              <a:t>: 500 GB</a:t>
            </a:r>
          </a:p>
          <a:p>
            <a:r>
              <a:rPr lang="en-US" b="1" dirty="0" smtClean="0"/>
              <a:t>Software Requirement:</a:t>
            </a:r>
            <a:endParaRPr lang="en-US" dirty="0" smtClean="0"/>
          </a:p>
          <a:p>
            <a:r>
              <a:rPr lang="en-US" b="1" dirty="0" smtClean="0"/>
              <a:t>      Operating System : </a:t>
            </a:r>
            <a:r>
              <a:rPr lang="en-US" dirty="0" smtClean="0"/>
              <a:t>Windows 7 </a:t>
            </a:r>
          </a:p>
          <a:p>
            <a:r>
              <a:rPr lang="en-US" b="1" dirty="0" smtClean="0"/>
              <a:t>       Database : </a:t>
            </a:r>
            <a:r>
              <a:rPr lang="en-US" dirty="0" smtClean="0"/>
              <a:t>Mysql</a:t>
            </a:r>
          </a:p>
          <a:p>
            <a:r>
              <a:rPr lang="en-US" b="1" dirty="0" smtClean="0"/>
              <a:t>         Java (NetBeans IDE)</a:t>
            </a:r>
            <a:endParaRPr lang="en-US" dirty="0" smtClean="0"/>
          </a:p>
          <a:p>
            <a:r>
              <a:rPr lang="en-US" b="1" dirty="0" smtClean="0"/>
              <a:t> </a:t>
            </a:r>
            <a:endParaRPr lang="en-US" dirty="0" smtClean="0"/>
          </a:p>
          <a:p>
            <a:r>
              <a:rPr lang="en-US" b="1" dirty="0" smtClean="0"/>
              <a:t> </a:t>
            </a:r>
            <a:endParaRPr lang="en-US" dirty="0" smtClean="0"/>
          </a:p>
          <a:p>
            <a:r>
              <a:rPr lang="en-US" b="1" dirty="0" smtClean="0"/>
              <a:t> </a:t>
            </a:r>
            <a:endParaRPr lang="en-US"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t"/>
            <a:r>
              <a:rPr lang="en-US" b="1" dirty="0" smtClean="0"/>
              <a:t>2.5 Assumptions and Dependencies</a:t>
            </a:r>
            <a:br>
              <a:rPr lang="en-US" b="1" dirty="0" smtClean="0"/>
            </a:br>
            <a:r>
              <a:rPr lang="en-US" dirty="0" smtClean="0"/>
              <a:t> </a:t>
            </a:r>
            <a:br>
              <a:rPr lang="en-US" dirty="0" smtClean="0"/>
            </a:br>
            <a:endParaRPr lang="en-US" dirty="0"/>
          </a:p>
        </p:txBody>
      </p:sp>
      <p:sp>
        <p:nvSpPr>
          <p:cNvPr id="3" name="Content Placeholder 2"/>
          <p:cNvSpPr>
            <a:spLocks noGrp="1"/>
          </p:cNvSpPr>
          <p:nvPr>
            <p:ph idx="1"/>
          </p:nvPr>
        </p:nvSpPr>
        <p:spPr/>
        <p:txBody>
          <a:bodyPr/>
          <a:lstStyle/>
          <a:p>
            <a:r>
              <a:rPr lang="en-US" dirty="0" smtClean="0"/>
              <a:t>The project assumes that a MYSQL database is connected to it . Other Databases work with the project..It also needs a </a:t>
            </a:r>
            <a:r>
              <a:rPr lang="en-US" dirty="0" err="1" smtClean="0"/>
              <a:t>netbeans</a:t>
            </a:r>
            <a:r>
              <a:rPr lang="en-US" dirty="0" smtClean="0"/>
              <a:t> IDE,</a:t>
            </a:r>
          </a:p>
          <a:p>
            <a:r>
              <a:rPr lang="en-US" dirty="0" smtClean="0"/>
              <a:t> </a:t>
            </a:r>
          </a:p>
          <a:p>
            <a:r>
              <a:rPr lang="en-US" dirty="0" smtClean="0"/>
              <a:t> </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3.1  User Interfaces</a:t>
            </a:r>
            <a:br>
              <a:rPr lang="en-US" b="1" dirty="0" smtClean="0"/>
            </a:br>
            <a:endParaRPr lang="en-US" dirty="0"/>
          </a:p>
        </p:txBody>
      </p:sp>
      <p:sp>
        <p:nvSpPr>
          <p:cNvPr id="3" name="Content Placeholder 2"/>
          <p:cNvSpPr>
            <a:spLocks noGrp="1"/>
          </p:cNvSpPr>
          <p:nvPr>
            <p:ph idx="1"/>
          </p:nvPr>
        </p:nvSpPr>
        <p:spPr/>
        <p:txBody>
          <a:bodyPr/>
          <a:lstStyle/>
          <a:p>
            <a:r>
              <a:rPr lang="en-US" dirty="0" smtClean="0"/>
              <a:t>Front-end software: </a:t>
            </a:r>
            <a:r>
              <a:rPr lang="en-US" dirty="0" err="1" smtClean="0"/>
              <a:t>Netbeans</a:t>
            </a:r>
            <a:r>
              <a:rPr lang="en-US" dirty="0" smtClean="0"/>
              <a:t> IDE</a:t>
            </a:r>
          </a:p>
          <a:p>
            <a:r>
              <a:rPr lang="en-US" dirty="0" smtClean="0"/>
              <a:t>Back-end software: Mysql command line client</a:t>
            </a:r>
          </a:p>
          <a:p>
            <a:r>
              <a:rPr lang="en-US" dirty="0" smtClean="0"/>
              <a:t> </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3.2 Hardware Interfaces</a:t>
            </a:r>
            <a:br>
              <a:rPr lang="en-US" b="1" dirty="0" smtClean="0"/>
            </a:br>
            <a:endParaRPr lang="en-US" dirty="0"/>
          </a:p>
        </p:txBody>
      </p:sp>
      <p:sp>
        <p:nvSpPr>
          <p:cNvPr id="3" name="Content Placeholder 2"/>
          <p:cNvSpPr>
            <a:spLocks noGrp="1"/>
          </p:cNvSpPr>
          <p:nvPr>
            <p:ph idx="1"/>
          </p:nvPr>
        </p:nvSpPr>
        <p:spPr/>
        <p:txBody>
          <a:bodyPr/>
          <a:lstStyle/>
          <a:p>
            <a:pPr lvl="0" fontAlgn="base"/>
            <a:r>
              <a:rPr lang="en-US" dirty="0" smtClean="0"/>
              <a:t>Windows.</a:t>
            </a:r>
          </a:p>
          <a:p>
            <a:pPr lvl="0" fontAlgn="base"/>
            <a:r>
              <a:rPr lang="en-US" dirty="0" smtClean="0"/>
              <a:t>A browser which supports Mysql &amp; Java</a:t>
            </a:r>
          </a:p>
          <a:p>
            <a:r>
              <a:rPr lang="en-US" dirty="0" smtClean="0"/>
              <a:t> </a:t>
            </a:r>
          </a:p>
          <a:p>
            <a:r>
              <a:rPr lang="en-US" dirty="0" smtClean="0"/>
              <a:t> </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3.3 Software Interfaces</a:t>
            </a:r>
            <a:br>
              <a:rPr lang="en-US" b="1"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 </a:t>
            </a:r>
          </a:p>
          <a:p>
            <a:r>
              <a:rPr lang="en-US" b="1" dirty="0" smtClean="0"/>
              <a:t>Hardware Requirement:</a:t>
            </a:r>
            <a:endParaRPr lang="en-US" dirty="0" smtClean="0"/>
          </a:p>
          <a:p>
            <a:r>
              <a:rPr lang="en-US" b="1" dirty="0" smtClean="0"/>
              <a:t>   Processor</a:t>
            </a:r>
            <a:r>
              <a:rPr lang="en-US" dirty="0" smtClean="0"/>
              <a:t>: </a:t>
            </a:r>
            <a:r>
              <a:rPr lang="en-US" dirty="0" err="1" smtClean="0"/>
              <a:t>intel</a:t>
            </a:r>
            <a:r>
              <a:rPr lang="en-US" dirty="0" smtClean="0"/>
              <a:t> CORE i5</a:t>
            </a:r>
          </a:p>
          <a:p>
            <a:r>
              <a:rPr lang="en-US" dirty="0" smtClean="0"/>
              <a:t>    </a:t>
            </a:r>
            <a:r>
              <a:rPr lang="en-US" b="1" dirty="0" smtClean="0"/>
              <a:t>RAM</a:t>
            </a:r>
            <a:r>
              <a:rPr lang="en-US" dirty="0" smtClean="0"/>
              <a:t>: 2GB or more</a:t>
            </a:r>
          </a:p>
          <a:p>
            <a:r>
              <a:rPr lang="en-US" dirty="0" smtClean="0"/>
              <a:t>     </a:t>
            </a:r>
            <a:r>
              <a:rPr lang="en-US" b="1" dirty="0" smtClean="0"/>
              <a:t>HD</a:t>
            </a:r>
            <a:r>
              <a:rPr lang="en-US" dirty="0" smtClean="0"/>
              <a:t>: 500 GB</a:t>
            </a:r>
          </a:p>
          <a:p>
            <a:r>
              <a:rPr lang="en-US" b="1" dirty="0" smtClean="0"/>
              <a:t>Software Requirement:</a:t>
            </a:r>
            <a:endParaRPr lang="en-US" dirty="0" smtClean="0"/>
          </a:p>
          <a:p>
            <a:r>
              <a:rPr lang="en-US" b="1" dirty="0" smtClean="0"/>
              <a:t>      Operating System : </a:t>
            </a:r>
            <a:r>
              <a:rPr lang="en-US" dirty="0" smtClean="0"/>
              <a:t>Windows 7 </a:t>
            </a:r>
          </a:p>
          <a:p>
            <a:r>
              <a:rPr lang="en-US" b="1" dirty="0" smtClean="0"/>
              <a:t>       Database : </a:t>
            </a:r>
            <a:r>
              <a:rPr lang="en-US" dirty="0" smtClean="0"/>
              <a:t>Mysql</a:t>
            </a:r>
          </a:p>
          <a:p>
            <a:r>
              <a:rPr lang="en-US" b="1" dirty="0" smtClean="0"/>
              <a:t>         Java (NetBeans IDE)</a:t>
            </a:r>
            <a:endParaRPr lang="en-US" dirty="0" smtClean="0"/>
          </a:p>
          <a:p>
            <a:r>
              <a:rPr lang="en-US" b="1" dirty="0" smtClean="0"/>
              <a:t> </a:t>
            </a:r>
            <a:endParaRPr lang="en-US" dirty="0" smtClean="0"/>
          </a:p>
          <a:p>
            <a:r>
              <a:rPr lang="en-US" b="1" dirty="0" smtClean="0"/>
              <a:t> </a:t>
            </a:r>
            <a:endParaRPr lang="en-US" dirty="0" smtClean="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3.4 Communications Interfaces</a:t>
            </a:r>
            <a:br>
              <a:rPr lang="en-US" b="1" dirty="0" smtClean="0"/>
            </a:br>
            <a:endParaRPr lang="en-US" dirty="0"/>
          </a:p>
        </p:txBody>
      </p:sp>
      <p:sp>
        <p:nvSpPr>
          <p:cNvPr id="3" name="Content Placeholder 2"/>
          <p:cNvSpPr>
            <a:spLocks noGrp="1"/>
          </p:cNvSpPr>
          <p:nvPr>
            <p:ph idx="1"/>
          </p:nvPr>
        </p:nvSpPr>
        <p:spPr/>
        <p:txBody>
          <a:bodyPr/>
          <a:lstStyle/>
          <a:p>
            <a:r>
              <a:rPr lang="en-US" dirty="0" smtClean="0"/>
              <a:t>It is a offline desktop based System</a:t>
            </a:r>
          </a:p>
          <a:p>
            <a:r>
              <a:rPr lang="en-US" dirty="0" smtClean="0"/>
              <a:t> </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4. Sys. Features</a:t>
            </a:r>
            <a:br>
              <a:rPr lang="en-US" b="1" dirty="0" smtClean="0"/>
            </a:br>
            <a:r>
              <a:rPr lang="en-US" b="1" dirty="0" smtClean="0"/>
              <a:t>4.1 Sys. feature 1</a:t>
            </a:r>
            <a:br>
              <a:rPr lang="en-US" b="1"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IN" dirty="0" smtClean="0"/>
              <a:t>But now we want to do it automatically. Which will be so easier for Whole University and it has some advantages as follows?</a:t>
            </a:r>
            <a:endParaRPr lang="en-US" dirty="0" smtClean="0"/>
          </a:p>
          <a:p>
            <a:r>
              <a:rPr lang="en-IN" dirty="0" smtClean="0"/>
              <a:t>1. Dynamic System</a:t>
            </a:r>
            <a:endParaRPr lang="en-US" dirty="0" smtClean="0"/>
          </a:p>
          <a:p>
            <a:r>
              <a:rPr lang="en-IN" dirty="0" smtClean="0"/>
              <a:t>2. Error free</a:t>
            </a:r>
            <a:endParaRPr lang="en-US" dirty="0" smtClean="0"/>
          </a:p>
          <a:p>
            <a:r>
              <a:rPr lang="en-IN" dirty="0" smtClean="0"/>
              <a:t>3. User Friendly</a:t>
            </a:r>
            <a:endParaRPr lang="en-US" dirty="0" smtClean="0"/>
          </a:p>
          <a:p>
            <a:r>
              <a:rPr lang="en-US" b="1" dirty="0" smtClean="0"/>
              <a:t> </a:t>
            </a:r>
            <a:endParaRPr lang="en-US" dirty="0" smtClean="0"/>
          </a:p>
          <a:p>
            <a:r>
              <a:rPr lang="en-US" dirty="0" smtClean="0"/>
              <a:t> </a:t>
            </a:r>
          </a:p>
          <a:p>
            <a:r>
              <a:rPr lang="en-US" dirty="0" smtClean="0"/>
              <a:t> </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Introduction</a:t>
            </a:r>
            <a:endParaRPr lang="en-US" dirty="0"/>
          </a:p>
        </p:txBody>
      </p:sp>
      <p:sp>
        <p:nvSpPr>
          <p:cNvPr id="3" name="Content Placeholder 2"/>
          <p:cNvSpPr>
            <a:spLocks noGrp="1"/>
          </p:cNvSpPr>
          <p:nvPr>
            <p:ph idx="1"/>
          </p:nvPr>
        </p:nvSpPr>
        <p:spPr/>
        <p:txBody>
          <a:bodyPr>
            <a:normAutofit fontScale="92500" lnSpcReduction="20000"/>
          </a:bodyPr>
          <a:lstStyle/>
          <a:p>
            <a:r>
              <a:rPr lang="en-IN" dirty="0" smtClean="0"/>
              <a:t>Income tax return processing is a java based  application where all the automated processing is introduced. By this application we can reduce our time and get accurate information. We can also know the processing of tax return in step by step manner.</a:t>
            </a:r>
            <a:endParaRPr lang="en-US" dirty="0" smtClean="0"/>
          </a:p>
          <a:p>
            <a:r>
              <a:rPr lang="en-IN" dirty="0" smtClean="0"/>
              <a:t>By this application we can also improve the performance of the system. This system makes the processing of income tax returns forms faster and easier.</a:t>
            </a:r>
            <a:endParaRPr lang="en-US" dirty="0" smtClean="0"/>
          </a:p>
          <a:p>
            <a:r>
              <a:rPr lang="en-IN" dirty="0" smtClean="0"/>
              <a:t> </a:t>
            </a:r>
            <a:endParaRPr lang="en-US" dirty="0" smtClean="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4.2 Sys. feature 2</a:t>
            </a:r>
            <a:br>
              <a:rPr lang="en-US" b="1" dirty="0" smtClean="0"/>
            </a:br>
            <a:endParaRPr lang="en-US" dirty="0"/>
          </a:p>
        </p:txBody>
      </p:sp>
      <p:sp>
        <p:nvSpPr>
          <p:cNvPr id="3" name="Content Placeholder 2"/>
          <p:cNvSpPr>
            <a:spLocks noGrp="1"/>
          </p:cNvSpPr>
          <p:nvPr>
            <p:ph idx="1"/>
          </p:nvPr>
        </p:nvSpPr>
        <p:spPr/>
        <p:txBody>
          <a:bodyPr>
            <a:normAutofit fontScale="70000" lnSpcReduction="20000"/>
          </a:bodyPr>
          <a:lstStyle/>
          <a:p>
            <a:r>
              <a:rPr lang="en-IN" dirty="0" smtClean="0"/>
              <a:t>We should need to analyze for the Income Tax the following things—</a:t>
            </a:r>
            <a:endParaRPr lang="en-US" dirty="0" smtClean="0"/>
          </a:p>
          <a:p>
            <a:pPr lvl="0"/>
            <a:r>
              <a:rPr lang="en-IN" dirty="0" smtClean="0"/>
              <a:t>Users of the </a:t>
            </a:r>
            <a:r>
              <a:rPr lang="en-IN" b="1" dirty="0" smtClean="0"/>
              <a:t>Income Tax Return Forms.</a:t>
            </a:r>
            <a:endParaRPr lang="en-US" dirty="0" smtClean="0"/>
          </a:p>
          <a:p>
            <a:pPr lvl="0"/>
            <a:r>
              <a:rPr lang="en-IN" dirty="0" smtClean="0"/>
              <a:t>Forms and documents which are used for collecting the Income Tax.</a:t>
            </a:r>
            <a:endParaRPr lang="en-US" dirty="0" smtClean="0"/>
          </a:p>
          <a:p>
            <a:pPr lvl="0"/>
            <a:r>
              <a:rPr lang="en-IN" dirty="0" smtClean="0"/>
              <a:t>Various reports used in Income Tax Function. In our system we collect report from income tax office and law chamber.</a:t>
            </a:r>
            <a:endParaRPr lang="en-US" dirty="0" smtClean="0"/>
          </a:p>
          <a:p>
            <a:pPr lvl="0"/>
            <a:r>
              <a:rPr lang="en-IN" dirty="0" smtClean="0"/>
              <a:t>How is the current working procedure managed?</a:t>
            </a:r>
            <a:endParaRPr lang="en-US" dirty="0" smtClean="0"/>
          </a:p>
          <a:p>
            <a:pPr lvl="0"/>
            <a:r>
              <a:rPr lang="en-IN" dirty="0" smtClean="0"/>
              <a:t>What are the current problems that you are facing?</a:t>
            </a:r>
            <a:endParaRPr lang="en-US" dirty="0" smtClean="0"/>
          </a:p>
          <a:p>
            <a:pPr lvl="0"/>
            <a:r>
              <a:rPr lang="en-IN" dirty="0" smtClean="0"/>
              <a:t>Do you think any additional requirement can improve the current process?</a:t>
            </a:r>
            <a:endParaRPr lang="en-US" dirty="0" smtClean="0"/>
          </a:p>
          <a:p>
            <a:pPr lvl="0"/>
            <a:r>
              <a:rPr lang="en-IN" dirty="0" smtClean="0"/>
              <a:t>By taking opinion from the user that, how the system can be easier to access for the user?</a:t>
            </a:r>
            <a:endParaRPr lang="en-US" dirty="0" smtClean="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5. Other Nonfunctional Req.</a:t>
            </a:r>
            <a:br>
              <a:rPr lang="en-US" b="1" dirty="0" smtClean="0"/>
            </a:br>
            <a:endParaRPr lang="en-US" dirty="0"/>
          </a:p>
        </p:txBody>
      </p:sp>
      <p:sp>
        <p:nvSpPr>
          <p:cNvPr id="3" name="Content Placeholder 2"/>
          <p:cNvSpPr>
            <a:spLocks noGrp="1"/>
          </p:cNvSpPr>
          <p:nvPr>
            <p:ph idx="1"/>
          </p:nvPr>
        </p:nvSpPr>
        <p:spPr/>
        <p:txBody>
          <a:bodyPr>
            <a:normAutofit fontScale="47500" lnSpcReduction="20000"/>
          </a:bodyPr>
          <a:lstStyle/>
          <a:p>
            <a:r>
              <a:rPr lang="en-US" b="1" dirty="0" smtClean="0"/>
              <a:t> Performance Req.</a:t>
            </a:r>
          </a:p>
          <a:p>
            <a:r>
              <a:rPr lang="en-US" i="1" dirty="0" smtClean="0"/>
              <a:t>&lt;If there are performance Req. for the product under various circumstances, state them here and explain their rationale, to help the developers understand the intent and make suitable design choices. Specify the timing relationships for real time </a:t>
            </a:r>
            <a:r>
              <a:rPr lang="en-US" i="1" dirty="0" err="1" smtClean="0"/>
              <a:t>Sys.s</a:t>
            </a:r>
            <a:r>
              <a:rPr lang="en-US" i="1" dirty="0" smtClean="0"/>
              <a:t>. Make such Req. as specific as possible. You may need to state performance Req. for individual functional Req. or features.&gt;</a:t>
            </a:r>
            <a:endParaRPr lang="en-US" dirty="0" smtClean="0"/>
          </a:p>
          <a:p>
            <a:r>
              <a:rPr lang="en-US" b="1" dirty="0" smtClean="0"/>
              <a:t>5.2 Safety Req.</a:t>
            </a:r>
          </a:p>
          <a:p>
            <a:r>
              <a:rPr lang="en-US" dirty="0" smtClean="0"/>
              <a:t> </a:t>
            </a:r>
          </a:p>
          <a:p>
            <a:r>
              <a:rPr lang="en-US" dirty="0" smtClean="0"/>
              <a:t>If there is extensive damage to a wide portion of the database due to catastrophic failure, such as a disk crash, the recovery method restores a past copy of the database that was backed up to archival storage (typically tape) and reconstructs a more current state by reapplying or redoing the operations of committed transactions from the backed up log, up to the time of failure.</a:t>
            </a:r>
          </a:p>
          <a:p>
            <a:r>
              <a:rPr lang="en-US" dirty="0" smtClean="0"/>
              <a:t> </a:t>
            </a:r>
          </a:p>
          <a:p>
            <a:r>
              <a:rPr lang="en-US" dirty="0" smtClean="0"/>
              <a:t> </a:t>
            </a:r>
          </a:p>
          <a:p>
            <a:r>
              <a:rPr lang="en-US" dirty="0" smtClean="0"/>
              <a:t> </a:t>
            </a:r>
          </a:p>
          <a:p>
            <a:r>
              <a:rPr lang="en-US" dirty="0" smtClean="0"/>
              <a:t> </a:t>
            </a:r>
          </a:p>
          <a:p>
            <a:r>
              <a:rPr lang="en-US" dirty="0" smtClean="0"/>
              <a:t> </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Appendix A: Glossary</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INCOME TAX RETURN PROCESSING</a:t>
            </a:r>
          </a:p>
          <a:p>
            <a:r>
              <a:rPr lang="en-US" dirty="0" smtClean="0"/>
              <a:t> </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Requirements – Req.</a:t>
            </a:r>
          </a:p>
          <a:p>
            <a:r>
              <a:rPr lang="en-US" dirty="0" smtClean="0"/>
              <a:t>System – Sys</a:t>
            </a:r>
            <a:r>
              <a:rPr lang="en-US" b="1" dirty="0" smtClean="0"/>
              <a:t>.</a:t>
            </a:r>
            <a:endParaRPr lang="en-US" dirty="0" smtClean="0"/>
          </a:p>
          <a:p>
            <a:r>
              <a:rPr lang="en-US" b="1" dirty="0" smtClean="0"/>
              <a:t> </a:t>
            </a:r>
            <a:endParaRPr lang="en-US" dirty="0" smtClean="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 CASE DIAGRAM</a:t>
            </a:r>
            <a:endParaRPr lang="en-US" dirty="0"/>
          </a:p>
        </p:txBody>
      </p:sp>
      <p:pic>
        <p:nvPicPr>
          <p:cNvPr id="4" name="Picture 4"/>
          <p:cNvPicPr>
            <a:picLocks noGrp="1" noChangeAspect="1" noChangeArrowheads="1"/>
          </p:cNvPicPr>
          <p:nvPr>
            <p:ph idx="1"/>
          </p:nvPr>
        </p:nvPicPr>
        <p:blipFill>
          <a:blip r:embed="rId2" cstate="print"/>
          <a:srcRect/>
          <a:stretch>
            <a:fillRect/>
          </a:stretch>
        </p:blipFill>
        <p:spPr bwMode="auto">
          <a:xfrm>
            <a:off x="623158" y="1554163"/>
            <a:ext cx="8050083" cy="4525962"/>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5"/>
          <p:cNvPicPr>
            <a:picLocks noGrp="1" noChangeAspect="1" noChangeArrowheads="1"/>
          </p:cNvPicPr>
          <p:nvPr>
            <p:ph idx="1"/>
          </p:nvPr>
        </p:nvPicPr>
        <p:blipFill>
          <a:blip r:embed="rId2" cstate="print"/>
          <a:stretch>
            <a:fillRect/>
          </a:stretch>
        </p:blipFill>
        <p:spPr bwMode="auto">
          <a:xfrm>
            <a:off x="623158" y="1554163"/>
            <a:ext cx="8050083" cy="4525962"/>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FLOWCHART</a:t>
            </a:r>
            <a:endParaRPr lang="en-US" dirty="0"/>
          </a:p>
        </p:txBody>
      </p:sp>
      <p:pic>
        <p:nvPicPr>
          <p:cNvPr id="4" name="Content Placeholder 3"/>
          <p:cNvPicPr>
            <a:picLocks noGrp="1" noChangeAspect="1" noChangeArrowheads="1"/>
          </p:cNvPicPr>
          <p:nvPr>
            <p:ph idx="1"/>
          </p:nvPr>
        </p:nvPicPr>
        <p:blipFill>
          <a:blip r:embed="rId2" cstate="print"/>
          <a:srcRect/>
          <a:stretch>
            <a:fillRect/>
          </a:stretch>
        </p:blipFill>
        <p:spPr bwMode="auto">
          <a:xfrm>
            <a:off x="623158" y="1554163"/>
            <a:ext cx="8050083" cy="4525962"/>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noChangeArrowheads="1"/>
          </p:cNvPicPr>
          <p:nvPr>
            <p:ph idx="1"/>
          </p:nvPr>
        </p:nvPicPr>
        <p:blipFill>
          <a:blip r:embed="rId2" cstate="print"/>
          <a:stretch>
            <a:fillRect/>
          </a:stretch>
        </p:blipFill>
        <p:spPr bwMode="auto">
          <a:xfrm>
            <a:off x="623158" y="1554163"/>
            <a:ext cx="8050083" cy="4525962"/>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 DFD </a:t>
            </a:r>
            <a:r>
              <a:rPr lang="en-IN" u="sng" dirty="0" smtClean="0"/>
              <a:t>0 </a:t>
            </a:r>
            <a:r>
              <a:rPr lang="en-IN" u="sng" dirty="0" smtClean="0"/>
              <a:t>Level</a:t>
            </a:r>
            <a:endParaRPr lang="en-US" dirty="0"/>
          </a:p>
        </p:txBody>
      </p:sp>
      <p:pic>
        <p:nvPicPr>
          <p:cNvPr id="6" name="Picture 2"/>
          <p:cNvPicPr>
            <a:picLocks noGrp="1" noChangeAspect="1" noChangeArrowheads="1"/>
          </p:cNvPicPr>
          <p:nvPr>
            <p:ph idx="1"/>
          </p:nvPr>
        </p:nvPicPr>
        <p:blipFill>
          <a:blip r:embed="rId2" cstate="print"/>
          <a:stretch>
            <a:fillRect/>
          </a:stretch>
        </p:blipFill>
        <p:spPr bwMode="auto">
          <a:xfrm>
            <a:off x="623158" y="1554163"/>
            <a:ext cx="8050083" cy="4525962"/>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u="sng" dirty="0" smtClean="0"/>
              <a:t>DFD 1 Level</a:t>
            </a:r>
            <a:r>
              <a:rPr lang="en-IN" dirty="0" smtClean="0"/>
              <a:t>	</a:t>
            </a:r>
            <a:r>
              <a:rPr lang="en-US" dirty="0" smtClean="0"/>
              <a:t/>
            </a:r>
            <a:br>
              <a:rPr lang="en-US" dirty="0" smtClean="0"/>
            </a:br>
            <a:endParaRPr lang="en-US" dirty="0"/>
          </a:p>
        </p:txBody>
      </p:sp>
      <p:pic>
        <p:nvPicPr>
          <p:cNvPr id="4" name="Picture 2"/>
          <p:cNvPicPr>
            <a:picLocks noGrp="1" noChangeAspect="1" noChangeArrowheads="1"/>
          </p:cNvPicPr>
          <p:nvPr>
            <p:ph idx="1"/>
          </p:nvPr>
        </p:nvPicPr>
        <p:blipFill>
          <a:blip r:embed="rId2" cstate="print"/>
          <a:stretch>
            <a:fillRect/>
          </a:stretch>
        </p:blipFill>
        <p:spPr bwMode="auto">
          <a:xfrm>
            <a:off x="623158" y="1554163"/>
            <a:ext cx="8050083" cy="4525962"/>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BACKGROUND</a:t>
            </a:r>
            <a:endParaRPr lang="en-US" dirty="0"/>
          </a:p>
        </p:txBody>
      </p:sp>
      <p:sp>
        <p:nvSpPr>
          <p:cNvPr id="3" name="Content Placeholder 2"/>
          <p:cNvSpPr>
            <a:spLocks noGrp="1"/>
          </p:cNvSpPr>
          <p:nvPr>
            <p:ph idx="1"/>
          </p:nvPr>
        </p:nvSpPr>
        <p:spPr/>
        <p:txBody>
          <a:bodyPr/>
          <a:lstStyle/>
          <a:p>
            <a:r>
              <a:rPr lang="en-IN" dirty="0" smtClean="0"/>
              <a:t>Many ways and it reduces manpower in the Income tax Department.</a:t>
            </a:r>
            <a:endParaRPr lang="en-US" dirty="0" smtClean="0"/>
          </a:p>
          <a:p>
            <a:r>
              <a:rPr lang="en-IN" dirty="0" smtClean="0"/>
              <a:t>This application can be used by any user of file their income tax . It will help department</a:t>
            </a:r>
            <a:endParaRPr lang="en-US" dirty="0" smtClean="0"/>
          </a:p>
          <a:p>
            <a:endParaRPr lang="en-US" dirty="0" smtClean="0"/>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p:cNvPicPr>
            <a:picLocks noGrp="1" noChangeAspect="1" noChangeArrowheads="1"/>
          </p:cNvPicPr>
          <p:nvPr>
            <p:ph idx="1"/>
          </p:nvPr>
        </p:nvPicPr>
        <p:blipFill>
          <a:blip r:embed="rId2" cstate="print"/>
          <a:stretch>
            <a:fillRect/>
          </a:stretch>
        </p:blipFill>
        <p:spPr bwMode="auto">
          <a:xfrm>
            <a:off x="623158" y="1554163"/>
            <a:ext cx="8050083" cy="4525962"/>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homepage</a:t>
            </a:r>
            <a:endParaRPr lang="en-US" dirty="0"/>
          </a:p>
        </p:txBody>
      </p:sp>
      <p:pic>
        <p:nvPicPr>
          <p:cNvPr id="3079" name="Picture 7"/>
          <p:cNvPicPr>
            <a:picLocks noGrp="1" noChangeAspect="1" noChangeArrowheads="1"/>
          </p:cNvPicPr>
          <p:nvPr>
            <p:ph idx="1"/>
          </p:nvPr>
        </p:nvPicPr>
        <p:blipFill>
          <a:blip r:embed="rId2" cstate="print"/>
          <a:srcRect r="33676" b="46349"/>
          <a:stretch>
            <a:fillRect/>
          </a:stretch>
        </p:blipFill>
        <p:spPr bwMode="auto">
          <a:xfrm>
            <a:off x="623158" y="1554163"/>
            <a:ext cx="7837274" cy="4035077"/>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REGISTRATION(USER)</a:t>
            </a:r>
            <a:endParaRPr lang="en-US" dirty="0"/>
          </a:p>
        </p:txBody>
      </p:sp>
      <p:pic>
        <p:nvPicPr>
          <p:cNvPr id="4" name="Picture 2"/>
          <p:cNvPicPr>
            <a:picLocks noGrp="1" noChangeAspect="1" noChangeArrowheads="1"/>
          </p:cNvPicPr>
          <p:nvPr>
            <p:ph idx="1"/>
          </p:nvPr>
        </p:nvPicPr>
        <p:blipFill>
          <a:blip r:embed="rId2" cstate="print"/>
          <a:stretch>
            <a:fillRect/>
          </a:stretch>
        </p:blipFill>
        <p:spPr bwMode="auto">
          <a:xfrm>
            <a:off x="623158" y="1554163"/>
            <a:ext cx="8050083" cy="4525962"/>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p:cNvPicPr>
            <a:picLocks noGrp="1" noChangeAspect="1" noChangeArrowheads="1"/>
          </p:cNvPicPr>
          <p:nvPr>
            <p:ph idx="1"/>
          </p:nvPr>
        </p:nvPicPr>
        <p:blipFill>
          <a:blip r:embed="rId2" cstate="print"/>
          <a:stretch>
            <a:fillRect/>
          </a:stretch>
        </p:blipFill>
        <p:spPr bwMode="auto">
          <a:xfrm>
            <a:off x="623158" y="1554163"/>
            <a:ext cx="8050083" cy="4525962"/>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DATABASE CONNECTIVITY WITH MYSQL</a:t>
            </a:r>
            <a:endParaRPr lang="en-US" dirty="0"/>
          </a:p>
        </p:txBody>
      </p:sp>
      <p:pic>
        <p:nvPicPr>
          <p:cNvPr id="4" name="Picture 2"/>
          <p:cNvPicPr>
            <a:picLocks noGrp="1" noChangeAspect="1" noChangeArrowheads="1"/>
          </p:cNvPicPr>
          <p:nvPr>
            <p:ph idx="1"/>
          </p:nvPr>
        </p:nvPicPr>
        <p:blipFill>
          <a:blip r:embed="rId2" cstate="print"/>
          <a:stretch>
            <a:fillRect/>
          </a:stretch>
        </p:blipFill>
        <p:spPr bwMode="auto">
          <a:xfrm>
            <a:off x="623158" y="1554163"/>
            <a:ext cx="8050083" cy="4525962"/>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p:cNvPicPr>
            <a:picLocks noGrp="1" noChangeAspect="1" noChangeArrowheads="1"/>
          </p:cNvPicPr>
          <p:nvPr>
            <p:ph idx="1"/>
          </p:nvPr>
        </p:nvPicPr>
        <p:blipFill>
          <a:blip r:embed="rId2" cstate="print"/>
          <a:stretch>
            <a:fillRect/>
          </a:stretch>
        </p:blipFill>
        <p:spPr bwMode="auto">
          <a:xfrm>
            <a:off x="623158" y="1554163"/>
            <a:ext cx="8050083" cy="4525962"/>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7170" name="Picture 2"/>
          <p:cNvPicPr>
            <a:picLocks noGrp="1" noChangeAspect="1" noChangeArrowheads="1"/>
          </p:cNvPicPr>
          <p:nvPr>
            <p:ph idx="1"/>
          </p:nvPr>
        </p:nvPicPr>
        <p:blipFill>
          <a:blip r:embed="rId2" cstate="print"/>
          <a:srcRect t="-3124" r="6975" b="-291"/>
          <a:stretch>
            <a:fillRect/>
          </a:stretch>
        </p:blipFill>
        <p:spPr bwMode="auto">
          <a:xfrm>
            <a:off x="395536" y="1556792"/>
            <a:ext cx="7488832" cy="4680520"/>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4" name="Picture 2"/>
          <p:cNvPicPr>
            <a:picLocks noGrp="1" noChangeAspect="1" noChangeArrowheads="1"/>
          </p:cNvPicPr>
          <p:nvPr>
            <p:ph idx="1"/>
          </p:nvPr>
        </p:nvPicPr>
        <p:blipFill>
          <a:blip r:embed="rId2" cstate="print"/>
          <a:srcRect/>
          <a:stretch>
            <a:fillRect/>
          </a:stretch>
        </p:blipFill>
        <p:spPr bwMode="auto">
          <a:xfrm>
            <a:off x="623158" y="1554163"/>
            <a:ext cx="8050083" cy="45259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 Completion of Systems Development Phase </a:t>
            </a:r>
            <a:endParaRPr lang="en-US" dirty="0"/>
          </a:p>
        </p:txBody>
      </p:sp>
      <p:pic>
        <p:nvPicPr>
          <p:cNvPr id="1027" name="Picture 3"/>
          <p:cNvPicPr>
            <a:picLocks noGrp="1" noChangeAspect="1" noChangeArrowheads="1"/>
          </p:cNvPicPr>
          <p:nvPr>
            <p:ph idx="1"/>
          </p:nvPr>
        </p:nvPicPr>
        <p:blipFill>
          <a:blip r:embed="rId2" cstate="print"/>
          <a:srcRect t="58" r="10694"/>
          <a:stretch>
            <a:fillRect/>
          </a:stretch>
        </p:blipFill>
        <p:spPr bwMode="auto">
          <a:xfrm>
            <a:off x="611560" y="1556792"/>
            <a:ext cx="7189202" cy="452333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Working registration page</a:t>
            </a:r>
            <a:endParaRPr lang="en-US" dirty="0"/>
          </a:p>
        </p:txBody>
      </p:sp>
      <p:pic>
        <p:nvPicPr>
          <p:cNvPr id="4" name="Picture 2"/>
          <p:cNvPicPr>
            <a:picLocks noGrp="1" noChangeAspect="1" noChangeArrowheads="1"/>
          </p:cNvPicPr>
          <p:nvPr>
            <p:ph idx="1"/>
          </p:nvPr>
        </p:nvPicPr>
        <p:blipFill>
          <a:blip r:embed="rId2" cstate="print"/>
          <a:stretch>
            <a:fillRect/>
          </a:stretch>
        </p:blipFill>
        <p:spPr bwMode="auto">
          <a:xfrm>
            <a:off x="623158" y="1554163"/>
            <a:ext cx="8050083" cy="4525962"/>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purpose</a:t>
            </a:r>
            <a:endParaRPr lang="en-US" dirty="0"/>
          </a:p>
        </p:txBody>
      </p:sp>
      <p:sp>
        <p:nvSpPr>
          <p:cNvPr id="3" name="Content Placeholder 2"/>
          <p:cNvSpPr>
            <a:spLocks noGrp="1"/>
          </p:cNvSpPr>
          <p:nvPr>
            <p:ph idx="1"/>
          </p:nvPr>
        </p:nvSpPr>
        <p:spPr>
          <a:xfrm>
            <a:off x="323528" y="1554162"/>
            <a:ext cx="8668072" cy="5115198"/>
          </a:xfrm>
        </p:spPr>
        <p:txBody>
          <a:bodyPr>
            <a:normAutofit fontScale="25000" lnSpcReduction="20000"/>
          </a:bodyPr>
          <a:lstStyle/>
          <a:p>
            <a:r>
              <a:rPr lang="en-US" sz="5600" dirty="0" smtClean="0"/>
              <a:t>The purpose of this describes the requirement of the external requirement for "INCOM	TAX RETURN PROCESSING"</a:t>
            </a:r>
          </a:p>
          <a:p>
            <a:r>
              <a:rPr lang="en-US" sz="5600" dirty="0" smtClean="0"/>
              <a:t> </a:t>
            </a:r>
          </a:p>
          <a:p>
            <a:r>
              <a:rPr lang="en-US" sz="5600" dirty="0" smtClean="0"/>
              <a:t> </a:t>
            </a:r>
          </a:p>
          <a:p>
            <a:r>
              <a:rPr lang="en-US" sz="5600" dirty="0" smtClean="0"/>
              <a:t>Income tax return processing is a java based  application where all the automated processing is introduced. By this application we can reduce our time and get accurate information. We can also know the processing of tax return in step by step manner.</a:t>
            </a:r>
          </a:p>
          <a:p>
            <a:r>
              <a:rPr lang="en-US" sz="5600" dirty="0" smtClean="0"/>
              <a:t>By this application we can also improve the performance of the system. This system makes the processing of income tax returns forms faster and easier.</a:t>
            </a:r>
          </a:p>
          <a:p>
            <a:r>
              <a:rPr lang="en-US" sz="5600" dirty="0" smtClean="0"/>
              <a:t> </a:t>
            </a:r>
          </a:p>
          <a:p>
            <a:r>
              <a:rPr lang="en-US" sz="5600" dirty="0" smtClean="0"/>
              <a:t>Vision Statement</a:t>
            </a:r>
          </a:p>
          <a:p>
            <a:r>
              <a:rPr lang="en-US" sz="5600" dirty="0" smtClean="0"/>
              <a:t> </a:t>
            </a:r>
          </a:p>
          <a:p>
            <a:r>
              <a:rPr lang="en-US" sz="5600" dirty="0" smtClean="0"/>
              <a:t> </a:t>
            </a:r>
          </a:p>
          <a:p>
            <a:r>
              <a:rPr lang="en-US" sz="5600" dirty="0" smtClean="0"/>
              <a:t>The aim of this product is to create a device that will remove barriers to global communication</a:t>
            </a:r>
          </a:p>
          <a:p>
            <a:r>
              <a:rPr lang="en-US" sz="5600" dirty="0" smtClean="0"/>
              <a:t> </a:t>
            </a:r>
          </a:p>
          <a:p>
            <a:pPr lvl="0"/>
            <a:r>
              <a:rPr lang="en-IN" sz="5600" dirty="0" smtClean="0"/>
              <a:t>To provide the information about tax return process in an easy way.</a:t>
            </a:r>
            <a:endParaRPr lang="en-US" sz="5600" dirty="0" smtClean="0"/>
          </a:p>
          <a:p>
            <a:pPr lvl="0"/>
            <a:r>
              <a:rPr lang="en-IN" sz="5600" dirty="0" smtClean="0"/>
              <a:t>It will reduce the load work.</a:t>
            </a:r>
            <a:endParaRPr lang="en-US" sz="5600" dirty="0" smtClean="0"/>
          </a:p>
          <a:p>
            <a:pPr lvl="0"/>
            <a:r>
              <a:rPr lang="en-IN" sz="5600" dirty="0" smtClean="0"/>
              <a:t>It will save paper work and save time.</a:t>
            </a:r>
            <a:endParaRPr lang="en-US" sz="5600" dirty="0" smtClean="0"/>
          </a:p>
          <a:p>
            <a:pPr lvl="0"/>
            <a:r>
              <a:rPr lang="en-IN" sz="5600" dirty="0" smtClean="0"/>
              <a:t>To  change and update record is simple.</a:t>
            </a:r>
            <a:endParaRPr lang="en-US" sz="5600" dirty="0" smtClean="0"/>
          </a:p>
          <a:p>
            <a:pPr lvl="0"/>
            <a:r>
              <a:rPr lang="en-IN" sz="5600" dirty="0" smtClean="0"/>
              <a:t>It will also reduce Data redundancy.</a:t>
            </a:r>
            <a:endParaRPr lang="en-US" sz="5600" dirty="0" smtClean="0"/>
          </a:p>
          <a:p>
            <a:pPr lvl="0"/>
            <a:r>
              <a:rPr lang="en-IN" sz="5600" dirty="0" smtClean="0"/>
              <a:t>Centralized database system.  </a:t>
            </a:r>
            <a:endParaRPr lang="en-US" sz="5600" dirty="0" smtClean="0"/>
          </a:p>
          <a:p>
            <a:r>
              <a:rPr lang="en-IN" sz="5600" dirty="0" smtClean="0"/>
              <a:t> </a:t>
            </a:r>
            <a:endParaRPr lang="en-US" sz="5600" dirty="0" smtClean="0"/>
          </a:p>
          <a:p>
            <a:r>
              <a:rPr lang="en-IN" sz="5600" dirty="0" smtClean="0"/>
              <a:t> </a:t>
            </a:r>
            <a:endParaRPr lang="en-US" sz="5600" dirty="0" smtClean="0"/>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LOGIN PAGE</a:t>
            </a: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623158" y="1554163"/>
            <a:ext cx="8050083" cy="4525962"/>
          </a:xfrm>
          <a:prstGeom prst="rect">
            <a:avLst/>
          </a:prstGeom>
          <a:noFill/>
          <a:ln w="9525">
            <a:noFill/>
            <a:miter lim="800000"/>
            <a:headEnd/>
            <a:tailEnd/>
          </a:ln>
        </p:spPr>
      </p:pic>
    </p:spTree>
  </p:cSld>
  <p:clrMapOvr>
    <a:masterClrMapping/>
  </p:clrMapOvr>
  <p:transition>
    <p:wipe di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Income tax calculator</a:t>
            </a:r>
            <a:endParaRPr lang="en-US"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623158" y="1554163"/>
            <a:ext cx="8050083" cy="4525962"/>
          </a:xfrm>
          <a:prstGeom prst="rect">
            <a:avLst/>
          </a:prstGeom>
          <a:noFill/>
          <a:ln w="9525">
            <a:noFill/>
            <a:miter lim="800000"/>
            <a:headEnd/>
            <a:tailEnd/>
          </a:ln>
        </p:spPr>
      </p:pic>
    </p:spTree>
  </p:cSld>
  <p:clrMapOvr>
    <a:masterClrMapping/>
  </p:clrMapOvr>
  <p:transition>
    <p:wip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TAX CALCULATOR EXECUTES WITH TERMS</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623158" y="1554163"/>
            <a:ext cx="8050083" cy="4525962"/>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MYSQL TABLE WITH JAVA</a:t>
            </a:r>
            <a:endParaRPr lang="en-US" dirty="0"/>
          </a:p>
        </p:txBody>
      </p:sp>
      <p:pic>
        <p:nvPicPr>
          <p:cNvPr id="2050" name="Picture 2"/>
          <p:cNvPicPr>
            <a:picLocks noGrp="1" noChangeAspect="1" noChangeArrowheads="1"/>
          </p:cNvPicPr>
          <p:nvPr>
            <p:ph idx="1"/>
          </p:nvPr>
        </p:nvPicPr>
        <p:blipFill>
          <a:blip r:embed="rId2" cstate="print"/>
          <a:srcRect l="-2785" r="10280" b="-9688"/>
          <a:stretch>
            <a:fillRect/>
          </a:stretch>
        </p:blipFill>
        <p:spPr bwMode="auto">
          <a:xfrm>
            <a:off x="395536" y="1484784"/>
            <a:ext cx="7560840" cy="504056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cSld>
  <p:clrMapOvr>
    <a:masterClrMapping/>
  </p:clrMapOvr>
  <p:transition>
    <p:cu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Thank you</a:t>
            </a:r>
            <a:br>
              <a:rPr lang="en-IN" dirty="0" smtClean="0"/>
            </a:b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transition>
    <p:wipe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Scope</a:t>
            </a:r>
            <a:r>
              <a:rPr lang="en-US" dirty="0" smtClean="0"/>
              <a:t/>
            </a:r>
            <a:br>
              <a:rPr lang="en-US" dirty="0" smtClean="0"/>
            </a:br>
            <a:r>
              <a:rPr lang="en-IN" dirty="0" smtClean="0"/>
              <a:t> </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Many ways and it reduces manpower in the Income tax Department.</a:t>
            </a:r>
          </a:p>
          <a:p>
            <a:r>
              <a:rPr lang="en-US" dirty="0" smtClean="0"/>
              <a:t>This application can be used by any user of file their income tax . It will help department.</a:t>
            </a:r>
          </a:p>
          <a:p>
            <a:r>
              <a:rPr lang="en-US" dirty="0" smtClean="0"/>
              <a:t> </a:t>
            </a:r>
          </a:p>
          <a:p>
            <a:r>
              <a:rPr lang="en-US" dirty="0" smtClean="0"/>
              <a:t>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Document Conventions </a:t>
            </a:r>
            <a:br>
              <a:rPr lang="en-US" dirty="0" smtClean="0"/>
            </a:br>
            <a:r>
              <a:rPr lang="en-US" dirty="0" smtClean="0"/>
              <a:t> </a:t>
            </a:r>
            <a:br>
              <a:rPr lang="en-US" dirty="0" smtClean="0"/>
            </a:br>
            <a:r>
              <a:rPr lang="en-US" dirty="0" smtClean="0"/>
              <a:t> </a:t>
            </a:r>
            <a:br>
              <a:rPr lang="en-US" dirty="0" smtClean="0"/>
            </a:br>
            <a:endParaRPr lang="en-US" dirty="0"/>
          </a:p>
        </p:txBody>
      </p:sp>
      <p:sp>
        <p:nvSpPr>
          <p:cNvPr id="3" name="Content Placeholder 2"/>
          <p:cNvSpPr>
            <a:spLocks noGrp="1"/>
          </p:cNvSpPr>
          <p:nvPr>
            <p:ph idx="1"/>
          </p:nvPr>
        </p:nvSpPr>
        <p:spPr/>
        <p:txBody>
          <a:bodyPr/>
          <a:lstStyle/>
          <a:p>
            <a:r>
              <a:rPr lang="en-US" dirty="0" smtClean="0"/>
              <a:t>This document follows MLA Format. Bold-faced text has been used to emphasize section and sub-section headings. Highlighting is to point out words in the glossary and italicized text is used to label and recognize diagrams.</a:t>
            </a:r>
          </a:p>
          <a:p>
            <a:r>
              <a:rPr lang="en-US" dirty="0" smtClean="0"/>
              <a:t> </a:t>
            </a:r>
          </a:p>
          <a:p>
            <a:r>
              <a:rPr lang="en-US" dirty="0" smtClean="0"/>
              <a:t> </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Intended Audience and Reading Suggestions</a:t>
            </a:r>
            <a:br>
              <a:rPr lang="en-US" dirty="0" smtClean="0"/>
            </a:br>
            <a:r>
              <a:rPr lang="en-US" dirty="0" smtClean="0"/>
              <a:t> </a:t>
            </a:r>
            <a:br>
              <a:rPr lang="en-US" dirty="0" smtClean="0"/>
            </a:b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This document is to be read by the development team, the project managers, marketing staff, testers and documentation writers. Our stakeholders, company manufacturing associated</a:t>
            </a:r>
          </a:p>
          <a:p>
            <a:r>
              <a:rPr lang="en-US" dirty="0" smtClean="0"/>
              <a:t> </a:t>
            </a:r>
          </a:p>
          <a:p>
            <a:r>
              <a:rPr lang="en-US" dirty="0" smtClean="0"/>
              <a:t> </a:t>
            </a:r>
          </a:p>
          <a:p>
            <a:r>
              <a:rPr lang="en-US" dirty="0" smtClean="0"/>
              <a:t> </a:t>
            </a:r>
          </a:p>
          <a:p>
            <a:r>
              <a:rPr lang="en-US" dirty="0" smtClean="0"/>
              <a:t>hardware, company providing embedded operating system, shareholders of </a:t>
            </a:r>
            <a:r>
              <a:rPr lang="en-US" dirty="0" err="1" smtClean="0"/>
              <a:t>NAMMPSoft</a:t>
            </a:r>
            <a:r>
              <a:rPr lang="en-US" dirty="0" smtClean="0"/>
              <a:t> Inc. and distributors who markets the finished product, may review the document to learn about the project and to understand the requirements. The SRS has been organized approximately in order of increasing specificity. The developers and project managers need to become intimately familiar with the SRS. Others involved need to review the document as such: Overall Description – Marketing staff have to become accustomed to the various product features in order to effectively advertise the product. System features – Testers need an understanding of the system features to develop meaningful test cases and give useful feedback to the developers. External Interface Requirements – The hardware developers need to know the requirements of the device they need to build. The marketing staff also needs to understand the external interface requirements to sell the product by describing the user-friendly features of the  INCOME TAX Nonfunctional and Functional Requirements – The hardware developers.</a:t>
            </a:r>
          </a:p>
          <a:p>
            <a:r>
              <a:rPr lang="en-US" dirty="0" smtClean="0"/>
              <a:t> </a:t>
            </a:r>
          </a:p>
          <a:p>
            <a:r>
              <a:rPr lang="en-US" dirty="0" smtClean="0"/>
              <a:t> </a:t>
            </a:r>
          </a:p>
          <a:p>
            <a:r>
              <a:rPr lang="en-US" dirty="0" smtClean="0"/>
              <a:t> </a:t>
            </a:r>
          </a:p>
          <a:p>
            <a:r>
              <a:rPr lang="en-US" dirty="0" smtClean="0"/>
              <a:t>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Product Scope</a:t>
            </a:r>
            <a:br>
              <a:rPr lang="en-US" b="1" dirty="0" smtClean="0"/>
            </a:b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INCOME TAX  has features that enable any one person to communicate with anyone, whether they speak the same language or not. It also lets people be more familiar with their surroundings if they are in a foreign place. Refer to the project scope document for further information.</a:t>
            </a:r>
          </a:p>
          <a:p>
            <a:r>
              <a:rPr lang="en-US" dirty="0" smtClean="0"/>
              <a:t>Many ways and it reduces manpower in the Income tax Department.</a:t>
            </a:r>
          </a:p>
          <a:p>
            <a:r>
              <a:rPr lang="en-US" dirty="0" smtClean="0"/>
              <a:t>This application can be used by any user of file their income tax . It will help department.</a:t>
            </a:r>
          </a:p>
          <a:p>
            <a:r>
              <a:rPr lang="en-US" dirty="0" smtClean="0"/>
              <a:t> </a:t>
            </a:r>
          </a:p>
          <a:p>
            <a:r>
              <a:rPr lang="en-US" dirty="0" smtClean="0"/>
              <a:t> </a:t>
            </a:r>
          </a:p>
          <a:p>
            <a:r>
              <a:rPr lang="en-US" dirty="0" smtClean="0"/>
              <a:t> </a:t>
            </a:r>
          </a:p>
          <a:p>
            <a:r>
              <a:rPr lang="en-US" dirty="0" smtClean="0"/>
              <a:t> </a:t>
            </a:r>
          </a:p>
          <a:p>
            <a:r>
              <a:rPr lang="en-US" dirty="0" smtClean="0"/>
              <a:t> </a:t>
            </a:r>
          </a:p>
          <a:p>
            <a:r>
              <a:rPr lang="en-US" dirty="0" smtClean="0"/>
              <a:t> </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References </a:t>
            </a:r>
            <a:br>
              <a:rPr lang="en-US" dirty="0" smtClean="0"/>
            </a:b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Please consult the attached project scope document for further information regarding project scope. A use case diagram has been attached to accompany sections 2.1: Product Perspective and 2.2: Product Features. A user manual is included to accompany section 2.6: User Documentation. Product mock-ups and Requirements Validation Plan have also been included for general reference.</a:t>
            </a:r>
          </a:p>
          <a:p>
            <a:r>
              <a:rPr lang="en-US" dirty="0" smtClean="0"/>
              <a:t> </a:t>
            </a:r>
          </a:p>
          <a:p>
            <a:r>
              <a:rPr lang="en-US" dirty="0" smtClean="0"/>
              <a:t> </a:t>
            </a:r>
          </a:p>
          <a:p>
            <a:r>
              <a:rPr lang="en-US" dirty="0" smtClean="0"/>
              <a:t> </a:t>
            </a:r>
          </a:p>
          <a:p>
            <a:r>
              <a:rPr lang="en-US" dirty="0" smtClean="0"/>
              <a:t> </a:t>
            </a:r>
          </a:p>
          <a:p>
            <a:r>
              <a:rPr lang="en-US" dirty="0" smtClean="0"/>
              <a:t> </a:t>
            </a:r>
          </a:p>
          <a:p>
            <a:r>
              <a:rPr lang="en-US" dirty="0" smtClean="0"/>
              <a:t>Please consult the attached project scope document for further information regarding project scope. A use case diagram has been attached to accompany sections  Product Perspective and  Product Features. A user manual is included to accompany section User Documentation. Product mock-ups and Requirements Validation Plan have also been included for general reference</a:t>
            </a:r>
          </a:p>
          <a:p>
            <a:r>
              <a:rPr lang="en-US" dirty="0" smtClean="0"/>
              <a:t> </a:t>
            </a:r>
          </a:p>
          <a:p>
            <a:r>
              <a:rPr lang="en-US" dirty="0" smtClean="0"/>
              <a:t> </a:t>
            </a:r>
          </a:p>
          <a:p>
            <a:r>
              <a:rPr lang="en-US" dirty="0" smtClean="0"/>
              <a:t> </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495</TotalTime>
  <Words>814</Words>
  <Application>Microsoft Office PowerPoint</Application>
  <PresentationFormat>On-screen Show (4:3)</PresentationFormat>
  <Paragraphs>182</Paragraphs>
  <Slides>44</Slides>
  <Notes>0</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Trek</vt:lpstr>
      <vt:lpstr>INCOME TAX PROCESSING RETURN MADE BY VIBHOR JAIN GUIDED BY DR VANDANNA SHARMA </vt:lpstr>
      <vt:lpstr>Introduction</vt:lpstr>
      <vt:lpstr>BACKGROUND</vt:lpstr>
      <vt:lpstr>purpose</vt:lpstr>
      <vt:lpstr>Scope   </vt:lpstr>
      <vt:lpstr>Document Conventions      </vt:lpstr>
      <vt:lpstr>Intended Audience and Reading Suggestions   </vt:lpstr>
      <vt:lpstr>Product Scope </vt:lpstr>
      <vt:lpstr>References  </vt:lpstr>
      <vt:lpstr>2 Overall Description  </vt:lpstr>
      <vt:lpstr>2.2 Product Features </vt:lpstr>
      <vt:lpstr>2.3User Classes and Characteristics </vt:lpstr>
      <vt:lpstr>2.4 Operating Environment </vt:lpstr>
      <vt:lpstr>2.5 Assumptions and Dependencies   </vt:lpstr>
      <vt:lpstr>3.1  User Interfaces </vt:lpstr>
      <vt:lpstr>3.2 Hardware Interfaces </vt:lpstr>
      <vt:lpstr>3.3 Software Interfaces </vt:lpstr>
      <vt:lpstr>3.4 Communications Interfaces </vt:lpstr>
      <vt:lpstr>4. Sys. Features 4.1 Sys. feature 1 </vt:lpstr>
      <vt:lpstr>4.2 Sys. feature 2 </vt:lpstr>
      <vt:lpstr>5. Other Nonfunctional Req. </vt:lpstr>
      <vt:lpstr>Appendix A: Glossary </vt:lpstr>
      <vt:lpstr>Slide 23</vt:lpstr>
      <vt:lpstr>USE CASE DIAGRAM</vt:lpstr>
      <vt:lpstr>Slide 25</vt:lpstr>
      <vt:lpstr>FLOWCHART</vt:lpstr>
      <vt:lpstr>Slide 27</vt:lpstr>
      <vt:lpstr> DFD 0 Level</vt:lpstr>
      <vt:lpstr>DFD 1 Level  </vt:lpstr>
      <vt:lpstr>Slide 30</vt:lpstr>
      <vt:lpstr>homepage</vt:lpstr>
      <vt:lpstr>REGISTRATION(USER)</vt:lpstr>
      <vt:lpstr>Slide 33</vt:lpstr>
      <vt:lpstr>DATABASE CONNECTIVITY WITH MYSQL</vt:lpstr>
      <vt:lpstr>Slide 35</vt:lpstr>
      <vt:lpstr>Slide 36</vt:lpstr>
      <vt:lpstr>Slide 37</vt:lpstr>
      <vt:lpstr>s Completion of Systems Development Phase </vt:lpstr>
      <vt:lpstr>Working registration page</vt:lpstr>
      <vt:lpstr>LOGIN PAGE</vt:lpstr>
      <vt:lpstr>Income tax calculator</vt:lpstr>
      <vt:lpstr>TAX CALCULATOR EXECUTES WITH TERMS</vt:lpstr>
      <vt:lpstr>MYSQL TABLE WITH JAVA</vt:lpstr>
      <vt:lpstr>Thank you </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INCOME TAX PROCESSING RETURN MADE BY VIBHOR JAIN GUIDDED BY DR VANDANNA SHARMA</dc:title>
  <dc:creator>vibhor jain</dc:creator>
  <cp:lastModifiedBy>vibhor jain</cp:lastModifiedBy>
  <cp:revision>49</cp:revision>
  <dcterms:created xsi:type="dcterms:W3CDTF">2021-03-25T13:39:30Z</dcterms:created>
  <dcterms:modified xsi:type="dcterms:W3CDTF">2021-04-07T04:58:55Z</dcterms:modified>
</cp:coreProperties>
</file>