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71E9D28-1453-4E1C-AE82-416CE7E9F114}">
  <a:tblStyle styleId="{271E9D28-1453-4E1C-AE82-416CE7E9F11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98BEE644-EB3C-4B9E-A32B-8C13E2CCCBB9}"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14ffb51d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14ffb51d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14ffb51d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314ffb51d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14ffb51d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14ffb51d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14ffb51d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14ffb51d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14ffb51d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14ffb51d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14ffb51d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14ffb51d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14ffb51d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314ffb51d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14ffb51d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14ffb51d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14ffb51d9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314ffb51d9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14ffb51d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14ffb51d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14ffb51d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14ffb51d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314ffb51d9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314ffb51d9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314ffb51d9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314ffb51d9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14ffb51d9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14ffb51d9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314ffb51d9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314ffb51d9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314ffb51d9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314ffb51d9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314ffb51d9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314ffb51d9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314ffb51d9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314ffb51d9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314ffb51d9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314ffb51d9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314ffb51d9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314ffb51d9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314ffb51d9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314ffb51d9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314ffb51d9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314ffb51d9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314ffb51d9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314ffb51d9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314ffb51d9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314ffb51d9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314ffb51d9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314ffb51d9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314ffb51d9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314ffb51d9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314ffb51d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314ffb51d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314ffb51d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1314ffb51d9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147f914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3147f914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14ffb51d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14ffb51d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14ffb51d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14ffb51d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sp>
        <p:nvSpPr>
          <p:cNvPr id="14" name="Google Shape;1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1" name="Google Shape;2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2C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5.png"/><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10.png"/><Relationship Id="rId6"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4.png"/><Relationship Id="rId6"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23.png"/><Relationship Id="rId5" Type="http://schemas.openxmlformats.org/officeDocument/2006/relationships/image" Target="../media/image12.png"/><Relationship Id="rId6"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4.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4.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9.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2.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6.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rPr lang="en-GB" sz="4080"/>
              <a:t>Optimizing retail marketing costs by classifying customers into unique segments using machine learning</a:t>
            </a:r>
            <a:endParaRPr sz="4080"/>
          </a:p>
        </p:txBody>
      </p:sp>
      <p:sp>
        <p:nvSpPr>
          <p:cNvPr id="55" name="Google Shape;55;p13"/>
          <p:cNvSpPr txBox="1"/>
          <p:nvPr>
            <p:ph idx="1" type="subTitle"/>
          </p:nvPr>
        </p:nvSpPr>
        <p:spPr>
          <a:xfrm>
            <a:off x="402825" y="4109875"/>
            <a:ext cx="8520600" cy="7926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2800"/>
              <a:buNone/>
            </a:pPr>
            <a:r>
              <a:rPr lang="en-GB" sz="2000"/>
              <a:t>By Vibodh Jadhav and Sneha Chandorkar</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2"/>
          <p:cNvPicPr preferRelativeResize="0"/>
          <p:nvPr/>
        </p:nvPicPr>
        <p:blipFill>
          <a:blip r:embed="rId3">
            <a:alphaModFix/>
          </a:blip>
          <a:stretch>
            <a:fillRect/>
          </a:stretch>
        </p:blipFill>
        <p:spPr>
          <a:xfrm>
            <a:off x="487425" y="321000"/>
            <a:ext cx="3571875" cy="2362200"/>
          </a:xfrm>
          <a:prstGeom prst="rect">
            <a:avLst/>
          </a:prstGeom>
          <a:noFill/>
          <a:ln>
            <a:noFill/>
          </a:ln>
        </p:spPr>
      </p:pic>
      <p:pic>
        <p:nvPicPr>
          <p:cNvPr id="104" name="Google Shape;104;p22"/>
          <p:cNvPicPr preferRelativeResize="0"/>
          <p:nvPr/>
        </p:nvPicPr>
        <p:blipFill>
          <a:blip r:embed="rId4">
            <a:alphaModFix/>
          </a:blip>
          <a:stretch>
            <a:fillRect/>
          </a:stretch>
        </p:blipFill>
        <p:spPr>
          <a:xfrm>
            <a:off x="4572000" y="321000"/>
            <a:ext cx="3571875" cy="2362200"/>
          </a:xfrm>
          <a:prstGeom prst="rect">
            <a:avLst/>
          </a:prstGeom>
          <a:noFill/>
          <a:ln>
            <a:noFill/>
          </a:ln>
        </p:spPr>
      </p:pic>
      <p:pic>
        <p:nvPicPr>
          <p:cNvPr id="105" name="Google Shape;105;p22"/>
          <p:cNvPicPr preferRelativeResize="0"/>
          <p:nvPr/>
        </p:nvPicPr>
        <p:blipFill>
          <a:blip r:embed="rId5">
            <a:alphaModFix/>
          </a:blip>
          <a:stretch>
            <a:fillRect/>
          </a:stretch>
        </p:blipFill>
        <p:spPr>
          <a:xfrm>
            <a:off x="799975" y="2835600"/>
            <a:ext cx="3259325" cy="2155500"/>
          </a:xfrm>
          <a:prstGeom prst="rect">
            <a:avLst/>
          </a:prstGeom>
          <a:noFill/>
          <a:ln>
            <a:noFill/>
          </a:ln>
        </p:spPr>
      </p:pic>
      <p:pic>
        <p:nvPicPr>
          <p:cNvPr id="106" name="Google Shape;106;p22"/>
          <p:cNvPicPr preferRelativeResize="0"/>
          <p:nvPr/>
        </p:nvPicPr>
        <p:blipFill>
          <a:blip r:embed="rId6">
            <a:alphaModFix/>
          </a:blip>
          <a:stretch>
            <a:fillRect/>
          </a:stretch>
        </p:blipFill>
        <p:spPr>
          <a:xfrm>
            <a:off x="4832400" y="2835600"/>
            <a:ext cx="3311474" cy="2155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3"/>
          <p:cNvPicPr preferRelativeResize="0"/>
          <p:nvPr/>
        </p:nvPicPr>
        <p:blipFill>
          <a:blip r:embed="rId3">
            <a:alphaModFix/>
          </a:blip>
          <a:stretch>
            <a:fillRect/>
          </a:stretch>
        </p:blipFill>
        <p:spPr>
          <a:xfrm>
            <a:off x="766900" y="209550"/>
            <a:ext cx="3629025" cy="2362200"/>
          </a:xfrm>
          <a:prstGeom prst="rect">
            <a:avLst/>
          </a:prstGeom>
          <a:noFill/>
          <a:ln>
            <a:noFill/>
          </a:ln>
        </p:spPr>
      </p:pic>
      <p:pic>
        <p:nvPicPr>
          <p:cNvPr id="112" name="Google Shape;112;p23"/>
          <p:cNvPicPr preferRelativeResize="0"/>
          <p:nvPr/>
        </p:nvPicPr>
        <p:blipFill>
          <a:blip r:embed="rId4">
            <a:alphaModFix/>
          </a:blip>
          <a:stretch>
            <a:fillRect/>
          </a:stretch>
        </p:blipFill>
        <p:spPr>
          <a:xfrm>
            <a:off x="4878325" y="190500"/>
            <a:ext cx="3648075" cy="2400300"/>
          </a:xfrm>
          <a:prstGeom prst="rect">
            <a:avLst/>
          </a:prstGeom>
          <a:noFill/>
          <a:ln>
            <a:noFill/>
          </a:ln>
        </p:spPr>
      </p:pic>
      <p:pic>
        <p:nvPicPr>
          <p:cNvPr id="113" name="Google Shape;113;p23"/>
          <p:cNvPicPr preferRelativeResize="0"/>
          <p:nvPr/>
        </p:nvPicPr>
        <p:blipFill>
          <a:blip r:embed="rId5">
            <a:alphaModFix/>
          </a:blip>
          <a:stretch>
            <a:fillRect/>
          </a:stretch>
        </p:blipFill>
        <p:spPr>
          <a:xfrm>
            <a:off x="942500" y="2754575"/>
            <a:ext cx="3453427" cy="2247900"/>
          </a:xfrm>
          <a:prstGeom prst="rect">
            <a:avLst/>
          </a:prstGeom>
          <a:noFill/>
          <a:ln>
            <a:noFill/>
          </a:ln>
        </p:spPr>
      </p:pic>
      <p:pic>
        <p:nvPicPr>
          <p:cNvPr id="114" name="Google Shape;114;p23"/>
          <p:cNvPicPr preferRelativeResize="0"/>
          <p:nvPr/>
        </p:nvPicPr>
        <p:blipFill>
          <a:blip r:embed="rId6">
            <a:alphaModFix/>
          </a:blip>
          <a:stretch>
            <a:fillRect/>
          </a:stretch>
        </p:blipFill>
        <p:spPr>
          <a:xfrm>
            <a:off x="5109950" y="2754575"/>
            <a:ext cx="3416451" cy="2247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Bivariate analysis using Visualization</a:t>
            </a:r>
            <a:endParaRPr/>
          </a:p>
        </p:txBody>
      </p:sp>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Bivariate analysis is used to understand the relationship between the binary target variable of Campaign response and the all the other features. This helps in feature selection. Let us look at the graphs-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5"/>
          <p:cNvPicPr preferRelativeResize="0"/>
          <p:nvPr/>
        </p:nvPicPr>
        <p:blipFill>
          <a:blip r:embed="rId3">
            <a:alphaModFix/>
          </a:blip>
          <a:stretch>
            <a:fillRect/>
          </a:stretch>
        </p:blipFill>
        <p:spPr>
          <a:xfrm>
            <a:off x="152400" y="152400"/>
            <a:ext cx="3829050" cy="2495550"/>
          </a:xfrm>
          <a:prstGeom prst="rect">
            <a:avLst/>
          </a:prstGeom>
          <a:noFill/>
          <a:ln>
            <a:noFill/>
          </a:ln>
        </p:spPr>
      </p:pic>
      <p:pic>
        <p:nvPicPr>
          <p:cNvPr id="126" name="Google Shape;126;p25"/>
          <p:cNvPicPr preferRelativeResize="0"/>
          <p:nvPr/>
        </p:nvPicPr>
        <p:blipFill>
          <a:blip r:embed="rId4">
            <a:alphaModFix/>
          </a:blip>
          <a:stretch>
            <a:fillRect/>
          </a:stretch>
        </p:blipFill>
        <p:spPr>
          <a:xfrm>
            <a:off x="4736950" y="152400"/>
            <a:ext cx="3638550" cy="2495550"/>
          </a:xfrm>
          <a:prstGeom prst="rect">
            <a:avLst/>
          </a:prstGeom>
          <a:noFill/>
          <a:ln>
            <a:noFill/>
          </a:ln>
        </p:spPr>
      </p:pic>
      <p:pic>
        <p:nvPicPr>
          <p:cNvPr id="127" name="Google Shape;127;p25"/>
          <p:cNvPicPr preferRelativeResize="0"/>
          <p:nvPr/>
        </p:nvPicPr>
        <p:blipFill>
          <a:blip r:embed="rId5">
            <a:alphaModFix/>
          </a:blip>
          <a:stretch>
            <a:fillRect/>
          </a:stretch>
        </p:blipFill>
        <p:spPr>
          <a:xfrm>
            <a:off x="728775" y="2754825"/>
            <a:ext cx="3252678" cy="2190750"/>
          </a:xfrm>
          <a:prstGeom prst="rect">
            <a:avLst/>
          </a:prstGeom>
          <a:noFill/>
          <a:ln>
            <a:noFill/>
          </a:ln>
        </p:spPr>
      </p:pic>
      <p:pic>
        <p:nvPicPr>
          <p:cNvPr id="128" name="Google Shape;128;p25"/>
          <p:cNvPicPr preferRelativeResize="0"/>
          <p:nvPr/>
        </p:nvPicPr>
        <p:blipFill>
          <a:blip r:embed="rId6">
            <a:alphaModFix/>
          </a:blip>
          <a:stretch>
            <a:fillRect/>
          </a:stretch>
        </p:blipFill>
        <p:spPr>
          <a:xfrm>
            <a:off x="5181350" y="2754825"/>
            <a:ext cx="3194146" cy="2190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6"/>
          <p:cNvPicPr preferRelativeResize="0"/>
          <p:nvPr/>
        </p:nvPicPr>
        <p:blipFill>
          <a:blip r:embed="rId3">
            <a:alphaModFix/>
          </a:blip>
          <a:stretch>
            <a:fillRect/>
          </a:stretch>
        </p:blipFill>
        <p:spPr>
          <a:xfrm>
            <a:off x="152400" y="152400"/>
            <a:ext cx="3638550" cy="2495550"/>
          </a:xfrm>
          <a:prstGeom prst="rect">
            <a:avLst/>
          </a:prstGeom>
          <a:noFill/>
          <a:ln>
            <a:noFill/>
          </a:ln>
        </p:spPr>
      </p:pic>
      <p:pic>
        <p:nvPicPr>
          <p:cNvPr id="134" name="Google Shape;134;p26"/>
          <p:cNvPicPr preferRelativeResize="0"/>
          <p:nvPr/>
        </p:nvPicPr>
        <p:blipFill>
          <a:blip r:embed="rId4">
            <a:alphaModFix/>
          </a:blip>
          <a:stretch>
            <a:fillRect/>
          </a:stretch>
        </p:blipFill>
        <p:spPr>
          <a:xfrm>
            <a:off x="4660275" y="152400"/>
            <a:ext cx="3705225" cy="2495550"/>
          </a:xfrm>
          <a:prstGeom prst="rect">
            <a:avLst/>
          </a:prstGeom>
          <a:noFill/>
          <a:ln>
            <a:noFill/>
          </a:ln>
        </p:spPr>
      </p:pic>
      <p:pic>
        <p:nvPicPr>
          <p:cNvPr id="135" name="Google Shape;135;p26"/>
          <p:cNvPicPr preferRelativeResize="0"/>
          <p:nvPr/>
        </p:nvPicPr>
        <p:blipFill>
          <a:blip r:embed="rId5">
            <a:alphaModFix/>
          </a:blip>
          <a:stretch>
            <a:fillRect/>
          </a:stretch>
        </p:blipFill>
        <p:spPr>
          <a:xfrm>
            <a:off x="538275" y="2732075"/>
            <a:ext cx="3252678" cy="2190750"/>
          </a:xfrm>
          <a:prstGeom prst="rect">
            <a:avLst/>
          </a:prstGeom>
          <a:noFill/>
          <a:ln>
            <a:noFill/>
          </a:ln>
        </p:spPr>
      </p:pic>
      <p:pic>
        <p:nvPicPr>
          <p:cNvPr id="136" name="Google Shape;136;p26"/>
          <p:cNvPicPr preferRelativeResize="0"/>
          <p:nvPr/>
        </p:nvPicPr>
        <p:blipFill>
          <a:blip r:embed="rId6">
            <a:alphaModFix/>
          </a:blip>
          <a:stretch>
            <a:fillRect/>
          </a:stretch>
        </p:blipFill>
        <p:spPr>
          <a:xfrm>
            <a:off x="5171350" y="2732075"/>
            <a:ext cx="3194146" cy="2190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7"/>
          <p:cNvPicPr preferRelativeResize="0"/>
          <p:nvPr/>
        </p:nvPicPr>
        <p:blipFill>
          <a:blip r:embed="rId3">
            <a:alphaModFix/>
          </a:blip>
          <a:stretch>
            <a:fillRect/>
          </a:stretch>
        </p:blipFill>
        <p:spPr>
          <a:xfrm>
            <a:off x="648975" y="357225"/>
            <a:ext cx="3638550" cy="2495550"/>
          </a:xfrm>
          <a:prstGeom prst="rect">
            <a:avLst/>
          </a:prstGeom>
          <a:noFill/>
          <a:ln>
            <a:noFill/>
          </a:ln>
        </p:spPr>
      </p:pic>
      <p:pic>
        <p:nvPicPr>
          <p:cNvPr id="142" name="Google Shape;142;p27"/>
          <p:cNvPicPr preferRelativeResize="0"/>
          <p:nvPr/>
        </p:nvPicPr>
        <p:blipFill>
          <a:blip r:embed="rId4">
            <a:alphaModFix/>
          </a:blip>
          <a:stretch>
            <a:fillRect/>
          </a:stretch>
        </p:blipFill>
        <p:spPr>
          <a:xfrm>
            <a:off x="4849575" y="357225"/>
            <a:ext cx="3676650" cy="2495550"/>
          </a:xfrm>
          <a:prstGeom prst="rect">
            <a:avLst/>
          </a:prstGeom>
          <a:noFill/>
          <a:ln>
            <a:noFill/>
          </a:ln>
        </p:spPr>
      </p:pic>
      <p:pic>
        <p:nvPicPr>
          <p:cNvPr id="143" name="Google Shape;143;p27"/>
          <p:cNvPicPr preferRelativeResize="0"/>
          <p:nvPr/>
        </p:nvPicPr>
        <p:blipFill>
          <a:blip r:embed="rId5">
            <a:alphaModFix/>
          </a:blip>
          <a:stretch>
            <a:fillRect/>
          </a:stretch>
        </p:blipFill>
        <p:spPr>
          <a:xfrm>
            <a:off x="1043238" y="2959675"/>
            <a:ext cx="2850030" cy="1985925"/>
          </a:xfrm>
          <a:prstGeom prst="rect">
            <a:avLst/>
          </a:prstGeom>
          <a:noFill/>
          <a:ln>
            <a:noFill/>
          </a:ln>
        </p:spPr>
      </p:pic>
      <p:pic>
        <p:nvPicPr>
          <p:cNvPr id="144" name="Google Shape;144;p27"/>
          <p:cNvPicPr preferRelativeResize="0"/>
          <p:nvPr/>
        </p:nvPicPr>
        <p:blipFill>
          <a:blip r:embed="rId6">
            <a:alphaModFix/>
          </a:blip>
          <a:stretch>
            <a:fillRect/>
          </a:stretch>
        </p:blipFill>
        <p:spPr>
          <a:xfrm>
            <a:off x="5262880" y="2959675"/>
            <a:ext cx="2850030" cy="1985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8"/>
          <p:cNvPicPr preferRelativeResize="0"/>
          <p:nvPr/>
        </p:nvPicPr>
        <p:blipFill>
          <a:blip r:embed="rId3">
            <a:alphaModFix/>
          </a:blip>
          <a:stretch>
            <a:fillRect/>
          </a:stretch>
        </p:blipFill>
        <p:spPr>
          <a:xfrm>
            <a:off x="603700" y="1096875"/>
            <a:ext cx="3581400" cy="2495550"/>
          </a:xfrm>
          <a:prstGeom prst="rect">
            <a:avLst/>
          </a:prstGeom>
          <a:noFill/>
          <a:ln>
            <a:noFill/>
          </a:ln>
        </p:spPr>
      </p:pic>
      <p:pic>
        <p:nvPicPr>
          <p:cNvPr id="150" name="Google Shape;150;p28"/>
          <p:cNvPicPr preferRelativeResize="0"/>
          <p:nvPr/>
        </p:nvPicPr>
        <p:blipFill>
          <a:blip r:embed="rId4">
            <a:alphaModFix/>
          </a:blip>
          <a:stretch>
            <a:fillRect/>
          </a:stretch>
        </p:blipFill>
        <p:spPr>
          <a:xfrm>
            <a:off x="5202350" y="1096875"/>
            <a:ext cx="3581400" cy="2495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Bivariate analysis using hypothesis testing</a:t>
            </a:r>
            <a:endParaRPr/>
          </a:p>
        </p:txBody>
      </p:sp>
      <p:sp>
        <p:nvSpPr>
          <p:cNvPr id="156" name="Google Shape;15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Visualization is not enough! Sometimes the relationship between two variables is influenced by another hidden variable(s). To confirm the relationship, we use statistical hypothesis testing with the Z test.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Here, the null hypothesis is- The difference of average between the two groups( for eg- income group who responded to the campaign and income group who didn’t respond to the campaign ) is zero.</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alternate hypothesis is- The difference is significant.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GB" sz="2520"/>
              <a:t>For 95% significance, we will choose the features whose z score&gt;1.96 OR z-score&lt;-1.96( implying p-value&lt;0.05). Even after choosing from them, we will reduce the number of features for the model(s) to improve their predictive power. </a:t>
            </a:r>
            <a:endParaRPr sz="252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31"/>
          <p:cNvPicPr preferRelativeResize="0"/>
          <p:nvPr/>
        </p:nvPicPr>
        <p:blipFill>
          <a:blip r:embed="rId3">
            <a:alphaModFix/>
          </a:blip>
          <a:stretch>
            <a:fillRect/>
          </a:stretch>
        </p:blipFill>
        <p:spPr>
          <a:xfrm>
            <a:off x="742950" y="0"/>
            <a:ext cx="3829050" cy="2495550"/>
          </a:xfrm>
          <a:prstGeom prst="rect">
            <a:avLst/>
          </a:prstGeom>
          <a:noFill/>
          <a:ln>
            <a:noFill/>
          </a:ln>
        </p:spPr>
      </p:pic>
      <p:sp>
        <p:nvSpPr>
          <p:cNvPr id="167" name="Google Shape;167;p31"/>
          <p:cNvSpPr txBox="1"/>
          <p:nvPr/>
        </p:nvSpPr>
        <p:spPr>
          <a:xfrm>
            <a:off x="4893150" y="978625"/>
            <a:ext cx="33342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Z score =</a:t>
            </a:r>
            <a:r>
              <a:rPr lang="en-GB" sz="2100"/>
              <a:t> </a:t>
            </a:r>
            <a:r>
              <a:rPr lang="en-GB" sz="1750">
                <a:solidFill>
                  <a:schemeClr val="dk1"/>
                </a:solidFill>
                <a:highlight>
                  <a:srgbClr val="FFFFFF"/>
                </a:highlight>
              </a:rPr>
              <a:t>26.39877661434138</a:t>
            </a:r>
            <a:endParaRPr sz="1750">
              <a:solidFill>
                <a:schemeClr val="dk1"/>
              </a:solidFill>
              <a:highlight>
                <a:srgbClr val="FFFFFF"/>
              </a:highlight>
            </a:endParaRPr>
          </a:p>
          <a:p>
            <a:pPr indent="0" lvl="0" marL="0" rtl="0" algn="l">
              <a:spcBef>
                <a:spcPts val="0"/>
              </a:spcBef>
              <a:spcAft>
                <a:spcPts val="0"/>
              </a:spcAft>
              <a:buNone/>
            </a:pPr>
            <a:r>
              <a:t/>
            </a:r>
            <a:endParaRPr/>
          </a:p>
        </p:txBody>
      </p:sp>
      <p:pic>
        <p:nvPicPr>
          <p:cNvPr id="168" name="Google Shape;168;p31"/>
          <p:cNvPicPr preferRelativeResize="0"/>
          <p:nvPr/>
        </p:nvPicPr>
        <p:blipFill>
          <a:blip r:embed="rId4">
            <a:alphaModFix/>
          </a:blip>
          <a:stretch>
            <a:fillRect/>
          </a:stretch>
        </p:blipFill>
        <p:spPr>
          <a:xfrm>
            <a:off x="838200" y="2719150"/>
            <a:ext cx="3638550" cy="2495550"/>
          </a:xfrm>
          <a:prstGeom prst="rect">
            <a:avLst/>
          </a:prstGeom>
          <a:noFill/>
          <a:ln>
            <a:noFill/>
          </a:ln>
        </p:spPr>
      </p:pic>
      <p:sp>
        <p:nvSpPr>
          <p:cNvPr id="169" name="Google Shape;169;p31"/>
          <p:cNvSpPr txBox="1"/>
          <p:nvPr/>
        </p:nvSpPr>
        <p:spPr>
          <a:xfrm>
            <a:off x="4961425" y="3197625"/>
            <a:ext cx="301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0" name="Google Shape;170;p31"/>
          <p:cNvSpPr txBox="1"/>
          <p:nvPr/>
        </p:nvSpPr>
        <p:spPr>
          <a:xfrm>
            <a:off x="4858950" y="3265900"/>
            <a:ext cx="34026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Z score =</a:t>
            </a:r>
            <a:r>
              <a:rPr lang="en-GB" sz="2100"/>
              <a:t> </a:t>
            </a:r>
            <a:r>
              <a:rPr lang="en-GB" sz="1750">
                <a:solidFill>
                  <a:schemeClr val="dk1"/>
                </a:solidFill>
                <a:highlight>
                  <a:srgbClr val="FFFFFF"/>
                </a:highlight>
              </a:rPr>
              <a:t>0.1635561091405724</a:t>
            </a:r>
            <a:endParaRPr sz="17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457200" rtl="0" algn="l">
              <a:lnSpc>
                <a:spcPct val="115000"/>
              </a:lnSpc>
              <a:spcBef>
                <a:spcPts val="0"/>
              </a:spcBef>
              <a:spcAft>
                <a:spcPts val="0"/>
              </a:spcAft>
              <a:buClr>
                <a:schemeClr val="dk1"/>
              </a:buClr>
              <a:buSzPts val="1100"/>
              <a:buFont typeface="Arial"/>
              <a:buNone/>
            </a:pPr>
            <a:r>
              <a:rPr lang="en-GB" sz="2500"/>
              <a:t>Every retail company runs marketing campaigns to provide exposure to their products. Significant amount of capital is spent in running these campaigns. In this project, we aim to reduce this capital to the minimum by predicting which customer is most likely to respond to the campaigns. </a:t>
            </a:r>
            <a:endParaRPr sz="5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32"/>
          <p:cNvPicPr preferRelativeResize="0"/>
          <p:nvPr/>
        </p:nvPicPr>
        <p:blipFill>
          <a:blip r:embed="rId3">
            <a:alphaModFix/>
          </a:blip>
          <a:stretch>
            <a:fillRect/>
          </a:stretch>
        </p:blipFill>
        <p:spPr>
          <a:xfrm>
            <a:off x="1039975" y="76200"/>
            <a:ext cx="3638550" cy="2495550"/>
          </a:xfrm>
          <a:prstGeom prst="rect">
            <a:avLst/>
          </a:prstGeom>
          <a:noFill/>
          <a:ln>
            <a:noFill/>
          </a:ln>
        </p:spPr>
      </p:pic>
      <p:pic>
        <p:nvPicPr>
          <p:cNvPr id="176" name="Google Shape;176;p32"/>
          <p:cNvPicPr preferRelativeResize="0"/>
          <p:nvPr/>
        </p:nvPicPr>
        <p:blipFill>
          <a:blip r:embed="rId4">
            <a:alphaModFix/>
          </a:blip>
          <a:stretch>
            <a:fillRect/>
          </a:stretch>
        </p:blipFill>
        <p:spPr>
          <a:xfrm>
            <a:off x="1006638" y="2571750"/>
            <a:ext cx="3705225" cy="2495550"/>
          </a:xfrm>
          <a:prstGeom prst="rect">
            <a:avLst/>
          </a:prstGeom>
          <a:noFill/>
          <a:ln>
            <a:noFill/>
          </a:ln>
        </p:spPr>
      </p:pic>
      <p:sp>
        <p:nvSpPr>
          <p:cNvPr id="177" name="Google Shape;177;p32"/>
          <p:cNvSpPr txBox="1"/>
          <p:nvPr/>
        </p:nvSpPr>
        <p:spPr>
          <a:xfrm>
            <a:off x="5154875" y="648625"/>
            <a:ext cx="3322800" cy="6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Z score =</a:t>
            </a:r>
            <a:r>
              <a:rPr lang="en-GB" sz="1750">
                <a:solidFill>
                  <a:schemeClr val="dk1"/>
                </a:solidFill>
                <a:highlight>
                  <a:srgbClr val="FFFFFF"/>
                </a:highlight>
              </a:rPr>
              <a:t>1.0236788760355076</a:t>
            </a:r>
            <a:endParaRPr sz="17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178" name="Google Shape;178;p32"/>
          <p:cNvSpPr txBox="1"/>
          <p:nvPr/>
        </p:nvSpPr>
        <p:spPr>
          <a:xfrm>
            <a:off x="5166250" y="2981400"/>
            <a:ext cx="3072300" cy="6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Z score =</a:t>
            </a:r>
            <a:r>
              <a:rPr lang="en-GB" sz="1750">
                <a:solidFill>
                  <a:schemeClr val="dk1"/>
                </a:solidFill>
                <a:highlight>
                  <a:srgbClr val="FFFFFF"/>
                </a:highlight>
              </a:rPr>
              <a:t>16.6105544305937</a:t>
            </a:r>
            <a:endParaRPr sz="17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33"/>
          <p:cNvPicPr preferRelativeResize="0"/>
          <p:nvPr/>
        </p:nvPicPr>
        <p:blipFill>
          <a:blip r:embed="rId3">
            <a:alphaModFix/>
          </a:blip>
          <a:stretch>
            <a:fillRect/>
          </a:stretch>
        </p:blipFill>
        <p:spPr>
          <a:xfrm>
            <a:off x="933450" y="129650"/>
            <a:ext cx="3638550" cy="2495550"/>
          </a:xfrm>
          <a:prstGeom prst="rect">
            <a:avLst/>
          </a:prstGeom>
          <a:noFill/>
          <a:ln>
            <a:noFill/>
          </a:ln>
        </p:spPr>
      </p:pic>
      <p:pic>
        <p:nvPicPr>
          <p:cNvPr id="184" name="Google Shape;184;p33"/>
          <p:cNvPicPr preferRelativeResize="0"/>
          <p:nvPr/>
        </p:nvPicPr>
        <p:blipFill>
          <a:blip r:embed="rId4">
            <a:alphaModFix/>
          </a:blip>
          <a:stretch>
            <a:fillRect/>
          </a:stretch>
        </p:blipFill>
        <p:spPr>
          <a:xfrm>
            <a:off x="900113" y="2716225"/>
            <a:ext cx="3705225" cy="2495550"/>
          </a:xfrm>
          <a:prstGeom prst="rect">
            <a:avLst/>
          </a:prstGeom>
          <a:noFill/>
          <a:ln>
            <a:noFill/>
          </a:ln>
        </p:spPr>
      </p:pic>
      <p:sp>
        <p:nvSpPr>
          <p:cNvPr id="185" name="Google Shape;185;p33"/>
          <p:cNvSpPr txBox="1"/>
          <p:nvPr/>
        </p:nvSpPr>
        <p:spPr>
          <a:xfrm>
            <a:off x="5268675" y="762425"/>
            <a:ext cx="3061200" cy="6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Z score = </a:t>
            </a:r>
            <a:r>
              <a:rPr lang="en-GB" sz="1750">
                <a:solidFill>
                  <a:schemeClr val="dk1"/>
                </a:solidFill>
                <a:highlight>
                  <a:srgbClr val="FFFFFF"/>
                </a:highlight>
              </a:rPr>
              <a:t>6.439549296080812</a:t>
            </a:r>
            <a:endParaRPr sz="17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186" name="Google Shape;186;p33"/>
          <p:cNvSpPr txBox="1"/>
          <p:nvPr/>
        </p:nvSpPr>
        <p:spPr>
          <a:xfrm>
            <a:off x="5302800" y="3163475"/>
            <a:ext cx="3129300" cy="6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Z score =</a:t>
            </a:r>
            <a:r>
              <a:rPr lang="en-GB" sz="1750">
                <a:solidFill>
                  <a:schemeClr val="dk1"/>
                </a:solidFill>
                <a:highlight>
                  <a:srgbClr val="FFFFFF"/>
                </a:highlight>
              </a:rPr>
              <a:t>12.47005085368447</a:t>
            </a:r>
            <a:endParaRPr sz="17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4"/>
          <p:cNvPicPr preferRelativeResize="0"/>
          <p:nvPr/>
        </p:nvPicPr>
        <p:blipFill>
          <a:blip r:embed="rId3">
            <a:alphaModFix/>
          </a:blip>
          <a:stretch>
            <a:fillRect/>
          </a:stretch>
        </p:blipFill>
        <p:spPr>
          <a:xfrm>
            <a:off x="607575" y="152400"/>
            <a:ext cx="3705225" cy="2495550"/>
          </a:xfrm>
          <a:prstGeom prst="rect">
            <a:avLst/>
          </a:prstGeom>
          <a:noFill/>
          <a:ln>
            <a:noFill/>
          </a:ln>
        </p:spPr>
      </p:pic>
      <p:pic>
        <p:nvPicPr>
          <p:cNvPr id="192" name="Google Shape;192;p34"/>
          <p:cNvPicPr preferRelativeResize="0"/>
          <p:nvPr/>
        </p:nvPicPr>
        <p:blipFill>
          <a:blip r:embed="rId4">
            <a:alphaModFix/>
          </a:blip>
          <a:stretch>
            <a:fillRect/>
          </a:stretch>
        </p:blipFill>
        <p:spPr>
          <a:xfrm>
            <a:off x="640913" y="2647950"/>
            <a:ext cx="3638550" cy="2495550"/>
          </a:xfrm>
          <a:prstGeom prst="rect">
            <a:avLst/>
          </a:prstGeom>
          <a:noFill/>
          <a:ln>
            <a:noFill/>
          </a:ln>
        </p:spPr>
      </p:pic>
      <p:sp>
        <p:nvSpPr>
          <p:cNvPr id="193" name="Google Shape;193;p34"/>
          <p:cNvSpPr txBox="1"/>
          <p:nvPr/>
        </p:nvSpPr>
        <p:spPr>
          <a:xfrm>
            <a:off x="4904525" y="660000"/>
            <a:ext cx="3288600" cy="6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Z score =</a:t>
            </a:r>
            <a:r>
              <a:rPr lang="en-GB" sz="1750">
                <a:solidFill>
                  <a:schemeClr val="dk1"/>
                </a:solidFill>
                <a:highlight>
                  <a:srgbClr val="FFFFFF"/>
                </a:highlight>
              </a:rPr>
              <a:t>9.239671900500861</a:t>
            </a:r>
            <a:endParaRPr sz="17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194" name="Google Shape;194;p34"/>
          <p:cNvSpPr txBox="1"/>
          <p:nvPr/>
        </p:nvSpPr>
        <p:spPr>
          <a:xfrm>
            <a:off x="4938675" y="3026925"/>
            <a:ext cx="3638700" cy="6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Z score =</a:t>
            </a:r>
            <a:r>
              <a:rPr lang="en-GB" sz="1750">
                <a:solidFill>
                  <a:schemeClr val="dk1"/>
                </a:solidFill>
                <a:highlight>
                  <a:srgbClr val="FFFFFF"/>
                </a:highlight>
              </a:rPr>
              <a:t>8.613626999807142</a:t>
            </a:r>
            <a:endParaRPr sz="17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35"/>
          <p:cNvPicPr preferRelativeResize="0"/>
          <p:nvPr/>
        </p:nvPicPr>
        <p:blipFill>
          <a:blip r:embed="rId3">
            <a:alphaModFix/>
          </a:blip>
          <a:stretch>
            <a:fillRect/>
          </a:stretch>
        </p:blipFill>
        <p:spPr>
          <a:xfrm>
            <a:off x="914400" y="76200"/>
            <a:ext cx="3638550" cy="2495550"/>
          </a:xfrm>
          <a:prstGeom prst="rect">
            <a:avLst/>
          </a:prstGeom>
          <a:noFill/>
          <a:ln>
            <a:noFill/>
          </a:ln>
        </p:spPr>
      </p:pic>
      <p:pic>
        <p:nvPicPr>
          <p:cNvPr id="200" name="Google Shape;200;p35"/>
          <p:cNvPicPr preferRelativeResize="0"/>
          <p:nvPr/>
        </p:nvPicPr>
        <p:blipFill>
          <a:blip r:embed="rId4">
            <a:alphaModFix/>
          </a:blip>
          <a:stretch>
            <a:fillRect/>
          </a:stretch>
        </p:blipFill>
        <p:spPr>
          <a:xfrm>
            <a:off x="895350" y="2647950"/>
            <a:ext cx="3676650" cy="2495550"/>
          </a:xfrm>
          <a:prstGeom prst="rect">
            <a:avLst/>
          </a:prstGeom>
          <a:noFill/>
          <a:ln>
            <a:noFill/>
          </a:ln>
        </p:spPr>
      </p:pic>
      <p:sp>
        <p:nvSpPr>
          <p:cNvPr id="201" name="Google Shape;201;p35"/>
          <p:cNvSpPr txBox="1"/>
          <p:nvPr/>
        </p:nvSpPr>
        <p:spPr>
          <a:xfrm>
            <a:off x="5109350" y="728275"/>
            <a:ext cx="3004200" cy="6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Z score =</a:t>
            </a:r>
            <a:r>
              <a:rPr lang="en-GB" sz="1750">
                <a:solidFill>
                  <a:schemeClr val="dk1"/>
                </a:solidFill>
                <a:highlight>
                  <a:srgbClr val="FFFFFF"/>
                </a:highlight>
              </a:rPr>
              <a:t>6.443338308243719</a:t>
            </a:r>
            <a:endParaRPr sz="17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202" name="Google Shape;202;p35"/>
          <p:cNvSpPr txBox="1"/>
          <p:nvPr/>
        </p:nvSpPr>
        <p:spPr>
          <a:xfrm>
            <a:off x="5154875" y="3026925"/>
            <a:ext cx="3004200" cy="8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Z score =</a:t>
            </a:r>
            <a:r>
              <a:rPr lang="en-GB" sz="1750">
                <a:solidFill>
                  <a:schemeClr val="dk1"/>
                </a:solidFill>
                <a:highlight>
                  <a:srgbClr val="FFFFFF"/>
                </a:highlight>
              </a:rPr>
              <a:t>-7.802102004939067</a:t>
            </a:r>
            <a:endParaRPr sz="17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6"/>
          <p:cNvPicPr preferRelativeResize="0"/>
          <p:nvPr/>
        </p:nvPicPr>
        <p:blipFill>
          <a:blip r:embed="rId3">
            <a:alphaModFix/>
          </a:blip>
          <a:stretch>
            <a:fillRect/>
          </a:stretch>
        </p:blipFill>
        <p:spPr>
          <a:xfrm>
            <a:off x="990600" y="76200"/>
            <a:ext cx="3581400" cy="2495550"/>
          </a:xfrm>
          <a:prstGeom prst="rect">
            <a:avLst/>
          </a:prstGeom>
          <a:noFill/>
          <a:ln>
            <a:noFill/>
          </a:ln>
        </p:spPr>
      </p:pic>
      <p:pic>
        <p:nvPicPr>
          <p:cNvPr id="208" name="Google Shape;208;p36"/>
          <p:cNvPicPr preferRelativeResize="0"/>
          <p:nvPr/>
        </p:nvPicPr>
        <p:blipFill>
          <a:blip r:embed="rId4">
            <a:alphaModFix/>
          </a:blip>
          <a:stretch>
            <a:fillRect/>
          </a:stretch>
        </p:blipFill>
        <p:spPr>
          <a:xfrm>
            <a:off x="990600" y="2647950"/>
            <a:ext cx="3581400" cy="2495550"/>
          </a:xfrm>
          <a:prstGeom prst="rect">
            <a:avLst/>
          </a:prstGeom>
          <a:noFill/>
          <a:ln>
            <a:noFill/>
          </a:ln>
        </p:spPr>
      </p:pic>
      <p:sp>
        <p:nvSpPr>
          <p:cNvPr id="209" name="Google Shape;209;p36"/>
          <p:cNvSpPr txBox="1"/>
          <p:nvPr/>
        </p:nvSpPr>
        <p:spPr>
          <a:xfrm>
            <a:off x="5325575" y="614500"/>
            <a:ext cx="2890500" cy="8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Z score =</a:t>
            </a:r>
            <a:r>
              <a:rPr lang="en-GB" sz="1750">
                <a:solidFill>
                  <a:schemeClr val="dk1"/>
                </a:solidFill>
                <a:highlight>
                  <a:srgbClr val="FFFFFF"/>
                </a:highlight>
              </a:rPr>
              <a:t>9.020796919605909</a:t>
            </a:r>
            <a:endParaRPr sz="17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210" name="Google Shape;210;p36"/>
          <p:cNvSpPr txBox="1"/>
          <p:nvPr/>
        </p:nvSpPr>
        <p:spPr>
          <a:xfrm>
            <a:off x="5348325" y="2992800"/>
            <a:ext cx="2537700" cy="8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Z score =</a:t>
            </a:r>
            <a:r>
              <a:rPr lang="en-GB" sz="1750">
                <a:solidFill>
                  <a:schemeClr val="dk1"/>
                </a:solidFill>
                <a:highlight>
                  <a:srgbClr val="FFFFFF"/>
                </a:highlight>
              </a:rPr>
              <a:t>16.85259431730384</a:t>
            </a:r>
            <a:endParaRPr sz="17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7"/>
          <p:cNvPicPr preferRelativeResize="0"/>
          <p:nvPr/>
        </p:nvPicPr>
        <p:blipFill>
          <a:blip r:embed="rId3">
            <a:alphaModFix/>
          </a:blip>
          <a:stretch>
            <a:fillRect/>
          </a:stretch>
        </p:blipFill>
        <p:spPr>
          <a:xfrm>
            <a:off x="1093000" y="76200"/>
            <a:ext cx="3581400" cy="2495550"/>
          </a:xfrm>
          <a:prstGeom prst="rect">
            <a:avLst/>
          </a:prstGeom>
          <a:noFill/>
          <a:ln>
            <a:noFill/>
          </a:ln>
        </p:spPr>
      </p:pic>
      <p:pic>
        <p:nvPicPr>
          <p:cNvPr id="216" name="Google Shape;216;p37"/>
          <p:cNvPicPr preferRelativeResize="0"/>
          <p:nvPr/>
        </p:nvPicPr>
        <p:blipFill>
          <a:blip r:embed="rId4">
            <a:alphaModFix/>
          </a:blip>
          <a:stretch>
            <a:fillRect/>
          </a:stretch>
        </p:blipFill>
        <p:spPr>
          <a:xfrm>
            <a:off x="1093000" y="2647950"/>
            <a:ext cx="3581400" cy="2495550"/>
          </a:xfrm>
          <a:prstGeom prst="rect">
            <a:avLst/>
          </a:prstGeom>
          <a:noFill/>
          <a:ln>
            <a:noFill/>
          </a:ln>
        </p:spPr>
      </p:pic>
      <p:sp>
        <p:nvSpPr>
          <p:cNvPr id="217" name="Google Shape;217;p37"/>
          <p:cNvSpPr txBox="1"/>
          <p:nvPr/>
        </p:nvSpPr>
        <p:spPr>
          <a:xfrm>
            <a:off x="5325575" y="568975"/>
            <a:ext cx="2697000" cy="9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Z score =</a:t>
            </a:r>
            <a:r>
              <a:rPr lang="en-GB" sz="1750">
                <a:solidFill>
                  <a:schemeClr val="dk1"/>
                </a:solidFill>
                <a:highlight>
                  <a:srgbClr val="FFFFFF"/>
                </a:highlight>
              </a:rPr>
              <a:t>10.054476335338265</a:t>
            </a:r>
            <a:endParaRPr sz="17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2100">
              <a:solidFill>
                <a:schemeClr val="dk1"/>
              </a:solidFill>
            </a:endParaRPr>
          </a:p>
        </p:txBody>
      </p:sp>
      <p:sp>
        <p:nvSpPr>
          <p:cNvPr id="218" name="Google Shape;218;p37"/>
          <p:cNvSpPr txBox="1"/>
          <p:nvPr/>
        </p:nvSpPr>
        <p:spPr>
          <a:xfrm>
            <a:off x="5245900" y="2981400"/>
            <a:ext cx="2697000" cy="8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Z score =</a:t>
            </a:r>
            <a:r>
              <a:rPr lang="en-GB" sz="1750">
                <a:solidFill>
                  <a:schemeClr val="dk1"/>
                </a:solidFill>
                <a:highlight>
                  <a:srgbClr val="FFFFFF"/>
                </a:highlight>
              </a:rPr>
              <a:t>-10.80507967575157</a:t>
            </a:r>
            <a:endParaRPr sz="17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Scaling</a:t>
            </a:r>
            <a:endParaRPr/>
          </a:p>
        </p:txBody>
      </p:sp>
      <p:sp>
        <p:nvSpPr>
          <p:cNvPr id="224" name="Google Shape;224;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scale the continuous features so that the model doesn’t get biased towards the features that have values larger in scale. For eg- Income and MntWines( Amount spent on Wine by the customer in the last 2 years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Encoding of categorical variables</a:t>
            </a:r>
            <a:endParaRPr/>
          </a:p>
        </p:txBody>
      </p:sp>
      <p:sp>
        <p:nvSpPr>
          <p:cNvPr id="230" name="Google Shape;230;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use label encoding to encode the two important categorical variables in this dataset-</a:t>
            </a:r>
            <a:endParaRPr/>
          </a:p>
          <a:p>
            <a:pPr indent="-342900" lvl="0" marL="457200" rtl="0" algn="l">
              <a:spcBef>
                <a:spcPts val="0"/>
              </a:spcBef>
              <a:spcAft>
                <a:spcPts val="0"/>
              </a:spcAft>
              <a:buSzPts val="1800"/>
              <a:buChar char="●"/>
            </a:pPr>
            <a:r>
              <a:rPr lang="en-GB"/>
              <a:t>Education</a:t>
            </a:r>
            <a:endParaRPr/>
          </a:p>
          <a:p>
            <a:pPr indent="-342900" lvl="0" marL="457200" rtl="0" algn="l">
              <a:spcBef>
                <a:spcPts val="0"/>
              </a:spcBef>
              <a:spcAft>
                <a:spcPts val="0"/>
              </a:spcAft>
              <a:buSzPts val="1800"/>
              <a:buChar char="●"/>
            </a:pPr>
            <a:r>
              <a:rPr lang="en-GB"/>
              <a:t>Marital_Status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fitting</a:t>
            </a:r>
            <a:endParaRPr/>
          </a:p>
        </p:txBody>
      </p:sp>
      <p:sp>
        <p:nvSpPr>
          <p:cNvPr id="236" name="Google Shape;236;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split the training and test dataset in the ratio 75:25.</a:t>
            </a:r>
            <a:endParaRPr/>
          </a:p>
          <a:p>
            <a:pPr indent="0" lvl="0" marL="0" rtl="0" algn="l">
              <a:spcBef>
                <a:spcPts val="0"/>
              </a:spcBef>
              <a:spcAft>
                <a:spcPts val="0"/>
              </a:spcAft>
              <a:buNone/>
            </a:pPr>
            <a:r>
              <a:rPr lang="en-GB"/>
              <a:t>We use the following Machine learning algorithms for classification-</a:t>
            </a:r>
            <a:endParaRPr/>
          </a:p>
          <a:p>
            <a:pPr indent="-342900" lvl="0" marL="457200" rtl="0" algn="l">
              <a:spcBef>
                <a:spcPts val="0"/>
              </a:spcBef>
              <a:spcAft>
                <a:spcPts val="0"/>
              </a:spcAft>
              <a:buSzPts val="1800"/>
              <a:buChar char="●"/>
            </a:pPr>
            <a:r>
              <a:rPr lang="en-GB"/>
              <a:t>Logistic Regression</a:t>
            </a:r>
            <a:endParaRPr/>
          </a:p>
          <a:p>
            <a:pPr indent="-342900" lvl="0" marL="457200" rtl="0" algn="l">
              <a:spcBef>
                <a:spcPts val="0"/>
              </a:spcBef>
              <a:spcAft>
                <a:spcPts val="0"/>
              </a:spcAft>
              <a:buSzPts val="1800"/>
              <a:buChar char="●"/>
            </a:pPr>
            <a:r>
              <a:rPr lang="en-GB"/>
              <a:t>Decision Tree</a:t>
            </a:r>
            <a:endParaRPr/>
          </a:p>
          <a:p>
            <a:pPr indent="-342900" lvl="0" marL="457200" rtl="0" algn="l">
              <a:spcBef>
                <a:spcPts val="0"/>
              </a:spcBef>
              <a:spcAft>
                <a:spcPts val="0"/>
              </a:spcAft>
              <a:buSzPts val="1800"/>
              <a:buChar char="●"/>
            </a:pPr>
            <a:r>
              <a:rPr lang="en-GB"/>
              <a:t>KNN</a:t>
            </a:r>
            <a:endParaRPr/>
          </a:p>
          <a:p>
            <a:pPr indent="-342900" lvl="0" marL="457200" rtl="0" algn="l">
              <a:spcBef>
                <a:spcPts val="0"/>
              </a:spcBef>
              <a:spcAft>
                <a:spcPts val="0"/>
              </a:spcAft>
              <a:buSzPts val="1800"/>
              <a:buChar char="●"/>
            </a:pPr>
            <a:r>
              <a:rPr lang="en-GB"/>
              <a:t>SVM</a:t>
            </a:r>
            <a:endParaRPr/>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Evaluation</a:t>
            </a:r>
            <a:endParaRPr/>
          </a:p>
        </p:txBody>
      </p:sp>
      <p:sp>
        <p:nvSpPr>
          <p:cNvPr id="242" name="Google Shape;242;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Logistic Regression</a:t>
            </a:r>
            <a:endParaRPr/>
          </a:p>
        </p:txBody>
      </p:sp>
      <p:pic>
        <p:nvPicPr>
          <p:cNvPr id="243" name="Google Shape;243;p41"/>
          <p:cNvPicPr preferRelativeResize="0"/>
          <p:nvPr/>
        </p:nvPicPr>
        <p:blipFill>
          <a:blip r:embed="rId3">
            <a:alphaModFix/>
          </a:blip>
          <a:stretch>
            <a:fillRect/>
          </a:stretch>
        </p:blipFill>
        <p:spPr>
          <a:xfrm>
            <a:off x="806100" y="1634713"/>
            <a:ext cx="3981450" cy="3057525"/>
          </a:xfrm>
          <a:prstGeom prst="rect">
            <a:avLst/>
          </a:prstGeom>
          <a:noFill/>
          <a:ln>
            <a:noFill/>
          </a:ln>
        </p:spPr>
      </p:pic>
      <p:pic>
        <p:nvPicPr>
          <p:cNvPr id="244" name="Google Shape;244;p41"/>
          <p:cNvPicPr preferRelativeResize="0"/>
          <p:nvPr/>
        </p:nvPicPr>
        <p:blipFill>
          <a:blip r:embed="rId4">
            <a:alphaModFix/>
          </a:blip>
          <a:stretch>
            <a:fillRect/>
          </a:stretch>
        </p:blipFill>
        <p:spPr>
          <a:xfrm>
            <a:off x="5214900" y="1839513"/>
            <a:ext cx="3752850" cy="2647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2500"/>
              <a:t>In this case, the company runs 5 consecutive campaigns. We look at the response to the campaigns. We take our focus off from the type of customers who don’t respond to all the campaigns consistently which reduces the spending on marketing. The ML algorithm decides this ‘type’ of customer from the training dataset.</a:t>
            </a:r>
            <a:endParaRPr sz="25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evaluation</a:t>
            </a:r>
            <a:endParaRPr/>
          </a:p>
        </p:txBody>
      </p:sp>
      <p:sp>
        <p:nvSpPr>
          <p:cNvPr id="250" name="Google Shape;250;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Decision Tree</a:t>
            </a:r>
            <a:endParaRPr/>
          </a:p>
        </p:txBody>
      </p:sp>
      <p:pic>
        <p:nvPicPr>
          <p:cNvPr id="251" name="Google Shape;251;p42"/>
          <p:cNvPicPr preferRelativeResize="0"/>
          <p:nvPr/>
        </p:nvPicPr>
        <p:blipFill>
          <a:blip r:embed="rId3">
            <a:alphaModFix/>
          </a:blip>
          <a:stretch>
            <a:fillRect/>
          </a:stretch>
        </p:blipFill>
        <p:spPr>
          <a:xfrm>
            <a:off x="2433325" y="1691613"/>
            <a:ext cx="3981450" cy="30575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Evaluation metric</a:t>
            </a:r>
            <a:endParaRPr/>
          </a:p>
        </p:txBody>
      </p:sp>
      <p:sp>
        <p:nvSpPr>
          <p:cNvPr id="257" name="Google Shape;257;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Here, we use accuracy as a metric to decide which model is giving us the best results-</a:t>
            </a:r>
            <a:endParaRPr/>
          </a:p>
          <a:p>
            <a:pPr indent="0" lvl="0" marL="0" rtl="0" algn="l">
              <a:spcBef>
                <a:spcPts val="0"/>
              </a:spcBef>
              <a:spcAft>
                <a:spcPts val="0"/>
              </a:spcAft>
              <a:buNone/>
            </a:pPr>
            <a:r>
              <a:t/>
            </a:r>
            <a:endParaRPr/>
          </a:p>
        </p:txBody>
      </p:sp>
      <p:graphicFrame>
        <p:nvGraphicFramePr>
          <p:cNvPr id="258" name="Google Shape;258;p43"/>
          <p:cNvGraphicFramePr/>
          <p:nvPr/>
        </p:nvGraphicFramePr>
        <p:xfrm>
          <a:off x="952500" y="1932125"/>
          <a:ext cx="3000000" cy="3000000"/>
        </p:xfrm>
        <a:graphic>
          <a:graphicData uri="http://schemas.openxmlformats.org/drawingml/2006/table">
            <a:tbl>
              <a:tblPr>
                <a:noFill/>
                <a:tableStyleId>{98BEE644-EB3C-4B9E-A32B-8C13E2CCCBB9}</a:tableStyleId>
              </a:tblPr>
              <a:tblGrid>
                <a:gridCol w="3619500"/>
                <a:gridCol w="3619500"/>
              </a:tblGrid>
              <a:tr h="458400">
                <a:tc>
                  <a:txBody>
                    <a:bodyPr/>
                    <a:lstStyle/>
                    <a:p>
                      <a:pPr indent="0" lvl="0" marL="0" rtl="0" algn="ctr">
                        <a:spcBef>
                          <a:spcPts val="0"/>
                        </a:spcBef>
                        <a:spcAft>
                          <a:spcPts val="0"/>
                        </a:spcAft>
                        <a:buNone/>
                      </a:pPr>
                      <a:r>
                        <a:rPr lang="en-GB"/>
                        <a:t>Model</a:t>
                      </a:r>
                      <a:endParaRPr/>
                    </a:p>
                  </a:txBody>
                  <a:tcPr marT="91425" marB="91425" marR="91425" marL="91425"/>
                </a:tc>
                <a:tc>
                  <a:txBody>
                    <a:bodyPr/>
                    <a:lstStyle/>
                    <a:p>
                      <a:pPr indent="0" lvl="0" marL="0" rtl="0" algn="ctr">
                        <a:spcBef>
                          <a:spcPts val="0"/>
                        </a:spcBef>
                        <a:spcAft>
                          <a:spcPts val="0"/>
                        </a:spcAft>
                        <a:buNone/>
                      </a:pPr>
                      <a:r>
                        <a:rPr lang="en-GB"/>
                        <a:t>Accuracy</a:t>
                      </a:r>
                      <a:endParaRPr/>
                    </a:p>
                  </a:txBody>
                  <a:tcPr marT="91425" marB="91425" marR="91425" marL="91425"/>
                </a:tc>
              </a:tr>
              <a:tr h="458400">
                <a:tc>
                  <a:txBody>
                    <a:bodyPr/>
                    <a:lstStyle/>
                    <a:p>
                      <a:pPr indent="0" lvl="0" marL="0" rtl="0" algn="ctr">
                        <a:spcBef>
                          <a:spcPts val="0"/>
                        </a:spcBef>
                        <a:spcAft>
                          <a:spcPts val="0"/>
                        </a:spcAft>
                        <a:buNone/>
                      </a:pPr>
                      <a:r>
                        <a:rPr lang="en-GB"/>
                        <a:t>Logistic Regression</a:t>
                      </a:r>
                      <a:endParaRPr/>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GB" sz="1550">
                          <a:solidFill>
                            <a:schemeClr val="dk1"/>
                          </a:solidFill>
                          <a:highlight>
                            <a:srgbClr val="FFFFFF"/>
                          </a:highlight>
                        </a:rPr>
                        <a:t>0.945054945054945</a:t>
                      </a:r>
                      <a:endParaRPr sz="1550">
                        <a:solidFill>
                          <a:schemeClr val="dk1"/>
                        </a:solidFill>
                        <a:highlight>
                          <a:srgbClr val="FFFFFF"/>
                        </a:highlight>
                      </a:endParaRPr>
                    </a:p>
                    <a:p>
                      <a:pPr indent="0" lvl="0" marL="0" rtl="0" algn="ctr">
                        <a:spcBef>
                          <a:spcPts val="0"/>
                        </a:spcBef>
                        <a:spcAft>
                          <a:spcPts val="0"/>
                        </a:spcAft>
                        <a:buNone/>
                      </a:pPr>
                      <a:r>
                        <a:t/>
                      </a:r>
                      <a:endParaRPr/>
                    </a:p>
                  </a:txBody>
                  <a:tcPr marT="91425" marB="91425" marR="91425" marL="91425"/>
                </a:tc>
              </a:tr>
              <a:tr h="458400">
                <a:tc>
                  <a:txBody>
                    <a:bodyPr/>
                    <a:lstStyle/>
                    <a:p>
                      <a:pPr indent="0" lvl="0" marL="0" rtl="0" algn="ctr">
                        <a:spcBef>
                          <a:spcPts val="0"/>
                        </a:spcBef>
                        <a:spcAft>
                          <a:spcPts val="0"/>
                        </a:spcAft>
                        <a:buNone/>
                      </a:pPr>
                      <a:r>
                        <a:rPr lang="en-GB"/>
                        <a:t>Decision Tree</a:t>
                      </a:r>
                      <a:endParaRPr/>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GB" sz="1550">
                          <a:solidFill>
                            <a:schemeClr val="dk1"/>
                          </a:solidFill>
                          <a:highlight>
                            <a:srgbClr val="FFFFFF"/>
                          </a:highlight>
                        </a:rPr>
                        <a:t>0.9194139194139194</a:t>
                      </a:r>
                      <a:endParaRPr sz="1550">
                        <a:solidFill>
                          <a:schemeClr val="dk1"/>
                        </a:solidFill>
                        <a:highlight>
                          <a:srgbClr val="FFFFFF"/>
                        </a:highlight>
                      </a:endParaRPr>
                    </a:p>
                    <a:p>
                      <a:pPr indent="0" lvl="0" marL="0" rtl="0" algn="ctr">
                        <a:spcBef>
                          <a:spcPts val="0"/>
                        </a:spcBef>
                        <a:spcAft>
                          <a:spcPts val="0"/>
                        </a:spcAft>
                        <a:buNone/>
                      </a:pPr>
                      <a:r>
                        <a:t/>
                      </a:r>
                      <a:endParaRPr/>
                    </a:p>
                  </a:txBody>
                  <a:tcPr marT="91425" marB="91425" marR="91425" marL="91425"/>
                </a:tc>
              </a:tr>
              <a:tr h="458400">
                <a:tc>
                  <a:txBody>
                    <a:bodyPr/>
                    <a:lstStyle/>
                    <a:p>
                      <a:pPr indent="0" lvl="0" marL="0" rtl="0" algn="ctr">
                        <a:spcBef>
                          <a:spcPts val="0"/>
                        </a:spcBef>
                        <a:spcAft>
                          <a:spcPts val="0"/>
                        </a:spcAft>
                        <a:buNone/>
                      </a:pPr>
                      <a:r>
                        <a:rPr lang="en-GB"/>
                        <a:t>KNN</a:t>
                      </a:r>
                      <a:endParaRPr/>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GB" sz="1550">
                          <a:solidFill>
                            <a:schemeClr val="dk1"/>
                          </a:solidFill>
                          <a:highlight>
                            <a:srgbClr val="FFFFFF"/>
                          </a:highlight>
                        </a:rPr>
                        <a:t>0.9432234432234432</a:t>
                      </a:r>
                      <a:endParaRPr sz="1550">
                        <a:solidFill>
                          <a:schemeClr val="dk1"/>
                        </a:solidFill>
                        <a:highlight>
                          <a:srgbClr val="FFFFFF"/>
                        </a:highlight>
                      </a:endParaRPr>
                    </a:p>
                    <a:p>
                      <a:pPr indent="0" lvl="0" marL="0" rtl="0" algn="ctr">
                        <a:spcBef>
                          <a:spcPts val="0"/>
                        </a:spcBef>
                        <a:spcAft>
                          <a:spcPts val="0"/>
                        </a:spcAft>
                        <a:buNone/>
                      </a:pPr>
                      <a:r>
                        <a:t/>
                      </a:r>
                      <a:endParaRPr/>
                    </a:p>
                  </a:txBody>
                  <a:tcPr marT="91425" marB="91425" marR="91425" marL="91425"/>
                </a:tc>
              </a:tr>
              <a:tr h="458400">
                <a:tc>
                  <a:txBody>
                    <a:bodyPr/>
                    <a:lstStyle/>
                    <a:p>
                      <a:pPr indent="0" lvl="0" marL="0" rtl="0" algn="ctr">
                        <a:spcBef>
                          <a:spcPts val="0"/>
                        </a:spcBef>
                        <a:spcAft>
                          <a:spcPts val="0"/>
                        </a:spcAft>
                        <a:buNone/>
                      </a:pPr>
                      <a:r>
                        <a:rPr lang="en-GB"/>
                        <a:t>SVM</a:t>
                      </a:r>
                      <a:endParaRPr/>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GB" sz="1550">
                          <a:solidFill>
                            <a:schemeClr val="dk1"/>
                          </a:solidFill>
                          <a:highlight>
                            <a:srgbClr val="FFFFFF"/>
                          </a:highlight>
                        </a:rPr>
                        <a:t>0.945054945054945</a:t>
                      </a:r>
                      <a:endParaRPr sz="1550">
                        <a:solidFill>
                          <a:schemeClr val="dk1"/>
                        </a:solidFill>
                        <a:highlight>
                          <a:srgbClr val="FFFFFF"/>
                        </a:highlight>
                      </a:endParaRPr>
                    </a:p>
                    <a:p>
                      <a:pPr indent="0" lvl="0" marL="0" rtl="0" algn="ctr">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4"/>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2500"/>
              <a:t>We can see that SVM and Logistic Regression are giving the best results so they will be our preferred models for the predicting the campaign responses for the remaining 4 campaigns using the same methods.</a:t>
            </a:r>
            <a:endParaRPr sz="25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5"/>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b="1" lang="en-GB" sz="2500"/>
              <a:t>Approach: </a:t>
            </a:r>
            <a:r>
              <a:rPr lang="en-GB" sz="2500"/>
              <a:t>Classification.</a:t>
            </a:r>
            <a:r>
              <a:rPr b="1" lang="en-GB" sz="2500"/>
              <a:t> </a:t>
            </a:r>
            <a:r>
              <a:rPr lang="en-GB" sz="2500"/>
              <a:t>We use binary feature of Campaign response as the target feature/variable( dependent variable ) and select the most important features using EDA( Exploratory Data Analysis )</a:t>
            </a:r>
            <a:endParaRPr sz="2500"/>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graphicFrame>
        <p:nvGraphicFramePr>
          <p:cNvPr id="75" name="Google Shape;75;p17"/>
          <p:cNvGraphicFramePr/>
          <p:nvPr/>
        </p:nvGraphicFramePr>
        <p:xfrm>
          <a:off x="901875" y="255325"/>
          <a:ext cx="3000000" cy="3000000"/>
        </p:xfrm>
        <a:graphic>
          <a:graphicData uri="http://schemas.openxmlformats.org/drawingml/2006/table">
            <a:tbl>
              <a:tblPr>
                <a:noFill/>
                <a:tableStyleId>{271E9D28-1453-4E1C-AE82-416CE7E9F114}</a:tableStyleId>
              </a:tblPr>
              <a:tblGrid>
                <a:gridCol w="3619500"/>
                <a:gridCol w="3619500"/>
              </a:tblGrid>
              <a:tr h="318125">
                <a:tc>
                  <a:txBody>
                    <a:bodyPr/>
                    <a:lstStyle/>
                    <a:p>
                      <a:pPr indent="0" lvl="0" marL="0" marR="0" rtl="0" algn="ctr">
                        <a:lnSpc>
                          <a:spcPct val="100000"/>
                        </a:lnSpc>
                        <a:spcBef>
                          <a:spcPts val="0"/>
                        </a:spcBef>
                        <a:spcAft>
                          <a:spcPts val="0"/>
                        </a:spcAft>
                        <a:buClr>
                          <a:srgbClr val="000000"/>
                        </a:buClr>
                        <a:buSzPts val="1400"/>
                        <a:buFont typeface="Arial"/>
                        <a:buNone/>
                      </a:pPr>
                      <a:r>
                        <a:rPr b="1" lang="en-GB" sz="1600" u="none" cap="none" strike="noStrike"/>
                        <a:t>Features</a:t>
                      </a:r>
                      <a:endParaRPr b="1" sz="1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GB" sz="1600" u="none" cap="none" strike="noStrike"/>
                        <a:t>Details</a:t>
                      </a:r>
                      <a:endParaRPr b="1" sz="1600" u="none" cap="none" strike="noStrike"/>
                    </a:p>
                  </a:txBody>
                  <a:tcPr marT="91425" marB="91425" marR="91425" marL="91425"/>
                </a:tc>
              </a:tr>
              <a:tr h="367075">
                <a:tc>
                  <a:txBody>
                    <a:bodyPr/>
                    <a:lstStyle/>
                    <a:p>
                      <a:pPr indent="0" lvl="0" marL="0" marR="0" rtl="0" algn="ctr">
                        <a:lnSpc>
                          <a:spcPct val="100000"/>
                        </a:lnSpc>
                        <a:spcBef>
                          <a:spcPts val="0"/>
                        </a:spcBef>
                        <a:spcAft>
                          <a:spcPts val="0"/>
                        </a:spcAft>
                        <a:buClr>
                          <a:srgbClr val="000000"/>
                        </a:buClr>
                        <a:buSzPts val="1350"/>
                        <a:buFont typeface="Arial"/>
                        <a:buNone/>
                      </a:pPr>
                      <a:r>
                        <a:rPr lang="en-GB" sz="1550">
                          <a:solidFill>
                            <a:schemeClr val="dk1"/>
                          </a:solidFill>
                          <a:highlight>
                            <a:srgbClr val="FFFFFF"/>
                          </a:highlight>
                        </a:rPr>
                        <a:t>ID</a:t>
                      </a:r>
                      <a:endParaRPr sz="2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550">
                          <a:solidFill>
                            <a:schemeClr val="dk1"/>
                          </a:solidFill>
                          <a:highlight>
                            <a:srgbClr val="FFFFFF"/>
                          </a:highlight>
                        </a:rPr>
                        <a:t>Customer's unique identifier</a:t>
                      </a:r>
                      <a:endParaRPr sz="2400" u="none" cap="none" strike="noStrike"/>
                    </a:p>
                  </a:txBody>
                  <a:tcPr marT="91425" marB="91425" marR="91425" marL="91425"/>
                </a:tc>
              </a:tr>
              <a:tr h="397650">
                <a:tc>
                  <a:txBody>
                    <a:bodyPr/>
                    <a:lstStyle/>
                    <a:p>
                      <a:pPr indent="0" lvl="0" marL="0" marR="0" rtl="0" algn="ctr">
                        <a:lnSpc>
                          <a:spcPct val="100000"/>
                        </a:lnSpc>
                        <a:spcBef>
                          <a:spcPts val="0"/>
                        </a:spcBef>
                        <a:spcAft>
                          <a:spcPts val="0"/>
                        </a:spcAft>
                        <a:buClr>
                          <a:srgbClr val="000000"/>
                        </a:buClr>
                        <a:buSzPts val="1400"/>
                        <a:buFont typeface="Arial"/>
                        <a:buNone/>
                      </a:pPr>
                      <a:r>
                        <a:rPr lang="en-GB" sz="1550">
                          <a:solidFill>
                            <a:schemeClr val="dk1"/>
                          </a:solidFill>
                          <a:highlight>
                            <a:srgbClr val="FFFFFF"/>
                          </a:highlight>
                        </a:rPr>
                        <a:t>Year_Birth</a:t>
                      </a:r>
                      <a:endParaRPr sz="3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550">
                          <a:solidFill>
                            <a:schemeClr val="dk1"/>
                          </a:solidFill>
                          <a:highlight>
                            <a:srgbClr val="FFFFFF"/>
                          </a:highlight>
                        </a:rPr>
                        <a:t>Customer's birth year</a:t>
                      </a:r>
                      <a:endParaRPr sz="1900" u="none" cap="none" strike="noStrike"/>
                    </a:p>
                  </a:txBody>
                  <a:tcPr marT="91425" marB="91425" marR="91425" marL="91425"/>
                </a:tc>
              </a:tr>
              <a:tr h="324250">
                <a:tc>
                  <a:txBody>
                    <a:bodyPr/>
                    <a:lstStyle/>
                    <a:p>
                      <a:pPr indent="0" lvl="0" marL="0" marR="0" rtl="0" algn="ctr">
                        <a:lnSpc>
                          <a:spcPct val="100000"/>
                        </a:lnSpc>
                        <a:spcBef>
                          <a:spcPts val="0"/>
                        </a:spcBef>
                        <a:spcAft>
                          <a:spcPts val="0"/>
                        </a:spcAft>
                        <a:buClr>
                          <a:srgbClr val="000000"/>
                        </a:buClr>
                        <a:buSzPts val="1400"/>
                        <a:buFont typeface="Arial"/>
                        <a:buNone/>
                      </a:pPr>
                      <a:r>
                        <a:rPr lang="en-GB" sz="1550">
                          <a:solidFill>
                            <a:schemeClr val="dk1"/>
                          </a:solidFill>
                          <a:highlight>
                            <a:srgbClr val="FFFFFF"/>
                          </a:highlight>
                        </a:rPr>
                        <a:t>Education</a:t>
                      </a:r>
                      <a:endParaRPr sz="19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550">
                          <a:solidFill>
                            <a:schemeClr val="dk1"/>
                          </a:solidFill>
                          <a:highlight>
                            <a:srgbClr val="FFFFFF"/>
                          </a:highlight>
                        </a:rPr>
                        <a:t>Customer's education level</a:t>
                      </a:r>
                      <a:endParaRPr sz="1900" u="none" cap="none" strike="noStrike"/>
                    </a:p>
                  </a:txBody>
                  <a:tcPr marT="91425" marB="91425" marR="91425" marL="91425"/>
                </a:tc>
              </a:tr>
              <a:tr h="324250">
                <a:tc>
                  <a:txBody>
                    <a:bodyPr/>
                    <a:lstStyle/>
                    <a:p>
                      <a:pPr indent="0" lvl="0" marL="0" marR="0" rtl="0" algn="ctr">
                        <a:lnSpc>
                          <a:spcPct val="100000"/>
                        </a:lnSpc>
                        <a:spcBef>
                          <a:spcPts val="0"/>
                        </a:spcBef>
                        <a:spcAft>
                          <a:spcPts val="0"/>
                        </a:spcAft>
                        <a:buClr>
                          <a:srgbClr val="000000"/>
                        </a:buClr>
                        <a:buSzPts val="1400"/>
                        <a:buFont typeface="Arial"/>
                        <a:buNone/>
                      </a:pPr>
                      <a:r>
                        <a:rPr lang="en-GB" sz="1550">
                          <a:solidFill>
                            <a:schemeClr val="dk1"/>
                          </a:solidFill>
                          <a:highlight>
                            <a:srgbClr val="FFFFFF"/>
                          </a:highlight>
                        </a:rPr>
                        <a:t>Marital_Status</a:t>
                      </a:r>
                      <a:endParaRPr sz="19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550">
                          <a:solidFill>
                            <a:schemeClr val="dk1"/>
                          </a:solidFill>
                          <a:highlight>
                            <a:srgbClr val="FFFFFF"/>
                          </a:highlight>
                        </a:rPr>
                        <a:t>Customer's marital status</a:t>
                      </a:r>
                      <a:endParaRPr sz="1900" u="none" cap="none" strike="noStrike"/>
                    </a:p>
                  </a:txBody>
                  <a:tcPr marT="91425" marB="91425" marR="91425" marL="91425"/>
                </a:tc>
              </a:tr>
              <a:tr h="324250">
                <a:tc>
                  <a:txBody>
                    <a:bodyPr/>
                    <a:lstStyle/>
                    <a:p>
                      <a:pPr indent="0" lvl="0" marL="0" marR="0" rtl="0" algn="ctr">
                        <a:lnSpc>
                          <a:spcPct val="100000"/>
                        </a:lnSpc>
                        <a:spcBef>
                          <a:spcPts val="0"/>
                        </a:spcBef>
                        <a:spcAft>
                          <a:spcPts val="0"/>
                        </a:spcAft>
                        <a:buClr>
                          <a:srgbClr val="000000"/>
                        </a:buClr>
                        <a:buSzPts val="1400"/>
                        <a:buFont typeface="Arial"/>
                        <a:buNone/>
                      </a:pPr>
                      <a:r>
                        <a:rPr lang="en-GB" sz="1550">
                          <a:solidFill>
                            <a:schemeClr val="dk1"/>
                          </a:solidFill>
                          <a:highlight>
                            <a:srgbClr val="FFFFFF"/>
                          </a:highlight>
                        </a:rPr>
                        <a:t>Income</a:t>
                      </a:r>
                      <a:endParaRPr sz="19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550">
                          <a:solidFill>
                            <a:schemeClr val="dk1"/>
                          </a:solidFill>
                          <a:highlight>
                            <a:srgbClr val="FFFFFF"/>
                          </a:highlight>
                        </a:rPr>
                        <a:t>Customer's yearly household income</a:t>
                      </a:r>
                      <a:endParaRPr sz="1900" u="none" cap="none" strike="noStrike"/>
                    </a:p>
                  </a:txBody>
                  <a:tcPr marT="91425" marB="91425" marR="91425" marL="91425"/>
                </a:tc>
              </a:tr>
              <a:tr h="501675">
                <a:tc>
                  <a:txBody>
                    <a:bodyPr/>
                    <a:lstStyle/>
                    <a:p>
                      <a:pPr indent="0" lvl="0" marL="0" marR="0" rtl="0" algn="ctr">
                        <a:lnSpc>
                          <a:spcPct val="100000"/>
                        </a:lnSpc>
                        <a:spcBef>
                          <a:spcPts val="0"/>
                        </a:spcBef>
                        <a:spcAft>
                          <a:spcPts val="0"/>
                        </a:spcAft>
                        <a:buClr>
                          <a:srgbClr val="000000"/>
                        </a:buClr>
                        <a:buSzPts val="1400"/>
                        <a:buFont typeface="Arial"/>
                        <a:buNone/>
                      </a:pPr>
                      <a:r>
                        <a:rPr lang="en-GB" sz="1550">
                          <a:solidFill>
                            <a:schemeClr val="dk1"/>
                          </a:solidFill>
                          <a:highlight>
                            <a:srgbClr val="FFFFFF"/>
                          </a:highlight>
                        </a:rPr>
                        <a:t>Kidhome</a:t>
                      </a:r>
                      <a:endParaRPr sz="19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550">
                          <a:solidFill>
                            <a:schemeClr val="dk1"/>
                          </a:solidFill>
                          <a:highlight>
                            <a:srgbClr val="FFFFFF"/>
                          </a:highlight>
                        </a:rPr>
                        <a:t>Number of children in customer's household</a:t>
                      </a:r>
                      <a:endParaRPr sz="1900" u="none" cap="none" strike="noStrike"/>
                    </a:p>
                  </a:txBody>
                  <a:tcPr marT="91425" marB="91425" marR="91425" marL="91425"/>
                </a:tc>
              </a:tr>
              <a:tr h="501675">
                <a:tc>
                  <a:txBody>
                    <a:bodyPr/>
                    <a:lstStyle/>
                    <a:p>
                      <a:pPr indent="0" lvl="0" marL="0" marR="0" rtl="0" algn="ctr">
                        <a:lnSpc>
                          <a:spcPct val="100000"/>
                        </a:lnSpc>
                        <a:spcBef>
                          <a:spcPts val="0"/>
                        </a:spcBef>
                        <a:spcAft>
                          <a:spcPts val="0"/>
                        </a:spcAft>
                        <a:buClr>
                          <a:srgbClr val="000000"/>
                        </a:buClr>
                        <a:buSzPts val="1400"/>
                        <a:buFont typeface="Arial"/>
                        <a:buNone/>
                      </a:pPr>
                      <a:r>
                        <a:rPr lang="en-GB" sz="1550">
                          <a:solidFill>
                            <a:schemeClr val="dk1"/>
                          </a:solidFill>
                          <a:highlight>
                            <a:srgbClr val="FFFFFF"/>
                          </a:highlight>
                        </a:rPr>
                        <a:t>Teenhome</a:t>
                      </a:r>
                      <a:endParaRPr sz="19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550">
                          <a:solidFill>
                            <a:schemeClr val="dk1"/>
                          </a:solidFill>
                          <a:highlight>
                            <a:srgbClr val="FFFFFF"/>
                          </a:highlight>
                        </a:rPr>
                        <a:t>Number of teenagers in customer's household</a:t>
                      </a:r>
                      <a:endParaRPr sz="1900" u="none" cap="none" strike="noStrike"/>
                    </a:p>
                  </a:txBody>
                  <a:tcPr marT="91425" marB="91425" marR="91425" marL="91425"/>
                </a:tc>
              </a:tr>
              <a:tr h="501675">
                <a:tc>
                  <a:txBody>
                    <a:bodyPr/>
                    <a:lstStyle/>
                    <a:p>
                      <a:pPr indent="0" lvl="0" marL="0" marR="0" rtl="0" algn="ctr">
                        <a:lnSpc>
                          <a:spcPct val="100000"/>
                        </a:lnSpc>
                        <a:spcBef>
                          <a:spcPts val="0"/>
                        </a:spcBef>
                        <a:spcAft>
                          <a:spcPts val="0"/>
                        </a:spcAft>
                        <a:buClr>
                          <a:srgbClr val="000000"/>
                        </a:buClr>
                        <a:buSzPts val="1400"/>
                        <a:buFont typeface="Arial"/>
                        <a:buNone/>
                      </a:pPr>
                      <a:r>
                        <a:rPr lang="en-GB" sz="1550">
                          <a:solidFill>
                            <a:schemeClr val="dk1"/>
                          </a:solidFill>
                          <a:highlight>
                            <a:srgbClr val="FFFFFF"/>
                          </a:highlight>
                        </a:rPr>
                        <a:t>Dt_Customer</a:t>
                      </a:r>
                      <a:endParaRPr sz="19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550">
                          <a:solidFill>
                            <a:schemeClr val="dk1"/>
                          </a:solidFill>
                          <a:highlight>
                            <a:srgbClr val="FFFFFF"/>
                          </a:highlight>
                        </a:rPr>
                        <a:t> Date of customer's enrollment with the company</a:t>
                      </a:r>
                      <a:endParaRPr sz="1900" u="none" cap="none" strike="noStrike"/>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 name="Shape 79"/>
        <p:cNvGrpSpPr/>
        <p:nvPr/>
      </p:nvGrpSpPr>
      <p:grpSpPr>
        <a:xfrm>
          <a:off x="0" y="0"/>
          <a:ext cx="0" cy="0"/>
          <a:chOff x="0" y="0"/>
          <a:chExt cx="0" cy="0"/>
        </a:xfrm>
      </p:grpSpPr>
      <p:graphicFrame>
        <p:nvGraphicFramePr>
          <p:cNvPr id="80" name="Google Shape;80;p18"/>
          <p:cNvGraphicFramePr/>
          <p:nvPr/>
        </p:nvGraphicFramePr>
        <p:xfrm>
          <a:off x="901875" y="255325"/>
          <a:ext cx="3000000" cy="3000000"/>
        </p:xfrm>
        <a:graphic>
          <a:graphicData uri="http://schemas.openxmlformats.org/drawingml/2006/table">
            <a:tbl>
              <a:tblPr>
                <a:noFill/>
                <a:tableStyleId>{271E9D28-1453-4E1C-AE82-416CE7E9F114}</a:tableStyleId>
              </a:tblPr>
              <a:tblGrid>
                <a:gridCol w="3619500"/>
                <a:gridCol w="36195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GB" sz="1600" u="none" cap="none" strike="noStrike"/>
                        <a:t>Features</a:t>
                      </a:r>
                      <a:endParaRPr b="1" sz="1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GB" sz="1600" u="none" cap="none" strike="noStrike"/>
                        <a:t>Details</a:t>
                      </a:r>
                      <a:endParaRPr b="1" sz="16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GB" sz="1450">
                          <a:solidFill>
                            <a:schemeClr val="dk1"/>
                          </a:solidFill>
                          <a:highlight>
                            <a:srgbClr val="FFFFFF"/>
                          </a:highlight>
                        </a:rPr>
                        <a:t>MntFruits</a:t>
                      </a:r>
                      <a:endParaRPr sz="18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50">
                          <a:solidFill>
                            <a:schemeClr val="dk1"/>
                          </a:solidFill>
                          <a:highlight>
                            <a:srgbClr val="FFFFFF"/>
                          </a:highlight>
                        </a:rPr>
                        <a:t>Amount spent on fruits in last 2 years</a:t>
                      </a:r>
                      <a:endParaRPr sz="18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GB" sz="1450">
                          <a:solidFill>
                            <a:schemeClr val="dk1"/>
                          </a:solidFill>
                          <a:highlight>
                            <a:srgbClr val="FFFFFF"/>
                          </a:highlight>
                        </a:rPr>
                        <a:t>MntMeatProducts</a:t>
                      </a:r>
                      <a:endParaRPr sz="18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50">
                          <a:solidFill>
                            <a:schemeClr val="dk1"/>
                          </a:solidFill>
                          <a:highlight>
                            <a:srgbClr val="FFFFFF"/>
                          </a:highlight>
                        </a:rPr>
                        <a:t> Amount spent on meat in last 2 years</a:t>
                      </a:r>
                      <a:endParaRPr sz="18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GB" sz="1450">
                          <a:solidFill>
                            <a:schemeClr val="dk1"/>
                          </a:solidFill>
                          <a:highlight>
                            <a:srgbClr val="FFFFFF"/>
                          </a:highlight>
                        </a:rPr>
                        <a:t>MntFishProducts</a:t>
                      </a:r>
                      <a:endParaRPr sz="18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50">
                          <a:solidFill>
                            <a:schemeClr val="dk1"/>
                          </a:solidFill>
                          <a:highlight>
                            <a:srgbClr val="FFFFFF"/>
                          </a:highlight>
                        </a:rPr>
                        <a:t>Amount spent on fish in last 2 years</a:t>
                      </a:r>
                      <a:endParaRPr sz="18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GB" sz="1450">
                          <a:solidFill>
                            <a:schemeClr val="dk1"/>
                          </a:solidFill>
                          <a:highlight>
                            <a:srgbClr val="FFFFFF"/>
                          </a:highlight>
                        </a:rPr>
                        <a:t>MntSweetProducts</a:t>
                      </a:r>
                      <a:endParaRPr sz="18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50">
                          <a:solidFill>
                            <a:schemeClr val="dk1"/>
                          </a:solidFill>
                          <a:highlight>
                            <a:srgbClr val="FFFFFF"/>
                          </a:highlight>
                        </a:rPr>
                        <a:t>Amount spent on sweets in last 2 years</a:t>
                      </a:r>
                      <a:endParaRPr sz="18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GB" sz="1450">
                          <a:solidFill>
                            <a:schemeClr val="dk1"/>
                          </a:solidFill>
                          <a:highlight>
                            <a:srgbClr val="FFFFFF"/>
                          </a:highlight>
                        </a:rPr>
                        <a:t>MntGoldProds</a:t>
                      </a:r>
                      <a:endParaRPr sz="18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50">
                          <a:solidFill>
                            <a:schemeClr val="dk1"/>
                          </a:solidFill>
                          <a:highlight>
                            <a:srgbClr val="FFFFFF"/>
                          </a:highlight>
                        </a:rPr>
                        <a:t> Amount spent on gold in last 2 years</a:t>
                      </a:r>
                      <a:endParaRPr sz="18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GB" sz="1450">
                          <a:solidFill>
                            <a:schemeClr val="dk1"/>
                          </a:solidFill>
                          <a:highlight>
                            <a:srgbClr val="FFFFFF"/>
                          </a:highlight>
                        </a:rPr>
                        <a:t>NumDealsPurchases</a:t>
                      </a:r>
                      <a:endParaRPr sz="18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50">
                          <a:solidFill>
                            <a:schemeClr val="dk1"/>
                          </a:solidFill>
                          <a:highlight>
                            <a:srgbClr val="FFFFFF"/>
                          </a:highlight>
                        </a:rPr>
                        <a:t>Number of purchases made with a discount</a:t>
                      </a:r>
                      <a:endParaRPr sz="1800" u="none" cap="none" strike="noStrike"/>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GB" sz="1350">
                          <a:solidFill>
                            <a:schemeClr val="dk1"/>
                          </a:solidFill>
                          <a:highlight>
                            <a:srgbClr val="FFFFFF"/>
                          </a:highlight>
                        </a:rPr>
                        <a:t>Recency</a:t>
                      </a:r>
                      <a:endParaRPr sz="17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350">
                          <a:solidFill>
                            <a:schemeClr val="dk1"/>
                          </a:solidFill>
                          <a:highlight>
                            <a:srgbClr val="FFFFFF"/>
                          </a:highlight>
                        </a:rPr>
                        <a:t>Number of days since customer's last purchase</a:t>
                      </a:r>
                      <a:endParaRPr sz="17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GB" sz="1350">
                          <a:solidFill>
                            <a:schemeClr val="dk1"/>
                          </a:solidFill>
                          <a:highlight>
                            <a:srgbClr val="FFFFFF"/>
                          </a:highlight>
                        </a:rPr>
                        <a:t>Complain</a:t>
                      </a:r>
                      <a:endParaRPr sz="17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350">
                          <a:solidFill>
                            <a:schemeClr val="dk1"/>
                          </a:solidFill>
                          <a:highlight>
                            <a:srgbClr val="FFFFFF"/>
                          </a:highlight>
                        </a:rPr>
                        <a:t>1 if the customer complained in the last 2 years, 0 otherwise</a:t>
                      </a:r>
                      <a:endParaRPr sz="17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GB" sz="1350">
                          <a:solidFill>
                            <a:schemeClr val="dk1"/>
                          </a:solidFill>
                          <a:highlight>
                            <a:srgbClr val="FFFFFF"/>
                          </a:highlight>
                        </a:rPr>
                        <a:t>MntWines</a:t>
                      </a:r>
                      <a:endParaRPr sz="17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350">
                          <a:solidFill>
                            <a:schemeClr val="dk1"/>
                          </a:solidFill>
                          <a:highlight>
                            <a:srgbClr val="FFFFFF"/>
                          </a:highlight>
                        </a:rPr>
                        <a:t>Amount spent on wine in last 2 years</a:t>
                      </a:r>
                      <a:endParaRPr sz="17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Preprocessing</a:t>
            </a:r>
            <a:endParaRPr/>
          </a:p>
        </p:txBody>
      </p:sp>
      <p:sp>
        <p:nvSpPr>
          <p:cNvPr id="86" name="Google Shape;8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Cleaning is the first step of Preprocessing. Without good data, the model will not give good results.</a:t>
            </a:r>
            <a:endParaRPr/>
          </a:p>
          <a:p>
            <a:pPr indent="0" lvl="0" marL="0" rtl="0" algn="l">
              <a:spcBef>
                <a:spcPts val="0"/>
              </a:spcBef>
              <a:spcAft>
                <a:spcPts val="0"/>
              </a:spcAft>
              <a:buNone/>
            </a:pPr>
            <a:r>
              <a:rPr lang="en-GB"/>
              <a:t>We get rid of-</a:t>
            </a:r>
            <a:endParaRPr/>
          </a:p>
          <a:p>
            <a:pPr indent="-342900" lvl="0" marL="457200" rtl="0" algn="l">
              <a:spcBef>
                <a:spcPts val="0"/>
              </a:spcBef>
              <a:spcAft>
                <a:spcPts val="0"/>
              </a:spcAft>
              <a:buSzPts val="1800"/>
              <a:buChar char="●"/>
            </a:pPr>
            <a:r>
              <a:rPr lang="en-GB"/>
              <a:t>Missing values ( we impute them with mean, here only Income feature has missing values )</a:t>
            </a:r>
            <a:endParaRPr/>
          </a:p>
          <a:p>
            <a:pPr indent="-342900" lvl="0" marL="457200" rtl="0" algn="l">
              <a:spcBef>
                <a:spcPts val="0"/>
              </a:spcBef>
              <a:spcAft>
                <a:spcPts val="0"/>
              </a:spcAft>
              <a:buSzPts val="1800"/>
              <a:buChar char="●"/>
            </a:pPr>
            <a:r>
              <a:rPr lang="en-GB"/>
              <a:t>Outliers ( we treat outliers by </a:t>
            </a:r>
            <a:r>
              <a:rPr lang="en-GB"/>
              <a:t>using the IQR method )</a:t>
            </a:r>
            <a:endParaRPr/>
          </a:p>
          <a:p>
            <a:pPr indent="0" lvl="0" marL="45720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Feature Selection</a:t>
            </a:r>
            <a:endParaRPr/>
          </a:p>
        </p:txBody>
      </p:sp>
      <p:sp>
        <p:nvSpPr>
          <p:cNvPr id="92" name="Google Shape;9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Feature selection is one of the most important steps of the workflow. It significantly boosts the predictive power of the ML algorithms.</a:t>
            </a:r>
            <a:endParaRPr/>
          </a:p>
          <a:p>
            <a:pPr indent="0" lvl="0" marL="0" rtl="0" algn="l">
              <a:spcBef>
                <a:spcPts val="0"/>
              </a:spcBef>
              <a:spcAft>
                <a:spcPts val="0"/>
              </a:spcAft>
              <a:buNone/>
            </a:pPr>
            <a:r>
              <a:rPr lang="en-GB"/>
              <a:t>We do a three fold analysis for selecting the features-</a:t>
            </a:r>
            <a:endParaRPr/>
          </a:p>
          <a:p>
            <a:pPr indent="-342900" lvl="0" marL="457200" rtl="0" algn="l">
              <a:spcBef>
                <a:spcPts val="0"/>
              </a:spcBef>
              <a:spcAft>
                <a:spcPts val="0"/>
              </a:spcAft>
              <a:buSzPts val="1800"/>
              <a:buChar char="●"/>
            </a:pPr>
            <a:r>
              <a:rPr lang="en-GB"/>
              <a:t>Univariate analysis by Visualization</a:t>
            </a:r>
            <a:endParaRPr/>
          </a:p>
          <a:p>
            <a:pPr indent="-342900" lvl="0" marL="457200" rtl="0" algn="l">
              <a:spcBef>
                <a:spcPts val="0"/>
              </a:spcBef>
              <a:spcAft>
                <a:spcPts val="0"/>
              </a:spcAft>
              <a:buSzPts val="1800"/>
              <a:buChar char="●"/>
            </a:pPr>
            <a:r>
              <a:rPr lang="en-GB"/>
              <a:t>Bivariate analysis by Visualization</a:t>
            </a:r>
            <a:endParaRPr/>
          </a:p>
          <a:p>
            <a:pPr indent="-342900" lvl="0" marL="457200" rtl="0" algn="l">
              <a:spcBef>
                <a:spcPts val="0"/>
              </a:spcBef>
              <a:spcAft>
                <a:spcPts val="0"/>
              </a:spcAft>
              <a:buSzPts val="1800"/>
              <a:buChar char="●"/>
            </a:pPr>
            <a:r>
              <a:rPr lang="en-GB"/>
              <a:t>Bivariate analysis using hypothesis testing( Z test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Univariate analysis</a:t>
            </a:r>
            <a:endParaRPr/>
          </a:p>
        </p:txBody>
      </p:sp>
      <p:sp>
        <p:nvSpPr>
          <p:cNvPr id="98" name="Google Shape;9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t>We do univariate analysis to see whether is feature is normally distributed or not.</a:t>
            </a:r>
            <a:endParaRPr sz="2000"/>
          </a:p>
          <a:p>
            <a:pPr indent="0" lvl="0" marL="0" rtl="0" algn="l">
              <a:spcBef>
                <a:spcPts val="0"/>
              </a:spcBef>
              <a:spcAft>
                <a:spcPts val="0"/>
              </a:spcAft>
              <a:buNone/>
            </a:pPr>
            <a:r>
              <a:rPr lang="en-GB" sz="2000"/>
              <a:t>Let us look at the graphs-</a:t>
            </a:r>
            <a:endParaRPr sz="2000"/>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