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582" r:id="rId3"/>
    <p:sldId id="758" r:id="rId4"/>
    <p:sldId id="759" r:id="rId5"/>
    <p:sldId id="760" r:id="rId6"/>
    <p:sldId id="723" r:id="rId7"/>
    <p:sldId id="724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  <a:srgbClr val="003399"/>
    <a:srgbClr val="666699"/>
    <a:srgbClr val="CC6600"/>
    <a:srgbClr val="FF9900"/>
    <a:srgbClr val="01FF0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>
            <a:lvl1pPr>
              <a:defRPr sz="1200" noProof="1" dirty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>
            <a:lvl1pPr algn="r">
              <a:defRPr sz="1200" noProof="1" dirty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b"/>
          <a:lstStyle>
            <a:lvl1pPr>
              <a:defRPr sz="1200" noProof="1" dirty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338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36197" y="0"/>
            <a:ext cx="1955403" cy="60610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69988" y="0"/>
            <a:ext cx="5752852" cy="60610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3912" y="1946275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36197" y="0"/>
            <a:ext cx="1955403" cy="60610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69988" y="0"/>
            <a:ext cx="5752852" cy="60610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3912" y="1946275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/>
          <p:cNvGrpSpPr/>
          <p:nvPr/>
        </p:nvGrpSpPr>
        <p:grpSpPr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28" name="组合 1027"/>
            <p:cNvGrpSpPr/>
            <p:nvPr/>
          </p:nvGrpSpPr>
          <p:grpSpPr>
            <a:xfrm>
              <a:off x="48" y="102"/>
              <a:ext cx="96" cy="4128"/>
              <a:chOff x="0" y="0"/>
              <a:chExt cx="96" cy="4128"/>
            </a:xfrm>
          </p:grpSpPr>
          <p:sp>
            <p:nvSpPr>
              <p:cNvPr id="1029" name="Rectangle 5"/>
              <p:cNvSpPr/>
              <p:nvPr/>
            </p:nvSpPr>
            <p:spPr>
              <a:xfrm>
                <a:off x="0" y="100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" name="Rectangle 6"/>
              <p:cNvSpPr/>
              <p:nvPr/>
            </p:nvSpPr>
            <p:spPr>
              <a:xfrm>
                <a:off x="0" y="1148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" name="Rectangle 7"/>
              <p:cNvSpPr/>
              <p:nvPr/>
            </p:nvSpPr>
            <p:spPr>
              <a:xfrm>
                <a:off x="0" y="1291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2" name="Rectangle 8"/>
              <p:cNvSpPr/>
              <p:nvPr/>
            </p:nvSpPr>
            <p:spPr>
              <a:xfrm>
                <a:off x="0" y="1436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3" name="Rectangle 9"/>
              <p:cNvSpPr/>
              <p:nvPr/>
            </p:nvSpPr>
            <p:spPr>
              <a:xfrm>
                <a:off x="0" y="1581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" name="Rectangle 10"/>
              <p:cNvSpPr/>
              <p:nvPr/>
            </p:nvSpPr>
            <p:spPr>
              <a:xfrm>
                <a:off x="0" y="1724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5" name="Rectangle 11"/>
              <p:cNvSpPr/>
              <p:nvPr/>
            </p:nvSpPr>
            <p:spPr>
              <a:xfrm>
                <a:off x="0" y="186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6" name="Rectangle 12"/>
              <p:cNvSpPr/>
              <p:nvPr/>
            </p:nvSpPr>
            <p:spPr>
              <a:xfrm>
                <a:off x="0" y="2013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7" name="Rectangle 13"/>
              <p:cNvSpPr/>
              <p:nvPr/>
            </p:nvSpPr>
            <p:spPr>
              <a:xfrm>
                <a:off x="0" y="2157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Rectangle 14"/>
              <p:cNvSpPr/>
              <p:nvPr/>
            </p:nvSpPr>
            <p:spPr>
              <a:xfrm>
                <a:off x="0" y="2301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9" name="Rectangle 15"/>
              <p:cNvSpPr/>
              <p:nvPr/>
            </p:nvSpPr>
            <p:spPr>
              <a:xfrm>
                <a:off x="0" y="2446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0" name="Rectangle 16"/>
              <p:cNvSpPr/>
              <p:nvPr/>
            </p:nvSpPr>
            <p:spPr>
              <a:xfrm>
                <a:off x="0" y="259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1" name="Rectangle 17"/>
              <p:cNvSpPr/>
              <p:nvPr/>
            </p:nvSpPr>
            <p:spPr>
              <a:xfrm>
                <a:off x="0" y="2734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2" name="Rectangle 18"/>
              <p:cNvSpPr/>
              <p:nvPr/>
            </p:nvSpPr>
            <p:spPr>
              <a:xfrm>
                <a:off x="0" y="2878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3" name="Rectangle 19"/>
              <p:cNvSpPr/>
              <p:nvPr/>
            </p:nvSpPr>
            <p:spPr>
              <a:xfrm>
                <a:off x="0" y="3022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4" name="Rectangle 20"/>
              <p:cNvSpPr/>
              <p:nvPr/>
            </p:nvSpPr>
            <p:spPr>
              <a:xfrm>
                <a:off x="0" y="3167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" name="Rectangle 21"/>
              <p:cNvSpPr/>
              <p:nvPr/>
            </p:nvSpPr>
            <p:spPr>
              <a:xfrm>
                <a:off x="0" y="3310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6" name="Rectangle 22"/>
              <p:cNvSpPr/>
              <p:nvPr/>
            </p:nvSpPr>
            <p:spPr>
              <a:xfrm>
                <a:off x="0" y="3455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7" name="Rectangle 23"/>
              <p:cNvSpPr/>
              <p:nvPr/>
            </p:nvSpPr>
            <p:spPr>
              <a:xfrm>
                <a:off x="0" y="3600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" name="Rectangle 24"/>
              <p:cNvSpPr/>
              <p:nvPr/>
            </p:nvSpPr>
            <p:spPr>
              <a:xfrm>
                <a:off x="0" y="374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9" name="Rectangle 25"/>
              <p:cNvSpPr/>
              <p:nvPr/>
            </p:nvSpPr>
            <p:spPr>
              <a:xfrm>
                <a:off x="0" y="3888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0" name="Rectangle 26"/>
              <p:cNvSpPr/>
              <p:nvPr/>
            </p:nvSpPr>
            <p:spPr>
              <a:xfrm>
                <a:off x="0" y="4031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1" name="Rectangle 27"/>
              <p:cNvSpPr/>
              <p:nvPr/>
            </p:nvSpPr>
            <p:spPr>
              <a:xfrm>
                <a:off x="0" y="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2" name="Rectangle 28"/>
              <p:cNvSpPr/>
              <p:nvPr/>
            </p:nvSpPr>
            <p:spPr>
              <a:xfrm>
                <a:off x="0" y="144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" name="Rectangle 29"/>
              <p:cNvSpPr/>
              <p:nvPr/>
            </p:nvSpPr>
            <p:spPr>
              <a:xfrm>
                <a:off x="0" y="28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" name="Rectangle 30"/>
              <p:cNvSpPr/>
              <p:nvPr/>
            </p:nvSpPr>
            <p:spPr>
              <a:xfrm>
                <a:off x="0" y="433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5" name="Rectangle 31"/>
              <p:cNvSpPr/>
              <p:nvPr/>
            </p:nvSpPr>
            <p:spPr>
              <a:xfrm>
                <a:off x="0" y="577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6" name="Rectangle 32"/>
              <p:cNvSpPr/>
              <p:nvPr/>
            </p:nvSpPr>
            <p:spPr>
              <a:xfrm>
                <a:off x="0" y="721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7" name="Rectangle 33"/>
              <p:cNvSpPr/>
              <p:nvPr/>
            </p:nvSpPr>
            <p:spPr>
              <a:xfrm>
                <a:off x="0" y="866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58" name="Rectangle 34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6"/>
          <p:cNvSpPr>
            <a:spLocks noGrp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noProof="1" dirty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7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  <p:sp>
        <p:nvSpPr>
          <p:cNvPr id="1061" name="Rectangle 38"/>
          <p:cNvSpPr>
            <a:spLocks noGrp="1"/>
          </p:cNvSpPr>
          <p:nvPr>
            <p:ph type="body"/>
          </p:nvPr>
        </p:nvSpPr>
        <p:spPr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62" name="Picture 39" descr="Untitled-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79500" cy="1082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3" name="Text Box 40"/>
          <p:cNvSpPr txBox="1"/>
          <p:nvPr userDrawn="1"/>
        </p:nvSpPr>
        <p:spPr>
          <a:xfrm>
            <a:off x="1447800" y="6324600"/>
            <a:ext cx="62484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lvl="0" algn="ctr" eaLnBrk="0" hangingPunct="0"/>
            <a:r>
              <a:rPr lang="zh-CN" altLang="en-US" dirty="0">
                <a:solidFill>
                  <a:srgbClr val="FF9900"/>
                </a:solidFill>
                <a:latin typeface="Monotype Corsiva" panose="03010101010201010101" pitchFamily="66" charset="0"/>
                <a:ea typeface="华文行楷" panose="02010800040101010101" pitchFamily="2" charset="-122"/>
              </a:rPr>
              <a:t>计算机科学与技术学院</a:t>
            </a:r>
            <a:endParaRPr lang="zh-CN" altLang="en-US" dirty="0">
              <a:latin typeface="Monotype Corsiva" panose="03010101010201010101" pitchFamily="66" charset="0"/>
              <a:ea typeface="华文行楷" panose="02010800040101010101" pitchFamily="2" charset="-122"/>
            </a:endParaRPr>
          </a:p>
        </p:txBody>
      </p:sp>
      <p:sp>
        <p:nvSpPr>
          <p:cNvPr id="1064" name="Text Box 41"/>
          <p:cNvSpPr txBox="1"/>
          <p:nvPr userDrawn="1"/>
        </p:nvSpPr>
        <p:spPr>
          <a:xfrm>
            <a:off x="427038" y="1219200"/>
            <a:ext cx="487362" cy="5410200"/>
          </a:xfrm>
          <a:prstGeom prst="rect">
            <a:avLst/>
          </a:prstGeom>
          <a:noFill/>
          <a:ln w="9525">
            <a:noFill/>
          </a:ln>
        </p:spPr>
        <p:txBody>
          <a:bodyPr vert="eaVert" lIns="0" tIns="0" rIns="0" bIns="0" anchor="t" anchorCtr="0">
            <a:spAutoFit/>
          </a:bodyPr>
          <a:lstStyle/>
          <a:p>
            <a:pPr lvl="0" algn="ctr" eaLnBrk="0" hangingPunct="0"/>
            <a:r>
              <a:rPr lang="zh-CN" altLang="en-US" sz="3200" dirty="0">
                <a:solidFill>
                  <a:schemeClr val="folHlink"/>
                </a:solidFill>
                <a:latin typeface="Comic Sans MS" panose="030F0702030302020204" pitchFamily="66" charset="0"/>
                <a:ea typeface="华文行楷" panose="02010800040101010101" pitchFamily="2" charset="-122"/>
              </a:rPr>
              <a:t>软件项目策划与管理</a:t>
            </a:r>
          </a:p>
        </p:txBody>
      </p:sp>
      <p:pic>
        <p:nvPicPr>
          <p:cNvPr id="1065" name="Picture 42" descr="paint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5525" y="765175"/>
            <a:ext cx="7966075" cy="22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6" name="Rectangle 43"/>
          <p:cNvSpPr/>
          <p:nvPr/>
        </p:nvSpPr>
        <p:spPr>
          <a:xfrm>
            <a:off x="7848600" y="6400800"/>
            <a:ext cx="1219200" cy="2794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lstStyle/>
          <a:p>
            <a:pPr lvl="0" eaLnBrk="0" hangingPunct="0"/>
            <a:fld id="{BB962C8B-B14F-4D97-AF65-F5344CB8AC3E}" type="datetime5">
              <a:rPr lang="zh-CN" altLang="en-US" sz="1400" dirty="0">
                <a:solidFill>
                  <a:srgbClr val="01FF0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2022/3/23</a:t>
            </a:fld>
            <a:endParaRPr lang="zh-CN" altLang="en-US" sz="1400" dirty="0">
              <a:solidFill>
                <a:srgbClr val="01FF0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u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t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–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–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–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–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2pPr>
      <a:lvl3pPr marL="914400" lvl="2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3pPr>
      <a:lvl4pPr marL="1371600" lvl="3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4pPr>
      <a:lvl5pPr marL="1828800" lvl="4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5pPr>
      <a:lvl6pPr marL="2286000" lvl="5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6pPr>
      <a:lvl7pPr marL="2743200" lvl="6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7pPr>
      <a:lvl8pPr marL="3200400" lvl="7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8pPr>
      <a:lvl9pPr marL="3657600" lvl="8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/>
          <p:cNvGrpSpPr/>
          <p:nvPr/>
        </p:nvGrpSpPr>
        <p:grpSpPr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28" name="组合 1027"/>
            <p:cNvGrpSpPr/>
            <p:nvPr/>
          </p:nvGrpSpPr>
          <p:grpSpPr>
            <a:xfrm>
              <a:off x="48" y="102"/>
              <a:ext cx="96" cy="4128"/>
              <a:chOff x="0" y="0"/>
              <a:chExt cx="96" cy="4128"/>
            </a:xfrm>
          </p:grpSpPr>
          <p:sp>
            <p:nvSpPr>
              <p:cNvPr id="1029" name="Rectangle 5"/>
              <p:cNvSpPr/>
              <p:nvPr/>
            </p:nvSpPr>
            <p:spPr>
              <a:xfrm>
                <a:off x="0" y="100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" name="Rectangle 6"/>
              <p:cNvSpPr/>
              <p:nvPr/>
            </p:nvSpPr>
            <p:spPr>
              <a:xfrm>
                <a:off x="0" y="1148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" name="Rectangle 7"/>
              <p:cNvSpPr/>
              <p:nvPr/>
            </p:nvSpPr>
            <p:spPr>
              <a:xfrm>
                <a:off x="0" y="1291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2" name="Rectangle 8"/>
              <p:cNvSpPr/>
              <p:nvPr/>
            </p:nvSpPr>
            <p:spPr>
              <a:xfrm>
                <a:off x="0" y="1436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3" name="Rectangle 9"/>
              <p:cNvSpPr/>
              <p:nvPr/>
            </p:nvSpPr>
            <p:spPr>
              <a:xfrm>
                <a:off x="0" y="1581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" name="Rectangle 10"/>
              <p:cNvSpPr/>
              <p:nvPr/>
            </p:nvSpPr>
            <p:spPr>
              <a:xfrm>
                <a:off x="0" y="1724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5" name="Rectangle 11"/>
              <p:cNvSpPr/>
              <p:nvPr/>
            </p:nvSpPr>
            <p:spPr>
              <a:xfrm>
                <a:off x="0" y="186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6" name="Rectangle 12"/>
              <p:cNvSpPr/>
              <p:nvPr/>
            </p:nvSpPr>
            <p:spPr>
              <a:xfrm>
                <a:off x="0" y="2013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7" name="Rectangle 13"/>
              <p:cNvSpPr/>
              <p:nvPr/>
            </p:nvSpPr>
            <p:spPr>
              <a:xfrm>
                <a:off x="0" y="2157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Rectangle 14"/>
              <p:cNvSpPr/>
              <p:nvPr/>
            </p:nvSpPr>
            <p:spPr>
              <a:xfrm>
                <a:off x="0" y="2301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9" name="Rectangle 15"/>
              <p:cNvSpPr/>
              <p:nvPr/>
            </p:nvSpPr>
            <p:spPr>
              <a:xfrm>
                <a:off x="0" y="2446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0" name="Rectangle 16"/>
              <p:cNvSpPr/>
              <p:nvPr/>
            </p:nvSpPr>
            <p:spPr>
              <a:xfrm>
                <a:off x="0" y="259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1" name="Rectangle 17"/>
              <p:cNvSpPr/>
              <p:nvPr/>
            </p:nvSpPr>
            <p:spPr>
              <a:xfrm>
                <a:off x="0" y="2734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2" name="Rectangle 18"/>
              <p:cNvSpPr/>
              <p:nvPr/>
            </p:nvSpPr>
            <p:spPr>
              <a:xfrm>
                <a:off x="0" y="2878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3" name="Rectangle 19"/>
              <p:cNvSpPr/>
              <p:nvPr/>
            </p:nvSpPr>
            <p:spPr>
              <a:xfrm>
                <a:off x="0" y="3022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4" name="Rectangle 20"/>
              <p:cNvSpPr/>
              <p:nvPr/>
            </p:nvSpPr>
            <p:spPr>
              <a:xfrm>
                <a:off x="0" y="3167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" name="Rectangle 21"/>
              <p:cNvSpPr/>
              <p:nvPr/>
            </p:nvSpPr>
            <p:spPr>
              <a:xfrm>
                <a:off x="0" y="3310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6" name="Rectangle 22"/>
              <p:cNvSpPr/>
              <p:nvPr/>
            </p:nvSpPr>
            <p:spPr>
              <a:xfrm>
                <a:off x="0" y="3455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7" name="Rectangle 23"/>
              <p:cNvSpPr/>
              <p:nvPr/>
            </p:nvSpPr>
            <p:spPr>
              <a:xfrm>
                <a:off x="0" y="3600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" name="Rectangle 24"/>
              <p:cNvSpPr/>
              <p:nvPr/>
            </p:nvSpPr>
            <p:spPr>
              <a:xfrm>
                <a:off x="0" y="374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9" name="Rectangle 25"/>
              <p:cNvSpPr/>
              <p:nvPr/>
            </p:nvSpPr>
            <p:spPr>
              <a:xfrm>
                <a:off x="0" y="3888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0" name="Rectangle 26"/>
              <p:cNvSpPr/>
              <p:nvPr/>
            </p:nvSpPr>
            <p:spPr>
              <a:xfrm>
                <a:off x="0" y="4031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1" name="Rectangle 27"/>
              <p:cNvSpPr/>
              <p:nvPr/>
            </p:nvSpPr>
            <p:spPr>
              <a:xfrm>
                <a:off x="0" y="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2" name="Rectangle 28"/>
              <p:cNvSpPr/>
              <p:nvPr/>
            </p:nvSpPr>
            <p:spPr>
              <a:xfrm>
                <a:off x="0" y="144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" name="Rectangle 29"/>
              <p:cNvSpPr/>
              <p:nvPr/>
            </p:nvSpPr>
            <p:spPr>
              <a:xfrm>
                <a:off x="0" y="28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" name="Rectangle 30"/>
              <p:cNvSpPr/>
              <p:nvPr/>
            </p:nvSpPr>
            <p:spPr>
              <a:xfrm>
                <a:off x="0" y="433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5" name="Rectangle 31"/>
              <p:cNvSpPr/>
              <p:nvPr/>
            </p:nvSpPr>
            <p:spPr>
              <a:xfrm>
                <a:off x="0" y="577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6" name="Rectangle 32"/>
              <p:cNvSpPr/>
              <p:nvPr/>
            </p:nvSpPr>
            <p:spPr>
              <a:xfrm>
                <a:off x="0" y="721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7" name="Rectangle 33"/>
              <p:cNvSpPr/>
              <p:nvPr/>
            </p:nvSpPr>
            <p:spPr>
              <a:xfrm>
                <a:off x="0" y="866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algn="ctr" eaLnBrk="0" hangingPunct="0"/>
                <a:endParaRPr lang="zh-CN" altLang="en-US" dirty="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58" name="Rectangle 34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6"/>
          <p:cNvSpPr>
            <a:spLocks noGrp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noProof="1" dirty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7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Comic Sans MS" panose="030F0702030302020204" pitchFamily="66" charset="0"/>
            </a:endParaRPr>
          </a:p>
        </p:txBody>
      </p:sp>
      <p:sp>
        <p:nvSpPr>
          <p:cNvPr id="1061" name="Rectangle 38"/>
          <p:cNvSpPr>
            <a:spLocks noGrp="1"/>
          </p:cNvSpPr>
          <p:nvPr>
            <p:ph type="body"/>
          </p:nvPr>
        </p:nvSpPr>
        <p:spPr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62" name="Picture 39" descr="Untitled-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79500" cy="1082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3" name="Text Box 40"/>
          <p:cNvSpPr txBox="1"/>
          <p:nvPr userDrawn="1"/>
        </p:nvSpPr>
        <p:spPr>
          <a:xfrm>
            <a:off x="1447800" y="6324600"/>
            <a:ext cx="62484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lvl="0" algn="ctr" eaLnBrk="0" hangingPunct="0"/>
            <a:r>
              <a:rPr lang="zh-CN" altLang="en-US" dirty="0">
                <a:solidFill>
                  <a:srgbClr val="FF9900"/>
                </a:solidFill>
                <a:latin typeface="Monotype Corsiva" panose="03010101010201010101" pitchFamily="66" charset="0"/>
                <a:ea typeface="华文行楷" panose="02010800040101010101" pitchFamily="2" charset="-122"/>
              </a:rPr>
              <a:t>计算机科学与技术学院</a:t>
            </a:r>
            <a:endParaRPr lang="zh-CN" altLang="en-US" dirty="0">
              <a:latin typeface="Monotype Corsiva" panose="03010101010201010101" pitchFamily="66" charset="0"/>
              <a:ea typeface="华文行楷" panose="02010800040101010101" pitchFamily="2" charset="-122"/>
            </a:endParaRPr>
          </a:p>
        </p:txBody>
      </p:sp>
      <p:sp>
        <p:nvSpPr>
          <p:cNvPr id="1064" name="Text Box 41"/>
          <p:cNvSpPr txBox="1"/>
          <p:nvPr userDrawn="1"/>
        </p:nvSpPr>
        <p:spPr>
          <a:xfrm>
            <a:off x="427038" y="1219200"/>
            <a:ext cx="487362" cy="5410200"/>
          </a:xfrm>
          <a:prstGeom prst="rect">
            <a:avLst/>
          </a:prstGeom>
          <a:noFill/>
          <a:ln w="9525">
            <a:noFill/>
          </a:ln>
        </p:spPr>
        <p:txBody>
          <a:bodyPr vert="eaVert" lIns="0" tIns="0" rIns="0" bIns="0" anchor="t" anchorCtr="0">
            <a:spAutoFit/>
          </a:bodyPr>
          <a:lstStyle/>
          <a:p>
            <a:pPr lvl="0" algn="ctr" eaLnBrk="0" hangingPunct="0"/>
            <a:r>
              <a:rPr lang="zh-CN" altLang="en-US" sz="3200" dirty="0">
                <a:solidFill>
                  <a:schemeClr val="folHlink"/>
                </a:solidFill>
                <a:latin typeface="Comic Sans MS" panose="030F0702030302020204" pitchFamily="66" charset="0"/>
                <a:ea typeface="华文行楷" panose="02010800040101010101" pitchFamily="2" charset="-122"/>
              </a:rPr>
              <a:t>软件项目策划与管理</a:t>
            </a:r>
          </a:p>
        </p:txBody>
      </p:sp>
      <p:pic>
        <p:nvPicPr>
          <p:cNvPr id="1065" name="Picture 42" descr="paint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5525" y="765175"/>
            <a:ext cx="7966075" cy="22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6" name="Rectangle 43"/>
          <p:cNvSpPr/>
          <p:nvPr/>
        </p:nvSpPr>
        <p:spPr>
          <a:xfrm>
            <a:off x="7848600" y="6400800"/>
            <a:ext cx="1219200" cy="2794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lstStyle/>
          <a:p>
            <a:pPr lvl="0" eaLnBrk="0" hangingPunct="0"/>
            <a:fld id="{BB962C8B-B14F-4D97-AF65-F5344CB8AC3E}" type="datetime5">
              <a:rPr lang="zh-CN" altLang="en-US" sz="1400" dirty="0">
                <a:solidFill>
                  <a:srgbClr val="01FF0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2022/3/23</a:t>
            </a:fld>
            <a:endParaRPr lang="zh-CN" altLang="en-US" sz="1400" dirty="0">
              <a:solidFill>
                <a:srgbClr val="01FF0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u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t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–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–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–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–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2pPr>
      <a:lvl3pPr marL="914400" lvl="2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3pPr>
      <a:lvl4pPr marL="1371600" lvl="3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4pPr>
      <a:lvl5pPr marL="1828800" lvl="4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5pPr>
      <a:lvl6pPr marL="2286000" lvl="5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6pPr>
      <a:lvl7pPr marL="2743200" lvl="6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7pPr>
      <a:lvl8pPr marL="3200400" lvl="7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8pPr>
      <a:lvl9pPr marL="3657600" lvl="8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6145"/>
          <p:cNvSpPr>
            <a:spLocks noGrp="1"/>
          </p:cNvSpPr>
          <p:nvPr>
            <p:ph type="title"/>
          </p:nvPr>
        </p:nvSpPr>
        <p:spPr>
          <a:xfrm>
            <a:off x="1371600" y="2708275"/>
            <a:ext cx="7772400" cy="1143000"/>
          </a:xfrm>
          <a:ln/>
        </p:spPr>
        <p:txBody>
          <a:bodyPr vert="horz" wrap="square" lIns="92075" tIns="46038" rIns="92075" bIns="46038" anchor="ctr" anchorCtr="0"/>
          <a:lstStyle/>
          <a:p>
            <a:pPr algn="ctr"/>
            <a:r>
              <a:rPr lang="zh-CN" altLang="en-US" sz="5400" dirty="0">
                <a:solidFill>
                  <a:srgbClr val="FF0000"/>
                </a:solidFill>
              </a:rPr>
              <a:t>课程大作业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1</a:t>
            </a:r>
            <a:r>
              <a:rPr lang="zh-CN" altLang="en-US"/>
              <a:t>：债务基础管理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545" y="1597025"/>
            <a:ext cx="9119235" cy="4192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2</a:t>
            </a:r>
            <a:r>
              <a:rPr lang="zh-CN" altLang="en-US"/>
              <a:t>：审核管理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" y="1268730"/>
            <a:ext cx="9125585" cy="4679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3</a:t>
            </a:r>
            <a:r>
              <a:rPr lang="zh-CN" altLang="en-US"/>
              <a:t>：后台维护管理</a:t>
            </a:r>
          </a:p>
        </p:txBody>
      </p:sp>
      <p:pic>
        <p:nvPicPr>
          <p:cNvPr id="5" name="内容占位符 4" descr="WU0SX5S{DMQ8}MH(7C%UJIH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1266190"/>
            <a:ext cx="8879205" cy="4995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r>
              <a:rPr lang="zh-CN" altLang="en-US" dirty="0">
                <a:solidFill>
                  <a:srgbClr val="FF0000"/>
                </a:solidFill>
              </a:rPr>
              <a:t>要求</a:t>
            </a: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1219200" y="1371600"/>
            <a:ext cx="7772400" cy="4114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每</a:t>
            </a:r>
            <a:r>
              <a:rPr lang="zh-CN" altLang="en-US" dirty="0" smtClean="0"/>
              <a:t>组不少于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zh-CN" altLang="en-US" dirty="0"/>
              <a:t>同学</a:t>
            </a:r>
          </a:p>
          <a:p>
            <a:r>
              <a:rPr lang="zh-CN" altLang="en-US" dirty="0"/>
              <a:t>每组分别从作业</a:t>
            </a:r>
            <a:r>
              <a:rPr lang="en-US" altLang="zh-CN" dirty="0"/>
              <a:t>1</a:t>
            </a:r>
            <a:r>
              <a:rPr lang="zh-CN" altLang="en-US" dirty="0"/>
              <a:t>、作业</a:t>
            </a:r>
            <a:r>
              <a:rPr lang="en-US" altLang="zh-CN" dirty="0"/>
              <a:t>2</a:t>
            </a:r>
            <a:r>
              <a:rPr lang="zh-CN" altLang="en-US" dirty="0"/>
              <a:t>、作业</a:t>
            </a:r>
            <a:r>
              <a:rPr lang="en-US" altLang="zh-CN" dirty="0"/>
              <a:t>3</a:t>
            </a:r>
            <a:r>
              <a:rPr lang="zh-CN" altLang="en-US" dirty="0"/>
              <a:t>中选一题，顺序循环选择，用word写</a:t>
            </a:r>
            <a:r>
              <a:rPr lang="zh-CN" altLang="en-US" dirty="0" smtClean="0"/>
              <a:t>报告和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。统一评出不少于</a:t>
            </a:r>
            <a:r>
              <a:rPr lang="en-US" altLang="zh-CN" dirty="0" smtClean="0"/>
              <a:t>36</a:t>
            </a:r>
            <a:r>
              <a:rPr lang="zh-CN" altLang="en-US" dirty="0" smtClean="0"/>
              <a:t>名优秀同学，每组选代表上台</a:t>
            </a:r>
            <a:r>
              <a:rPr lang="zh-CN" altLang="en-US" dirty="0"/>
              <a:t>做报告，每人期末成绩额外加5分。</a:t>
            </a:r>
            <a:r>
              <a:rPr lang="zh-CN" altLang="en-US" dirty="0" smtClean="0"/>
              <a:t>请</a:t>
            </a:r>
            <a:r>
              <a:rPr lang="zh-CN" altLang="en-US" dirty="0"/>
              <a:t>每班</a:t>
            </a:r>
            <a:r>
              <a:rPr lang="zh-CN" altLang="en-US" dirty="0" smtClean="0"/>
              <a:t>自己</a:t>
            </a:r>
            <a:r>
              <a:rPr lang="zh-CN" altLang="en-US" dirty="0"/>
              <a:t>定出评分标准。</a:t>
            </a:r>
          </a:p>
          <a:p>
            <a:r>
              <a:rPr lang="zh-CN" altLang="en-US" dirty="0" smtClean="0"/>
              <a:t>占总成绩的</a:t>
            </a:r>
            <a:r>
              <a:rPr lang="zh-CN" altLang="en-US" dirty="0"/>
              <a:t>15%</a:t>
            </a:r>
          </a:p>
          <a:p>
            <a:r>
              <a:rPr lang="zh-CN" altLang="en-US" dirty="0" smtClean="0"/>
              <a:t>每组用同一云服务器，服务器接口统一</a:t>
            </a:r>
            <a:r>
              <a:rPr lang="zh-CN" altLang="en-US" dirty="0"/>
              <a:t>协商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7171"/>
          <p:cNvSpPr txBox="1"/>
          <p:nvPr/>
        </p:nvSpPr>
        <p:spPr>
          <a:xfrm>
            <a:off x="1169988" y="1131888"/>
            <a:ext cx="7886700" cy="50158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每组必须独立完成（代码不能相同的）</a:t>
            </a:r>
          </a:p>
          <a:p>
            <a:pPr eaLnBrk="0" hangingPunct="0"/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以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word</a:t>
            </a: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文档的形式提交（图片、表格、文字）</a:t>
            </a:r>
          </a:p>
          <a:p>
            <a:pPr eaLnBrk="0" hangingPunct="0"/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正文小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号宋体、一级标题四黑体顺序编号</a:t>
            </a:r>
          </a:p>
          <a:p>
            <a:pPr eaLnBrk="0" hangingPunct="0"/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源代码小五号字体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times new roman</a:t>
            </a:r>
          </a:p>
          <a:p>
            <a:pPr eaLnBrk="0" hangingPunct="0"/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图片表格中的文字五号宋体</a:t>
            </a:r>
          </a:p>
          <a:p>
            <a:pPr eaLnBrk="0" hangingPunct="0"/>
            <a:r>
              <a:rPr lang="en-US" altLang="zh-CN" sz="3200" dirty="0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demo</a:t>
            </a:r>
            <a:r>
              <a:rPr lang="zh-CN" altLang="en-US" sz="3200" dirty="0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演示，</a:t>
            </a:r>
            <a:r>
              <a:rPr lang="en-US" altLang="zh-CN" sz="3200" dirty="0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B/S</a:t>
            </a:r>
            <a:r>
              <a:rPr lang="zh-CN" altLang="en-US" sz="3200" dirty="0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3200" dirty="0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APP</a:t>
            </a:r>
          </a:p>
          <a:p>
            <a:pPr eaLnBrk="0" hangingPunct="0"/>
            <a:r>
              <a:rPr lang="zh-CN" altLang="en-US" sz="3200" dirty="0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提交截止日期：</a:t>
            </a:r>
            <a:r>
              <a:rPr lang="en-US" altLang="zh-CN" sz="3200" dirty="0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3200" dirty="0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月</a:t>
            </a:r>
            <a:r>
              <a:rPr lang="en-US" altLang="zh-CN" sz="3200" dirty="0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3200" dirty="0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日，由学委统一收齐，打包压缩后发到</a:t>
            </a:r>
            <a:r>
              <a:rPr lang="en-US" altLang="zh-CN" sz="3200" dirty="0">
                <a:solidFill>
                  <a:srgbClr val="FF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2877476158@qq.com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27,&quot;width&quot;:12240}"/>
</p:tagLst>
</file>

<file path=ppt/theme/theme1.xml><?xml version="1.0" encoding="utf-8"?>
<a:theme xmlns:a="http://schemas.openxmlformats.org/drawingml/2006/main" name="第2章 指令系统">
  <a:themeElements>
    <a:clrScheme name="">
      <a:dk1>
        <a:srgbClr val="FFFFFF"/>
      </a:dk1>
      <a:lt1>
        <a:srgbClr val="3333FF"/>
      </a:lt1>
      <a:dk2>
        <a:srgbClr val="00FFFF"/>
      </a:dk2>
      <a:lt2>
        <a:srgbClr val="000000"/>
      </a:lt2>
      <a:accent1>
        <a:srgbClr val="00CCCC"/>
      </a:accent1>
      <a:accent2>
        <a:srgbClr val="6666FF"/>
      </a:accent2>
      <a:accent3>
        <a:srgbClr val="ADADFF"/>
      </a:accent3>
      <a:accent4>
        <a:srgbClr val="DCDCDC"/>
      </a:accent4>
      <a:accent5>
        <a:srgbClr val="AAE2E2"/>
      </a:accent5>
      <a:accent6>
        <a:srgbClr val="5B5BE5"/>
      </a:accent6>
      <a:hlink>
        <a:srgbClr val="CCCCFF"/>
      </a:hlink>
      <a:folHlink>
        <a:srgbClr val="CC99FF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第2章 指令系统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2章 指令系统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 指令系统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2章 指令系统">
  <a:themeElements>
    <a:clrScheme name="">
      <a:dk1>
        <a:srgbClr val="FFFFFF"/>
      </a:dk1>
      <a:lt1>
        <a:srgbClr val="3333FF"/>
      </a:lt1>
      <a:dk2>
        <a:srgbClr val="00FFFF"/>
      </a:dk2>
      <a:lt2>
        <a:srgbClr val="000000"/>
      </a:lt2>
      <a:accent1>
        <a:srgbClr val="00CCCC"/>
      </a:accent1>
      <a:accent2>
        <a:srgbClr val="6666FF"/>
      </a:accent2>
      <a:accent3>
        <a:srgbClr val="ADADFF"/>
      </a:accent3>
      <a:accent4>
        <a:srgbClr val="DCDCDC"/>
      </a:accent4>
      <a:accent5>
        <a:srgbClr val="AAE2E2"/>
      </a:accent5>
      <a:accent6>
        <a:srgbClr val="5B5BE5"/>
      </a:accent6>
      <a:hlink>
        <a:srgbClr val="CCCCFF"/>
      </a:hlink>
      <a:folHlink>
        <a:srgbClr val="CC99FF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第2章 指令系统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2章 指令系统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2章 指令系统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H:\ComputerArch\第2章 指令系统.ppt</Template>
  <TotalTime>5</TotalTime>
  <Words>186</Words>
  <Application>Microsoft Office PowerPoint</Application>
  <PresentationFormat>全屏显示(4:3)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华文行楷</vt:lpstr>
      <vt:lpstr>宋体</vt:lpstr>
      <vt:lpstr>Arial</vt:lpstr>
      <vt:lpstr>Comic Sans MS</vt:lpstr>
      <vt:lpstr>Monotype Corsiva</vt:lpstr>
      <vt:lpstr>Tahoma</vt:lpstr>
      <vt:lpstr>Times New Roman</vt:lpstr>
      <vt:lpstr>Wingdings</vt:lpstr>
      <vt:lpstr>第2章 指令系统</vt:lpstr>
      <vt:lpstr>1_第2章 指令系统</vt:lpstr>
      <vt:lpstr>课程大作业</vt:lpstr>
      <vt:lpstr>作业1：债务基础管理</vt:lpstr>
      <vt:lpstr>作业2：审核管理</vt:lpstr>
      <vt:lpstr>作业3：后台维护管理</vt:lpstr>
      <vt:lpstr>要求</vt:lpstr>
      <vt:lpstr>PowerPoint 演示文稿</vt:lpstr>
    </vt:vector>
  </TitlesOfParts>
  <Company>calt&amp;bpu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高级计算机体系结构</dc:subject>
  <dc:creator>郑武</dc:creator>
  <cp:lastModifiedBy>Administrator</cp:lastModifiedBy>
  <cp:revision>1354</cp:revision>
  <dcterms:created xsi:type="dcterms:W3CDTF">2000-11-28T13:44:43Z</dcterms:created>
  <dcterms:modified xsi:type="dcterms:W3CDTF">2022-03-23T12:01:04Z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A5300D51D683432CAEEA5BF770DC0DEE</vt:lpwstr>
  </property>
</Properties>
</file>