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76" r:id="rId2"/>
    <p:sldId id="274" r:id="rId3"/>
    <p:sldId id="264" r:id="rId4"/>
    <p:sldId id="257" r:id="rId5"/>
    <p:sldId id="258" r:id="rId6"/>
    <p:sldId id="266" r:id="rId7"/>
    <p:sldId id="268" r:id="rId8"/>
    <p:sldId id="267" r:id="rId9"/>
    <p:sldId id="262" r:id="rId10"/>
    <p:sldId id="273" r:id="rId11"/>
    <p:sldId id="269" r:id="rId12"/>
    <p:sldId id="270" r:id="rId13"/>
    <p:sldId id="271" r:id="rId14"/>
    <p:sldId id="277" r:id="rId15"/>
    <p:sldId id="272" r:id="rId16"/>
    <p:sldId id="263"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47A"/>
    <a:srgbClr val="09035D"/>
    <a:srgbClr val="355216"/>
    <a:srgbClr val="0D086C"/>
    <a:srgbClr val="0B0B65"/>
    <a:srgbClr val="B40000"/>
    <a:srgbClr val="821408"/>
    <a:srgbClr val="0E0492"/>
    <a:srgbClr val="C8000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42545E-BC8D-483A-B900-15B111D20405}"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AD502-3094-4B32-80AE-ACBAC78CDA06}" type="slidenum">
              <a:rPr lang="en-US" smtClean="0"/>
              <a:t>‹#›</a:t>
            </a:fld>
            <a:endParaRPr lang="en-US" dirty="0"/>
          </a:p>
        </p:txBody>
      </p:sp>
    </p:spTree>
    <p:extLst>
      <p:ext uri="{BB962C8B-B14F-4D97-AF65-F5344CB8AC3E}">
        <p14:creationId xmlns:p14="http://schemas.microsoft.com/office/powerpoint/2010/main" val="97165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42545E-BC8D-483A-B900-15B111D20405}"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AD502-3094-4B32-80AE-ACBAC78CDA06}" type="slidenum">
              <a:rPr lang="en-US" smtClean="0"/>
              <a:t>‹#›</a:t>
            </a:fld>
            <a:endParaRPr lang="en-US" dirty="0"/>
          </a:p>
        </p:txBody>
      </p:sp>
    </p:spTree>
    <p:extLst>
      <p:ext uri="{BB962C8B-B14F-4D97-AF65-F5344CB8AC3E}">
        <p14:creationId xmlns:p14="http://schemas.microsoft.com/office/powerpoint/2010/main" val="267985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42545E-BC8D-483A-B900-15B111D20405}"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AD502-3094-4B32-80AE-ACBAC78CDA06}" type="slidenum">
              <a:rPr lang="en-US" smtClean="0"/>
              <a:t>‹#›</a:t>
            </a:fld>
            <a:endParaRPr lang="en-US" dirty="0"/>
          </a:p>
        </p:txBody>
      </p:sp>
    </p:spTree>
    <p:extLst>
      <p:ext uri="{BB962C8B-B14F-4D97-AF65-F5344CB8AC3E}">
        <p14:creationId xmlns:p14="http://schemas.microsoft.com/office/powerpoint/2010/main" val="409938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42545E-BC8D-483A-B900-15B111D20405}"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AD502-3094-4B32-80AE-ACBAC78CDA06}" type="slidenum">
              <a:rPr lang="en-US" smtClean="0"/>
              <a:t>‹#›</a:t>
            </a:fld>
            <a:endParaRPr lang="en-US" dirty="0"/>
          </a:p>
        </p:txBody>
      </p:sp>
    </p:spTree>
    <p:extLst>
      <p:ext uri="{BB962C8B-B14F-4D97-AF65-F5344CB8AC3E}">
        <p14:creationId xmlns:p14="http://schemas.microsoft.com/office/powerpoint/2010/main" val="404985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42545E-BC8D-483A-B900-15B111D20405}"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AD502-3094-4B32-80AE-ACBAC78CDA06}" type="slidenum">
              <a:rPr lang="en-US" smtClean="0"/>
              <a:t>‹#›</a:t>
            </a:fld>
            <a:endParaRPr lang="en-US" dirty="0"/>
          </a:p>
        </p:txBody>
      </p:sp>
    </p:spTree>
    <p:extLst>
      <p:ext uri="{BB962C8B-B14F-4D97-AF65-F5344CB8AC3E}">
        <p14:creationId xmlns:p14="http://schemas.microsoft.com/office/powerpoint/2010/main" val="124048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42545E-BC8D-483A-B900-15B111D20405}" type="datetimeFigureOut">
              <a:rPr lang="en-US" smtClean="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AD502-3094-4B32-80AE-ACBAC78CDA06}" type="slidenum">
              <a:rPr lang="en-US" smtClean="0"/>
              <a:t>‹#›</a:t>
            </a:fld>
            <a:endParaRPr lang="en-US" dirty="0"/>
          </a:p>
        </p:txBody>
      </p:sp>
    </p:spTree>
    <p:extLst>
      <p:ext uri="{BB962C8B-B14F-4D97-AF65-F5344CB8AC3E}">
        <p14:creationId xmlns:p14="http://schemas.microsoft.com/office/powerpoint/2010/main" val="351933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42545E-BC8D-483A-B900-15B111D20405}" type="datetimeFigureOut">
              <a:rPr lang="en-US" smtClean="0"/>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D8AD502-3094-4B32-80AE-ACBAC78CDA06}" type="slidenum">
              <a:rPr lang="en-US" smtClean="0"/>
              <a:t>‹#›</a:t>
            </a:fld>
            <a:endParaRPr lang="en-US" dirty="0"/>
          </a:p>
        </p:txBody>
      </p:sp>
    </p:spTree>
    <p:extLst>
      <p:ext uri="{BB962C8B-B14F-4D97-AF65-F5344CB8AC3E}">
        <p14:creationId xmlns:p14="http://schemas.microsoft.com/office/powerpoint/2010/main" val="362847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42545E-BC8D-483A-B900-15B111D20405}" type="datetimeFigureOut">
              <a:rPr lang="en-US" smtClean="0"/>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8AD502-3094-4B32-80AE-ACBAC78CDA06}" type="slidenum">
              <a:rPr lang="en-US" smtClean="0"/>
              <a:t>‹#›</a:t>
            </a:fld>
            <a:endParaRPr lang="en-US" dirty="0"/>
          </a:p>
        </p:txBody>
      </p:sp>
    </p:spTree>
    <p:extLst>
      <p:ext uri="{BB962C8B-B14F-4D97-AF65-F5344CB8AC3E}">
        <p14:creationId xmlns:p14="http://schemas.microsoft.com/office/powerpoint/2010/main" val="324415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2545E-BC8D-483A-B900-15B111D20405}" type="datetimeFigureOut">
              <a:rPr lang="en-US" smtClean="0"/>
              <a:t>5/29/2018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D8AD502-3094-4B32-80AE-ACBAC78CDA06}" type="slidenum">
              <a:rPr lang="en-US" smtClean="0"/>
              <a:t>‹#›</a:t>
            </a:fld>
            <a:endParaRPr lang="en-US" dirty="0"/>
          </a:p>
        </p:txBody>
      </p:sp>
    </p:spTree>
    <p:extLst>
      <p:ext uri="{BB962C8B-B14F-4D97-AF65-F5344CB8AC3E}">
        <p14:creationId xmlns:p14="http://schemas.microsoft.com/office/powerpoint/2010/main" val="415354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42545E-BC8D-483A-B900-15B111D20405}" type="datetimeFigureOut">
              <a:rPr lang="en-US" smtClean="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AD502-3094-4B32-80AE-ACBAC78CDA06}" type="slidenum">
              <a:rPr lang="en-US" smtClean="0"/>
              <a:t>‹#›</a:t>
            </a:fld>
            <a:endParaRPr lang="en-US" dirty="0"/>
          </a:p>
        </p:txBody>
      </p:sp>
    </p:spTree>
    <p:extLst>
      <p:ext uri="{BB962C8B-B14F-4D97-AF65-F5344CB8AC3E}">
        <p14:creationId xmlns:p14="http://schemas.microsoft.com/office/powerpoint/2010/main" val="3292297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42545E-BC8D-483A-B900-15B111D20405}" type="datetimeFigureOut">
              <a:rPr lang="en-US" smtClean="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AD502-3094-4B32-80AE-ACBAC78CDA06}" type="slidenum">
              <a:rPr lang="en-US" smtClean="0"/>
              <a:t>‹#›</a:t>
            </a:fld>
            <a:endParaRPr lang="en-US" dirty="0"/>
          </a:p>
        </p:txBody>
      </p:sp>
    </p:spTree>
    <p:extLst>
      <p:ext uri="{BB962C8B-B14F-4D97-AF65-F5344CB8AC3E}">
        <p14:creationId xmlns:p14="http://schemas.microsoft.com/office/powerpoint/2010/main" val="334270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2545E-BC8D-483A-B900-15B111D20405}" type="datetimeFigureOut">
              <a:rPr lang="en-US" smtClean="0"/>
              <a:t>5/29/2018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AD502-3094-4B32-80AE-ACBAC78CDA06}" type="slidenum">
              <a:rPr lang="en-US" smtClean="0"/>
              <a:t>‹#›</a:t>
            </a:fld>
            <a:endParaRPr lang="en-US" dirty="0"/>
          </a:p>
        </p:txBody>
      </p:sp>
    </p:spTree>
    <p:extLst>
      <p:ext uri="{BB962C8B-B14F-4D97-AF65-F5344CB8AC3E}">
        <p14:creationId xmlns:p14="http://schemas.microsoft.com/office/powerpoint/2010/main" val="2188546771"/>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365125"/>
            <a:ext cx="11681138" cy="1325563"/>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DAID - AN ANDROID APP FOR DISABLED </a:t>
            </a:r>
          </a:p>
        </p:txBody>
      </p:sp>
      <p:sp>
        <p:nvSpPr>
          <p:cNvPr id="3" name="Content Placeholder 2"/>
          <p:cNvSpPr>
            <a:spLocks noGrp="1"/>
          </p:cNvSpPr>
          <p:nvPr>
            <p:ph idx="1"/>
          </p:nvPr>
        </p:nvSpPr>
        <p:spPr/>
        <p:txBody>
          <a:bodyPr/>
          <a:lstStyle/>
          <a:p>
            <a:pPr marL="0" indent="0" algn="ctr">
              <a:buNone/>
            </a:pPr>
            <a:r>
              <a:rPr lang="en-US" dirty="0" smtClean="0">
                <a:solidFill>
                  <a:srgbClr val="09035D"/>
                </a:solidFill>
                <a:latin typeface="Times New Roman" panose="02020603050405020304" pitchFamily="18" charset="0"/>
                <a:cs typeface="Times New Roman" panose="02020603050405020304" pitchFamily="18" charset="0"/>
              </a:rPr>
              <a:t>Vibhor Bijoy </a:t>
            </a:r>
            <a:r>
              <a:rPr lang="en-US" dirty="0">
                <a:solidFill>
                  <a:srgbClr val="09035D"/>
                </a:solidFill>
                <a:latin typeface="Times New Roman" panose="02020603050405020304" pitchFamily="18" charset="0"/>
                <a:cs typeface="Times New Roman" panose="02020603050405020304" pitchFamily="18" charset="0"/>
              </a:rPr>
              <a:t>(384/CO/14</a:t>
            </a:r>
            <a:r>
              <a:rPr lang="en-US" dirty="0" smtClean="0">
                <a:solidFill>
                  <a:srgbClr val="09035D"/>
                </a:solidFill>
                <a:latin typeface="Times New Roman" panose="02020603050405020304" pitchFamily="18" charset="0"/>
                <a:cs typeface="Times New Roman" panose="02020603050405020304" pitchFamily="18" charset="0"/>
              </a:rPr>
              <a:t>)</a:t>
            </a:r>
          </a:p>
          <a:p>
            <a:pPr marL="0" indent="0" algn="ctr">
              <a:buNone/>
            </a:pPr>
            <a:r>
              <a:rPr lang="en-US" dirty="0" smtClean="0">
                <a:solidFill>
                  <a:srgbClr val="09035D"/>
                </a:solidFill>
                <a:latin typeface="Times New Roman" panose="02020603050405020304" pitchFamily="18" charset="0"/>
                <a:cs typeface="Times New Roman" panose="02020603050405020304" pitchFamily="18" charset="0"/>
              </a:rPr>
              <a:t> Under the supervision of</a:t>
            </a:r>
            <a:endParaRPr lang="en-US" dirty="0">
              <a:solidFill>
                <a:srgbClr val="09035D"/>
              </a:solidFill>
              <a:latin typeface="Times New Roman" panose="02020603050405020304" pitchFamily="18" charset="0"/>
              <a:cs typeface="Times New Roman" panose="02020603050405020304" pitchFamily="18" charset="0"/>
            </a:endParaRPr>
          </a:p>
          <a:p>
            <a:pPr marL="0" indent="0" algn="ctr">
              <a:buNone/>
            </a:pPr>
            <a:r>
              <a:rPr lang="en-US" dirty="0">
                <a:solidFill>
                  <a:srgbClr val="09035D"/>
                </a:solidFill>
                <a:latin typeface="Times New Roman" panose="02020603050405020304" pitchFamily="18" charset="0"/>
                <a:cs typeface="Times New Roman" panose="02020603050405020304" pitchFamily="18" charset="0"/>
              </a:rPr>
              <a:t>DR M.P.S. Bhatia</a:t>
            </a:r>
          </a:p>
          <a:p>
            <a:endParaRPr lang="en-US" dirty="0">
              <a:latin typeface="Times New Roman" panose="02020603050405020304" pitchFamily="18" charset="0"/>
              <a:cs typeface="Times New Roman" panose="02020603050405020304" pitchFamily="18" charset="0"/>
            </a:endParaRPr>
          </a:p>
        </p:txBody>
      </p:sp>
      <p:pic>
        <p:nvPicPr>
          <p:cNvPr id="5" name="Picture 2" descr="Image result for nsi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9127" y="3510488"/>
            <a:ext cx="1446190" cy="137060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777544" y="5205862"/>
            <a:ext cx="6096000" cy="1200329"/>
          </a:xfrm>
          <a:prstGeom prst="rect">
            <a:avLst/>
          </a:prstGeom>
        </p:spPr>
        <p:txBody>
          <a:bodyPr>
            <a:spAutoFit/>
          </a:bodyPr>
          <a:lstStyle/>
          <a:p>
            <a:pPr algn="ctr"/>
            <a:r>
              <a:rPr lang="en-US" sz="2400" dirty="0">
                <a:solidFill>
                  <a:srgbClr val="821408"/>
                </a:solidFill>
                <a:latin typeface="Times New Roman" panose="02020603050405020304" pitchFamily="18" charset="0"/>
                <a:cs typeface="Times New Roman" panose="02020603050405020304" pitchFamily="18" charset="0"/>
              </a:rPr>
              <a:t>DIVISION OF COMPUTER ENGINEERING</a:t>
            </a:r>
          </a:p>
          <a:p>
            <a:pPr algn="ctr"/>
            <a:r>
              <a:rPr lang="en-US" sz="2400" dirty="0" smtClean="0">
                <a:solidFill>
                  <a:srgbClr val="821408"/>
                </a:solidFill>
                <a:latin typeface="Times New Roman" panose="02020603050405020304" pitchFamily="18" charset="0"/>
                <a:cs typeface="Times New Roman" panose="02020603050405020304" pitchFamily="18" charset="0"/>
              </a:rPr>
              <a:t>Netaji Subhash Institute of Technology</a:t>
            </a:r>
          </a:p>
          <a:p>
            <a:pPr algn="ctr"/>
            <a:r>
              <a:rPr lang="en-US" sz="2400" dirty="0" smtClean="0">
                <a:solidFill>
                  <a:srgbClr val="821408"/>
                </a:solidFill>
                <a:latin typeface="Times New Roman" panose="02020603050405020304" pitchFamily="18" charset="0"/>
                <a:cs typeface="Times New Roman" panose="02020603050405020304" pitchFamily="18" charset="0"/>
              </a:rPr>
              <a:t>University of Delhi</a:t>
            </a:r>
            <a:endParaRPr lang="en-US" sz="2400" dirty="0">
              <a:solidFill>
                <a:srgbClr val="82140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91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25563"/>
          </a:xfrm>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PROCEDURE</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820" y="1094704"/>
            <a:ext cx="11771290" cy="5082259"/>
          </a:xfrm>
        </p:spPr>
        <p:txBody>
          <a:bodyPr>
            <a:normAutofit/>
          </a:bodyPr>
          <a:lstStyle/>
          <a:p>
            <a:r>
              <a:rPr lang="en-US" sz="3200" dirty="0" smtClean="0">
                <a:solidFill>
                  <a:srgbClr val="0D086C"/>
                </a:solidFill>
                <a:latin typeface="Times New Roman" panose="02020603050405020304" pitchFamily="18" charset="0"/>
                <a:cs typeface="Times New Roman" panose="02020603050405020304" pitchFamily="18" charset="0"/>
              </a:rPr>
              <a:t>Firstly we enter the details of the user i.e (name and age).</a:t>
            </a:r>
          </a:p>
          <a:p>
            <a:endParaRPr lang="en-US" sz="3200" dirty="0" smtClean="0">
              <a:solidFill>
                <a:srgbClr val="0D086C"/>
              </a:solidFill>
              <a:latin typeface="Times New Roman" panose="02020603050405020304" pitchFamily="18" charset="0"/>
              <a:cs typeface="Times New Roman" panose="02020603050405020304" pitchFamily="18" charset="0"/>
            </a:endParaRPr>
          </a:p>
          <a:p>
            <a:r>
              <a:rPr lang="en-US" sz="3200" dirty="0" smtClean="0">
                <a:solidFill>
                  <a:srgbClr val="0D086C"/>
                </a:solidFill>
                <a:latin typeface="Times New Roman" panose="02020603050405020304" pitchFamily="18" charset="0"/>
                <a:cs typeface="Times New Roman" panose="02020603050405020304" pitchFamily="18" charset="0"/>
              </a:rPr>
              <a:t>After that we give the user choice whether he/she wants to read the schemes in a documented  form or listen the schemes in audio form.</a:t>
            </a:r>
          </a:p>
          <a:p>
            <a:pPr marL="0" indent="0">
              <a:buNone/>
            </a:pPr>
            <a:r>
              <a:rPr lang="en-US" sz="3200" dirty="0" smtClean="0">
                <a:solidFill>
                  <a:srgbClr val="0D086C"/>
                </a:solidFill>
                <a:latin typeface="Times New Roman" panose="02020603050405020304" pitchFamily="18" charset="0"/>
                <a:cs typeface="Times New Roman" panose="02020603050405020304" pitchFamily="18" charset="0"/>
              </a:rPr>
              <a:t>  Depending on user’s choice the desired action is performed.</a:t>
            </a:r>
          </a:p>
          <a:p>
            <a:pPr marL="0" indent="0">
              <a:buNone/>
            </a:pPr>
            <a:endParaRPr lang="en-US" sz="3200" dirty="0" smtClean="0">
              <a:solidFill>
                <a:srgbClr val="0D086C"/>
              </a:solidFill>
              <a:latin typeface="Times New Roman" panose="02020603050405020304" pitchFamily="18" charset="0"/>
              <a:cs typeface="Times New Roman" panose="02020603050405020304" pitchFamily="18" charset="0"/>
            </a:endParaRPr>
          </a:p>
          <a:p>
            <a:r>
              <a:rPr lang="en-US" sz="3200" dirty="0" smtClean="0">
                <a:solidFill>
                  <a:srgbClr val="0D086C"/>
                </a:solidFill>
                <a:latin typeface="Times New Roman" panose="02020603050405020304" pitchFamily="18" charset="0"/>
                <a:cs typeface="Times New Roman" panose="02020603050405020304" pitchFamily="18" charset="0"/>
              </a:rPr>
              <a:t>The pdf files are manually converted into txt format and then shown in the application</a:t>
            </a:r>
            <a:endParaRPr lang="en-US" sz="3200" dirty="0">
              <a:solidFill>
                <a:srgbClr val="0D086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34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OUTPUTS/ RESULTS</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descr="https://scontent-bom1-1.xx.fbcdn.net/v/t1.0-9/30710381_1878466185505668_2784012953911820288_n.jpg?_nc_cat=0&amp;oh=39a3dd09e882173f91c05bf26463f2cb&amp;oe=5B8A42E6"/>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84102" y="1690688"/>
            <a:ext cx="4121240" cy="4887225"/>
          </a:xfrm>
          <a:prstGeom prst="rect">
            <a:avLst/>
          </a:prstGeom>
          <a:noFill/>
          <a:ln>
            <a:noFill/>
          </a:ln>
        </p:spPr>
      </p:pic>
      <p:pic>
        <p:nvPicPr>
          <p:cNvPr id="5" name="Picture 4" descr="No automatic alt text available."/>
          <p:cNvPicPr/>
          <p:nvPr/>
        </p:nvPicPr>
        <p:blipFill>
          <a:blip r:embed="rId3">
            <a:extLst>
              <a:ext uri="{28A0092B-C50C-407E-A947-70E740481C1C}">
                <a14:useLocalDpi xmlns:a14="http://schemas.microsoft.com/office/drawing/2010/main" val="0"/>
              </a:ext>
            </a:extLst>
          </a:blip>
          <a:srcRect/>
          <a:stretch>
            <a:fillRect/>
          </a:stretch>
        </p:blipFill>
        <p:spPr bwMode="auto">
          <a:xfrm>
            <a:off x="6451244" y="1682059"/>
            <a:ext cx="4263979" cy="4895854"/>
          </a:xfrm>
          <a:prstGeom prst="rect">
            <a:avLst/>
          </a:prstGeom>
          <a:noFill/>
          <a:ln>
            <a:noFill/>
          </a:ln>
        </p:spPr>
      </p:pic>
    </p:spTree>
    <p:extLst>
      <p:ext uri="{BB962C8B-B14F-4D97-AF65-F5344CB8AC3E}">
        <p14:creationId xmlns:p14="http://schemas.microsoft.com/office/powerpoint/2010/main" val="275651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94669"/>
            <a:ext cx="10515600" cy="1325563"/>
          </a:xfrm>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RESULTS CONTINUED</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descr="Image may contain: 1 person, text"/>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76518" y="1661375"/>
            <a:ext cx="3258355" cy="4842456"/>
          </a:xfrm>
          <a:prstGeom prst="rect">
            <a:avLst/>
          </a:prstGeom>
          <a:noFill/>
          <a:ln>
            <a:noFill/>
          </a:ln>
        </p:spPr>
      </p:pic>
      <p:pic>
        <p:nvPicPr>
          <p:cNvPr id="5" name="Picture 4" descr="Image may contain: 1 person, smiling, outdoor and text"/>
          <p:cNvPicPr/>
          <p:nvPr/>
        </p:nvPicPr>
        <p:blipFill>
          <a:blip r:embed="rId3">
            <a:extLst>
              <a:ext uri="{28A0092B-C50C-407E-A947-70E740481C1C}">
                <a14:useLocalDpi xmlns:a14="http://schemas.microsoft.com/office/drawing/2010/main" val="0"/>
              </a:ext>
            </a:extLst>
          </a:blip>
          <a:srcRect/>
          <a:stretch>
            <a:fillRect/>
          </a:stretch>
        </p:blipFill>
        <p:spPr bwMode="auto">
          <a:xfrm>
            <a:off x="4310331" y="1661375"/>
            <a:ext cx="3271234" cy="4842456"/>
          </a:xfrm>
          <a:prstGeom prst="rect">
            <a:avLst/>
          </a:prstGeom>
          <a:noFill/>
          <a:ln>
            <a:noFill/>
          </a:ln>
        </p:spPr>
      </p:pic>
      <p:pic>
        <p:nvPicPr>
          <p:cNvPr id="6" name="Picture 5" descr="No automatic alt text available."/>
          <p:cNvPicPr/>
          <p:nvPr/>
        </p:nvPicPr>
        <p:blipFill>
          <a:blip r:embed="rId4">
            <a:extLst>
              <a:ext uri="{28A0092B-C50C-407E-A947-70E740481C1C}">
                <a14:useLocalDpi xmlns:a14="http://schemas.microsoft.com/office/drawing/2010/main" val="0"/>
              </a:ext>
            </a:extLst>
          </a:blip>
          <a:srcRect/>
          <a:stretch>
            <a:fillRect/>
          </a:stretch>
        </p:blipFill>
        <p:spPr bwMode="auto">
          <a:xfrm>
            <a:off x="8157024" y="1661375"/>
            <a:ext cx="3369568" cy="4735515"/>
          </a:xfrm>
          <a:prstGeom prst="rect">
            <a:avLst/>
          </a:prstGeom>
          <a:noFill/>
          <a:ln>
            <a:noFill/>
          </a:ln>
        </p:spPr>
      </p:pic>
    </p:spTree>
    <p:extLst>
      <p:ext uri="{BB962C8B-B14F-4D97-AF65-F5344CB8AC3E}">
        <p14:creationId xmlns:p14="http://schemas.microsoft.com/office/powerpoint/2010/main" val="85662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78233"/>
            <a:ext cx="10515600" cy="1325563"/>
          </a:xfrm>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RESULTS</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descr="Image may contain: text"/>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240924" y="1403796"/>
            <a:ext cx="6400800" cy="5293217"/>
          </a:xfrm>
          <a:prstGeom prst="rect">
            <a:avLst/>
          </a:prstGeom>
          <a:noFill/>
          <a:ln>
            <a:noFill/>
          </a:ln>
        </p:spPr>
      </p:pic>
    </p:spTree>
    <p:extLst>
      <p:ext uri="{BB962C8B-B14F-4D97-AF65-F5344CB8AC3E}">
        <p14:creationId xmlns:p14="http://schemas.microsoft.com/office/powerpoint/2010/main" val="151277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834" y="94668"/>
            <a:ext cx="10515600" cy="1325563"/>
          </a:xfrm>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CONCLUSIONS</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2834" y="1870991"/>
            <a:ext cx="10515600" cy="4756732"/>
          </a:xfrm>
        </p:spPr>
        <p:txBody>
          <a:bodyPr>
            <a:normAutofit/>
          </a:bodyPr>
          <a:lstStyle/>
          <a:p>
            <a:pPr marL="0" indent="0" algn="just">
              <a:buNone/>
            </a:pPr>
            <a:r>
              <a:rPr lang="en-US" sz="3200" dirty="0" smtClean="0">
                <a:solidFill>
                  <a:srgbClr val="0C047A"/>
                </a:solidFill>
                <a:latin typeface="Times New Roman" panose="02020603050405020304" pitchFamily="18" charset="0"/>
                <a:cs typeface="Times New Roman" panose="02020603050405020304" pitchFamily="18" charset="0"/>
              </a:rPr>
              <a:t>On the basis of the results mentioned in the previous slides  and the audio played on the device, we conclude that our objective of developing an android application whose aim was to explore the scope of  opportunities for the physically challenged people under gazette notification is achieved.</a:t>
            </a:r>
            <a:endParaRPr lang="en-US" sz="3200" dirty="0">
              <a:solidFill>
                <a:srgbClr val="0C047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463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SCOPE OF IMPROVEMENT</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1189" y="1893194"/>
            <a:ext cx="11629622" cy="4721650"/>
          </a:xfrm>
        </p:spPr>
        <p:txBody>
          <a:bodyPr>
            <a:normAutofit/>
          </a:bodyPr>
          <a:lstStyle/>
          <a:p>
            <a:r>
              <a:rPr lang="en-US" sz="3200" dirty="0">
                <a:solidFill>
                  <a:srgbClr val="355216"/>
                </a:solidFill>
                <a:latin typeface="Times New Roman" panose="02020603050405020304" pitchFamily="18" charset="0"/>
                <a:cs typeface="Times New Roman" panose="02020603050405020304" pitchFamily="18" charset="0"/>
              </a:rPr>
              <a:t>We can integrate a chatbot in our android application in which user can enquire about the schemes that are being told to him . </a:t>
            </a:r>
            <a:endParaRPr lang="en-US" sz="3200" dirty="0" smtClean="0">
              <a:solidFill>
                <a:srgbClr val="355216"/>
              </a:solidFill>
              <a:latin typeface="Times New Roman" panose="02020603050405020304" pitchFamily="18" charset="0"/>
              <a:cs typeface="Times New Roman" panose="02020603050405020304" pitchFamily="18" charset="0"/>
            </a:endParaRPr>
          </a:p>
          <a:p>
            <a:r>
              <a:rPr lang="en-US" sz="3200" dirty="0" smtClean="0">
                <a:solidFill>
                  <a:srgbClr val="355216"/>
                </a:solidFill>
                <a:latin typeface="Times New Roman" panose="02020603050405020304" pitchFamily="18" charset="0"/>
                <a:cs typeface="Times New Roman" panose="02020603050405020304" pitchFamily="18" charset="0"/>
              </a:rPr>
              <a:t>We </a:t>
            </a:r>
            <a:r>
              <a:rPr lang="en-US" sz="3200" dirty="0">
                <a:solidFill>
                  <a:srgbClr val="355216"/>
                </a:solidFill>
                <a:latin typeface="Times New Roman" panose="02020603050405020304" pitchFamily="18" charset="0"/>
                <a:cs typeface="Times New Roman" panose="02020603050405020304" pitchFamily="18" charset="0"/>
              </a:rPr>
              <a:t>can also integrate a language input type in which user can enter the language of his choice and audio will be played in that language . </a:t>
            </a:r>
            <a:endParaRPr lang="en-US" sz="3200" dirty="0" smtClean="0">
              <a:solidFill>
                <a:srgbClr val="355216"/>
              </a:solidFill>
              <a:latin typeface="Times New Roman" panose="02020603050405020304" pitchFamily="18" charset="0"/>
              <a:cs typeface="Times New Roman" panose="02020603050405020304" pitchFamily="18" charset="0"/>
            </a:endParaRPr>
          </a:p>
          <a:p>
            <a:r>
              <a:rPr lang="en-US" sz="3200" dirty="0" smtClean="0">
                <a:solidFill>
                  <a:srgbClr val="355216"/>
                </a:solidFill>
                <a:latin typeface="Times New Roman" panose="02020603050405020304" pitchFamily="18" charset="0"/>
                <a:cs typeface="Times New Roman" panose="02020603050405020304" pitchFamily="18" charset="0"/>
              </a:rPr>
              <a:t>Similar </a:t>
            </a:r>
            <a:r>
              <a:rPr lang="en-US" sz="3200" dirty="0">
                <a:solidFill>
                  <a:srgbClr val="355216"/>
                </a:solidFill>
                <a:latin typeface="Times New Roman" panose="02020603050405020304" pitchFamily="18" charset="0"/>
                <a:cs typeface="Times New Roman" panose="02020603050405020304" pitchFamily="18" charset="0"/>
              </a:rPr>
              <a:t>thing  can take  place in case of a chatbot in which user can select language of his choice and type his query in that language. Hence his query will also be replied in that language.</a:t>
            </a:r>
          </a:p>
        </p:txBody>
      </p:sp>
    </p:spTree>
    <p:extLst>
      <p:ext uri="{BB962C8B-B14F-4D97-AF65-F5344CB8AC3E}">
        <p14:creationId xmlns:p14="http://schemas.microsoft.com/office/powerpoint/2010/main" val="3411559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9"/>
            <a:ext cx="10515600" cy="1325563"/>
          </a:xfrm>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REFERENCES</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7882" y="1171977"/>
            <a:ext cx="11134859" cy="4979228"/>
          </a:xfrm>
        </p:spPr>
        <p:txBody>
          <a:bodyPr>
            <a:noAutofit/>
          </a:bodyPr>
          <a:lstStyle/>
          <a:p>
            <a:r>
              <a:rPr lang="en-US" sz="3200" dirty="0" smtClean="0">
                <a:latin typeface="Times New Roman" panose="02020603050405020304" pitchFamily="18" charset="0"/>
                <a:cs typeface="Times New Roman" panose="02020603050405020304" pitchFamily="18" charset="0"/>
              </a:rPr>
              <a:t>I have taken the idea of my project from the following papers:</a:t>
            </a:r>
          </a:p>
          <a:p>
            <a:r>
              <a:rPr lang="en-US" sz="3200" dirty="0" smtClean="0">
                <a:latin typeface="Times New Roman" panose="02020603050405020304" pitchFamily="18" charset="0"/>
                <a:cs typeface="Times New Roman" panose="02020603050405020304" pitchFamily="18" charset="0"/>
              </a:rPr>
              <a:t>Chatbot using </a:t>
            </a:r>
            <a:r>
              <a:rPr lang="en-US" sz="3200" dirty="0">
                <a:latin typeface="Times New Roman" panose="02020603050405020304" pitchFamily="18" charset="0"/>
                <a:cs typeface="Times New Roman" panose="02020603050405020304" pitchFamily="18" charset="0"/>
              </a:rPr>
              <a:t>a database </a:t>
            </a:r>
            <a:r>
              <a:rPr lang="en-US" sz="3200" dirty="0" smtClean="0">
                <a:latin typeface="Times New Roman" panose="02020603050405020304" pitchFamily="18" charset="0"/>
                <a:cs typeface="Times New Roman" panose="02020603050405020304" pitchFamily="18" charset="0"/>
              </a:rPr>
              <a:t>by Bayu </a:t>
            </a:r>
            <a:r>
              <a:rPr lang="en-US" sz="3200" dirty="0">
                <a:latin typeface="Times New Roman" panose="02020603050405020304" pitchFamily="18" charset="0"/>
                <a:cs typeface="Times New Roman" panose="02020603050405020304" pitchFamily="18" charset="0"/>
              </a:rPr>
              <a:t>Setiaji Department of Informatics Engineering STMIK AMIKOM Yogyakarta </a:t>
            </a:r>
            <a:r>
              <a:rPr lang="en-US" sz="3200" dirty="0" smtClean="0">
                <a:latin typeface="Times New Roman" panose="02020603050405020304" pitchFamily="18" charset="0"/>
                <a:cs typeface="Times New Roman" panose="02020603050405020304" pitchFamily="18" charset="0"/>
              </a:rPr>
              <a:t>, Indonesia.</a:t>
            </a:r>
          </a:p>
          <a:p>
            <a:r>
              <a:rPr lang="en-US" sz="3200" dirty="0">
                <a:latin typeface="Times New Roman" panose="02020603050405020304" pitchFamily="18" charset="0"/>
                <a:cs typeface="Times New Roman" panose="02020603050405020304" pitchFamily="18" charset="0"/>
              </a:rPr>
              <a:t> Android Based Speech </a:t>
            </a:r>
            <a:r>
              <a:rPr lang="en-US" sz="3200" dirty="0" smtClean="0">
                <a:latin typeface="Times New Roman" panose="02020603050405020304" pitchFamily="18" charset="0"/>
                <a:cs typeface="Times New Roman" panose="02020603050405020304" pitchFamily="18" charset="0"/>
              </a:rPr>
              <a:t>Recognition by </a:t>
            </a:r>
            <a:r>
              <a:rPr lang="en-US" sz="3200" dirty="0">
                <a:latin typeface="Times New Roman" panose="02020603050405020304" pitchFamily="18" charset="0"/>
                <a:cs typeface="Times New Roman" panose="02020603050405020304" pitchFamily="18" charset="0"/>
              </a:rPr>
              <a:t>Sonali Thite1, Archana </a:t>
            </a:r>
            <a:r>
              <a:rPr lang="en-US" sz="3200" dirty="0" smtClean="0">
                <a:latin typeface="Times New Roman" panose="02020603050405020304" pitchFamily="18" charset="0"/>
                <a:cs typeface="Times New Roman" panose="02020603050405020304" pitchFamily="18" charset="0"/>
              </a:rPr>
              <a:t>Gore </a:t>
            </a:r>
            <a:r>
              <a:rPr lang="en-US" sz="3200" dirty="0">
                <a:latin typeface="Times New Roman" panose="02020603050405020304" pitchFamily="18" charset="0"/>
                <a:cs typeface="Times New Roman" panose="02020603050405020304" pitchFamily="18" charset="0"/>
              </a:rPr>
              <a:t>,Sagar </a:t>
            </a:r>
            <a:r>
              <a:rPr lang="en-US" sz="3200" dirty="0" smtClean="0">
                <a:latin typeface="Times New Roman" panose="02020603050405020304" pitchFamily="18" charset="0"/>
                <a:cs typeface="Times New Roman" panose="02020603050405020304" pitchFamily="18" charset="0"/>
              </a:rPr>
              <a:t>Yelmar </a:t>
            </a:r>
            <a:r>
              <a:rPr lang="en-US" sz="3200" dirty="0" smtClean="0">
                <a:latin typeface="Times New Roman" panose="02020603050405020304" pitchFamily="18" charset="0"/>
                <a:cs typeface="Times New Roman" panose="02020603050405020304" pitchFamily="18" charset="0"/>
              </a:rPr>
              <a:t>Dept.of </a:t>
            </a:r>
            <a:r>
              <a:rPr lang="en-US" sz="3200" dirty="0">
                <a:latin typeface="Times New Roman" panose="02020603050405020304" pitchFamily="18" charset="0"/>
                <a:cs typeface="Times New Roman" panose="02020603050405020304" pitchFamily="18" charset="0"/>
              </a:rPr>
              <a:t>Computer-Science,  Karmayogi Engineering College, Shelve </a:t>
            </a:r>
            <a:r>
              <a:rPr lang="en-US" sz="3200" dirty="0" smtClean="0">
                <a:latin typeface="Times New Roman" panose="02020603050405020304" pitchFamily="18" charset="0"/>
                <a:cs typeface="Times New Roman" panose="02020603050405020304" pitchFamily="18" charset="0"/>
              </a:rPr>
              <a:t>Pandharpur</a:t>
            </a:r>
          </a:p>
          <a:p>
            <a:r>
              <a:rPr lang="en-US" sz="3200" dirty="0">
                <a:latin typeface="Times New Roman" panose="02020603050405020304" pitchFamily="18" charset="0"/>
                <a:cs typeface="Times New Roman" panose="02020603050405020304" pitchFamily="18" charset="0"/>
              </a:rPr>
              <a:t>A </a:t>
            </a:r>
            <a:r>
              <a:rPr lang="en-US" sz="3200" dirty="0" smtClean="0">
                <a:latin typeface="Times New Roman" panose="02020603050405020304" pitchFamily="18" charset="0"/>
                <a:cs typeface="Times New Roman" panose="02020603050405020304" pitchFamily="18" charset="0"/>
              </a:rPr>
              <a:t>mobile communication </a:t>
            </a:r>
            <a:r>
              <a:rPr lang="en-US" sz="3200" dirty="0">
                <a:latin typeface="Times New Roman" panose="02020603050405020304" pitchFamily="18" charset="0"/>
                <a:cs typeface="Times New Roman" panose="02020603050405020304" pitchFamily="18" charset="0"/>
              </a:rPr>
              <a:t>aid system for persons with physical disabilities </a:t>
            </a:r>
            <a:r>
              <a:rPr lang="en-US" sz="3200" dirty="0" smtClean="0">
                <a:latin typeface="Times New Roman" panose="02020603050405020304" pitchFamily="18" charset="0"/>
                <a:cs typeface="Times New Roman" panose="02020603050405020304" pitchFamily="18" charset="0"/>
              </a:rPr>
              <a:t>by </a:t>
            </a:r>
            <a:r>
              <a:rPr lang="en-US" sz="3200" dirty="0">
                <a:latin typeface="Times New Roman" panose="02020603050405020304" pitchFamily="18" charset="0"/>
                <a:cs typeface="Times New Roman" panose="02020603050405020304" pitchFamily="18" charset="0"/>
              </a:rPr>
              <a:t>Cheng-Huei Yanga.</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821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5535" y="2504303"/>
            <a:ext cx="7306962" cy="923330"/>
          </a:xfrm>
          <a:prstGeom prst="rect">
            <a:avLst/>
          </a:prstGeom>
          <a:noFill/>
        </p:spPr>
        <p:txBody>
          <a:bodyPr wrap="square" rtlCol="0">
            <a:spAutoFit/>
          </a:bodyPr>
          <a:lstStyle/>
          <a:p>
            <a:pPr algn="ctr"/>
            <a:r>
              <a:rPr lang="en-US" sz="5400" dirty="0" smtClean="0">
                <a:solidFill>
                  <a:srgbClr val="C00000"/>
                </a:solidFill>
                <a:latin typeface="Times New Roman" panose="02020603050405020304" pitchFamily="18" charset="0"/>
                <a:cs typeface="Times New Roman" panose="02020603050405020304" pitchFamily="18" charset="0"/>
              </a:rPr>
              <a:t>THANK YOU</a:t>
            </a:r>
            <a:endParaRPr lang="en-US" sz="5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43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rgbClr val="C00000"/>
                </a:solidFill>
                <a:latin typeface="Times New Roman" panose="02020603050405020304" pitchFamily="18" charset="0"/>
                <a:cs typeface="Times New Roman" panose="02020603050405020304" pitchFamily="18" charset="0"/>
              </a:rPr>
              <a:t>PROBLEM STATEMENT</a:t>
            </a:r>
            <a:endParaRPr lang="en-US" sz="5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9093" y="1825625"/>
            <a:ext cx="11668259" cy="4351338"/>
          </a:xfrm>
        </p:spPr>
        <p:txBody>
          <a:bodyPr>
            <a:normAutofit/>
          </a:bodyPr>
          <a:lstStyle/>
          <a:p>
            <a:pPr marL="0" indent="0">
              <a:buNone/>
            </a:pPr>
            <a:r>
              <a:rPr lang="en-US" sz="4400" dirty="0" smtClean="0">
                <a:solidFill>
                  <a:srgbClr val="FF0000"/>
                </a:solidFill>
              </a:rPr>
              <a:t>        The main problem we focus here is</a:t>
            </a:r>
          </a:p>
          <a:p>
            <a:pPr marL="0" indent="0">
              <a:buNone/>
            </a:pPr>
            <a:endParaRPr lang="en-US" sz="4400" dirty="0" smtClean="0">
              <a:solidFill>
                <a:srgbClr val="FF0000"/>
              </a:solidFill>
            </a:endParaRPr>
          </a:p>
          <a:p>
            <a:pPr marL="0" indent="0">
              <a:buNone/>
            </a:pPr>
            <a:r>
              <a:rPr lang="en-US" sz="4400" dirty="0" smtClean="0">
                <a:solidFill>
                  <a:srgbClr val="09035D"/>
                </a:solidFill>
                <a:latin typeface="Times New Roman" panose="02020603050405020304" pitchFamily="18" charset="0"/>
                <a:cs typeface="Times New Roman" panose="02020603050405020304" pitchFamily="18" charset="0"/>
              </a:rPr>
              <a:t>“Development </a:t>
            </a:r>
            <a:r>
              <a:rPr lang="en-US" sz="4400" dirty="0">
                <a:solidFill>
                  <a:srgbClr val="09035D"/>
                </a:solidFill>
                <a:latin typeface="Times New Roman" panose="02020603050405020304" pitchFamily="18" charset="0"/>
                <a:cs typeface="Times New Roman" panose="02020603050405020304" pitchFamily="18" charset="0"/>
              </a:rPr>
              <a:t>of an android application to explore the scope of physically challenged people under gazette notification.”</a:t>
            </a:r>
          </a:p>
          <a:p>
            <a:pPr marL="0" indent="0">
              <a:buNone/>
            </a:pPr>
            <a:endParaRPr lang="en-US" sz="4400" dirty="0">
              <a:solidFill>
                <a:srgbClr val="09035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5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70" y="107547"/>
            <a:ext cx="10515600" cy="1325563"/>
          </a:xfrm>
        </p:spPr>
        <p:txBody>
          <a:bodyPr/>
          <a:lstStyle/>
          <a:p>
            <a:pPr algn="ctr"/>
            <a:r>
              <a:rPr lang="en-US" b="1" dirty="0" smtClean="0">
                <a:solidFill>
                  <a:srgbClr val="821408"/>
                </a:solidFill>
                <a:latin typeface="Times New Roman" panose="02020603050405020304" pitchFamily="18" charset="0"/>
                <a:cs typeface="Times New Roman" panose="02020603050405020304" pitchFamily="18" charset="0"/>
              </a:rPr>
              <a:t>IDEA FOR DAID APP</a:t>
            </a:r>
            <a:endParaRPr lang="en-US" b="1" dirty="0">
              <a:solidFill>
                <a:srgbClr val="821408"/>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3183" y="1433110"/>
            <a:ext cx="11719775" cy="4743853"/>
          </a:xfrm>
        </p:spPr>
        <p:txBody>
          <a:bodyPr>
            <a:normAutofit/>
          </a:bodyPr>
          <a:lstStyle/>
          <a:p>
            <a:r>
              <a:rPr lang="en-US" sz="3200" dirty="0" smtClean="0">
                <a:latin typeface="Times New Roman" panose="02020603050405020304" pitchFamily="18" charset="0"/>
                <a:cs typeface="Times New Roman" panose="02020603050405020304" pitchFamily="18" charset="0"/>
              </a:rPr>
              <a:t>This app is based on the “Rule Based System”. Rule based  System are a useful way to store and manipulate  knowledge to interpret knowledge.</a:t>
            </a:r>
          </a:p>
          <a:p>
            <a:r>
              <a:rPr lang="en-US" sz="3200" dirty="0">
                <a:latin typeface="Times New Roman" panose="02020603050405020304" pitchFamily="18" charset="0"/>
                <a:cs typeface="Times New Roman" panose="02020603050405020304" pitchFamily="18" charset="0"/>
              </a:rPr>
              <a:t>Rule Learning is a rule   based machine learning method for discovering interesting relationship   between variables and large databases </a:t>
            </a:r>
            <a:r>
              <a:rPr lang="en-US" sz="3200" dirty="0" smtClean="0">
                <a:latin typeface="Times New Roman" panose="02020603050405020304" pitchFamily="18" charset="0"/>
                <a:cs typeface="Times New Roman" panose="02020603050405020304" pitchFamily="18" charset="0"/>
              </a:rPr>
              <a:t>.</a:t>
            </a:r>
          </a:p>
          <a:p>
            <a:r>
              <a:rPr lang="en-US" sz="3200" dirty="0" smtClean="0">
                <a:latin typeface="Times New Roman" panose="02020603050405020304" pitchFamily="18" charset="0"/>
                <a:cs typeface="Times New Roman" panose="02020603050405020304" pitchFamily="18" charset="0"/>
              </a:rPr>
              <a:t>Some of the rule based machine learning techniques are Learning Classifier System, Association Rule Learning and Artificial Immune System.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78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9"/>
            <a:ext cx="10515600" cy="1325563"/>
          </a:xfrm>
        </p:spPr>
        <p:txBody>
          <a:bodyPr>
            <a:normAutofit/>
          </a:bodyPr>
          <a:lstStyle/>
          <a:p>
            <a:pPr algn="ctr"/>
            <a:r>
              <a:rPr lang="en-US" dirty="0" smtClean="0">
                <a:solidFill>
                  <a:srgbClr val="B40000"/>
                </a:solidFill>
                <a:latin typeface="Times New Roman" panose="02020603050405020304" pitchFamily="18" charset="0"/>
                <a:cs typeface="Times New Roman" panose="02020603050405020304" pitchFamily="18" charset="0"/>
              </a:rPr>
              <a:t>ABOUT  THE  APP</a:t>
            </a:r>
            <a:endParaRPr lang="en-US" dirty="0">
              <a:solidFill>
                <a:srgbClr val="B4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8941" y="1420232"/>
            <a:ext cx="11706896" cy="4756731"/>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DIAD (Disability Aid) is an android application that would act as  a guide for physically challenged people, who are facing problems to find career in life.</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This app would provide various schemes  suggested by the Indian government to help physically challenged people so that they find opportunities to excel in life.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724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78" y="94669"/>
            <a:ext cx="8769439" cy="1325563"/>
          </a:xfrm>
        </p:spPr>
        <p:txBody>
          <a:bodyPr/>
          <a:lstStyle/>
          <a:p>
            <a:pPr algn="r"/>
            <a:r>
              <a:rPr lang="en-US" dirty="0" smtClean="0">
                <a:solidFill>
                  <a:srgbClr val="FF0000"/>
                </a:solidFill>
              </a:rPr>
              <a:t>                                </a:t>
            </a:r>
            <a:r>
              <a:rPr lang="en-US" b="1" dirty="0" smtClean="0">
                <a:solidFill>
                  <a:srgbClr val="B40000"/>
                </a:solidFill>
                <a:latin typeface="Times New Roman" panose="02020603050405020304" pitchFamily="18" charset="0"/>
                <a:cs typeface="Times New Roman" panose="02020603050405020304" pitchFamily="18" charset="0"/>
              </a:rPr>
              <a:t>TECHNOLOGIES USED</a:t>
            </a:r>
            <a:endParaRPr lang="en-US" b="1" dirty="0">
              <a:solidFill>
                <a:srgbClr val="B4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200" dirty="0" smtClean="0">
                <a:solidFill>
                  <a:srgbClr val="0B0B65"/>
                </a:solidFill>
                <a:latin typeface="Times New Roman" panose="02020603050405020304" pitchFamily="18" charset="0"/>
                <a:cs typeface="Times New Roman" panose="02020603050405020304" pitchFamily="18" charset="0"/>
              </a:rPr>
              <a:t>Android </a:t>
            </a:r>
          </a:p>
          <a:p>
            <a:r>
              <a:rPr lang="en-US" sz="3200" dirty="0" smtClean="0">
                <a:solidFill>
                  <a:srgbClr val="0B0B65"/>
                </a:solidFill>
                <a:latin typeface="Times New Roman" panose="02020603050405020304" pitchFamily="18" charset="0"/>
                <a:cs typeface="Times New Roman" panose="02020603050405020304" pitchFamily="18" charset="0"/>
              </a:rPr>
              <a:t>Java (Backend)</a:t>
            </a:r>
          </a:p>
          <a:p>
            <a:r>
              <a:rPr lang="en-US" sz="3200" dirty="0" smtClean="0">
                <a:solidFill>
                  <a:srgbClr val="0B0B65"/>
                </a:solidFill>
                <a:latin typeface="Times New Roman" panose="02020603050405020304" pitchFamily="18" charset="0"/>
                <a:cs typeface="Times New Roman" panose="02020603050405020304" pitchFamily="18" charset="0"/>
              </a:rPr>
              <a:t>Machine Learning (NLP)</a:t>
            </a:r>
            <a:endParaRPr lang="en-US" sz="3200" dirty="0">
              <a:solidFill>
                <a:srgbClr val="0B0B6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52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6184"/>
            <a:ext cx="10515600" cy="1325563"/>
          </a:xfrm>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Java</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1971" y="1249251"/>
            <a:ext cx="11616743" cy="4927712"/>
          </a:xfrm>
        </p:spPr>
        <p:txBody>
          <a:bodyPr>
            <a:normAutofit/>
          </a:bodyPr>
          <a:lstStyle/>
          <a:p>
            <a:r>
              <a:rPr lang="en-US" sz="3200" b="1" dirty="0" smtClean="0"/>
              <a:t>Java</a:t>
            </a:r>
            <a:r>
              <a:rPr lang="en-US" sz="3200" dirty="0"/>
              <a:t> is a general-purpose computer-programming language that is concurrent, class-based, object-oriented, and specifically designed to have as few implementation dependencies as possible. </a:t>
            </a:r>
            <a:endParaRPr lang="en-US" sz="3200" dirty="0" smtClean="0"/>
          </a:p>
          <a:p>
            <a:r>
              <a:rPr lang="en-US" sz="3200" dirty="0" smtClean="0"/>
              <a:t>It </a:t>
            </a:r>
            <a:r>
              <a:rPr lang="en-US" sz="3200" dirty="0"/>
              <a:t>is intended to let application developers "write once, run anywhere" (WORA), meaning that compiled Java code can run on all platforms that support Java without the need for recompilation. </a:t>
            </a:r>
            <a:endParaRPr lang="en-US" sz="3200" dirty="0" smtClean="0"/>
          </a:p>
          <a:p>
            <a:r>
              <a:rPr lang="en-US" sz="3200" dirty="0" smtClean="0"/>
              <a:t>Java </a:t>
            </a:r>
            <a:r>
              <a:rPr lang="en-US" sz="3200" dirty="0"/>
              <a:t>applications are typically compiled to bytecode that can run on any Java virtual machine (JVM) regardless of computer architecture. </a:t>
            </a:r>
            <a:endParaRPr lang="en-US" sz="3200" dirty="0" smtClean="0"/>
          </a:p>
        </p:txBody>
      </p:sp>
    </p:spTree>
    <p:extLst>
      <p:ext uri="{BB962C8B-B14F-4D97-AF65-F5344CB8AC3E}">
        <p14:creationId xmlns:p14="http://schemas.microsoft.com/office/powerpoint/2010/main" val="417498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8"/>
            <a:ext cx="10515600" cy="1325563"/>
          </a:xfrm>
        </p:spPr>
        <p:txBody>
          <a:bodyPr/>
          <a:lstStyle/>
          <a:p>
            <a:pPr algn="ctr"/>
            <a:r>
              <a:rPr lang="en-US" b="1" dirty="0" smtClean="0">
                <a:solidFill>
                  <a:srgbClr val="C00000"/>
                </a:solidFill>
              </a:rPr>
              <a:t>ANDROID SDK</a:t>
            </a:r>
            <a:endParaRPr lang="en-US" b="1" dirty="0">
              <a:solidFill>
                <a:srgbClr val="C00000"/>
              </a:solidFill>
            </a:endParaRPr>
          </a:p>
        </p:txBody>
      </p:sp>
      <p:sp>
        <p:nvSpPr>
          <p:cNvPr id="3" name="Content Placeholder 2"/>
          <p:cNvSpPr>
            <a:spLocks noGrp="1"/>
          </p:cNvSpPr>
          <p:nvPr>
            <p:ph idx="1"/>
          </p:nvPr>
        </p:nvSpPr>
        <p:spPr>
          <a:xfrm>
            <a:off x="171718" y="1181681"/>
            <a:ext cx="11848563" cy="5438060"/>
          </a:xfrm>
        </p:spPr>
        <p:txBody>
          <a:bodyPr>
            <a:noAutofit/>
          </a:bodyPr>
          <a:lstStyle/>
          <a:p>
            <a:r>
              <a:rPr lang="en-US" dirty="0">
                <a:latin typeface="Times New Roman" panose="02020603050405020304" pitchFamily="18" charset="0"/>
                <a:cs typeface="Times New Roman" panose="02020603050405020304" pitchFamily="18" charset="0"/>
              </a:rPr>
              <a:t>The Android software development kit (SDK) includes a comprehensive set of development tools</a:t>
            </a:r>
            <a:r>
              <a:rPr lang="en-US" dirty="0" smtClean="0">
                <a:latin typeface="Times New Roman" panose="02020603050405020304" pitchFamily="18" charset="0"/>
                <a:cs typeface="Times New Roman" panose="02020603050405020304" pitchFamily="18" charset="0"/>
              </a:rPr>
              <a:t>.</a:t>
            </a:r>
            <a:r>
              <a:rPr lang="en-US" u="sng" baseline="300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include a debugger,</a:t>
            </a:r>
            <a:r>
              <a:rPr lang="en-US"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libraries, a handset emulator based on QEMU, documentation, sample code, and tutorials.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Currently </a:t>
            </a:r>
            <a:r>
              <a:rPr lang="en-US" dirty="0">
                <a:latin typeface="Times New Roman" panose="02020603050405020304" pitchFamily="18" charset="0"/>
                <a:cs typeface="Times New Roman" panose="02020603050405020304" pitchFamily="18" charset="0"/>
              </a:rPr>
              <a:t>supported development platforms include computers running Linux (any modern desktop Linux </a:t>
            </a:r>
            <a:r>
              <a:rPr lang="en-US" dirty="0" smtClean="0">
                <a:latin typeface="Times New Roman" panose="02020603050405020304" pitchFamily="18" charset="0"/>
                <a:cs typeface="Times New Roman" panose="02020603050405020304" pitchFamily="18" charset="0"/>
              </a:rPr>
              <a:t>distribution),</a:t>
            </a:r>
            <a:r>
              <a:rPr lang="en-US" dirty="0">
                <a:latin typeface="Times New Roman" panose="02020603050405020304" pitchFamily="18" charset="0"/>
                <a:cs typeface="Times New Roman" panose="02020603050405020304" pitchFamily="18" charset="0"/>
              </a:rPr>
              <a:t> Mac OS X 10.5.8 or later, and Windows 7 or later.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of March 2015, the SDK is not available on Android itself, but software development is possible by using specialized Android applications.</a:t>
            </a:r>
          </a:p>
          <a:p>
            <a:r>
              <a:rPr lang="en-US" dirty="0">
                <a:latin typeface="Times New Roman" panose="02020603050405020304" pitchFamily="18" charset="0"/>
                <a:cs typeface="Times New Roman" panose="02020603050405020304" pitchFamily="18" charset="0"/>
              </a:rPr>
              <a:t> Android Studio made by Google and powered by IntelliJ, is the official IDE; however, developers are free to use others, but Google made it clear that ADT was officially deprecated since the end of 2015 to focus on Android Studio as the official Android IDE.</a:t>
            </a:r>
          </a:p>
        </p:txBody>
      </p:sp>
    </p:spTree>
    <p:extLst>
      <p:ext uri="{BB962C8B-B14F-4D97-AF65-F5344CB8AC3E}">
        <p14:creationId xmlns:p14="http://schemas.microsoft.com/office/powerpoint/2010/main" val="166364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solidFill>
                  <a:srgbClr val="C00000"/>
                </a:solidFill>
              </a:rPr>
              <a:t>NATURAL LANGUAGE PROCESSING</a:t>
            </a:r>
            <a:endParaRPr lang="en-US" b="1" dirty="0">
              <a:solidFill>
                <a:srgbClr val="C00000"/>
              </a:solidFill>
            </a:endParaRPr>
          </a:p>
        </p:txBody>
      </p:sp>
      <p:sp>
        <p:nvSpPr>
          <p:cNvPr id="3" name="Content Placeholder 2"/>
          <p:cNvSpPr>
            <a:spLocks noGrp="1"/>
          </p:cNvSpPr>
          <p:nvPr>
            <p:ph idx="1"/>
          </p:nvPr>
        </p:nvSpPr>
        <p:spPr>
          <a:xfrm>
            <a:off x="154545" y="1120462"/>
            <a:ext cx="11900079" cy="5576552"/>
          </a:xfrm>
        </p:spPr>
        <p:txBody>
          <a:bodyPr>
            <a:normAutofit/>
          </a:bodyPr>
          <a:lstStyle/>
          <a:p>
            <a:r>
              <a:rPr lang="en-US" sz="3200" b="1" dirty="0">
                <a:solidFill>
                  <a:srgbClr val="0D086C"/>
                </a:solidFill>
                <a:latin typeface="Times New Roman" panose="02020603050405020304" pitchFamily="18" charset="0"/>
                <a:cs typeface="Times New Roman" panose="02020603050405020304" pitchFamily="18" charset="0"/>
              </a:rPr>
              <a:t>Natural-language processing</a:t>
            </a:r>
            <a:r>
              <a:rPr lang="en-US" sz="3200" dirty="0">
                <a:solidFill>
                  <a:srgbClr val="0D086C"/>
                </a:solidFill>
                <a:latin typeface="Times New Roman" panose="02020603050405020304" pitchFamily="18" charset="0"/>
                <a:cs typeface="Times New Roman" panose="02020603050405020304" pitchFamily="18" charset="0"/>
              </a:rPr>
              <a:t> (</a:t>
            </a:r>
            <a:r>
              <a:rPr lang="en-US" sz="3200" b="1" dirty="0">
                <a:solidFill>
                  <a:srgbClr val="0D086C"/>
                </a:solidFill>
                <a:latin typeface="Times New Roman" panose="02020603050405020304" pitchFamily="18" charset="0"/>
                <a:cs typeface="Times New Roman" panose="02020603050405020304" pitchFamily="18" charset="0"/>
              </a:rPr>
              <a:t>NLP</a:t>
            </a:r>
            <a:r>
              <a:rPr lang="en-US" sz="3200" dirty="0">
                <a:solidFill>
                  <a:srgbClr val="0D086C"/>
                </a:solidFill>
                <a:latin typeface="Times New Roman" panose="02020603050405020304" pitchFamily="18" charset="0"/>
                <a:cs typeface="Times New Roman" panose="02020603050405020304" pitchFamily="18" charset="0"/>
              </a:rPr>
              <a:t>) is an area of computer science and artificial intelligence concerned with the interactions between computers and human (natural) languages, in particular how to program computers to fruitfully process large amounts of natural language data</a:t>
            </a:r>
            <a:r>
              <a:rPr lang="en-US" sz="3200" dirty="0" smtClean="0">
                <a:solidFill>
                  <a:srgbClr val="0D086C"/>
                </a:solidFill>
                <a:latin typeface="Times New Roman" panose="02020603050405020304" pitchFamily="18" charset="0"/>
                <a:cs typeface="Times New Roman" panose="02020603050405020304" pitchFamily="18" charset="0"/>
              </a:rPr>
              <a:t>.</a:t>
            </a:r>
          </a:p>
          <a:p>
            <a:r>
              <a:rPr lang="en-US" sz="3200" dirty="0" smtClean="0">
                <a:solidFill>
                  <a:srgbClr val="0D086C"/>
                </a:solidFill>
                <a:latin typeface="Times New Roman" panose="02020603050405020304" pitchFamily="18" charset="0"/>
                <a:cs typeface="Times New Roman" panose="02020603050405020304" pitchFamily="18" charset="0"/>
              </a:rPr>
              <a:t>Some applications of NLP are Parsing, Natural Language Generation , OCR , Speech Recognition etc.</a:t>
            </a:r>
            <a:endParaRPr lang="en-US" sz="3200" dirty="0">
              <a:solidFill>
                <a:srgbClr val="0D086C"/>
              </a:solidFill>
              <a:latin typeface="Times New Roman" panose="02020603050405020304" pitchFamily="18" charset="0"/>
              <a:cs typeface="Times New Roman" panose="02020603050405020304" pitchFamily="18" charset="0"/>
            </a:endParaRPr>
          </a:p>
          <a:p>
            <a:r>
              <a:rPr lang="en-US" sz="3200" dirty="0">
                <a:solidFill>
                  <a:srgbClr val="0D086C"/>
                </a:solidFill>
                <a:latin typeface="Times New Roman" panose="02020603050405020304" pitchFamily="18" charset="0"/>
                <a:cs typeface="Times New Roman" panose="02020603050405020304" pitchFamily="18" charset="0"/>
              </a:rPr>
              <a:t>Challenges in natural-language processing frequently involve speech recognition, natural-language understanding, and natural-language generation.</a:t>
            </a:r>
          </a:p>
          <a:p>
            <a:endParaRPr lang="en-US" sz="3200" dirty="0">
              <a:solidFill>
                <a:srgbClr val="0D086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66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725" y="-1592"/>
            <a:ext cx="10515600" cy="914611"/>
          </a:xfrm>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   APP FLOWCHART</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4" name="Flowchart: Alternate Process 3"/>
          <p:cNvSpPr>
            <a:spLocks noChangeArrowheads="1"/>
          </p:cNvSpPr>
          <p:nvPr/>
        </p:nvSpPr>
        <p:spPr bwMode="auto">
          <a:xfrm>
            <a:off x="4821168" y="858884"/>
            <a:ext cx="1951475" cy="781050"/>
          </a:xfrm>
          <a:prstGeom prst="flowChartAlternateProcess">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INTRODUCTION</a:t>
            </a:r>
            <a:endParaRPr kumimoji="0" lang="en-US" altLang="en-US" sz="2000" b="1" i="0" u="none" strike="noStrike" cap="none" normalizeH="0" baseline="0" dirty="0" smtClean="0">
              <a:ln>
                <a:noFill/>
              </a:ln>
              <a:solidFill>
                <a:srgbClr val="7030A0"/>
              </a:solidFill>
              <a:effectLst/>
              <a:latin typeface="Arial" panose="020B0604020202020204" pitchFamily="34" charset="0"/>
            </a:endParaRPr>
          </a:p>
        </p:txBody>
      </p:sp>
      <p:sp>
        <p:nvSpPr>
          <p:cNvPr id="5" name="Flowchart: Data 4"/>
          <p:cNvSpPr>
            <a:spLocks noChangeArrowheads="1"/>
          </p:cNvSpPr>
          <p:nvPr/>
        </p:nvSpPr>
        <p:spPr bwMode="auto">
          <a:xfrm>
            <a:off x="4560959" y="2032567"/>
            <a:ext cx="2087125" cy="1444783"/>
          </a:xfrm>
          <a:prstGeom prst="flowChartInputOutpu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ENTER DETAILS</a:t>
            </a:r>
            <a:endParaRPr kumimoji="0" lang="en-US" altLang="en-US" sz="2000" b="1" i="0" u="none" strike="noStrike" cap="none" normalizeH="0" baseline="0" dirty="0" smtClean="0">
              <a:ln>
                <a:noFill/>
              </a:ln>
              <a:solidFill>
                <a:srgbClr val="7030A0"/>
              </a:solidFill>
              <a:effectLst/>
              <a:latin typeface="Arial" panose="020B0604020202020204" pitchFamily="34" charset="0"/>
            </a:endParaRPr>
          </a:p>
        </p:txBody>
      </p:sp>
      <p:sp>
        <p:nvSpPr>
          <p:cNvPr id="6" name="Flowchart: Decision 5"/>
          <p:cNvSpPr>
            <a:spLocks noChangeArrowheads="1"/>
          </p:cNvSpPr>
          <p:nvPr/>
        </p:nvSpPr>
        <p:spPr bwMode="auto">
          <a:xfrm>
            <a:off x="3843037" y="3666948"/>
            <a:ext cx="3193775" cy="1734461"/>
          </a:xfrm>
          <a:prstGeom prst="flowChartDecision">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IF PATIENT </a:t>
            </a:r>
            <a:r>
              <a:rPr lang="en-US" altLang="en-US" sz="2000" b="1" dirty="0" smtClean="0">
                <a:solidFill>
                  <a:srgbClr val="7030A0"/>
                </a:solidFill>
                <a:latin typeface="Calibri" panose="020F0502020204030204" pitchFamily="34" charset="0"/>
                <a:ea typeface="Calibri" panose="020F0502020204030204" pitchFamily="34" charset="0"/>
                <a:cs typeface="Times New Roman" panose="02020603050405020304" pitchFamily="18" charset="0"/>
              </a:rPr>
              <a:t>DETAILS ARE TRUE</a:t>
            </a:r>
            <a:endParaRPr kumimoji="0" lang="en-US" altLang="en-US" sz="2000" b="1" i="0" u="none" strike="noStrike" cap="none" normalizeH="0" baseline="0" dirty="0" smtClean="0">
              <a:ln>
                <a:noFill/>
              </a:ln>
              <a:solidFill>
                <a:srgbClr val="7030A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7030A0"/>
              </a:solidFill>
              <a:effectLst/>
              <a:latin typeface="Arial" panose="020B0604020202020204" pitchFamily="34" charset="0"/>
            </a:endParaRPr>
          </a:p>
        </p:txBody>
      </p:sp>
      <p:sp>
        <p:nvSpPr>
          <p:cNvPr id="7" name="Rectangle 6"/>
          <p:cNvSpPr>
            <a:spLocks noChangeArrowheads="1"/>
          </p:cNvSpPr>
          <p:nvPr/>
        </p:nvSpPr>
        <p:spPr bwMode="auto">
          <a:xfrm>
            <a:off x="1948069" y="5591007"/>
            <a:ext cx="2223423" cy="103822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SCHEMES WOULD BE READ OUT</a:t>
            </a:r>
            <a:endParaRPr kumimoji="0" lang="en-US" altLang="en-US" sz="2000" b="1" i="0" u="none" strike="noStrike" cap="none" normalizeH="0" baseline="0" dirty="0" smtClean="0">
              <a:ln>
                <a:noFill/>
              </a:ln>
              <a:solidFill>
                <a:srgbClr val="7030A0"/>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WRT DISABILITY</a:t>
            </a:r>
            <a:endParaRPr kumimoji="0" lang="en-US" altLang="en-US" sz="2000" b="1" i="0" u="none" strike="noStrike" cap="none" normalizeH="0" baseline="0" dirty="0" smtClean="0">
              <a:ln>
                <a:noFill/>
              </a:ln>
              <a:solidFill>
                <a:srgbClr val="7030A0"/>
              </a:solidFill>
              <a:effectLst/>
              <a:latin typeface="Arial" panose="020B0604020202020204" pitchFamily="34" charset="0"/>
            </a:endParaRPr>
          </a:p>
        </p:txBody>
      </p:sp>
      <p:sp>
        <p:nvSpPr>
          <p:cNvPr id="8" name="Flowchart: Process 7"/>
          <p:cNvSpPr>
            <a:spLocks noChangeArrowheads="1"/>
          </p:cNvSpPr>
          <p:nvPr/>
        </p:nvSpPr>
        <p:spPr bwMode="auto">
          <a:xfrm>
            <a:off x="7259899" y="5449713"/>
            <a:ext cx="2321423" cy="1133475"/>
          </a:xfrm>
          <a:prstGeom prst="flowChartProcess">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OTHERWISE</a:t>
            </a:r>
            <a:endParaRPr kumimoji="0" lang="en-US" altLang="en-US" sz="2000" b="1" i="0" u="none" strike="noStrike" cap="none" normalizeH="0" baseline="0" dirty="0" smtClean="0">
              <a:ln>
                <a:noFill/>
              </a:ln>
              <a:solidFill>
                <a:srgbClr val="7030A0"/>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2000" b="1" dirty="0" smtClean="0">
                <a:solidFill>
                  <a:srgbClr val="7030A0"/>
                </a:solidFill>
                <a:latin typeface="Calibri" panose="020F0502020204030204" pitchFamily="34" charset="0"/>
                <a:ea typeface="Calibri" panose="020F0502020204030204" pitchFamily="34" charset="0"/>
                <a:cs typeface="Times New Roman" panose="02020603050405020304" pitchFamily="18" charset="0"/>
              </a:rPr>
              <a:t>S</a:t>
            </a:r>
            <a:r>
              <a:rPr kumimoji="0" lang="en-US" altLang="en-US" sz="2000" b="1" i="0" u="none" strike="noStrike" cap="none" normalizeH="0" baseline="0" dirty="0" smtClean="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YSTEM</a:t>
            </a:r>
            <a:endParaRPr kumimoji="0" lang="en-US" altLang="en-US" sz="2000" b="1" i="0" u="none" strike="noStrike" cap="none" normalizeH="0" baseline="0" dirty="0" smtClean="0">
              <a:ln>
                <a:noFill/>
              </a:ln>
              <a:solidFill>
                <a:srgbClr val="7030A0"/>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FAILED</a:t>
            </a:r>
            <a:endParaRPr kumimoji="0" lang="en-US" altLang="en-US" sz="2000" b="1" i="0" u="none" strike="noStrike" cap="none" normalizeH="0" baseline="0" dirty="0" smtClean="0">
              <a:ln>
                <a:noFill/>
              </a:ln>
              <a:solidFill>
                <a:srgbClr val="7030A0"/>
              </a:solidFill>
              <a:effectLst/>
              <a:latin typeface="Arial" panose="020B0604020202020204" pitchFamily="34" charset="0"/>
            </a:endParaRPr>
          </a:p>
        </p:txBody>
      </p:sp>
      <p:sp>
        <p:nvSpPr>
          <p:cNvPr id="9" name="Flowchart: Terminator 9"/>
          <p:cNvSpPr>
            <a:spLocks noChangeArrowheads="1"/>
          </p:cNvSpPr>
          <p:nvPr/>
        </p:nvSpPr>
        <p:spPr bwMode="auto">
          <a:xfrm>
            <a:off x="5439925" y="6026605"/>
            <a:ext cx="1219200" cy="695325"/>
          </a:xfrm>
          <a:prstGeom prst="flowChartTerminator">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STOP</a:t>
            </a:r>
            <a:endParaRPr kumimoji="0" lang="en-US" altLang="en-US" sz="2000" b="1" i="0" u="none" strike="noStrike" cap="none" normalizeH="0" baseline="0" dirty="0" smtClean="0">
              <a:ln>
                <a:noFill/>
              </a:ln>
              <a:solidFill>
                <a:srgbClr val="7030A0"/>
              </a:solidFill>
              <a:effectLst/>
              <a:latin typeface="Arial" panose="020B0604020202020204" pitchFamily="34" charset="0"/>
            </a:endParaRPr>
          </a:p>
        </p:txBody>
      </p:sp>
      <p:sp>
        <p:nvSpPr>
          <p:cNvPr id="10" name="Rectangle 7"/>
          <p:cNvSpPr>
            <a:spLocks noChangeArrowheads="1"/>
          </p:cNvSpPr>
          <p:nvPr/>
        </p:nvSpPr>
        <p:spPr bwMode="auto">
          <a:xfrm>
            <a:off x="2677675" y="1096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2811320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1178</TotalTime>
  <Words>523</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DAID - AN ANDROID APP FOR DISABLED </vt:lpstr>
      <vt:lpstr>PROBLEM STATEMENT</vt:lpstr>
      <vt:lpstr>IDEA FOR DAID APP</vt:lpstr>
      <vt:lpstr>ABOUT  THE  APP</vt:lpstr>
      <vt:lpstr>                                TECHNOLOGIES USED</vt:lpstr>
      <vt:lpstr>Java</vt:lpstr>
      <vt:lpstr>ANDROID SDK</vt:lpstr>
      <vt:lpstr>NATURAL LANGUAGE PROCESSING</vt:lpstr>
      <vt:lpstr>   APP FLOWCHART</vt:lpstr>
      <vt:lpstr>PROCEDURE</vt:lpstr>
      <vt:lpstr>OUTPUTS/ RESULTS</vt:lpstr>
      <vt:lpstr>RESULTS CONTINUED</vt:lpstr>
      <vt:lpstr>RESULTS</vt:lpstr>
      <vt:lpstr>CONCLUSIONS</vt:lpstr>
      <vt:lpstr>SCOPE OF IMPROVEMENT</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DIAD- AN ANDROID APP FOR DISABLED</dc:title>
  <dc:creator>Bijoy Behera</dc:creator>
  <cp:lastModifiedBy>Bijoy Behera</cp:lastModifiedBy>
  <cp:revision>58</cp:revision>
  <dcterms:created xsi:type="dcterms:W3CDTF">2018-02-23T16:07:20Z</dcterms:created>
  <dcterms:modified xsi:type="dcterms:W3CDTF">2018-05-29T01:10:10Z</dcterms:modified>
</cp:coreProperties>
</file>