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vibukathshim4@gmail.com" TargetMode="External"/><Relationship Id="rId2" Type="http://schemas.openxmlformats.org/officeDocument/2006/relationships/hyperlink" Target="mailto:yahiyamubeen493@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u="sng" dirty="0" smtClean="0">
                <a:latin typeface="Berlin Sans FB Demi" panose="020E0802020502020306" pitchFamily="34" charset="0"/>
              </a:rPr>
              <a:t>PREDICTING HOUSE PRICE </a:t>
            </a:r>
            <a:br>
              <a:rPr lang="en-US" sz="2800" u="sng" dirty="0" smtClean="0">
                <a:latin typeface="Berlin Sans FB Demi" panose="020E0802020502020306" pitchFamily="34" charset="0"/>
              </a:rPr>
            </a:br>
            <a:r>
              <a:rPr lang="en-US" sz="2800" u="sng" dirty="0" smtClean="0">
                <a:latin typeface="Berlin Sans FB Demi" panose="020E0802020502020306" pitchFamily="34" charset="0"/>
              </a:rPr>
              <a:t>USING MACHINE LEARNING</a:t>
            </a:r>
            <a:endParaRPr lang="en-US" sz="2800" u="sng" dirty="0">
              <a:latin typeface="Berlin Sans FB Demi" panose="020E0802020502020306" pitchFamily="34" charset="0"/>
            </a:endParaRPr>
          </a:p>
        </p:txBody>
      </p:sp>
    </p:spTree>
    <p:extLst>
      <p:ext uri="{BB962C8B-B14F-4D97-AF65-F5344CB8AC3E}">
        <p14:creationId xmlns:p14="http://schemas.microsoft.com/office/powerpoint/2010/main" val="277262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7328"/>
          </a:xfrm>
        </p:spPr>
        <p:txBody>
          <a:bodyPr>
            <a:normAutofit/>
          </a:bodyPr>
          <a:lstStyle/>
          <a:p>
            <a:pPr algn="ctr"/>
            <a:r>
              <a:rPr lang="en-US" sz="2400" u="sng" dirty="0" smtClean="0">
                <a:latin typeface="Berlin Sans FB Demi" panose="020E0802020502020306" pitchFamily="34" charset="0"/>
              </a:rPr>
              <a:t>MODEL TRAINING</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246188"/>
            <a:ext cx="8596668" cy="5102853"/>
          </a:xfrm>
        </p:spPr>
        <p:txBody>
          <a:bodyPr>
            <a:normAutofit fontScale="92500" lnSpcReduction="20000"/>
          </a:bodyPr>
          <a:lstStyle/>
          <a:p>
            <a:r>
              <a:rPr lang="en-US" b="1" dirty="0"/>
              <a:t>Data Preparation</a:t>
            </a:r>
            <a:r>
              <a:rPr lang="en-US" dirty="0"/>
              <a:t>:</a:t>
            </a:r>
          </a:p>
          <a:p>
            <a:pPr lvl="1"/>
            <a:r>
              <a:rPr lang="en-US" dirty="0"/>
              <a:t>Ensure that your dataset is properly preprocessed as discussed in the previous responses.</a:t>
            </a:r>
          </a:p>
          <a:p>
            <a:pPr lvl="1"/>
            <a:r>
              <a:rPr lang="en-US" dirty="0"/>
              <a:t>Split your data into training and testing sets (e.g., 80% for training and 20% for testing) to evaluate the model's performance.</a:t>
            </a:r>
          </a:p>
          <a:p>
            <a:pPr lvl="1"/>
            <a:r>
              <a:rPr lang="en-US" dirty="0"/>
              <a:t>Separate the target variable (house prices) from the predictor variables (features).</a:t>
            </a:r>
          </a:p>
          <a:p>
            <a:r>
              <a:rPr lang="en-US" b="1" dirty="0"/>
              <a:t>Model Selection</a:t>
            </a:r>
            <a:r>
              <a:rPr lang="en-US" dirty="0"/>
              <a:t>:</a:t>
            </a:r>
          </a:p>
          <a:p>
            <a:pPr lvl="1"/>
            <a:r>
              <a:rPr lang="en-US" dirty="0"/>
              <a:t>Choose a suitable machine learning algorithm for regression tasks. Common choices for house price prediction include:</a:t>
            </a:r>
          </a:p>
          <a:p>
            <a:pPr lvl="2"/>
            <a:r>
              <a:rPr lang="en-US" dirty="0"/>
              <a:t>Linear Regression</a:t>
            </a:r>
          </a:p>
          <a:p>
            <a:pPr lvl="2"/>
            <a:r>
              <a:rPr lang="en-US" dirty="0"/>
              <a:t>Decision Trees</a:t>
            </a:r>
          </a:p>
          <a:p>
            <a:pPr lvl="2"/>
            <a:r>
              <a:rPr lang="en-US" dirty="0"/>
              <a:t>Random Forest</a:t>
            </a:r>
          </a:p>
          <a:p>
            <a:pPr lvl="2"/>
            <a:r>
              <a:rPr lang="en-US" dirty="0"/>
              <a:t>Gradient Boosting (e.g., </a:t>
            </a:r>
            <a:r>
              <a:rPr lang="en-US" dirty="0" err="1"/>
              <a:t>XGBoost</a:t>
            </a:r>
            <a:r>
              <a:rPr lang="en-US" dirty="0"/>
              <a:t>, </a:t>
            </a:r>
            <a:r>
              <a:rPr lang="en-US" dirty="0" err="1"/>
              <a:t>LightGBM</a:t>
            </a:r>
            <a:r>
              <a:rPr lang="en-US" dirty="0"/>
              <a:t>)</a:t>
            </a:r>
          </a:p>
          <a:p>
            <a:pPr lvl="2"/>
            <a:r>
              <a:rPr lang="en-US" dirty="0"/>
              <a:t>Support Vector Regression (SVR)</a:t>
            </a:r>
          </a:p>
          <a:p>
            <a:pPr lvl="2"/>
            <a:r>
              <a:rPr lang="en-US" dirty="0"/>
              <a:t>Neural Networks (Deep Learning)</a:t>
            </a:r>
          </a:p>
          <a:p>
            <a:r>
              <a:rPr lang="en-US" b="1" dirty="0"/>
              <a:t>Feature Scaling (if needed)</a:t>
            </a:r>
            <a:r>
              <a:rPr lang="en-US" dirty="0"/>
              <a:t>:</a:t>
            </a:r>
          </a:p>
          <a:p>
            <a:pPr lvl="1"/>
            <a:r>
              <a:rPr lang="en-US" dirty="0"/>
              <a:t>Depending on the chosen algorithm, you may need to scale or normalize your features to ensure they have similar scales</a:t>
            </a:r>
            <a:r>
              <a:rPr lang="en-US" dirty="0" smtClean="0"/>
              <a:t>.</a:t>
            </a:r>
            <a:endParaRPr lang="en-US" dirty="0"/>
          </a:p>
        </p:txBody>
      </p:sp>
    </p:spTree>
    <p:extLst>
      <p:ext uri="{BB962C8B-B14F-4D97-AF65-F5344CB8AC3E}">
        <p14:creationId xmlns:p14="http://schemas.microsoft.com/office/powerpoint/2010/main" val="424529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1926"/>
            <a:ext cx="8596668" cy="543463"/>
          </a:xfrm>
        </p:spPr>
        <p:txBody>
          <a:bodyPr>
            <a:normAutofit/>
          </a:bodyPr>
          <a:lstStyle/>
          <a:p>
            <a:pPr algn="ctr"/>
            <a:r>
              <a:rPr lang="en-US" sz="2400" u="sng" dirty="0" smtClean="0">
                <a:latin typeface="Berlin Sans FB Demi" panose="020E0802020502020306" pitchFamily="34" charset="0"/>
              </a:rPr>
              <a:t>MODEL TRAINING</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08322" y="987396"/>
            <a:ext cx="8596668" cy="5076974"/>
          </a:xfrm>
        </p:spPr>
        <p:txBody>
          <a:bodyPr>
            <a:normAutofit fontScale="92500"/>
          </a:bodyPr>
          <a:lstStyle/>
          <a:p>
            <a:r>
              <a:rPr lang="en-US" b="1" dirty="0"/>
              <a:t>Feature Scaling (if needed)</a:t>
            </a:r>
            <a:r>
              <a:rPr lang="en-US" dirty="0"/>
              <a:t>:</a:t>
            </a:r>
          </a:p>
          <a:p>
            <a:pPr lvl="1"/>
            <a:r>
              <a:rPr lang="en-US" dirty="0"/>
              <a:t>Depending on the chosen algorithm, you may need to scale or normalize your features to ensure they have similar scales.</a:t>
            </a:r>
          </a:p>
          <a:p>
            <a:r>
              <a:rPr lang="en-US" b="1" dirty="0"/>
              <a:t>Model Training</a:t>
            </a:r>
            <a:r>
              <a:rPr lang="en-US" dirty="0"/>
              <a:t>:</a:t>
            </a:r>
          </a:p>
          <a:p>
            <a:pPr lvl="1"/>
            <a:r>
              <a:rPr lang="en-US" dirty="0"/>
              <a:t>Use the training dataset to train the selected machine learning model. During training, the model learns the relationships between the predictor variables and the target variable.</a:t>
            </a:r>
          </a:p>
          <a:p>
            <a:pPr lvl="1"/>
            <a:r>
              <a:rPr lang="en-US" dirty="0"/>
              <a:t>Adjust model </a:t>
            </a:r>
            <a:r>
              <a:rPr lang="en-US" dirty="0" err="1"/>
              <a:t>hyperparameters</a:t>
            </a:r>
            <a:r>
              <a:rPr lang="en-US" dirty="0"/>
              <a:t> if necessary. This includes tuning parameters like the learning rate, tree depth, number of estimators (for ensemble models), and regularization strength.</a:t>
            </a:r>
          </a:p>
          <a:p>
            <a:r>
              <a:rPr lang="en-US" b="1" dirty="0"/>
              <a:t>Model Evaluation</a:t>
            </a:r>
            <a:r>
              <a:rPr lang="en-US" dirty="0"/>
              <a:t>:</a:t>
            </a:r>
          </a:p>
          <a:p>
            <a:r>
              <a:rPr lang="en-US" dirty="0"/>
              <a:t>Evaluate the model's performance on the testing dataset using appropriate regression metrics. Common evaluation metrics for house price prediction include:</a:t>
            </a:r>
          </a:p>
          <a:p>
            <a:pPr lvl="1"/>
            <a:r>
              <a:rPr lang="en-US" dirty="0"/>
              <a:t>Mean Absolute Error (MAE)</a:t>
            </a:r>
          </a:p>
          <a:p>
            <a:pPr lvl="1"/>
            <a:r>
              <a:rPr lang="en-US" dirty="0"/>
              <a:t>Mean Squared Error (MSE)</a:t>
            </a:r>
          </a:p>
          <a:p>
            <a:pPr lvl="1"/>
            <a:r>
              <a:rPr lang="en-US" dirty="0"/>
              <a:t>Root Mean Squared Error (RMSE)</a:t>
            </a:r>
          </a:p>
          <a:p>
            <a:endParaRPr lang="en-US" dirty="0"/>
          </a:p>
        </p:txBody>
      </p:sp>
    </p:spTree>
    <p:extLst>
      <p:ext uri="{BB962C8B-B14F-4D97-AF65-F5344CB8AC3E}">
        <p14:creationId xmlns:p14="http://schemas.microsoft.com/office/powerpoint/2010/main" val="204422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2785"/>
            <a:ext cx="8596668" cy="511834"/>
          </a:xfrm>
        </p:spPr>
        <p:txBody>
          <a:bodyPr>
            <a:normAutofit/>
          </a:bodyPr>
          <a:lstStyle/>
          <a:p>
            <a:pPr algn="ctr"/>
            <a:r>
              <a:rPr lang="en-US" sz="2400" u="sng" dirty="0" smtClean="0">
                <a:latin typeface="Berlin Sans FB Demi" panose="020E0802020502020306" pitchFamily="34" charset="0"/>
              </a:rPr>
              <a:t>MODEL TRAINING</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815356" y="927011"/>
            <a:ext cx="8596668" cy="5568680"/>
          </a:xfrm>
        </p:spPr>
        <p:txBody>
          <a:bodyPr>
            <a:normAutofit fontScale="92500" lnSpcReduction="20000"/>
          </a:bodyPr>
          <a:lstStyle/>
          <a:p>
            <a:r>
              <a:rPr lang="en-US" b="1" dirty="0" err="1"/>
              <a:t>Hyperparameter</a:t>
            </a:r>
            <a:r>
              <a:rPr lang="en-US" b="1" dirty="0"/>
              <a:t> Tuning (Optional)</a:t>
            </a:r>
            <a:r>
              <a:rPr lang="en-US" dirty="0"/>
              <a:t>:</a:t>
            </a:r>
          </a:p>
          <a:p>
            <a:pPr lvl="1"/>
            <a:r>
              <a:rPr lang="en-US" dirty="0"/>
              <a:t>Fine-tune </a:t>
            </a:r>
            <a:r>
              <a:rPr lang="en-US" dirty="0" err="1"/>
              <a:t>hyperparameters</a:t>
            </a:r>
            <a:r>
              <a:rPr lang="en-US" dirty="0"/>
              <a:t> using techniques like grid search or random search to find the best combination of parameters that yield the lowest error.</a:t>
            </a:r>
          </a:p>
          <a:p>
            <a:r>
              <a:rPr lang="en-US" b="1" dirty="0"/>
              <a:t>Cross-Validation (Optional)</a:t>
            </a:r>
            <a:r>
              <a:rPr lang="en-US" dirty="0"/>
              <a:t>:</a:t>
            </a:r>
          </a:p>
          <a:p>
            <a:pPr lvl="1"/>
            <a:r>
              <a:rPr lang="en-US" dirty="0"/>
              <a:t>Perform k-fold cross-validation on the training dataset to assess the model's robustness and generalization performance.</a:t>
            </a:r>
          </a:p>
          <a:p>
            <a:r>
              <a:rPr lang="en-US" b="1" dirty="0"/>
              <a:t>Feature Importance (if applicable)</a:t>
            </a:r>
            <a:r>
              <a:rPr lang="en-US" dirty="0"/>
              <a:t>:</a:t>
            </a:r>
          </a:p>
          <a:p>
            <a:pPr lvl="1"/>
            <a:r>
              <a:rPr lang="en-US" dirty="0"/>
              <a:t>If using tree-based models like Random Forest or Gradient Boosting, analyze feature importance to understand which features have the most significant impact on predictions.</a:t>
            </a:r>
          </a:p>
          <a:p>
            <a:r>
              <a:rPr lang="en-US" b="1" dirty="0"/>
              <a:t>Model Interpretability (if applicable)</a:t>
            </a:r>
            <a:r>
              <a:rPr lang="en-US" dirty="0"/>
              <a:t>:</a:t>
            </a:r>
          </a:p>
          <a:p>
            <a:pPr lvl="1"/>
            <a:r>
              <a:rPr lang="en-US" dirty="0"/>
              <a:t>Consider using techniques such as SHAP values or Partial Dependence Plots to interpret and explain how the model makes predictions</a:t>
            </a:r>
            <a:r>
              <a:rPr lang="en-US" dirty="0" smtClean="0"/>
              <a:t>.</a:t>
            </a:r>
          </a:p>
          <a:p>
            <a:r>
              <a:rPr lang="en-US" b="1" dirty="0"/>
              <a:t>Model Deployment (if needed)</a:t>
            </a:r>
            <a:r>
              <a:rPr lang="en-US" dirty="0"/>
              <a:t>:</a:t>
            </a:r>
          </a:p>
          <a:p>
            <a:pPr lvl="1"/>
            <a:r>
              <a:rPr lang="en-US" dirty="0"/>
              <a:t>If you plan to deploy the model in a production environment, save the trained model and its preprocessing steps (e.g., feature scaling) for later use.</a:t>
            </a:r>
          </a:p>
          <a:p>
            <a:r>
              <a:rPr lang="en-US" b="1" dirty="0"/>
              <a:t>Iterate and Refine</a:t>
            </a:r>
            <a:r>
              <a:rPr lang="en-US" dirty="0"/>
              <a:t>:</a:t>
            </a:r>
          </a:p>
          <a:p>
            <a:pPr lvl="1"/>
            <a:r>
              <a:rPr lang="en-US" dirty="0"/>
              <a:t>Based on the model's performance, iterate and make improvements as necessary. This might involve revisiting data preprocessing steps, trying different algorithms, or collecting additional data.</a:t>
            </a:r>
          </a:p>
          <a:p>
            <a:pPr marL="457200" lvl="1" indent="0">
              <a:buNone/>
            </a:pPr>
            <a:endParaRPr lang="en-US" dirty="0"/>
          </a:p>
        </p:txBody>
      </p:sp>
    </p:spTree>
    <p:extLst>
      <p:ext uri="{BB962C8B-B14F-4D97-AF65-F5344CB8AC3E}">
        <p14:creationId xmlns:p14="http://schemas.microsoft.com/office/powerpoint/2010/main" val="81181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460075"/>
          </a:xfrm>
        </p:spPr>
        <p:txBody>
          <a:bodyPr>
            <a:normAutofit/>
          </a:bodyPr>
          <a:lstStyle/>
          <a:p>
            <a:pPr algn="ctr"/>
            <a:r>
              <a:rPr lang="en-US" sz="2400" u="sng" dirty="0" smtClean="0">
                <a:latin typeface="Berlin Sans FB Demi" panose="020E0802020502020306" pitchFamily="34" charset="0"/>
              </a:rPr>
              <a:t>EVALUATION</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866628"/>
            <a:ext cx="8596668" cy="5775712"/>
          </a:xfrm>
        </p:spPr>
        <p:txBody>
          <a:bodyPr>
            <a:normAutofit fontScale="77500" lnSpcReduction="20000"/>
          </a:bodyPr>
          <a:lstStyle/>
          <a:p>
            <a:r>
              <a:rPr lang="en-US" b="1" dirty="0"/>
              <a:t>Mean Absolute Error (MAE)</a:t>
            </a:r>
            <a:r>
              <a:rPr lang="en-US" dirty="0"/>
              <a:t>:</a:t>
            </a:r>
          </a:p>
          <a:p>
            <a:pPr lvl="1"/>
            <a:r>
              <a:rPr lang="en-US" dirty="0"/>
              <a:t>MAE measures the average absolute difference between the model's predicted house prices and the actual prices.</a:t>
            </a:r>
          </a:p>
          <a:p>
            <a:pPr lvl="1"/>
            <a:r>
              <a:rPr lang="en-US" dirty="0"/>
              <a:t>It represents the average magnitude of prediction errors.</a:t>
            </a:r>
          </a:p>
          <a:p>
            <a:pPr lvl="1"/>
            <a:r>
              <a:rPr lang="en-US" dirty="0"/>
              <a:t>Lower MAE values indicate better predictive accuracy.</a:t>
            </a:r>
          </a:p>
          <a:p>
            <a:pPr lvl="1"/>
            <a:r>
              <a:rPr lang="en-US" dirty="0"/>
              <a:t>For example, if your MAE is $10,000, it means, on average, your model's predictions are off by $10,000 from the actual prices.</a:t>
            </a:r>
          </a:p>
          <a:p>
            <a:r>
              <a:rPr lang="en-US" b="1" dirty="0"/>
              <a:t>Root Mean Squared Error (RMSE)</a:t>
            </a:r>
            <a:r>
              <a:rPr lang="en-US" dirty="0"/>
              <a:t>:</a:t>
            </a:r>
          </a:p>
          <a:p>
            <a:pPr lvl="1"/>
            <a:r>
              <a:rPr lang="en-US" dirty="0"/>
              <a:t>RMSE is the square root of the average squared differences between predicted and actual house prices.</a:t>
            </a:r>
          </a:p>
          <a:p>
            <a:pPr lvl="1"/>
            <a:r>
              <a:rPr lang="en-US" dirty="0"/>
              <a:t>It provides a measure of prediction error in the same units as the target variable.</a:t>
            </a:r>
          </a:p>
          <a:p>
            <a:pPr lvl="1"/>
            <a:r>
              <a:rPr lang="en-US" dirty="0"/>
              <a:t>Lower RMSE values indicate better predictive accuracy.</a:t>
            </a:r>
          </a:p>
          <a:p>
            <a:pPr lvl="1"/>
            <a:r>
              <a:rPr lang="en-US" dirty="0"/>
              <a:t>RMSE is more sensitive to larger errors than MAE.</a:t>
            </a:r>
          </a:p>
          <a:p>
            <a:pPr lvl="1"/>
            <a:r>
              <a:rPr lang="en-US" dirty="0"/>
              <a:t>For example, if your RMSE is $15,000, it means that, on average, your model's predictions deviate by approximately $15,000 from the actual prices.</a:t>
            </a:r>
          </a:p>
          <a:p>
            <a:r>
              <a:rPr lang="en-US" b="1" dirty="0"/>
              <a:t>R-squared (R2)</a:t>
            </a:r>
            <a:r>
              <a:rPr lang="en-US" dirty="0"/>
              <a:t>:</a:t>
            </a:r>
          </a:p>
          <a:p>
            <a:pPr lvl="1"/>
            <a:r>
              <a:rPr lang="en-US" dirty="0"/>
              <a:t>R2 measures the proportion of variance in the target variable (house prices) that is explained by the model.</a:t>
            </a:r>
          </a:p>
          <a:p>
            <a:pPr lvl="1"/>
            <a:r>
              <a:rPr lang="en-US" dirty="0"/>
              <a:t>It ranges from 0 to 1, with 1 indicating that the model explains all the variance and 0 indicating that it explains none.</a:t>
            </a:r>
          </a:p>
          <a:p>
            <a:pPr lvl="1"/>
            <a:r>
              <a:rPr lang="en-US" dirty="0"/>
              <a:t>Higher R2 values signify a better fit of the model to the data.</a:t>
            </a:r>
          </a:p>
          <a:p>
            <a:pPr lvl="1"/>
            <a:r>
              <a:rPr lang="en-US" dirty="0"/>
              <a:t>An R2 of 0.7, for instance, means that the model explains 70% of the variance in house prices.</a:t>
            </a:r>
          </a:p>
        </p:txBody>
      </p:sp>
    </p:spTree>
    <p:extLst>
      <p:ext uri="{BB962C8B-B14F-4D97-AF65-F5344CB8AC3E}">
        <p14:creationId xmlns:p14="http://schemas.microsoft.com/office/powerpoint/2010/main" val="153302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023"/>
            <a:ext cx="8596668" cy="569343"/>
          </a:xfrm>
        </p:spPr>
        <p:txBody>
          <a:bodyPr>
            <a:normAutofit/>
          </a:bodyPr>
          <a:lstStyle/>
          <a:p>
            <a:pPr algn="ctr"/>
            <a:r>
              <a:rPr lang="en-US" sz="2400" u="sng" dirty="0" smtClean="0">
                <a:latin typeface="Berlin Sans FB Demi" panose="020E0802020502020306" pitchFamily="34" charset="0"/>
              </a:rPr>
              <a:t>TEAM DETAILS</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603850"/>
            <a:ext cx="8596668" cy="6081622"/>
          </a:xfrm>
        </p:spPr>
        <p:txBody>
          <a:bodyPr>
            <a:normAutofit fontScale="92500" lnSpcReduction="20000"/>
          </a:bodyPr>
          <a:lstStyle/>
          <a:p>
            <a:pPr marL="0" indent="0">
              <a:buNone/>
            </a:pPr>
            <a:r>
              <a:rPr lang="en-US" sz="1400" dirty="0" smtClean="0">
                <a:latin typeface="Baskerville Old Face" panose="02020602080505020303" pitchFamily="18" charset="0"/>
              </a:rPr>
              <a:t>TEAM NAME : TEAM BRIGHT CORE</a:t>
            </a:r>
          </a:p>
          <a:p>
            <a:pPr marL="0" indent="0">
              <a:buNone/>
            </a:pPr>
            <a:r>
              <a:rPr lang="en-US" sz="1400" dirty="0" smtClean="0">
                <a:latin typeface="Baskerville Old Face" panose="02020602080505020303" pitchFamily="18" charset="0"/>
              </a:rPr>
              <a:t>TEAM MEMBERS :</a:t>
            </a:r>
          </a:p>
          <a:p>
            <a:pPr marL="0" indent="0">
              <a:buNone/>
            </a:pPr>
            <a:endParaRPr lang="en-US" sz="1400" dirty="0" smtClean="0">
              <a:latin typeface="Baskerville Old Face" panose="02020602080505020303" pitchFamily="18" charset="0"/>
            </a:endParaRPr>
          </a:p>
          <a:p>
            <a:pPr marL="0" indent="0">
              <a:buNone/>
            </a:pPr>
            <a:r>
              <a:rPr lang="en-US" sz="1400" dirty="0" smtClean="0">
                <a:latin typeface="Baskerville Old Face" panose="02020602080505020303" pitchFamily="18" charset="0"/>
              </a:rPr>
              <a:t>MEMBER 1</a:t>
            </a:r>
          </a:p>
          <a:p>
            <a:pPr marL="0" indent="0">
              <a:buNone/>
            </a:pPr>
            <a:r>
              <a:rPr lang="en-US" dirty="0" smtClean="0">
                <a:latin typeface="Baskerville Old Face" panose="02020602080505020303" pitchFamily="18" charset="0"/>
              </a:rPr>
              <a:t>Name</a:t>
            </a:r>
            <a:r>
              <a:rPr lang="en-US" dirty="0"/>
              <a:t> </a:t>
            </a:r>
            <a:r>
              <a:rPr lang="en-US" dirty="0" smtClean="0"/>
              <a:t>: </a:t>
            </a:r>
            <a:r>
              <a:rPr lang="en-US" dirty="0" smtClean="0">
                <a:latin typeface="Baskerville Old Face" panose="02020602080505020303" pitchFamily="18" charset="0"/>
              </a:rPr>
              <a:t>Mohammed Yahiya </a:t>
            </a:r>
            <a:r>
              <a:rPr lang="en-US" dirty="0" err="1" smtClean="0">
                <a:latin typeface="Baskerville Old Face" panose="02020602080505020303" pitchFamily="18" charset="0"/>
              </a:rPr>
              <a:t>haneefa</a:t>
            </a:r>
            <a:r>
              <a:rPr lang="en-US" dirty="0" smtClean="0">
                <a:latin typeface="Baskerville Old Face" panose="02020602080505020303" pitchFamily="18" charset="0"/>
              </a:rPr>
              <a:t> B</a:t>
            </a:r>
          </a:p>
          <a:p>
            <a:pPr marL="0" indent="0">
              <a:buNone/>
            </a:pPr>
            <a:r>
              <a:rPr lang="en-US" dirty="0" smtClean="0">
                <a:latin typeface="Baskerville Old Face" panose="02020602080505020303" pitchFamily="18" charset="0"/>
              </a:rPr>
              <a:t>Register no : 312821121019</a:t>
            </a:r>
          </a:p>
          <a:p>
            <a:pPr marL="0" indent="0">
              <a:buNone/>
            </a:pPr>
            <a:r>
              <a:rPr lang="en-US" dirty="0" smtClean="0">
                <a:latin typeface="Baskerville Old Face" panose="02020602080505020303" pitchFamily="18" charset="0"/>
              </a:rPr>
              <a:t>Email ID : </a:t>
            </a:r>
            <a:r>
              <a:rPr lang="en-US" dirty="0" smtClean="0">
                <a:latin typeface="Baskerville Old Face" panose="02020602080505020303" pitchFamily="18" charset="0"/>
                <a:hlinkClick r:id="rId2"/>
              </a:rPr>
              <a:t>yahiyamubeen493@gmail.com</a:t>
            </a:r>
            <a:endParaRPr lang="en-US" dirty="0" smtClean="0"/>
          </a:p>
          <a:p>
            <a:pPr marL="0" indent="0">
              <a:buNone/>
            </a:pPr>
            <a:r>
              <a:rPr lang="en-US" sz="1400" dirty="0">
                <a:latin typeface="Baskerville Old Face" panose="02020602080505020303" pitchFamily="18" charset="0"/>
              </a:rPr>
              <a:t>MEMBER </a:t>
            </a:r>
            <a:r>
              <a:rPr lang="en-US" sz="1400" dirty="0" smtClean="0">
                <a:latin typeface="Baskerville Old Face" panose="02020602080505020303" pitchFamily="18" charset="0"/>
              </a:rPr>
              <a:t>2</a:t>
            </a:r>
            <a:endParaRPr lang="en-US" sz="1400" dirty="0">
              <a:latin typeface="Baskerville Old Face" panose="02020602080505020303" pitchFamily="18" charset="0"/>
            </a:endParaRPr>
          </a:p>
          <a:p>
            <a:pPr marL="0" indent="0">
              <a:buNone/>
            </a:pPr>
            <a:r>
              <a:rPr lang="en-US" dirty="0">
                <a:latin typeface="Baskerville Old Face" panose="02020602080505020303" pitchFamily="18" charset="0"/>
              </a:rPr>
              <a:t>Name</a:t>
            </a:r>
            <a:r>
              <a:rPr lang="en-US" dirty="0"/>
              <a:t> </a:t>
            </a:r>
            <a:r>
              <a:rPr lang="en-US" dirty="0" smtClean="0"/>
              <a:t>: </a:t>
            </a:r>
            <a:r>
              <a:rPr lang="en-US" dirty="0" err="1" smtClean="0">
                <a:latin typeface="Baskerville Old Face" panose="02020602080505020303" pitchFamily="18" charset="0"/>
              </a:rPr>
              <a:t>Vibukathshim</a:t>
            </a:r>
            <a:r>
              <a:rPr lang="en-US" dirty="0" smtClean="0">
                <a:latin typeface="Baskerville Old Face" panose="02020602080505020303" pitchFamily="18" charset="0"/>
              </a:rPr>
              <a:t> S</a:t>
            </a:r>
          </a:p>
          <a:p>
            <a:pPr marL="0" indent="0">
              <a:buNone/>
            </a:pPr>
            <a:r>
              <a:rPr lang="en-US" dirty="0" smtClean="0">
                <a:latin typeface="Baskerville Old Face" panose="02020602080505020303" pitchFamily="18" charset="0"/>
              </a:rPr>
              <a:t>Register no : 312821121032</a:t>
            </a:r>
          </a:p>
          <a:p>
            <a:pPr marL="0" indent="0">
              <a:buNone/>
            </a:pPr>
            <a:r>
              <a:rPr lang="en-US" dirty="0" smtClean="0">
                <a:latin typeface="Baskerville Old Face" panose="02020602080505020303" pitchFamily="18" charset="0"/>
              </a:rPr>
              <a:t>Email </a:t>
            </a:r>
            <a:r>
              <a:rPr lang="en-US" dirty="0">
                <a:latin typeface="Baskerville Old Face" panose="02020602080505020303" pitchFamily="18" charset="0"/>
              </a:rPr>
              <a:t>ID : </a:t>
            </a:r>
            <a:r>
              <a:rPr lang="en-US" dirty="0" smtClean="0">
                <a:latin typeface="Baskerville Old Face" panose="02020602080505020303" pitchFamily="18" charset="0"/>
                <a:hlinkClick r:id="rId3"/>
              </a:rPr>
              <a:t>vibukathshim4@gmail.com</a:t>
            </a:r>
            <a:endParaRPr lang="en-US" dirty="0" smtClean="0">
              <a:latin typeface="Baskerville Old Face" panose="02020602080505020303" pitchFamily="18" charset="0"/>
            </a:endParaRPr>
          </a:p>
          <a:p>
            <a:pPr marL="0" indent="0">
              <a:buNone/>
            </a:pPr>
            <a:r>
              <a:rPr lang="en-US" sz="1400" dirty="0" smtClean="0">
                <a:latin typeface="Baskerville Old Face" panose="02020602080505020303" pitchFamily="18" charset="0"/>
              </a:rPr>
              <a:t>MEMBER 3</a:t>
            </a:r>
            <a:endParaRPr lang="en-US" sz="1400" dirty="0">
              <a:latin typeface="Baskerville Old Face" panose="02020602080505020303" pitchFamily="18" charset="0"/>
            </a:endParaRPr>
          </a:p>
          <a:p>
            <a:pPr marL="0" indent="0">
              <a:buNone/>
            </a:pPr>
            <a:r>
              <a:rPr lang="en-US" dirty="0">
                <a:latin typeface="Baskerville Old Face" panose="02020602080505020303" pitchFamily="18" charset="0"/>
              </a:rPr>
              <a:t>Name</a:t>
            </a:r>
            <a:r>
              <a:rPr lang="en-US" dirty="0"/>
              <a:t> : </a:t>
            </a:r>
            <a:r>
              <a:rPr lang="en-US" dirty="0" err="1" smtClean="0">
                <a:latin typeface="Baskerville Old Face" panose="02020602080505020303" pitchFamily="18" charset="0"/>
              </a:rPr>
              <a:t>Giftson</a:t>
            </a:r>
            <a:r>
              <a:rPr lang="en-US" dirty="0" smtClean="0">
                <a:latin typeface="Baskerville Old Face" panose="02020602080505020303" pitchFamily="18" charset="0"/>
              </a:rPr>
              <a:t> </a:t>
            </a:r>
            <a:r>
              <a:rPr lang="en-US" dirty="0" err="1" smtClean="0">
                <a:latin typeface="Baskerville Old Face" panose="02020602080505020303" pitchFamily="18" charset="0"/>
              </a:rPr>
              <a:t>sam</a:t>
            </a:r>
            <a:r>
              <a:rPr lang="en-US" dirty="0" smtClean="0">
                <a:latin typeface="Baskerville Old Face" panose="02020602080505020303" pitchFamily="18" charset="0"/>
              </a:rPr>
              <a:t> R.G</a:t>
            </a:r>
            <a:endParaRPr lang="en-US" dirty="0">
              <a:latin typeface="Baskerville Old Face" panose="02020602080505020303" pitchFamily="18" charset="0"/>
            </a:endParaRPr>
          </a:p>
          <a:p>
            <a:pPr marL="0" indent="0">
              <a:buNone/>
            </a:pPr>
            <a:r>
              <a:rPr lang="en-US" dirty="0">
                <a:latin typeface="Baskerville Old Face" panose="02020602080505020303" pitchFamily="18" charset="0"/>
              </a:rPr>
              <a:t>Register no : </a:t>
            </a:r>
            <a:r>
              <a:rPr lang="en-US" dirty="0" smtClean="0">
                <a:latin typeface="Baskerville Old Face" panose="02020602080505020303" pitchFamily="18" charset="0"/>
              </a:rPr>
              <a:t>312821121008</a:t>
            </a:r>
            <a:endParaRPr lang="en-US" dirty="0">
              <a:latin typeface="Baskerville Old Face" panose="02020602080505020303" pitchFamily="18" charset="0"/>
            </a:endParaRPr>
          </a:p>
          <a:p>
            <a:pPr marL="0" indent="0">
              <a:buNone/>
            </a:pPr>
            <a:r>
              <a:rPr lang="en-US" dirty="0">
                <a:latin typeface="Baskerville Old Face" panose="02020602080505020303" pitchFamily="18" charset="0"/>
              </a:rPr>
              <a:t>Email ID : giftson558@gmail.com </a:t>
            </a:r>
            <a:endParaRPr lang="en-US" dirty="0" smtClean="0">
              <a:latin typeface="Baskerville Old Face" panose="02020602080505020303" pitchFamily="18" charset="0"/>
            </a:endParaRPr>
          </a:p>
          <a:p>
            <a:pPr marL="0" indent="0">
              <a:buNone/>
            </a:pPr>
            <a:r>
              <a:rPr lang="en-US" sz="1400" dirty="0" smtClean="0">
                <a:latin typeface="Baskerville Old Face" panose="02020602080505020303" pitchFamily="18" charset="0"/>
              </a:rPr>
              <a:t>MEMBER 4</a:t>
            </a:r>
            <a:endParaRPr lang="en-US" sz="1400" dirty="0">
              <a:latin typeface="Baskerville Old Face" panose="02020602080505020303" pitchFamily="18" charset="0"/>
            </a:endParaRPr>
          </a:p>
          <a:p>
            <a:pPr marL="0" indent="0">
              <a:buNone/>
            </a:pPr>
            <a:r>
              <a:rPr lang="en-US" dirty="0">
                <a:latin typeface="Baskerville Old Face" panose="02020602080505020303" pitchFamily="18" charset="0"/>
              </a:rPr>
              <a:t>Name</a:t>
            </a:r>
            <a:r>
              <a:rPr lang="en-US" dirty="0"/>
              <a:t> : </a:t>
            </a:r>
            <a:r>
              <a:rPr lang="en-US" dirty="0" err="1" smtClean="0">
                <a:latin typeface="Baskerville Old Face" panose="02020602080505020303" pitchFamily="18" charset="0"/>
              </a:rPr>
              <a:t>Prasanna</a:t>
            </a:r>
            <a:r>
              <a:rPr lang="en-US" dirty="0" smtClean="0">
                <a:latin typeface="Baskerville Old Face" panose="02020602080505020303" pitchFamily="18" charset="0"/>
              </a:rPr>
              <a:t> </a:t>
            </a:r>
            <a:r>
              <a:rPr lang="en-US" dirty="0" err="1" smtClean="0">
                <a:latin typeface="Baskerville Old Face" panose="02020602080505020303" pitchFamily="18" charset="0"/>
              </a:rPr>
              <a:t>Jeyaraja</a:t>
            </a:r>
            <a:r>
              <a:rPr lang="en-US" dirty="0" smtClean="0">
                <a:latin typeface="Baskerville Old Face" panose="02020602080505020303" pitchFamily="18" charset="0"/>
              </a:rPr>
              <a:t> G</a:t>
            </a:r>
            <a:endParaRPr lang="en-US" dirty="0">
              <a:latin typeface="Baskerville Old Face" panose="02020602080505020303" pitchFamily="18" charset="0"/>
            </a:endParaRPr>
          </a:p>
          <a:p>
            <a:pPr marL="0" indent="0">
              <a:buNone/>
            </a:pPr>
            <a:r>
              <a:rPr lang="en-US" dirty="0">
                <a:latin typeface="Baskerville Old Face" panose="02020602080505020303" pitchFamily="18" charset="0"/>
              </a:rPr>
              <a:t>Register no : </a:t>
            </a:r>
            <a:r>
              <a:rPr lang="en-US" dirty="0" smtClean="0">
                <a:latin typeface="Baskerville Old Face" panose="02020602080505020303" pitchFamily="18" charset="0"/>
              </a:rPr>
              <a:t>312821121022</a:t>
            </a:r>
            <a:endParaRPr lang="en-US" dirty="0">
              <a:latin typeface="Baskerville Old Face" panose="02020602080505020303" pitchFamily="18" charset="0"/>
            </a:endParaRPr>
          </a:p>
          <a:p>
            <a:pPr marL="0" indent="0">
              <a:buNone/>
            </a:pPr>
            <a:r>
              <a:rPr lang="en-US" dirty="0">
                <a:latin typeface="Baskerville Old Face" panose="02020602080505020303" pitchFamily="18" charset="0"/>
              </a:rPr>
              <a:t>Email ID </a:t>
            </a:r>
            <a:r>
              <a:rPr lang="en-US" dirty="0" smtClean="0">
                <a:latin typeface="Baskerville Old Face" panose="02020602080505020303" pitchFamily="18" charset="0"/>
              </a:rPr>
              <a:t>: 21bme24@act.edu.in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73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489" y="2636807"/>
            <a:ext cx="8596668" cy="1348596"/>
          </a:xfrm>
        </p:spPr>
        <p:txBody>
          <a:bodyPr/>
          <a:lstStyle/>
          <a:p>
            <a:pPr algn="ctr"/>
            <a:r>
              <a:rPr lang="en-US" u="sng" dirty="0" smtClean="0">
                <a:latin typeface="Berlin Sans FB Demi" panose="020E0802020502020306" pitchFamily="34" charset="0"/>
              </a:rPr>
              <a:t>THANK YOU</a:t>
            </a:r>
            <a:endParaRPr lang="en-US" u="sng" dirty="0">
              <a:latin typeface="Berlin Sans FB Demi" panose="020E0802020502020306" pitchFamily="34" charset="0"/>
            </a:endParaRPr>
          </a:p>
        </p:txBody>
      </p:sp>
    </p:spTree>
    <p:extLst>
      <p:ext uri="{BB962C8B-B14F-4D97-AF65-F5344CB8AC3E}">
        <p14:creationId xmlns:p14="http://schemas.microsoft.com/office/powerpoint/2010/main" val="246305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08340"/>
            <a:ext cx="1548281" cy="546340"/>
          </a:xfrm>
        </p:spPr>
        <p:txBody>
          <a:bodyPr>
            <a:normAutofit/>
          </a:bodyPr>
          <a:lstStyle/>
          <a:p>
            <a:r>
              <a:rPr lang="en-US" sz="2400" u="sng" dirty="0" smtClean="0">
                <a:latin typeface="Berlin Sans FB Demi" panose="020E0802020502020306" pitchFamily="34" charset="0"/>
              </a:rPr>
              <a:t>AGENDA</a:t>
            </a:r>
            <a:endParaRPr lang="en-US" sz="2400" u="sng"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rebuchet MS" panose="020B0603020202020204" pitchFamily="34" charset="0"/>
              </a:rPr>
              <a:t>ABSTRACT</a:t>
            </a:r>
          </a:p>
          <a:p>
            <a:r>
              <a:rPr lang="en-US" dirty="0" smtClean="0">
                <a:latin typeface="Trebuchet MS" panose="020B0603020202020204" pitchFamily="34" charset="0"/>
              </a:rPr>
              <a:t>PROBLEM STATEMENT</a:t>
            </a:r>
          </a:p>
          <a:p>
            <a:r>
              <a:rPr lang="en-US" dirty="0" smtClean="0">
                <a:latin typeface="Trebuchet MS" panose="020B0603020202020204" pitchFamily="34" charset="0"/>
              </a:rPr>
              <a:t>DESIGN THINKING</a:t>
            </a:r>
          </a:p>
          <a:p>
            <a:pPr marL="0" indent="0">
              <a:buNone/>
            </a:pPr>
            <a:r>
              <a:rPr lang="en-US" dirty="0">
                <a:latin typeface="Trebuchet MS" panose="020B0603020202020204" pitchFamily="34" charset="0"/>
              </a:rPr>
              <a:t> </a:t>
            </a:r>
            <a:r>
              <a:rPr lang="en-US" dirty="0" smtClean="0">
                <a:latin typeface="Trebuchet MS" panose="020B0603020202020204" pitchFamily="34" charset="0"/>
              </a:rPr>
              <a:t>                DATA SOURCE</a:t>
            </a:r>
          </a:p>
          <a:p>
            <a:pPr marL="0" indent="0">
              <a:buNone/>
            </a:pPr>
            <a:r>
              <a:rPr lang="en-US" dirty="0" smtClean="0">
                <a:latin typeface="Trebuchet MS" panose="020B0603020202020204" pitchFamily="34" charset="0"/>
              </a:rPr>
              <a:t>                 DATA PREPROCESSING</a:t>
            </a:r>
          </a:p>
          <a:p>
            <a:pPr marL="0" indent="0">
              <a:buNone/>
            </a:pPr>
            <a:r>
              <a:rPr lang="en-US" dirty="0" smtClean="0">
                <a:latin typeface="Trebuchet MS" panose="020B0603020202020204" pitchFamily="34" charset="0"/>
              </a:rPr>
              <a:t>                 FEATURE SELECTION</a:t>
            </a:r>
          </a:p>
          <a:p>
            <a:pPr marL="0" indent="0">
              <a:buNone/>
            </a:pPr>
            <a:r>
              <a:rPr lang="en-US" dirty="0" smtClean="0">
                <a:latin typeface="Trebuchet MS" panose="020B0603020202020204" pitchFamily="34" charset="0"/>
              </a:rPr>
              <a:t>                 MODEL SELECTION</a:t>
            </a:r>
          </a:p>
          <a:p>
            <a:pPr marL="0" indent="0">
              <a:buNone/>
            </a:pPr>
            <a:r>
              <a:rPr lang="en-US" dirty="0">
                <a:latin typeface="Trebuchet MS" panose="020B0603020202020204" pitchFamily="34" charset="0"/>
              </a:rPr>
              <a:t> </a:t>
            </a:r>
            <a:r>
              <a:rPr lang="en-US" dirty="0" smtClean="0">
                <a:latin typeface="Trebuchet MS" panose="020B0603020202020204" pitchFamily="34" charset="0"/>
              </a:rPr>
              <a:t>                MODEL TRAINING</a:t>
            </a:r>
          </a:p>
          <a:p>
            <a:r>
              <a:rPr lang="en-US" dirty="0" smtClean="0">
                <a:latin typeface="Trebuchet MS" panose="020B0603020202020204" pitchFamily="34" charset="0"/>
              </a:rPr>
              <a:t>EVALUATION</a:t>
            </a:r>
            <a:endParaRPr lang="en-US" dirty="0">
              <a:latin typeface="Trebuchet MS" panose="020B0603020202020204" pitchFamily="34" charset="0"/>
            </a:endParaRPr>
          </a:p>
          <a:p>
            <a:pPr marL="0" indent="0">
              <a:buNone/>
            </a:pPr>
            <a:endParaRPr lang="en-US" dirty="0" smtClean="0"/>
          </a:p>
          <a:p>
            <a:pPr>
              <a:buFont typeface="Wingdings" panose="05000000000000000000" pitchFamily="2" charset="2"/>
              <a:buChar char="Ø"/>
            </a:pPr>
            <a:endParaRPr lang="en-US" dirty="0" smtClean="0"/>
          </a:p>
          <a:p>
            <a:pPr marL="0" indent="0" algn="r">
              <a:buNone/>
            </a:pPr>
            <a:r>
              <a:rPr lang="en-US" dirty="0" smtClean="0"/>
              <a:t>                 </a:t>
            </a:r>
            <a:endParaRPr lang="en-US" dirty="0"/>
          </a:p>
        </p:txBody>
      </p:sp>
    </p:spTree>
    <p:extLst>
      <p:ext uri="{BB962C8B-B14F-4D97-AF65-F5344CB8AC3E}">
        <p14:creationId xmlns:p14="http://schemas.microsoft.com/office/powerpoint/2010/main" val="26931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smtClean="0">
                <a:latin typeface="Berlin Sans FB Demi" panose="020E0802020502020306" pitchFamily="34" charset="0"/>
              </a:rPr>
              <a:t>ABSTRACT</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401464"/>
            <a:ext cx="8596668" cy="3880773"/>
          </a:xfrm>
        </p:spPr>
        <p:txBody>
          <a:bodyPr>
            <a:normAutofit fontScale="92500" lnSpcReduction="10000"/>
          </a:bodyPr>
          <a:lstStyle/>
          <a:p>
            <a:r>
              <a:rPr lang="en-US" dirty="0"/>
              <a:t>The prediction of house prices is a critical task in the real estate industry, with profound implications for homeowners, buyers, sellers, and investors. This abstract presents a comprehensive approach to house price prediction utilizing machine learning methodologies.</a:t>
            </a:r>
          </a:p>
          <a:p>
            <a:r>
              <a:rPr lang="en-US" dirty="0"/>
              <a:t>Our research leverages a rich and diverse dataset encompassing various features such as property characteristics, location attributes, economic indicators, and historical market trends. We explore the efficacy of various machine learning algorithms, including linear regression, decision trees, random forests, and gradient boosting, to construct accurate predictive models for house prices.</a:t>
            </a:r>
          </a:p>
          <a:p>
            <a:r>
              <a:rPr lang="en-US" dirty="0"/>
              <a:t>Central to our investigation are data preprocessing techniques to handle missing values, outlier detection, and feature engineering to extract valuable information from the raw data. Furthermore, we conduct a rigorous model evaluation using established performance metrics such as Mean Absolute Error (MAE), Mean Squared Error (MSE), and Root Mean Squared Error (RMSE) to assess the predictive capabilities of our models.</a:t>
            </a:r>
          </a:p>
        </p:txBody>
      </p:sp>
    </p:spTree>
    <p:extLst>
      <p:ext uri="{BB962C8B-B14F-4D97-AF65-F5344CB8AC3E}">
        <p14:creationId xmlns:p14="http://schemas.microsoft.com/office/powerpoint/2010/main" val="93196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583569"/>
          </a:xfrm>
        </p:spPr>
        <p:txBody>
          <a:bodyPr>
            <a:normAutofit/>
          </a:bodyPr>
          <a:lstStyle/>
          <a:p>
            <a:r>
              <a:rPr lang="en-US" sz="2400" u="sng" dirty="0" smtClean="0">
                <a:latin typeface="Berlin Sans FB Demi" panose="020E0802020502020306" pitchFamily="34" charset="0"/>
              </a:rPr>
              <a:t>PROBLEM DEFINITION</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617125"/>
            <a:ext cx="8596668" cy="3880773"/>
          </a:xfrm>
        </p:spPr>
        <p:txBody>
          <a:bodyPr/>
          <a:lstStyle/>
          <a:p>
            <a:pPr marL="0" indent="0">
              <a:buNone/>
            </a:pPr>
            <a:r>
              <a:rPr lang="en-US" dirty="0" smtClean="0"/>
              <a:t>The problem is to predict house price using machine learning technique. The objectives is to develop a model that accurately predict the prices of house based on a set of features such as location, square footages, number of bedroom and bathroom, and other relevant factor. </a:t>
            </a:r>
            <a:r>
              <a:rPr lang="en-US" dirty="0"/>
              <a:t>T</a:t>
            </a:r>
            <a:r>
              <a:rPr lang="en-US" dirty="0" smtClean="0"/>
              <a:t>his project involves :</a:t>
            </a:r>
          </a:p>
          <a:p>
            <a:pPr marL="400050" indent="-400050" algn="ctr">
              <a:buFont typeface="+mj-lt"/>
              <a:buAutoNum type="romanLcPeriod"/>
            </a:pPr>
            <a:r>
              <a:rPr lang="en-US" dirty="0" smtClean="0"/>
              <a:t>Data preprocessing</a:t>
            </a:r>
          </a:p>
          <a:p>
            <a:pPr marL="400050" indent="-400050" algn="ctr">
              <a:buFont typeface="+mj-lt"/>
              <a:buAutoNum type="romanLcPeriod"/>
            </a:pPr>
            <a:r>
              <a:rPr lang="en-US" dirty="0" smtClean="0"/>
              <a:t>Feature engineering</a:t>
            </a:r>
          </a:p>
          <a:p>
            <a:pPr marL="400050" indent="-400050" algn="ctr">
              <a:buFont typeface="+mj-lt"/>
              <a:buAutoNum type="romanLcPeriod"/>
            </a:pPr>
            <a:r>
              <a:rPr lang="en-US" dirty="0" smtClean="0"/>
              <a:t>Model selection</a:t>
            </a:r>
          </a:p>
          <a:p>
            <a:pPr marL="400050" indent="-400050" algn="ctr">
              <a:buFont typeface="+mj-lt"/>
              <a:buAutoNum type="romanLcPeriod"/>
            </a:pPr>
            <a:r>
              <a:rPr lang="en-US" dirty="0" smtClean="0"/>
              <a:t>Training</a:t>
            </a:r>
          </a:p>
          <a:p>
            <a:pPr marL="400050" indent="-400050" algn="ctr">
              <a:buFont typeface="+mj-lt"/>
              <a:buAutoNum type="romanLcPeriod"/>
            </a:pPr>
            <a:r>
              <a:rPr lang="en-US" dirty="0" smtClean="0"/>
              <a:t>evaluation</a:t>
            </a:r>
          </a:p>
          <a:p>
            <a:pPr algn="ctr">
              <a:buFont typeface="Wingdings" panose="05000000000000000000" pitchFamily="2" charset="2"/>
              <a:buChar char="v"/>
            </a:pPr>
            <a:endParaRPr lang="en-US" dirty="0"/>
          </a:p>
        </p:txBody>
      </p:sp>
    </p:spTree>
    <p:extLst>
      <p:ext uri="{BB962C8B-B14F-4D97-AF65-F5344CB8AC3E}">
        <p14:creationId xmlns:p14="http://schemas.microsoft.com/office/powerpoint/2010/main" val="45354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57" y="2619555"/>
            <a:ext cx="8596668" cy="1320800"/>
          </a:xfrm>
        </p:spPr>
        <p:txBody>
          <a:bodyPr/>
          <a:lstStyle/>
          <a:p>
            <a:pPr algn="ctr"/>
            <a:r>
              <a:rPr lang="en-US" u="sng" dirty="0" smtClean="0">
                <a:latin typeface="Berlin Sans FB Demi" panose="020E0802020502020306" pitchFamily="34" charset="0"/>
              </a:rPr>
              <a:t>DESIGN THINKING</a:t>
            </a:r>
            <a:endParaRPr lang="en-US" u="sng" dirty="0">
              <a:latin typeface="Berlin Sans FB Demi" panose="020E0802020502020306" pitchFamily="34" charset="0"/>
            </a:endParaRPr>
          </a:p>
        </p:txBody>
      </p:sp>
    </p:spTree>
    <p:extLst>
      <p:ext uri="{BB962C8B-B14F-4D97-AF65-F5344CB8AC3E}">
        <p14:creationId xmlns:p14="http://schemas.microsoft.com/office/powerpoint/2010/main" val="270738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2219"/>
          </a:xfrm>
        </p:spPr>
        <p:txBody>
          <a:bodyPr>
            <a:normAutofit/>
          </a:bodyPr>
          <a:lstStyle/>
          <a:p>
            <a:pPr algn="ctr"/>
            <a:r>
              <a:rPr lang="en-US" sz="2400" u="sng" dirty="0" smtClean="0">
                <a:latin typeface="Berlin Sans FB Demi" panose="020E0802020502020306" pitchFamily="34" charset="0"/>
              </a:rPr>
              <a:t>DATA SOURCE</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341081"/>
            <a:ext cx="8596668" cy="4455870"/>
          </a:xfrm>
        </p:spPr>
        <p:txBody>
          <a:bodyPr>
            <a:normAutofit fontScale="85000" lnSpcReduction="20000"/>
          </a:bodyPr>
          <a:lstStyle/>
          <a:p>
            <a:r>
              <a:rPr lang="en-US" dirty="0"/>
              <a:t>Real Estate Websites: Websites like Zillow, Realtor.com, </a:t>
            </a:r>
            <a:r>
              <a:rPr lang="en-US" dirty="0" err="1"/>
              <a:t>Redfin</a:t>
            </a:r>
            <a:r>
              <a:rPr lang="en-US" dirty="0"/>
              <a:t>, and </a:t>
            </a:r>
            <a:r>
              <a:rPr lang="en-US" dirty="0" err="1"/>
              <a:t>Trulia</a:t>
            </a:r>
            <a:r>
              <a:rPr lang="en-US" dirty="0"/>
              <a:t> often provide access to real estate listings with detailed property information, including prices, features, and locations. You can either scrape data from these websites (subject to their terms of use) or download datasets they may offer for research purposes.</a:t>
            </a:r>
          </a:p>
          <a:p>
            <a:r>
              <a:rPr lang="en-US" dirty="0"/>
              <a:t>Government Housing Agencies: Government agencies such as the U.S. Census Bureau, the Department of Housing and Urban Development (HUD), or local housing authorities may provide housing data, including historical property values, demographics, and economic indicators.</a:t>
            </a:r>
          </a:p>
          <a:p>
            <a:r>
              <a:rPr lang="en-US" dirty="0"/>
              <a:t>Open Data Portals: Many cities and regions have open data portals where they share public datasets, which may include housing-related data, property tax information, and neighborhood statistics.</a:t>
            </a:r>
          </a:p>
          <a:p>
            <a:r>
              <a:rPr lang="en-US" dirty="0"/>
              <a:t>Real Estate Data Providers: Some companies specialize in collecting and selling real estate data. Examples include </a:t>
            </a:r>
            <a:r>
              <a:rPr lang="en-US" dirty="0" err="1"/>
              <a:t>CoreLogic</a:t>
            </a:r>
            <a:r>
              <a:rPr lang="en-US" dirty="0"/>
              <a:t>, ATTOM Data Solutions, and </a:t>
            </a:r>
            <a:r>
              <a:rPr lang="en-US" dirty="0" err="1"/>
              <a:t>HouseCanary</a:t>
            </a:r>
            <a:r>
              <a:rPr lang="en-US" dirty="0"/>
              <a:t>. They offer paid access to comprehensive datasets tailored for real estate analysis.</a:t>
            </a:r>
          </a:p>
          <a:p>
            <a:r>
              <a:rPr lang="en-US" dirty="0" err="1"/>
              <a:t>Kaggle</a:t>
            </a:r>
            <a:r>
              <a:rPr lang="en-US" dirty="0"/>
              <a:t> and Other Data Science Platforms: Platforms like </a:t>
            </a:r>
            <a:r>
              <a:rPr lang="en-US" dirty="0" err="1"/>
              <a:t>Kaggle</a:t>
            </a:r>
            <a:r>
              <a:rPr lang="en-US" dirty="0"/>
              <a:t> often host machine learning competitions related to house price prediction and provide datasets for participants to use. You can search for relevant datasets in their data repository.</a:t>
            </a:r>
          </a:p>
          <a:p>
            <a:r>
              <a:rPr lang="en-US" dirty="0"/>
              <a:t>Web Scraping: You can create web scraping scripts to extract data from real estate listings, property websites, or classified ads. Be sure to review the website's terms of use and robots.txt file to ensure compliance with web scraping regulations.</a:t>
            </a:r>
          </a:p>
          <a:p>
            <a:endParaRPr lang="en-US" dirty="0"/>
          </a:p>
        </p:txBody>
      </p:sp>
    </p:spTree>
    <p:extLst>
      <p:ext uri="{BB962C8B-B14F-4D97-AF65-F5344CB8AC3E}">
        <p14:creationId xmlns:p14="http://schemas.microsoft.com/office/powerpoint/2010/main" val="112431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7676"/>
            <a:ext cx="8596668" cy="572219"/>
          </a:xfrm>
        </p:spPr>
        <p:txBody>
          <a:bodyPr>
            <a:normAutofit/>
          </a:bodyPr>
          <a:lstStyle/>
          <a:p>
            <a:pPr algn="ctr"/>
            <a:r>
              <a:rPr lang="en-US" sz="2400" u="sng" dirty="0" smtClean="0">
                <a:latin typeface="Berlin Sans FB Demi" panose="020E0802020502020306" pitchFamily="34" charset="0"/>
              </a:rPr>
              <a:t>DATA PREPROCESSING</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004649"/>
            <a:ext cx="8596668" cy="4999336"/>
          </a:xfrm>
        </p:spPr>
        <p:txBody>
          <a:bodyPr>
            <a:normAutofit fontScale="77500" lnSpcReduction="20000"/>
          </a:bodyPr>
          <a:lstStyle/>
          <a:p>
            <a:r>
              <a:rPr lang="en-US" b="1" dirty="0"/>
              <a:t>Data Collection</a:t>
            </a:r>
            <a:r>
              <a:rPr lang="en-US" dirty="0"/>
              <a:t>: Collect data from reliable sources, as mentioned in the previous response.</a:t>
            </a:r>
          </a:p>
          <a:p>
            <a:r>
              <a:rPr lang="en-US" b="1" dirty="0"/>
              <a:t>Data Cleaning</a:t>
            </a:r>
            <a:r>
              <a:rPr lang="en-US" dirty="0"/>
              <a:t>:</a:t>
            </a:r>
          </a:p>
          <a:p>
            <a:pPr lvl="1"/>
            <a:r>
              <a:rPr lang="en-US" dirty="0"/>
              <a:t>Handle Missing Values: Identify and handle missing data. You can choose to remove rows or columns with too many missing values, impute missing values using mean, median, or other strategies, or use advanced imputation techniques.</a:t>
            </a:r>
          </a:p>
          <a:p>
            <a:pPr lvl="1"/>
            <a:r>
              <a:rPr lang="en-US" dirty="0"/>
              <a:t>Outlier Detection and Treatment: Detect and handle outliers that may negatively impact model performance. You can choose to remove outliers or transform them to be less influential.</a:t>
            </a:r>
          </a:p>
          <a:p>
            <a:r>
              <a:rPr lang="en-US" b="1" dirty="0" smtClean="0"/>
              <a:t>Data </a:t>
            </a:r>
            <a:r>
              <a:rPr lang="en-US" b="1" dirty="0"/>
              <a:t>Transformation</a:t>
            </a:r>
            <a:r>
              <a:rPr lang="en-US" dirty="0"/>
              <a:t>:</a:t>
            </a:r>
          </a:p>
          <a:p>
            <a:pPr lvl="1"/>
            <a:r>
              <a:rPr lang="en-US" dirty="0"/>
              <a:t>Encoding Categorical Variables: Convert categorical variables into a numerical format suitable for machine learning models. Common techniques include one-hot encoding and label encoding.</a:t>
            </a:r>
          </a:p>
          <a:p>
            <a:pPr lvl="1"/>
            <a:r>
              <a:rPr lang="en-US" dirty="0"/>
              <a:t>Feature Scaling: Scale numerical features to have similar scales, which can help gradient-based algorithms converge faster. Common scaling methods include standardization (z-score normalization) and min-max scaling.</a:t>
            </a:r>
          </a:p>
          <a:p>
            <a:r>
              <a:rPr lang="en-US" b="1" dirty="0"/>
              <a:t>Splitting the Data</a:t>
            </a:r>
            <a:r>
              <a:rPr lang="en-US" dirty="0"/>
              <a:t>:</a:t>
            </a:r>
          </a:p>
          <a:p>
            <a:pPr lvl="1"/>
            <a:r>
              <a:rPr lang="en-US" dirty="0"/>
              <a:t>Divide your dataset into training and testing sets (and optionally a validation set). The training set is used to train the model, the validation set helps in </a:t>
            </a:r>
            <a:r>
              <a:rPr lang="en-US" dirty="0" err="1"/>
              <a:t>hyperparameter</a:t>
            </a:r>
            <a:r>
              <a:rPr lang="en-US" dirty="0"/>
              <a:t> tuning, and the testing set is for evaluating model performance. Common splits are 70-30 or 80-20 for training-testing.</a:t>
            </a:r>
          </a:p>
          <a:p>
            <a:r>
              <a:rPr lang="en-US" b="1" dirty="0"/>
              <a:t>Feature Scaling</a:t>
            </a:r>
            <a:r>
              <a:rPr lang="en-US" dirty="0"/>
              <a:t>: Standardize or normalize numerical features to ensure that they have similar scales. This can help improve the performance of algorithms sensitive to feature scales, such as gradient-based methods.</a:t>
            </a:r>
          </a:p>
          <a:p>
            <a:r>
              <a:rPr lang="en-US" b="1" dirty="0"/>
              <a:t>Handling Imbalanced Data (if applicable)</a:t>
            </a:r>
            <a:r>
              <a:rPr lang="en-US" dirty="0"/>
              <a:t>: If your dataset has imbalanced classes (e.g., significantly more expensive houses than inexpensive ones), you may need to apply techniques like oversampling, </a:t>
            </a:r>
            <a:r>
              <a:rPr lang="en-US" dirty="0" err="1"/>
              <a:t>undersampling</a:t>
            </a:r>
            <a:r>
              <a:rPr lang="en-US" dirty="0"/>
              <a:t>, or using appropriate evaluation metrics to address the imbalance.</a:t>
            </a:r>
          </a:p>
        </p:txBody>
      </p:sp>
    </p:spTree>
    <p:extLst>
      <p:ext uri="{BB962C8B-B14F-4D97-AF65-F5344CB8AC3E}">
        <p14:creationId xmlns:p14="http://schemas.microsoft.com/office/powerpoint/2010/main" val="49699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4581"/>
          </a:xfrm>
        </p:spPr>
        <p:txBody>
          <a:bodyPr>
            <a:normAutofit/>
          </a:bodyPr>
          <a:lstStyle/>
          <a:p>
            <a:pPr algn="ctr"/>
            <a:r>
              <a:rPr lang="en-US" sz="2400" u="sng" dirty="0" smtClean="0">
                <a:latin typeface="Berlin Sans FB Demi" panose="020E0802020502020306" pitchFamily="34" charset="0"/>
              </a:rPr>
              <a:t>FEATURE SELECTION</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1194430"/>
            <a:ext cx="8596668" cy="5051095"/>
          </a:xfrm>
        </p:spPr>
        <p:txBody>
          <a:bodyPr>
            <a:normAutofit fontScale="77500" lnSpcReduction="20000"/>
          </a:bodyPr>
          <a:lstStyle/>
          <a:p>
            <a:r>
              <a:rPr lang="en-US" b="1" dirty="0"/>
              <a:t>Correlation Analysis</a:t>
            </a:r>
            <a:r>
              <a:rPr lang="en-US" dirty="0"/>
              <a:t>:</a:t>
            </a:r>
          </a:p>
          <a:p>
            <a:pPr lvl="1"/>
            <a:r>
              <a:rPr lang="en-US" dirty="0"/>
              <a:t>Calculate the correlation between each feature and the target variable (house price).</a:t>
            </a:r>
          </a:p>
          <a:p>
            <a:pPr lvl="1"/>
            <a:r>
              <a:rPr lang="en-US" dirty="0"/>
              <a:t>Select features with high positive or negative correlations with the target. Features with low correlations may be candidates for removal.</a:t>
            </a:r>
          </a:p>
          <a:p>
            <a:r>
              <a:rPr lang="en-US" b="1" dirty="0"/>
              <a:t>Feature Importance from Tree-Based Models</a:t>
            </a:r>
            <a:r>
              <a:rPr lang="en-US" dirty="0"/>
              <a:t>:</a:t>
            </a:r>
          </a:p>
          <a:p>
            <a:pPr lvl="1"/>
            <a:r>
              <a:rPr lang="en-US" dirty="0"/>
              <a:t>Train ensemble tree-based models like Random Forest or Gradient Boosting.</a:t>
            </a:r>
          </a:p>
          <a:p>
            <a:pPr lvl="1"/>
            <a:r>
              <a:rPr lang="en-US" dirty="0"/>
              <a:t>Extract feature </a:t>
            </a:r>
            <a:r>
              <a:rPr lang="en-US" dirty="0" err="1"/>
              <a:t>importances</a:t>
            </a:r>
            <a:r>
              <a:rPr lang="en-US" dirty="0"/>
              <a:t> from these models. Features with higher </a:t>
            </a:r>
            <a:r>
              <a:rPr lang="en-US" dirty="0" err="1"/>
              <a:t>importances</a:t>
            </a:r>
            <a:r>
              <a:rPr lang="en-US" dirty="0"/>
              <a:t> are typically more relevant.</a:t>
            </a:r>
          </a:p>
          <a:p>
            <a:pPr lvl="1"/>
            <a:r>
              <a:rPr lang="en-US" dirty="0"/>
              <a:t>Select the top N features based on importance scores.</a:t>
            </a:r>
          </a:p>
          <a:p>
            <a:r>
              <a:rPr lang="en-US" b="1" dirty="0"/>
              <a:t>Recursive Feature Elimination (RFE)</a:t>
            </a:r>
            <a:r>
              <a:rPr lang="en-US" dirty="0"/>
              <a:t>:</a:t>
            </a:r>
          </a:p>
          <a:p>
            <a:pPr lvl="1"/>
            <a:r>
              <a:rPr lang="en-US" dirty="0"/>
              <a:t>Use an algorithm (e.g., linear regression) to train the model with all features.</a:t>
            </a:r>
          </a:p>
          <a:p>
            <a:pPr lvl="1"/>
            <a:r>
              <a:rPr lang="en-US" dirty="0"/>
              <a:t>Rank features based on their coefficients or importance scores.</a:t>
            </a:r>
          </a:p>
          <a:p>
            <a:pPr lvl="1"/>
            <a:r>
              <a:rPr lang="en-US" dirty="0"/>
              <a:t>Remove the least important feature and retrain the model. Repeat until a specified number of features is reached or until performance no longer improves.</a:t>
            </a:r>
          </a:p>
          <a:p>
            <a:r>
              <a:rPr lang="en-US" b="1" dirty="0"/>
              <a:t>L1 Regularization (Lasso)</a:t>
            </a:r>
            <a:r>
              <a:rPr lang="en-US" dirty="0"/>
              <a:t>:</a:t>
            </a:r>
          </a:p>
          <a:p>
            <a:pPr lvl="1"/>
            <a:r>
              <a:rPr lang="en-US" dirty="0"/>
              <a:t>Apply L1 regularization to linear regression or other linear models.</a:t>
            </a:r>
          </a:p>
          <a:p>
            <a:pPr lvl="1"/>
            <a:r>
              <a:rPr lang="en-US" dirty="0"/>
              <a:t>L1 regularization encourages some feature coefficients to become exactly zero, effectively eliminating those features.</a:t>
            </a:r>
          </a:p>
          <a:p>
            <a:pPr lvl="1"/>
            <a:r>
              <a:rPr lang="en-US" dirty="0"/>
              <a:t>Adjust the regularization strength (alpha) to control the number of selected features.</a:t>
            </a:r>
          </a:p>
          <a:p>
            <a:endParaRPr lang="en-US" dirty="0"/>
          </a:p>
        </p:txBody>
      </p:sp>
    </p:spTree>
    <p:extLst>
      <p:ext uri="{BB962C8B-B14F-4D97-AF65-F5344CB8AC3E}">
        <p14:creationId xmlns:p14="http://schemas.microsoft.com/office/powerpoint/2010/main" val="324438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7675"/>
            <a:ext cx="8596668" cy="537713"/>
          </a:xfrm>
        </p:spPr>
        <p:txBody>
          <a:bodyPr>
            <a:normAutofit/>
          </a:bodyPr>
          <a:lstStyle/>
          <a:p>
            <a:pPr algn="ctr"/>
            <a:r>
              <a:rPr lang="en-US" sz="2400" u="sng" dirty="0" smtClean="0">
                <a:latin typeface="Berlin Sans FB Demi" panose="020E0802020502020306" pitchFamily="34" charset="0"/>
              </a:rPr>
              <a:t>MODEL SELECTION</a:t>
            </a:r>
            <a:endParaRPr lang="en-US" sz="2400" u="sng" dirty="0">
              <a:latin typeface="Berlin Sans FB Demi" panose="020E0802020502020306" pitchFamily="34" charset="0"/>
            </a:endParaRPr>
          </a:p>
        </p:txBody>
      </p:sp>
      <p:sp>
        <p:nvSpPr>
          <p:cNvPr id="3" name="Content Placeholder 2"/>
          <p:cNvSpPr>
            <a:spLocks noGrp="1"/>
          </p:cNvSpPr>
          <p:nvPr>
            <p:ph idx="1"/>
          </p:nvPr>
        </p:nvSpPr>
        <p:spPr>
          <a:xfrm>
            <a:off x="677334" y="983411"/>
            <a:ext cx="8596668" cy="5520906"/>
          </a:xfrm>
        </p:spPr>
        <p:txBody>
          <a:bodyPr>
            <a:normAutofit fontScale="77500" lnSpcReduction="20000"/>
          </a:bodyPr>
          <a:lstStyle/>
          <a:p>
            <a:r>
              <a:rPr lang="en-US" b="1" dirty="0"/>
              <a:t>Linear Regression</a:t>
            </a:r>
            <a:r>
              <a:rPr lang="en-US" dirty="0"/>
              <a:t>:</a:t>
            </a:r>
          </a:p>
          <a:p>
            <a:pPr lvl="1"/>
            <a:r>
              <a:rPr lang="en-US" dirty="0"/>
              <a:t>Linear regression is a simple and interpretable model that works well when there's a linear relationship between input features and house prices.</a:t>
            </a:r>
          </a:p>
          <a:p>
            <a:pPr lvl="1"/>
            <a:r>
              <a:rPr lang="en-US" dirty="0"/>
              <a:t>Consider linear regression when your data doesn't exhibit complex nonlinear patterns.</a:t>
            </a:r>
          </a:p>
          <a:p>
            <a:r>
              <a:rPr lang="en-US" b="1" dirty="0"/>
              <a:t>Decision Trees</a:t>
            </a:r>
            <a:r>
              <a:rPr lang="en-US" dirty="0"/>
              <a:t>:</a:t>
            </a:r>
          </a:p>
          <a:p>
            <a:pPr lvl="1"/>
            <a:r>
              <a:rPr lang="en-US" dirty="0"/>
              <a:t>Decision trees can capture nonlinear relationships and interactions between features effectively.</a:t>
            </a:r>
          </a:p>
          <a:p>
            <a:pPr lvl="1"/>
            <a:r>
              <a:rPr lang="en-US" dirty="0"/>
              <a:t>Decision tree models are interpretable and can handle both numerical and categorical features.</a:t>
            </a:r>
          </a:p>
          <a:p>
            <a:r>
              <a:rPr lang="en-US" b="1" dirty="0" smtClean="0"/>
              <a:t>Random </a:t>
            </a:r>
            <a:r>
              <a:rPr lang="en-US" b="1" dirty="0"/>
              <a:t>Forest</a:t>
            </a:r>
            <a:r>
              <a:rPr lang="en-US" dirty="0"/>
              <a:t>:</a:t>
            </a:r>
          </a:p>
          <a:p>
            <a:pPr lvl="1"/>
            <a:r>
              <a:rPr lang="en-US" dirty="0"/>
              <a:t>Random Forest is an ensemble method that combines multiple decision trees to improve prediction accuracy and reduce </a:t>
            </a:r>
            <a:r>
              <a:rPr lang="en-US" dirty="0" err="1"/>
              <a:t>overfitting</a:t>
            </a:r>
            <a:r>
              <a:rPr lang="en-US" dirty="0"/>
              <a:t>.</a:t>
            </a:r>
          </a:p>
          <a:p>
            <a:pPr lvl="1"/>
            <a:r>
              <a:rPr lang="en-US" dirty="0"/>
              <a:t>It's robust to outliers and can handle both numerical and categorical features</a:t>
            </a:r>
            <a:r>
              <a:rPr lang="en-US" dirty="0" smtClean="0"/>
              <a:t>.</a:t>
            </a:r>
            <a:endParaRPr lang="en-US" dirty="0"/>
          </a:p>
          <a:p>
            <a:r>
              <a:rPr lang="en-US" b="1" dirty="0"/>
              <a:t>Gradient Boosting Algorithms (e.g., </a:t>
            </a:r>
            <a:r>
              <a:rPr lang="en-US" b="1" dirty="0" err="1"/>
              <a:t>XGBoost</a:t>
            </a:r>
            <a:r>
              <a:rPr lang="en-US" b="1" dirty="0"/>
              <a:t>, </a:t>
            </a:r>
            <a:r>
              <a:rPr lang="en-US" b="1" dirty="0" err="1"/>
              <a:t>LightGBM</a:t>
            </a:r>
            <a:r>
              <a:rPr lang="en-US" b="1" dirty="0"/>
              <a:t>, </a:t>
            </a:r>
            <a:r>
              <a:rPr lang="en-US" b="1" dirty="0" err="1"/>
              <a:t>CatBoost</a:t>
            </a:r>
            <a:r>
              <a:rPr lang="en-US" b="1" dirty="0"/>
              <a:t>)</a:t>
            </a:r>
            <a:r>
              <a:rPr lang="en-US" dirty="0"/>
              <a:t>:</a:t>
            </a:r>
          </a:p>
          <a:p>
            <a:pPr lvl="1"/>
            <a:r>
              <a:rPr lang="en-US" dirty="0"/>
              <a:t>Gradient boosting algorithms are powerful ensemble methods that sequentially build a strong predictive model by combining multiple weak models.</a:t>
            </a:r>
          </a:p>
          <a:p>
            <a:pPr lvl="1"/>
            <a:r>
              <a:rPr lang="en-US" dirty="0"/>
              <a:t>These algorithms are highly customizable and often yield state-of-the-art results.</a:t>
            </a:r>
          </a:p>
          <a:p>
            <a:r>
              <a:rPr lang="en-US" b="1" dirty="0" smtClean="0"/>
              <a:t>Support </a:t>
            </a:r>
            <a:r>
              <a:rPr lang="en-US" b="1" dirty="0"/>
              <a:t>Vector Regression (SVR)</a:t>
            </a:r>
            <a:r>
              <a:rPr lang="en-US" dirty="0"/>
              <a:t>:</a:t>
            </a:r>
          </a:p>
          <a:p>
            <a:pPr lvl="1"/>
            <a:r>
              <a:rPr lang="en-US" dirty="0"/>
              <a:t>SVR is a regression technique that can handle both linear and nonlinear relationships by mapping data to a higher-dimensional space.</a:t>
            </a:r>
          </a:p>
          <a:p>
            <a:pPr lvl="1"/>
            <a:r>
              <a:rPr lang="en-US" dirty="0"/>
              <a:t>It's effective when dealing with datasets with a small number of features but a large number of samples.</a:t>
            </a:r>
          </a:p>
          <a:p>
            <a:endParaRPr lang="en-US" dirty="0"/>
          </a:p>
        </p:txBody>
      </p:sp>
    </p:spTree>
    <p:extLst>
      <p:ext uri="{BB962C8B-B14F-4D97-AF65-F5344CB8AC3E}">
        <p14:creationId xmlns:p14="http://schemas.microsoft.com/office/powerpoint/2010/main" val="804047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1969</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Berlin Sans FB Demi</vt:lpstr>
      <vt:lpstr>Trebuchet MS</vt:lpstr>
      <vt:lpstr>Wingdings</vt:lpstr>
      <vt:lpstr>Wingdings 3</vt:lpstr>
      <vt:lpstr>Facet</vt:lpstr>
      <vt:lpstr>PREDICTING HOUSE PRICE  USING MACHINE LEARNING</vt:lpstr>
      <vt:lpstr>AGENDA</vt:lpstr>
      <vt:lpstr>ABSTRACT</vt:lpstr>
      <vt:lpstr>PROBLEM DEFINITION</vt:lpstr>
      <vt:lpstr>DESIGN THINKING</vt:lpstr>
      <vt:lpstr>DATA SOURCE</vt:lpstr>
      <vt:lpstr>DATA PREPROCESSING</vt:lpstr>
      <vt:lpstr>FEATURE SELECTION</vt:lpstr>
      <vt:lpstr>MODEL SELECTION</vt:lpstr>
      <vt:lpstr>MODEL TRAINING</vt:lpstr>
      <vt:lpstr>MODEL TRAINING</vt:lpstr>
      <vt:lpstr>MODEL TRAINING</vt:lpstr>
      <vt:lpstr>EVALUATION</vt:lpstr>
      <vt:lpstr>TEAM DETAILS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DELL</dc:creator>
  <cp:lastModifiedBy>DELL</cp:lastModifiedBy>
  <cp:revision>11</cp:revision>
  <dcterms:created xsi:type="dcterms:W3CDTF">2023-10-04T15:46:40Z</dcterms:created>
  <dcterms:modified xsi:type="dcterms:W3CDTF">2023-10-04T17:16:11Z</dcterms:modified>
</cp:coreProperties>
</file>