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8" r:id="rId7"/>
    <p:sldId id="261" r:id="rId8"/>
    <p:sldId id="269" r:id="rId9"/>
    <p:sldId id="263"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1" userDrawn="1">
          <p15:clr>
            <a:srgbClr val="A4A3A4"/>
          </p15:clr>
        </p15:guide>
        <p15:guide id="2" pos="21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94" d="100"/>
          <a:sy n="94" d="100"/>
        </p:scale>
        <p:origin x="-384" y="-72"/>
      </p:cViewPr>
      <p:guideLst>
        <p:guide orient="horz" pos="2881"/>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t>4/2/2024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panose="020B0603020202020204"/>
                <a:cs typeface="Trebuchet MS" panose="020B0603020202020204"/>
              </a:rPr>
              <a:t>TNSDC-Generative AI</a:t>
            </a:r>
            <a:endParaRPr lang="en-IN" sz="3600" dirty="0">
              <a:solidFill>
                <a:schemeClr val="tx1">
                  <a:lumMod val="65000"/>
                  <a:lumOff val="35000"/>
                </a:schemeClr>
              </a:solidFill>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p:cNvSpPr txBox="1"/>
          <p:nvPr/>
        </p:nvSpPr>
        <p:spPr>
          <a:xfrm>
            <a:off x="832993" y="2761632"/>
            <a:ext cx="10526014" cy="706755"/>
          </a:xfrm>
          <a:prstGeom prst="rect">
            <a:avLst/>
          </a:prstGeom>
          <a:noFill/>
        </p:spPr>
        <p:txBody>
          <a:bodyPr wrap="square">
            <a:spAutoFit/>
          </a:bodyPr>
          <a:lstStyle/>
          <a:p>
            <a:pPr marL="8890" algn="l" rtl="0" eaLnBrk="1" latinLnBrk="0" hangingPunct="1">
              <a:spcBef>
                <a:spcPts val="100"/>
              </a:spcBef>
              <a:spcAft>
                <a:spcPts val="0"/>
              </a:spcAft>
            </a:pPr>
            <a:r>
              <a:rPr lang="en-IN" sz="4000" dirty="0" smtClean="0">
                <a:effectLst/>
              </a:rPr>
              <a:t>LOAN PREDICTION</a:t>
            </a:r>
            <a:endParaRPr lang="en-IN" sz="4000" dirty="0">
              <a:effectLst/>
            </a:endParaRPr>
          </a:p>
        </p:txBody>
      </p:sp>
      <p:sp>
        <p:nvSpPr>
          <p:cNvPr id="21" name="TextBox 20"/>
          <p:cNvSpPr txBox="1"/>
          <p:nvPr/>
        </p:nvSpPr>
        <p:spPr>
          <a:xfrm>
            <a:off x="3046428" y="3865629"/>
            <a:ext cx="6402371" cy="1682512"/>
          </a:xfrm>
          <a:prstGeom prst="rect">
            <a:avLst/>
          </a:prstGeom>
          <a:noFill/>
        </p:spPr>
        <p:txBody>
          <a:bodyPr wrap="square">
            <a:spAutoFit/>
          </a:bodyPr>
          <a:lstStyle/>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a:t>
            </a:r>
            <a:r>
              <a:rPr lang="en-IN" sz="2000" b="1" kern="1200" spc="10" dirty="0" smtClean="0">
                <a:solidFill>
                  <a:schemeClr val="tx1">
                    <a:lumMod val="85000"/>
                    <a:lumOff val="15000"/>
                  </a:schemeClr>
                </a:solidFill>
                <a:effectLst/>
                <a:latin typeface="Trebuchet MS" panose="020B0603020202020204" pitchFamily="34" charset="0"/>
                <a:ea typeface="+mn-ea"/>
                <a:cs typeface="Trebuchet MS" panose="020B0603020202020204" pitchFamily="34" charset="0"/>
              </a:rPr>
              <a:t>:HEMACHANDRAN R,</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                                 </a:t>
            </a:r>
          </a:p>
          <a:p>
            <a:pPr marL="8890" algn="l" rtl="0" eaLnBrk="1" latinLnBrk="0" hangingPunct="1">
              <a:spcBef>
                <a:spcPts val="100"/>
              </a:spcBef>
              <a:spcAft>
                <a:spcPts val="0"/>
              </a:spcAft>
            </a:pP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                        au211521104052,</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Year Student,</a:t>
            </a: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46150" y="2438400"/>
            <a:ext cx="8613775" cy="3336811"/>
          </a:xfrm>
          <a:prstGeom prst="rect">
            <a:avLst/>
          </a:prstGeom>
        </p:spPr>
        <p:txBody>
          <a:bodyPr vert="horz" wrap="square" lIns="0" tIns="12700" rIns="0" bIns="0" rtlCol="0">
            <a:spAutoFit/>
          </a:bodyPr>
          <a:lstStyle/>
          <a:p>
            <a:pPr marL="12700" algn="just">
              <a:lnSpc>
                <a:spcPct val="100000"/>
              </a:lnSpc>
              <a:spcBef>
                <a:spcPts val="100"/>
              </a:spcBef>
            </a:pPr>
            <a:r>
              <a:rPr lang="en-IN" spc="-45" dirty="0">
                <a:latin typeface="Trebuchet MS" panose="020B0603020202020204"/>
                <a:cs typeface="Trebuchet MS" panose="020B0603020202020204"/>
              </a:rPr>
              <a:t>In conclusion, leveraging the ANN algorithm for loan prediction offers a potent tool for lending institutions to enhance risk assessment accuracy and streamline decision-making processes. By harnessing the intricate patterns within loan applicant data, ANN models can effectively forecast the likelihood of loan defaults, empowering lenders to mitigate financial risks and optimize loan approval workflows. However, successful implementation necessitates meticulous data </a:t>
            </a:r>
            <a:r>
              <a:rPr lang="en-IN" spc="-45" dirty="0" err="1">
                <a:latin typeface="Trebuchet MS" panose="020B0603020202020204"/>
                <a:cs typeface="Trebuchet MS" panose="020B0603020202020204"/>
              </a:rPr>
              <a:t>preprocessing</a:t>
            </a:r>
            <a:r>
              <a:rPr lang="en-IN" spc="-45" dirty="0">
                <a:latin typeface="Trebuchet MS" panose="020B0603020202020204"/>
                <a:cs typeface="Trebuchet MS" panose="020B0603020202020204"/>
              </a:rPr>
              <a:t>, rigorous model training, and </a:t>
            </a:r>
            <a:r>
              <a:rPr lang="en-IN" spc="-45" dirty="0" err="1">
                <a:latin typeface="Trebuchet MS" panose="020B0603020202020204"/>
                <a:cs typeface="Trebuchet MS" panose="020B0603020202020204"/>
              </a:rPr>
              <a:t>ongoing</a:t>
            </a:r>
            <a:r>
              <a:rPr lang="en-IN" spc="-45" dirty="0">
                <a:latin typeface="Trebuchet MS" panose="020B0603020202020204"/>
                <a:cs typeface="Trebuchet MS" panose="020B0603020202020204"/>
              </a:rPr>
              <a:t> performance monitoring. Through the strategic adoption of deep learning techniques, lending institutions stand to bolster operational efficiency, reduce default rates, and foster financial stability. Embracing ANN-based loan prediction represents a pivotal step toward harnessing advanced analytics and artificial intelligence for informed decision-making, ultimately benefiting both lenders and borrowers in the financial landscape.</a:t>
            </a:r>
            <a:endParaRPr lang="en-US" sz="1800" spc="-45"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panose="020B0603020202020204"/>
                <a:cs typeface="Trebuchet MS" panose="020B0603020202020204"/>
              </a:rPr>
              <a:t>Conclusion</a:t>
            </a:r>
            <a:endParaRPr lang="en-IN" sz="4800" dirty="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2396195" y="1241933"/>
            <a:ext cx="6099142" cy="526297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a:lnSpc>
                <a:spcPct val="200000"/>
              </a:lnSpc>
            </a:pP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685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 name="TextBox 1"/>
          <p:cNvSpPr txBox="1"/>
          <p:nvPr/>
        </p:nvSpPr>
        <p:spPr>
          <a:xfrm>
            <a:off x="1219200" y="1676400"/>
            <a:ext cx="6858158" cy="3170099"/>
          </a:xfrm>
          <a:prstGeom prst="rect">
            <a:avLst/>
          </a:prstGeom>
          <a:noFill/>
        </p:spPr>
        <p:txBody>
          <a:bodyPr wrap="square" rtlCol="0">
            <a:spAutoFit/>
          </a:bodyPr>
          <a:lstStyle/>
          <a:p>
            <a:endParaRPr lang="en-IN" sz="2000" dirty="0"/>
          </a:p>
          <a:p>
            <a:r>
              <a:rPr lang="en-IN" sz="2000" dirty="0"/>
              <a:t>The project aims to leverage deep learning techniques, particularly Artificial Neural Networks (ANN), to develop a predictive model for estimating the probability of loan default. By </a:t>
            </a:r>
            <a:r>
              <a:rPr lang="en-IN" sz="2000" dirty="0" err="1"/>
              <a:t>analyzing</a:t>
            </a:r>
            <a:r>
              <a:rPr lang="en-IN" sz="2000" dirty="0"/>
              <a:t> historical loan data and applicant features, the model seeks to provide lending institutions with a reliable tool to assess credit risk and make informed lending decisions. The objective is to improve risk management practices, reduce the incidence of loan defaults, and enhance the overall financial stability of lending institutions.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62000" y="73896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 name="TextBox 1"/>
          <p:cNvSpPr txBox="1"/>
          <p:nvPr/>
        </p:nvSpPr>
        <p:spPr>
          <a:xfrm>
            <a:off x="1945640" y="1676400"/>
            <a:ext cx="6019800" cy="3170099"/>
          </a:xfrm>
          <a:prstGeom prst="rect">
            <a:avLst/>
          </a:prstGeom>
          <a:noFill/>
        </p:spPr>
        <p:txBody>
          <a:bodyPr wrap="square" rtlCol="0">
            <a:spAutoFit/>
          </a:bodyPr>
          <a:lstStyle/>
          <a:p>
            <a:r>
              <a:rPr lang="en-IN" sz="2000" dirty="0"/>
              <a:t>Employing Artificial Neural Networks (ANN) within deep learning, the solution entails developing a predictive model for loan prediction. By training the model on applicant data and historical loan records, it aims to identify patterns and factors contributing to loan default. Leveraging the complexity-capturing ability of ANN, the model will provide lending institutions with enhanced accuracy in assessing credit risk, thereby facilitating better decision-making and improving overall financial stability.</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7534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 name="TextBox 1"/>
          <p:cNvSpPr txBox="1"/>
          <p:nvPr/>
        </p:nvSpPr>
        <p:spPr>
          <a:xfrm>
            <a:off x="762000" y="1524000"/>
            <a:ext cx="6019800" cy="5139869"/>
          </a:xfrm>
          <a:prstGeom prst="rect">
            <a:avLst/>
          </a:prstGeom>
          <a:noFill/>
        </p:spPr>
        <p:txBody>
          <a:bodyPr wrap="square" rtlCol="0">
            <a:spAutoFit/>
          </a:bodyPr>
          <a:lstStyle/>
          <a:p>
            <a:r>
              <a:rPr lang="en-IN" sz="1600" b="1" dirty="0"/>
              <a:t>Data Collection:</a:t>
            </a:r>
            <a:r>
              <a:rPr lang="en-IN" sz="1600" dirty="0"/>
              <a:t> Gather comprehensive data on loan applicants, including financial information, credit history, employment status, and demographic details from various sources such as banks, credit bureaus, and online applications.</a:t>
            </a:r>
          </a:p>
          <a:p>
            <a:r>
              <a:rPr lang="en-IN" sz="1600" b="1" dirty="0"/>
              <a:t>Data </a:t>
            </a:r>
            <a:r>
              <a:rPr lang="en-IN" sz="1600" b="1" dirty="0" err="1"/>
              <a:t>Preprocessing</a:t>
            </a:r>
            <a:r>
              <a:rPr lang="en-IN" sz="1600" b="1" dirty="0"/>
              <a:t>:</a:t>
            </a:r>
            <a:r>
              <a:rPr lang="en-IN" sz="1600" dirty="0"/>
              <a:t> Cleanse the collected data by handling missing values, outlier detection, and feature scaling. Perform feature engineering to extract relevant information and encode categorical variables for compatibility with the ANN algorithm.</a:t>
            </a:r>
          </a:p>
          <a:p>
            <a:r>
              <a:rPr lang="en-IN" sz="1600" b="1" dirty="0"/>
              <a:t>Model Architecture Design:</a:t>
            </a:r>
            <a:r>
              <a:rPr lang="en-IN" sz="1600" dirty="0"/>
              <a:t> Design the architecture of the Artificial Neural Network (ANN) model, comprising input layer, hidden layers, and output layer. Select appropriate activation functions, loss functions, and optimization algorithms based on the nature of the problem and the dataset.</a:t>
            </a:r>
          </a:p>
          <a:p>
            <a:r>
              <a:rPr lang="en-IN" sz="1600" b="1" dirty="0"/>
              <a:t>Model Training:</a:t>
            </a:r>
            <a:r>
              <a:rPr lang="en-IN" sz="1600" dirty="0"/>
              <a:t> Train the ANN model using the </a:t>
            </a:r>
            <a:r>
              <a:rPr lang="en-IN" sz="1600" dirty="0" err="1"/>
              <a:t>preprocessed</a:t>
            </a:r>
            <a:r>
              <a:rPr lang="en-IN" sz="1600" dirty="0"/>
              <a:t> dataset. Utilize techniques such as mini-batch gradient descent and </a:t>
            </a:r>
            <a:r>
              <a:rPr lang="en-IN" sz="1600" dirty="0" err="1"/>
              <a:t>backpropagation</a:t>
            </a:r>
            <a:r>
              <a:rPr lang="en-IN" sz="1600" dirty="0"/>
              <a:t> to optimize the model's parameters iteratively. Monitor training progress and adjus</a:t>
            </a:r>
            <a:r>
              <a:rPr lang="en-IN" dirty="0"/>
              <a:t>t </a:t>
            </a:r>
            <a:r>
              <a:rPr lang="en-IN" sz="1600" dirty="0" err="1"/>
              <a:t>hyperparameters</a:t>
            </a:r>
            <a:r>
              <a:rPr lang="en-IN" sz="1600" dirty="0"/>
              <a:t> as necessary to improve performance.</a:t>
            </a:r>
          </a:p>
          <a:p>
            <a:r>
              <a:rPr lang="en-IN" dirty="0"/>
              <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610600" y="7251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1120539" y="1711960"/>
            <a:ext cx="7561181" cy="3785652"/>
          </a:xfrm>
          <a:prstGeom prst="rect">
            <a:avLst/>
          </a:prstGeom>
          <a:noFill/>
        </p:spPr>
        <p:txBody>
          <a:bodyPr wrap="square">
            <a:spAutoFit/>
          </a:bodyPr>
          <a:lstStyle/>
          <a:p>
            <a:r>
              <a:rPr lang="en-IN" sz="2000" b="1" dirty="0"/>
              <a:t>Model Evaluation:</a:t>
            </a:r>
            <a:r>
              <a:rPr lang="en-IN" sz="2000" dirty="0"/>
              <a:t> Evaluate the trained model using performance metrics such as accuracy, precision, recall, and F1-score on a separate validation dataset. Conduct cross-validation to ensure the model's generalization ability and assess its robustness.</a:t>
            </a:r>
          </a:p>
          <a:p>
            <a:r>
              <a:rPr lang="en-IN" sz="2000" b="1" dirty="0"/>
              <a:t>Deployment and Integration:</a:t>
            </a:r>
            <a:r>
              <a:rPr lang="en-IN" sz="2000" dirty="0"/>
              <a:t> Deploy the trained ANN model into the lending institution's existing loan approval system or as a standalone application. Integrate the model into the decision-making process, allowing loan applications to be automatically assessed for credit risk.</a:t>
            </a:r>
          </a:p>
          <a:p>
            <a:r>
              <a:rPr lang="en-IN" sz="2000" b="1" dirty="0"/>
              <a:t>Monitoring and Feedback Loop:</a:t>
            </a:r>
            <a:r>
              <a:rPr lang="en-IN" sz="2000" dirty="0"/>
              <a:t> Continuously monitor the performance of the deployed model in real-world scenarios. Collect feedback from loan approval decisions and customer outcomes to refine the model further and improve its predictive accuracy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723900" y="1447800"/>
            <a:ext cx="8810625" cy="5109091"/>
          </a:xfrm>
          <a:prstGeom prst="rect">
            <a:avLst/>
          </a:prstGeom>
          <a:noFill/>
        </p:spPr>
        <p:txBody>
          <a:bodyPr wrap="square" rtlCol="0">
            <a:spAutoFit/>
          </a:bodyPr>
          <a:lstStyle/>
          <a:p>
            <a:r>
              <a:rPr lang="en-IN" sz="1400" b="1" dirty="0"/>
              <a:t>Data </a:t>
            </a:r>
            <a:r>
              <a:rPr lang="en-IN" sz="1400" b="1" dirty="0" err="1"/>
              <a:t>Preprocessing</a:t>
            </a:r>
            <a:r>
              <a:rPr lang="en-IN" sz="1400" b="1" dirty="0"/>
              <a:t>:</a:t>
            </a:r>
            <a:endParaRPr lang="en-IN" sz="1400" dirty="0"/>
          </a:p>
          <a:p>
            <a:pPr lvl="1"/>
            <a:r>
              <a:rPr lang="en-IN" sz="1400" dirty="0"/>
              <a:t>Cleanse the dataset by handling missing values, outliers, and noise.</a:t>
            </a:r>
          </a:p>
          <a:p>
            <a:pPr lvl="1"/>
            <a:r>
              <a:rPr lang="en-IN" sz="1400" dirty="0"/>
              <a:t>Encode categorical variables into numerical representations.</a:t>
            </a:r>
          </a:p>
          <a:p>
            <a:pPr lvl="1"/>
            <a:r>
              <a:rPr lang="en-IN" sz="1400" dirty="0"/>
              <a:t>Normalize or standardize numerical features to ensure uniform scale.</a:t>
            </a:r>
          </a:p>
          <a:p>
            <a:r>
              <a:rPr lang="en-IN" sz="1400" b="1" dirty="0"/>
              <a:t>Split Data:</a:t>
            </a:r>
            <a:endParaRPr lang="en-IN" sz="1400" dirty="0"/>
          </a:p>
          <a:p>
            <a:pPr lvl="1"/>
            <a:r>
              <a:rPr lang="en-IN" sz="1400" dirty="0"/>
              <a:t>Divide the </a:t>
            </a:r>
            <a:r>
              <a:rPr lang="en-IN" sz="1400" dirty="0" err="1"/>
              <a:t>preprocessed</a:t>
            </a:r>
            <a:r>
              <a:rPr lang="en-IN" sz="1400" dirty="0"/>
              <a:t> dataset into training, validation, and testing sets</a:t>
            </a:r>
            <a:r>
              <a:rPr lang="en-IN" sz="1400" dirty="0" smtClean="0"/>
              <a:t>.</a:t>
            </a:r>
            <a:endParaRPr lang="en-IN" sz="1400" dirty="0"/>
          </a:p>
          <a:p>
            <a:r>
              <a:rPr lang="en-IN" sz="1400" b="1" dirty="0"/>
              <a:t>ANN Model Architecture:</a:t>
            </a:r>
            <a:endParaRPr lang="en-IN" sz="1400" dirty="0"/>
          </a:p>
          <a:p>
            <a:pPr lvl="1"/>
            <a:r>
              <a:rPr lang="en-IN" sz="1400" dirty="0"/>
              <a:t>Design the architecture of the Artificial Neural Network (ANN) model.</a:t>
            </a:r>
          </a:p>
          <a:p>
            <a:pPr lvl="1"/>
            <a:r>
              <a:rPr lang="en-IN" sz="1400" dirty="0"/>
              <a:t>Define the number of input nodes corresponding to the features and output nodes representing the loan approval decision.</a:t>
            </a:r>
          </a:p>
          <a:p>
            <a:pPr lvl="1"/>
            <a:r>
              <a:rPr lang="en-IN" sz="1400" dirty="0"/>
              <a:t>Determine the number of hidden layers and nodes, along with activation functions for each layer.</a:t>
            </a:r>
          </a:p>
          <a:p>
            <a:pPr lvl="1"/>
            <a:r>
              <a:rPr lang="en-IN" sz="1400" dirty="0"/>
              <a:t>Choose appropriate loss function, optimizer, and metrics for model training.</a:t>
            </a:r>
          </a:p>
          <a:p>
            <a:r>
              <a:rPr lang="en-IN" sz="1400" b="1" dirty="0"/>
              <a:t>Model Training:</a:t>
            </a:r>
            <a:endParaRPr lang="en-IN" sz="1400" dirty="0"/>
          </a:p>
          <a:p>
            <a:pPr lvl="1"/>
            <a:r>
              <a:rPr lang="en-IN" sz="1400" dirty="0"/>
              <a:t>Feed the training data into the ANN model and adjust the model's parameters iteratively to minimize the loss function.</a:t>
            </a:r>
          </a:p>
          <a:p>
            <a:pPr lvl="1"/>
            <a:r>
              <a:rPr lang="en-IN" sz="1400" dirty="0"/>
              <a:t>Utilize </a:t>
            </a:r>
            <a:r>
              <a:rPr lang="en-IN" sz="1400" dirty="0" err="1"/>
              <a:t>backpropagation</a:t>
            </a:r>
            <a:r>
              <a:rPr lang="en-IN" sz="1400" dirty="0"/>
              <a:t> algorithm to propagate errors backward through the network and update weights accordingly.</a:t>
            </a:r>
          </a:p>
          <a:p>
            <a:pPr lvl="1"/>
            <a:r>
              <a:rPr lang="en-IN" sz="1400" dirty="0"/>
              <a:t>Employ techniques such as mini-batch gradient descent to optimize the learning process.</a:t>
            </a:r>
          </a:p>
          <a:p>
            <a:r>
              <a:rPr lang="en-IN" sz="1400" b="1" dirty="0"/>
              <a:t>Model Evaluation:</a:t>
            </a:r>
            <a:endParaRPr lang="en-IN" sz="1400" dirty="0"/>
          </a:p>
          <a:p>
            <a:pPr lvl="1"/>
            <a:r>
              <a:rPr lang="en-IN" sz="1400" dirty="0"/>
              <a:t>Validate the trained model's performance on the validation set to prevent </a:t>
            </a:r>
            <a:r>
              <a:rPr lang="en-IN" sz="1400" dirty="0" err="1"/>
              <a:t>overfitting</a:t>
            </a:r>
            <a:r>
              <a:rPr lang="en-IN" sz="1400" dirty="0"/>
              <a:t>.</a:t>
            </a:r>
          </a:p>
          <a:p>
            <a:pPr lvl="1"/>
            <a:r>
              <a:rPr lang="en-IN" sz="1400" dirty="0"/>
              <a:t>Evaluate the model's accuracy, precision, recall, F1-score, and other relevant metrics.</a:t>
            </a:r>
          </a:p>
          <a:p>
            <a:pPr lvl="1"/>
            <a:r>
              <a:rPr lang="en-IN" sz="1400" dirty="0"/>
              <a:t>Adjust </a:t>
            </a:r>
            <a:r>
              <a:rPr lang="en-IN" sz="1400" dirty="0" err="1"/>
              <a:t>hyperparameters</a:t>
            </a:r>
            <a:r>
              <a:rPr lang="en-IN" sz="1400" dirty="0"/>
              <a:t> if necessary based on validation results.</a:t>
            </a:r>
          </a:p>
          <a:p>
            <a:pPr lvl="1"/>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21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5250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5821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723900" y="1074775"/>
            <a:ext cx="7770829" cy="4770537"/>
          </a:xfrm>
          <a:prstGeom prst="rect">
            <a:avLst/>
          </a:prstGeom>
          <a:noFill/>
        </p:spPr>
        <p:txBody>
          <a:bodyPr wrap="square">
            <a:spAutoFit/>
          </a:bodyPr>
          <a:lstStyle/>
          <a:p>
            <a:r>
              <a:rPr lang="en-IN" b="1" dirty="0"/>
              <a:t>Prediction and Decision-making:</a:t>
            </a:r>
            <a:endParaRPr lang="en-IN" dirty="0"/>
          </a:p>
          <a:p>
            <a:pPr lvl="1"/>
            <a:r>
              <a:rPr lang="en-IN" dirty="0"/>
              <a:t>Utilize the trained ANN model to make predictions on new loan applications.</a:t>
            </a:r>
          </a:p>
          <a:p>
            <a:pPr lvl="1"/>
            <a:r>
              <a:rPr lang="en-IN" dirty="0"/>
              <a:t>Threshold the prediction probabilities to classify loan applications as approved or rejected.</a:t>
            </a:r>
          </a:p>
          <a:p>
            <a:pPr lvl="1"/>
            <a:r>
              <a:rPr lang="en-IN" dirty="0"/>
              <a:t>Incorporate the model's predictions into the lending institution's decision-making process, considering risk tolerance and business objectives.</a:t>
            </a:r>
          </a:p>
          <a:p>
            <a:r>
              <a:rPr lang="en-IN" b="1" dirty="0"/>
              <a:t>Model Deployment:</a:t>
            </a:r>
            <a:endParaRPr lang="en-IN" dirty="0"/>
          </a:p>
          <a:p>
            <a:pPr lvl="1"/>
            <a:r>
              <a:rPr lang="en-IN" dirty="0"/>
              <a:t>Deploy the trained ANN model into production, either as part of an existing loan approval system or as a standalone application.</a:t>
            </a:r>
          </a:p>
          <a:p>
            <a:pPr lvl="1"/>
            <a:r>
              <a:rPr lang="en-IN" dirty="0"/>
              <a:t>Ensure scalability, reliability, and efficiency of the deployed model to handle real-time prediction requests.</a:t>
            </a:r>
          </a:p>
          <a:p>
            <a:r>
              <a:rPr lang="en-IN" b="1" dirty="0"/>
              <a:t>Monitoring and Maintenance:</a:t>
            </a:r>
            <a:endParaRPr lang="en-IN" dirty="0"/>
          </a:p>
          <a:p>
            <a:pPr lvl="1"/>
            <a:r>
              <a:rPr lang="en-IN" dirty="0"/>
              <a:t>Continuously monitor the performance of the deployed model in production.</a:t>
            </a:r>
          </a:p>
          <a:p>
            <a:pPr lvl="1"/>
            <a:r>
              <a:rPr lang="en-IN" dirty="0"/>
              <a:t>Collect feedback data on model predictions and loan outcomes to identify potential issues or areas for improvement.</a:t>
            </a:r>
          </a:p>
          <a:p>
            <a:pPr algn="just"/>
            <a:endParaRPr lang="en-US" sz="1600" dirty="0">
              <a:latin typeface="Trebuchet MS" panose="020B0603020202020204" pitchFamily="34" charset="0"/>
            </a:endParaRPr>
          </a:p>
        </p:txBody>
      </p:sp>
      <p:sp>
        <p:nvSpPr>
          <p:cNvPr id="11" name="Text Box 10"/>
          <p:cNvSpPr txBox="1"/>
          <p:nvPr/>
        </p:nvSpPr>
        <p:spPr>
          <a:xfrm>
            <a:off x="1546225" y="6095365"/>
            <a:ext cx="1958975" cy="340995"/>
          </a:xfrm>
          <a:prstGeom prst="rect">
            <a:avLst/>
          </a:prstGeom>
          <a:noFill/>
        </p:spPr>
        <p:txBody>
          <a:bodyPr wrap="square" rtlCol="0">
            <a:noAutofit/>
          </a:bodyPr>
          <a:lstStyle/>
          <a:p>
            <a:pPr algn="ctr"/>
            <a:r>
              <a:rPr lang="en-IN" altLang="en-US" sz="1600"/>
              <a:t>Generator Layers</a:t>
            </a:r>
          </a:p>
        </p:txBody>
      </p:sp>
      <p:sp>
        <p:nvSpPr>
          <p:cNvPr id="13" name="Text Box 12"/>
          <p:cNvSpPr txBox="1"/>
          <p:nvPr/>
        </p:nvSpPr>
        <p:spPr>
          <a:xfrm>
            <a:off x="5796280" y="6099175"/>
            <a:ext cx="2357120" cy="368300"/>
          </a:xfrm>
          <a:prstGeom prst="rect">
            <a:avLst/>
          </a:prstGeom>
          <a:noFill/>
        </p:spPr>
        <p:txBody>
          <a:bodyPr wrap="square" rtlCol="0">
            <a:spAutoFit/>
          </a:bodyPr>
          <a:lstStyle/>
          <a:p>
            <a:r>
              <a:rPr lang="en-IN" altLang="en-US"/>
              <a:t>Discriminator Layers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9245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7" name="Text Box 16"/>
          <p:cNvSpPr txBox="1"/>
          <p:nvPr/>
        </p:nvSpPr>
        <p:spPr>
          <a:xfrm>
            <a:off x="1524000" y="5314315"/>
            <a:ext cx="4064000" cy="379730"/>
          </a:xfrm>
          <a:prstGeom prst="rect">
            <a:avLst/>
          </a:prstGeom>
          <a:noFill/>
        </p:spPr>
        <p:txBody>
          <a:bodyPr wrap="square" rtlCol="0">
            <a:noAutofit/>
          </a:bodyPr>
          <a:lstStyle/>
          <a:p>
            <a:pPr algn="ctr"/>
            <a:endParaRPr lang="en-IN" altLang="en-US" i="1" dirty="0"/>
          </a:p>
        </p:txBody>
      </p:sp>
      <p:sp>
        <p:nvSpPr>
          <p:cNvPr id="2" name="AutoShape 2" descr="data:image/png;base64,iVBORw0KGgoAAAANSUhEUgAAAxMAAAGwCAYAAADSTTg5AAAAOXRFWHRTb2Z0d2FyZQBNYXRwbG90bGliIHZlcnNpb24zLjcuMSwgaHR0cHM6Ly9tYXRwbG90bGliLm9yZy/bCgiHAAAACXBIWXMAAA9hAAAPYQGoP6dpAACMzklEQVR4nOzdeVyN6f8/8NdpX067tJAOWlQqpRiyZJuyNJYhSx9kN4SQMT62LCNDGYyPfVRjGGPsY09TlhiyFEZCJDMiawlTqfP7o1/319F6jpLyej4e90P3fV/3db+v+xx13ue6rvsWSaVSKYiIiIiIiOSkVN0BEBERERFRzcRkgoiIiIiIFMJkgoiIiIiIFMJkgoiIiIiIFMJkgoiIiIiIFMJkgoiIiIiIFMJkgoiIiIiIFKJS3QEQUe1VUFCA+/fvQ0dHByKRqLrDISIiogqQSqV48eIFzM3NoaRUdt8DkwkiqjL379+HhYVFdYdBRERECrh37x7q169fZhkmE0RUZXR0dAAU/jLS1dWt5miIiIioIrKysmBhYSH8HS8LkwkiqjJFQ5t0dXWZTBAREdUwFRmizAnYRERERESkECYTRERERESkECYTRERERESkECYTRERERESkECYTRERERESkEN7NiYiqXNO5R6CkrlXdYRAREdUaqYu7V3cIANgzQURERERECmIyQURERERECmEyQbWap6cnAgMDqzsMIiIiolqJyQTVart27cKCBQsqVDY1NRUikQgJCQlVG1QFiUQi7Nmzp8rP87G1m4iIiGoOTsCmWs3Q0LBazpuXlwdVVdVqOXeR3NxcqKmpVWsMREREVLuxZ4JqtbeHOUkkEixatAjDhw+Hjo4OGjRogPXr1wtlGzZsCABwcXGBSCSCp6ensG/jxo2ws7ODhoYGmjRpgtWrVwv7ir7Z//XXX9G+fXtoaGhgy5Yt5R6Xm5uLgIAAmJmZQUNDA5aWlggJCRFiBYDevXtDJBIJ62UJDg5Gs2bNsHHjRjRs2BAaGhoAgMOHD6NNmzbQ19eHkZERevTogZSUlPduNxERERF7JuiTEhYWhgULFuC///0vduzYga+++grt27eHra0tzp07hxYtWuDYsWNwcHAQvtXfsmUL5syZg1WrVsHFxQWXLl3CqFGjoK2tjaFDhwp1f/PNNwgLC4OLi4uQUJR13MqVK7Fv3z5s374dDRo0wL1793Dv3j0AQHx8POrWrYvw8HB4e3tDWVm5Qu27desWdu7ciV27dgnHvHz5ElOmTIGTkxOys7MxZ84c9O7dGwkJCVBSUnrvdr8tJycHOTk5wnpWVpb8LxIRERHVGEwm6JPSrVs3jBs3DgAwffp0fP/994iJiYGtrS2MjY0BAEZGRjA1NRWOmTt3LsLCwtCnTx8Ahd/kX7t2DevWrZP5UB0YGCiUqchxaWlpsLa2Rps2bSASiWBpaSkcWxSLvr6+TCzlyc3NxU8//SQcDwBffvmlTJlNmzbB2NgY165dQ9OmTd+73W8LCQnBvHnzKhwvERER1WxMJuiT4uTkJPwsEolgamqKjIyMUsu/fPkSKSkpGDFiBEaNGiVsf/PmDfT09GTKurm5yXWcv78/unTpAltbW3h7e6NHjx74/PPP36t9lpaWMokEANy8eRNz5szB2bNn8fjxYxQUFAAA0tLS0LRp0/du99tmzJiBKVOmCOtZWVmwsLB4nyYRERHRR4zJBH1S3p0ULRKJhA/XJcnOzgYAbNiwAS1btpTZ9+7QI21tbbmOc3V1xZ07d3Do0CEcO3YMvr6+6Ny5M3bs2CFnq0qOoYiPjw8sLS2xYcMGmJubo6CgAE2bNkVubm6p9cjT7repq6tDXV1dweiJiIiopmEyQfT/Fc0VyM/PF7aZmJjA3Nwct2/fhp+fX4Xrquhxurq66N+/P/r374++ffvC29sbT58+haGhIVRVVWViUcSTJ0+QnJyMDRs2oG3btgCAU6dOyZSpzHYTERHRp4XJBNH/V7duXWhqauLw4cOoX78+NDQ0oKenh3nz5mHixInQ09ODt7c3cnJycP78eTx79kxmSM+7yjtu2bJlMDMzg4uLC5SUlPDbb7/B1NQU+vr6AArv6BQdHQ0PDw+oq6vDwMBA7jYZGBjAyMgI69evh5mZGdLS0vDNN99UabuJiIjo08FbwxL9fyoqKli5ciXWrVsHc3Nz9OzZEwAwcuRIbNy4EeHh4XB0dET79u0REREh3FK1NOUdp6OjgyVLlsDNzQ3u7u5ITU3FwYMHoaRU+N8yLCwMUVFRsLCwgIuLi0JtUlJSwrZt23DhwgU0bdoUkydPxtKlS6u03URERPTpEEmlUml1B0FEtVNWVhb09PRgEbgdSupa1R0OERFRrZG6uHuV1V309zszMxO6urplluUwJyKqclfneZX7y4iIiIhqHg5zIqohHBwcIBaLS1yKnrhNRERE9CGxZ4Kohjh48CDy8vJK3GdiYvKBoyEiIiJiMkFUY7z9hGwiIiKijwGHORERERERkUKYTBARERERkUKYTBARERERkUKYTBARERERkUKYTBARERERkUKYTBARERERkUKYTBARERERkUKYTBARERERkUKYTBARERERkUKYTBARERERkUKYTBARERERkUKYTBARERERkUJUqjsAIqr9ms49AiV1reoOg4iIqMZKXdy9ukMoEXsmiIiIiIhIIUwmiIiIiIhIIUwmqNqkpqZCJBIhISEBABAbGwuRSITnz59/0DiCg4PRrFmzKqtfIpFg+fLlVVY/ERERUXVhMkEfjdatWyM9PR16enoAgIiICOjr61f5eYOCghAdHS2s+/v7o1evXpVWf3x8PEaPHl1p9VUXJkVERET0Lk7ApveWl5cHVVXV965HTU0NpqamlRBRxUilUuTn50MsFkMsFld6/bm5uVBTU4OxsXGl101ERET0MWDPBJWooKAAS5YsgZWVFdTV1dGgQQN8++23wtCkX3/9Fe3bt4eGhga2bNkCANi4cSPs7OygoaGBJk2aYPXq1TJ1njt3Di4uLtDQ0ICbmxsuXboks//tYU6xsbEYNmwYMjMzIRKJIBKJEBwcXG7cOTk5mD59OiwsLKCurg4rKyv8+OOPMvUfOnQIzZs3h7q6Ok6dOiUzzCk4OBiRkZHYu3evcN7Y2FgAwL179+Dr6wt9fX0YGhqiZ8+eSE1NFc5d1KPx7bffwtzcHLa2tgCKf6O/bNkyODo6QltbGxYWFhg3bhyys7Mr9LoU9dbs378ftra20NLSQt++ffHq1StERkZCIpHAwMAAEydORH5+vsx1CQoKQr169aCtrY2WLVsK7Spy6tQptG3bFpqamrCwsMDEiRPx8uVLAICnpyfu3r2LyZMnC9eltOuflZUlsxAREVHtxZ4JKtGMGTOwYcMGfP/992jTpg3S09Nx/fp1Yf8333yDsLAwITnYsmUL5syZg1WrVsHFxQWXLl3CqFGjoK2tjaFDhyI7Oxs9evRAly5d8PPPP+POnTuYNGlSqedv3bo1li9fjjlz5iA5ORkAKtR7MGTIEJw5cwYrV66Es7Mz7ty5g8ePH8uU+eabbxAaGopGjRrBwMBA5kN1UFAQkpKSkJWVhfDwcACAoaEh8vLy4OXlhVatWuHkyZNQUVHBwoUL4e3tjcuXL0NNTQ0AEB0dDV1dXURFRZUao5KSElauXImGDRvi9u3bGDduHL7++utiyVdpXr16hZUrV2Lbtm148eIF+vTpg969e0NfXx8HDx7E7du38eWXX8LDwwP9+/cHAAQEBODatWvYtm0bzM3NsXv3bnh7e+PKlSuwtrZGSkoKvL29sXDhQmzatAmPHj1CQEAAAgICEB4ejl27dsHZ2RmjR4/GqFGjSo0tJCQE8+bNq1A7iIiIqOZjMkHFvHjxAitWrMCqVaswdOhQAEDjxo3Rpk0b4Zv4wMBA9OnTRzhm7ty5CAsLE7Y1bNgQ165dw7p16zB06FBs3boVBQUF+PHHH6GhoQEHBwf8/fff+Oqrr0qMQU1NDXp6ehCJRBUe+nTjxg1s374dUVFR6Ny5MwCgUaNGxcrNnz8fXbp0KbEOsVgMTU1N5OTkyJz3559/RkFBATZu3Ch8Kx8eHg59fX3Exsbi888/BwBoa2tj48aNQnJRksDAQOFniUSChQsXYuzYsRVOJvLy8rBmzRo0btwYANC3b19s3rwZDx8+hFgshr29PTp06ICYmBj0798faWlpCA8PR1paGszNzQEUJk2HDx9GeHg4Fi1ahJCQEPj5+QmxWVtbY+XKlWjfvj3WrFkDQ0NDKCsrQ0dHp8zXY8aMGZgyZYqwnpWVBQsLiwq1i4iIiGoeJhNUTFJSEnJyctCpU6dSy7i5uQk/v3z5EikpKRgxYoTMt9Zv3rwRJlMnJSXByckJGhoawv5WrVpVatwJCQlQVlZG+/btyyz3duwVlZiYiFu3bkFHR0dm+7///ouUlBRh3dHRscxEAgCOHTuGkJAQXL9+HVlZWXjz5g3+/fdfvHr1Clpa5T/YTUtLS0gkAMDExAQSiUSm58bExAQZGRkAgCtXriA/Px82NjYy9eTk5MDIyEho3+XLl4Uha0DhnJKCggLcuXMHdnZ25cYFAOrq6lBXV69QWSIiIqr5mExQMZqamuWW0dbWFn4uGu+/YcMGtGzZUqacsrJy5QZXhorEDcjGXlHZ2dlo3ry5zIftIm9PsC6v7tTUVPTo0QNfffUVvv32WxgaGuLUqVMYMWIEcnNzK5RMvDvZXSQSlbitoKBAiF1ZWRkXLlwo9noUJSDZ2dkYM2YMJk6cWOx8DRo0KDcmIiIi+jQxmaBirK2toampiejoaIwcObLc8iYmJjA3N8ft27fh5+dXYhk7Ozts3rwZ//77r9A78eeff5ZZr5qamswk4vI4OjqioKAAx48fF4Y5KaKk87q6uuLXX39F3bp1oaurq3DdFy5cQEFBAcLCwqCkVHj/g+3btytcX0W4uLggPz8fGRkZaNu2bYllXF1dce3aNVhZWZVaj7yvBxEREdV+vJsTFaOhoYHp06fj66+/xk8//YSUlBT8+eefwl2RSjJv3jyEhIRg5cqVuHHjBq5cuYLw8HAsW7YMADBo0CCIRCKMGjUK165dw8GDBxEaGlpmHBKJBNnZ2YiOjsbjx4/x6tWrcssPHToUw4cPx549e3Dnzh3ExsbK/WFdIpHg8uXLSE5OxuPHj5GXlwc/Pz/UqVMHPXv2xMmTJ4W6J06ciL///rvCdVtZWSEvLw8//PADbt++jc2bN2Pt2rVyxScvGxsb+Pn5YciQIdi1axfu3LmDc+fOISQkBAcOHAAATJ8+HadPn0ZAQAASEhJw8+ZN7N27FwEBAUI9EokEJ06cwD///FNsUjsRERF9mphMUIlmz56NqVOnYs6cObCzs0P//v2FMfglGTlyJDZu3Ijw8HA4Ojqiffv2iIiIQMOGDQEUDqf5/fffceXKFbi4uGDmzJn47rvvyoyhdevWGDt2LPr37w9jY2MsWbKk3LjXrFmDvn37Yty4cWjSpAlGjRol3N60okaNGgVbW1u4ubnB2NgYcXFx0NLSwokTJ9CgQQP06dMHdnZ2GDFiBP7991+5eiqcnZ2xbNkyfPfdd2jatCm2bNmCkJAQueJTRHh4OIYMGYKpU6fC1tYWvXr1Qnx8vDCEycnJCcePH8eNGzfQtm1buLi4YM6cOcKEbaBw4npqaioaN27MZ2cQERERAEAklUql1R0EEdVOWVlZ0NPTg0Xgdiiplz8fhIiIiEqWurj7BztX0d/vzMzMcr805ZwJIqpyV+d5vddcEyIiIvo4cZgT1RgnT56EWCwudakNunbtWmr7Fi1aVN3hEREREclgzwTVGG5ubkhISKjuMKrUxo0b8fr16xL3GRoafuBoiIiIiMrGZIJqDE1NzTJvXVob1KtXr7pDICIiIqowDnMiIiIiIiKFMJkgIiIiIiKFMJkgIiIiIiKFMJkgIiIiIiKFMJkgIiIiIiKFMJkgIiIiIiKFMJkgIiIiIiKFMJkgIiIiIiKFMJkgIiIiIiKFMJkgIiIiIiKFMJkgIiIiIiKFqFR3AERU+zWdewRK6lrVHQYREVGVSF3cvbpDqDbsmSAiIiIiIoUwmSAiIiIiIoUwmSAiIiIiIoUwmSCqIKlUitGjR8PQ0BAikQj6+voIDAys7rCIiIiIqg0nYBNV0OHDhxEREYHY2Fg0atQISkpK0NTUrO6wiIiIiKoNkwmiCkpJSYGZmRlat25d3aFUqdzcXKipqVV3GERERFQDcJgTUQX4+/tjwoQJSEtLg0gkgkQigaenp8wwp5ycHEyfPh0WFhZQV1eHlZUVfvzxR2H/8ePH0aJFC6irq8PMzAzffPMN3rx5U6Hz79ixA46OjtDU1ISRkRE6d+6Mly9fCvs3bdoEBwcHoe6AgABhX1paGnr27AmxWAxdXV34+vri4cOHwv7g4GA0a9YMGzduRMOGDaGhoQEAeP78OUaOHAljY2Po6uqiY8eOSExMLDPOnJwcZGVlySxERERUezGZIKqAFStWYP78+ahfvz7S09MRHx9frMyQIUPwyy+/YOXKlUhKSsK6desgFosBAP/88w+6desGd3d3JCYmYs2aNfjxxx+xcOHCcs+dnp6OgQMHYvjw4UhKSkJsbCz69OkDqVQKAFizZg3Gjx+P0aNH48qVK9i3bx+srKwAAAUFBejZsyeePn2K48ePIyoqCrdv30b//v1lznHr1i3s3LkTu3btQkJCAgCgX79+yMjIwKFDh3DhwgW4urqiU6dOePr0aamxhoSEQE9PT1gsLCwqdH2JiIioZuIwJ6IK0NPTg46ODpSVlWFqalps/40bN7B9+3ZERUWhc+fOAIBGjRoJ+1evXg0LCwusWrUKIpEITZo0wf379zF9+nTMmTMHSkql5/Xp6el48+YN+vTpA0tLSwCAo6OjsH/hwoWYOnUqJk2aJGxzd3cHAERHR+PKlSu4c+eO8MH+p59+goODA+Lj44Vyubm5+Omnn2BsbAwAOHXqFM6dO4eMjAyoq6sDAEJDQ7Fnzx7s2LEDo0ePLjHWGTNmYMqUKcJ6VlYWEwoiIqJajD0TRJUgISEBysrKaN++fYn7k5KS0KpVK4hEImGbh4cHsrOz8ffff5dZt7OzMzp16gRHR0f069cPGzZswLNnzwAAGRkZuH//Pjp16lTqeS0sLGQ+0Nvb20NfXx9JSUnCNktLSyGRAIDExERkZ2fDyMgIYrFYWO7cuYOUlJRSY1VXV4eurq7MQkRERLUXeyaIKkFV3tVJWVkZUVFROH36NI4ePYoffvgBM2fOxNmzZ1GnTp1KOYe2trbMenZ2NszMzBAbG1usrL6+fqWck4iIiGo+9kwQVQJHR0cUFBTg+PHjJe63s7PDmTNnhHkOABAXFwcdHR3Ur1+/3PpFIhE8PDwwb948XLp0CWpqati9ezd0dHQgkUgQHR1d6nnv3buHe/fuCduuXbuG58+fw97evtTzubq64sGDB1BRUYGVlZXMUlkJDBEREdV8TCaIKoFEIsHQoUMxfPhw7NmzB3fu3EFsbCy2b98OABg3bhzu3buHCRMm4Pr169i7dy/mzp2LKVOmlDlfAgDOnj2LRYsW4fz580hLS8OuXbvw6NEj2NnZASi8G1NYWBhWrlyJmzdv4uLFi/jhhx8AAJ07d4ajoyP8/Pxw8eJFnDt3DkOGDEH79u3h5uZW6jk7d+6MVq1aoVevXjh69ChSU1Nx+vRpzJw5E+fPn6+kq0ZEREQ1HZMJokqyZs0a9O3bF+PGjUOTJk0watQo4fat9erVw8GDB3Hu3Dk4Oztj7NixGDFiBGbNmlVuvbq6ujhx4gS6desGGxsbzJo1C2FhYejatSsAYOjQoVi+fDlWr14NBwcH9OjRAzdv3gRQ2KOxd+9eGBgYoF27dujcuTMaNWqEX3/9tcxzikQiHDx4EO3atcOwYcNgY2ODAQMG4O7duzAxMXnPK0VERES1hUj69rgLIqJKlJWVVXiL2MDtUFLXqu5wiIiIqkTq4u7VHUKlKvr7nZmZWe7NVDgBm4iq3NV5XryzExERUS3EYU5E1SwtLU3m9qvvLmlpadUdIhEREVGJ2DNBVM3Mzc2Fp06Xtp+IiIjoY8RkgqiaFd1+lYiIiKim4TAnIiIiIiJSCJMJIiIiIiJSCJMJIiIiIiJSCJMJIiIiIiJSCJMJIiIiIiJSCJMJIiIiIiJSCJMJIiIiIiJSCJMJIiIiIiJSCJMJIiIiIiJSCJMJIiIiIiJSCJMJIiIiIiJSiEp1B0BEtV/TuUegpK5V3WEQERFVidTF3as7hGrDngkiIiIiIlIIkwkiIiIiIlIIk4lPjKenJwIDAz/oOYODg9GsWbMqPYe/vz969epVpeeobSIiIqCvr1/dYRAREVENxmTiE7Nr1y4sWLDgg54zKCgI0dHRH/Sc70skEmHPnj1yHZOTk4OZM2fC0tIS6urqkEgk2LRpU9UEKCeJRILly5dXdxhERERUy3AC9ifG0NDwg59TLBZDLBaXuj83NxdqamofMKKq4evri4cPH+LHH3+ElZUV0tPTUVBQUN1hEREREVUZ9kx8Yt4e5iSRSLBo0SIMHz4cOjo6aNCgAdavXy9T/ty5c3BxcYGGhgbc3Nywe/duiEQiJCQkACh5qMyePXsgEomE9XeHORUNSfr2229hbm4OW1tbzJ8/H02bNi0Wb7NmzTB79my523n48GG0adMG+vr6MDIyQo8ePZCSkiLsz83NRUBAAMzMzKChoQFLS0uEhIQI1wUAevfuDZFIJKyXd77jx4/j4MGD6Ny5MyQSCVq1agUPD49i7V60aBFMTEygr6+P+fPn482bN5g2bRoMDQ1Rv359hIeHy9R95coVdOzYEZqamjAyMsLo0aORnZ1drN7Q0FCYmZnByMgI48ePR15eHoDC1/zu3buYPHkyRCKRzGsDAEeOHIGdnR3EYjG8vb2Rnp4u7IuNjUWLFi2gra0NfX19eHh44O7duxV7EYiIiKjWYzLxiQsLC4ObmxsuXbqEcePG4auvvkJycjIAIDs7Gz169IC9vT0uXLiA4OBgBAUFVcp5o6OjkZycjKioKOzfvx/Dhw9HUlIS4uPjhTKXLl3C5cuXMWzYMLnrf/nyJaZMmYLz588jOjoaSkpK6N27t9BTsHLlSuzbtw/bt29HcnIytmzZIiQNRTGEh4cjPT1dJqbS7Nu3D25ubliyZAnq1asHGxsbBAUF4fXr1zLl/vjjD9y/fx8nTpzAsmXLMHfuXPTo0QMGBgY4e/Ysxo4dizFjxuDvv/8W2uHl5QUDAwPEx8fjt99+w7FjxxAQECBTb0xMDFJSUhATE4PIyEhEREQgIiICQOHQtvr162P+/PlIT0+XSRZevXqF0NBQbN68GSdOnEBaWprwGr958wa9evVC+/btcfnyZZw5cwajR48uloy8LScnB1lZWTILERER1V4c5vSJ69atG8aNGwcAmD59Or7//nvExMTA1tYWW7duRUFBAX788UdoaGjAwcEBf//9N7766qv3Pq+2tjY2btwoM7zJy8sL4eHhcHd3B1D4Yb59+/Zo1KiR3PV/+eWXMuubNm2CsbExrl27hqZNmyItLQ3W1tZo06YNRCIRLC0thbLGxsYAAH19fZiamlbofLdv38apU6egoaGB3bt34/Hjxxg3bhyePHki09NgaGiIlStXQklJCba2tliyZAlevXqF//73vwCAGTNmYPHixTh16hQGDBiArVu34t9//8VPP/0EbW1tAMCqVavg4+OD7777DiYmJgAAAwMDrFq1CsrKymjSpAm6d++O6OhojBo1CoaGhlBWVoaOjk6x9uTl5WHt2rVo3LgxACAgIADz588HAGRlZSEzMxM9evQQ9tvZ2ZV5HUJCQjBv3rwKXTMiIiKq+dgz8YlzcnISfhaJRDA1NUVGRgYAICkpCU5OTtDQ0BDKtGrVqlLO6+joWGyexKhRo/DLL7/g33//RW5uLrZu3Yrhw4crVP/NmzcxcOBANGrUCLq6ukKvQ1paGoDCoUEJCQmwtbXFxIkTcfTo0fdqT0FBAUQiEbZs2YIWLVqgW7duWLZsGSIjI2V6JxwcHKCk9H//7UxMTODo6CisKysrw8jISOY1cHZ2FhIJAPDw8EBBQYHQg1RUr7KysrBuZmYm1FEWLS0tIVF49zhDQ0P4+/vDy8sLPj4+WLFihUyvRklmzJiBzMxMYbl37165MRAREVHNxWTiE6eqqiqzLhKJ5Jo0rKSkBKlUKrOtaKx+Wd7+cFzEx8cH6urq2L17N37//Xfk5eWhb9++FY7l3bqePn2KDRs24OzZszh79iyAwrkSAODq6oo7d+5gwYIFeP36NXx9fRU+F1D4IbxevXrQ09MTttnZ2UEqlQpDloCSr/f7vgal1VuROko67u3XMzw8HGfOnEHr1q3x66+/wsbGBn/++Wep9amrq0NXV1dmISIiotqLyQSVys7ODpcvX8a///4rbHv3g6SxsTFevHiBly9fCtuKJmfLS0VFBUOHDkV4eDjCw8MxYMAAaGpqyl3PkydPkJycjFmzZqFTp06ws7PDs2fPipXT1dVF//79sWHDBvz666/YuXMnnj59CqDwQ3Z+fn6Fz+nh4YH79+/LTIy+ceMGlJSUUL9+fbnbUMTOzg6JiYky1zcuLk4YJlVRampqcrXnbS4uLpgxYwZOnz6Npk2bYuvWrQrVQ0RERLUPkwkq1aBBgyASiTBq1Chcu3YNBw8eRGhoqEyZli1bQktLC//973+RkpKCrVu3ChN/FTFy5Ej88ccfOHz4sMJDnAwMDGBkZIT169fj1q1b+OOPPzBlyhSZMsuWLcMvv/yC69ev48aNG/jtt99gamoq3JlKIpEgOjoaDx48KDERedegQYNgZGSEYcOG4dq1azhx4gSmTZuG4cOHK5QQFfHz84OGhgaGDh2Kq1evIiYmBhMmTMDgwYOF+RIVIZFIcOLECfzzzz94/PhxhY65c+cOZsyYgTNnzuDu3bs4evQobt68We68CSIiIvp0MJmgUonFYvz++++4cuUKXFxcMHPmTHz33XcyZQwNDfHzzz/j4MGDcHR0xC+//ILg4GCFz2ltbY3WrVujSZMmaNmypUJ1KCkpYdu2bbhw4QKaNm2KyZMnY+nSpTJldHR0sGTJEri5ucHd3R2pqak4ePCgMJ8hLCwMUVFRsLCwgIuLS7nnFIvFiIqKwvPnz+Hm5gY/Pz/4+Phg5cqVCrWhiJaWFo4cOYKnT5/C3d0dffv2RadOnbBq1Sq56pk/fz5SU1PRuHFjYYJ5Rc59/fp1fPnll7CxscHo0aMxfvx4jBkzRpGmEBERUS0kkr474J2oDKmpqWjYsCEuXbok8+yIyiKVSmFtbY1x48YV602gmicrKwt6enqwCNwOJXWt6g6HiIioSqQu7l7dIVSqor/fmZmZ5c5/5K1h6aPx6NEjbNu2DQ8ePFDo2RJERERE9GExmaCPRt26dVGnTh2sX78eBgYGMvvEYnGpxx06dAht27at0tgcHBxKffLzunXr4OfnV6Xnr+muzvPinZ2IiIhqISYTJBeJRFLsVrCVpax6y7pDVL169aogGlkHDx4s9Za38kyEJiIiIqpNmExQjWBlZVWt53/7CdlEREREVIh3cyIiIiIiIoUwmSAiIiIiIoUwmSAiIiIiIoUwmSAiIiIiIoUwmSAiIiIiIoUwmSAiIiIiIoUwmSAiIiIiIoUwmSAiIiIiIoUwmSAiIiIiIoUwmSAiIiIiIoUwmSAiIiIiIoUwmSAiIiIiIoWoVHcARFT7NZ17BErqWtUdBhG9h9TF3as7BCL6CLFngoiIiIiIFMJkgoiIiIiIFMJkgj4aIpEIe/bsqXB5iUSC5cuXV1k8lSU1NRUikQgJCQkAgNjYWIhEIjx//hwAEBERAX19/SqPQ97rS0RERFQezpmgGis+Ph7a2trVHYYMf39/PH/+XOZDu4WFBdLT01GnTp0Sj+nfvz+6detWaTEEBwdjz549QvJSJD09HQYGBpV2HiIiIiImE1Su3NxcqKmpVXcYxRgbG1d3CBWirKwMU1PTUvdrampCU1OzyuMoKwYiIiIiRXCYExXj6emJgIAABAYGok6dOvDy8sLVq1fRtWtXiMVimJiYYPDgwXj8+DEAYP369TA3N0dBQYFMPT179sTw4cOF9TVr1qBx48ZQU1ODra0tNm/eXGoMrVu3xvTp02W2PXr0CKqqqjhx4gSA4sOcRCIRNm7ciN69e0NLSwvW1tbYt2+fTB379u2DtbU1NDQ00KFDB0RGRsoMOSpLcHAwmjVrJrNt+fLlkEgkwv7IyEjs3bsXIpEIIpEIsbGxxYY5vevdYU4SiUQ4/u2lyPTp02FjYwMtLS00atQIs2fPRl5enlDXvHnzkJiYKBwXEREhXJ+3e0yuXLmCjh07QlNTE0ZGRhg9ejSys7OF/f7+/ujVqxdCQ0NhZmYGIyMjjB8/XjgXEREREZMJKlFkZCTU1NQQFxeHxYsXo2PHjnBxccH58+dx+PBhPHz4EL6+vgCAfv364cmTJ4iJiRGOf/r0KQ4fPgw/Pz8AwO7duzFp0iRMnToVV69exZgxYzBs2DCZY97m5+eHbdu2QSqVCtt+/fVXmJubo23btqXGPW/ePPj6+uLy5cvo1q0b/Pz88PTpUwDAnTt30LdvX/Tq1QuJiYkYM2YMZs6c+d7XqkhQUBB8fX3h7e2N9PR0pKeno3Xr1nLXEx8fLxz/999/47PPPpNps46ODiIiInDt2jWsWLECGzZswPfffw+gcMjU1KlT4eDgINTRv3//Yud4+fIlvLy8YGBggPj4ePz22284duwYAgICZMrFxMQgJSUFMTExiIyMREREhJCclCQnJwdZWVkyCxEREdVeTCaoRNbW1liyZAlsbW0RFRUFFxcXLFq0CE2aNIGLiws2bdqEmJgY3LhxAwYGBujatSu2bt0qHL9jxw7UqVMHHTp0AACEhobC398f48aNg42NDaZMmYI+ffogNDS0xPP7+vri/v37OHXqlLBt69atGDhwoMy39O/y9/fHwIEDYWVlhUWLFiE7Oxvnzp0DAKxbtw62trZYunQpbG1tMWDAAPj7+1fC1SokFouhqakJdXV1mJqawtTUVKHhYcbGxsLxS5YsQXp6Onbu3CnsnzVrFlq3bg2JRAIfHx8EBQVh+/btAAqHTInFYqioqAh1lDSEauvWrfj333/x008/oWnTpujYsSNWrVqFzZs34+HDh0I5AwMDrFq1Ck2aNEGPHj3QvXt3REdHlxp7SEgI9PT0hMXCwkLu9hMREVHNwWSCStS8eXPh58TERMTExEAsFgtLkyZNAAApKSkACnsSdu7ciZycHADAli1bMGDAACgpFb7FkpKS4OHhIXMODw8PJCUllXh+Y2NjfP7559iyZQuAwl6FM2fOCD0dpXFychJ+1tbWhq6uLjIyMgAAycnJcHd3lynfokWLsi9ENVq/fj1+/PFH7Nu3T2Z+yK+//goPDw+YmppCLBZj1qxZSEtLk6vupKQkODs7y0xg9/DwQEFBAZKTk4VtDg4OUFZWFtbNzMyE61mSGTNmIDMzU1ju3bsnV1xERERUszCZoBK9/SEzOzsbPj4+SEhIkFlu3ryJdu3aAQB8fHwglUpx4MAB3Lt3DydPniz3g395/Pz8sGPHDuTl5WHr1q1wdHSEo6NjmceoqqrKrItEomJzORSlpKQkM+wKQJXNH4iJicGECRPw008/ySRIRQlVt27dsH//fly6dAkzZ85Ebm5ulcQh7/VUV1eHrq6uzEJERES1F5MJKperqyv++usvSCQSWFlZySxFSYeGhgb69OmDLVu24JdffoGtrS1cXV2FOuzs7BAXFydTb1xcHOzt7Us9b8+ePfHvv//i8OHD2Lp163snJ7a2tjh//rzMtvj4+Aofb2xsjAcPHsgkFO9OqlZTU0N+fv57xXnr1i307dsX//3vf9GnTx+ZfadPn4alpSVmzpwJNzc3WFtb4+7du3LHYGdnh8TERLx8+VLYFhcXByUlJdja2r5X/ERERPTpYDJB5Ro/fjyePn2KgQMHIj4+HikpKThy5AiGDRsm86HVz88PBw4cwKZNm4p98J82bRoiIiKwZs0a3Lx5E8uWLcOuXbsQFBRU6nm1tbXRq1cvzJ49G0lJSRg4cOB7tWPMmDG4fv06pk+fjhs3bmD79u0ydzoqj6enJx49eoQlS5YgJSUF//vf/3Do0CGZMhKJBJcvX0ZycjIeP34sd8/F69ev4ePjAxcXF4wePRoPHjwQFqBwLktaWhq2bduGlJQUrFy5Ert37y4Ww507d5CQkIDHjx8LQ8/e5ufnBw0NDQwdOhRXr14VekIGDx4MExMTuWImIiKiTxeTCSqXubk54uLikJ+fj88//xyOjo4IDAyEvr6+MCcCADp27AhDQ0MkJydj0KBBMnX06tULK1asQGhoKBwcHLBu3TqEh4fD09OzzHP7+fkhMTERbdu2RYMGDd6rHQ0bNsSOHTuwa9cuODk5Yc2aNcLdnNTV1cs93s7ODqtXr8b//vc/ODs749y5c8WSoVGjRsHW1hZubm4wNjYu1htTnocPH+L69euIjo6Gubk5zMzMhAUAvvjiC0yePBkBAQFo1qwZTp8+jdmzZ8vU8eWXX8Lb2xsdOnSAsbExfvnll2Ln0dLSwpEjR/D06VO4u7ujb9++6NSpE1atWiVXvERERPRpE0nfHQRO9An59ttvsXbtWk4UriJZWVmFd3UK3A4lda3qDoeI3kPq4u7VHQIRfSBFf78zMzPLnf/IJ2DTJ2X16tVwd3eHkZER4uLisHTp0mLPVqDKd3WeFydjExER1UIc5kSflJs3b6Jnz56wt7fHggULMHXqVAQHBwOA8ITvkpZFixZVb+BEREREHyEOcyL6//755x+8fv26xH2GhoYwNDT8wBHVfPJ0kxIREdHHgcOciBRQr1696g6BiIiIqEbhMCciIiIiIlIIkwkiIiIiIlIIkwkiIiIiIlIIkwkiIiIiIlIIkwkiIiIiIlIIkwkiIiIiIlIIkwkiIiIiIlIIkwkiIiIiIlIIkwkiIiIiIlIIkwkiIiIiIlKI3MnE4cOHcerUKWH9f//7H5o1a4ZBgwbh2bNnlRocERERERF9vOROJqZNm4asrCwAwJUrVzB16lR069YNd+7cwZQpUyo9QCIiIiIi+jipyHvAnTt3YG9vDwDYuXMnevTogUWLFuHixYvo1q1bpQdIRDVf07lHoKSuVd1h0CcmdXH36g6BiKjWk7tnQk1NDa9evQIAHDt2DJ9//jkAwNDQUOixICIiIiKi2k/unok2bdpgypQp8PDwwLlz5/Drr78CAG7cuIH69etXeoBERERERPRxkrtnYtWqVVBRUcGOHTuwZs0a1KtXDwBw6NAheHt7V3qARGURiUTYs2dPhctLJBIsX768yuJ5V0REBPT19d+7ng8dNxEREVFFyN0z0aBBA+zfv7/Y9u+//75SAiKqSvHx8dDW1q7uMIiIiIhqBYWeM5GSkoJZs2Zh4MCByMjIAFDYM/HXX39VanBUc+Xm5lZ3CCUyNjaGlhYnAhMRERFVBrmTiePHj8PR0RFnz57Frl27kJ2dDQBITEzE3LlzKz1Aqhk8PT0REBCAwMBA1KlTB15eXrh69Sq6du0KsVgMExMTDB48GI8fPwYArF+/Hubm5igoKJCpp2fPnhg+fLiwvmbNGjRu3BhqamqwtbXF5s2bS42hdevWmD59usy2R48eQVVVFSdOnABQfLiQSCTCxo0b0bt3b2hpacHa2hr79u2TqWPfvn2wtraGhoYGOnTogMjISIhEIjx//rzC12fPnj1CHV5eXrh3756wLyUlBT179oSJiQnEYjHc3d1x7NixMutbtmwZHB0doa2tDQsLC4wbN074vwj83/CqI0eOwM7ODmKxGN7e3khPT5epZ9OmTXBwcIC6ujrMzMwQEBAg7Hv+/DlGjhwJY2Nj6OrqomPHjkhMTKxwm4mIiKj2kzuZ+Oabb7Bw4UJERUVBTU1N2N6xY0f8+eeflRoc1SyRkZFQU1NDXFwcFi9ejI4dO8LFxQXnz5/H4cOH8fDhQ/j6+gIA+vXrhydPniAmJkY4/unTpzh8+DD8/PwAALt378akSZMwdepUXL16FWPGjMGwYcNkjnmbn58ftm3bBqlUKmz79ddfYW5ujrZt25Ya97x58+Dr64vLly+jW7du8PPzw9OnTwEU3gq5b9++6NWrFxITEzFmzBjMnDlTruvy6tUrfPvtt/jpp58QFxeH58+fY8CAAcL+7OxsdOvWDdHR0bh06RK8vb3h4+ODtLS0UutUUlLCypUr8ddffyEyMhJ//PEHvv7662LnDQ0NxebNm3HixAmkpaUhKChI2L9mzRqMHz8eo0ePxpUrV7Bv3z5YWVkJ+/v164eMjAwcOnQIFy5cgKurKzp16iRcm5Lk5OQgKytLZiEiIqLaS+5k4sqVK+jdu3ex7XXr1hW+daZPk7W1NZYsWQJbW1tERUXBxcUFixYtQpMmTeDi4oJNmzYhJiYGN27cgIGBAbp27YqtW7cKx+/YsQN16tRBhw4dAAChoaHw9/fHuHHjYGNjgylTpqBPnz4IDQ0t8fy+vr64f/++zBPat27dioEDB0IkEpUat7+/PwYOHAgrKyssWrQI2dnZOHfuHABg3bp1sLW1xdKlS2Fra4sBAwbA399fruuSl5eHVatWoVWrVmjevDkiIyNx+vRp4RzOzs4YM2YMmjZtCmtrayxYsACNGzcu1kPytsDAQHTo0AESiQQdO3bEwoULsX379mLnXbt2Ldzc3ODq6oqAgABER0cL+xcuXIipU6di0qRJsLGxgbu7OwIDAwEAp06dwrlz5/Dbb7/Bzc0N1tbWCA0Nhb6+Pnbs2FFqXCEhIdDT0xMWCwsLua4VERER1SxyJxP6+vrFhkoAwKVLl4Q7O9GnqXnz5sLPiYmJiImJgVgsFpYmTZoAKBzWAxT2JOzcuRM5OTkAgC1btmDAgAFQUip8WyYlJcHDw0PmHB4eHkhKSirx/MbGxvj888+xZcsWAIW9CmfOnBF6Okrj5OQk/KytrQ1dXV1hLlBycjLc3d1lyrdo0aLsC/EOFRUVmTqaNGkCfX19oR3Z2dkICgqCnZ0d9PX1IRaLkZSUVGbPxLFjx9CpUyfUq1cPOjo6GDx4MJ48eSI8AwYAtLS00LhxY2HdzMxMaFdGRgbu37+PTp06lVh/YmIisrOzYWRkJPMa3rlzR3j9SjJjxgxkZmYKy9vDuYiIiKj2kftuTgMGDMD06dPx22+/QSQSoaCgAHFxcQgKCsKQIUOqIkaqId6+S1J2djZ8fHzw3XffFStnZmYGAPDx8YFUKsWBAwfg7u6OkydPvvddwfz8/DBx4kT88MMP2Lp1KxwdHeHo6FjmMaqqqjLrRe/rDyUoKAhRUVEIDQ2FlZUVNDU10bdv31InsaempqJHjx746quv8O2338LQ0BCnTp3CiBEjkJubK0wwL6ldRUPANDU1y4wpOzsbZmZmiI2NLbavrFvdqqurQ11dvcy6iYiIqPaQO5lYtGgRxo8fDwsLC+Tn58Pe3h75+fkYNGgQZs2aVRUxUg3k6uqKnTt3QiKRQEWl5LeZhoYG+vTpgy1btuDWrVuwtbWFq6ursN/Ozg5xcXEYOnSosC0uLg729valnrdnz54YPXo0Dh8+jK1bt753gmtra4uDBw/KbIuPj5erjjdv3uD8+fNCj0ZycjKeP38OOzs7AIVt8vf3F4YPZmdnIzU1tdT6Lly4gIKCAoSFhQm9OO8OcSqPjo4OJBIJoqOjhWFlb3N1dcWDBw+goqICiUQiV91ERET06ZBrmJNUKsWDBw+wcuVK3L59G/v378fPP/+M69evY/PmzVBWVq6qOKmGGT9+PJ4+fYqBAwciPj4eKSkpOHLkCIYNG4b8/HyhnJ+fHw4cOIBNmzYVG440bdo0REREYM2aNbh58yaWLVuGXbt2yUwifpe2tjZ69eqF2bNnIykpCQMHDnyvdowZMwbXr1/H9OnTcePGDWzfvh0REREAUOY8jLepqqpiwoQJOHv2LC5cuAB/f3989tlnQnJhbW2NXbt2ISEhAYmJiRg0aFCZPSNWVlbIy8vDDz/8gNu3b2Pz5s1Yu3at3G0LDg5GWFgYVq5ciZs3b+LixYv44YcfAACdO3dGq1at0KtXLxw9ehSpqak4ffo0Zs6cifPnz8t9LiIiIqqd5E4mrKys8Pfff8PCwgLdunWDr68vrK2tqyo+qqHMzc0RFxeH/Px8fP7553B0dERgYCD09fWFb9OBwruAGRoaIjk5GYMGDZKpo1evXlixYgVCQ0Ph4OCAdevWITw8HJ6enmWe28/PD4mJiWjbti0aNGjwXu1o2LAhduzYgV27dsHJyQlr1qwR7uZU0eE8WlpamD59OgYNGgQPDw+IxWL8+uuvwv5ly5bBwMAArVu3ho+PD7y8vGR6aN7l7OyMZcuW4bvvvkPTpk2xZcsWhISEyN22oUOHYvny5Vi9ejUcHBzQo0cP3Lx5E0BhonTw4EG0a9cOw4YNg42NDQYMGIC7d+/CxMRE7nMRERFR7SSSvn0fzQpwcHDAjz/+iM8++6yqYiL6qH377bdYu3YtJxdXQFZWVuFdnQK3Q0mdDwukDyt1cffqDoGIqEYq+vudmZkJXV3dMsvKPWdi8eLFmDZtGtasWYOmTZsqHCRRTbF69Wq4u7vDyMgIcXFxWLp0qczD3ah8V+d5lfvLiIiIiGoeuZOJIUOG4NWrV3B2doaamlqxu8KU9UAropro5s2bWLhwIZ4+fYoGDRpg6tSpmDFjBgCga9euOHnyZInH/fe//8V///vfDxkqERER0Qcl9zCnyMjIMve/fecdotrun3/+wevXr0vcZ2hoCENDww8c0cdFnm5SIiIi+jjI8/db7mSCiKiimEwQERHVPFU6Z6Ksp/ICeO+75xARERERUc0gdzIhkUjKvL/+288QICIiIiKi2kvuZOLSpUsy63l5ebh06RKWLVuGb7/9ttICIyIiIiKij5vcyYSzs3OxbW5ubjA3N8fSpUvRp0+fSgmMiIiIiIg+bnI9Absstra2iI+Pr6zqiIiIiIjoIyd3z0RWVpbMulQqRXp6OoKDg2FtbV1pgRERERER0cdN7mRCX1+/2ARsqVQKCwsLbNu2rdICIyIiIiKij5vcyURMTIzMupKSEoyNjWFlZQUVFbmrIyIiIiKiGkruT/8ikQitW7culji8efMGJ06cQLt27SotOCIiIiIi+njJPQG7Q4cOePr0abHtmZmZ6NChQ6UERUREREREHz+5kwmpVFriQ+uePHkCbW3tSgmKiIiIiIg+fhUe5lT0/AiRSAR/f3+oq6sL+/Lz83H58mW0bt268iMkIiIiIqKPUoWTCT09PQCFPRM6OjrQ1NQU9qmpqeGzzz7DqFGjKj9CIqrxms49AiV1reoOg2qB1MXdqzsEIiJ6S4WTifDwcACARCJBUFAQhzQREREREX3i5L6b09y5c6siDiIiIiIiqmHknoANADt27ICvry8+++wzuLq6yixENZWnpycCAwOrNQaJRILly5cL6yKRCHv27Km2eIiIiIjKIncysXLlSgwbNgwmJia4dOkSWrRoASMjI9y+fRtdu3atihiJPohdu3ZhwYIFlVJXbUsCIiIioK+vX91hEBER0UdG7mRi9erVWL9+PX744Qeoqanh66+/RlRUFCZOnIjMzMyqiJHogzA0NISOjk51h0FERERUY8idTKSlpQm3gNXU1MSLFy8AAIMHD8Yvv/xSudERfUBvD3OSSCRYtGgRhg8fDh0dHTRo0ADr168Xyubm5iIgIABmZmbQ0NCApaUlQkJChGMBoHfv3hCJRMJ6SkoKevbsCRMTE4jFYri7u+PYsWMVji81NRUikQjbt29H27ZtoampCXd3d9y4cQPx8fFwc3ODWCxG165d8ejRI5ljN27cCDs7O2hoaKBJkyZYvXp1sXp37dqFDh06QEtLC87Ozjhz5gwAIDY2FsOGDUNmZiZEIhFEIhGCg4NLjDEnJwdZWVkyCxEREdVecicTpqamwhOwGzRogD///BMAcOfOHUil0sqNjqgahYWFwc3NDZcuXcK4cePw1VdfITk5GUDhcL99+/Zh+/btSE5OxpYtW4SkIT4+HkDhHdDS09OF9ezsbHTr1g3R0dG4dOkSvL294ePjg7S0NLnimjt3LmbNmoWLFy9CRUUFgwYNwtdff40VK1bg5MmTuHXrFubMmSOU37JlC+bMmYNvv/0WSUlJWLRoEWbPno3IyEiZemfOnImgoCAkJCTAxsYGAwcOxJs3b9C6dWssX74curq6SE9PR3p6OoKCgkqMLSQkBHp6esJiYWEhV9uIiIioZpH7bk4dO3bEvn374OLigmHDhmHy5MnYsWMHzp8/LzzYjqg26NatG8aNGwcAmD59Or7//nvExMTA1tYWaWlpsLa2Rps2bSASiWBpaSkcZ2xsDADQ19eHqampsN3Z2RnOzs7C+oIFC7B7927s27cPAQEBFY4rKCgIXl5eAIBJkyZh4MCBiI6OhoeHBwBgxIgRiIiIEMrPnTsXYWFhwv/Phg0b4tq1a1i3bh2GDh0qU2/37oX38J83bx4cHBxw69YtNGnSBHp6ehCJRDLtKcmMGTMwZcoUYT0rK4sJBRERUS0mdzKxfv16FBQUAADGjx8PIyMjnD59Gl988QXGjBlT6QESVRcnJyfh56IP0hkZGQAAf39/dOnSBba2tvD29kaPHj3w+eefl1lfdnY2goODceDAAaSnp+PNmzd4/fq13D0Tb8dlYmICAHB0dJTZVhTny5cvkZKSghEjRsg8VPLNmzfCgyhLqtfMzAwAkJGRgSZNmlQ4NnV1dairq8vRGiIiIqrJ5E4mlJSUoKT0f6OjBgwYgAEDBlRqUEQfA1VVVZl1kUgkJNKurq64c+cODh06hGPHjsHX1xedO3fGjh07Sq0vKCgIUVFRCA0NhZWVFTQ1NdG3b1/k5uYqHJdIJCpxW1Gc2dnZAIANGzagZcuWMvUoKyuXW29RPUREREQlkTuZAICTJ09i3bp1SElJwY4dO1CvXj1s3rwZDRs2RJs2bSo7RqKPkq6uLvr374/+/fujb9++8Pb2xtOnT2FoaAhVVVXk5+fLlI+Li4O/vz969+4NoPCDfmpqapXGaGJiAnNzc9y+fRt+fn4K16OmplasPURERERyT8DeuXMnvLy8oKmpiUuXLiEnJwcAkJmZiUWLFlV6gEQfo2XLluGXX37B9evXcePGDfz2228wNTUVnsUgkUgQHR2NBw8e4NmzZwAAa2tr7Nq1CwkJCUhMTMSgQYM+yDf/8+bNQ0hICFauXIkbN27gypUrCA8Px7Jlyypch0QiQXZ2NqKjo/H48WO8evWqCiMmIiKimkLuZGLhwoVYu3YtNmzYIDMswsPDAxcvXqzU4Ig+Vjo6OliyZAnc3Nzg7u6O1NRUHDx4UBgCGBYWhqioKFhYWMDFxQVAYQJiYGCA1q1bw8fHB15eXh/kqfEjR47Exo0bER4eDkdHR7Rv3x4RERFo2LBhheto3bo1xo4di/79+8PY2BhLliypwoiJiIiophBJ5byfq5aWFq5duwaJRAIdHR0kJiaiUaNGuH37Nuzt7fHvv/9WVaxEVMNkZWUV3iI2cDuU1LWqOxyqBVIXd6/uEIiIar2iv9+ZmZnQ1dUts6zccyZMTU1x69Yt4Z76RU6dOoVGjRrJWx0RfQKuzvMq95cRERER1TxyD3MaNWoUJk2ahLNnz0IkEuH+/fvYsmULgoKC8NVXX1VFjERERERE9BGqUM/E5cuX0bRpUygpKWHGjBkoKChAp06d8OrVK7Rr1w7q6uoICgrChAkTqjpeIiIiIiL6SFRozoSysjLS09NRt25dNGrUCPHx8dDR0cGtW7eQnZ0Ne3t7iMXiDxEvEdUg8oy5JCIioo9Dpc+Z0NfXx507d1C3bl2kpqaioKAAampqsLe3r5SAiYiIiIio5qlQMvHll1+iffv2MDMzg0gkgpubW7Gn5xa5fft2pQZIREREREQfpwolE+vXr0efPn1w69YtTJw4EaNGjYKOjk5Vx0ZERERERB+xCt8a1tvbGwBw4cIFTJo0ickEEREREdEnTu7nTISHh1dFHEREREREVMPI/ZwJIiIiIiIigMkEEREREREpiMkEEREREREphMkEEREREREphMkEEREREREphMkEEREREREpRO5bwxIRyavp3CNQUteq7jCoBkpd3L26QyAiojKwZ4KIiIiIiBTCZIKIiIiIiBTCZIKIiIiIiBTCZOIj5OnpicDAwOoO45MUGxsLkUiE58+fl1omIiIC+vr6wnpwcDCaNWtW5bF9DN5tOxEREX3amEzQe5FIJFi+fHl1h1GtgoKCEB0dXd1hEBEREX1wTCZqmfz8fBQUFFR3GHLLzc2t7hAUJhaLYWRkVCV15+XlVUm95anJrwcRERF9OEwmqtnLly8xZMgQiMVimJmZISwsTGZ/Tk4OgoKCUK9ePWhra6Nly5aIjY0V9hcNO9m3bx/s7e2hrq6OtLQ0PHv2DEOGDIGBgQG0tLTQtWtX3Lx5U6buDRs2wMLCAlpaWujduzeWLVsmM4QlJSUFPXv2hImJCcRiMdzd3XHs2DFhv6enJ+7evYvJkydDJBJBJBIJ+3bu3AkHBweoq6tDIpEUa5dEIsGCBQswZMgQ6OrqYvTo0ejYsSMCAgJkyj169AhqamoV+ua/qM6BAwdCW1sb9erVw//+9z9hf2pqKkQiERISEoRtz58/h0gkkrmmABAXFwcnJydoaGjgs88+w9WrV0s9b0nDnDZt2iS038zMrFi7SiMSibBmzRp88cUX0NbWxrfffgsA2Lt3L1xdXaGhoYFGjRph3rx5ePPmjUw7xowZAxMTE2hoaKBp06bYv3+/sF+R1wMofH81aNBAeI88efKkzPhzcnKQlZUlsxAREVHtxWSimk2bNg3Hjx/H3r17cfToUcTGxuLixYvC/oCAAJw5cwbbtm3D5cuX0a9fP3h7e8skBq9evcJ3332HjRs34q+//kLdunXh7++P8+fPY9++fThz5gykUim6desmfNMdFxeHsWPHYtKkSUhISECXLl2ED65FsrOz0a1bN0RHR+PSpUvw9vaGj48P0tLSAAC7du1C/fr1MX/+fKSnpyM9PR0AcOHCBfj6+mLAgAG4cuUKgoODMXv2bERERMjUHxoaCmdnZ1y6dAmzZ8/GyJEjsXXrVuTk5Ahlfv75Z9SrVw8dO3as0PVcunSpUOc333yDSZMmISoqquIvyP83bdo0hIWFIT4+HsbGxvDx8alwL8GaNWswfvx4jB49GleuXMG+fftgZWVV4XMHBwejd+/euHLlCoYPH46TJ09iyJAhmDRpEq5du4Z169YhIiJCeL0KCgrQtWtXxMXF4eeff8a1a9ewePFiKCsrA1D89Th79ixGjBiBgIAAJCQkoEOHDli4cGGZsYeEhEBPT09YLCwsKtxuIiIiqnlEUqlUWt1BfKqys7NhZGSEn3/+Gf369QMAPH36FPXr18fo0aMxZcoUNGrUCGlpaTA3NxeO69y5M1q0aIFFixYhIiICw4YNQ0JCApydnQEAN2/ehI2NDeLi4tC6dWsAwJMnT2BhYYHIyEj069cPAwYMQHZ2tsy31//5z3+wf//+MicfN23aFGPHjhW+aZdIJAgMDJSZMO7n54dHjx7h6NGjwravv/4aBw4cwF9//SUc5+Ligt27dwtl/v33X5ibm2Pt2rXw9fUFADg7O6NPnz6YO3duuddTIpHAzs4Ohw4dErYNGDAAWVlZOHjwIFJTU9GwYUNcunRJ6El4/vw5DAwMEBMTA09PT8TGxqJDhw7Ytm0b+vfvL/OaREREwNfXFxEREQgMDBSuU3BwMPbs2SP0eNSrVw/Dhg0r94N3SUQiEQIDA/H9998L2zp37oxOnTphxowZwraff/4ZX3/9Ne7fv4+jR4+ia9euSEpKgo2NTbE6FX09Bg0ahMzMTBw4cEDmeh4+fLjU90hOTo5MMpiVlQULCwtYBG7nQ+tIIXxoHRHRh5eVlQU9PT1kZmZCV1e3zLLsmahGKSkpyM3NRcuWLYVthoaGsLW1BQBcuXIF+fn5sLGxgVgsFpbjx48jJSVFOEZNTQ1OTk7CelJSElRUVGTqNTIygq2tLZKSkgAAycnJaNGihUw8765nZ2cjKCgIdnZ20NfXh1gsRlJSktAzUZqkpCR4eHjIbPPw8MDNmzeRn58vbHNzc5Mpo6GhgcGDB2PTpk0AgIsXL+Lq1avw9/cv83xva9WqVbH1ojbL4+16il6TitSTkZGB+/fvo1OnTnKfs8i71yUxMRHz58+XeQ+MGjUK6enpePXqFRISElC/fv0SEwlA8dcjKSlJ5j0EFL++71JXV4eurq7MQkRERLWXSnUHQKXLzs6GsrIyLly4IAxZKSIWi4WfNTU1ZeYrVJagoCBERUUhNDQUVlZW0NTURN++fSttcq62tnaxbSNHjkSzZs3w999/Izw8HB07doSlpWWlnE9JqTB3frszrrInOGtqar53He9el+zsbMybNw99+vQpVlZDQ6NSzlnSeYmIiIjKw56JatS4cWOoqqri7NmzwrZnz57hxo0bAAAXFxfk5+cjIyMDVlZWMoupqWmp9drZ2eHNmzcy9T558gTJycmwt7cHANja2iI+Pl7muHfX4+Li4O/vj969e8PR0RGmpqZITU2VKaOmpibz7XbR+ePi4orVZWNjUywpepejoyPc3NywYcMGbN26FcOHDy+z/Lv+/PPPYut2dnYAAGNjYwAQ5nYAkJmMXVo9Ra9JUT1l0dHRgUQiqdRbxbq6uiI5ObnYe8DKygpKSkpwcnLC33//Lbxv3qXo62FnZyfzHgKKX18iIiL6tLFnohqJxWKMGDEC06ZNg5GREerWrYuZM2cK36Db2NjAz88PQ4YMQVhYGFxcXPDo0SNER0fDyckJ3buXPJbY2toaPXv2xKhRo7Bu3Tro6Ojgm2++Qb169dCzZ08AwIQJE9CuXTssW7YMPj4++OOPP3Do0CGZHg5ra2vs2rULPj4+EIlEmD17drHbzkokEpw4cQIDBgyAuro66tSpg6lTp8Ld3R0LFixA//79cebMGaxatQqrV6+u0HUZOXIkAgICoK2tjd69e8t1TePi4rBkyRL06tULUVFR+O2334Qx/5qamvjss8+wePFiNGzYEBkZGZg1a1aJ9cyfPx9GRkYwMTHBzJkzUadOHfTq1atCMQQHB2Ps2LGoW7cuunbtihcvXiAuLg4TJkyQqy1F5syZgx49eqBBgwbo27cvlJSUkJiYiKtXr2LhwoVo37492rVrhy+//BLLli2DlZUVrl+/DpFIBG9vb4Vfj4kTJ8LDwwOhoaHo2bMnjhw5gsOHDyvUBiIiIqqd2DNRzZYuXYq2bdvCx8cHnTt3Rps2bdC8eXNhf3h4OIYMGYKpU6fC1tYWvXr1Qnx8PBo0aFBmveHh4WjevDl69OiBVq1aQSqV4uDBg1BVVQVQOGZ+7dq1WLZsGZydnXH48GFMnjwZGhoaQh3Lli2DgYEBWrduDR8fH3h5ecHV1VXmPPPnz0dqaioaN24sfPPv6uqK7du3Y9u2bWjatCnmzJmD+fPnV3juw8CBA6GiooKBAwfKxFMRU6dOxfnz5+Hi4oKFCxdi2bJl8PLyEvZv2rQJb968QfPmzREYGFjqJOnFixdj0qRJaN68OR48eIDff/8dampqFYph6NChWL58OVavXg0HBwf06NGj2G155eHl5YX9+/fj6NGjcHd3x2effYbvv/9eZvjXzp074e7ujoEDB8Le3h5ff/210GOk6Ovx2WefYcOGDVixYgWcnZ1x9OjRUpMvIiIi+jTxbk4kGDVqFK5fv46TJ09WaxxFyUl8fHyx5KUsJd1ZiqpX0d0geDcnUhTv5kRE9OHJczcnDnP6hIWGhqJLly7Q1tbGoUOHEBkZWeGhSFUhLy8PT548waxZs/DZZ5/JlUjQx+3qPC/e2YmIiKgW4jCnT9i5c+fQpUsXODo6Yu3atVi5ciVGjhxZbfHExcXBzMwM8fHxWLt2rcy+kydPytwa9d2lJtiyZUup8Ts4OFR3eERERERy4zAnqhFev36Nf/75p9T98jxhurq8ePECDx8+LHGfqqpqpd0C92MiTzcpERERfRw4zIlqHU1NzRqRMJRFR0cHOjo61R0GERERUaXhMCciIiIiIlIIkwkiIiIiIlIIkwkiIiIiIlIIkwkiIiIiIlIIkwkiIiIiIlIIkwkiIiIiIlIIkwkiIiIiIlIIkwkiIiIiIlIIkwkiIiIiIlIIkwkiIiIiIlIIkwkiIiIiIlKISnUHQES1X9O5R6CkrlXdYZCcUhd3r+4QiIjoI8eeCSIiIiIiUgiTCSIiIiIiUgiTCap0np6eCAwMrFDZiIgI6OvrV3oMIpEIe/bsqfR6a7Oqei2IiIio9mIyQR+94OBgNGvWTK5j0tPT0bVr16oJqBaQSCRYvny5zLb+/fvjxo0b1RMQERER1UicgE21kqmpaXWH8MFJpVLk5+dDRUWx/9aamprQ1NSs5KiIiIioNmPPBL2Xly9fYsiQIRCLxTAzM0NYWJjM/pycHAQFBaFevXrQ1tZGy5YtERsbW6yePXv2wNraGhoaGvDy8sK9e/cAFA69mTdvHhITEyESiSASiRAREVFuXG8Pc0pNTYVIJMKuXbvQoUMHaGlpwdnZGWfOnJE5Ji4uDp6entDS0oKBgQG8vLzw7NkzoR0TJ05E3bp1oaGhgTZt2iA+Pl44NjY2FiKRCEeOHIGLiws0NTXRsWNHZGRk4NChQ7Czs4Ouri4GDRqEV69eCccVFBQgJCQEDRs2hKamJpydnbFjx46KXHrhnIcOHULz5s2hrq6OU6dOISUlBT179oSJiQnEYjHc3d1x7Ngx4ThPT0/cvXsXkydPFq5p0bV+d5jTmjVr0LhxY6ipqcHW1habN2+uUGxERET0aWAyQe9l2rRpOH78OPbu3YujR48iNjYWFy9eFPYHBATgzJkz2LZtGy5fvox+/frB29sbN2/eFMq8evUK3377LX766SfExcXh+fPnGDBgAIDCoTdTp06Fg4MD0tPTkZ6ejv79+ysU68yZMxEUFISEhATY2Nhg4MCBePPmDQAgISEBnTp1gr29Pc6cOYNTp07Bx8cH+fn5AICvv/4aO3fuRGRkJC5evAgrKyt4eXnh6dOnMucIDg7GqlWrcPr0ady7dw++vr5Yvnw5tm7digMHDuDo0aP44YcfhPIhISH46aefsHbtWvz111+YPHky/vOf/+D48eMVbtc333yDxYsXIykpCU5OTsjOzka3bt0QHR2NS5cuwdvbGz4+PkhLSwMA7Nq1C/Xr18f8+fOFa1qS3bt3Y9KkSZg6dSquXr2KMWPGYNiwYYiJiSk1lpycHGRlZcksREREVHtxmBMpLDs7Gz/++CN+/vlndOrUCQAQGRmJ+vXrAwDS0tIQHh6OtLQ0mJubAwCCgoJw+PBhhIeHY9GiRQCAvLw8rFq1Ci1bthTqsLOzw7lz59CiRQuIxWKoqKi899CloKAgdO9eeN/8efPmwcHBAbdu3UKTJk2wZMkSuLm5YfXq1UJ5BwcHAIW9L2vWrEFERIQwD2PDhg2IiorCjz/+iGnTpgnHLFy4EB4eHgCAESNGYMaMGUhJSUGjRo0AAH379kVMTAymT5+OnJwcLFq0CMeOHUOrVq0AAI0aNcKpU6ewbt06tG/fvkLtmj9/Prp06SKsGxoawtnZWVhfsGABdu/ejX379iEgIACGhoZQVlaGjo5Omdc0NDQU/v7+GDduHABgypQp+PPPPxEaGooOHTqUeExISAjmzZtXobiJiIio5mPPBCksJSUFubm5QhIAFH6QtbW1BQBcuXIF+fn5sLGxgVgsFpbjx48jJSVFOEZFRQXu7u7CepMmTaCvr4+kpKRKjdfJyUn42czMDACQkZEB4P96JkqSkpKCvLw8IUkAAFVVVbRo0aJYjG+fw8TEBFpaWkIiUbSt6Jy3bt3Cq1ev0KVLF5nr89NPP8lcn/K4ubnJrGdnZyMoKAh2dnbQ19eHWCxGUlKS0DNRUUlJSTJtBgAPD48yX5cZM2YgMzNTWIqGqxEREVHtxJ4JqjLZ2dlQVlbGhQsXoKysLLNPLBZ/8HhUVVWFn4vmCRQUFABApU08fvccb68XbSs6Z3Z2NgDgwIEDqFevnkw5dXX1Cp9TW1tbZj0oKAhRUVEIDQ2FlZUVNDU10bdvX+Tm5srVFkWoq6vLFTsRERHVbOyZIIU1btwYqqqqOHv2rLDt2bNnwu1FXVxckJ+fj4yMDFhZWcksbw+vefPmDc6fPy+sJycn4/nz57CzswMAqKmpCXMXqoqTkxOio6NL3Fc0ATkuLk7YlpeXh/j4eNjb2yt8Tnt7e6irqyMtLa3Y9bGwsFC43ri4OPj7+6N3795wdHSEqakpUlNTZcpU5Jra2dnJtLmo7vdpMxEREdUu7JkghYnFYowYMQLTpk2DkZER6tati5kzZ0JJqTBHtbGxgZ+fH4YMGYKwsDC4uLjg0aNHiI6OhpOTkzB/QVVVFRMmTMDKlSuhoqKCgIAAfPbZZ2jRogWAwmci3LlzBwkJCahfvz50dHQq/dvvGTNmwNHREePGjcPYsWOhpqaGmJgY9OvXD3Xq1MFXX32FadOmwdDQEA0aNMCSJUvw6tUrjBgxQuFz6ujoICgoCJMnT0ZBQQHatGmDzMxMxMXFQVdXF0OHDlWoXmtra+zatQs+Pj4QiUSYPXu20BtSRCKR4MSJExgwYADU1dVRp06dYvVMmzYNvr6+cHFxQefOnfH7779j165dMneGIiIiok8beybovSxduhRt27aFj48POnfujDZt2qB58+bC/vDwcAwZMgRTp06Fra0tevXqhfj4eDRo0EAoo6WlhenTp2PQoEHw8PCAWCzGr7/+Kuz/8ssv4e3tjQ4dOsDY2Bi//PJLpbfDxsYGR48eRWJiIlq0aIFWrVph7969wjMbFi9ejC+//BKDBw+Gq6srbt26hSNHjsDAwOC9zrtgwQLMnj0bISEhsLOzg7e3Nw4cOICGDRsqXOeyZctgYGCA1q1bw8fHB15eXnB1dZUpM3/+fKSmpqJx48YwNjYusZ5evXphxYoVCA0NhYODA9atW4fw8HB4enoqHBsRERHVLiKpVCqt7iCIqHbKysqCnp4eLAK3Q0ldq7rDITmlLu5e3SEQEVE1KPr7nZmZCV1d3TLLsmeCiIiIiIgUwjkTVONs2bIFY8aMKXGfpaUl/vrrrw8cUdUYO3Ysfv755xL3/ec//8HatWs/cESKuzrPq9xvNoiIiKjm4TAnqnFevHiBhw8flrhPVVUVlpaWHziiqpGRkVHqE6R1dXVRt27dDxyR/OTpJiUiIqKPgzx/v9kzQTWOjo4OdHR0qjuMKle3bt0akTAQERHRp4tzJoiIiIiISCFMJoiIiIiISCFMJoiIiIiISCFMJoiIiIiISCFMJoiIiIiISCFMJoiIiIiISCFMJoiIiIiISCFMJoiIiIiISCFMJoiIiIiISCFMJoiIiIiISCFMJoiIiIiISCFMJoiIiIiISCEq1R0AEdV+TecegZK6VnWH8clLXdy9ukMgIqJahj0TRERERESkECYTRERERESkECYTVON4enoiMDCwusMQPHjwAF26dIG2tjb09fXLLS8SibBnz54qj4uIiIioqnHOBNF7+v7775Geno6EhATo6emVWz49PR0GBgYfIDIiIiKiqsVkgug9paSkoHnz5rC2tq5QeVNT0yqOiIiIiOjD4DAnqtGePXuGIUOGwMDAAFpaWujatStu3rwpU2bDhg2wsLCAlpYWevfujWXLllVoOFKRNWvWoHHjxlBTU4OtrS02b94s7JNIJNi5cyd++ukniEQi+Pv7l1vf28OcUlNTIRKJsGvXLnTo0AFaWlpwdnbGmTNnZI6Ji4uDp6cntLS0YGBgAC8vLzx79gwAkJOTg4kTJ6Ju3brQ0NBAmzZtEB8fLxwbGxsLkUiEI0eOwMXFBZqamujYsSMyMjJw6NAh2NnZQVdXF4MGDcKrV6+E4woKChASEoKGDRtCU1MTzs7O2LFjR4WvGxEREdV+TCaoRvP398f58+exb98+nDlzBlKpFN26dUNeXh6Awg/hY8eOxaRJk5CQkIAuXbrg22+/rXD9u3fvxqRJkzB16lRcvXoVY8aMwbBhwxATEwMAiI+Ph7e3N3x9fZGeno4VK1Yo1I6ZM2ciKCgICQkJsLGxwcCBA/HmzRsAQEJCAjp16gR7e3ucOXMGp06dgo+PD/Lz8wEAX3/9NXbu3InIyEhcvHgRVlZW8PLywtOnT2XOERwcjFWrVuH06dO4d+8efH19sXz5cmzduhUHDhzA0aNH8cMPPwjlQ0JC8NNPP2Ht2rX466+/MHnyZPznP//B8ePHS21HTk4OsrKyZBYiIiKqvURSqVRa3UEQycPT0xPNmjXD+PHjYWNjg7i4OLRu3RoA8OTJE1hYWCAyMhL9+vXDgAEDkJ2djf379wvH/+c//8H+/fvx/Pnzcs/l4eEBBwcHrF+/Xtjm6+uLly9f4sCBAwCAXr16QV9fHxERERWKXyQSYffu3ejVqxdSU1PRsGFDbNy4ESNGjAAAXLt2DQ4ODkhKSkKTJk0waNAgpKWl4dSpU8XqevnyJQwMDBAREYFBgwYBAPLy8iCRSBAYGIhp06YhNjYWHTp0wLFjx9CpUycAwOLFizFjxgykpKSgUaNGAICxY8ciNTUVhw8fRk5ODgwNDXHs2DG0atVKON/IkSPx6tUrbN26tcS2BQcHY968ecW2WwRu53MmPgJ8zgQREVVEVlYW9PT0kJmZCV1d3TLLsmeCaqykpCSoqKigZcuWwjYjIyPY2toiKSkJAJCcnIwWLVrIHPfuennn8PDwkNnm4eEh1F9ZnJychJ/NzMwAABkZGQD+r2eiJCkpKcjLy5OJUVVVFS1atCgW49vnMDExgZaWlpBIFG0rOuetW7fw6tUrdOnSBWKxWFh++uknpKSklNqOGTNmIDMzU1ju3btX0UtARERENRAnYBN9BFRVVYWfRSIRgMI5CwCgqalZJed4e71oW9E5s7OzAQAHDhxAvXr1ZMqpq6uXeg51dfUy9xMREVHtwp4JqrHs7Ozw5s0bnD17Vtj25MkTJCcnw97eHgBga2srMxkZQLH18s4RFxcnsy0uLk6o/0NwcnJCdHR0ifuKJoa/HWNeXh7i4+PfK0Z7e3uoq6sjLS0NVlZWMouFhYXC9RIREVHtwp4JqrGsra3Rs2dPjBo1CuvWrYOOjg6++eYb1KtXDz179gQATJgwAe3atcOyZcvg4+ODP/74A4cOHRK+/S/PtGnT4OvrCxcXF3Tu3Bm///47du3ahWPHjlVl02TMmDEDjo6OGDduHMaOHQs1NTXExMSgX79+qFOnDr766itMmzYNhoaGaNCgAZYsWYJXr14JczAUoaOjg6CgIEyePBkFBQVo06YNMjMzERcXB11dXQwdOrQSW0hEREQ1FXsmqEYLDw9H8+bN0aNHD7Rq1QpSqRQHDx4UhvB4eHhg7dq1WLZsGZydnXH48GFMnjwZGhoaFaq/V69eWLFiBUJDQ+Hg4IB169YhPDwcnp6eVdgqWTY2Njh69CgSExPRokULtGrVCnv37oWKSuF3AYsXL8aXX36JwYMHw9XVFbdu3cKRI0fe+8F4CxYswOzZsxESEgI7Ozt4e3vjwIEDaNiwYWU0i4iIiGoB3s2JPjmjRo3C9evXcfLkyeoOpdYruhsE7+b0ceDdnIiIqCLkuZsThzlRrRcaGoouXbpAW1sbhw4dQmRkJFavXl3dYX1Srs7zKveXEREREdU8HOZEtd65c+fQpUsXODo6Yu3atVi5ciVGjhwJAHBwcJC59enby5YtW+Q+15YtW0qtz8HBobKbRkRERFStOMyJPml3794Vnpb9LhMTE+jo6MhV34sXL/Dw4cMS96mqqsLS0lLuGGsyebpJiYiI6OPAYU5EFVTZH+51dHTkTkCIiIiIaioOcyIiIiIiIoUwmSAiIiIiIoUwmSAiIiIiIoUwmSAiIiIiIoUwmSAiIiIiIoUwmSAiIiIiIoUwmSAiIiIiIoUwmSAiIiIiIoUwmSAiIiIiIoUwmSAiIiIiIoUwmSAiIiIiIoUwmSAiIiIiIoWoVHcARFT7NZ17BErqWtUdRq2Turh7dYdARESfOPZMEBERERGRQphMEBERERGRQphMEADA09MTgYGB1R2GXIKDg9GsWbMyy6SmpkIkEiEhIeGDxPQ+3n0NJBIJli9frnB9714ff39/9OrVS+H6iIiIiN7FORNUYwUFBWHChAnCur+/P54/f449e/ZUX1CVKD4+Htra2sK6SCTC7t27FU4IVqxYAalUWknRERERETGZoBpMLBZDLBZXdxgycnNzoaamVil1GRsbV0o9RfT09Cq1PiIiIiIOc/oEvXz5EkOGDIFYLIaZmRnCwsJk9m/evBlubm7Q0dGBqakpBg0ahIyMDACAVCqFlZUVQkNDZY5JSEiASCTCrVu3IJVKERwcjAYNGkBdXR3m5uaYOHFiuXGtWrUKTZs2Fdb37NkDkUiEtWvXCts6d+6MWbNmAZAdxhMcHIzIyEjs3bsXIpEIIpEIsbGxwnG3b99Ghw4doKWlBWdnZ5w5c6bC1ysuLg6enp7Q0tKCgYEBvLy88OzZMwCFQ5MCAgIQGBiIOnXqwMvLCwBw9epVdO3aFWKxGCYmJhg8eDAeP34s1FneawDIDnOSSCQAgN69e0MkEgnr8nh3mJOnpycmTpyIr7/+GoaGhjA1NUVwcLDMMc+fP8fIkSNhbGwMXV1ddOzYEYmJiXKfm4iIiGonJhOfoGnTpuH48ePYu3cvjh49itjYWFy8eFHYn5eXhwULFiAxMRF79uxBamoq/P39ARQOtRk+fDjCw8Nl6gwPD0e7du1gZWWFnTt34vvvv8e6detw8+ZN7NmzB46OjuXG1b59e1y7dg2PHj0CABw/fhx16tQRkoK8vDycOXMGnp6exY4NCgqCr68vvL29kZ6ejvT0dLRu3VrYP3PmTAQFBSEhIQE2NjYYOHAg3rx5U25MCQkJ6NSpE+zt7XHmzBmcOnUKPj4+yM/PF8pERkZCTU0NcXFxWLt2LZ4/f46OHTvCxcUF58+fx+HDh/Hw4UP4+vpW+DV4V3x8PIDC65yeni6sv6/IyEhoa2vj7NmzWLJkCebPn4+oqChhf79+/ZCRkYFDhw7hwoULcHV1RadOnfD06dMS68vJyUFWVpbMQkRERLUXhzl9YrKzs/Hjjz/i559/RqdOnQAUfqCsX7++UGb48OHCz40aNcLKlSvh7u6O7OxsiMVi+Pv7Y86cOTh37hxatGiBvLw8bN26VeitSEtLg6mpKTp37gxVVVU0aNAALVq0KDe2pk2bwtDQEMePH0ffvn0RGxuLqVOnYsWKFQCAc+fOIS8vTyZJKCIWi6GpqYmcnByYmpoW2x8UFITu3QvvyT9v3jw4ODjg1q1baNKkSZkxLVmyBG5ubli9erWwzcHBQaaMtbU1lixZIqwvXLgQLi4uWLRokbBt06ZNsLCwwI0bN2Bubl7ua/CuoiFP+vr6JbZPUU5OTpg7d67QjlWrViE6OhpdunTBqVOncO7cOWRkZEBdXR0AEBoaij179mDHjh0YPXp0sfpCQkIwb968SouPiIiIPm7smfjEpKSkIDc3Fy1bthS2GRoawtbWVli/cOECfHx80KBBA+jo6KB9+/YACpMEADA3N0f37t2xadMmAMDvv/+OnJwc9OvXD0Dht9mvX79Go0aNMGrUKOzevbtCvQAikQjt2rVDbGwsnj9/jmvXrmHcuHHIycnB9evXcfz4cbi7u0NLS/6Hnzk5OQk/m5mZAYAwdKssRT0TZWnevLnMemJiImJiYoQ5HWKxWEhaUlJSKvQafChvXxeg8NoUXZfExERkZ2fDyMhIpi137txBSkpKifXNmDEDmZmZwnLv3r0qbwMRERFVH/ZMkIyXL1/Cy8sLXl5e2LJlC4yNjZGWlgYvLy/k5uYK5UaOHInBgwfj+++/R3h4OPr37y98yLewsEBycjKOHTuGqKgojBs3DkuXLsXx48ehqqpa5vk9PT2xfv16nDx5Ei4uLtDV1RUSjOPHjwuJjbzePq9IJAIAFBQUlHucpqZmuWXevuMSUNj74+Pjg++++65YWTMzM9y6davcOj+Ud18PkUgkXJfs7GyYmZnJzD0poq+vX2J96urqQi8GERER1X7smfjENG7cGKqqqjh79qyw7dmzZ7hx4wYA4Pr163jy5AkWL16Mtm3bokmTJiV+g9+tWzdoa2tjzZo1OHz4sMzQKKDwQ7iPjw9WrlyJ2NhYnDlzBleuXCk3vqJ5E7/99pswN8LT0xPHjh0TJkKXRk1NTWYuQ2VwcnJCdHS0XMe4urrir7/+gkQigZWVlcyira1d7mtQGlVV1UpvX1lcXV3x4MEDqKioFGtHnTp1PlgcRERE9PFiMvGJEYvFGDFiBKZNm4Y//vgDV69ehb+/P5SUCt8KDRo0gJqaGn744Qfcvn0b+/btw4IFC4rVo6ysDH9/f8yYMQPW1tZo1aqVsC8iIgI//vgjrl69itu3b+Pnn3+GpqYmLC0ty43PyckJBgYG2Lp1q0wysWfPHuTk5MDDw6PUYyUSCS5fvozk5GQ8fvwYeXl5cl6d4mbMmIH4+HiMGzcOly9fxvXr17FmzRqZOzO9a/z48Xj69CkGDhyI+Ph4pKSk4MiRIxg2bBjy8/PLfQ3Kal90dDQePHgg3E2qKnXu3BmtWrVCr169cPToUaSmpuL06dOYOXMmzp8/X+XnJyIioo8fk4lP0NKlS9G2bVv4+Pigc+fOaNOmjTDu39jYGBEREfjtt99gb2+PxYsXF7sNbJERI0YgNzcXw4YNk9mur6+PDRs2wMPDA05OTjh27Bh+//13GBkZlRubSCRC27ZtIRKJ0KZNGwCFCYauri7c3NyKDSl626hRo2Braws3NzcYGxsjLi6uopekVDY2Njh69CgSExPRokULtGrVCnv37oWKSukjBM3NzREXF4f8/Hx8/vnncHR0RGBgIPT19YWEoazXoDRhYWGIioqChYUFXFxc3rtt5RGJRDh48CDatWuHYcOGwcbGBgMGDMDdu3dhYmJS5ecnIiKij59IykfikoJOnjyJTp064d69e/xwSSXKysqCnp4eLAK3Q0ld/onzVLbUxd2rOwQiIqqFiv5+Z2ZmQldXt8yyTCZIbjk5OXj06BGGDh0KU1NTbNmypbpDoo+UPL+MiIiI6OMgz99vDnMiuf3yyy+wtLTE8+fPZZ6vUJ6TJ0/K3GL03aU6FD2luqTl7edEfIwcHBxKjZ0JHhEREX0I7JmgD+b169f4559/St1vZWX1AaMp9M8//+D169cl7jM0NIShoeEHjqji7t69W+okcxMTE+jo6HzgiIpjzwQREVHNI8/fbz5ngj4YTU3NakkYylKvXr3qDkFhFbk7FhEREVFV4jAnIiIiIiJSCJMJIiIiIiJSCJMJIiIiIiJSCJMJIiIiIiJSCJMJIiIiIiJSCJMJIiIiIiJSCJMJIiIiIiJSCJMJIiIiIiJSCJMJIiIiIiJSCJMJIiIiIiJSCJMJIiIiIiJSCJMJIiIiIiJSiEp1B0BEtV/TuUegpK5VpedIXdy9SusnIiKi4tgzQURERERECmEyQURERERECvmokonY2FiIRCI8f/68ukOhckREREBfX7+6w6ixgoOD0axZs+oOg4iIiOi9VGsy4enpicDAQGG9devWSE9Ph56eXvUFRaQAkUiEPXv2VLh8UFAQoqOjK+XceXl5mD59OhwdHaGtrQ1zc3MMGTIE9+/fr5T6iYiIiErzUfVMqKmpwdTUFCKRqLpD+SDy8/NRUFBQ3WFQNRCLxTAyMqqUul69eoWLFy9i9uzZuHjxInbt2oXk5GR88cUX71Vvbm5upcRHREREtVe1JRP+/v44fvw4VqxYAZFIBJFIhIiICJlhTkVDafbv3w9bW1toaWmhb9++ePXqFSIjIyGRSGBgYICJEyciPz9fqDsnJwdBQUGoV68etLW10bJlS8TGxgr77969Cx8fHxgYGEBbWxsODg44ePBguTE/e/YMfn5+MDY2hqamJqytrREeHg6g5CFaCQkJEIlESE1NlWnPvn37YG9vD3V1daSlpcHf3x+9evXCvHnzYGxsDF1dXYwdO1bmw9zhw4fRpk0b6Ovrw8jICD169EBKSoqwPzc3FwEBATAzM4OGhgYsLS0REhICAJBKpQgODkaDBg2grq4Oc3NzTJw4scLXqyj2Bg0aQEtLC71798aTJ0/KvV5Fiob0rFu3DhYWFtDS0oKvry8yMzOFMvHx8ejSpQvq1KkDPT09tG/fHhcvXhT2Dx8+HD169JCpNy8vD3Xr1sWPP/4IoLCna8KECQgMDISBgQFMTEywYcMGvHz5EsOGDYOOjg6srKxw6NAhmXquXr2Krl27QiwWw8TEBIMHD8bjx4+F/Z6enpg4cSK+/vprGBoawtTUFMHBwcJ+iUQCAOjduzdEIpGwXpFrUqToPRAaGgozMzMYGRlh/PjxyMvLK7cuPT09REVFwdfXF7a2tvjss8+watUqXLhwAWlpaQCAjh07IiAgQOa4R48eQU1NTeghkUgkWLBgAYYMGQJdXV2MHj26zPdVSXJycpCVlSWzEBERUe1VbcnEihUr0KpVK4waNQrp6elIT0+HhYVFsXKvXr3CypUrsW3bNhw+fBixsbHo3bs3Dh48iIMHD2Lz5s1Yt24dduzYIRwTEBCAM2fOYNu2bbh8+TL69esHb29v3Lx5EwAwfvx45OTk4MSJE7hy5Qq+++47iMXicmOePXs2rl27hkOHDiEpKQlr1qxBnTp15Gr3q1ev8N1332Hjxo3466+/ULduXQBAdHQ0kpKSEBsbi19++QW7du3CvHnzhONevnyJKVOm4Pz584iOjoaSkhJ69+4t9GysXLkS+/btw/bt25GcnIwtW7YIH2p37tyJ77//HuvWrcPNmzexZ88eODo6Vvh6nT17FiNGjEBAQAASEhLQoUMHLFy4UK5237p1C9u3b8fvv/+Ow4cP49KlSxg3bpyw/8WLFxg6dChOnTqFP//8E9bW1ujWrRtevHgBABg5ciQOHz6M9PR04Zj9+/fj1atX6N+/v7AtMjISderUwblz5zBhwgR89dVX6NevH1q3bo2LFy/i888/x+DBg/Hq1SsAwPPnz9GxY0e4uLjg/PnzOHz4MB4+fAhfX1+Z+CMjI6GtrY2zZ89iyZIlmD9/PqKiogAUJkIAEB4ejvT0dGFdXjExMUhJSUFMTAwiIyMRERGBiIgIherKzMyESCQS5rWMHDkSW7duRU5OjlDm559/Rr169dCxY0dhW2hoKJydnXHp0iXMnj27zPdVSUJCQqCnpycsJf2fJiIiolpEWo3at28vnTRpkrAeExMjBSB99uyZVCqVSsPDw6UApLdu3RLKjBkzRqqlpSV98eKFsM3Ly0s6ZswYqVQqld69e1eqrKws/eeff2TO1alTJ+mMGTOkUqlU6ujoKA0ODpY7Xh8fH+mwYcNK3Pdu7FKpVHrp0iUpAOmdO3dk2pOQkCBz7NChQ6WGhobSly9fCtvWrFkjFYvF0vz8/BLP9+jRIykA6ZUrV6RSqVQ6YcIEaceOHaUFBQXFyoaFhUltbGykubm5xfZV5HoNHDhQ2q1bN5n9/fv3l+rp6ZUY27vmzp0rVVZWlv7999/CtkOHDkmVlJSk6enpJR6Tn58v1dHRkf7+++/CNnt7e+l3330nrPv4+Ej9/f2F9fbt20vbtGkjrL9580aqra0tHTx4sLAtPT1dCkB65swZqVQqlS5YsED6+eefy5z73r17UgDS5OTkEuuVSqVSd3d36fTp04V1ANLdu3eXey2KzJ07V+rs7CysDx06VGppaSl98+aNsK1fv37S/v37V7jOIq9fv5a6urpKBw0aJLPNwMBA+uuvvwrbnJycZP4fWFpaSnv16iVTV1nvq5L8+++/0szMTGEpupYWgdulltP3V+lCRERElSMzM1MKQJqZmVlu2Y9qzkRJtLS00LhxY2HdxMQEEolEpifBxMQEGRkZAIArV64gPz8fNjY2EIvFwnL8+HFhWNDEiROxcOFCeHh4YO7cubh8+XKFYvnqq6+wbds2NGvWDF9//TVOnz4td3vU1NTg5ORUbLuzszO0tP7voV6tWrVCdnY27t27BwC4efMmBg4ciEaNGkFXV1f4drhoGIu/vz8SEhJga2uLiRMn4ujRo0Jd/fr1w+vXr9GoUSOMGjUKu3fvxps3byp8vZKSktCyZUuZeFu1aiVXuxs0aIB69erJHF9QUIDk5GQAwMOHDzFq1ChYW1tDT08Purq6yM7OFtoHFH67XjSs7OHDhzh06BCGDx8uc563r62ysjKMjIxkemFMTEwAQHi/JCYmIiYmRqbtTZo0AQCZYWTvvmZmZmZCHZXFwcEBysrK73WOvLw8+Pr6QiqVYs2aNcJ2DQ0NDB48GJs2bQIAXLx4EVevXoW/v7/M8W5ubjLrZb2vSqKurg5dXV2ZhYiIiGqvj/4J2KqqqjLrIpGoxG1Fw32ys7OhrKyMCxcuyHwwAyAkICNHjoSXlxcOHDiAo0ePIiQkBGFhYZgwYUKZsXTt2hV3797FwYMHERUVhU6dOmH8+PEIDQ2FklJhXiaVSoXyJY1319TUVGiCuY+PDywtLbFhwwaYm5ujoKAATZs2FeZVuLq64s6dOzh06BCOHTsGX19fdO7cGTt27ICFhQWSk5Nx7NgxREVFYdy4cVi6dCmOHz9eoev1IQwdOhRPnjzBihUrYGlpCXV1dbRq1Upm3siQIUPwzTff4MyZMzh9+jQaNmyItm3bytRT3vul6Nq//X7x8fHBd999VywmMzOzMuut7Mnz73uOokTi7t27+OOPP4p9kB85ciSaNWuGv//+G+Hh4ejYsSMsLS1lymhra8usl/W+IiIiIqrWZEJNTU1m4nRlcHFxQX5+PjIyMop90HybhYUFxo4di7Fjx2LGjBnYsGFDuckEABgbG2Po0KEYOnQo2rZti2nTpiE0NBTGxsYAgPT0dBgYGAAonIBdUYmJiXj9+jU0NTUBAH/++SfEYjEsLCzw5MkTJCcnY8OGDUKbTp06VawOXV1d9O/fH/3790ffvn3h7e2Np0+fwtDQEJqamvDx8YGPjw/Gjx+PJk2a4MqVKxW6XnZ2djh79qzMtj///LPCbQMKe1Du378Pc3Nz4XglJSXY2toCAOLi4rB69Wp069YNAHDv3j2ZSdAAYGRkhF69eiE8PBxnzpzBsGHD5IqhJK6urti5cyckEglUVBT/76Cqqlrp72V5FCUSN2/eRExMTIl3inJ0dISbmxs2bNiArVu3YtWqVRWqu6z3FREREX3aqjWZkEgkOHv2LFJTUyEWiyvlm14bGxv4+flhyJAhCAsLg4uLCx49eoTo6Gg4OTmhe/fuCAwMRNeuXWFjY4Nnz54hJiYGdnZ25dY9Z84cNG/eHA4ODsjJycH+/fuF46ysrGBhYYHg4GB8++23uHHjBsLCwiocd25uLkaMGIFZs2YhNTUVc+fORUBAAJSUlGBgYAAjIyOsX78eZmZmSEtLwzfffCNz/LJly2BmZgYXFxcoKSnht99+g6mpKfT19REREYH8/Hy0bNkSWlpa+Pnnn6GpqQlLS0sYGRmVe70mTpwIDw8PhIaGomfPnjhy5AgOHz4s1+uioaGBoUOHIjQ0FFlZWZg4cSJ8fX1hamoKALC2tsbmzZvh5uaGrKwsTJs2TUis3jZy5Ej06NED+fn5GDp0qFwxlGT8+PHYsGEDBg4cKNyt6datW9i2bRs2btxYrLemNBKJBNHR0fDw8IC6urqQUH4IeXl56Nu3Ly5evIj9+/cjPz8fDx48AAAYGhpCTU1NKDty5EgEBARAW1sbvXv3Lrfust5XRERERNU6ZyIoKAjKysqwt7eHsbGxzPj49xEeHo4hQ4Zg6tSpsLW1Ra9evRAfH48GDRoAKHy+w/jx42FnZwdvb2/Y2Nhg9erV5darpqaGGTNmwMnJCe3atYOysjK2bdsGoPCb6V9++QXXr1+Hk5MTvvvuO7nueNSpUydYW1ujXbt26N+/P7744gvh9qNKSkrYtm0bLly4gKZNm2Ly5MlYunSpzPE6OjpYsmQJ3Nzc4O7ujtTUVBw8eBBKSkrQ19fHhg0b4OHhAScnJxw7dgy///678O11edfrs88+w4YNG7BixQo4Ozvj6NGjmDVrVoXbBhQmW3369EG3bt3w+eefw8nJSeaa//jjj3j27BlcXV0xePBgTJw4UbjT1ds6d+4MMzMzeHl5Cb0c78Pc3BxxcXHIz8/H559/DkdHRwQGBkJfX18YulYRYWFhiIqKgoWFBVxcXN47Lnn8888/2LdvH/7++280a9YMZmZmwvLuvJ6BAwdCRUUFAwcOhIaGRrl1l/W+IiIiIhJJ3x7kT9XC398fz58/l+sJyjVJcHAw9uzZI9ewr9JkZ2ejXr16CA8PR58+fd4/uE9MamoqGjdujPj4eLi6ulb5+bKysgpvERu4HUrqWuUf8B5SF3ev0vqJiIg+FUV/vzMzM8u9mcpHPwGbCCicMP348WOEhYVBX1//vZ/u/KnJy8vDkydPMGvWLHz22WcfJJF429V5XryzExERUS3EsQpvGTt2rMwtQt9exo4dW93hfbQcHBxKvW5btmyplHOkpaXBxMQEW7duxaZNm95rsvSHUJnX5OTJk6XWVdE7bsXFxcHMzAzx8fFYu3atIk0iIiIiKobDnN6SkZGBrKysEvfp6uqWOIafgLt375Z4G1yg8LkOOjo6Hzii6leZ1+T169f4559/St1vZWUld3wfijzdpERERPRxkOfvN5MJIqoyTCaIiIhqHnn+fnOYExERERERKYTJBBERERERKYTJBBERERERKeTjviUOEdVoRVOySruxAREREX18iv5uV2RqNZMJIqoyT548AQBYWFhUcyREREQkrxcvXkBPT6/MMkwmiKjKGBoaAih8Tkh5v4xquqysLFhYWODevXu1/s5Vn1JbgU+rvWxr7fQptRX4tNpbVW2VSqV48eIFzM3Nyy3LZIKIqoySUuG0LD09vVr/C72Irq4u21pLfUrtZVtrp0+prcCn1d6qaGtFvwTkBGwiIiIiIlIIkwkiIiIiIlIIkwkiqjLq6uqYO3cu1NXVqzuUKse21l6fUnvZ1trpU2or8Gm192Noq0hakXs+ERERERERvYM9E0REREREpBAmE0REREREpBAmE0REREREpBAmE0REREREpBAmE0Qkl//973+QSCTQ0NBAy5Ytce7cuTLL//bbb2jSpAk0NDTg6OiIgwcPyuyXSqWYM2cOzMzMoKmpic6dO+PmzZtV2YQKq8y25uXlYfr06XB0dIS2tjbMzc0xZMgQ3L9/v6qbUSGV/bq+bezYsRCJRFi+fHklR62YqmhrUlISvvjiC+jp6UFbWxvu7u5IS0urqiZUWGW3NTs7GwEBAahfvz40NTVhb2+PtWvXVmUT5CJPe//66y98+eWXkEgkZb4/5b2GH0pltzUkJATu7u7Q0dFB3bp10atXLyQnJ1dhCyquKl7XIosXL4ZIJEJgYGDlBq2gqmjrP//8g//85z8wMjKCpqYmHB0dcf78+coLWkpEVEHbtm2TqqmpSTdt2iT966+/pKNGjZLq6+tLHz58WGL5uLg4qbKysnTJkiXSa9euSWfNmiVVVVWVXrlyRSizePFiqZ6ennTPnj3SxMRE6RdffCFt2LCh9PXr1x+qWSWq7LY+f/5c2rlzZ+mvv/4qvX79uvTMmTPSFi1aSJs3b/4hm1Wiqnhdi+zatUvq7OwsNTc3l37//fdV3JLyVUVbb926JTU0NJROmzZNevHiRemtW7eke/fuLbXOD6Uq2jpq1Chp48aNpTExMdI7d+5I161bJ1VWVpbu3bv3QzWrVPK299y5c9KgoCDpL7/8IjU1NS3x/SlvnR9KVbTVy8tLGh4eLr169ao0ISFB2q1bN2mDBg2k2dnZVdyaslVFW98uK5FIpE5OTtJJkyZVTQPkUBVtffr0qdTS0lLq7+8vPXv2rPT27dvSI0eOSG/dulVpcTOZIKIKa9GihXT8+PHCen5+vtTc3FwaEhJSYnlfX19p9+7dZba1bNlSOmbMGKlUKpUWFBRITU1NpUuXLhX2P3/+XKquri795ZdfqqAFFVfZbS3JuXPnpACkd+/erZygFVRVbf3777+l9erVk169elVqaWn5USQTVdHW/v37S//zn/9UTcDvoSra6uDgIJ0/f75MGVdXV+nMmTMrMXLFyNvet5X2/nyfOqtSVbT1XRkZGVIA0uPHj79PqO+tqtr64sULqbW1tTQqKkravn37jyKZqIq2Tp8+XdqmTZvKDLMYDnMiogrJzc3FhQsX0LlzZ2GbkpISOnfujDNnzpR4zJkzZ2TKA4CXl5dQ/s6dO3jw4IFMGT09PbRs2bLUOj+EqmhrSTIzMyESiaCvr18pcSuiqtpaUFCAwYMHY9q0aXBwcKia4OVUFW0tKCjAgQMHYGNjAy8vL9StWxctW7bEnj17qqwdFVFVr2vr1q2xb98+/PPPP5BKpYiJicGNGzfw+eefV01DKkiR9lZHnZXhQ8WVmZkJADA0NKy0OuVVlW0dP348unfvXuw9X12qqq379u2Dm5sb+vXrh7p168LFxQUbNmyojJAFTCaIqEIeP36M/Px8mJiYyGw3MTHBgwcPSjzmwYMHZZYv+leeOj+Eqmjru/79919Mnz4dAwcOhK6ubuUEroCqaut3330HFRUVTJw4sfKDVlBVtDUjIwPZ2dlYvHgxvL29cfToUfTu3Rt9+vTB8ePHq6YhFVBVr+sPP/wAe3t71K9fH2pqavD29sb//vc/tGvXrvIbIQdF2lsddVaGDxFXQUEBAgMD4eHhgaZNm1ZKnYqoqrZu27YNFy9eREhIyPuGWGmqqq23b9/GmjVrYG1tjSNHjuCrr77CxIkTERkZ+b4hC1QqrSYiIqqQvLw8+Pr6QiqVYs2aNdUdTqW7cOECVqxYgYsXL0IkElV3OFWqoKAAANCzZ09MnjwZANCsWTOcPn0aa9euRfv27aszvEr3ww8/4M8//8S+fftgaWmJEydOYPz48TA3N/9ovuGl9zd+/HhcvXoVp06dqu5QKt29e/cwadIkREVFQUNDo7rDqXIFBQVwc3PDokWLAAAuLi64evUq1q5di6FDh1bKOdgzQUQVUqdOHSgrK+Phw4cy2x8+fAhTU9MSjzE1NS2zfNG/8tT5IVRFW4sUJRJ3795FVFRUtfZKAFXT1pMnTyIjIwMNGjSAiooKVFRUcPfuXUydOhUSiaRK2lERVdHWOnXqQEVFBfb29jJl7OzsqvVuTlXR1tevX+O///0vli1bBh8fHzg5OSEgIAD9+/dHaGho1TSkghRpb3XUWRmqOq6AgADs378fMTExqF+//nvX9z6qoq0XLlxARkYGXF1dhd9Px48fx8qVK6GiooL8/PzKCF1uVfW6mpmZVfnvJyYTRFQhampqaN68OaKjo4VtBQUFiI6ORqtWrUo8plWrVjLlASAqKkoo37BhQ5iamsqUycrKwtmzZ0ut80OoirYC/5dI3Lx5E8eOHYORkVHVNEAOVdHWwYMH4/Lly0hISBAWc3NzTJs2DUeOHKm6xpSjKtqqpqYGd3f3YrfQvHHjBiwtLSu5BRVXFW3Ny8tDXl4elJRkPzooKysLPTTVRZH2VkedlaGq4pJKpQgICMDu3bvxxx9/oGHDhpUR7nupirZ26tQJV65ckfn95ObmBj8/PyQkJEBZWbmywpdLVb2uHh4eVf/76f+1d+8xVdf/H8CfBzwcwMNd5K6oKHI5QoAug3ZY5qSV0Vaz6XQwGE2ZmQoUaxoOJEq+OtTUjXKHWgzm0LSGQZeJy6MpGayWXA4niLFO6ZhWxgLxvL5/ND8/jhx+wvkBXn7Px3a283l/3rfX531k5/W5HKf08W4ieqTU1taKRqORqqoquXLlirzyyivi7e0tv/32m4iIbNiwQQoLC5X6RqNRZsyYIf/5z3+kra1NioqK7P40rLe3t5w6dUp++OEHSU9Pf2B+GnYyYx0aGpLnn39eQkNDpbW1VSwWi/IaHBy8LzHeMRXrercH5decpiLWEydOiFqtlsrKSjGZTHLw4EFxdnaWb775ZtrjG2kqYtXr9RITEyNnzpyRn3/+WQwGg7i6usrhw4enPb67TTTewcFBaWlpkZaWFgkKCpL8/HxpaWkRk8k07j7vl6mIddOmTeLl5SVNTU02f58GBgamPb6RpiLWuz0ov+Y0FbFeunRJZsyYIaWlpWIymaS6ulrc3d3l448/nrR5M5kgogk5ePCgzJkzR1xcXGTZsmXy7bffKvv0er1kZGTY1D927JgsWrRIXFxcJCYmRurr6232W61W2blzpwQEBIhGo5EVK1ZIR0fHdIRyT5MZa3d3twCw+zpz5sw0RTS2yV7Xuz0oyYTI1MR69OhRiYiIEFdXV4mLi5OTJ09OdRjjMtmxWiwWyczMlODgYHF1dZXIyEjZu3evWK3W6QjnniYS71j/JvV6/bj7vJ8mO9ax/j4ZDIbpC2oMU7GuIz0oyYTI1MT62WefSWxsrGg0Glm8eLFUVlZO6pxVIiKTd52DiIiIiIj+v+AzE0RERERE5BAmE0RERERE5BAmE0RERERE5BAmE0RERERE5BAmE0RERERE5BAmE0RERERE5BAmE0RERERE5BAmE0RERERE5BAmE0RERDQmo9EInU4HtVqNF1544X5P556ampqgUqlw48aNB6IfokcdkwkiIqJHTGZm5qR98d++fTvi4+PR3d2NqqqqSenzQZOamoqtW7falD3xxBOwWCzw8vK6P5MiekgwmSAiIqIxmc1mPPXUUwgNDYW3t/e0jDk0NDSqTEQwPDw8LeMDgIuLCwIDA6FSqaZtTKKHEZMJIiKiuzQ0NCAlJQXe3t7w8/PDc889B7PZrOzv6emBSqXCsWPH8OSTT8LNzQ1Lly5FZ2cnmpubkZSUBK1Wi2eeeQbXrl1T2lmtVhQXFyM0NBQajQbx8fFoaGhQ9tu7taa1tRUqlQo9PT0AgKqqKnh7e6OxsRFRUVHQarVIS0uDxWIBAOzatQsffvghTp06BZVKBZVKhaamJrtxDg4OYsuWLZg9ezZcXV2RkpKC5uZmmxj7+/uRlZUFlUo15pWJwcFBvPHGGwgLC4NGo0FERASOHj2q7D979iyWLVsGjUaDoKAgFBYW2iQGqamp2Lx5M7Zu3YpZs2Zh1apVyrH4/PPPkZiYCI1Gg3PnzsFqtaKsrAzz5s2Dm5sb4uLiUFdXN+Za9vf3Y+3atQgJCYG7uzt0Oh1qamqU/ZmZmTh79iz279+vHK+enh67a3H8+HHExMRAo9EgPDwce/futRkrPDwcb7/9NrKysuDh4YE5c+agsrJyzLkRPRKEiIiIbNTV1cnx48fFZDJJS0uLrF69WnQ6ndy+fVtERLq7uwWALF68WBoaGuTKlSvy+OOPS2JioqSmpsq5c+fk+++/l4iICNm4caPS7759+8TT01Nqamqkvb1dXn/9dVGr1dLZ2SkiImfOnBEAcv36daVNS0uLAJDu7m4RETEYDKJWq+Xpp5+W5uZmuXz5skRFRcm6detEROSvv/6SNWvWSFpamlgsFrFYLDI4OGg3zi1btkhwcLCcPn1afvrpJ8nIyBAfHx/p7++X4eFhsVgs4unpKRUVFWKxWGRgYMBuP2vWrJGwsDA5ceKEmM1m+eqrr6S2tlZERPr6+sTd3V1yc3Olra1NPvnkE5k1a5YUFRUp7fV6vWi1WikoKJD29nZpb29XjsWSJUvkiy++kK6uLunv75fdu3crx91sNovBYBCNRiNNTU12j2FfX5+Ul5dLS0uLmM1mOXDggDg7O8vFixdFROTGjRuyfPlyycnJUY7X8PDwqH6+++47cXJykuLiYuno6BCDwSBubm5iMBiUOObOnSu+vr5y6NAhMZlMUlZWJk5OTtLe3n6PTxzRw4vJBBER0T1cu3ZNAMiPP/4oIv+TTHzwwQdKnZqaGgEgX3/9tVJWVlYmkZGRynZwcLCUlpba9L106VLJzc0VkfEnEwCkq6tLqXPo0CEJCAhQtjMyMiQ9Pf1/jenmzZuiVqulurpaKRsaGpLg4GDZs2ePUubl5WXzhfluHR0dAkC+/PJLu/vffPNNiYyMFKvVajNfrVarJGd6vV4ee+wxm3Z3jsXJkyeVsn/++Ufc3d3l/PnzNnWzs7Nl7dq1Nu1GHsO7Pfvss5KXl6ds6/V6ee211+yOf6efdevWycqVK23qFBQUSHR0tLI9d+5cWb9+vbJttVpl9uzZcuTIkTHnQvSw421OREREdzGZTFi7di3mz58PT09PhIeHAwB6e3tt6i1ZskR5HxAQAADQ6XQ2ZVevXgUA/Pnnn/j111+RnJxs00dycjLa2tomND93d3csWLBA2Q4KClLGGS+z2Yxbt27ZzEetVmPZsmUTmk9rayucnZ2h1+vt7m9ra8Py5cttnj1ITk7GzZs30dfXp5QlJibabZ+UlKS87+rqwsDAAFauXAmtVqu8PvroI5vb0Ea6ffs2SkpKoNPp4OvrC61Wi8bGxlFreS9tbW12185kMuH27dtK2cjPhEqlQmBg4ITXhuhhMuN+T4CIiOhBs3r1asydOxfvv/8+goODYbVaERsbO+rBYLVarby/82X57jKr1TrucZ2c/j3HJyJK2a1bt0bVGznGnXFGtplObm5uk9LPzJkz71l+8+ZNAEB9fT1CQkJs6mk0Grvty8vLsX//flRUVECn02HmzJnYunWr3Ye8J4O9tZnIZ4DoYcMrE0RERCP09/ejo6MDO3bswIoVKxAVFYXr16//n/v19PREcHAwjEajTbnRaER0dDQAwN/fHwCUh6mBf8/8T5SLi4vN2XJ7FixYABcXF5v53Lp1C83Nzcp8xkOn08FqteLs2bN290dFReHChQs2yY7RaISHhwdCQ0PHPQ4AREdHQ6PRoLe3FxERETavsLAwu22MRiPS09Oxfv16xMXFYf78+ejs7LSpM57jFRUVZXftFi1aBGdn5wnFQfQo4ZUJIiKiEXx8fODn54fKykoEBQWht7cXhYWFk9J3QUEBioqKsGDBAsTHx8NgMKC1tRXV1dUAoHwp3rVrF0pLS9HZ2TnqF4PGIzw8HI2Njejo6ICfnx+8vLxGnTGfOXMmNm3ahIKCAvj6+mLOnDnYs2cPBgYGkJ2dPaGxMjIykJWVhQMHDiAuLg6//PILrl69ijVr1iA3NxcVFRV49dVXsXnzZnR0dKCoqAjbt29XrsSMl4eHB/Lz87Ft2zZYrVakpKTgjz/+gNFohKenJzIyMka1WbhwIerq6nD+/Hn4+Phg3759+P33320SpvDwcFy8eBE9PT3QarXw9fUd1U9eXh6WLl2KkpISvPzyy7hw4QLee+89HD58eEIxED1qeGWCiIhoBCcnJ9TW1uLy5cuIjY3Ftm3bUF5ePil9b9myBdu3b0deXh50Oh0aGhrw6aefYuHChQD+vUWmpqYG7e3tWLJkCd59913s3r17wuPk5OQgMjISSUlJ8Pf3H3VG/Y533nkHL774IjZs2ICEhAR0dXWhsbERPj4+ExrvyJEjeOmll5Cbm4vFixcjJycHf//9NwAgJCQEp0+fxqVLlxAXF4eNGzciOzsbO3bsmHBcAFBSUoKdO3eirKwMUVFRSEtLQ319PebNm2e3/o4dO5CQkIBVq1YhNTUVgYGBo/5Dv/z8fDg7OyM6Ohr+/v52n6dISEjAsWPHUFtbi9jYWLz11lsoLi5GZmamQ3EQPSpUcr9usiQiIiIioocar0wQEREREZFDmEwQEREREZFDmEwQEREREZFDmEwQEREREZFDmEwQEREREZFDmEwQEREREZFDmEwQEREREZFDmEwQEREREZFDmEwQEREREZFDmEwQEREREZFDmEwQEREREZFD/gti7SCdK48VG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xMAAAGwCAYAAADSTTg5AAAAOXRFWHRTb2Z0d2FyZQBNYXRwbG90bGliIHZlcnNpb24zLjcuMSwgaHR0cHM6Ly9tYXRwbG90bGliLm9yZy/bCgiHAAAACXBIWXMAAA9hAAAPYQGoP6dpAACMzklEQVR4nOzdeVyN6f8/8NdpX067tJAOWlQqpRiyZJuyNJYhSx9kN4SQMT62LCNDGYyPfVRjGGPsY09TlhiyFEZCJDMiawlTqfP7o1/319F6jpLyej4e90P3fV/3db+v+xx13ue6rvsWSaVSKYiIiIiIiOSkVN0BEBERERFRzcRkgoiIiIiIFMJkgoiIiIiIFMJkgoiIiIiIFMJkgoiIiIiIFMJkgoiIiIiIFMJkgoiIiIiIFKJS3QEQUe1VUFCA+/fvQ0dHByKRqLrDISIiogqQSqV48eIFzM3NoaRUdt8DkwkiqjL379+HhYVFdYdBRERECrh37x7q169fZhkmE0RUZXR0dAAU/jLS1dWt5miIiIioIrKysmBhYSH8HS8LkwkiqjJFQ5t0dXWZTBAREdUwFRmizAnYRERERESkECYTRERERESkECYTRERERESkECYTRERERESkECYTRERERESkEN7NiYiqXNO5R6CkrlXdYRAREdUaqYu7V3cIANgzQURERERECmIyQURERERECmEyQbWap6cnAgMDqzsMIiIiolqJyQTVart27cKCBQsqVDY1NRUikQgJCQlVG1QFiUQi7Nmzp8rP87G1m4iIiGoOTsCmWs3Q0LBazpuXlwdVVdVqOXeR3NxcqKmpVWsMREREVLuxZ4JqtbeHOUkkEixatAjDhw+Hjo4OGjRogPXr1wtlGzZsCABwcXGBSCSCp6ensG/jxo2ws7ODhoYGmjRpgtWrVwv7ir7Z//XXX9G+fXtoaGhgy5Yt5R6Xm5uLgIAAmJmZQUNDA5aWlggJCRFiBYDevXtDJBIJ62UJDg5Gs2bNsHHjRjRs2BAaGhoAgMOHD6NNmzbQ19eHkZERevTogZSUlPduNxERERF7JuiTEhYWhgULFuC///0vduzYga+++grt27eHra0tzp07hxYtWuDYsWNwcHAQvtXfsmUL5syZg1WrVsHFxQWXLl3CqFGjoK2tjaFDhwp1f/PNNwgLC4OLi4uQUJR13MqVK7Fv3z5s374dDRo0wL1793Dv3j0AQHx8POrWrYvw8HB4e3tDWVm5Qu27desWdu7ciV27dgnHvHz5ElOmTIGTkxOys7MxZ84c9O7dGwkJCVBSUnrvdr8tJycHOTk5wnpWVpb8LxIRERHVGEwm6JPSrVs3jBs3DgAwffp0fP/994iJiYGtrS2MjY0BAEZGRjA1NRWOmTt3LsLCwtCnTx8Ahd/kX7t2DevWrZP5UB0YGCiUqchxaWlpsLa2Rps2bSASiWBpaSkcWxSLvr6+TCzlyc3NxU8//SQcDwBffvmlTJlNmzbB2NgY165dQ9OmTd+73W8LCQnBvHnzKhwvERER1WxMJuiT4uTkJPwsEolgamqKjIyMUsu/fPkSKSkpGDFiBEaNGiVsf/PmDfT09GTKurm5yXWcv78/unTpAltbW3h7e6NHjx74/PPP36t9lpaWMokEANy8eRNz5szB2bNn8fjxYxQUFAAA0tLS0LRp0/du99tmzJiBKVOmCOtZWVmwsLB4nyYRERHRR4zJBH1S3p0ULRKJhA/XJcnOzgYAbNiwAS1btpTZ9+7QI21tbbmOc3V1xZ07d3Do0CEcO3YMvr6+6Ny5M3bs2CFnq0qOoYiPjw8sLS2xYcMGmJubo6CgAE2bNkVubm6p9cjT7repq6tDXV1dweiJiIiopmEyQfT/Fc0VyM/PF7aZmJjA3Nwct2/fhp+fX4Xrquhxurq66N+/P/r374++ffvC29sbT58+haGhIVRVVWViUcSTJ0+QnJyMDRs2oG3btgCAU6dOyZSpzHYTERHRp4XJBNH/V7duXWhqauLw4cOoX78+NDQ0oKenh3nz5mHixInQ09ODt7c3cnJycP78eTx79kxmSM+7yjtu2bJlMDMzg4uLC5SUlPDbb7/B1NQU+vr6AArv6BQdHQ0PDw+oq6vDwMBA7jYZGBjAyMgI69evh5mZGdLS0vDNN99UabuJiIjo08FbwxL9fyoqKli5ciXWrVsHc3Nz9OzZEwAwcuRIbNy4EeHh4XB0dET79u0REREh3FK1NOUdp6OjgyVLlsDNzQ3u7u5ITU3FwYMHoaRU+N8yLCwMUVFRsLCwgIuLi0JtUlJSwrZt23DhwgU0bdoUkydPxtKlS6u03URERPTpEEmlUml1B0FEtVNWVhb09PRgEbgdSupa1R0OERFRrZG6uHuV1V309zszMxO6urplluUwJyKqclfneZX7y4iIiIhqHg5zIqohHBwcIBaLS1yKnrhNRERE9CGxZ4Kohjh48CDy8vJK3GdiYvKBoyEiIiJiMkFUY7z9hGwiIiKijwGHORERERERkUKYTBARERERkUKYTBARERERkUKYTBARERERkUKYTBARERERkUKYTBARERERkUKYTBARERERkUKYTBARERERkUKYTBARERERkUKYTBARERERkUKYTBARERERkUKYTBARERERkUJUqjsAIqr9ms49AiV1reoOg4iIqMZKXdy9ukMoEXsmiIiIiIhIIUwmiIiIiIhIIUwmqNqkpqZCJBIhISEBABAbGwuRSITnz59/0DiCg4PRrFmzKqtfIpFg+fLlVVY/ERERUXVhMkEfjdatWyM9PR16enoAgIiICOjr61f5eYOCghAdHS2s+/v7o1evXpVWf3x8PEaPHl1p9VUXJkVERET0Lk7ApveWl5cHVVXV965HTU0NpqamlRBRxUilUuTn50MsFkMsFld6/bm5uVBTU4OxsXGl101ERET0MWDPBJWooKAAS5YsgZWVFdTV1dGgQQN8++23wtCkX3/9Fe3bt4eGhga2bNkCANi4cSPs7OygoaGBJk2aYPXq1TJ1njt3Di4uLtDQ0ICbmxsuXboks//tYU6xsbEYNmwYMjMzIRKJIBKJEBwcXG7cOTk5mD59OiwsLKCurg4rKyv8+OOPMvUfOnQIzZs3h7q6Ok6dOiUzzCk4OBiRkZHYu3evcN7Y2FgAwL179+Dr6wt9fX0YGhqiZ8+eSE1NFc5d1KPx7bffwtzcHLa2tgCKf6O/bNkyODo6QltbGxYWFhg3bhyys7Mr9LoU9dbs378ftra20NLSQt++ffHq1StERkZCIpHAwMAAEydORH5+vsx1CQoKQr169aCtrY2WLVsK7Spy6tQptG3bFpqamrCwsMDEiRPx8uVLAICnpyfu3r2LyZMnC9eltOuflZUlsxAREVHtxZ4JKtGMGTOwYcMGfP/992jTpg3S09Nx/fp1Yf8333yDsLAwITnYsmUL5syZg1WrVsHFxQWXLl3CqFGjoK2tjaFDhyI7Oxs9evRAly5d8PPPP+POnTuYNGlSqedv3bo1li9fjjlz5iA5ORkAKtR7MGTIEJw5cwYrV66Es7Mz7ty5g8ePH8uU+eabbxAaGopGjRrBwMBA5kN1UFAQkpKSkJWVhfDwcACAoaEh8vLy4OXlhVatWuHkyZNQUVHBwoUL4e3tjcuXL0NNTQ0AEB0dDV1dXURFRZUao5KSElauXImGDRvi9u3bGDduHL7++utiyVdpXr16hZUrV2Lbtm148eIF+vTpg969e0NfXx8HDx7E7du38eWXX8LDwwP9+/cHAAQEBODatWvYtm0bzM3NsXv3bnh7e+PKlSuwtrZGSkoKvL29sXDhQmzatAmPHj1CQEAAAgICEB4ejl27dsHZ2RmjR4/GqFGjSo0tJCQE8+bNq1A7iIiIqOZjMkHFvHjxAitWrMCqVaswdOhQAEDjxo3Rpk0b4Zv4wMBA9OnTRzhm7ty5CAsLE7Y1bNgQ165dw7p16zB06FBs3boVBQUF+PHHH6GhoQEHBwf8/fff+Oqrr0qMQU1NDXp6ehCJRBUe+nTjxg1s374dUVFR6Ny5MwCgUaNGxcrNnz8fXbp0KbEOsVgMTU1N5OTkyJz3559/RkFBATZu3Ch8Kx8eHg59fX3Exsbi888/BwBoa2tj48aNQnJRksDAQOFniUSChQsXYuzYsRVOJvLy8rBmzRo0btwYANC3b19s3rwZDx8+hFgshr29PTp06ICYmBj0798faWlpCA8PR1paGszNzQEUJk2HDx9GeHg4Fi1ahJCQEPj5+QmxWVtbY+XKlWjfvj3WrFkDQ0NDKCsrQ0dHp8zXY8aMGZgyZYqwnpWVBQsLiwq1i4iIiGoeJhNUTFJSEnJyctCpU6dSy7i5uQk/v3z5EikpKRgxYoTMt9Zv3rwRJlMnJSXByckJGhoawv5WrVpVatwJCQlQVlZG+/btyyz3duwVlZiYiFu3bkFHR0dm+7///ouUlBRh3dHRscxEAgCOHTuGkJAQXL9+HVlZWXjz5g3+/fdfvHr1Clpa5T/YTUtLS0gkAMDExAQSiUSm58bExAQZGRkAgCtXriA/Px82NjYy9eTk5MDIyEho3+XLl4Uha0DhnJKCggLcuXMHdnZ25cYFAOrq6lBXV69QWSIiIqr5mExQMZqamuWW0dbWFn4uGu+/YcMGtGzZUqacsrJy5QZXhorEDcjGXlHZ2dlo3ry5zIftIm9PsC6v7tTUVPTo0QNfffUVvv32WxgaGuLUqVMYMWIEcnNzK5RMvDvZXSQSlbitoKBAiF1ZWRkXLlwo9noUJSDZ2dkYM2YMJk6cWOx8DRo0KDcmIiIi+jQxmaBirK2toampiejoaIwcObLc8iYmJjA3N8ft27fh5+dXYhk7Ozts3rwZ//77r9A78eeff5ZZr5qamswk4vI4OjqioKAAx48fF4Y5KaKk87q6uuLXX39F3bp1oaurq3DdFy5cQEFBAcLCwqCkVHj/g+3btytcX0W4uLggPz8fGRkZaNu2bYllXF1dce3aNVhZWZVaj7yvBxEREdV+vJsTFaOhoYHp06fj66+/xk8//YSUlBT8+eefwl2RSjJv3jyEhIRg5cqVuHHjBq5cuYLw8HAsW7YMADBo0CCIRCKMGjUK165dw8GDBxEaGlpmHBKJBNnZ2YiOjsbjx4/x6tWrcssPHToUw4cPx549e3Dnzh3ExsbK/WFdIpHg8uXLSE5OxuPHj5GXlwc/Pz/UqVMHPXv2xMmTJ4W6J06ciL///rvCdVtZWSEvLw8//PADbt++jc2bN2Pt2rVyxScvGxsb+Pn5YciQIdi1axfu3LmDc+fOISQkBAcOHAAATJ8+HadPn0ZAQAASEhJw8+ZN7N27FwEBAUI9EokEJ06cwD///FNsUjsRERF9mphMUIlmz56NqVOnYs6cObCzs0P//v2FMfglGTlyJDZu3Ijw8HA4Ojqiffv2iIiIQMOGDQEUDqf5/fffceXKFbi4uGDmzJn47rvvyoyhdevWGDt2LPr37w9jY2MsWbKk3LjXrFmDvn37Yty4cWjSpAlGjRol3N60okaNGgVbW1u4ubnB2NgYcXFx0NLSwokTJ9CgQQP06dMHdnZ2GDFiBP7991+5eiqcnZ2xbNkyfPfdd2jatCm2bNmCkJAQueJTRHh4OIYMGYKpU6fC1tYWvXr1Qnx8vDCEycnJCcePH8eNGzfQtm1buLi4YM6cOcKEbaBw4npqaioaN27MZ2cQERERAEAklUql1R0EEdVOWVlZ0NPTg0Xgdiiplz8fhIiIiEqWurj7BztX0d/vzMzMcr805ZwJIqpyV+d5vddcEyIiIvo4cZgT1RgnT56EWCwudakNunbtWmr7Fi1aVN3hEREREclgzwTVGG5ubkhISKjuMKrUxo0b8fr16xL3GRoafuBoiIiIiMrGZIJqDE1NzTJvXVob1KtXr7pDICIiIqowDnMiIiIiIiKFMJkgIiIiIiKFMJkgIiIiIiKFMJkgIiIiIiKFMJkgIiIiIiKFMJkgIiIiIiKFMJkgIiIiIiKFMJkgIiIiIiKFMJkgIiIiIiKFMJkgIiIiIiKFMJkgIiIiIiKFqFR3AERU+zWdewRK6lrVHQYREVGVSF3cvbpDqDbsmSAiIiIiIoUwmSAiIiIiIoUwmSAiIiIiIoUwmSCqIKlUitGjR8PQ0BAikQj6+voIDAys7rCIiIiIqg0nYBNV0OHDhxEREYHY2Fg0atQISkpK0NTUrO6wiIiIiKoNkwmiCkpJSYGZmRlat25d3aFUqdzcXKipqVV3GERERFQDcJgTUQX4+/tjwoQJSEtLg0gkgkQigaenp8wwp5ycHEyfPh0WFhZQV1eHlZUVfvzxR2H/8ePH0aJFC6irq8PMzAzffPMN3rx5U6Hz79ixA46OjtDU1ISRkRE6d+6Mly9fCvs3bdoEBwcHoe6AgABhX1paGnr27AmxWAxdXV34+vri4cOHwv7g4GA0a9YMGzduRMOGDaGhoQEAeP78OUaOHAljY2Po6uqiY8eOSExMLDPOnJwcZGVlySxERERUezGZIKqAFStWYP78+ahfvz7S09MRHx9frMyQIUPwyy+/YOXKlUhKSsK6desgFosBAP/88w+6desGd3d3JCYmYs2aNfjxxx+xcOHCcs+dnp6OgQMHYvjw4UhKSkJsbCz69OkDqVQKAFizZg3Gjx+P0aNH48qVK9i3bx+srKwAAAUFBejZsyeePn2K48ePIyoqCrdv30b//v1lznHr1i3s3LkTu3btQkJCAgCgX79+yMjIwKFDh3DhwgW4urqiU6dOePr0aamxhoSEQE9PT1gsLCwqdH2JiIioZuIwJ6IK0NPTg46ODpSVlWFqalps/40bN7B9+3ZERUWhc+fOAIBGjRoJ+1evXg0LCwusWrUKIpEITZo0wf379zF9+nTMmTMHSkql5/Xp6el48+YN+vTpA0tLSwCAo6OjsH/hwoWYOnUqJk2aJGxzd3cHAERHR+PKlSu4c+eO8MH+p59+goODA+Lj44Vyubm5+Omnn2BsbAwAOHXqFM6dO4eMjAyoq6sDAEJDQ7Fnzx7s2LEDo0ePLjHWGTNmYMqUKcJ6VlYWEwoiIqJajD0TRJUgISEBysrKaN++fYn7k5KS0KpVK4hEImGbh4cHsrOz8ffff5dZt7OzMzp16gRHR0f069cPGzZswLNnzwAAGRkZuH//Pjp16lTqeS0sLGQ+0Nvb20NfXx9JSUnCNktLSyGRAIDExERkZ2fDyMgIYrFYWO7cuYOUlJRSY1VXV4eurq7MQkRERLUXeyaIKkFV3tVJWVkZUVFROH36NI4ePYoffvgBM2fOxNmzZ1GnTp1KOYe2trbMenZ2NszMzBAbG1usrL6+fqWck4iIiGo+9kwQVQJHR0cUFBTg+PHjJe63s7PDmTNnhHkOABAXFwcdHR3Ur1+/3PpFIhE8PDwwb948XLp0CWpqati9ezd0dHQgkUgQHR1d6nnv3buHe/fuCduuXbuG58+fw97evtTzubq64sGDB1BRUYGVlZXMUlkJDBEREdV8TCaIKoFEIsHQoUMxfPhw7NmzB3fu3EFsbCy2b98OABg3bhzu3buHCRMm4Pr169i7dy/mzp2LKVOmlDlfAgDOnj2LRYsW4fz580hLS8OuXbvw6NEj2NnZASi8G1NYWBhWrlyJmzdv4uLFi/jhhx8AAJ07d4ajoyP8/Pxw8eJFnDt3DkOGDEH79u3h5uZW6jk7d+6MVq1aoVevXjh69ChSU1Nx+vRpzJw5E+fPn6+kq0ZEREQ1HZMJokqyZs0a9O3bF+PGjUOTJk0watQo4fat9erVw8GDB3Hu3Dk4Oztj7NixGDFiBGbNmlVuvbq6ujhx4gS6desGGxsbzJo1C2FhYejatSsAYOjQoVi+fDlWr14NBwcH9OjRAzdv3gRQ2KOxd+9eGBgYoF27dujcuTMaNWqEX3/9tcxzikQiHDx4EO3atcOwYcNgY2ODAQMG4O7duzAxMXnPK0VERES1hUj69rgLIqJKlJWVVXiL2MDtUFLXqu5wiIiIqkTq4u7VHUKlKvr7nZmZWe7NVDgBm4iq3NV5XryzExERUS3EYU5E1SwtLU3m9qvvLmlpadUdIhEREVGJ2DNBVM3Mzc2Fp06Xtp+IiIjoY8RkgqiaFd1+lYiIiKim4TAnIiIiIiJSCJMJIiIiIiJSCJMJIiIiIiJSCJMJIiIiIiJSCJMJIiIiIiJSCJMJIiIiIiJSCJMJIiIiIiJSCJMJIiIiIiJSCJMJIiIiIiJSCJMJIiIiIiJSCJMJIiIiIiJSiEp1B0BEtV/TuUegpK5V3WEQERFVidTF3as7hGrDngkiIiIiIlIIkwkiIiIiIlIIk4lPjKenJwIDAz/oOYODg9GsWbMqPYe/vz969epVpeeobSIiIqCvr1/dYRAREVENxmTiE7Nr1y4sWLDgg54zKCgI0dHRH/Sc70skEmHPnj1yHZOTk4OZM2fC0tIS6urqkEgk2LRpU9UEKCeJRILly5dXdxhERERUy3AC9ifG0NDwg59TLBZDLBaXuj83NxdqamofMKKq4evri4cPH+LHH3+ElZUV0tPTUVBQUN1hEREREVUZ9kx8Yt4e5iSRSLBo0SIMHz4cOjo6aNCgAdavXy9T/ty5c3BxcYGGhgbc3Nywe/duiEQiJCQkACh5qMyePXsgEomE9XeHORUNSfr2229hbm4OW1tbzJ8/H02bNi0Wb7NmzTB79my523n48GG0adMG+vr6MDIyQo8ePZCSkiLsz83NRUBAAMzMzKChoQFLS0uEhIQI1wUAevfuDZFIJKyXd77jx4/j4MGD6Ny5MyQSCVq1agUPD49i7V60aBFMTEygr6+P+fPn482bN5g2bRoMDQ1Rv359hIeHy9R95coVdOzYEZqamjAyMsLo0aORnZ1drN7Q0FCYmZnByMgI48ePR15eHoDC1/zu3buYPHkyRCKRzGsDAEeOHIGdnR3EYjG8vb2Rnp4u7IuNjUWLFi2gra0NfX19eHh44O7duxV7EYiIiKjWYzLxiQsLC4ObmxsuXbqEcePG4auvvkJycjIAIDs7Gz169IC9vT0uXLiA4OBgBAUFVcp5o6OjkZycjKioKOzfvx/Dhw9HUlIS4uPjhTKXLl3C5cuXMWzYMLnrf/nyJaZMmYLz588jOjoaSkpK6N27t9BTsHLlSuzbtw/bt29HcnIytmzZIiQNRTGEh4cjPT1dJqbS7Nu3D25ubliyZAnq1asHGxsbBAUF4fXr1zLl/vjjD9y/fx8nTpzAsmXLMHfuXPTo0QMGBgY4e/Ysxo4dizFjxuDvv/8W2uHl5QUDAwPEx8fjt99+w7FjxxAQECBTb0xMDFJSUhATE4PIyEhEREQgIiICQOHQtvr162P+/PlIT0+XSRZevXqF0NBQbN68GSdOnEBaWprwGr958wa9evVC+/btcfnyZZw5cwajR48uloy8LScnB1lZWTILERER1V4c5vSJ69atG8aNGwcAmD59Or7//nvExMTA1tYWW7duRUFBAX788UdoaGjAwcEBf//9N7766qv3Pq+2tjY2btwoM7zJy8sL4eHhcHd3B1D4Yb59+/Zo1KiR3PV/+eWXMuubNm2CsbExrl27hqZNmyItLQ3W1tZo06YNRCIRLC0thbLGxsYAAH19fZiamlbofLdv38apU6egoaGB3bt34/Hjxxg3bhyePHki09NgaGiIlStXQklJCba2tliyZAlevXqF//73vwCAGTNmYPHixTh16hQGDBiArVu34t9//8VPP/0EbW1tAMCqVavg4+OD7777DiYmJgAAAwMDrFq1CsrKymjSpAm6d++O6OhojBo1CoaGhlBWVoaOjk6x9uTl5WHt2rVo3LgxACAgIADz588HAGRlZSEzMxM9evQQ9tvZ2ZV5HUJCQjBv3rwKXTMiIiKq+dgz8YlzcnISfhaJRDA1NUVGRgYAICkpCU5OTtDQ0BDKtGrVqlLO6+joWGyexKhRo/DLL7/g33//RW5uLrZu3Yrhw4crVP/NmzcxcOBANGrUCLq6ukKvQ1paGoDCoUEJCQmwtbXFxIkTcfTo0fdqT0FBAUQiEbZs2YIWLVqgW7duWLZsGSIjI2V6JxwcHKCk9H//7UxMTODo6CisKysrw8jISOY1cHZ2FhIJAPDw8EBBQYHQg1RUr7KysrBuZmYm1FEWLS0tIVF49zhDQ0P4+/vDy8sLPj4+WLFihUyvRklmzJiBzMxMYbl37165MRAREVHNxWTiE6eqqiqzLhKJ5Jo0rKSkBKlUKrOtaKx+Wd7+cFzEx8cH6urq2L17N37//Xfk5eWhb9++FY7l3bqePn2KDRs24OzZszh79iyAwrkSAODq6oo7d+5gwYIFeP36NXx9fRU+F1D4IbxevXrQ09MTttnZ2UEqlQpDloCSr/f7vgal1VuROko67u3XMzw8HGfOnEHr1q3x66+/wsbGBn/++Wep9amrq0NXV1dmISIiotqLyQSVys7ODpcvX8a///4rbHv3g6SxsTFevHiBly9fCtuKJmfLS0VFBUOHDkV4eDjCw8MxYMAAaGpqyl3PkydPkJycjFmzZqFTp06ws7PDs2fPipXT1dVF//79sWHDBvz666/YuXMnnj59CqDwQ3Z+fn6Fz+nh4YH79+/LTIy+ceMGlJSUUL9+fbnbUMTOzg6JiYky1zcuLk4YJlVRampqcrXnbS4uLpgxYwZOnz6Npk2bYuvWrQrVQ0RERLUPkwkq1aBBgyASiTBq1Chcu3YNBw8eRGhoqEyZli1bQktLC//973+RkpKCrVu3ChN/FTFy5Ej88ccfOHz4sMJDnAwMDGBkZIT169fj1q1b+OOPPzBlyhSZMsuWLcMvv/yC69ev48aNG/jtt99gamoq3JlKIpEgOjoaDx48KDERedegQYNgZGSEYcOG4dq1azhx4gSmTZuG4cOHK5QQFfHz84OGhgaGDh2Kq1evIiYmBhMmTMDgwYOF+RIVIZFIcOLECfzzzz94/PhxhY65c+cOZsyYgTNnzuDu3bs4evQobt68We68CSIiIvp0MJmgUonFYvz++++4cuUKXFxcMHPmTHz33XcyZQwNDfHzzz/j4MGDcHR0xC+//ILg4GCFz2ltbY3WrVujSZMmaNmypUJ1KCkpYdu2bbhw4QKaNm2KyZMnY+nSpTJldHR0sGTJEri5ucHd3R2pqak4ePCgMJ8hLCwMUVFRsLCwgIuLS7nnFIvFiIqKwvPnz+Hm5gY/Pz/4+Phg5cqVCrWhiJaWFo4cOYKnT5/C3d0dffv2RadOnbBq1Sq56pk/fz5SU1PRuHFjYYJ5Rc59/fp1fPnll7CxscHo0aMxfvx4jBkzRpGmEBERUS0kkr474J2oDKmpqWjYsCEuXbok8+yIyiKVSmFtbY1x48YV602gmicrKwt6enqwCNwOJXWt6g6HiIioSqQu7l7dIVSqor/fmZmZ5c5/5K1h6aPx6NEjbNu2DQ8ePFDo2RJERERE9GExmaCPRt26dVGnTh2sX78eBgYGMvvEYnGpxx06dAht27at0tgcHBxKffLzunXr4OfnV6Xnr+muzvPinZ2IiIhqISYTJBeJRFLsVrCVpax6y7pDVL169aogGlkHDx4s9Za38kyEJiIiIqpNmExQjWBlZVWt53/7CdlEREREVIh3cyIiIiIiIoUwmSAiIiIiIoUwmSAiIiIiIoUwmSAiIiIiIoUwmSAiIiIiIoUwmSAiIiIiIoUwmSAiIiIiIoUwmSAiIiIiIoUwmSAiIiIiIoUwmSAiIiIiIoUwmSAiIiIiIoUwmSAiIiIiIoWoVHcARFT7NZ17BErqWtUdBhG9h9TF3as7BCL6CLFngoiIiIiIFMJkgoiIiIiIFMJkgj4aIpEIe/bsqXB5iUSC5cuXV1k8lSU1NRUikQgJCQkAgNjYWIhEIjx//hwAEBERAX19/SqPQ97rS0RERFQezpmgGis+Ph7a2trVHYYMf39/PH/+XOZDu4WFBdLT01GnTp0Sj+nfvz+6detWaTEEBwdjz549QvJSJD09HQYGBpV2HiIiIiImE1Su3NxcqKmpVXcYxRgbG1d3CBWirKwMU1PTUvdrampCU1OzyuMoKwYiIiIiRXCYExXj6emJgIAABAYGok6dOvDy8sLVq1fRtWtXiMVimJiYYPDgwXj8+DEAYP369TA3N0dBQYFMPT179sTw4cOF9TVr1qBx48ZQU1ODra0tNm/eXGoMrVu3xvTp02W2PXr0CKqqqjhx4gSA4sOcRCIRNm7ciN69e0NLSwvW1tbYt2+fTB379u2DtbU1NDQ00KFDB0RGRsoMOSpLcHAwmjVrJrNt+fLlkEgkwv7IyEjs3bsXIpEIIpEIsbGxxYY5vevdYU4SiUQ4/u2lyPTp02FjYwMtLS00atQIs2fPRl5enlDXvHnzkJiYKBwXEREhXJ+3e0yuXLmCjh07QlNTE0ZGRhg9ejSys7OF/f7+/ujVqxdCQ0NhZmYGIyMjjB8/XjgXEREREZMJKlFkZCTU1NQQFxeHxYsXo2PHjnBxccH58+dx+PBhPHz4EL6+vgCAfv364cmTJ4iJiRGOf/r0KQ4fPgw/Pz8AwO7duzFp0iRMnToVV69exZgxYzBs2DCZY97m5+eHbdu2QSqVCtt+/fVXmJubo23btqXGPW/ePPj6+uLy5cvo1q0b/Pz88PTpUwDAnTt30LdvX/Tq1QuJiYkYM2YMZs6c+d7XqkhQUBB8fX3h7e2N9PR0pKeno3Xr1nLXEx8fLxz/999/47PPPpNps46ODiIiInDt2jWsWLECGzZswPfffw+gcMjU1KlT4eDgINTRv3//Yud4+fIlvLy8YGBggPj4ePz22284duwYAgICZMrFxMQgJSUFMTExiIyMREREhJCclCQnJwdZWVkyCxEREdVeTCaoRNbW1liyZAlsbW0RFRUFFxcXLFq0CE2aNIGLiws2bdqEmJgY3LhxAwYGBujatSu2bt0qHL9jxw7UqVMHHTp0AACEhobC398f48aNg42NDaZMmYI+ffogNDS0xPP7+vri/v37OHXqlLBt69atGDhwoMy39O/y9/fHwIEDYWVlhUWLFiE7Oxvnzp0DAKxbtw62trZYunQpbG1tMWDAAPj7+1fC1SokFouhqakJdXV1mJqawtTUVKHhYcbGxsLxS5YsQXp6Onbu3CnsnzVrFlq3bg2JRAIfHx8EBQVh+/btAAqHTInFYqioqAh1lDSEauvWrfj333/x008/oWnTpujYsSNWrVqFzZs34+HDh0I5AwMDrFq1Ck2aNEGPHj3QvXt3REdHlxp7SEgI9PT0hMXCwkLu9hMREVHNwWSCStS8eXPh58TERMTExEAsFgtLkyZNAAApKSkACnsSdu7ciZycHADAli1bMGDAACgpFb7FkpKS4OHhIXMODw8PJCUllXh+Y2NjfP7559iyZQuAwl6FM2fOCD0dpXFychJ+1tbWhq6uLjIyMgAAycnJcHd3lynfokWLsi9ENVq/fj1+/PFH7Nu3T2Z+yK+//goPDw+YmppCLBZj1qxZSEtLk6vupKQkODs7y0xg9/DwQEFBAZKTk4VtDg4OUFZWFtbNzMyE61mSGTNmIDMzU1ju3bsnV1xERERUszCZoBK9/SEzOzsbPj4+SEhIkFlu3ryJdu3aAQB8fHwglUpx4MAB3Lt3DydPniz3g395/Pz8sGPHDuTl5WHr1q1wdHSEo6NjmceoqqrKrItEomJzORSlpKQkM+wKQJXNH4iJicGECRPw008/ySRIRQlVt27dsH//fly6dAkzZ85Ebm5ulcQh7/VUV1eHrq6uzEJERES1F5MJKperqyv++usvSCQSWFlZySxFSYeGhgb69OmDLVu24JdffoGtrS1cXV2FOuzs7BAXFydTb1xcHOzt7Us9b8+ePfHvv//i8OHD2Lp163snJ7a2tjh//rzMtvj4+Aofb2xsjAcPHsgkFO9OqlZTU0N+fv57xXnr1i307dsX//3vf9GnTx+ZfadPn4alpSVmzpwJNzc3WFtb4+7du3LHYGdnh8TERLx8+VLYFhcXByUlJdja2r5X/ERERPTpYDJB5Ro/fjyePn2KgQMHIj4+HikpKThy5AiGDRsm86HVz88PBw4cwKZNm4p98J82bRoiIiKwZs0a3Lx5E8uWLcOuXbsQFBRU6nm1tbXRq1cvzJ49G0lJSRg4cOB7tWPMmDG4fv06pk+fjhs3bmD79u0ydzoqj6enJx49eoQlS5YgJSUF//vf/3Do0CGZMhKJBJcvX0ZycjIeP34sd8/F69ev4ePjAxcXF4wePRoPHjwQFqBwLktaWhq2bduGlJQUrFy5Ert37y4Ww507d5CQkIDHjx8LQ8/e5ufnBw0NDQwdOhRXr14VekIGDx4MExMTuWImIiKiTxeTCSqXubk54uLikJ+fj88//xyOjo4IDAyEvr6+MCcCADp27AhDQ0MkJydj0KBBMnX06tULK1asQGhoKBwcHLBu3TqEh4fD09OzzHP7+fkhMTERbdu2RYMGDd6rHQ0bNsSOHTuwa9cuODk5Yc2aNcLdnNTV1cs93s7ODqtXr8b//vc/ODs749y5c8WSoVGjRsHW1hZubm4wNjYu1htTnocPH+L69euIjo6Gubk5zMzMhAUAvvjiC0yePBkBAQFo1qwZTp8+jdmzZ8vU8eWXX8Lb2xsdOnSAsbExfvnll2Ln0dLSwpEjR/D06VO4u7ujb9++6NSpE1atWiVXvERERPRpE0nfHQRO9An59ttvsXbtWk4UriJZWVmFd3UK3A4lda3qDoeI3kPq4u7VHQIRfSBFf78zMzPLnf/IJ2DTJ2X16tVwd3eHkZER4uLisHTp0mLPVqDKd3WeFydjExER1UIc5kSflJs3b6Jnz56wt7fHggULMHXqVAQHBwOA8ITvkpZFixZVb+BEREREHyEOcyL6//755x+8fv26xH2GhoYwNDT8wBHVfPJ0kxIREdHHgcOciBRQr1696g6BiIiIqEbhMCciIiIiIlIIkwkiIiIiIlIIkwkiIiIiIlIIkwkiIiIiIlIIkwkiIiIiIlIIkwkiIiIiIlIIkwkiIiIiIlIIkwkiIiIiIlIIkwkiIiIiIlIIkwkiIiIiIlKI3MnE4cOHcerUKWH9f//7H5o1a4ZBgwbh2bNnlRocERERERF9vOROJqZNm4asrCwAwJUrVzB16lR069YNd+7cwZQpUyo9QCIiIiIi+jipyHvAnTt3YG9vDwDYuXMnevTogUWLFuHixYvo1q1bpQdIRDVf07lHoKSuVd1h0CcmdXH36g6BiKjWk7tnQk1NDa9evQIAHDt2DJ9//jkAwNDQUOixICIiIiKi2k/unok2bdpgypQp8PDwwLlz5/Drr78CAG7cuIH69etXeoBERERERPRxkrtnYtWqVVBRUcGOHTuwZs0a1KtXDwBw6NAheHt7V3qARGURiUTYs2dPhctLJBIsX768yuJ5V0REBPT19d+7ng8dNxEREVFFyN0z0aBBA+zfv7/Y9u+//75SAiKqSvHx8dDW1q7uMIiIiIhqBYWeM5GSkoJZs2Zh4MCByMjIAFDYM/HXX39VanBUc+Xm5lZ3CCUyNjaGlhYnAhMRERFVBrmTiePHj8PR0RFnz57Frl27kJ2dDQBITEzE3LlzKz1Aqhk8PT0REBCAwMBA1KlTB15eXrh69Sq6du0KsVgMExMTDB48GI8fPwYArF+/Hubm5igoKJCpp2fPnhg+fLiwvmbNGjRu3BhqamqwtbXF5s2bS42hdevWmD59usy2R48eQVVVFSdOnABQfLiQSCTCxo0b0bt3b2hpacHa2hr79u2TqWPfvn2wtraGhoYGOnTogMjISIhEIjx//rzC12fPnj1CHV5eXrh3756wLyUlBT179oSJiQnEYjHc3d1x7NixMutbtmwZHB0doa2tDQsLC4wbN074vwj83/CqI0eOwM7ODmKxGN7e3khPT5epZ9OmTXBwcIC6ujrMzMwQEBAg7Hv+/DlGjhwJY2Nj6OrqomPHjkhMTKxwm4mIiKj2kzuZ+Oabb7Bw4UJERUVBTU1N2N6xY0f8+eeflRoc1SyRkZFQU1NDXFwcFi9ejI4dO8LFxQXnz5/H4cOH8fDhQ/j6+gIA+vXrhydPniAmJkY4/unTpzh8+DD8/PwAALt378akSZMwdepUXL16FWPGjMGwYcNkjnmbn58ftm3bBqlUKmz79ddfYW5ujrZt25Ya97x58+Dr64vLly+jW7du8PPzw9OnTwEU3gq5b9++6NWrFxITEzFmzBjMnDlTruvy6tUrfPvtt/jpp58QFxeH58+fY8CAAcL+7OxsdOvWDdHR0bh06RK8vb3h4+ODtLS0UutUUlLCypUr8ddffyEyMhJ//PEHvv7662LnDQ0NxebNm3HixAmkpaUhKChI2L9mzRqMHz8eo0ePxpUrV7Bv3z5YWVkJ+/v164eMjAwcOnQIFy5cgKurKzp16iRcm5Lk5OQgKytLZiEiIqLaS+5k4sqVK+jdu3ex7XXr1hW+daZPk7W1NZYsWQJbW1tERUXBxcUFixYtQpMmTeDi4oJNmzYhJiYGN27cgIGBAbp27YqtW7cKx+/YsQN16tRBhw4dAAChoaHw9/fHuHHjYGNjgylTpqBPnz4IDQ0t8fy+vr64f/++zBPat27dioEDB0IkEpUat7+/PwYOHAgrKyssWrQI2dnZOHfuHABg3bp1sLW1xdKlS2Fra4sBAwbA399fruuSl5eHVatWoVWrVmjevDkiIyNx+vRp4RzOzs4YM2YMmjZtCmtrayxYsACNGzcu1kPytsDAQHTo0AESiQQdO3bEwoULsX379mLnXbt2Ldzc3ODq6oqAgABER0cL+xcuXIipU6di0qRJsLGxgbu7OwIDAwEAp06dwrlz5/Dbb7/Bzc0N1tbWCA0Nhb6+Pnbs2FFqXCEhIdDT0xMWCwsLua4VERER1SxyJxP6+vrFhkoAwKVLl4Q7O9GnqXnz5sLPiYmJiImJgVgsFpYmTZoAKBzWAxT2JOzcuRM5OTkAgC1btmDAgAFQUip8WyYlJcHDw0PmHB4eHkhKSirx/MbGxvj888+xZcsWAIW9CmfOnBF6Okrj5OQk/KytrQ1dXV1hLlBycjLc3d1lyrdo0aLsC/EOFRUVmTqaNGkCfX19oR3Z2dkICgqCnZ0d9PX1IRaLkZSUVGbPxLFjx9CpUyfUq1cPOjo6GDx4MJ48eSI8AwYAtLS00LhxY2HdzMxMaFdGRgbu37+PTp06lVh/YmIisrOzYWRkJPMa3rlzR3j9SjJjxgxkZmYKy9vDuYiIiKj2kftuTgMGDMD06dPx22+/QSQSoaCgAHFxcQgKCsKQIUOqIkaqId6+S1J2djZ8fHzw3XffFStnZmYGAPDx8YFUKsWBAwfg7u6OkydPvvddwfz8/DBx4kT88MMP2Lp1KxwdHeHo6FjmMaqqqjLrRe/rDyUoKAhRUVEIDQ2FlZUVNDU10bdv31InsaempqJHjx746quv8O2338LQ0BCnTp3CiBEjkJubK0wwL6ldRUPANDU1y4wpOzsbZmZmiI2NLbavrFvdqqurQ11dvcy6iYiIqPaQO5lYtGgRxo8fDwsLC+Tn58Pe3h75+fkYNGgQZs2aVRUxUg3k6uqKnTt3QiKRQEWl5LeZhoYG+vTpgy1btuDWrVuwtbWFq6ursN/Ozg5xcXEYOnSosC0uLg729valnrdnz54YPXo0Dh8+jK1bt753gmtra4uDBw/KbIuPj5erjjdv3uD8+fNCj0ZycjKeP38OOzs7AIVt8vf3F4YPZmdnIzU1tdT6Lly4gIKCAoSFhQm9OO8OcSqPjo4OJBIJoqOjhWFlb3N1dcWDBw+goqICiUQiV91ERET06ZBrmJNUKsWDBw+wcuVK3L59G/v378fPP/+M69evY/PmzVBWVq6qOKmGGT9+PJ4+fYqBAwciPj4eKSkpOHLkCIYNG4b8/HyhnJ+fHw4cOIBNmzYVG440bdo0REREYM2aNbh58yaWLVuGXbt2yUwifpe2tjZ69eqF2bNnIykpCQMHDnyvdowZMwbXr1/H9OnTcePGDWzfvh0REREAUOY8jLepqqpiwoQJOHv2LC5cuAB/f3989tlnQnJhbW2NXbt2ISEhAYmJiRg0aFCZPSNWVlbIy8vDDz/8gNu3b2Pz5s1Yu3at3G0LDg5GWFgYVq5ciZs3b+LixYv44YcfAACdO3dGq1at0KtXLxw9ehSpqak4ffo0Zs6cifPnz8t9LiIiIqqd5E4mrKys8Pfff8PCwgLdunWDr68vrK2tqyo+qqHMzc0RFxeH/Px8fP7553B0dERgYCD09fWFb9OBwruAGRoaIjk5GYMGDZKpo1evXlixYgVCQ0Ph4OCAdevWITw8HJ6enmWe28/PD4mJiWjbti0aNGjwXu1o2LAhduzYgV27dsHJyQlr1qwR7uZU0eE8WlpamD59OgYNGgQPDw+IxWL8+uuvwv5ly5bBwMAArVu3ho+PD7y8vGR6aN7l7OyMZcuW4bvvvkPTpk2xZcsWhISEyN22oUOHYvny5Vi9ejUcHBzQo0cP3Lx5E0BhonTw4EG0a9cOw4YNg42NDQYMGIC7d+/CxMRE7nMRERFR7SSSvn0fzQpwcHDAjz/+iM8++6yqYiL6qH377bdYu3YtJxdXQFZWVuFdnQK3Q0mdDwukDyt1cffqDoGIqEYq+vudmZkJXV3dMsvKPWdi8eLFmDZtGtasWYOmTZsqHCRRTbF69Wq4u7vDyMgIcXFxWLp0qczD3ah8V+d5lfvLiIiIiGoeuZOJIUOG4NWrV3B2doaamlqxu8KU9UAropro5s2bWLhwIZ4+fYoGDRpg6tSpmDFjBgCga9euOHnyZInH/fe//8V///vfDxkqERER0Qcl9zCnyMjIMve/fecdotrun3/+wevXr0vcZ2hoCENDww8c0cdFnm5SIiIi+jjI8/db7mSCiKiimEwQERHVPFU6Z6Ksp/ICeO+75xARERERUc0gdzIhkUjKvL/+288QICIiIiKi2kvuZOLSpUsy63l5ebh06RKWLVuGb7/9ttICIyIiIiKij5vcyYSzs3OxbW5ubjA3N8fSpUvRp0+fSgmMiIiIiIg+bnI9Absstra2iI+Pr6zqiIiIiIjoIyd3z0RWVpbMulQqRXp6OoKDg2FtbV1pgRERERER0cdN7mRCX1+/2ARsqVQKCwsLbNu2rdICIyIiIiKij5vcyURMTIzMupKSEoyNjWFlZQUVFbmrIyIiIiKiGkruT/8ikQitW7culji8efMGJ06cQLt27SotOCIiIiIi+njJPQG7Q4cOePr0abHtmZmZ6NChQ6UERUREREREHz+5kwmpVFriQ+uePHkCbW3tSgmKiIiIiIg+fhUe5lT0/AiRSAR/f3+oq6sL+/Lz83H58mW0bt268iMkIiIiIqKPUoWTCT09PQCFPRM6OjrQ1NQU9qmpqeGzzz7DqFGjKj9CIqrxms49AiV1reoOg2qB1MXdqzsEIiJ6S4WTifDwcACARCJBUFAQhzQREREREX3i5L6b09y5c6siDiIiIiIiqmHknoANADt27ICvry8+++wzuLq6yixENZWnpycCAwOrNQaJRILly5cL6yKRCHv27Km2eIiIiIjKIncysXLlSgwbNgwmJia4dOkSWrRoASMjI9y+fRtdu3atihiJPohdu3ZhwYIFlVJXbUsCIiIioK+vX91hEBER0UdG7mRi9erVWL9+PX744Qeoqanh66+/RlRUFCZOnIjMzMyqiJHogzA0NISOjk51h0FERERUY8idTKSlpQm3gNXU1MSLFy8AAIMHD8Yvv/xSudERfUBvD3OSSCRYtGgRhg8fDh0dHTRo0ADr168Xyubm5iIgIABmZmbQ0NCApaUlQkJChGMBoHfv3hCJRMJ6SkoKevbsCRMTE4jFYri7u+PYsWMVji81NRUikQjbt29H27ZtoampCXd3d9y4cQPx8fFwc3ODWCxG165d8ejRI5ljN27cCDs7O2hoaKBJkyZYvXp1sXp37dqFDh06QEtLC87Ozjhz5gwAIDY2FsOGDUNmZiZEIhFEIhGCg4NLjDEnJwdZWVkyCxEREdVecicTpqamwhOwGzRogD///BMAcOfOHUil0sqNjqgahYWFwc3NDZcuXcK4cePw1VdfITk5GUDhcL99+/Zh+/btSE5OxpYtW4SkIT4+HkDhHdDS09OF9ezsbHTr1g3R0dG4dOkSvL294ePjg7S0NLnimjt3LmbNmoWLFy9CRUUFgwYNwtdff40VK1bg5MmTuHXrFubMmSOU37JlC+bMmYNvv/0WSUlJWLRoEWbPno3IyEiZemfOnImgoCAkJCTAxsYGAwcOxJs3b9C6dWssX74curq6SE9PR3p6OoKCgkqMLSQkBHp6esJiYWEhV9uIiIioZpH7bk4dO3bEvn374OLigmHDhmHy5MnYsWMHzp8/LzzYjqg26NatG8aNGwcAmD59Or7//nvExMTA1tYWaWlpsLa2Rps2bSASiWBpaSkcZ2xsDADQ19eHqampsN3Z2RnOzs7C+oIFC7B7927s27cPAQEBFY4rKCgIXl5eAIBJkyZh4MCBiI6OhoeHBwBgxIgRiIiIEMrPnTsXYWFhwv/Phg0b4tq1a1i3bh2GDh0qU2/37oX38J83bx4cHBxw69YtNGnSBHp6ehCJRDLtKcmMGTMwZcoUYT0rK4sJBRERUS0mdzKxfv16FBQUAADGjx8PIyMjnD59Gl988QXGjBlT6QESVRcnJyfh56IP0hkZGQAAf39/dOnSBba2tvD29kaPHj3w+eefl1lfdnY2goODceDAAaSnp+PNmzd4/fq13D0Tb8dlYmICAHB0dJTZVhTny5cvkZKSghEjRsg8VPLNmzfCgyhLqtfMzAwAkJGRgSZNmlQ4NnV1dairq8vRGiIiIqrJ5E4mlJSUoKT0f6OjBgwYgAEDBlRqUEQfA1VVVZl1kUgkJNKurq64c+cODh06hGPHjsHX1xedO3fGjh07Sq0vKCgIUVFRCA0NhZWVFTQ1NdG3b1/k5uYqHJdIJCpxW1Gc2dnZAIANGzagZcuWMvUoKyuXW29RPUREREQlkTuZAICTJ09i3bp1SElJwY4dO1CvXj1s3rwZDRs2RJs2bSo7RqKPkq6uLvr374/+/fujb9++8Pb2xtOnT2FoaAhVVVXk5+fLlI+Li4O/vz969+4NoPCDfmpqapXGaGJiAnNzc9y+fRt+fn4K16OmplasPURERERyT8DeuXMnvLy8oKmpiUuXLiEnJwcAkJmZiUWLFlV6gEQfo2XLluGXX37B9evXcePGDfz2228wNTUVnsUgkUgQHR2NBw8e4NmzZwAAa2tr7Nq1CwkJCUhMTMSgQYM+yDf/8+bNQ0hICFauXIkbN27gypUrCA8Px7Jlyypch0QiQXZ2NqKjo/H48WO8evWqCiMmIiKimkLuZGLhwoVYu3YtNmzYIDMswsPDAxcvXqzU4Ig+Vjo6OliyZAnc3Nzg7u6O1NRUHDx4UBgCGBYWhqioKFhYWMDFxQVAYQJiYGCA1q1bw8fHB15eXh/kqfEjR47Exo0bER4eDkdHR7Rv3x4RERFo2LBhheto3bo1xo4di/79+8PY2BhLliypwoiJiIiophBJ5byfq5aWFq5duwaJRAIdHR0kJiaiUaNGuH37Nuzt7fHvv/9WVaxEVMNkZWUV3iI2cDuU1LWqOxyqBVIXd6/uEIiIar2iv9+ZmZnQ1dUts6zccyZMTU1x69Yt4Z76RU6dOoVGjRrJWx0RfQKuzvMq95cRERER1TxyD3MaNWoUJk2ahLNnz0IkEuH+/fvYsmULgoKC8NVXX1VFjERERERE9BGqUM/E5cuX0bRpUygpKWHGjBkoKChAp06d8OrVK7Rr1w7q6uoICgrChAkTqjpeIiIiIiL6SFRozoSysjLS09NRt25dNGrUCPHx8dDR0cGtW7eQnZ0Ne3t7iMXiDxEvEdUg8oy5JCIioo9Dpc+Z0NfXx507d1C3bl2kpqaioKAAampqsLe3r5SAiYiIiIio5qlQMvHll1+iffv2MDMzg0gkgpubW7Gn5xa5fft2pQZIREREREQfpwolE+vXr0efPn1w69YtTJw4EaNGjYKOjk5Vx0ZERERERB+xCt8a1tvbGwBw4cIFTJo0ickEEREREdEnTu7nTISHh1dFHEREREREVMPI/ZwJIiIiIiIigMkEEREREREpiMkEEREREREphMkEEREREREphMkEEREREREphMkEEREREREpRO5bwxIRyavp3CNQUteq7jCoBkpd3L26QyAiojKwZ4KIiIiIiBTCZIKIiIiIiBTCZIKIiIiIiBTCZOIj5OnpicDAwOoO45MUGxsLkUiE58+fl1omIiIC+vr6wnpwcDCaNWtW5bF9DN5tOxEREX3amEzQe5FIJFi+fHl1h1GtgoKCEB0dXd1hEBEREX1wTCZqmfz8fBQUFFR3GHLLzc2t7hAUJhaLYWRkVCV15+XlVUm95anJrwcRERF9OEwmqtnLly8xZMgQiMVimJmZISwsTGZ/Tk4OgoKCUK9ePWhra6Nly5aIjY0V9hcNO9m3bx/s7e2hrq6OtLQ0PHv2DEOGDIGBgQG0tLTQtWtX3Lx5U6buDRs2wMLCAlpaWujduzeWLVsmM4QlJSUFPXv2hImJCcRiMdzd3XHs2DFhv6enJ+7evYvJkydDJBJBJBIJ+3bu3AkHBweoq6tDIpEUa5dEIsGCBQswZMgQ6OrqYvTo0ejYsSMCAgJkyj169AhqamoV+ua/qM6BAwdCW1sb9erVw//+9z9hf2pqKkQiERISEoRtz58/h0gkkrmmABAXFwcnJydoaGjgs88+w9WrV0s9b0nDnDZt2iS038zMrFi7SiMSibBmzRp88cUX0NbWxrfffgsA2Lt3L1xdXaGhoYFGjRph3rx5ePPmjUw7xowZAxMTE2hoaKBp06bYv3+/sF+R1wMofH81aNBAeI88efKkzPhzcnKQlZUlsxAREVHtxWSimk2bNg3Hjx/H3r17cfToUcTGxuLixYvC/oCAAJw5cwbbtm3D5cuX0a9fP3h7e8skBq9evcJ3332HjRs34q+//kLdunXh7++P8+fPY9++fThz5gykUim6desmfNMdFxeHsWPHYtKkSUhISECXLl2ED65FsrOz0a1bN0RHR+PSpUvw9vaGj48P0tLSAAC7du1C/fr1MX/+fKSnpyM9PR0AcOHCBfj6+mLAgAG4cuUKgoODMXv2bERERMjUHxoaCmdnZ1y6dAmzZ8/GyJEjsXXrVuTk5Ahlfv75Z9SrVw8dO3as0PVcunSpUOc333yDSZMmISoqquIvyP83bdo0hIWFIT4+HsbGxvDx8alwL8GaNWswfvx4jB49GleuXMG+fftgZWVV4XMHBwejd+/euHLlCoYPH46TJ09iyJAhmDRpEq5du4Z169YhIiJCeL0KCgrQtWtXxMXF4eeff8a1a9ewePFiKCsrA1D89Th79ixGjBiBgIAAJCQkoEOHDli4cGGZsYeEhEBPT09YLCwsKtxuIiIiqnlEUqlUWt1BfKqys7NhZGSEn3/+Gf369QMAPH36FPXr18fo0aMxZcoUNGrUCGlpaTA3NxeO69y5M1q0aIFFixYhIiICw4YNQ0JCApydnQEAN2/ehI2NDeLi4tC6dWsAwJMnT2BhYYHIyEj069cPAwYMQHZ2tsy31//5z3+wf//+MicfN23aFGPHjhW+aZdIJAgMDJSZMO7n54dHjx7h6NGjwravv/4aBw4cwF9//SUc5+Ligt27dwtl/v33X5ibm2Pt2rXw9fUFADg7O6NPnz6YO3duuddTIpHAzs4Ohw4dErYNGDAAWVlZOHjwIFJTU9GwYUNcunRJ6El4/vw5DAwMEBMTA09PT8TGxqJDhw7Ytm0b+vfvL/OaREREwNfXFxEREQgMDBSuU3BwMPbs2SP0eNSrVw/Dhg0r94N3SUQiEQIDA/H9998L2zp37oxOnTphxowZwraff/4ZX3/9Ne7fv4+jR4+ia9euSEpKgo2NTbE6FX09Bg0ahMzMTBw4cEDmeh4+fLjU90hOTo5MMpiVlQULCwtYBG7nQ+tIIXxoHRHRh5eVlQU9PT1kZmZCV1e3zLLsmahGKSkpyM3NRcuWLYVthoaGsLW1BQBcuXIF+fn5sLGxgVgsFpbjx48jJSVFOEZNTQ1OTk7CelJSElRUVGTqNTIygq2tLZKSkgAAycnJaNGihUw8765nZ2cjKCgIdnZ20NfXh1gsRlJSktAzUZqkpCR4eHjIbPPw8MDNmzeRn58vbHNzc5Mpo6GhgcGDB2PTpk0AgIsXL+Lq1avw9/cv83xva9WqVbH1ojbL4+16il6TitSTkZGB+/fvo1OnTnKfs8i71yUxMRHz58+XeQ+MGjUK6enpePXqFRISElC/fv0SEwlA8dcjKSlJ5j0EFL++71JXV4eurq7MQkRERLWXSnUHQKXLzs6GsrIyLly4IAxZKSIWi4WfNTU1ZeYrVJagoCBERUUhNDQUVlZW0NTURN++fSttcq62tnaxbSNHjkSzZs3w999/Izw8HB07doSlpWWlnE9JqTB3frszrrInOGtqar53He9el+zsbMybNw99+vQpVlZDQ6NSzlnSeYmIiIjKw56JatS4cWOoqqri7NmzwrZnz57hxo0bAAAXFxfk5+cjIyMDVlZWMoupqWmp9drZ2eHNmzcy9T558gTJycmwt7cHANja2iI+Pl7muHfX4+Li4O/vj969e8PR0RGmpqZITU2VKaOmpibz7XbR+ePi4orVZWNjUywpepejoyPc3NywYcMGbN26FcOHDy+z/Lv+/PPPYut2dnYAAGNjYwAQ5nYAkJmMXVo9Ra9JUT1l0dHRgUQiqdRbxbq6uiI5ObnYe8DKygpKSkpwcnLC33//Lbxv3qXo62FnZyfzHgKKX18iIiL6tLFnohqJxWKMGDEC06ZNg5GREerWrYuZM2cK36Db2NjAz88PQ4YMQVhYGFxcXPDo0SNER0fDyckJ3buXPJbY2toaPXv2xKhRo7Bu3Tro6Ojgm2++Qb169dCzZ08AwIQJE9CuXTssW7YMPj4++OOPP3Do0CGZHg5ra2vs2rULPj4+EIlEmD17drHbzkokEpw4cQIDBgyAuro66tSpg6lTp8Ld3R0LFixA//79cebMGaxatQqrV6+u0HUZOXIkAgICoK2tjd69e8t1TePi4rBkyRL06tULUVFR+O2334Qx/5qamvjss8+wePFiNGzYEBkZGZg1a1aJ9cyfPx9GRkYwMTHBzJkzUadOHfTq1atCMQQHB2Ps2LGoW7cuunbtihcvXiAuLg4TJkyQqy1F5syZgx49eqBBgwbo27cvlJSUkJiYiKtXr2LhwoVo37492rVrhy+//BLLli2DlZUVrl+/DpFIBG9vb4Vfj4kTJ8LDwwOhoaHo2bMnjhw5gsOHDyvUBiIiIqqd2DNRzZYuXYq2bdvCx8cHnTt3Rps2bdC8eXNhf3h4OIYMGYKpU6fC1tYWvXr1Qnx8PBo0aFBmveHh4WjevDl69OiBVq1aQSqV4uDBg1BVVQVQOGZ+7dq1WLZsGZydnXH48GFMnjwZGhoaQh3Lli2DgYEBWrduDR8fH3h5ecHV1VXmPPPnz0dqaioaN24sfPPv6uqK7du3Y9u2bWjatCnmzJmD+fPnV3juw8CBA6GiooKBAwfKxFMRU6dOxfnz5+Hi4oKFCxdi2bJl8PLyEvZv2rQJb968QfPmzREYGFjqJOnFixdj0qRJaN68OR48eIDff/8dampqFYph6NChWL58OVavXg0HBwf06NGj2G155eHl5YX9+/fj6NGjcHd3x2effYbvv/9eZvjXzp074e7ujoEDB8Le3h5ff/210GOk6Ovx2WefYcOGDVixYgWcnZ1x9OjRUpMvIiIi+jTxbk4kGDVqFK5fv46TJ09WaxxFyUl8fHyx5KUsJd1ZiqpX0d0geDcnUhTv5kRE9OHJczcnDnP6hIWGhqJLly7Q1tbGoUOHEBkZWeGhSFUhLy8PT548waxZs/DZZ5/JlUjQx+3qPC/e2YmIiKgW4jCnT9i5c+fQpUsXODo6Yu3atVi5ciVGjhxZbfHExcXBzMwM8fHxWLt2rcy+kydPytwa9d2lJtiyZUup8Ts4OFR3eERERERy4zAnqhFev36Nf/75p9T98jxhurq8ePECDx8+LHGfqqpqpd0C92MiTzcpERERfRw4zIlqHU1NzRqRMJRFR0cHOjo61R0GERERUaXhMCciIiIiIlIIkwkiIiIiIlIIkwkiIiIiIlIIkwkiIiIiIlIIkwkiIiIiIlIIkwkiIiIiIlIIkwkiIiIiIlIIkwkiIiIiIlIIkwkiIiIiIlIIkwkiIiIiIlIIkwkiIiIiIlKISnUHQES1X9O5R6CkrlXdYZCcUhd3r+4QiIjoI8eeCSIiIiIiUgiTCSIiIiIiUgiTCap0np6eCAwMrFDZiIgI6OvrV3oMIpEIe/bsqfR6a7Oqei2IiIio9mIyQR+94OBgNGvWTK5j0tPT0bVr16oJqBaQSCRYvny5zLb+/fvjxo0b1RMQERER1UicgE21kqmpaXWH8MFJpVLk5+dDRUWx/9aamprQ1NSs5KiIiIioNmPPBL2Xly9fYsiQIRCLxTAzM0NYWJjM/pycHAQFBaFevXrQ1tZGy5YtERsbW6yePXv2wNraGhoaGvDy8sK9e/cAFA69mTdvHhITEyESiSASiRAREVFuXG8Pc0pNTYVIJMKuXbvQoUMHaGlpwdnZGWfOnJE5Ji4uDp6entDS0oKBgQG8vLzw7NkzoR0TJ05E3bp1oaGhgTZt2iA+Pl44NjY2FiKRCEeOHIGLiws0NTXRsWNHZGRk4NChQ7Czs4Ouri4GDRqEV69eCccVFBQgJCQEDRs2hKamJpydnbFjx46KXHrhnIcOHULz5s2hrq6OU6dOISUlBT179oSJiQnEYjHc3d1x7Ngx4ThPT0/cvXsXkydPFq5p0bV+d5jTmjVr0LhxY6ipqcHW1habN2+uUGxERET0aWAyQe9l2rRpOH78OPbu3YujR48iNjYWFy9eFPYHBATgzJkz2LZtGy5fvox+/frB29sbN2/eFMq8evUK3377LX766SfExcXh+fPnGDBgAIDCoTdTp06Fg4MD0tPTkZ6ejv79+ysU68yZMxEUFISEhATY2Nhg4MCBePPmDQAgISEBnTp1gr29Pc6cOYNTp07Bx8cH+fn5AICvv/4aO3fuRGRkJC5evAgrKyt4eXnh6dOnMucIDg7GqlWrcPr0ady7dw++vr5Yvnw5tm7digMHDuDo0aP44YcfhPIhISH46aefsHbtWvz111+YPHky/vOf/+D48eMVbtc333yDxYsXIykpCU5OTsjOzka3bt0QHR2NS5cuwdvbGz4+PkhLSwMA7Nq1C/Xr18f8+fOFa1qS3bt3Y9KkSZg6dSquXr2KMWPGYNiwYYiJiSk1lpycHGRlZcksREREVHtxmBMpLDs7Gz/++CN+/vlndOrUCQAQGRmJ+vXrAwDS0tIQHh6OtLQ0mJubAwCCgoJw+PBhhIeHY9GiRQCAvLw8rFq1Ci1bthTqsLOzw7lz59CiRQuIxWKoqKi899CloKAgdO9eeN/8efPmwcHBAbdu3UKTJk2wZMkSuLm5YfXq1UJ5BwcHAIW9L2vWrEFERIQwD2PDhg2IiorCjz/+iGnTpgnHLFy4EB4eHgCAESNGYMaMGUhJSUGjRo0AAH379kVMTAymT5+OnJwcLFq0CMeOHUOrVq0AAI0aNcKpU6ewbt06tG/fvkLtmj9/Prp06SKsGxoawtnZWVhfsGABdu/ejX379iEgIACGhoZQVlaGjo5Omdc0NDQU/v7+GDduHABgypQp+PPPPxEaGooOHTqUeExISAjmzZtXobiJiIio5mPPBCksJSUFubm5QhIAFH6QtbW1BQBcuXIF+fn5sLGxgVgsFpbjx48jJSVFOEZFRQXu7u7CepMmTaCvr4+kpKRKjdfJyUn42czMDACQkZEB4P96JkqSkpKCvLw8IUkAAFVVVbRo0aJYjG+fw8TEBFpaWkIiUbSt6Jy3bt3Cq1ev0KVLF5nr89NPP8lcn/K4ubnJrGdnZyMoKAh2dnbQ19eHWCxGUlKS0DNRUUlJSTJtBgAPD48yX5cZM2YgMzNTWIqGqxEREVHtxJ4JqjLZ2dlQVlbGhQsXoKysLLNPLBZ/8HhUVVWFn4vmCRQUFABApU08fvccb68XbSs6Z3Z2NgDgwIEDqFevnkw5dXX1Cp9TW1tbZj0oKAhRUVEIDQ2FlZUVNDU10bdvX+Tm5srVFkWoq6vLFTsRERHVbOyZIIU1btwYqqqqOHv2rLDt2bNnwu1FXVxckJ+fj4yMDFhZWcksbw+vefPmDc6fPy+sJycn4/nz57CzswMAqKmpCXMXqoqTkxOio6NL3Fc0ATkuLk7YlpeXh/j4eNjb2yt8Tnt7e6irqyMtLa3Y9bGwsFC43ri4OPj7+6N3795wdHSEqakpUlNTZcpU5Jra2dnJtLmo7vdpMxEREdUu7JkghYnFYowYMQLTpk2DkZER6tati5kzZ0JJqTBHtbGxgZ+fH4YMGYKwsDC4uLjg0aNHiI6OhpOTkzB/QVVVFRMmTMDKlSuhoqKCgIAAfPbZZ2jRogWAwmci3LlzBwkJCahfvz50dHQq/dvvGTNmwNHREePGjcPYsWOhpqaGmJgY9OvXD3Xq1MFXX32FadOmwdDQEA0aNMCSJUvw6tUrjBgxQuFz6ujoICgoCJMnT0ZBQQHatGmDzMxMxMXFQVdXF0OHDlWoXmtra+zatQs+Pj4QiUSYPXu20BtSRCKR4MSJExgwYADU1dVRp06dYvVMmzYNvr6+cHFxQefOnfH7779j165dMneGIiIiok8beybovSxduhRt27aFj48POnfujDZt2qB58+bC/vDwcAwZMgRTp06Fra0tevXqhfj4eDRo0EAoo6WlhenTp2PQoEHw8PCAWCzGr7/+Kuz/8ssv4e3tjQ4dOsDY2Bi//PJLpbfDxsYGR48eRWJiIlq0aIFWrVph7969wjMbFi9ejC+//BKDBw+Gq6srbt26hSNHjsDAwOC9zrtgwQLMnj0bISEhsLOzg7e3Nw4cOICGDRsqXOeyZctgYGCA1q1bw8fHB15eXnB1dZUpM3/+fKSmpqJx48YwNjYusZ5evXphxYoVCA0NhYODA9atW4fw8HB4enoqHBsRERHVLiKpVCqt7iCIqHbKysqCnp4eLAK3Q0ldq7rDITmlLu5e3SEQEVE1KPr7nZmZCV1d3TLLsmeCiIiIiIgUwjkTVONs2bIFY8aMKXGfpaUl/vrrrw8cUdUYO3Ysfv755xL3/ec//8HatWs/cESKuzrPq9xvNoiIiKjm4TAnqnFevHiBhw8flrhPVVUVlpaWHziiqpGRkVHqE6R1dXVRt27dDxyR/OTpJiUiIqKPgzx/v9kzQTWOjo4OdHR0qjuMKle3bt0akTAQERHRp4tzJoiIiIiISCFMJoiIiIiISCFMJoiIiIiISCFMJoiIiIiISCFMJoiIiIiISCFMJoiIiIiISCFMJoiIiIiISCFMJoiIiIiISCFMJoiIiIiISCFMJoiIiIiISCFMJoiIiIiISCFMJoiIiIiISCEq1R0AEdV+TecegZK6VnWH8clLXdy9ukMgIqJahj0TRERERESkECYTRERERESkECYTVON4enoiMDCwusMQPHjwAF26dIG2tjb09fXLLS8SibBnz54qj4uIiIioqnHOBNF7+v7775Geno6EhATo6emVWz49PR0GBgYfIDIiIiKiqsVkgug9paSkoHnz5rC2tq5QeVNT0yqOiIiIiOjD4DAnqtGePXuGIUOGwMDAAFpaWujatStu3rwpU2bDhg2wsLCAlpYWevfujWXLllVoOFKRNWvWoHHjxlBTU4OtrS02b94s7JNIJNi5cyd++ukniEQi+Pv7l1vf28OcUlNTIRKJsGvXLnTo0AFaWlpwdnbGmTNnZI6Ji4uDp6cntLS0YGBgAC8vLzx79gwAkJOTg4kTJ6Ju3brQ0NBAmzZtEB8fLxwbGxsLkUiEI0eOwMXFBZqamujYsSMyMjJw6NAh2NnZQVdXF4MGDcKrV6+E4woKChASEoKGDRtCU1MTzs7O2LFjR4WvGxEREdV+TCaoRvP398f58+exb98+nDlzBlKpFN26dUNeXh6Awg/hY8eOxaRJk5CQkIAuXbrg22+/rXD9u3fvxqRJkzB16lRcvXoVY8aMwbBhwxATEwMAiI+Ph7e3N3x9fZGeno4VK1Yo1I6ZM2ciKCgICQkJsLGxwcCBA/HmzRsAQEJCAjp16gR7e3ucOXMGp06dgo+PD/Lz8wEAX3/9NXbu3InIyEhcvHgRVlZW8PLywtOnT2XOERwcjFWrVuH06dO4d+8efH19sXz5cmzduhUHDhzA0aNH8cMPPwjlQ0JC8NNPP2Ht2rX466+/MHnyZPznP//B8ePHS21HTk4OsrKyZBYiIiKqvURSqVRa3UEQycPT0xPNmjXD+PHjYWNjg7i4OLRu3RoA8OTJE1hYWCAyMhL9+vXDgAEDkJ2djf379wvH/+c//8H+/fvx/Pnzcs/l4eEBBwcHrF+/Xtjm6+uLly9f4sCBAwCAXr16QV9fHxERERWKXyQSYffu3ejVqxdSU1PRsGFDbNy4ESNGjAAAXLt2DQ4ODkhKSkKTJk0waNAgpKWl4dSpU8XqevnyJQwMDBAREYFBgwYBAPLy8iCRSBAYGIhp06YhNjYWHTp0wLFjx9CpUycAwOLFizFjxgykpKSgUaNGAICxY8ciNTUVhw8fRk5ODgwNDXHs2DG0atVKON/IkSPx6tUrbN26tcS2BQcHY968ecW2WwRu53MmPgJ8zgQREVVEVlYW9PT0kJmZCV1d3TLLsmeCaqykpCSoqKigZcuWwjYjIyPY2toiKSkJAJCcnIwWLVrIHPfuennn8PDwkNnm4eEh1F9ZnJychJ/NzMwAABkZGQD+r2eiJCkpKcjLy5OJUVVVFS1atCgW49vnMDExgZaWlpBIFG0rOuetW7fw6tUrdOnSBWKxWFh++uknpKSklNqOGTNmIDMzU1ju3btX0UtARERENRAnYBN9BFRVVYWfRSIRgMI5CwCgqalZJed4e71oW9E5s7OzAQAHDhxAvXr1ZMqpq6uXeg51dfUy9xMREVHtwp4JqrHs7Ozw5s0bnD17Vtj25MkTJCcnw97eHgBga2srMxkZQLH18s4RFxcnsy0uLk6o/0NwcnJCdHR0ifuKJoa/HWNeXh7i4+PfK0Z7e3uoq6sjLS0NVlZWMouFhYXC9RIREVHtwp4JqrGsra3Rs2dPjBo1CuvWrYOOjg6++eYb1KtXDz179gQATJgwAe3atcOyZcvg4+ODP/74A4cOHRK+/S/PtGnT4OvrCxcXF3Tu3Bm///47du3ahWPHjlVl02TMmDEDjo6OGDduHMaOHQs1NTXExMSgX79+qFOnDr766itMmzYNhoaGaNCgAZYsWYJXr14JczAUoaOjg6CgIEyePBkFBQVo06YNMjMzERcXB11dXQwdOrQSW0hEREQ1FXsmqEYLDw9H8+bN0aNHD7Rq1QpSqRQHDx4UhvB4eHhg7dq1WLZsGZydnXH48GFMnjwZGhoaFaq/V69eWLFiBUJDQ+Hg4IB169YhPDwcnp6eVdgqWTY2Njh69CgSExPRokULtGrVCnv37oWKSuF3AYsXL8aXX36JwYMHw9XVFbdu3cKRI0fe+8F4CxYswOzZsxESEgI7Ozt4e3vjwIEDaNiwYWU0i4iIiGoB3s2JPjmjRo3C9evXcfLkyeoOpdYruhsE7+b0ceDdnIiIqCLkuZsThzlRrRcaGoouXbpAW1sbhw4dQmRkJFavXl3dYX1Srs7zKveXEREREdU8HOZEtd65c+fQpUsXODo6Yu3atVi5ciVGjhwJAHBwcJC59enby5YtW+Q+15YtW0qtz8HBobKbRkRERFStOMyJPml3794Vnpb9LhMTE+jo6MhV34sXL/Dw4cMS96mqqsLS0lLuGGsyebpJiYiI6OPAYU5EFVTZH+51dHTkTkCIiIiIaioOcyIiIiIiIoUwmSAiIiIiIoUwmSAiIiIiIoUwmSAiIiIiIoUwmSAiIiIiIoUwmSAiIiIiIoUwmSAiIiIiIoUwmSAiIiIiIoUwmSAiIiIiIoUwmSAiIiIiIoUwmSAiIiIiIoUwmSAiIiIiIoWoVHcARFT7NZ17BErqWtUdRq2Turh7dYdARESfOPZMEBERERGRQphMEBERERGRQphMEADA09MTgYGB1R2GXIKDg9GsWbMyy6SmpkIkEiEhIeGDxPQ+3n0NJBIJli9frnB9714ff39/9OrVS+H6iIiIiN7FORNUYwUFBWHChAnCur+/P54/f449e/ZUX1CVKD4+Htra2sK6SCTC7t27FU4IVqxYAalUWknRERERETGZoBpMLBZDLBZXdxgycnNzoaamVil1GRsbV0o9RfT09Cq1PiIiIiIOc/oEvXz5EkOGDIFYLIaZmRnCwsJk9m/evBlubm7Q0dGBqakpBg0ahIyMDACAVCqFlZUVQkNDZY5JSEiASCTCrVu3IJVKERwcjAYNGkBdXR3m5uaYOHFiuXGtWrUKTZs2Fdb37NkDkUiEtWvXCts6d+6MWbNmAZAdxhMcHIzIyEjs3bsXIpEIIpEIsbGxwnG3b99Ghw4doKWlBWdnZ5w5c6bC1ysuLg6enp7Q0tKCgYEBvLy88OzZMwCFQ5MCAgIQGBiIOnXqwMvLCwBw9epVdO3aFWKxGCYmJhg8eDAeP34s1FneawDIDnOSSCQAgN69e0MkEgnr8nh3mJOnpycmTpyIr7/+GoaGhjA1NUVwcLDMMc+fP8fIkSNhbGwMXV1ddOzYEYmJiXKfm4iIiGonJhOfoGnTpuH48ePYu3cvjh49itjYWFy8eFHYn5eXhwULFiAxMRF79uxBamoq/P39ARQOtRk+fDjCw8Nl6gwPD0e7du1gZWWFnTt34vvvv8e6detw8+ZN7NmzB46OjuXG1b59e1y7dg2PHj0CABw/fhx16tQRkoK8vDycOXMGnp6exY4NCgqCr68vvL29kZ6ejvT0dLRu3VrYP3PmTAQFBSEhIQE2NjYYOHAg3rx5U25MCQkJ6NSpE+zt7XHmzBmcOnUKPj4+yM/PF8pERkZCTU0NcXFxWLt2LZ4/f46OHTvCxcUF58+fx+HDh/Hw4UP4+vpW+DV4V3x8PIDC65yeni6sv6/IyEhoa2vj7NmzWLJkCebPn4+oqChhf79+/ZCRkYFDhw7hwoULcHV1RadOnfD06dMS68vJyUFWVpbMQkRERLUXhzl9YrKzs/Hjjz/i559/RqdOnQAUfqCsX7++UGb48OHCz40aNcLKlSvh7u6O7OxsiMVi+Pv7Y86cOTh37hxatGiBvLw8bN26VeitSEtLg6mpKTp37gxVVVU0aNAALVq0KDe2pk2bwtDQEMePH0ffvn0RGxuLqVOnYsWKFQCAc+fOIS8vTyZJKCIWi6GpqYmcnByYmpoW2x8UFITu3QvvyT9v3jw4ODjg1q1baNKkSZkxLVmyBG5ubli9erWwzcHBQaaMtbU1lixZIqwvXLgQLi4uWLRokbBt06ZNsLCwwI0bN2Bubl7ua/CuoiFP+vr6JbZPUU5OTpg7d67QjlWrViE6OhpdunTBqVOncO7cOWRkZEBdXR0AEBoaij179mDHjh0YPXp0sfpCQkIwb968SouPiIiIPm7smfjEpKSkIDc3Fy1bthS2GRoawtbWVli/cOECfHx80KBBA+jo6KB9+/YACpMEADA3N0f37t2xadMmAMDvv/+OnJwc9OvXD0Dht9mvX79Go0aNMGrUKOzevbtCvQAikQjt2rVDbGwsnj9/jmvXrmHcuHHIycnB9evXcfz4cbi7u0NLS/6Hnzk5OQk/m5mZAYAwdKssRT0TZWnevLnMemJiImJiYoQ5HWKxWEhaUlJSKvQafChvXxeg8NoUXZfExERkZ2fDyMhIpi137txBSkpKifXNmDEDmZmZwnLv3r0qbwMRERFVH/ZMkIyXL1/Cy8sLXl5e2LJlC4yNjZGWlgYvLy/k5uYK5UaOHInBgwfj+++/R3h4OPr37y98yLewsEBycjKOHTuGqKgojBs3DkuXLsXx48ehqqpa5vk9PT2xfv16nDx5Ei4uLtDV1RUSjOPHjwuJjbzePq9IJAIAFBQUlHucpqZmuWXevuMSUNj74+Pjg++++65YWTMzM9y6davcOj+Ud18PkUgkXJfs7GyYmZnJzD0poq+vX2J96urqQi8GERER1X7smfjENG7cGKqqqjh79qyw7dmzZ7hx4wYA4Pr163jy5AkWL16Mtm3bokmTJiV+g9+tWzdoa2tjzZo1OHz4sMzQKKDwQ7iPjw9WrlyJ2NhYnDlzBleuXCk3vqJ5E7/99pswN8LT0xPHjh0TJkKXRk1NTWYuQ2VwcnJCdHS0XMe4urrir7/+gkQigZWVlcyira1d7mtQGlVV1UpvX1lcXV3x4MEDqKioFGtHnTp1PlgcRERE9PFiMvGJEYvFGDFiBKZNm4Y//vgDV69ehb+/P5SUCt8KDRo0gJqaGn744Qfcvn0b+/btw4IFC4rVo6ysDH9/f8yYMQPW1tZo1aqVsC8iIgI//vgjrl69itu3b+Pnn3+GpqYmLC0ty43PyckJBgYG2Lp1q0wysWfPHuTk5MDDw6PUYyUSCS5fvozk5GQ8fvwYeXl5cl6d4mbMmIH4+HiMGzcOly9fxvXr17FmzRqZOzO9a/z48Xj69CkGDhyI+Ph4pKSk4MiRIxg2bBjy8/PLfQ3Kal90dDQePHgg3E2qKnXu3BmtWrVCr169cPToUaSmpuL06dOYOXMmzp8/X+XnJyIioo8fk4lP0NKlS9G2bVv4+Pigc+fOaNOmjTDu39jYGBEREfjtt99gb2+PxYsXF7sNbJERI0YgNzcXw4YNk9mur6+PDRs2wMPDA05OTjh27Bh+//13GBkZlRubSCRC27ZtIRKJ0KZNGwCFCYauri7c3NyKDSl626hRo2Braws3NzcYGxsjLi6uopekVDY2Njh69CgSExPRokULtGrVCnv37oWKSukjBM3NzREXF4f8/Hx8/vnncHR0RGBgIPT19YWEoazXoDRhYWGIioqChYUFXFxc3rtt5RGJRDh48CDatWuHYcOGwcbGBgMGDMDdu3dhYmJS5ecnIiKij59IykfikoJOnjyJTp064d69e/xwSSXKysqCnp4eLAK3Q0ld/onzVLbUxd2rOwQiIqqFiv5+Z2ZmQldXt8yyTCZIbjk5OXj06BGGDh0KU1NTbNmypbpDoo+UPL+MiIiI6OMgz99vDnMiuf3yyy+wtLTE8+fPZZ6vUJ6TJ0/K3GL03aU6FD2luqTl7edEfIwcHBxKjZ0JHhEREX0I7JmgD+b169f4559/St1vZWX1AaMp9M8//+D169cl7jM0NIShoeEHjqji7t69W+okcxMTE+jo6HzgiIpjzwQREVHNI8/fbz5ngj4YTU3NakkYylKvXr3qDkFhFbk7FhEREVFV4jAnIiIiIiJSCJMJIiIiIiJSCJMJIiIiIiJSCJMJIiIiIiJSCJMJIiIiIiJSCJMJIiIiIiJSCJMJIiIiIiJSCJMJIiIiIiJSCJMJIiIiIiJSCJMJIiIiIiJSCJMJIiIiIiJSCJMJIiIiIiJSiEp1B0BEtV/TuUegpK5VpedIXdy9SusnIiKi4tgzQURERERECmEyQURERERECvmokonY2FiIRCI8f/68ukOhckREREBfX7+6w6ixgoOD0axZs+oOg4iIiOi9VGsy4enpicDAQGG9devWSE9Ph56eXvUFRaQAkUiEPXv2VLh8UFAQoqOjK+XceXl5mD59OhwdHaGtrQ1zc3MMGTIE9+/fr5T6iYiIiErzUfVMqKmpwdTUFCKRqLpD+SDy8/NRUFBQ3WFQNRCLxTAyMqqUul69eoWLFy9i9uzZuHjxInbt2oXk5GR88cUX71Vvbm5upcRHREREtVe1JRP+/v44fvw4VqxYAZFIBJFIhIiICJlhTkVDafbv3w9bW1toaWmhb9++ePXqFSIjIyGRSGBgYICJEyciPz9fqDsnJwdBQUGoV68etLW10bJlS8TGxgr77969Cx8fHxgYGEBbWxsODg44ePBguTE/e/YMfn5+MDY2hqamJqytrREeHg6g5CFaCQkJEIlESE1NlWnPvn37YG9vD3V1daSlpcHf3x+9evXCvHnzYGxsDF1dXYwdO1bmw9zhw4fRpk0b6Ovrw8jICD169EBKSoqwPzc3FwEBATAzM4OGhgYsLS0REhICAJBKpQgODkaDBg2grq4Oc3NzTJw4scLXqyj2Bg0aQEtLC71798aTJ0/KvV5Fiob0rFu3DhYWFtDS0oKvry8yMzOFMvHx8ejSpQvq1KkDPT09tG/fHhcvXhT2Dx8+HD169JCpNy8vD3Xr1sWPP/4IoLCna8KECQgMDISBgQFMTEywYcMGvHz5EsOGDYOOjg6srKxw6NAhmXquXr2Krl27QiwWw8TEBIMHD8bjx4+F/Z6enpg4cSK+/vprGBoawtTUFMHBwcJ+iUQCAOjduzdEIpGwXpFrUqToPRAaGgozMzMYGRlh/PjxyMvLK7cuPT09REVFwdfXF7a2tvjss8+watUqXLhwAWlpaQCAjh07IiAgQOa4R48eQU1NTeghkUgkWLBgAYYMGQJdXV2MHj26zPdVSXJycpCVlSWzEBERUe1VbcnEihUr0KpVK4waNQrp6elIT0+HhYVFsXKvXr3CypUrsW3bNhw+fBixsbHo3bs3Dh48iIMHD2Lz5s1Yt24dduzYIRwTEBCAM2fOYNu2bbh8+TL69esHb29v3Lx5EwAwfvx45OTk4MSJE7hy5Qq+++47iMXicmOePXs2rl27hkOHDiEpKQlr1qxBnTp15Gr3q1ev8N1332Hjxo3466+/ULduXQBAdHQ0kpKSEBsbi19++QW7du3CvHnzhONevnyJKVOm4Pz584iOjoaSkhJ69+4t9GysXLkS+/btw/bt25GcnIwtW7YIH2p37tyJ77//HuvWrcPNmzexZ88eODo6Vvh6nT17FiNGjEBAQAASEhLQoUMHLFy4UK5237p1C9u3b8fvv/+Ow4cP49KlSxg3bpyw/8WLFxg6dChOnTqFP//8E9bW1ujWrRtevHgBABg5ciQOHz6M9PR04Zj9+/fj1atX6N+/v7AtMjISderUwblz5zBhwgR89dVX6NevH1q3bo2LFy/i888/x+DBg/Hq1SsAwPPnz9GxY0e4uLjg/PnzOHz4MB4+fAhfX1+Z+CMjI6GtrY2zZ89iyZIlmD9/PqKiogAUJkIAEB4ejvT0dGFdXjExMUhJSUFMTAwiIyMRERGBiIgIherKzMyESCQS5rWMHDkSW7duRU5OjlDm559/Rr169dCxY0dhW2hoKJydnXHp0iXMnj27zPdVSUJCQqCnpycsJf2fJiIiolpEWo3at28vnTRpkrAeExMjBSB99uyZVCqVSsPDw6UApLdu3RLKjBkzRqqlpSV98eKFsM3Ly0s6ZswYqVQqld69e1eqrKws/eeff2TO1alTJ+mMGTOkUqlU6ujoKA0ODpY7Xh8fH+mwYcNK3Pdu7FKpVHrp0iUpAOmdO3dk2pOQkCBz7NChQ6WGhobSly9fCtvWrFkjFYvF0vz8/BLP9+jRIykA6ZUrV6RSqVQ6YcIEaceOHaUFBQXFyoaFhUltbGykubm5xfZV5HoNHDhQ2q1bN5n9/fv3l+rp6ZUY27vmzp0rVVZWlv7999/CtkOHDkmVlJSk6enpJR6Tn58v1dHRkf7+++/CNnt7e+l3330nrPv4+Ej9/f2F9fbt20vbtGkjrL9580aqra0tHTx4sLAtPT1dCkB65swZqVQqlS5YsED6+eefy5z73r17UgDS5OTkEuuVSqVSd3d36fTp04V1ANLdu3eXey2KzJ07V+rs7CysDx06VGppaSl98+aNsK1fv37S/v37V7jOIq9fv5a6urpKBw0aJLPNwMBA+uuvvwrbnJycZP4fWFpaSnv16iVTV1nvq5L8+++/0szMTGEpupYWgdulltP3V+lCRERElSMzM1MKQJqZmVlu2Y9qzkRJtLS00LhxY2HdxMQEEolEpifBxMQEGRkZAIArV64gPz8fNjY2EIvFwnL8+HFhWNDEiROxcOFCeHh4YO7cubh8+XKFYvnqq6+wbds2NGvWDF9//TVOnz4td3vU1NTg5ORUbLuzszO0tP7voV6tWrVCdnY27t27BwC4efMmBg4ciEaNGkFXV1f4drhoGIu/vz8SEhJga2uLiRMn4ujRo0Jd/fr1w+vXr9GoUSOMGjUKu3fvxps3byp8vZKSktCyZUuZeFu1aiVXuxs0aIB69erJHF9QUIDk5GQAwMOHDzFq1ChYW1tDT08Purq6yM7OFtoHFH67XjSs7OHDhzh06BCGDx8uc563r62ysjKMjIxkemFMTEwAQHi/JCYmIiYmRqbtTZo0AQCZYWTvvmZmZmZCHZXFwcEBysrK73WOvLw8+Pr6QiqVYs2aNcJ2DQ0NDB48GJs2bQIAXLx4EVevXoW/v7/M8W5ubjLrZb2vSqKurg5dXV2ZhYiIiGqvj/4J2KqqqjLrIpGoxG1Fw32ys7OhrKyMCxcuyHwwAyAkICNHjoSXlxcOHDiAo0ePIiQkBGFhYZgwYUKZsXTt2hV3797FwYMHERUVhU6dOmH8+PEIDQ2FklJhXiaVSoXyJY1319TUVGiCuY+PDywtLbFhwwaYm5ujoKAATZs2FeZVuLq64s6dOzh06BCOHTsGX19fdO7cGTt27ICFhQWSk5Nx7NgxREVFYdy4cVi6dCmOHz9eoev1IQwdOhRPnjzBihUrYGlpCXV1dbRq1Upm3siQIUPwzTff4MyZMzh9+jQaNmyItm3bytRT3vul6Nq//X7x8fHBd999VywmMzOzMuut7Mnz73uOokTi7t27+OOPP4p9kB85ciSaNWuGv//+G+Hh4ejYsSMsLS1lymhra8usl/W+IiIiIqrWZEJNTU1m4nRlcHFxQX5+PjIyMop90HybhYUFxo4di7Fjx2LGjBnYsGFDuckEABgbG2Po0KEYOnQo2rZti2nTpiE0NBTGxsYAgPT0dBgYGAAonIBdUYmJiXj9+jU0NTUBAH/++SfEYjEsLCzw5MkTJCcnY8OGDUKbTp06VawOXV1d9O/fH/3790ffvn3h7e2Np0+fwtDQEJqamvDx8YGPjw/Gjx+PJk2a4MqVKxW6XnZ2djh79qzMtj///LPCbQMKe1Du378Pc3Nz4XglJSXY2toCAOLi4rB69Wp069YNAHDv3j2ZSdAAYGRkhF69eiE8PBxnzpzBsGHD5IqhJK6urti5cyckEglUVBT/76Cqqlrp72V5FCUSN2/eRExMTIl3inJ0dISbmxs2bNiArVu3YtWqVRWqu6z3FREREX3aqjWZkEgkOHv2LFJTUyEWiyvlm14bGxv4+flhyJAhCAsLg4uLCx49eoTo6Gg4OTmhe/fuCAwMRNeuXWFjY4Nnz54hJiYGdnZ25dY9Z84cNG/eHA4ODsjJycH+/fuF46ysrGBhYYHg4GB8++23uHHjBsLCwiocd25uLkaMGIFZs2YhNTUVc+fORUBAAJSUlGBgYAAjIyOsX78eZmZmSEtLwzfffCNz/LJly2BmZgYXFxcoKSnht99+g6mpKfT19REREYH8/Hy0bNkSWlpa+Pnnn6GpqQlLS0sYGRmVe70mTpwIDw8PhIaGomfPnjhy5AgOHz4s1+uioaGBoUOHIjQ0FFlZWZg4cSJ8fX1hamoKALC2tsbmzZvh5uaGrKwsTJs2TUis3jZy5Ej06NED+fn5GDp0qFwxlGT8+PHYsGEDBg4cKNyt6datW9i2bRs2btxYrLemNBKJBNHR0fDw8IC6urqQUH4IeXl56Nu3Ly5evIj9+/cjPz8fDx48AAAYGhpCTU1NKDty5EgEBARAW1sbvXv3Lrfust5XRERERNU6ZyIoKAjKysqwt7eHsbGxzPj49xEeHo4hQ4Zg6tSpsLW1Ra9evRAfH48GDRoAKHy+w/jx42FnZwdvb2/Y2Nhg9erV5darpqaGGTNmwMnJCe3atYOysjK2bdsGoPCb6V9++QXXr1+Hk5MTvvvuO7nueNSpUydYW1ujXbt26N+/P7744gvh9qNKSkrYtm0bLly4gKZNm2Ly5MlYunSpzPE6OjpYsmQJ3Nzc4O7ujtTUVBw8eBBKSkrQ19fHhg0b4OHhAScnJxw7dgy///678O11edfrs88+w4YNG7BixQo4Ozvj6NGjmDVrVoXbBhQmW3369EG3bt3w+eefw8nJSeaa//jjj3j27BlcXV0xePBgTJw4UbjT1ds6d+4MMzMzeHl5Cb0c78Pc3BxxcXHIz8/H559/DkdHRwQGBkJfX18YulYRYWFhiIqKgoWFBVxcXN47Lnn8888/2LdvH/7++280a9YMZmZmwvLuvJ6BAwdCRUUFAwcOhIaGRrl1l/W+IiIiIhJJ3x7kT9XC398fz58/l+sJyjVJcHAw9uzZI9ewr9JkZ2ejXr16CA8PR58+fd4/uE9MamoqGjdujPj4eLi6ulb5+bKysgpvERu4HUrqWuUf8B5SF3ev0vqJiIg+FUV/vzMzM8u9mcpHPwGbCCicMP348WOEhYVBX1//vZ/u/KnJy8vDkydPMGvWLHz22WcfJJF429V5XryzExERUS3EsQpvGTt2rMwtQt9exo4dW93hfbQcHBxKvW5btmyplHOkpaXBxMQEW7duxaZNm95rsvSHUJnX5OTJk6XWVdE7bsXFxcHMzAzx8fFYu3atIk0iIiIiKobDnN6SkZGBrKysEvfp6uqWOIafgLt375Z4G1yg8LkOOjo6Hzii6leZ1+T169f4559/St1vZWUld3wfijzdpERERPRxkOfvN5MJIqoyTCaIiIhqHnn+fnOYExERERERKYTJBBERERERKYTJBBERERERKeTjviUOEdVoRVOySruxAREREX18iv5uV2RqNZMJIqoyT548AQBYWFhUcyREREQkrxcvXkBPT6/MMkwmiKjKGBoaAih8Tkh5v4xquqysLFhYWODevXu1/s5Vn1JbgU+rvWxr7fQptRX4tNpbVW2VSqV48eIFzM3Nyy3LZIKIqoySUuG0LD09vVr/C72Irq4u21pLfUrtZVtrp0+prcCn1d6qaGtFvwTkBGwiIiIiIlIIkwkiIiIiIlIIkwkiqjLq6uqYO3cu1NXVqzuUKse21l6fUnvZ1trpU2or8Gm192Noq0hakXs+ERERERERvYM9E0REREREpBAmE0REREREpBAmE0REREREpBAmE0REREREpBAmE0Qkl//973+QSCTQ0NBAy5Ytce7cuTLL//bbb2jSpAk0NDTg6OiIgwcPyuyXSqWYM2cOzMzMoKmpic6dO+PmzZtV2YQKq8y25uXlYfr06XB0dIS2tjbMzc0xZMgQ3L9/v6qbUSGV/bq+bezYsRCJRFi+fHklR62YqmhrUlISvvjiC+jp6UFbWxvu7u5IS0urqiZUWGW3NTs7GwEBAahfvz40NTVhb2+PtWvXVmUT5CJPe//66y98+eWXkEgkZb4/5b2GH0pltzUkJATu7u7Q0dFB3bp10atXLyQnJ1dhCyquKl7XIosXL4ZIJEJgYGDlBq2gqmjrP//8g//85z8wMjKCpqYmHB0dcf78+coLWkpEVEHbtm2TqqmpSTdt2iT966+/pKNGjZLq6+tLHz58WGL5uLg4qbKysnTJkiXSa9euSWfNmiVVVVWVXrlyRSizePFiqZ6ennTPnj3SxMRE6RdffCFt2LCh9PXr1x+qWSWq7LY+f/5c2rlzZ+mvv/4qvX79uvTMmTPSFi1aSJs3b/4hm1Wiqnhdi+zatUvq7OwsNTc3l37//fdV3JLyVUVbb926JTU0NJROmzZNevHiRemtW7eke/fuLbXOD6Uq2jpq1Chp48aNpTExMdI7d+5I161bJ1VWVpbu3bv3QzWrVPK299y5c9KgoCDpL7/8IjU1NS3x/SlvnR9KVbTVy8tLGh4eLr169ao0ISFB2q1bN2mDBg2k2dnZVdyaslVFW98uK5FIpE5OTtJJkyZVTQPkUBVtffr0qdTS0lLq7+8vPXv2rPT27dvSI0eOSG/dulVpcTOZIKIKa9GihXT8+PHCen5+vtTc3FwaEhJSYnlfX19p9+7dZba1bNlSOmbMGKlUKpUWFBRITU1NpUuXLhX2P3/+XKquri795ZdfqqAFFVfZbS3JuXPnpACkd+/erZygFVRVbf3777+l9erVk169elVqaWn5USQTVdHW/v37S//zn/9UTcDvoSra6uDgIJ0/f75MGVdXV+nMmTMrMXLFyNvet5X2/nyfOqtSVbT1XRkZGVIA0uPHj79PqO+tqtr64sULqbW1tTQqKkravn37jyKZqIq2Tp8+XdqmTZvKDLMYDnMiogrJzc3FhQsX0LlzZ2GbkpISOnfujDNnzpR4zJkzZ2TKA4CXl5dQ/s6dO3jw4IFMGT09PbRs2bLUOj+EqmhrSTIzMyESiaCvr18pcSuiqtpaUFCAwYMHY9q0aXBwcKia4OVUFW0tKCjAgQMHYGNjAy8vL9StWxctW7bEnj17qqwdFVFVr2vr1q2xb98+/PPPP5BKpYiJicGNGzfw+eefV01DKkiR9lZHnZXhQ8WVmZkJADA0NKy0OuVVlW0dP348unfvXuw9X12qqq379u2Dm5sb+vXrh7p168LFxQUbNmyojJAFTCaIqEIeP36M/Px8mJiYyGw3MTHBgwcPSjzmwYMHZZYv+leeOj+Eqmjru/79919Mnz4dAwcOhK6ubuUEroCqaut3330HFRUVTJw4sfKDVlBVtDUjIwPZ2dlYvHgxvL29cfToUfTu3Rt9+vTB8ePHq6YhFVBVr+sPP/wAe3t71K9fH2pqavD29sb//vc/tGvXrvIbIQdF2lsddVaGDxFXQUEBAgMD4eHhgaZNm1ZKnYqoqrZu27YNFy9eREhIyPuGWGmqqq23b9/GmjVrYG1tjSNHjuCrr77CxIkTERkZ+b4hC1QqrSYiIqqQvLw8+Pr6QiqVYs2aNdUdTqW7cOECVqxYgYsXL0IkElV3OFWqoKAAANCzZ09MnjwZANCsWTOcPn0aa9euRfv27aszvEr3ww8/4M8//8S+fftgaWmJEydOYPz48TA3N/9ovuGl9zd+/HhcvXoVp06dqu5QKt29e/cwadIkREVFQUNDo7rDqXIFBQVwc3PDokWLAAAuLi64evUq1q5di6FDh1bKOdgzQUQVUqdOHSgrK+Phw4cy2x8+fAhTU9MSjzE1NS2zfNG/8tT5IVRFW4sUJRJ3795FVFRUtfZKAFXT1pMnTyIjIwMNGjSAiooKVFRUcPfuXUydOhUSiaRK2lERVdHWOnXqQEVFBfb29jJl7OzsqvVuTlXR1tevX+O///0vli1bBh8fHzg5OSEgIAD9+/dHaGho1TSkghRpb3XUWRmqOq6AgADs378fMTExqF+//nvX9z6qoq0XLlxARkYGXF1dhd9Px48fx8qVK6GiooL8/PzKCF1uVfW6mpmZVfnvJyYTRFQhampqaN68OaKjo4VtBQUFiI6ORqtWrUo8plWrVjLlASAqKkoo37BhQ5iamsqUycrKwtmzZ0ut80OoirYC/5dI3Lx5E8eOHYORkVHVNEAOVdHWwYMH4/Lly0hISBAWc3NzTJs2DUeOHKm6xpSjKtqqpqYGd3f3YrfQvHHjBiwtLSu5BRVXFW3Ny8tDXl4elJRkPzooKysLPTTVRZH2VkedlaGq4pJKpQgICMDu3bvxxx9/oGHDhpUR7nupirZ26tQJV65ckfn95ObmBj8/PyQkJEBZWbmywpdLVb2uHh4eVf/76f+1d+8xVdf/H8CfBzwcwMNd5K6oKHI5QoAug3ZY5qSV0Vaz6XQwGE2ZmQoUaxoOJEq+OtTUjXKHWgzm0LSGQZeJy6MpGayWXA4niLFO6ZhWxgLxvL5/ND8/jhx+wvkBXn7Px3a283l/3rfX531k5/W5HKf08W4ieqTU1taKRqORqqoquXLlirzyyivi7e0tv/32m4iIbNiwQQoLC5X6RqNRZsyYIf/5z3+kra1NioqK7P40rLe3t5w6dUp++OEHSU9Pf2B+GnYyYx0aGpLnn39eQkNDpbW1VSwWi/IaHBy8LzHeMRXrercH5decpiLWEydOiFqtlsrKSjGZTHLw4EFxdnaWb775ZtrjG2kqYtXr9RITEyNnzpyRn3/+WQwGg7i6usrhw4enPb67TTTewcFBaWlpkZaWFgkKCpL8/HxpaWkRk8k07j7vl6mIddOmTeLl5SVNTU02f58GBgamPb6RpiLWuz0ov+Y0FbFeunRJZsyYIaWlpWIymaS6ulrc3d3l448/nrR5M5kgogk5ePCgzJkzR1xcXGTZsmXy7bffKvv0er1kZGTY1D927JgsWrRIXFxcJCYmRurr6232W61W2blzpwQEBIhGo5EVK1ZIR0fHdIRyT5MZa3d3twCw+zpz5sw0RTS2yV7Xuz0oyYTI1MR69OhRiYiIEFdXV4mLi5OTJ09OdRjjMtmxWiwWyczMlODgYHF1dZXIyEjZu3evWK3W6QjnniYS71j/JvV6/bj7vJ8mO9ax/j4ZDIbpC2oMU7GuIz0oyYTI1MT62WefSWxsrGg0Glm8eLFUVlZO6pxVIiKTd52DiIiIiIj+v+AzE0RERERE5BAmE0RERERE5BAmE0RERERE5BAmE0RERERE5BAmE0RERERE5BAmE0RERERE5BAmE0RERERE5BAmE0RERERE5BAmE0RERDQmo9EInU4HtVqNF1544X5P556ampqgUqlw48aNB6IfokcdkwkiIqJHTGZm5qR98d++fTvi4+PR3d2NqqqqSenzQZOamoqtW7falD3xxBOwWCzw8vK6P5MiekgwmSAiIqIxmc1mPPXUUwgNDYW3t/e0jDk0NDSqTEQwPDw8LeMDgIuLCwIDA6FSqaZtTKKHEZMJIiKiuzQ0NCAlJQXe3t7w8/PDc889B7PZrOzv6emBSqXCsWPH8OSTT8LNzQ1Lly5FZ2cnmpubkZSUBK1Wi2eeeQbXrl1T2lmtVhQXFyM0NBQajQbx8fFoaGhQ9tu7taa1tRUqlQo9PT0AgKqqKnh7e6OxsRFRUVHQarVIS0uDxWIBAOzatQsffvghTp06BZVKBZVKhaamJrtxDg4OYsuWLZg9ezZcXV2RkpKC5uZmmxj7+/uRlZUFlUo15pWJwcFBvPHGGwgLC4NGo0FERASOHj2q7D979iyWLVsGjUaDoKAgFBYW2iQGqamp2Lx5M7Zu3YpZs2Zh1apVyrH4/PPPkZiYCI1Gg3PnzsFqtaKsrAzz5s2Dm5sb4uLiUFdXN+Za9vf3Y+3atQgJCYG7uzt0Oh1qamqU/ZmZmTh79iz279+vHK+enh67a3H8+HHExMRAo9EgPDwce/futRkrPDwcb7/9NrKysuDh4YE5c+agsrJyzLkRPRKEiIiIbNTV1cnx48fFZDJJS0uLrF69WnQ6ndy+fVtERLq7uwWALF68WBoaGuTKlSvy+OOPS2JioqSmpsq5c+fk+++/l4iICNm4caPS7759+8TT01Nqamqkvb1dXn/9dVGr1dLZ2SkiImfOnBEAcv36daVNS0uLAJDu7m4RETEYDKJWq+Xpp5+W5uZmuXz5skRFRcm6detEROSvv/6SNWvWSFpamlgsFrFYLDI4OGg3zi1btkhwcLCcPn1afvrpJ8nIyBAfHx/p7++X4eFhsVgs4unpKRUVFWKxWGRgYMBuP2vWrJGwsDA5ceKEmM1m+eqrr6S2tlZERPr6+sTd3V1yc3Olra1NPvnkE5k1a5YUFRUp7fV6vWi1WikoKJD29nZpb29XjsWSJUvkiy++kK6uLunv75fdu3crx91sNovBYBCNRiNNTU12j2FfX5+Ul5dLS0uLmM1mOXDggDg7O8vFixdFROTGjRuyfPlyycnJUY7X8PDwqH6+++47cXJykuLiYuno6BCDwSBubm5iMBiUOObOnSu+vr5y6NAhMZlMUlZWJk5OTtLe3n6PTxzRw4vJBBER0T1cu3ZNAMiPP/4oIv+TTHzwwQdKnZqaGgEgX3/9tVJWVlYmkZGRynZwcLCUlpba9L106VLJzc0VkfEnEwCkq6tLqXPo0CEJCAhQtjMyMiQ9Pf1/jenmzZuiVqulurpaKRsaGpLg4GDZs2ePUubl5WXzhfluHR0dAkC+/PJLu/vffPNNiYyMFKvVajNfrVarJGd6vV4ee+wxm3Z3jsXJkyeVsn/++Ufc3d3l/PnzNnWzs7Nl7dq1Nu1GHsO7Pfvss5KXl6ds6/V6ee211+yOf6efdevWycqVK23qFBQUSHR0tLI9d+5cWb9+vbJttVpl9uzZcuTIkTHnQvSw421OREREdzGZTFi7di3mz58PT09PhIeHAwB6e3tt6i1ZskR5HxAQAADQ6XQ2ZVevXgUA/Pnnn/j111+RnJxs00dycjLa2tomND93d3csWLBA2Q4KClLGGS+z2Yxbt27ZzEetVmPZsmUTmk9rayucnZ2h1+vt7m9ra8Py5cttnj1ITk7GzZs30dfXp5QlJibabZ+UlKS87+rqwsDAAFauXAmtVqu8PvroI5vb0Ea6ffs2SkpKoNPp4OvrC61Wi8bGxlFreS9tbW12185kMuH27dtK2cjPhEqlQmBg4ITXhuhhMuN+T4CIiOhBs3r1asydOxfvv/8+goODYbVaERsbO+rBYLVarby/82X57jKr1TrucZ2c/j3HJyJK2a1bt0bVGznGnXFGtplObm5uk9LPzJkz71l+8+ZNAEB9fT1CQkJs6mk0Grvty8vLsX//flRUVECn02HmzJnYunWr3Ye8J4O9tZnIZ4DoYcMrE0RERCP09/ejo6MDO3bswIoVKxAVFYXr16//n/v19PREcHAwjEajTbnRaER0dDQAwN/fHwCUh6mBf8/8T5SLi4vN2XJ7FixYABcXF5v53Lp1C83Nzcp8xkOn08FqteLs2bN290dFReHChQs2yY7RaISHhwdCQ0PHPQ4AREdHQ6PRoLe3FxERETavsLAwu22MRiPS09Oxfv16xMXFYf78+ejs7LSpM57jFRUVZXftFi1aBGdn5wnFQfQo4ZUJIiKiEXx8fODn54fKykoEBQWht7cXhYWFk9J3QUEBioqKsGDBAsTHx8NgMKC1tRXV1dUAoHwp3rVrF0pLS9HZ2TnqF4PGIzw8HI2Njejo6ICfnx+8vLxGnTGfOXMmNm3ahIKCAvj6+mLOnDnYs2cPBgYGkJ2dPaGxMjIykJWVhQMHDiAuLg6//PILrl69ijVr1iA3NxcVFRV49dVXsXnzZnR0dKCoqAjbt29XrsSMl4eHB/Lz87Ft2zZYrVakpKTgjz/+gNFohKenJzIyMka1WbhwIerq6nD+/Hn4+Phg3759+P33320SpvDwcFy8eBE9PT3QarXw9fUd1U9eXh6WLl2KkpISvPzyy7hw4QLee+89HD58eEIxED1qeGWCiIhoBCcnJ9TW1uLy5cuIjY3Ftm3bUF5ePil9b9myBdu3b0deXh50Oh0aGhrw6aefYuHChQD+vUWmpqYG7e3tWLJkCd59913s3r17wuPk5OQgMjISSUlJ8Pf3H3VG/Y533nkHL774IjZs2ICEhAR0dXWhsbERPj4+ExrvyJEjeOmll5Cbm4vFixcjJycHf//9NwAgJCQEp0+fxqVLlxAXF4eNGzciOzsbO3bsmHBcAFBSUoKdO3eirKwMUVFRSEtLQ319PebNm2e3/o4dO5CQkIBVq1YhNTUVgYGBo/5Dv/z8fDg7OyM6Ohr+/v52n6dISEjAsWPHUFtbi9jYWLz11lsoLi5GZmamQ3EQPSpUcr9usiQiIiIioocar0wQEREREZFDmEwQEREREZFDmEwQEREREZFDmEwQEREREZFDmEwQEREREZFDmEwQEREREZFDmEwQEREREZFDmEwQEREREZFDmEwQEREREZFDmEwQEREREZFDmEwQEREREZFD/gti7SCdK48VG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AxMAAAGwCAYAAADSTTg5AAAAOXRFWHRTb2Z0d2FyZQBNYXRwbG90bGliIHZlcnNpb24zLjcuMSwgaHR0cHM6Ly9tYXRwbG90bGliLm9yZy/bCgiHAAAACXBIWXMAAA9hAAAPYQGoP6dpAACMzklEQVR4nOzdeVyN6f8/8NdpX067tJAOWlQqpRiyZJuyNJYhSx9kN4SQMT62LCNDGYyPfVRjGGPsY09TlhiyFEZCJDMiawlTqfP7o1/319F6jpLyej4e90P3fV/3db+v+xx13ue6rvsWSaVSKYiIiIiIiOSkVN0BEBERERFRzcRkgoiIiIiIFMJkgoiIiIiIFMJkgoiIiIiIFMJkgoiIiIiIFMJkgoiIiIiIFMJkgoiIiIiIFKJS3QEQUe1VUFCA+/fvQ0dHByKRqLrDISIiogqQSqV48eIFzM3NoaRUdt8DkwkiqjL379+HhYVFdYdBRERECrh37x7q169fZhkmE0RUZXR0dAAU/jLS1dWt5miIiIioIrKysmBhYSH8HS8LkwkiqjJFQ5t0dXWZTBAREdUwFRmizAnYRERERESkECYTRERERESkECYTRERERESkECYTRERERESkECYTRERERESkEN7NiYiqXNO5R6CkrlXdYRAREdUaqYu7V3cIANgzQURERERECmIyQURERERECmEyQbWap6cnAgMDqzsMIiIiolqJyQTVart27cKCBQsqVDY1NRUikQgJCQlVG1QFiUQi7Nmzp8rP87G1m4iIiGoOTsCmWs3Q0LBazpuXlwdVVdVqOXeR3NxcqKmpVWsMREREVLuxZ4JqtbeHOUkkEixatAjDhw+Hjo4OGjRogPXr1wtlGzZsCABwcXGBSCSCp6ensG/jxo2ws7ODhoYGmjRpgtWrVwv7ir7Z//XXX9G+fXtoaGhgy5Yt5R6Xm5uLgIAAmJmZQUNDA5aWlggJCRFiBYDevXtDJBIJ62UJDg5Gs2bNsHHjRjRs2BAaGhoAgMOHD6NNmzbQ19eHkZERevTogZSUlPduNxERERF7JuiTEhYWhgULFuC///0vduzYga+++grt27eHra0tzp07hxYtWuDYsWNwcHAQvtXfsmUL5syZg1WrVsHFxQWXLl3CqFGjoK2tjaFDhwp1f/PNNwgLC4OLi4uQUJR13MqVK7Fv3z5s374dDRo0wL1793Dv3j0AQHx8POrWrYvw8HB4e3tDWVm5Qu27desWdu7ciV27dgnHvHz5ElOmTIGTkxOys7MxZ84c9O7dGwkJCVBSUnrvdr8tJycHOTk5wnpWVpb8LxIRERHVGEwm6JPSrVs3jBs3DgAwffp0fP/994iJiYGtrS2MjY0BAEZGRjA1NRWOmTt3LsLCwtCnTx8Ahd/kX7t2DevWrZP5UB0YGCiUqchxaWlpsLa2Rps2bSASiWBpaSkcWxSLvr6+TCzlyc3NxU8//SQcDwBffvmlTJlNmzbB2NgY165dQ9OmTd+73W8LCQnBvHnzKhwvERER1WxMJuiT4uTkJPwsEolgamqKjIyMUsu/fPkSKSkpGDFiBEaNGiVsf/PmDfT09GTKurm5yXWcv78/unTpAltbW3h7e6NHjx74/PPP36t9lpaWMokEANy8eRNz5szB2bNn8fjxYxQUFAAA0tLS0LRp0/du99tmzJiBKVOmCOtZWVmwsLB4nyYRERHRR4zJBH1S3p0ULRKJhA/XJcnOzgYAbNiwAS1btpTZ9+7QI21tbbmOc3V1xZ07d3Do0CEcO3YMvr6+6Ny5M3bs2CFnq0qOoYiPjw8sLS2xYcMGmJubo6CgAE2bNkVubm6p9cjT7repq6tDXV1dweiJiIiopmEyQfT/Fc0VyM/PF7aZmJjA3Nwct2/fhp+fX4Xrquhxurq66N+/P/r374++ffvC29sbT58+haGhIVRVVWViUcSTJ0+QnJyMDRs2oG3btgCAU6dOyZSpzHYTERHRp4XJBNH/V7duXWhqauLw4cOoX78+NDQ0oKenh3nz5mHixInQ09ODt7c3cnJycP78eTx79kxmSM+7yjtu2bJlMDMzg4uLC5SUlPDbb7/B1NQU+vr6AArv6BQdHQ0PDw+oq6vDwMBA7jYZGBjAyMgI69evh5mZGdLS0vDNN99UabuJiIjo08FbwxL9fyoqKli5ciXWrVsHc3Nz9OzZEwAwcuRIbNy4EeHh4XB0dET79u0REREh3FK1NOUdp6OjgyVLlsDNzQ3u7u5ITU3FwYMHoaRU+N8yLCwMUVFRsLCwgIuLi0JtUlJSwrZt23DhwgU0bdoUkydPxtKlS6u03URERPTpEEmlUml1B0FEtVNWVhb09PRgEbgdSupa1R0OERFRrZG6uHuV1V309zszMxO6urplluUwJyKqclfneZX7y4iIiIhqHg5zIqohHBwcIBaLS1yKnrhNRERE9CGxZ4Kohjh48CDy8vJK3GdiYvKBoyEiIiJiMkFUY7z9hGwiIiKijwGHORERERERkUKYTBARERERkUKYTBARERERkUKYTBARERERkUKYTBARERERkUKYTBARERERkUKYTBARERERkUKYTBARERERkUKYTBARERERkUKYTBARERERkUKYTBARERERkUKYTBARERERkUJUqjsAIqr9ms49AiV1reoOg4iIqMZKXdy9ukMoEXsmiIiIiIhIIUwmiIiIiIhIIUwmqNqkpqZCJBIhISEBABAbGwuRSITnz59/0DiCg4PRrFmzKqtfIpFg+fLlVVY/ERERUXVhMkEfjdatWyM9PR16enoAgIiICOjr61f5eYOCghAdHS2s+/v7o1evXpVWf3x8PEaPHl1p9VUXJkVERET0Lk7ApveWl5cHVVXV965HTU0NpqamlRBRxUilUuTn50MsFkMsFld6/bm5uVBTU4OxsXGl101ERET0MWDPBJWooKAAS5YsgZWVFdTV1dGgQQN8++23wtCkX3/9Fe3bt4eGhga2bNkCANi4cSPs7OygoaGBJk2aYPXq1TJ1njt3Di4uLtDQ0ICbmxsuXboks//tYU6xsbEYNmwYMjMzIRKJIBKJEBwcXG7cOTk5mD59OiwsLKCurg4rKyv8+OOPMvUfOnQIzZs3h7q6Ok6dOiUzzCk4OBiRkZHYu3evcN7Y2FgAwL179+Dr6wt9fX0YGhqiZ8+eSE1NFc5d1KPx7bffwtzcHLa2tgCKf6O/bNkyODo6QltbGxYWFhg3bhyys7Mr9LoU9dbs378ftra20NLSQt++ffHq1StERkZCIpHAwMAAEydORH5+vsx1CQoKQr169aCtrY2WLVsK7Spy6tQptG3bFpqamrCwsMDEiRPx8uVLAICnpyfu3r2LyZMnC9eltOuflZUlsxAREVHtxZ4JKtGMGTOwYcMGfP/992jTpg3S09Nx/fp1Yf8333yDsLAwITnYsmUL5syZg1WrVsHFxQWXLl3CqFGjoK2tjaFDhyI7Oxs9evRAly5d8PPPP+POnTuYNGlSqedv3bo1li9fjjlz5iA5ORkAKtR7MGTIEJw5cwYrV66Es7Mz7ty5g8ePH8uU+eabbxAaGopGjRrBwMBA5kN1UFAQkpKSkJWVhfDwcACAoaEh8vLy4OXlhVatWuHkyZNQUVHBwoUL4e3tjcuXL0NNTQ0AEB0dDV1dXURFRZUao5KSElauXImGDRvi9u3bGDduHL7++utiyVdpXr16hZUrV2Lbtm148eIF+vTpg969e0NfXx8HDx7E7du38eWXX8LDwwP9+/cHAAQEBODatWvYtm0bzM3NsXv3bnh7e+PKlSuwtrZGSkoKvL29sXDhQmzatAmPHj1CQEAAAgICEB4ejl27dsHZ2RmjR4/GqFGjSo0tJCQE8+bNq1A7iIiIqOZjMkHFvHjxAitWrMCqVaswdOhQAEDjxo3Rpk0b4Zv4wMBA9OnTRzhm7ty5CAsLE7Y1bNgQ165dw7p16zB06FBs3boVBQUF+PHHH6GhoQEHBwf8/fff+Oqrr0qMQU1NDXp6ehCJRBUe+nTjxg1s374dUVFR6Ny5MwCgUaNGxcrNnz8fXbp0KbEOsVgMTU1N5OTkyJz3559/RkFBATZu3Ch8Kx8eHg59fX3Exsbi888/BwBoa2tj48aNQnJRksDAQOFniUSChQsXYuzYsRVOJvLy8rBmzRo0btwYANC3b19s3rwZDx8+hFgshr29PTp06ICYmBj0798faWlpCA8PR1paGszNzQEUJk2HDx9GeHg4Fi1ahJCQEPj5+QmxWVtbY+XKlWjfvj3WrFkDQ0NDKCsrQ0dHp8zXY8aMGZgyZYqwnpWVBQsLiwq1i4iIiGoeJhNUTFJSEnJyctCpU6dSy7i5uQk/v3z5EikpKRgxYoTMt9Zv3rwRJlMnJSXByckJGhoawv5WrVpVatwJCQlQVlZG+/btyyz3duwVlZiYiFu3bkFHR0dm+7///ouUlBRh3dHRscxEAgCOHTuGkJAQXL9+HVlZWXjz5g3+/fdfvHr1Clpa5T/YTUtLS0gkAMDExAQSiUSm58bExAQZGRkAgCtXriA/Px82NjYy9eTk5MDIyEho3+XLl4Uha0DhnJKCggLcuXMHdnZ25cYFAOrq6lBXV69QWSIiIqr5mExQMZqamuWW0dbWFn4uGu+/YcMGtGzZUqacsrJy5QZXhorEDcjGXlHZ2dlo3ry5zIftIm9PsC6v7tTUVPTo0QNfffUVvv32WxgaGuLUqVMYMWIEcnNzK5RMvDvZXSQSlbitoKBAiF1ZWRkXLlwo9noUJSDZ2dkYM2YMJk6cWOx8DRo0KDcmIiIi+jQxmaBirK2toampiejoaIwcObLc8iYmJjA3N8ft27fh5+dXYhk7Ozts3rwZ//77r9A78eeff5ZZr5qamswk4vI4OjqioKAAx48fF4Y5KaKk87q6uuLXX39F3bp1oaurq3DdFy5cQEFBAcLCwqCkVHj/g+3btytcX0W4uLggPz8fGRkZaNu2bYllXF1dce3aNVhZWZVaj7yvBxEREdV+vJsTFaOhoYHp06fj66+/xk8//YSUlBT8+eefwl2RSjJv3jyEhIRg5cqVuHHjBq5cuYLw8HAsW7YMADBo0CCIRCKMGjUK165dw8GDBxEaGlpmHBKJBNnZ2YiOjsbjx4/x6tWrcssPHToUw4cPx549e3Dnzh3ExsbK/WFdIpHg8uXLSE5OxuPHj5GXlwc/Pz/UqVMHPXv2xMmTJ4W6J06ciL///rvCdVtZWSEvLw8//PADbt++jc2bN2Pt2rVyxScvGxsb+Pn5YciQIdi1axfu3LmDc+fOISQkBAcOHAAATJ8+HadPn0ZAQAASEhJw8+ZN7N27FwEBAUI9EokEJ06cwD///FNsUjsRERF9mphMUIlmz56NqVOnYs6cObCzs0P//v2FMfglGTlyJDZu3Ijw8HA4Ojqiffv2iIiIQMOGDQEUDqf5/fffceXKFbi4uGDmzJn47rvvyoyhdevWGDt2LPr37w9jY2MsWbKk3LjXrFmDvn37Yty4cWjSpAlGjRol3N60okaNGgVbW1u4ubnB2NgYcXFx0NLSwokTJ9CgQQP06dMHdnZ2GDFiBP7991+5eiqcnZ2xbNkyfPfdd2jatCm2bNmCkJAQueJTRHh4OIYMGYKpU6fC1tYWvXr1Qnx8vDCEycnJCcePH8eNGzfQtm1buLi4YM6cOcKEbaBw4npqaioaN27MZ2cQERERAEAklUql1R0EEdVOWVlZ0NPTg0Xgdiiplz8fhIiIiEqWurj7BztX0d/vzMzMcr805ZwJIqpyV+d5vddcEyIiIvo4cZgT1RgnT56EWCwudakNunbtWmr7Fi1aVN3hEREREclgzwTVGG5ubkhISKjuMKrUxo0b8fr16xL3GRoafuBoiIiIiMrGZIJqDE1NzTJvXVob1KtXr7pDICIiIqowDnMiIiIiIiKFMJkgIiIiIiKFMJkgIiIiIiKFMJkgIiIiIiKFMJkgIiIiIiKFMJkgIiIiIiKFMJkgIiIiIiKFMJkgIiIiIiKFMJkgIiIiIiKFMJkgIiIiIiKFMJkgIiIiIiKFqFR3AERU+zWdewRK6lrVHQYREVGVSF3cvbpDqDbsmSAiIiIiIoUwmSAiIiIiIoUwmSAiIiIiIoUwmSCqIKlUitGjR8PQ0BAikQj6+voIDAys7rCIiIiIqg0nYBNV0OHDhxEREYHY2Fg0atQISkpK0NTUrO6wiIiIiKoNkwmiCkpJSYGZmRlat25d3aFUqdzcXKipqVV3GERERFQDcJgTUQX4+/tjwoQJSEtLg0gkgkQigaenp8wwp5ycHEyfPh0WFhZQV1eHlZUVfvzxR2H/8ePH0aJFC6irq8PMzAzffPMN3rx5U6Hz79ixA46OjtDU1ISRkRE6d+6Mly9fCvs3bdoEBwcHoe6AgABhX1paGnr27AmxWAxdXV34+vri4cOHwv7g4GA0a9YMGzduRMOGDaGhoQEAeP78OUaOHAljY2Po6uqiY8eOSExMLDPOnJwcZGVlySxERERUezGZIKqAFStWYP78+ahfvz7S09MRHx9frMyQIUPwyy+/YOXKlUhKSsK6desgFosBAP/88w+6desGd3d3JCYmYs2aNfjxxx+xcOHCcs+dnp6OgQMHYvjw4UhKSkJsbCz69OkDqVQKAFizZg3Gjx+P0aNH48qVK9i3bx+srKwAAAUFBejZsyeePn2K48ePIyoqCrdv30b//v1lznHr1i3s3LkTu3btQkJCAgCgX79+yMjIwKFDh3DhwgW4urqiU6dOePr0aamxhoSEQE9PT1gsLCwqdH2JiIioZuIwJ6IK0NPTg46ODpSVlWFqalps/40bN7B9+3ZERUWhc+fOAIBGjRoJ+1evXg0LCwusWrUKIpEITZo0wf379zF9+nTMmTMHSkql5/Xp6el48+YN+vTpA0tLSwCAo6OjsH/hwoWYOnUqJk2aJGxzd3cHAERHR+PKlSu4c+eO8MH+p59+goODA+Lj44Vyubm5+Omnn2BsbAwAOHXqFM6dO4eMjAyoq6sDAEJDQ7Fnzx7s2LEDo0ePLjHWGTNmYMqUKcJ6VlYWEwoiIqJajD0TRJUgISEBysrKaN++fYn7k5KS0KpVK4hEImGbh4cHsrOz8ffff5dZt7OzMzp16gRHR0f069cPGzZswLNnzwAAGRkZuH//Pjp16lTqeS0sLGQ+0Nvb20NfXx9JSUnCNktLSyGRAIDExERkZ2fDyMgIYrFYWO7cuYOUlJRSY1VXV4eurq7MQkRERLUXeyaIKkFV3tVJWVkZUVFROH36NI4ePYoffvgBM2fOxNmzZ1GnTp1KOYe2trbMenZ2NszMzBAbG1usrL6+fqWck4iIiGo+9kwQVQJHR0cUFBTg+PHjJe63s7PDmTNnhHkOABAXFwcdHR3Ur1+/3PpFIhE8PDwwb948XLp0CWpqati9ezd0dHQgkUgQHR1d6nnv3buHe/fuCduuXbuG58+fw97evtTzubq64sGDB1BRUYGVlZXMUlkJDBEREdV8TCaIKoFEIsHQoUMxfPhw7NmzB3fu3EFsbCy2b98OABg3bhzu3buHCRMm4Pr169i7dy/mzp2LKVOmlDlfAgDOnj2LRYsW4fz580hLS8OuXbvw6NEj2NnZASi8G1NYWBhWrlyJmzdv4uLFi/jhhx8AAJ07d4ajoyP8/Pxw8eJFnDt3DkOGDEH79u3h5uZW6jk7d+6MVq1aoVevXjh69ChSU1Nx+vRpzJw5E+fPn6+kq0ZEREQ1HZMJokqyZs0a9O3bF+PGjUOTJk0watQo4fat9erVw8GDB3Hu3Dk4Oztj7NixGDFiBGbNmlVuvbq6ujhx4gS6desGGxsbzJo1C2FhYejatSsAYOjQoVi+fDlWr14NBwcH9OjRAzdv3gRQ2KOxd+9eGBgYoF27dujcuTMaNWqEX3/9tcxzikQiHDx4EO3atcOwYcNgY2ODAQMG4O7duzAxMXnPK0VERES1hUj69rgLIqJKlJWVVXiL2MDtUFLXqu5wiIiIqkTq4u7VHUKlKvr7nZmZWe7NVDgBm4iq3NV5XryzExERUS3EYU5E1SwtLU3m9qvvLmlpadUdIhEREVGJ2DNBVM3Mzc2Fp06Xtp+IiIjoY8RkgqiaFd1+lYiIiKim4TAnIiIiIiJSCJMJIiIiIiJSCJMJIiIiIiJSCJMJIiIiIiJSCJMJIiIiIiJSCJMJIiIiIiJSCJMJIiIiIiJSCJMJIiIiIiJSCJMJIiIiIiJSCJMJIiIiIiJSCJMJIiIiIiJSiEp1B0BEtV/TuUegpK5V3WEQERFVidTF3as7hGrDngkiIiIiIlIIkwkiIiIiIlIIk4lPjKenJwIDAz/oOYODg9GsWbMqPYe/vz969epVpeeobSIiIqCvr1/dYRAREVENxmTiE7Nr1y4sWLDgg54zKCgI0dHRH/Sc70skEmHPnj1yHZOTk4OZM2fC0tIS6urqkEgk2LRpU9UEKCeJRILly5dXdxhERERUy3AC9ifG0NDwg59TLBZDLBaXuj83NxdqamofMKKq4evri4cPH+LHH3+ElZUV0tPTUVBQUN1hEREREVUZ9kx8Yt4e5iSRSLBo0SIMHz4cOjo6aNCgAdavXy9T/ty5c3BxcYGGhgbc3Nywe/duiEQiJCQkACh5qMyePXsgEomE9XeHORUNSfr2229hbm4OW1tbzJ8/H02bNi0Wb7NmzTB79my523n48GG0adMG+vr6MDIyQo8ePZCSkiLsz83NRUBAAMzMzKChoQFLS0uEhIQI1wUAevfuDZFIJKyXd77jx4/j4MGD6Ny5MyQSCVq1agUPD49i7V60aBFMTEygr6+P+fPn482bN5g2bRoMDQ1Rv359hIeHy9R95coVdOzYEZqamjAyMsLo0aORnZ1drN7Q0FCYmZnByMgI48ePR15eHoDC1/zu3buYPHkyRCKRzGsDAEeOHIGdnR3EYjG8vb2Rnp4u7IuNjUWLFi2gra0NfX19eHh44O7duxV7EYiIiKjWYzLxiQsLC4ObmxsuXbqEcePG4auvvkJycjIAIDs7Gz169IC9vT0uXLiA4OBgBAUFVcp5o6OjkZycjKioKOzfvx/Dhw9HUlIS4uPjhTKXLl3C5cuXMWzYMLnrf/nyJaZMmYLz588jOjoaSkpK6N27t9BTsHLlSuzbtw/bt29HcnIytmzZIiQNRTGEh4cjPT1dJqbS7Nu3D25ubliyZAnq1asHGxsbBAUF4fXr1zLl/vjjD9y/fx8nTpzAsmXLMHfuXPTo0QMGBgY4e/Ysxo4dizFjxuDvv/8W2uHl5QUDAwPEx8fjt99+w7FjxxAQECBTb0xMDFJSUhATE4PIyEhEREQgIiICQOHQtvr162P+/PlIT0+XSRZevXqF0NBQbN68GSdOnEBaWprwGr958wa9evVC+/btcfnyZZw5cwajR48uloy8LScnB1lZWTILERER1V4c5vSJ69atG8aNGwcAmD59Or7//nvExMTA1tYWW7duRUFBAX788UdoaGjAwcEBf//9N7766qv3Pq+2tjY2btwoM7zJy8sL4eHhcHd3B1D4Yb59+/Zo1KiR3PV/+eWXMuubNm2CsbExrl27hqZNmyItLQ3W1tZo06YNRCIRLC0thbLGxsYAAH19fZiamlbofLdv38apU6egoaGB3bt34/Hjxxg3bhyePHki09NgaGiIlStXQklJCba2tliyZAlevXqF//73vwCAGTNmYPHixTh16hQGDBiArVu34t9//8VPP/0EbW1tAMCqVavg4+OD7777DiYmJgAAAwMDrFq1CsrKymjSpAm6d++O6OhojBo1CoaGhlBWVoaOjk6x9uTl5WHt2rVo3LgxACAgIADz588HAGRlZSEzMxM9evQQ9tvZ2ZV5HUJCQjBv3rwKXTMiIiKq+dgz8YlzcnISfhaJRDA1NUVGRgYAICkpCU5OTtDQ0BDKtGrVqlLO6+joWGyexKhRo/DLL7/g33//RW5uLrZu3Yrhw4crVP/NmzcxcOBANGrUCLq6ukKvQ1paGoDCoUEJCQmwtbXFxIkTcfTo0fdqT0FBAUQiEbZs2YIWLVqgW7duWLZsGSIjI2V6JxwcHKCk9H//7UxMTODo6CisKysrw8jISOY1cHZ2FhIJAPDw8EBBQYHQg1RUr7KysrBuZmYm1FEWLS0tIVF49zhDQ0P4+/vDy8sLPj4+WLFihUyvRklmzJiBzMxMYbl37165MRAREVHNxWTiE6eqqiqzLhKJ5Jo0rKSkBKlUKrOtaKx+Wd7+cFzEx8cH6urq2L17N37//Xfk5eWhb9++FY7l3bqePn2KDRs24OzZszh79iyAwrkSAODq6oo7d+5gwYIFeP36NXx9fRU+F1D4IbxevXrQ09MTttnZ2UEqlQpDloCSr/f7vgal1VuROko67u3XMzw8HGfOnEHr1q3x66+/wsbGBn/++Wep9amrq0NXV1dmISIiotqLyQSVys7ODpcvX8a///4rbHv3g6SxsTFevHiBly9fCtuKJmfLS0VFBUOHDkV4eDjCw8MxYMAAaGpqyl3PkydPkJycjFmzZqFTp06ws7PDs2fPipXT1dVF//79sWHDBvz666/YuXMnnj59CqDwQ3Z+fn6Fz+nh4YH79+/LTIy+ceMGlJSUUL9+fbnbUMTOzg6JiYky1zcuLk4YJlVRampqcrXnbS4uLpgxYwZOnz6Npk2bYuvWrQrVQ0RERLUPkwkq1aBBgyASiTBq1Chcu3YNBw8eRGhoqEyZli1bQktLC//973+RkpKCrVu3ChN/FTFy5Ej88ccfOHz4sMJDnAwMDGBkZIT169fj1q1b+OOPPzBlyhSZMsuWLcMvv/yC69ev48aNG/jtt99gamoq3JlKIpEgOjoaDx48KDERedegQYNgZGSEYcOG4dq1azhx4gSmTZuG4cOHK5QQFfHz84OGhgaGDh2Kq1evIiYmBhMmTMDgwYOF+RIVIZFIcOLECfzzzz94/PhxhY65c+cOZsyYgTNnzuDu3bs4evQobt68We68CSIiIvp0MJmgUonFYvz++++4cuUKXFxcMHPmTHz33XcyZQwNDfHzzz/j4MGDcHR0xC+//ILg4GCFz2ltbY3WrVujSZMmaNmypUJ1KCkpYdu2bbhw4QKaNm2KyZMnY+nSpTJldHR0sGTJEri5ucHd3R2pqak4ePCgMJ8hLCwMUVFRsLCwgIuLS7nnFIvFiIqKwvPnz+Hm5gY/Pz/4+Phg5cqVCrWhiJaWFo4cOYKnT5/C3d0dffv2RadOnbBq1Sq56pk/fz5SU1PRuHFjYYJ5Rc59/fp1fPnll7CxscHo0aMxfvx4jBkzRpGmEBERUS0kkr474J2oDKmpqWjYsCEuXbok8+yIyiKVSmFtbY1x48YV602gmicrKwt6enqwCNwOJXWt6g6HiIioSqQu7l7dIVSqor/fmZmZ5c5/5K1h6aPx6NEjbNu2DQ8ePFDo2RJERERE9GExmaCPRt26dVGnTh2sX78eBgYGMvvEYnGpxx06dAht27at0tgcHBxKffLzunXr4OfnV6Xnr+muzvPinZ2IiIhqISYTJBeJRFLsVrCVpax6y7pDVL169aogGlkHDx4s9Za38kyEJiIiIqpNmExQjWBlZVWt53/7CdlEREREVIh3cyIiIiIiIoUwmSAiIiIiIoUwmSAiIiIiIoUwmSAiIiIiIoUwmSAiIiIiIoUwmSAiIiIiIoUwmSAiIiIiIoUwmSAiIiIiIoUwmSAiIiIiIoUwmSAiIiIiIoUwmSAiIiIiIoUwmSAiIiIiIoWoVHcARFT7NZ17BErqWtUdBhG9h9TF3as7BCL6CLFngoiIiIiIFMJkgoiIiIiIFMJkgj4aIpEIe/bsqXB5iUSC5cuXV1k8lSU1NRUikQgJCQkAgNjYWIhEIjx//hwAEBERAX19/SqPQ97rS0RERFQezpmgGis+Ph7a2trVHYYMf39/PH/+XOZDu4WFBdLT01GnTp0Sj+nfvz+6detWaTEEBwdjz549QvJSJD09HQYGBpV2HiIiIiImE1Su3NxcqKmpVXcYxRgbG1d3CBWirKwMU1PTUvdrampCU1OzyuMoKwYiIiIiRXCYExXj6emJgIAABAYGok6dOvDy8sLVq1fRtWtXiMVimJiYYPDgwXj8+DEAYP369TA3N0dBQYFMPT179sTw4cOF9TVr1qBx48ZQU1ODra0tNm/eXGoMrVu3xvTp02W2PXr0CKqqqjhx4gSA4sOcRCIRNm7ciN69e0NLSwvW1tbYt2+fTB379u2DtbU1NDQ00KFDB0RGRsoMOSpLcHAwmjVrJrNt+fLlkEgkwv7IyEjs3bsXIpEIIpEIsbGxxYY5vevdYU4SiUQ4/u2lyPTp02FjYwMtLS00atQIs2fPRl5enlDXvHnzkJiYKBwXEREhXJ+3e0yuXLmCjh07QlNTE0ZGRhg9ejSys7OF/f7+/ujVqxdCQ0NhZmYGIyMjjB8/XjgXEREREZMJKlFkZCTU1NQQFxeHxYsXo2PHjnBxccH58+dx+PBhPHz4EL6+vgCAfv364cmTJ4iJiRGOf/r0KQ4fPgw/Pz8AwO7duzFp0iRMnToVV69exZgxYzBs2DCZY97m5+eHbdu2QSqVCtt+/fVXmJubo23btqXGPW/ePPj6+uLy5cvo1q0b/Pz88PTpUwDAnTt30LdvX/Tq1QuJiYkYM2YMZs6c+d7XqkhQUBB8fX3h7e2N9PR0pKeno3Xr1nLXEx8fLxz/999/47PPPpNps46ODiIiInDt2jWsWLECGzZswPfffw+gcMjU1KlT4eDgINTRv3//Yud4+fIlvLy8YGBggPj4ePz22284duwYAgICZMrFxMQgJSUFMTExiIyMREREhJCclCQnJwdZWVkyCxEREdVeTCaoRNbW1liyZAlsbW0RFRUFFxcXLFq0CE2aNIGLiws2bdqEmJgY3LhxAwYGBujatSu2bt0qHL9jxw7UqVMHHTp0AACEhobC398f48aNg42NDaZMmYI+ffogNDS0xPP7+vri/v37OHXqlLBt69atGDhwoMy39O/y9/fHwIEDYWVlhUWLFiE7Oxvnzp0DAKxbtw62trZYunQpbG1tMWDAAPj7+1fC1SokFouhqakJdXV1mJqawtTUVKHhYcbGxsLxS5YsQXp6Onbu3CnsnzVrFlq3bg2JRAIfHx8EBQVh+/btAAqHTInFYqioqAh1lDSEauvWrfj333/x008/oWnTpujYsSNWrVqFzZs34+HDh0I5AwMDrFq1Ck2aNEGPHj3QvXt3REdHlxp7SEgI9PT0hMXCwkLu9hMREVHNwWSCStS8eXPh58TERMTExEAsFgtLkyZNAAApKSkACnsSdu7ciZycHADAli1bMGDAACgpFb7FkpKS4OHhIXMODw8PJCUllXh+Y2NjfP7559iyZQuAwl6FM2fOCD0dpXFychJ+1tbWhq6uLjIyMgAAycnJcHd3lynfokWLsi9ENVq/fj1+/PFH7Nu3T2Z+yK+//goPDw+YmppCLBZj1qxZSEtLk6vupKQkODs7y0xg9/DwQEFBAZKTk4VtDg4OUFZWFtbNzMyE61mSGTNmIDMzU1ju3bsnV1xERERUszCZoBK9/SEzOzsbPj4+SEhIkFlu3ryJdu3aAQB8fHwglUpx4MAB3Lt3DydPniz3g395/Pz8sGPHDuTl5WHr1q1wdHSEo6NjmceoqqrKrItEomJzORSlpKQkM+wKQJXNH4iJicGECRPw008/ySRIRQlVt27dsH//fly6dAkzZ85Ebm5ulcQh7/VUV1eHrq6uzEJERES1F5MJKperqyv++usvSCQSWFlZySxFSYeGhgb69OmDLVu24JdffoGtrS1cXV2FOuzs7BAXFydTb1xcHOzt7Us9b8+ePfHvv//i8OHD2Lp163snJ7a2tjh//rzMtvj4+Aofb2xsjAcPHsgkFO9OqlZTU0N+fv57xXnr1i307dsX//3vf9GnTx+ZfadPn4alpSVmzpwJNzc3WFtb4+7du3LHYGdnh8TERLx8+VLYFhcXByUlJdja2r5X/ERERPTpYDJB5Ro/fjyePn2KgQMHIj4+HikpKThy5AiGDRsm86HVz88PBw4cwKZNm4p98J82bRoiIiKwZs0a3Lx5E8uWLcOuXbsQFBRU6nm1tbXRq1cvzJ49G0lJSRg4cOB7tWPMmDG4fv06pk+fjhs3bmD79u0ydzoqj6enJx49eoQlS5YgJSUF//vf/3Do0CGZMhKJBJcvX0ZycjIeP34sd8/F69ev4ePjAxcXF4wePRoPHjwQFqBwLktaWhq2bduGlJQUrFy5Ert37y4Ww507d5CQkIDHjx8LQ8/e5ufnBw0NDQwdOhRXr14VekIGDx4MExMTuWImIiKiTxeTCSqXubk54uLikJ+fj88//xyOjo4IDAyEvr6+MCcCADp27AhDQ0MkJydj0KBBMnX06tULK1asQGhoKBwcHLBu3TqEh4fD09OzzHP7+fkhMTERbdu2RYMGDd6rHQ0bNsSOHTuwa9cuODk5Yc2aNcLdnNTV1cs93s7ODqtXr8b//vc/ODs749y5c8WSoVGjRsHW1hZubm4wNjYu1htTnocPH+L69euIjo6Gubk5zMzMhAUAvvjiC0yePBkBAQFo1qwZTp8+jdmzZ8vU8eWXX8Lb2xsdOnSAsbExfvnll2Ln0dLSwpEjR/D06VO4u7ujb9++6NSpE1atWiVXvERERPRpE0nfHQRO9An59ttvsXbtWk4UriJZWVmFd3UK3A4lda3qDoeI3kPq4u7VHQIRfSBFf78zMzPLnf/IJ2DTJ2X16tVwd3eHkZER4uLisHTp0mLPVqDKd3WeFydjExER1UIc5kSflJs3b6Jnz56wt7fHggULMHXqVAQHBwOA8ITvkpZFixZVb+BEREREHyEOcyL6//755x+8fv26xH2GhoYwNDT8wBHVfPJ0kxIREdHHgcOciBRQr1696g6BiIiIqEbhMCciIiIiIlIIkwkiIiIiIlIIkwkiIiIiIlIIkwkiIiIiIlIIkwkiIiIiIlIIkwkiIiIiIlIIkwkiIiIiIlIIkwkiIiIiIlIIkwkiIiIiIlIIkwkiIiIiIlKI3MnE4cOHcerUKWH9f//7H5o1a4ZBgwbh2bNnlRocERERERF9vOROJqZNm4asrCwAwJUrVzB16lR069YNd+7cwZQpUyo9QCIiIiIi+jipyHvAnTt3YG9vDwDYuXMnevTogUWLFuHixYvo1q1bpQdIRDVf07lHoKSuVd1h0CcmdXH36g6BiKjWk7tnQk1NDa9evQIAHDt2DJ9//jkAwNDQUOixICIiIiKi2k/unok2bdpgypQp8PDwwLlz5/Drr78CAG7cuIH69etXeoBERERERPRxkrtnYtWqVVBRUcGOHTuwZs0a1KtXDwBw6NAheHt7V3qARGURiUTYs2dPhctLJBIsX768yuJ5V0REBPT19d+7ng8dNxEREVFFyN0z0aBBA+zfv7/Y9u+//75SAiKqSvHx8dDW1q7uMIiIiIhqBYWeM5GSkoJZs2Zh4MCByMjIAFDYM/HXX39VanBUc+Xm5lZ3CCUyNjaGlhYnAhMRERFVBrmTiePHj8PR0RFnz57Frl27kJ2dDQBITEzE3LlzKz1Aqhk8PT0REBCAwMBA1KlTB15eXrh69Sq6du0KsVgMExMTDB48GI8fPwYArF+/Hubm5igoKJCpp2fPnhg+fLiwvmbNGjRu3BhqamqwtbXF5s2bS42hdevWmD59usy2R48eQVVVFSdOnABQfLiQSCTCxo0b0bt3b2hpacHa2hr79u2TqWPfvn2wtraGhoYGOnTogMjISIhEIjx//rzC12fPnj1CHV5eXrh3756wLyUlBT179oSJiQnEYjHc3d1x7NixMutbtmwZHB0doa2tDQsLC4wbN074vwj83/CqI0eOwM7ODmKxGN7e3khPT5epZ9OmTXBwcIC6ujrMzMwQEBAg7Hv+/DlGjhwJY2Nj6OrqomPHjkhMTKxwm4mIiKj2kzuZ+Oabb7Bw4UJERUVBTU1N2N6xY0f8+eeflRoc1SyRkZFQU1NDXFwcFi9ejI4dO8LFxQXnz5/H4cOH8fDhQ/j6+gIA+vXrhydPniAmJkY4/unTpzh8+DD8/PwAALt378akSZMwdepUXL16FWPGjMGwYcNkjnmbn58ftm3bBqlUKmz79ddfYW5ujrZt25Ya97x58+Dr64vLly+jW7du8PPzw9OnTwEU3gq5b9++6NWrFxITEzFmzBjMnDlTruvy6tUrfPvtt/jpp58QFxeH58+fY8CAAcL+7OxsdOvWDdHR0bh06RK8vb3h4+ODtLS0UutUUlLCypUr8ddffyEyMhJ//PEHvv7662LnDQ0NxebNm3HixAmkpaUhKChI2L9mzRqMHz8eo0ePxpUrV7Bv3z5YWVkJ+/v164eMjAwcOnQIFy5cgKurKzp16iRcm5Lk5OQgKytLZiEiIqLaS+5k4sqVK+jdu3ex7XXr1hW+daZPk7W1NZYsWQJbW1tERUXBxcUFixYtQpMmTeDi4oJNmzYhJiYGN27cgIGBAbp27YqtW7cKx+/YsQN16tRBhw4dAAChoaHw9/fHuHHjYGNjgylTpqBPnz4IDQ0t8fy+vr64f/++zBPat27dioEDB0IkEpUat7+/PwYOHAgrKyssWrQI2dnZOHfuHABg3bp1sLW1xdKlS2Fra4sBAwbA399fruuSl5eHVatWoVWrVmjevDkiIyNx+vRp4RzOzs4YM2YMmjZtCmtrayxYsACNGzcu1kPytsDAQHTo0AESiQQdO3bEwoULsX379mLnXbt2Ldzc3ODq6oqAgABER0cL+xcuXIipU6di0qRJsLGxgbu7OwIDAwEAp06dwrlz5/Dbb7/Bzc0N1tbWCA0Nhb6+Pnbs2FFqXCEhIdDT0xMWCwsLua4VERER1SxyJxP6+vrFhkoAwKVLl4Q7O9GnqXnz5sLPiYmJiImJgVgsFpYmTZoAKBzWAxT2JOzcuRM5OTkAgC1btmDAgAFQUip8WyYlJcHDw0PmHB4eHkhKSirx/MbGxvj888+xZcsWAIW9CmfOnBF6Okrj5OQk/KytrQ1dXV1hLlBycjLc3d1lyrdo0aLsC/EOFRUVmTqaNGkCfX19oR3Z2dkICgqCnZ0d9PX1IRaLkZSUVGbPxLFjx9CpUyfUq1cPOjo6GDx4MJ48eSI8AwYAtLS00LhxY2HdzMxMaFdGRgbu37+PTp06lVh/YmIisrOzYWRkJPMa3rlzR3j9SjJjxgxkZmYKy9vDuYiIiKj2kftuTgMGDMD06dPx22+/QSQSoaCgAHFxcQgKCsKQIUOqIkaqId6+S1J2djZ8fHzw3XffFStnZmYGAPDx8YFUKsWBAwfg7u6OkydPvvddwfz8/DBx4kT88MMP2Lp1KxwdHeHo6FjmMaqqqjLrRe/rDyUoKAhRUVEIDQ2FlZUVNDU10bdv31InsaempqJHjx746quv8O2338LQ0BCnTp3CiBEjkJubK0wwL6ldRUPANDU1y4wpOzsbZmZmiI2NLbavrFvdqqurQ11dvcy6iYiIqPaQO5lYtGgRxo8fDwsLC+Tn58Pe3h75+fkYNGgQZs2aVRUxUg3k6uqKnTt3QiKRQEWl5LeZhoYG+vTpgy1btuDWrVuwtbWFq6ursN/Ozg5xcXEYOnSosC0uLg729valnrdnz54YPXo0Dh8+jK1bt753gmtra4uDBw/KbIuPj5erjjdv3uD8+fNCj0ZycjKeP38OOzs7AIVt8vf3F4YPZmdnIzU1tdT6Lly4gIKCAoSFhQm9OO8OcSqPjo4OJBIJoqOjhWFlb3N1dcWDBw+goqICiUQiV91ERET06ZBrmJNUKsWDBw+wcuVK3L59G/v378fPP/+M69evY/PmzVBWVq6qOKmGGT9+PJ4+fYqBAwciPj4eKSkpOHLkCIYNG4b8/HyhnJ+fHw4cOIBNmzYVG440bdo0REREYM2aNbh58yaWLVuGXbt2yUwifpe2tjZ69eqF2bNnIykpCQMHDnyvdowZMwbXr1/H9OnTcePGDWzfvh0REREAUOY8jLepqqpiwoQJOHv2LC5cuAB/f3989tlnQnJhbW2NXbt2ISEhAYmJiRg0aFCZPSNWVlbIy8vDDz/8gNu3b2Pz5s1Yu3at3G0LDg5GWFgYVq5ciZs3b+LixYv44YcfAACdO3dGq1at0KtXLxw9ehSpqak4ffo0Zs6cifPnz8t9LiIiIqqd5E4mrKys8Pfff8PCwgLdunWDr68vrK2tqyo+qqHMzc0RFxeH/Px8fP7553B0dERgYCD09fWFb9OBwruAGRoaIjk5GYMGDZKpo1evXlixYgVCQ0Ph4OCAdevWITw8HJ6enmWe28/PD4mJiWjbti0aNGjwXu1o2LAhduzYgV27dsHJyQlr1qwR7uZU0eE8WlpamD59OgYNGgQPDw+IxWL8+uuvwv5ly5bBwMAArVu3ho+PD7y8vGR6aN7l7OyMZcuW4bvvvkPTpk2xZcsWhISEyN22oUOHYvny5Vi9ejUcHBzQo0cP3Lx5E0BhonTw4EG0a9cOw4YNg42NDQYMGIC7d+/CxMRE7nMRERFR7SSSvn0fzQpwcHDAjz/+iM8++6yqYiL6qH377bdYu3YtJxdXQFZWVuFdnQK3Q0mdDwukDyt1cffqDoGIqEYq+vudmZkJXV3dMsvKPWdi8eLFmDZtGtasWYOmTZsqHCRRTbF69Wq4u7vDyMgIcXFxWLp0qczD3ah8V+d5lfvLiIiIiGoeuZOJIUOG4NWrV3B2doaamlqxu8KU9UAropro5s2bWLhwIZ4+fYoGDRpg6tSpmDFjBgCga9euOHnyZInH/fe//8V///vfDxkqERER0Qcl9zCnyMjIMve/fecdotrun3/+wevXr0vcZ2hoCENDww8c0cdFnm5SIiIi+jjI8/db7mSCiKiimEwQERHVPFU6Z6Ksp/ICeO+75xARERERUc0gdzIhkUjKvL/+288QICIiIiKi2kvuZOLSpUsy63l5ebh06RKWLVuGb7/9ttICIyIiIiKij5vcyYSzs3OxbW5ubjA3N8fSpUvRp0+fSgmMiIiIiIg+bnI9Absstra2iI+Pr6zqiIiIiIjoIyd3z0RWVpbMulQqRXp6OoKDg2FtbV1pgRERERER0cdN7mRCX1+/2ARsqVQKCwsLbNu2rdICIyIiIiKij5vcyURMTIzMupKSEoyNjWFlZQUVFbmrIyIiIiKiGkruT/8ikQitW7culji8efMGJ06cQLt27SotOCIiIiIi+njJPQG7Q4cOePr0abHtmZmZ6NChQ6UERUREREREHz+5kwmpVFriQ+uePHkCbW3tSgmKiIiIiIg+fhUe5lT0/AiRSAR/f3+oq6sL+/Lz83H58mW0bt268iMkIiIiIqKPUoWTCT09PQCFPRM6OjrQ1NQU9qmpqeGzzz7DqFGjKj9CIqrxms49AiV1reoOg2qB1MXdqzsEIiJ6S4WTifDwcACARCJBUFAQhzQREREREX3i5L6b09y5c6siDiIiIiIiqmHknoANADt27ICvry8+++wzuLq6yixENZWnpycCAwOrNQaJRILly5cL6yKRCHv27Km2eIiIiIjKIncysXLlSgwbNgwmJia4dOkSWrRoASMjI9y+fRtdu3atihiJPohdu3ZhwYIFlVJXbUsCIiIioK+vX91hEBER0UdG7mRi9erVWL9+PX744Qeoqanh66+/RlRUFCZOnIjMzMyqiJHogzA0NISOjk51h0FERERUY8idTKSlpQm3gNXU1MSLFy8AAIMHD8Yvv/xSudERfUBvD3OSSCRYtGgRhg8fDh0dHTRo0ADr168Xyubm5iIgIABmZmbQ0NCApaUlQkJChGMBoHfv3hCJRMJ6SkoKevbsCRMTE4jFYri7u+PYsWMVji81NRUikQjbt29H27ZtoampCXd3d9y4cQPx8fFwc3ODWCxG165d8ejRI5ljN27cCDs7O2hoaKBJkyZYvXp1sXp37dqFDh06QEtLC87Ozjhz5gwAIDY2FsOGDUNmZiZEIhFEIhGCg4NLjDEnJwdZWVkyCxEREdVecicTpqamwhOwGzRogD///BMAcOfOHUil0sqNjqgahYWFwc3NDZcuXcK4cePw1VdfITk5GUDhcL99+/Zh+/btSE5OxpYtW4SkIT4+HkDhHdDS09OF9ezsbHTr1g3R0dG4dOkSvL294ePjg7S0NLnimjt3LmbNmoWLFy9CRUUFgwYNwtdff40VK1bg5MmTuHXrFubMmSOU37JlC+bMmYNvv/0WSUlJWLRoEWbPno3IyEiZemfOnImgoCAkJCTAxsYGAwcOxJs3b9C6dWssX74curq6SE9PR3p6OoKCgkqMLSQkBHp6esJiYWEhV9uIiIioZpH7bk4dO3bEvn374OLigmHDhmHy5MnYsWMHzp8/LzzYjqg26NatG8aNGwcAmD59Or7//nvExMTA1tYWaWlpsLa2Rps2bSASiWBpaSkcZ2xsDADQ19eHqampsN3Z2RnOzs7C+oIFC7B7927s27cPAQEBFY4rKCgIXl5eAIBJkyZh4MCBiI6OhoeHBwBgxIgRiIiIEMrPnTsXYWFhwv/Phg0b4tq1a1i3bh2GDh0qU2/37oX38J83bx4cHBxw69YtNGnSBHp6ehCJRDLtKcmMGTMwZcoUYT0rK4sJBRERUS0mdzKxfv16FBQUAADGjx8PIyMjnD59Gl988QXGjBlT6QESVRcnJyfh56IP0hkZGQAAf39/dOnSBba2tvD29kaPHj3w+eefl1lfdnY2goODceDAAaSnp+PNmzd4/fq13D0Tb8dlYmICAHB0dJTZVhTny5cvkZKSghEjRsg8VPLNmzfCgyhLqtfMzAwAkJGRgSZNmlQ4NnV1dairq8vRGiIiIqrJ5E4mlJSUoKT0f6OjBgwYgAEDBlRqUEQfA1VVVZl1kUgkJNKurq64c+cODh06hGPHjsHX1xedO3fGjh07Sq0vKCgIUVFRCA0NhZWVFTQ1NdG3b1/k5uYqHJdIJCpxW1Gc2dnZAIANGzagZcuWMvUoKyuXW29RPUREREQlkTuZAICTJ09i3bp1SElJwY4dO1CvXj1s3rwZDRs2RJs2bSo7RqKPkq6uLvr374/+/fujb9++8Pb2xtOnT2FoaAhVVVXk5+fLlI+Li4O/vz969+4NoPCDfmpqapXGaGJiAnNzc9y+fRt+fn4K16OmplasPURERERyT8DeuXMnvLy8oKmpiUuXLiEnJwcAkJmZiUWLFlV6gEQfo2XLluGXX37B9evXcePGDfz2228wNTUVnsUgkUgQHR2NBw8e4NmzZwAAa2tr7Nq1CwkJCUhMTMSgQYM+yDf/8+bNQ0hICFauXIkbN27gypUrCA8Px7Jlyypch0QiQXZ2NqKjo/H48WO8evWqCiMmIiKimkLuZGLhwoVYu3YtNmzYIDMswsPDAxcvXqzU4Ig+Vjo6OliyZAnc3Nzg7u6O1NRUHDx4UBgCGBYWhqioKFhYWMDFxQVAYQJiYGCA1q1bw8fHB15eXh/kqfEjR47Exo0bER4eDkdHR7Rv3x4RERFo2LBhheto3bo1xo4di/79+8PY2BhLliypwoiJiIiophBJ5byfq5aWFq5duwaJRAIdHR0kJiaiUaNGuH37Nuzt7fHvv/9WVaxEVMNkZWUV3iI2cDuU1LWqOxyqBVIXd6/uEIiIar2iv9+ZmZnQ1dUts6zccyZMTU1x69Yt4Z76RU6dOoVGjRrJWx0RfQKuzvMq95cRERER1TxyD3MaNWoUJk2ahLNnz0IkEuH+/fvYsmULgoKC8NVXX1VFjERERERE9BGqUM/E5cuX0bRpUygpKWHGjBkoKChAp06d8OrVK7Rr1w7q6uoICgrChAkTqjpeIiIiIiL6SFRozoSysjLS09NRt25dNGrUCPHx8dDR0cGtW7eQnZ0Ne3t7iMXiDxEvEdUg8oy5JCIioo9Dpc+Z0NfXx507d1C3bl2kpqaioKAAampqsLe3r5SAiYiIiIio5qlQMvHll1+iffv2MDMzg0gkgpubW7Gn5xa5fft2pQZIREREREQfpwolE+vXr0efPn1w69YtTJw4EaNGjYKOjk5Vx0ZERERERB+xCt8a1tvbGwBw4cIFTJo0ickEEREREdEnTu7nTISHh1dFHEREREREVMPI/ZwJIiIiIiIigMkEEREREREpiMkEEREREREphMkEEREREREphMkEEREREREphMkEEREREREpRO5bwxIRyavp3CNQUteq7jCoBkpd3L26QyAiojKwZ4KIiIiIiBTCZIKIiIiIiBTCZIKIiIiIiBTCZOIj5OnpicDAwOoO45MUGxsLkUiE58+fl1omIiIC+vr6wnpwcDCaNWtW5bF9DN5tOxEREX3amEzQe5FIJFi+fHl1h1GtgoKCEB0dXd1hEBEREX1wTCZqmfz8fBQUFFR3GHLLzc2t7hAUJhaLYWRkVCV15+XlVUm95anJrwcRERF9OEwmqtnLly8xZMgQiMVimJmZISwsTGZ/Tk4OgoKCUK9ePWhra6Nly5aIjY0V9hcNO9m3bx/s7e2hrq6OtLQ0PHv2DEOGDIGBgQG0tLTQtWtX3Lx5U6buDRs2wMLCAlpaWujduzeWLVsmM4QlJSUFPXv2hImJCcRiMdzd3XHs2DFhv6enJ+7evYvJkydDJBJBJBIJ+3bu3AkHBweoq6tDIpEUa5dEIsGCBQswZMgQ6OrqYvTo0ejYsSMCAgJkyj169AhqamoV+ua/qM6BAwdCW1sb9erVw//+9z9hf2pqKkQiERISEoRtz58/h0gkkrmmABAXFwcnJydoaGjgs88+w9WrV0s9b0nDnDZt2iS038zMrFi7SiMSibBmzRp88cUX0NbWxrfffgsA2Lt3L1xdXaGhoYFGjRph3rx5ePPmjUw7xowZAxMTE2hoaKBp06bYv3+/sF+R1wMofH81aNBAeI88efKkzPhzcnKQlZUlsxAREVHtxWSimk2bNg3Hjx/H3r17cfToUcTGxuLixYvC/oCAAJw5cwbbtm3D5cuX0a9fP3h7e8skBq9evcJ3332HjRs34q+//kLdunXh7++P8+fPY9++fThz5gykUim6desmfNMdFxeHsWPHYtKkSUhISECXLl2ED65FsrOz0a1bN0RHR+PSpUvw9vaGj48P0tLSAAC7du1C/fr1MX/+fKSnpyM9PR0AcOHCBfj6+mLAgAG4cuUKgoODMXv2bERERMjUHxoaCmdnZ1y6dAmzZ8/GyJEjsXXrVuTk5Ahlfv75Z9SrVw8dO3as0PVcunSpUOc333yDSZMmISoqquIvyP83bdo0hIWFIT4+HsbGxvDx8alwL8GaNWswfvx4jB49GleuXMG+fftgZWVV4XMHBwejd+/euHLlCoYPH46TJ09iyJAhmDRpEq5du4Z169YhIiJCeL0KCgrQtWtXxMXF4eeff8a1a9ewePFiKCsrA1D89Th79ixGjBiBgIAAJCQkoEOHDli4cGGZsYeEhEBPT09YLCwsKtxuIiIiqnlEUqlUWt1BfKqys7NhZGSEn3/+Gf369QMAPH36FPXr18fo0aMxZcoUNGrUCGlpaTA3NxeO69y5M1q0aIFFixYhIiICw4YNQ0JCApydnQEAN2/ehI2NDeLi4tC6dWsAwJMnT2BhYYHIyEj069cPAwYMQHZ2tsy31//5z3+wf//+MicfN23aFGPHjhW+aZdIJAgMDJSZMO7n54dHjx7h6NGjwravv/4aBw4cwF9//SUc5+Ligt27dwtl/v33X5ibm2Pt2rXw9fUFADg7O6NPnz6YO3duuddTIpHAzs4Ohw4dErYNGDAAWVlZOHjwIFJTU9GwYUNcunRJ6El4/vw5DAwMEBMTA09PT8TGxqJDhw7Ytm0b+vfvL/OaREREwNfXFxEREQgMDBSuU3BwMPbs2SP0eNSrVw/Dhg0r94N3SUQiEQIDA/H9998L2zp37oxOnTphxowZwraff/4ZX3/9Ne7fv4+jR4+ia9euSEpKgo2NTbE6FX09Bg0ahMzMTBw4cEDmeh4+fLjU90hOTo5MMpiVlQULCwtYBG7nQ+tIIXxoHRHRh5eVlQU9PT1kZmZCV1e3zLLsmahGKSkpyM3NRcuWLYVthoaGsLW1BQBcuXIF+fn5sLGxgVgsFpbjx48jJSVFOEZNTQ1OTk7CelJSElRUVGTqNTIygq2tLZKSkgAAycnJaNGihUw8765nZ2cjKCgIdnZ20NfXh1gsRlJSktAzUZqkpCR4eHjIbPPw8MDNmzeRn58vbHNzc5Mpo6GhgcGDB2PTpk0AgIsXL+Lq1avw9/cv83xva9WqVbH1ojbL4+16il6TitSTkZGB+/fvo1OnTnKfs8i71yUxMRHz58+XeQ+MGjUK6enpePXqFRISElC/fv0SEwlA8dcjKSlJ5j0EFL++71JXV4eurq7MQkRERLWXSnUHQKXLzs6GsrIyLly4IAxZKSIWi4WfNTU1ZeYrVJagoCBERUUhNDQUVlZW0NTURN++fSttcq62tnaxbSNHjkSzZs3w999/Izw8HB07doSlpWWlnE9JqTB3frszrrInOGtqar53He9el+zsbMybNw99+vQpVlZDQ6NSzlnSeYmIiIjKw56JatS4cWOoqqri7NmzwrZnz57hxo0bAAAXFxfk5+cjIyMDVlZWMoupqWmp9drZ2eHNmzcy9T558gTJycmwt7cHANja2iI+Pl7muHfX4+Li4O/vj969e8PR0RGmpqZITU2VKaOmpibz7XbR+ePi4orVZWNjUywpepejoyPc3NywYcMGbN26FcOHDy+z/Lv+/PPPYut2dnYAAGNjYwAQ5nYAkJmMXVo9Ra9JUT1l0dHRgUQiqdRbxbq6uiI5ObnYe8DKygpKSkpwcnLC33//Lbxv3qXo62FnZyfzHgKKX18iIiL6tLFnohqJxWKMGDEC06ZNg5GREerWrYuZM2cK36Db2NjAz88PQ4YMQVhYGFxcXPDo0SNER0fDyckJ3buXPJbY2toaPXv2xKhRo7Bu3Tro6Ojgm2++Qb169dCzZ08AwIQJE9CuXTssW7YMPj4++OOPP3Do0CGZHg5ra2vs2rULPj4+EIlEmD17drHbzkokEpw4cQIDBgyAuro66tSpg6lTp8Ld3R0LFixA//79cebMGaxatQqrV6+u0HUZOXIkAgICoK2tjd69e8t1TePi4rBkyRL06tULUVFR+O2334Qx/5qamvjss8+wePFiNGzYEBkZGZg1a1aJ9cyfPx9GRkYwMTHBzJkzUadOHfTq1atCMQQHB2Ps2LGoW7cuunbtihcvXiAuLg4TJkyQqy1F5syZgx49eqBBgwbo27cvlJSUkJiYiKtXr2LhwoVo37492rVrhy+//BLLli2DlZUVrl+/DpFIBG9vb4Vfj4kTJ8LDwwOhoaHo2bMnjhw5gsOHDyvUBiIiIqqd2DNRzZYuXYq2bdvCx8cHnTt3Rps2bdC8eXNhf3h4OIYMGYKpU6fC1tYWvXr1Qnx8PBo0aFBmveHh4WjevDl69OiBVq1aQSqV4uDBg1BVVQVQOGZ+7dq1WLZsGZydnXH48GFMnjwZGhoaQh3Lli2DgYEBWrduDR8fH3h5ecHV1VXmPPPnz0dqaioaN24sfPPv6uqK7du3Y9u2bWjatCnmzJmD+fPnV3juw8CBA6GiooKBAwfKxFMRU6dOxfnz5+Hi4oKFCxdi2bJl8PLyEvZv2rQJb968QfPmzREYGFjqJOnFixdj0qRJaN68OR48eIDff/8dampqFYph6NChWL58OVavXg0HBwf06NGj2G155eHl5YX9+/fj6NGjcHd3x2effYbvv/9eZvjXzp074e7ujoEDB8Le3h5ff/210GOk6Ovx2WefYcOGDVixYgWcnZ1x9OjRUpMvIiIi+jTxbk4kGDVqFK5fv46TJ09WaxxFyUl8fHyx5KUsJd1ZiqpX0d0geDcnUhTv5kRE9OHJczcnDnP6hIWGhqJLly7Q1tbGoUOHEBkZWeGhSFUhLy8PT548waxZs/DZZ5/JlUjQx+3qPC/e2YmIiKgW4jCnT9i5c+fQpUsXODo6Yu3atVi5ciVGjhxZbfHExcXBzMwM8fHxWLt2rcy+kydPytwa9d2lJtiyZUup8Ts4OFR3eERERERy4zAnqhFev36Nf/75p9T98jxhurq8ePECDx8+LHGfqqpqpd0C92MiTzcpERERfRw4zIlqHU1NzRqRMJRFR0cHOjo61R0GERERUaXhMCciIiIiIlIIkwkiIiIiIlIIkwkiIiIiIlIIkwkiIiIiIlIIkwkiIiIiIlIIkwkiIiIiIlIIkwkiIiIiIlIIkwkiIiIiIlIIkwkiIiIiIlIIkwkiIiIiIlIIkwkiIiIiIlKISnUHQES1X9O5R6CkrlXdYZCcUhd3r+4QiIjoI8eeCSIiIiIiUgiTCSIiIiIiUgiTCap0np6eCAwMrFDZiIgI6OvrV3oMIpEIe/bsqfR6a7Oqei2IiIio9mIyQR+94OBgNGvWTK5j0tPT0bVr16oJqBaQSCRYvny5zLb+/fvjxo0b1RMQERER1UicgE21kqmpaXWH8MFJpVLk5+dDRUWx/9aamprQ1NSs5KiIiIioNmPPBL2Xly9fYsiQIRCLxTAzM0NYWJjM/pycHAQFBaFevXrQ1tZGy5YtERsbW6yePXv2wNraGhoaGvDy8sK9e/cAFA69mTdvHhITEyESiSASiRAREVFuXG8Pc0pNTYVIJMKuXbvQoUMHaGlpwdnZGWfOnJE5Ji4uDp6entDS0oKBgQG8vLzw7NkzoR0TJ05E3bp1oaGhgTZt2iA+Pl44NjY2FiKRCEeOHIGLiws0NTXRsWNHZGRk4NChQ7Czs4Ouri4GDRqEV69eCccVFBQgJCQEDRs2hKamJpydnbFjx46KXHrhnIcOHULz5s2hrq6OU6dOISUlBT179oSJiQnEYjHc3d1x7Ngx4ThPT0/cvXsXkydPFq5p0bV+d5jTmjVr0LhxY6ipqcHW1habN2+uUGxERET0aWAyQe9l2rRpOH78OPbu3YujR48iNjYWFy9eFPYHBATgzJkz2LZtGy5fvox+/frB29sbN2/eFMq8evUK3377LX766SfExcXh+fPnGDBgAIDCoTdTp06Fg4MD0tPTkZ6ejv79+ysU68yZMxEUFISEhATY2Nhg4MCBePPmDQAgISEBnTp1gr29Pc6cOYNTp07Bx8cH+fn5AICvv/4aO3fuRGRkJC5evAgrKyt4eXnh6dOnMucIDg7GqlWrcPr0ady7dw++vr5Yvnw5tm7digMHDuDo0aP44YcfhPIhISH46aefsHbtWvz111+YPHky/vOf/+D48eMVbtc333yDxYsXIykpCU5OTsjOzka3bt0QHR2NS5cuwdvbGz4+PkhLSwMA7Nq1C/Xr18f8+fOFa1qS3bt3Y9KkSZg6dSquXr2KMWPGYNiwYYiJiSk1lpycHGRlZcksREREVHtxmBMpLDs7Gz/++CN+/vlndOrUCQAQGRmJ+vXrAwDS0tIQHh6OtLQ0mJubAwCCgoJw+PBhhIeHY9GiRQCAvLw8rFq1Ci1bthTqsLOzw7lz59CiRQuIxWKoqKi899CloKAgdO9eeN/8efPmwcHBAbdu3UKTJk2wZMkSuLm5YfXq1UJ5BwcHAIW9L2vWrEFERIQwD2PDhg2IiorCjz/+iGnTpgnHLFy4EB4eHgCAESNGYMaMGUhJSUGjRo0AAH379kVMTAymT5+OnJwcLFq0CMeOHUOrVq0AAI0aNcKpU6ewbt06tG/fvkLtmj9/Prp06SKsGxoawtnZWVhfsGABdu/ejX379iEgIACGhoZQVlaGjo5Omdc0NDQU/v7+GDduHABgypQp+PPPPxEaGooOHTqUeExISAjmzZtXobiJiIio5mPPBCksJSUFubm5QhIAFH6QtbW1BQBcuXIF+fn5sLGxgVgsFpbjx48jJSVFOEZFRQXu7u7CepMmTaCvr4+kpKRKjdfJyUn42czMDACQkZEB4P96JkqSkpKCvLw8IUkAAFVVVbRo0aJYjG+fw8TEBFpaWkIiUbSt6Jy3bt3Cq1ev0KVLF5nr89NPP8lcn/K4ubnJrGdnZyMoKAh2dnbQ19eHWCxGUlKS0DNRUUlJSTJtBgAPD48yX5cZM2YgMzNTWIqGqxEREVHtxJ4JqjLZ2dlQVlbGhQsXoKysLLNPLBZ/8HhUVVWFn4vmCRQUFABApU08fvccb68XbSs6Z3Z2NgDgwIEDqFevnkw5dXX1Cp9TW1tbZj0oKAhRUVEIDQ2FlZUVNDU10bdvX+Tm5srVFkWoq6vLFTsRERHVbOyZIIU1btwYqqqqOHv2rLDt2bNnwu1FXVxckJ+fj4yMDFhZWcksbw+vefPmDc6fPy+sJycn4/nz57CzswMAqKmpCXMXqoqTkxOio6NL3Fc0ATkuLk7YlpeXh/j4eNjb2yt8Tnt7e6irqyMtLa3Y9bGwsFC43ri4OPj7+6N3795wdHSEqakpUlNTZcpU5Jra2dnJtLmo7vdpMxEREdUu7JkghYnFYowYMQLTpk2DkZER6tati5kzZ0JJqTBHtbGxgZ+fH4YMGYKwsDC4uLjg0aNHiI6OhpOTkzB/QVVVFRMmTMDKlSuhoqKCgIAAfPbZZ2jRogWAwmci3LlzBwkJCahfvz50dHQq/dvvGTNmwNHREePGjcPYsWOhpqaGmJgY9OvXD3Xq1MFXX32FadOmwdDQEA0aNMCSJUvw6tUrjBgxQuFz6ujoICgoCJMnT0ZBQQHatGmDzMxMxMXFQVdXF0OHDlWoXmtra+zatQs+Pj4QiUSYPXu20BtSRCKR4MSJExgwYADU1dVRp06dYvVMmzYNvr6+cHFxQefOnfH7779j165dMneGIiIiok8beybovSxduhRt27aFj48POnfujDZt2qB58+bC/vDwcAwZMgRTp06Fra0tevXqhfj4eDRo0EAoo6WlhenTp2PQoEHw8PCAWCzGr7/+Kuz/8ssv4e3tjQ4dOsDY2Bi//PJLpbfDxsYGR48eRWJiIlq0aIFWrVph7969wjMbFi9ejC+//BKDBw+Gq6srbt26hSNHjsDAwOC9zrtgwQLMnj0bISEhsLOzg7e3Nw4cOICGDRsqXOeyZctgYGCA1q1bw8fHB15eXnB1dZUpM3/+fKSmpqJx48YwNjYusZ5evXphxYoVCA0NhYODA9atW4fw8HB4enoqHBsRERHVLiKpVCqt7iCIqHbKysqCnp4eLAK3Q0ldq7rDITmlLu5e3SEQEVE1KPr7nZmZCV1d3TLLsmeCiIiIiIgUwjkTVONs2bIFY8aMKXGfpaUl/vrrrw8cUdUYO3Ysfv755xL3/ec//8HatWs/cESKuzrPq9xvNoiIiKjm4TAnqnFevHiBhw8flrhPVVUVlpaWHziiqpGRkVHqE6R1dXVRt27dDxyR/OTpJiUiIqKPgzx/v9kzQTWOjo4OdHR0qjuMKle3bt0akTAQERHRp4tzJoiIiIiISCFMJoiIiIiISCFMJoiIiIiISCFMJoiIiIiISCFMJoiIiIiISCFMJoiIiIiISCFMJoiIiIiISCFMJoiIiIiISCFMJoiIiIiISCFMJoiIiIiISCFMJoiIiIiISCFMJoiIiIiISCEq1R0AEdV+TecegZK6VnWH8clLXdy9ukMgIqJahj0TRERERESkECYTRERERESkECYTVON4enoiMDCwusMQPHjwAF26dIG2tjb09fXLLS8SibBnz54qj4uIiIioqnHOBNF7+v7775Geno6EhATo6emVWz49PR0GBgYfIDIiIiKiqsVkgug9paSkoHnz5rC2tq5QeVNT0yqOiIiIiOjD4DAnqtGePXuGIUOGwMDAAFpaWujatStu3rwpU2bDhg2wsLCAlpYWevfujWXLllVoOFKRNWvWoHHjxlBTU4OtrS02b94s7JNIJNi5cyd++ukniEQi+Pv7l1vf28OcUlNTIRKJsGvXLnTo0AFaWlpwdnbGmTNnZI6Ji4uDp6cntLS0YGBgAC8vLzx79gwAkJOTg4kTJ6Ju3brQ0NBAmzZtEB8fLxwbGxsLkUiEI0eOwMXFBZqamujYsSMyMjJw6NAh2NnZQVdXF4MGDcKrV6+E4woKChASEoKGDRtCU1MTzs7O2LFjR4WvGxEREdV+TCaoRvP398f58+exb98+nDlzBlKpFN26dUNeXh6Awg/hY8eOxaRJk5CQkIAuXbrg22+/rXD9u3fvxqRJkzB16lRcvXoVY8aMwbBhwxATEwMAiI+Ph7e3N3x9fZGeno4VK1Yo1I6ZM2ciKCgICQkJsLGxwcCBA/HmzRsAQEJCAjp16gR7e3ucOXMGp06dgo+PD/Lz8wEAX3/9NXbu3InIyEhcvHgRVlZW8PLywtOnT2XOERwcjFWrVuH06dO4d+8efH19sXz5cmzduhUHDhzA0aNH8cMPPwjlQ0JC8NNPP2Ht2rX466+/MHnyZPznP//B8ePHS21HTk4OsrKyZBYiIiKqvURSqVRa3UEQycPT0xPNmjXD+PHjYWNjg7i4OLRu3RoA8OTJE1hYWCAyMhL9+vXDgAEDkJ2djf379wvH/+c//8H+/fvx/Pnzcs/l4eEBBwcHrF+/Xtjm6+uLly9f4sCBAwCAXr16QV9fHxERERWKXyQSYffu3ejVqxdSU1PRsGFDbNy4ESNGjAAAXLt2DQ4ODkhKSkKTJk0waNAgpKWl4dSpU8XqevnyJQwMDBAREYFBgwYBAPLy8iCRSBAYGIhp06YhNjYWHTp0wLFjx9CpUycAwOLFizFjxgykpKSgUaNGAICxY8ciNTUVhw8fRk5ODgwNDXHs2DG0atVKON/IkSPx6tUrbN26tcS2BQcHY968ecW2WwRu53MmPgJ8zgQREVVEVlYW9PT0kJmZCV1d3TLLsmeCaqykpCSoqKigZcuWwjYjIyPY2toiKSkJAJCcnIwWLVrIHPfuennn8PDwkNnm4eEh1F9ZnJychJ/NzMwAABkZGQD+r2eiJCkpKcjLy5OJUVVVFS1atCgW49vnMDExgZaWlpBIFG0rOuetW7fw6tUrdOnSBWKxWFh++uknpKSklNqOGTNmIDMzU1ju3btX0UtARERENRAnYBN9BFRVVYWfRSIRgMI5CwCgqalZJed4e71oW9E5s7OzAQAHDhxAvXr1ZMqpq6uXeg51dfUy9xMREVHtwp4JqrHs7Ozw5s0bnD17Vtj25MkTJCcnw97eHgBga2srMxkZQLH18s4RFxcnsy0uLk6o/0NwcnJCdHR0ifuKJoa/HWNeXh7i4+PfK0Z7e3uoq6sjLS0NVlZWMouFhYXC9RIREVHtwp4JqrGsra3Rs2dPjBo1CuvWrYOOjg6++eYb1KtXDz179gQATJgwAe3atcOyZcvg4+ODP/74A4cOHRK+/S/PtGnT4OvrCxcXF3Tu3Bm///47du3ahWPHjlVl02TMmDEDjo6OGDduHMaOHQs1NTXExMSgX79+qFOnDr766itMmzYNhoaGaNCgAZYsWYJXr14JczAUoaOjg6CgIEyePBkFBQVo06YNMjMzERcXB11dXQwdOrQSW0hEREQ1FXsmqEYLDw9H8+bN0aNHD7Rq1QpSqRQHDx4UhvB4eHhg7dq1WLZsGZydnXH48GFMnjwZGhoaFaq/V69eWLFiBUJDQ+Hg4IB169YhPDwcnp6eVdgqWTY2Njh69CgSExPRokULtGrVCnv37oWKSuF3AYsXL8aXX36JwYMHw9XVFbdu3cKRI0fe+8F4CxYswOzZsxESEgI7Ozt4e3vjwIEDaNiwYWU0i4iIiGoB3s2JPjmjRo3C9evXcfLkyeoOpdYruhsE7+b0ceDdnIiIqCLkuZsThzlRrRcaGoouXbpAW1sbhw4dQmRkJFavXl3dYX1Srs7zKveXEREREdU8HOZEtd65c+fQpUsXODo6Yu3atVi5ciVGjhwJAHBwcJC59enby5YtW+Q+15YtW0qtz8HBobKbRkRERFStOMyJPml3794Vnpb9LhMTE+jo6MhV34sXL/Dw4cMS96mqqsLS0lLuGGsyebpJiYiI6OPAYU5EFVTZH+51dHTkTkCIiIiIaioOcyIiIiIiIoUwmSAiIiIiIoUwmSAiIiIiIoUwmSAiIiIiIoUwmSAiIiIiIoUwmSAiIiIiIoUwmSAiIiIiIoUwmSAiIiIiIoUwmSAiIiIiIoUwmSAiIiIiIoUwmSAiIiIiIoUwmSAiIiIiIoWoVHcARFT7NZ17BErqWtUdRq2Turh7dYdARESfOPZMEBERERGRQphMEBERERGRQphMEADA09MTgYGB1R2GXIKDg9GsWbMyy6SmpkIkEiEhIeGDxPQ+3n0NJBIJli9frnB9714ff39/9OrVS+H6iIiIiN7FORNUYwUFBWHChAnCur+/P54/f449e/ZUX1CVKD4+Htra2sK6SCTC7t27FU4IVqxYAalUWknRERERETGZoBpMLBZDLBZXdxgycnNzoaamVil1GRsbV0o9RfT09Cq1PiIiIiIOc/oEvXz5EkOGDIFYLIaZmRnCwsJk9m/evBlubm7Q0dGBqakpBg0ahIyMDACAVCqFlZUVQkNDZY5JSEiASCTCrVu3IJVKERwcjAYNGkBdXR3m5uaYOHFiuXGtWrUKTZs2Fdb37NkDkUiEtWvXCts6d+6MWbNmAZAdxhMcHIzIyEjs3bsXIpEIIpEIsbGxwnG3b99Ghw4doKWlBWdnZ5w5c6bC1ysuLg6enp7Q0tKCgYEBvLy88OzZMwCFQ5MCAgIQGBiIOnXqwMvLCwBw9epVdO3aFWKxGCYmJhg8eDAeP34s1FneawDIDnOSSCQAgN69e0MkEgnr8nh3mJOnpycmTpyIr7/+GoaGhjA1NUVwcLDMMc+fP8fIkSNhbGwMXV1ddOzYEYmJiXKfm4iIiGonJhOfoGnTpuH48ePYu3cvjh49itjYWFy8eFHYn5eXhwULFiAxMRF79uxBamoq/P39ARQOtRk+fDjCw8Nl6gwPD0e7du1gZWWFnTt34vvvv8e6detw8+ZN7NmzB46OjuXG1b59e1y7dg2PHj0CABw/fhx16tQRkoK8vDycOXMGnp6exY4NCgqCr68vvL29kZ6ejvT0dLRu3VrYP3PmTAQFBSEhIQE2NjYYOHAg3rx5U25MCQkJ6NSpE+zt7XHmzBmcOnUKPj4+yM/PF8pERkZCTU0NcXFxWLt2LZ4/f46OHTvCxcUF58+fx+HDh/Hw4UP4+vpW+DV4V3x8PIDC65yeni6sv6/IyEhoa2vj7NmzWLJkCebPn4+oqChhf79+/ZCRkYFDhw7hwoULcHV1RadOnfD06dMS68vJyUFWVpbMQkRERLUXhzl9YrKzs/Hjjz/i559/RqdOnQAUfqCsX7++UGb48OHCz40aNcLKlSvh7u6O7OxsiMVi+Pv7Y86cOTh37hxatGiBvLw8bN26VeitSEtLg6mpKTp37gxVVVU0aNAALVq0KDe2pk2bwtDQEMePH0ffvn0RGxuLqVOnYsWKFQCAc+fOIS8vTyZJKCIWi6GpqYmcnByYmpoW2x8UFITu3QvvyT9v3jw4ODjg1q1baNKkSZkxLVmyBG5ubli9erWwzcHBQaaMtbU1lixZIqwvXLgQLi4uWLRokbBt06ZNsLCwwI0bN2Bubl7ua/CuoiFP+vr6JbZPUU5OTpg7d67QjlWrViE6OhpdunTBqVOncO7cOWRkZEBdXR0AEBoaij179mDHjh0YPXp0sfpCQkIwb968SouPiIiIPm7smfjEpKSkIDc3Fy1bthS2GRoawtbWVli/cOECfHx80KBBA+jo6KB9+/YACpMEADA3N0f37t2xadMmAMDvv/+OnJwc9OvXD0Dht9mvX79Go0aNMGrUKOzevbtCvQAikQjt2rVDbGwsnj9/jmvXrmHcuHHIycnB9evXcfz4cbi7u0NLS/6Hnzk5OQk/m5mZAYAwdKssRT0TZWnevLnMemJiImJiYoQ5HWKxWEhaUlJSKvQafChvXxeg8NoUXZfExERkZ2fDyMhIpi137txBSkpKifXNmDEDmZmZwnLv3r0qbwMRERFVH/ZMkIyXL1/Cy8sLXl5e2LJlC4yNjZGWlgYvLy/k5uYK5UaOHInBgwfj+++/R3h4OPr37y98yLewsEBycjKOHTuGqKgojBs3DkuXLsXx48ehqqpa5vk9PT2xfv16nDx5Ei4uLtDV1RUSjOPHjwuJjbzePq9IJAIAFBQUlHucpqZmuWXevuMSUNj74+Pjg++++65YWTMzM9y6davcOj+Ud18PkUgkXJfs7GyYmZnJzD0poq+vX2J96urqQi8GERER1X7smfjENG7cGKqqqjh79qyw7dmzZ7hx4wYA4Pr163jy5AkWL16Mtm3bokmTJiV+g9+tWzdoa2tjzZo1OHz4sMzQKKDwQ7iPjw9WrlyJ2NhYnDlzBleuXCk3vqJ5E7/99pswN8LT0xPHjh0TJkKXRk1NTWYuQ2VwcnJCdHS0XMe4urrir7/+gkQigZWVlcyira1d7mtQGlVV1UpvX1lcXV3x4MEDqKioFGtHnTp1PlgcRERE9PFiMvGJEYvFGDFiBKZNm4Y//vgDV69ehb+/P5SUCt8KDRo0gJqaGn744Qfcvn0b+/btw4IFC4rVo6ysDH9/f8yYMQPW1tZo1aqVsC8iIgI//vgjrl69itu3b+Pnn3+GpqYmLC0ty43PyckJBgYG2Lp1q0wysWfPHuTk5MDDw6PUYyUSCS5fvozk5GQ8fvwYeXl5cl6d4mbMmIH4+HiMGzcOly9fxvXr17FmzRqZOzO9a/z48Xj69CkGDhyI+Ph4pKSk4MiRIxg2bBjy8/PLfQ3Kal90dDQePHgg3E2qKnXu3BmtWrVCr169cPToUaSmpuL06dOYOXMmzp8/X+XnJyIioo8fk4lP0NKlS9G2bVv4+Pigc+fOaNOmjTDu39jYGBEREfjtt99gb2+PxYsXF7sNbJERI0YgNzcXw4YNk9mur6+PDRs2wMPDA05OTjh27Bh+//13GBkZlRubSCRC27ZtIRKJ0KZNGwCFCYauri7c3NyKDSl626hRo2Braws3NzcYGxsjLi6uopekVDY2Njh69CgSExPRokULtGrVCnv37oWKSukjBM3NzREXF4f8/Hx8/vnncHR0RGBgIPT19YWEoazXoDRhYWGIioqChYUFXFxc3rtt5RGJRDh48CDatWuHYcOGwcbGBgMGDMDdu3dhYmJS5ecnIiKij59IykfikoJOnjyJTp064d69e/xwSSXKysqCnp4eLAK3Q0ld/onzVLbUxd2rOwQiIqqFiv5+Z2ZmQldXt8yyTCZIbjk5OXj06BGGDh0KU1NTbNmypbpDoo+UPL+MiIiI6OMgz99vDnMiuf3yyy+wtLTE8+fPZZ6vUJ6TJ0/K3GL03aU6FD2luqTl7edEfIwcHBxKjZ0JHhEREX0I7JmgD+b169f4559/St1vZWX1AaMp9M8//+D169cl7jM0NIShoeEHjqji7t69W+okcxMTE+jo6HzgiIpjzwQREVHNI8/fbz5ngj4YTU3NakkYylKvXr3qDkFhFbk7FhEREVFV4jAnIiIiIiJSCJMJIiIiIiJSCJMJIiIiIiJSCJMJIiIiIiJSCJMJIiIiIiJSCJMJIiIiIiJSCJMJIiIiIiJSCJMJIiIiIiJSCJMJIiIiIiJSCJMJIiIiIiJSCJMJIiIiIiJSCJMJIiIiIiJSiEp1B0BEtV/TuUegpK5VpedIXdy9SusnIiKi4tgzQURERERECmEyQURERERECvmokonY2FiIRCI8f/68ukOhckREREBfX7+6w6ixgoOD0axZs+oOg4iIiOi9VGsy4enpicDAQGG9devWSE9Ph56eXvUFRaQAkUiEPXv2VLh8UFAQoqOjK+XceXl5mD59OhwdHaGtrQ1zc3MMGTIE9+/fr5T6iYiIiErzUfVMqKmpwdTUFCKRqLpD+SDy8/NRUFBQ3WFQNRCLxTAyMqqUul69eoWLFy9i9uzZuHjxInbt2oXk5GR88cUX71Vvbm5upcRHREREtVe1JRP+/v44fvw4VqxYAZFIBJFIhIiICJlhTkVDafbv3w9bW1toaWmhb9++ePXqFSIjIyGRSGBgYICJEyciPz9fqDsnJwdBQUGoV68etLW10bJlS8TGxgr77969Cx8fHxgYGEBbWxsODg44ePBguTE/e/YMfn5+MDY2hqamJqytrREeHg6g5CFaCQkJEIlESE1NlWnPvn37YG9vD3V1daSlpcHf3x+9evXCvHnzYGxsDF1dXYwdO1bmw9zhw4fRpk0b6Ovrw8jICD169EBKSoqwPzc3FwEBATAzM4OGhgYsLS0REhICAJBKpQgODkaDBg2grq4Oc3NzTJw4scLXqyj2Bg0aQEtLC71798aTJ0/KvV5Fiob0rFu3DhYWFtDS0oKvry8yMzOFMvHx8ejSpQvq1KkDPT09tG/fHhcvXhT2Dx8+HD169JCpNy8vD3Xr1sWPP/4IoLCna8KECQgMDISBgQFMTEywYcMGvHz5EsOGDYOOjg6srKxw6NAhmXquXr2Krl27QiwWw8TEBIMHD8bjx4+F/Z6enpg4cSK+/vprGBoawtTUFMHBwcJ+iUQCAOjduzdEIpGwXpFrUqToPRAaGgozMzMYGRlh/PjxyMvLK7cuPT09REVFwdfXF7a2tvjss8+watUqXLhwAWlpaQCAjh07IiAgQOa4R48eQU1NTeghkUgkWLBgAYYMGQJdXV2MHj26zPdVSXJycpCVlSWzEBERUe1VbcnEihUr0KpVK4waNQrp6elIT0+HhYVFsXKvXr3CypUrsW3bNhw+fBixsbHo3bs3Dh48iIMHD2Lz5s1Yt24dduzYIRwTEBCAM2fOYNu2bbh8+TL69esHb29v3Lx5EwAwfvx45OTk4MSJE7hy5Qq+++47iMXicmOePXs2rl27hkOHDiEpKQlr1qxBnTp15Gr3q1ev8N1332Hjxo3466+/ULduXQBAdHQ0kpKSEBsbi19++QW7du3CvHnzhONevnyJKVOm4Pz584iOjoaSkhJ69+4t9GysXLkS+/btw/bt25GcnIwtW7YIH2p37tyJ77//HuvWrcPNmzexZ88eODo6Vvh6nT17FiNGjEBAQAASEhLQoUMHLFy4UK5237p1C9u3b8fvv/+Ow4cP49KlSxg3bpyw/8WLFxg6dChOnTqFP//8E9bW1ujWrRtevHgBABg5ciQOHz6M9PR04Zj9+/fj1atX6N+/v7AtMjISderUwblz5zBhwgR89dVX6NevH1q3bo2LFy/i888/x+DBg/Hq1SsAwPPnz9GxY0e4uLjg/PnzOHz4MB4+fAhfX1+Z+CMjI6GtrY2zZ89iyZIlmD9/PqKiogAUJkIAEB4ejvT0dGFdXjExMUhJSUFMTAwiIyMRERGBiIgIherKzMyESCQS5rWMHDkSW7duRU5OjlDm559/Rr169dCxY0dhW2hoKJydnXHp0iXMnj27zPdVSUJCQqCnpycsJf2fJiIiolpEWo3at28vnTRpkrAeExMjBSB99uyZVCqVSsPDw6UApLdu3RLKjBkzRqqlpSV98eKFsM3Ly0s6ZswYqVQqld69e1eqrKws/eeff2TO1alTJ+mMGTOkUqlU6ujoKA0ODpY7Xh8fH+mwYcNK3Pdu7FKpVHrp0iUpAOmdO3dk2pOQkCBz7NChQ6WGhobSly9fCtvWrFkjFYvF0vz8/BLP9+jRIykA6ZUrV6RSqVQ6YcIEaceOHaUFBQXFyoaFhUltbGykubm5xfZV5HoNHDhQ2q1bN5n9/fv3l+rp6ZUY27vmzp0rVVZWlv7999/CtkOHDkmVlJSk6enpJR6Tn58v1dHRkf7+++/CNnt7e+l3330nrPv4+Ej9/f2F9fbt20vbtGkjrL9580aqra0tHTx4sLAtPT1dCkB65swZqVQqlS5YsED6+eefy5z73r17UgDS5OTkEuuVSqVSd3d36fTp04V1ANLdu3eXey2KzJ07V+rs7CysDx06VGppaSl98+aNsK1fv37S/v37V7jOIq9fv5a6urpKBw0aJLPNwMBA+uuvvwrbnJycZP4fWFpaSnv16iVTV1nvq5L8+++/0szMTGEpupYWgdulltP3V+lCRERElSMzM1MKQJqZmVlu2Y9qzkRJtLS00LhxY2HdxMQEEolEpifBxMQEGRkZAIArV64gPz8fNjY2EIvFwnL8+HFhWNDEiROxcOFCeHh4YO7cubh8+XKFYvnqq6+wbds2NGvWDF9//TVOnz4td3vU1NTg5ORUbLuzszO0tP7voV6tWrVCdnY27t27BwC4efMmBg4ciEaNGkFXV1f4drhoGIu/vz8SEhJga2uLiRMn4ujRo0Jd/fr1w+vXr9GoUSOMGjUKu3fvxps3byp8vZKSktCyZUuZeFu1aiVXuxs0aIB69erJHF9QUIDk5GQAwMOHDzFq1ChYW1tDT08Purq6yM7OFtoHFH67XjSs7OHDhzh06BCGDx8uc563r62ysjKMjIxkemFMTEwAQHi/JCYmIiYmRqbtTZo0AQCZYWTvvmZmZmZCHZXFwcEBysrK73WOvLw8+Pr6QiqVYs2aNcJ2DQ0NDB48GJs2bQIAXLx4EVevXoW/v7/M8W5ubjLrZb2vSqKurg5dXV2ZhYiIiGqvj/4J2KqqqjLrIpGoxG1Fw32ys7OhrKyMCxcuyHwwAyAkICNHjoSXlxcOHDiAo0ePIiQkBGFhYZgwYUKZsXTt2hV3797FwYMHERUVhU6dOmH8+PEIDQ2FklJhXiaVSoXyJY1319TUVGiCuY+PDywtLbFhwwaYm5ujoKAATZs2FeZVuLq64s6dOzh06BCOHTsGX19fdO7cGTt27ICFhQWSk5Nx7NgxREVFYdy4cVi6dCmOHz9eoev1IQwdOhRPnjzBihUrYGlpCXV1dbRq1Upm3siQIUPwzTff4MyZMzh9+jQaNmyItm3bytRT3vul6Nq//X7x8fHBd999VywmMzOzMuut7Mnz73uOokTi7t27+OOPP4p9kB85ciSaNWuGv//+G+Hh4ejYsSMsLS1lymhra8usl/W+IiIiIqrWZEJNTU1m4nRlcHFxQX5+PjIyMop90HybhYUFxo4di7Fjx2LGjBnYsGFDuckEABgbG2Po0KEYOnQo2rZti2nTpiE0NBTGxsYAgPT0dBgYGAAonIBdUYmJiXj9+jU0NTUBAH/++SfEYjEsLCzw5MkTJCcnY8OGDUKbTp06VawOXV1d9O/fH/3790ffvn3h7e2Np0+fwtDQEJqamvDx8YGPjw/Gjx+PJk2a4MqVKxW6XnZ2djh79qzMtj///LPCbQMKe1Du378Pc3Nz4XglJSXY2toCAOLi4rB69Wp069YNAHDv3j2ZSdAAYGRkhF69eiE8PBxnzpzBsGHD5IqhJK6urti5cyckEglUVBT/76Cqqlrp72V5FCUSN2/eRExMTIl3inJ0dISbmxs2bNiArVu3YtWqVRWqu6z3FREREX3aqjWZkEgkOHv2LFJTUyEWiyvlm14bGxv4+flhyJAhCAsLg4uLCx49eoTo6Gg4OTmhe/fuCAwMRNeuXWFjY4Nnz54hJiYGdnZ25dY9Z84cNG/eHA4ODsjJycH+/fuF46ysrGBhYYHg4GB8++23uHHjBsLCwiocd25uLkaMGIFZs2YhNTUVc+fORUBAAJSUlGBgYAAjIyOsX78eZmZmSEtLwzfffCNz/LJly2BmZgYXFxcoKSnht99+g6mpKfT19REREYH8/Hy0bNkSWlpa+Pnnn6GpqQlLS0sYGRmVe70mTpwIDw8PhIaGomfPnjhy5AgOHz4s1+uioaGBoUOHIjQ0FFlZWZg4cSJ8fX1hamoKALC2tsbmzZvh5uaGrKwsTJs2TUis3jZy5Ej06NED+fn5GDp0qFwxlGT8+PHYsGEDBg4cKNyt6datW9i2bRs2btxYrLemNBKJBNHR0fDw8IC6urqQUH4IeXl56Nu3Ly5evIj9+/cjPz8fDx48AAAYGhpCTU1NKDty5EgEBARAW1sbvXv3Lrfust5XRERERNU6ZyIoKAjKysqwt7eHsbGxzPj49xEeHo4hQ4Zg6tSpsLW1Ra9evRAfH48GDRoAKHy+w/jx42FnZwdvb2/Y2Nhg9erV5darpqaGGTNmwMnJCe3atYOysjK2bdsGoPCb6V9++QXXr1+Hk5MTvvvuO7nueNSpUydYW1ujXbt26N+/P7744gvh9qNKSkrYtm0bLly4gKZNm2Ly5MlYunSpzPE6OjpYsmQJ3Nzc4O7ujtTUVBw8eBBKSkrQ19fHhg0b4OHhAScnJxw7dgy///678O11edfrs88+w4YNG7BixQo4Ozvj6NGjmDVrVoXbBhQmW3369EG3bt3w+eefw8nJSeaa//jjj3j27BlcXV0xePBgTJw4UbjT1ds6d+4MMzMzeHl5Cb0c78Pc3BxxcXHIz8/H559/DkdHRwQGBkJfX18YulYRYWFhiIqKgoWFBVxcXN47Lnn8888/2LdvH/7++280a9YMZmZmwvLuvJ6BAwdCRUUFAwcOhIaGRrl1l/W+IiIiIhJJ3x7kT9XC398fz58/l+sJyjVJcHAw9uzZI9ewr9JkZ2ejXr16CA8PR58+fd4/uE9MamoqGjdujPj4eLi6ulb5+bKysgpvERu4HUrqWuUf8B5SF3ev0vqJiIg+FUV/vzMzM8u9mcpHPwGbCCicMP348WOEhYVBX1//vZ/u/KnJy8vDkydPMGvWLHz22WcfJJF429V5XryzExERUS3EsQpvGTt2rMwtQt9exo4dW93hfbQcHBxKvW5btmyplHOkpaXBxMQEW7duxaZNm95rsvSHUJnX5OTJk6XWVdE7bsXFxcHMzAzx8fFYu3atIk0iIiIiKobDnN6SkZGBrKysEvfp6uqWOIafgLt375Z4G1yg8LkOOjo6Hzii6leZ1+T169f4559/St1vZWUld3wfijzdpERERPRxkOfvN5MJIqoyTCaIiIhqHnn+fnOYExERERERKYTJBBERERERKYTJBBERERERKeTjviUOEdVoRVOySruxAREREX18iv5uV2RqNZMJIqoyT548AQBYWFhUcyREREQkrxcvXkBPT6/MMkwmiKjKGBoaAih8Tkh5v4xquqysLFhYWODevXu1/s5Vn1JbgU+rvWxr7fQptRX4tNpbVW2VSqV48eIFzM3Nyy3LZIKIqoySUuG0LD09vVr/C72Irq4u21pLfUrtZVtrp0+prcCn1d6qaGtFvwTkBGwiIiIiIlIIkwkiIiIiIlIIkwkiqjLq6uqYO3cu1NXVqzuUKse21l6fUnvZ1trpU2or8Gm192Noq0hakXs+ERERERERvYM9E0REREREpBAmE0REREREpBAmE0REREREpBAmE0REREREpBAmE0Qkl//973+QSCTQ0NBAy5Ytce7cuTLL//bbb2jSpAk0NDTg6OiIgwcPyuyXSqWYM2cOzMzMoKmpic6dO+PmzZtV2YQKq8y25uXlYfr06XB0dIS2tjbMzc0xZMgQ3L9/v6qbUSGV/bq+bezYsRCJRFi+fHklR62YqmhrUlISvvjiC+jp6UFbWxvu7u5IS0urqiZUWGW3NTs7GwEBAahfvz40NTVhb2+PtWvXVmUT5CJPe//66y98+eWXkEgkZb4/5b2GH0pltzUkJATu7u7Q0dFB3bp10atXLyQnJ1dhCyquKl7XIosXL4ZIJEJgYGDlBq2gqmjrP//8g//85z8wMjKCpqYmHB0dcf78+coLWkpEVEHbtm2TqqmpSTdt2iT966+/pKNGjZLq6+tLHz58WGL5uLg4qbKysnTJkiXSa9euSWfNmiVVVVWVXrlyRSizePFiqZ6ennTPnj3SxMRE6RdffCFt2LCh9PXr1x+qWSWq7LY+f/5c2rlzZ+mvv/4qvX79uvTMmTPSFi1aSJs3b/4hm1Wiqnhdi+zatUvq7OwsNTc3l37//fdV3JLyVUVbb926JTU0NJROmzZNevHiRemtW7eke/fuLbXOD6Uq2jpq1Chp48aNpTExMdI7d+5I161bJ1VWVpbu3bv3QzWrVPK299y5c9KgoCDpL7/8IjU1NS3x/SlvnR9KVbTVy8tLGh4eLr169ao0ISFB2q1bN2mDBg2k2dnZVdyaslVFW98uK5FIpE5OTtJJkyZVTQPkUBVtffr0qdTS0lLq7+8vPXv2rPT27dvSI0eOSG/dulVpcTOZIKIKa9GihXT8+PHCen5+vtTc3FwaEhJSYnlfX19p9+7dZba1bNlSOmbMGKlUKpUWFBRITU1NpUuXLhX2P3/+XKquri795ZdfqqAFFVfZbS3JuXPnpACkd+/erZygFVRVbf3777+l9erVk169elVqaWn5USQTVdHW/v37S//zn/9UTcDvoSra6uDgIJ0/f75MGVdXV+nMmTMrMXLFyNvet5X2/nyfOqtSVbT1XRkZGVIA0uPHj79PqO+tqtr64sULqbW1tTQqKkravn37jyKZqIq2Tp8+XdqmTZvKDLMYDnMiogrJzc3FhQsX0LlzZ2GbkpISOnfujDNnzpR4zJkzZ2TKA4CXl5dQ/s6dO3jw4IFMGT09PbRs2bLUOj+EqmhrSTIzMyESiaCvr18pcSuiqtpaUFCAwYMHY9q0aXBwcKia4OVUFW0tKCjAgQMHYGNjAy8vL9StWxctW7bEnj17qqwdFVFVr2vr1q2xb98+/PPPP5BKpYiJicGNGzfw+eefV01DKkiR9lZHnZXhQ8WVmZkJADA0NKy0OuVVlW0dP348unfvXuw9X12qqq379u2Dm5sb+vXrh7p168LFxQUbNmyojJAFTCaIqEIeP36M/Px8mJiYyGw3MTHBgwcPSjzmwYMHZZYv+leeOj+Eqmjru/79919Mnz4dAwcOhK6ubuUEroCqaut3330HFRUVTJw4sfKDVlBVtDUjIwPZ2dlYvHgxvL29cfToUfTu3Rt9+vTB8ePHq6YhFVBVr+sPP/wAe3t71K9fH2pqavD29sb//vc/tGvXrvIbIQdF2lsddVaGDxFXQUEBAgMD4eHhgaZNm1ZKnYqoqrZu27YNFy9eREhIyPuGWGmqqq23b9/GmjVrYG1tjSNHjuCrr77CxIkTERkZ+b4hC1QqrSYiIqqQvLw8+Pr6QiqVYs2aNdUdTqW7cOECVqxYgYsXL0IkElV3OFWqoKAAANCzZ09MnjwZANCsWTOcPn0aa9euRfv27aszvEr3ww8/4M8//8S+fftgaWmJEydOYPz48TA3N/9ovuGl9zd+/HhcvXoVp06dqu5QKt29e/cwadIkREVFQUNDo7rDqXIFBQVwc3PDokWLAAAuLi64evUq1q5di6FDh1bKOdgzQUQVUqdOHSgrK+Phw4cy2x8+fAhTU9MSjzE1NS2zfNG/8tT5IVRFW4sUJRJ3795FVFRUtfZKAFXT1pMnTyIjIwMNGjSAiooKVFRUcPfuXUydOhUSiaRK2lERVdHWOnXqQEVFBfb29jJl7OzsqvVuTlXR1tevX+O///0vli1bBh8fHzg5OSEgIAD9+/dHaGho1TSkghRpb3XUWRmqOq6AgADs378fMTExqF+//nvX9z6qoq0XLlxARkYGXF1dhd9Px48fx8qVK6GiooL8/PzKCF1uVfW6mpmZVfnvJyYTRFQhampqaN68OaKjo4VtBQUFiI6ORqtWrUo8plWrVjLlASAqKkoo37BhQ5iamsqUycrKwtmzZ0ut80OoirYC/5dI3Lx5E8eOHYORkVHVNEAOVdHWwYMH4/Lly0hISBAWc3NzTJs2DUeOHKm6xpSjKtqqpqYGd3f3YrfQvHHjBiwtLSu5BRVXFW3Ny8tDXl4elJRkPzooKysLPTTVRZH2VkedlaGq4pJKpQgICMDu3bvxxx9/oGHDhpUR7nupirZ26tQJV65ckfn95ObmBj8/PyQkJEBZWbmywpdLVb2uHh4eVf/76f+1d+8xVdf/H8CfBzwcwMNd5K6oKHI5QoAug3ZY5qSV0Vaz6XQwGE2ZmQoUaxoOJEq+OtTUjXKHWgzm0LSGQZeJy6MpGayWXA4niLFO6ZhWxgLxvL5/ND8/jhx+wvkBXn7Px3a283l/3rfX531k5/W5HKf08W4ieqTU1taKRqORqqoquXLlirzyyivi7e0tv/32m4iIbNiwQQoLC5X6RqNRZsyYIf/5z3+kra1NioqK7P40rLe3t5w6dUp++OEHSU9Pf2B+GnYyYx0aGpLnn39eQkNDpbW1VSwWi/IaHBy8LzHeMRXrercH5decpiLWEydOiFqtlsrKSjGZTHLw4EFxdnaWb775ZtrjG2kqYtXr9RITEyNnzpyRn3/+WQwGg7i6usrhw4enPb67TTTewcFBaWlpkZaWFgkKCpL8/HxpaWkRk8k07j7vl6mIddOmTeLl5SVNTU02f58GBgamPb6RpiLWuz0ov+Y0FbFeunRJZsyYIaWlpWIymaS6ulrc3d3l448/nrR5M5kgogk5ePCgzJkzR1xcXGTZsmXy7bffKvv0er1kZGTY1D927JgsWrRIXFxcJCYmRurr6232W61W2blzpwQEBIhGo5EVK1ZIR0fHdIRyT5MZa3d3twCw+zpz5sw0RTS2yV7Xuz0oyYTI1MR69OhRiYiIEFdXV4mLi5OTJ09OdRjjMtmxWiwWyczMlODgYHF1dZXIyEjZu3evWK3W6QjnniYS71j/JvV6/bj7vJ8mO9ax/j4ZDIbpC2oMU7GuIz0oyYTI1MT62WefSWxsrGg0Glm8eLFUVlZO6pxVIiKTd52DiIiIiIj+v+AzE0RERERE5BAmE0RERERE5BAmE0RERERE5BAmE0RERERE5BAmE0RERERE5BAmE0RERERE5BAmE0RERERE5BAmE0RERERE5BAmE0RERDQmo9EInU4HtVqNF1544X5P556ampqgUqlw48aNB6IfokcdkwkiIqJHTGZm5qR98d++fTvi4+PR3d2NqqqqSenzQZOamoqtW7falD3xxBOwWCzw8vK6P5MiekgwmSAiIqIxmc1mPPXUUwgNDYW3t/e0jDk0NDSqTEQwPDw8LeMDgIuLCwIDA6FSqaZtTKKHEZMJIiKiuzQ0NCAlJQXe3t7w8/PDc889B7PZrOzv6emBSqXCsWPH8OSTT8LNzQ1Lly5FZ2cnmpubkZSUBK1Wi2eeeQbXrl1T2lmtVhQXFyM0NBQajQbx8fFoaGhQ9tu7taa1tRUqlQo9PT0AgKqqKnh7e6OxsRFRUVHQarVIS0uDxWIBAOzatQsffvghTp06BZVKBZVKhaamJrtxDg4OYsuWLZg9ezZcXV2RkpKC5uZmmxj7+/uRlZUFlUo15pWJwcFBvPHGGwgLC4NGo0FERASOHj2q7D979iyWLVsGjUaDoKAgFBYW2iQGqamp2Lx5M7Zu3YpZs2Zh1apVyrH4/PPPkZiYCI1Gg3PnzsFqtaKsrAzz5s2Dm5sb4uLiUFdXN+Za9vf3Y+3atQgJCYG7uzt0Oh1qamqU/ZmZmTh79iz279+vHK+enh67a3H8+HHExMRAo9EgPDwce/futRkrPDwcb7/9NrKysuDh4YE5c+agsrJyzLkRPRKEiIiIbNTV1cnx48fFZDJJS0uLrF69WnQ6ndy+fVtERLq7uwWALF68WBoaGuTKlSvy+OOPS2JioqSmpsq5c+fk+++/l4iICNm4caPS7759+8TT01Nqamqkvb1dXn/9dVGr1dLZ2SkiImfOnBEAcv36daVNS0uLAJDu7m4RETEYDKJWq+Xpp5+W5uZmuXz5skRFRcm6detEROSvv/6SNWvWSFpamlgsFrFYLDI4OGg3zi1btkhwcLCcPn1afvrpJ8nIyBAfHx/p7++X4eFhsVgs4unpKRUVFWKxWGRgYMBuP2vWrJGwsDA5ceKEmM1m+eqrr6S2tlZERPr6+sTd3V1yc3Olra1NPvnkE5k1a5YUFRUp7fV6vWi1WikoKJD29nZpb29XjsWSJUvkiy++kK6uLunv75fdu3crx91sNovBYBCNRiNNTU12j2FfX5+Ul5dLS0uLmM1mOXDggDg7O8vFixdFROTGjRuyfPlyycnJUY7X8PDwqH6+++47cXJykuLiYuno6BCDwSBubm5iMBiUOObOnSu+vr5y6NAhMZlMUlZWJk5OTtLe3n6PTxzRw4vJBBER0T1cu3ZNAMiPP/4oIv+TTHzwwQdKnZqaGgEgX3/9tVJWVlYmkZGRynZwcLCUlpba9L106VLJzc0VkfEnEwCkq6tLqXPo0CEJCAhQtjMyMiQ9Pf1/jenmzZuiVqulurpaKRsaGpLg4GDZs2ePUubl5WXzhfluHR0dAkC+/PJLu/vffPNNiYyMFKvVajNfrVarJGd6vV4ee+wxm3Z3jsXJkyeVsn/++Ufc3d3l/PnzNnWzs7Nl7dq1Nu1GHsO7Pfvss5KXl6ds6/V6ee211+yOf6efdevWycqVK23qFBQUSHR0tLI9d+5cWb9+vbJttVpl9uzZcuTIkTHnQvSw421OREREdzGZTFi7di3mz58PT09PhIeHAwB6e3tt6i1ZskR5HxAQAADQ6XQ2ZVevXgUA/Pnnn/j111+RnJxs00dycjLa2tomND93d3csWLBA2Q4KClLGGS+z2Yxbt27ZzEetVmPZsmUTmk9rayucnZ2h1+vt7m9ra8Py5cttnj1ITk7GzZs30dfXp5QlJibabZ+UlKS87+rqwsDAAFauXAmtVqu8PvroI5vb0Ea6ffs2SkpKoNPp4OvrC61Wi8bGxlFreS9tbW12185kMuH27dtK2cjPhEqlQmBg4ITXhuhhMuN+T4CIiOhBs3r1asydOxfvv/8+goODYbVaERsbO+rBYLVarby/82X57jKr1TrucZ2c/j3HJyJK2a1bt0bVGznGnXFGtplObm5uk9LPzJkz71l+8+ZNAEB9fT1CQkJs6mk0Grvty8vLsX//flRUVECn02HmzJnYunWr3Ye8J4O9tZnIZ4DoYcMrE0RERCP09/ejo6MDO3bswIoVKxAVFYXr16//n/v19PREcHAwjEajTbnRaER0dDQAwN/fHwCUh6mBf8/8T5SLi4vN2XJ7FixYABcXF5v53Lp1C83Nzcp8xkOn08FqteLs2bN290dFReHChQs2yY7RaISHhwdCQ0PHPQ4AREdHQ6PRoLe3FxERETavsLAwu22MRiPS09Oxfv16xMXFYf78+ejs7LSpM57jFRUVZXftFi1aBGdn5wnFQfQo4ZUJIiKiEXx8fODn54fKykoEBQWht7cXhYWFk9J3QUEBioqKsGDBAsTHx8NgMKC1tRXV1dUAoHwp3rVrF0pLS9HZ2TnqF4PGIzw8HI2Njejo6ICfnx+8vLxGnTGfOXMmNm3ahIKCAvj6+mLOnDnYs2cPBgYGkJ2dPaGxMjIykJWVhQMHDiAuLg6//PILrl69ijVr1iA3NxcVFRV49dVXsXnzZnR0dKCoqAjbt29XrsSMl4eHB/Lz87Ft2zZYrVakpKTgjz/+gNFohKenJzIyMka1WbhwIerq6nD+/Hn4+Phg3759+P33320SpvDwcFy8eBE9PT3QarXw9fUd1U9eXh6WLl2KkpISvPzyy7hw4QLee+89HD58eEIxED1qeGWCiIhoBCcnJ9TW1uLy5cuIjY3Ftm3bUF5ePil9b9myBdu3b0deXh50Oh0aGhrw6aefYuHChQD+vUWmpqYG7e3tWLJkCd59913s3r17wuPk5OQgMjISSUlJ8Pf3H3VG/Y533nkHL774IjZs2ICEhAR0dXWhsbERPj4+ExrvyJEjeOmll5Cbm4vFixcjJycHf//9NwAgJCQEp0+fxqVLlxAXF4eNGzciOzsbO3bsmHBcAFBSUoKdO3eirKwMUVFRSEtLQ319PebNm2e3/o4dO5CQkIBVq1YhNTUVgYGBo/5Dv/z8fDg7OyM6Ohr+/v52n6dISEjAsWPHUFtbi9jYWLz11lsoLi5GZmamQ3EQPSpUcr9usiQiIiIioocar0wQEREREZFDmEwQEREREZFDmEwQEREREZFDmEwQEREREZFDmEwQEREREZFDmEwQEREREZFDmEwQEREREZFDmEwQEREREZFDmEwQEREREZFDmEwQEREREZFDmEwQEREREZFD/gti7SCdK48VG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35121"/>
            <a:ext cx="74961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983</Words>
  <Application>Microsoft Office PowerPoint</Application>
  <PresentationFormat>Custom</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OUTLINE</vt:lpstr>
      <vt:lpstr>PROBLEM STATEMENT</vt:lpstr>
      <vt:lpstr>PROPOSED SOLUTION</vt:lpstr>
      <vt:lpstr>SYSTEM APPROACH</vt:lpstr>
      <vt:lpstr>SYSTEM APPROACH – CONT.</vt:lpstr>
      <vt:lpstr>ALGORITHM</vt:lpstr>
      <vt:lpstr>ALGORITHM - CONT.</vt:lpstr>
      <vt:lpstr>RESULT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2021PITCS192</cp:lastModifiedBy>
  <cp:revision>21</cp:revision>
  <dcterms:created xsi:type="dcterms:W3CDTF">2024-03-31T04:10:00Z</dcterms:created>
  <dcterms:modified xsi:type="dcterms:W3CDTF">2024-04-02T09:03:15Z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2024-03-31T11:00:00Z</vt:filetime>
  </property>
  <property fmtid="{D5CDD505-2E9C-101B-9397-08002B2CF9AE}" pid="4" name="ICV">
    <vt:lpwstr>6B64932ACA7141A282711E3D9949161F_13</vt:lpwstr>
  </property>
  <property fmtid="{D5CDD505-2E9C-101B-9397-08002B2CF9AE}" pid="5" name="KSOProductBuildVer">
    <vt:lpwstr>1033-12.2.0.13489</vt:lpwstr>
  </property>
</Properties>
</file>