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7998A-1E7D-41DD-886A-8243E98DE982}" v="32" dt="2025-02-07T16:40:12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6B902-9394-4529-BA45-C18E8905EB1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94DF7-EB28-4133-B35B-47958B14A2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86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4DF7-EB28-4133-B35B-47958B14A28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1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4DF7-EB28-4133-B35B-47958B14A28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078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4DF7-EB28-4133-B35B-47958B14A28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869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4DF7-EB28-4133-B35B-47958B14A28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38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4DF7-EB28-4133-B35B-47958B14A28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992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4DF7-EB28-4133-B35B-47958B14A28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606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4DF7-EB28-4133-B35B-47958B14A28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60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4DF7-EB28-4133-B35B-47958B14A28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356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94DF7-EB28-4133-B35B-47958B14A280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974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24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28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32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250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35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49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06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88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07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011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20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15881AA-DD32-4013-B5CC-8A2971B3E161}" type="datetimeFigureOut">
              <a:rPr lang="en-AU" smtClean="0"/>
              <a:t>7/02/2025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F25EA11-0F48-4DC9-A3C2-0784D5E243B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31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47A7-3A58-1E10-12DF-243160E4D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NYC Traffic Accidents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4C609-42C8-27FD-533B-75C73050A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130" y="3602038"/>
            <a:ext cx="9073869" cy="1655762"/>
          </a:xfrm>
        </p:spPr>
        <p:txBody>
          <a:bodyPr>
            <a:normAutofit/>
          </a:bodyPr>
          <a:lstStyle/>
          <a:p>
            <a:r>
              <a:rPr lang="en-AU" dirty="0"/>
              <a:t>Analysing the trends, identifying contributing factors and recommending measures.</a:t>
            </a:r>
          </a:p>
          <a:p>
            <a:endParaRPr lang="en-AU" dirty="0"/>
          </a:p>
          <a:p>
            <a:pPr algn="l"/>
            <a:r>
              <a:rPr lang="en-AU" sz="1600" dirty="0"/>
              <a:t>      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EC47B-6CBB-427F-A27B-FCDDD2A9CB7E}"/>
              </a:ext>
            </a:extLst>
          </p:cNvPr>
          <p:cNvSpPr txBox="1"/>
          <p:nvPr/>
        </p:nvSpPr>
        <p:spPr>
          <a:xfrm>
            <a:off x="9679459" y="6030098"/>
            <a:ext cx="226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Vineet Khurana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B2ED9-6110-E9CC-C8A9-F6168BF5301F}"/>
              </a:ext>
            </a:extLst>
          </p:cNvPr>
          <p:cNvSpPr txBox="1"/>
          <p:nvPr/>
        </p:nvSpPr>
        <p:spPr>
          <a:xfrm>
            <a:off x="576649" y="6030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/>
              <a:t>Data Source: Maven Analytics</a:t>
            </a:r>
            <a:endParaRPr lang="en-AU" dirty="0"/>
          </a:p>
        </p:txBody>
      </p:sp>
      <p:pic>
        <p:nvPicPr>
          <p:cNvPr id="9" name="Graphic 8" descr="Crash outline">
            <a:extLst>
              <a:ext uri="{FF2B5EF4-FFF2-40B4-BE49-F238E27FC236}">
                <a16:creationId xmlns:a16="http://schemas.microsoft.com/office/drawing/2014/main" id="{37C7AE2E-8988-7C53-22BE-1956F4A58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 rot="20822333">
            <a:off x="10210799" y="1691097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51EFDA-8275-E0A5-C156-76A8AAEE091F}"/>
              </a:ext>
            </a:extLst>
          </p:cNvPr>
          <p:cNvGrpSpPr/>
          <p:nvPr/>
        </p:nvGrpSpPr>
        <p:grpSpPr>
          <a:xfrm>
            <a:off x="5274943" y="4332032"/>
            <a:ext cx="2662214" cy="437998"/>
            <a:chOff x="3800370" y="4403209"/>
            <a:chExt cx="2662214" cy="437998"/>
          </a:xfrm>
        </p:grpSpPr>
        <p:pic>
          <p:nvPicPr>
            <p:cNvPr id="11" name="Graphic 10" descr="Table with solid fill">
              <a:extLst>
                <a:ext uri="{FF2B5EF4-FFF2-40B4-BE49-F238E27FC236}">
                  <a16:creationId xmlns:a16="http://schemas.microsoft.com/office/drawing/2014/main" id="{6BCE7247-89F2-29CE-7C8F-5DC08E783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00370" y="4403209"/>
              <a:ext cx="437998" cy="4379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A823E3-B087-4927-37D1-3AD1021DA291}"/>
                </a:ext>
              </a:extLst>
            </p:cNvPr>
            <p:cNvSpPr txBox="1"/>
            <p:nvPr/>
          </p:nvSpPr>
          <p:spPr>
            <a:xfrm>
              <a:off x="4197178" y="4468320"/>
              <a:ext cx="2265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Excel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95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D1AB49-9AFF-E0ED-8CE0-2E658F166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1295" y="4643235"/>
            <a:ext cx="8153494" cy="1500028"/>
          </a:xfrm>
        </p:spPr>
        <p:txBody>
          <a:bodyPr>
            <a:normAutofit fontScale="77500" lnSpcReduction="20000"/>
          </a:bodyPr>
          <a:lstStyle/>
          <a:p>
            <a:r>
              <a:rPr lang="en-US" sz="1800" b="1" dirty="0"/>
              <a:t>Collision trends indicate a continued decline</a:t>
            </a:r>
            <a:r>
              <a:rPr lang="en-US" sz="1800" dirty="0"/>
              <a:t>, with a </a:t>
            </a:r>
            <a:r>
              <a:rPr lang="en-US" sz="1800" b="1" dirty="0"/>
              <a:t>6% reduction in 2022 compared to 2021</a:t>
            </a:r>
            <a:r>
              <a:rPr lang="en-US" sz="1800" dirty="0"/>
              <a:t>. Preliminary data for 2023 suggests this downward trajectory is being maintained.</a:t>
            </a:r>
          </a:p>
          <a:p>
            <a:r>
              <a:rPr lang="en-US" sz="1800" b="1" dirty="0"/>
              <a:t>Seasonal analysis reveals an increase in collisions from May to October</a:t>
            </a:r>
            <a:r>
              <a:rPr lang="en-US" sz="1800" dirty="0"/>
              <a:t>, with </a:t>
            </a:r>
            <a:r>
              <a:rPr lang="en-US" sz="1800" b="1" dirty="0"/>
              <a:t>June experiencing the highest frequency of incidents</a:t>
            </a:r>
            <a:r>
              <a:rPr lang="en-US" sz="1800" dirty="0"/>
              <a:t>.</a:t>
            </a:r>
          </a:p>
          <a:p>
            <a:r>
              <a:rPr lang="en-US" sz="1800" b="1" dirty="0"/>
              <a:t>February consistently records the lowest number of collisions</a:t>
            </a:r>
            <a:r>
              <a:rPr lang="en-US" sz="1800" dirty="0"/>
              <a:t>, highlighting a period of reduced risk.</a:t>
            </a:r>
            <a:endParaRPr lang="en-AU" sz="1800" dirty="0"/>
          </a:p>
          <a:p>
            <a:pPr marL="0" indent="0">
              <a:buNone/>
            </a:pPr>
            <a:r>
              <a:rPr lang="en-AU" sz="1600" dirty="0"/>
              <a:t> </a:t>
            </a:r>
          </a:p>
          <a:p>
            <a:endParaRPr lang="en-AU" sz="1600" dirty="0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A905BDB9-034A-8E57-B1D7-7D0CF8650F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4586" y="636999"/>
            <a:ext cx="7872574" cy="3751894"/>
          </a:xfrm>
        </p:spPr>
      </p:pic>
    </p:spTree>
    <p:extLst>
      <p:ext uri="{BB962C8B-B14F-4D97-AF65-F5344CB8AC3E}">
        <p14:creationId xmlns:p14="http://schemas.microsoft.com/office/powerpoint/2010/main" val="198925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85880-4DB9-90C0-4C99-3FE5E0FBB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59FB29-C659-8AAB-2A8C-9F0397662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1295" y="4643235"/>
            <a:ext cx="7954768" cy="1500028"/>
          </a:xfrm>
        </p:spPr>
        <p:txBody>
          <a:bodyPr>
            <a:normAutofit/>
          </a:bodyPr>
          <a:lstStyle/>
          <a:p>
            <a:r>
              <a:rPr lang="en-US" sz="1400" b="1" dirty="0"/>
              <a:t>Peak collision hours are observed between 2:00 PM and 6:00 PM</a:t>
            </a:r>
            <a:r>
              <a:rPr lang="en-US" sz="1400" dirty="0"/>
              <a:t>, indicating a high-risk period requiring targeted interventions.</a:t>
            </a:r>
          </a:p>
          <a:p>
            <a:r>
              <a:rPr lang="en-US" sz="1400" b="1" dirty="0"/>
              <a:t>Fridays experience the highest number of collisions</a:t>
            </a:r>
            <a:r>
              <a:rPr lang="en-US" sz="1400" dirty="0"/>
              <a:t>, exceeding the weekly average by </a:t>
            </a:r>
            <a:r>
              <a:rPr lang="en-US" sz="1400" b="1" dirty="0"/>
              <a:t>8%</a:t>
            </a:r>
            <a:r>
              <a:rPr lang="en-US" sz="1400" dirty="0"/>
              <a:t>, emphasizing the need for enhanced safety measures at the week's end.</a:t>
            </a:r>
          </a:p>
          <a:p>
            <a:r>
              <a:rPr lang="en-US" sz="1400" b="1" dirty="0"/>
              <a:t>Collision patterns on Saturdays and Sundays deviate from the typical weekly trend</a:t>
            </a:r>
            <a:r>
              <a:rPr lang="en-US" sz="1400" dirty="0"/>
              <a:t>, suggesting different driving behaviors and risk factors on weekends.</a:t>
            </a:r>
            <a:endParaRPr lang="en-AU" sz="1400" dirty="0"/>
          </a:p>
          <a:p>
            <a:endParaRPr lang="en-AU" sz="16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EA4D6D-4C1A-5709-FA46-0169069749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61577" y="551935"/>
            <a:ext cx="7090188" cy="3641123"/>
          </a:xfrm>
        </p:spPr>
      </p:pic>
    </p:spTree>
    <p:extLst>
      <p:ext uri="{BB962C8B-B14F-4D97-AF65-F5344CB8AC3E}">
        <p14:creationId xmlns:p14="http://schemas.microsoft.com/office/powerpoint/2010/main" val="126766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4B0A5-21E2-41DA-7693-485FDB38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45AA9E-127F-5A8D-1A96-EC19D654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1295" y="4643235"/>
            <a:ext cx="8160251" cy="1345673"/>
          </a:xfrm>
        </p:spPr>
        <p:txBody>
          <a:bodyPr>
            <a:normAutofit/>
          </a:bodyPr>
          <a:lstStyle/>
          <a:p>
            <a:r>
              <a:rPr lang="en-US" sz="1400" b="1" dirty="0"/>
              <a:t>Driver inattention and distraction remain the primary contributing factors to collisions</a:t>
            </a:r>
            <a:r>
              <a:rPr lang="en-US" sz="1400" dirty="0"/>
              <a:t>, highlighting the need for targeted awareness and enforcement initiatives.</a:t>
            </a:r>
            <a:r>
              <a:rPr lang="en-AU" sz="1400" dirty="0"/>
              <a:t> </a:t>
            </a:r>
          </a:p>
          <a:p>
            <a:r>
              <a:rPr lang="en-US" sz="1400" b="1" dirty="0"/>
              <a:t>Failure to yield the right-of-way and disregard for traffic control measures are the two leading causes of severe collisions</a:t>
            </a:r>
            <a:r>
              <a:rPr lang="en-US" sz="1400" dirty="0"/>
              <a:t>, often resulting in injuries and fatalities. Strengthening compliance and enforcement in these areas is critical to enhancing road safety.</a:t>
            </a:r>
            <a:endParaRPr lang="en-AU" sz="1400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AE0510F-5D4E-7DA1-C3A4-ACDBDE3E25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36022" y="529912"/>
            <a:ext cx="7264972" cy="3964267"/>
          </a:xfrm>
        </p:spPr>
      </p:pic>
    </p:spTree>
    <p:extLst>
      <p:ext uri="{BB962C8B-B14F-4D97-AF65-F5344CB8AC3E}">
        <p14:creationId xmlns:p14="http://schemas.microsoft.com/office/powerpoint/2010/main" val="336609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404F5-33B3-AC3E-2A3F-52176514B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FDDB171-4875-3773-7992-4373CF5D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1295" y="4643235"/>
            <a:ext cx="7840456" cy="1831706"/>
          </a:xfrm>
        </p:spPr>
        <p:txBody>
          <a:bodyPr>
            <a:noAutofit/>
          </a:bodyPr>
          <a:lstStyle/>
          <a:p>
            <a:r>
              <a:rPr lang="en-US" sz="1400" b="1" dirty="0"/>
              <a:t>Brooklyn reports the highest number of collisions, including the most severe and high-risk incidents</a:t>
            </a:r>
            <a:r>
              <a:rPr lang="en-US" sz="1400" dirty="0"/>
              <a:t>, emphasizing the need for enhanced safety measures in this borough.</a:t>
            </a:r>
          </a:p>
          <a:p>
            <a:r>
              <a:rPr lang="en-US" sz="1400" b="1" dirty="0"/>
              <a:t>Queens ranks second in both total collisions and severe collisions</a:t>
            </a:r>
            <a:r>
              <a:rPr lang="en-US" sz="1400" dirty="0"/>
              <a:t>, indicating a critical area for targeted traffic interventions.</a:t>
            </a:r>
          </a:p>
          <a:p>
            <a:r>
              <a:rPr lang="en-US" sz="1400" b="1" dirty="0"/>
              <a:t>The proportion of high-risk collisions remains consistent across all boroughs, averaging around 35%</a:t>
            </a:r>
            <a:r>
              <a:rPr lang="en-US" sz="1400" dirty="0"/>
              <a:t>, underscoring the widespread nature of this safety concern and the need for borough-wide mitigation strategies.</a:t>
            </a:r>
            <a:endParaRPr lang="en-AU" sz="1400" dirty="0"/>
          </a:p>
          <a:p>
            <a:endParaRPr lang="en-AU" sz="1400" dirty="0"/>
          </a:p>
          <a:p>
            <a:pPr marL="0" indent="0">
              <a:buNone/>
            </a:pPr>
            <a:r>
              <a:rPr lang="en-AU" sz="1400" dirty="0"/>
              <a:t> </a:t>
            </a:r>
          </a:p>
          <a:p>
            <a:endParaRPr lang="en-AU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A7FB33-12C1-3A58-FD67-302492ADC1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31607" y="563998"/>
            <a:ext cx="7345854" cy="3668955"/>
          </a:xfrm>
        </p:spPr>
      </p:pic>
    </p:spTree>
    <p:extLst>
      <p:ext uri="{BB962C8B-B14F-4D97-AF65-F5344CB8AC3E}">
        <p14:creationId xmlns:p14="http://schemas.microsoft.com/office/powerpoint/2010/main" val="386029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D214B-237C-02AC-C00F-789871661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E1A9A4-1618-38DF-BAC5-765ABF43F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1295" y="4643235"/>
            <a:ext cx="8160251" cy="1500028"/>
          </a:xfrm>
        </p:spPr>
        <p:txBody>
          <a:bodyPr>
            <a:normAutofit/>
          </a:bodyPr>
          <a:lstStyle/>
          <a:p>
            <a:r>
              <a:rPr lang="en-US" sz="1400" b="1" dirty="0"/>
              <a:t>Passenger vehicles are involved in 85% of all collisions and account for 65% of total fatalities</a:t>
            </a:r>
            <a:r>
              <a:rPr lang="en-US" sz="1400" dirty="0"/>
              <a:t>, highlighting the need for stricter enforcement of traffic regulations and driver safety initiatives.</a:t>
            </a:r>
            <a:r>
              <a:rPr lang="en-AU" sz="1400" dirty="0"/>
              <a:t> </a:t>
            </a:r>
          </a:p>
          <a:p>
            <a:r>
              <a:rPr lang="en-US" sz="1400" b="1" dirty="0"/>
              <a:t>Motorcyclists face a significantly higher fatality risk in severe collisions</a:t>
            </a:r>
            <a:r>
              <a:rPr lang="en-US" sz="1400" dirty="0"/>
              <a:t>, emphasizing the importance of enhanced protective measures, awareness campaigns, and infrastructure improvements for rider safety</a:t>
            </a:r>
            <a:endParaRPr lang="en-AU" sz="1400" dirty="0"/>
          </a:p>
          <a:p>
            <a:endParaRPr lang="en-AU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23AF60-F8D0-A91E-8137-562D69EA7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88508" y="274370"/>
            <a:ext cx="8035274" cy="4211855"/>
          </a:xfrm>
        </p:spPr>
      </p:pic>
    </p:spTree>
    <p:extLst>
      <p:ext uri="{BB962C8B-B14F-4D97-AF65-F5344CB8AC3E}">
        <p14:creationId xmlns:p14="http://schemas.microsoft.com/office/powerpoint/2010/main" val="152654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A4EB-2C03-2947-D33B-E720056FB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3C6DD0-CC51-9DED-AFC5-3043549DB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41295" y="4643235"/>
            <a:ext cx="6960539" cy="1215399"/>
          </a:xfrm>
        </p:spPr>
        <p:txBody>
          <a:bodyPr>
            <a:normAutofit/>
          </a:bodyPr>
          <a:lstStyle/>
          <a:p>
            <a:r>
              <a:rPr lang="en-US" sz="1400" b="1" dirty="0"/>
              <a:t>Henry Hudson Parkway ranks as the highest-risk roadway</a:t>
            </a:r>
            <a:r>
              <a:rPr lang="en-US" sz="1400" dirty="0"/>
              <a:t>, requiring targeted safety interventions to mitigate collision hazards.</a:t>
            </a:r>
          </a:p>
          <a:p>
            <a:r>
              <a:rPr lang="en-US" sz="1400" b="1" dirty="0"/>
              <a:t>Excessive speed is the leading factor in fatal collisions</a:t>
            </a:r>
            <a:r>
              <a:rPr lang="en-US" sz="1400" dirty="0"/>
              <a:t>, underscoring the need for stricter speed enforcement and enhanced roadway safety measures.</a:t>
            </a:r>
            <a:r>
              <a:rPr lang="en-AU" sz="1400" dirty="0"/>
              <a:t> </a:t>
            </a:r>
          </a:p>
          <a:p>
            <a:endParaRPr lang="en-AU" sz="1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1FA5C27-3739-37CA-A2C2-211E2BB73D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63811" y="519820"/>
            <a:ext cx="6003324" cy="3927476"/>
          </a:xfrm>
        </p:spPr>
      </p:pic>
    </p:spTree>
    <p:extLst>
      <p:ext uri="{BB962C8B-B14F-4D97-AF65-F5344CB8AC3E}">
        <p14:creationId xmlns:p14="http://schemas.microsoft.com/office/powerpoint/2010/main" val="528487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EFB9-ACB1-CFC3-CC02-8B253D1A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2490-8E12-C48A-DD8D-B77054EFA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89904"/>
            <a:ext cx="10752439" cy="4794420"/>
          </a:xfrm>
        </p:spPr>
        <p:txBody>
          <a:bodyPr>
            <a:normAutofit/>
          </a:bodyPr>
          <a:lstStyle/>
          <a:p>
            <a:r>
              <a:rPr lang="en-US" sz="1400" b="1" dirty="0"/>
              <a:t>Implement stricter traffic enforcement measures between May and July</a:t>
            </a:r>
            <a:r>
              <a:rPr lang="en-US" sz="1400" dirty="0"/>
              <a:t>, the period with the highest collision risk, to enhance road safety.</a:t>
            </a:r>
          </a:p>
          <a:p>
            <a:r>
              <a:rPr lang="en-US" sz="1400" b="1" dirty="0"/>
              <a:t>Launch targeted public awareness radio ads between 2 PM and 6 PM</a:t>
            </a:r>
            <a:r>
              <a:rPr lang="en-US" sz="1400" dirty="0"/>
              <a:t>, the peak hours for collisions, to promote safer driving behaviors.</a:t>
            </a:r>
          </a:p>
          <a:p>
            <a:r>
              <a:rPr lang="en-US" sz="1400" b="1" dirty="0"/>
              <a:t>Ban the use of mobile and electronic devices by  front-seat passengers</a:t>
            </a:r>
            <a:r>
              <a:rPr lang="en-US" sz="1400" dirty="0"/>
              <a:t>, enforcing strict penalties to minimize distractions.</a:t>
            </a:r>
          </a:p>
          <a:p>
            <a:r>
              <a:rPr lang="en-US" sz="1400" b="1" dirty="0"/>
              <a:t>Deploy speed cameras and impose substantial fines on the top 10 high-fatality streets</a:t>
            </a:r>
            <a:r>
              <a:rPr lang="en-US" sz="1400" dirty="0"/>
              <a:t> to deter reckless driving and reduce fatalities.</a:t>
            </a:r>
          </a:p>
          <a:p>
            <a:r>
              <a:rPr lang="en-US" sz="1400" b="1" dirty="0"/>
              <a:t>Expand traffic-calming measures</a:t>
            </a:r>
            <a:r>
              <a:rPr lang="en-US" sz="1400" dirty="0"/>
              <a:t>, such as speed bumps, enhanced signage, and road redesigns, in areas with frequent collisions.</a:t>
            </a:r>
          </a:p>
          <a:p>
            <a:r>
              <a:rPr lang="en-US" sz="1400" b="1" dirty="0"/>
              <a:t>Enhance driver licensing requirements</a:t>
            </a:r>
            <a:r>
              <a:rPr lang="en-US" sz="1400" dirty="0"/>
              <a:t>, placing greater emphasis on yielding the right-of-way, maintaining a safe following distance, and understanding the dangers of excessive speed.</a:t>
            </a:r>
          </a:p>
          <a:p>
            <a:r>
              <a:rPr lang="en-US" sz="1400" b="1" dirty="0"/>
              <a:t>Enhance law enforcement presence on high-risk roads</a:t>
            </a:r>
            <a:r>
              <a:rPr lang="en-US" sz="1400" dirty="0"/>
              <a:t>, such as Henry Hudson Parkway, to prevent speeding and unsafe driving behaviors.</a:t>
            </a:r>
          </a:p>
          <a:p>
            <a:r>
              <a:rPr lang="en-US" sz="1400" b="1" dirty="0"/>
              <a:t>Prioritize Brooklyn and Queens for the initial implementation of these measures</a:t>
            </a:r>
            <a:r>
              <a:rPr lang="en-US" sz="1400" dirty="0"/>
              <a:t>, given their high collision and fatality rates.</a:t>
            </a:r>
          </a:p>
          <a:p>
            <a:r>
              <a:rPr lang="en-US" sz="1400" b="1" dirty="0"/>
              <a:t>Strengthen motorcycle safety initiatives</a:t>
            </a:r>
            <a:r>
              <a:rPr lang="en-US" sz="1400" dirty="0"/>
              <a:t>, including increased visibility measures (reflective gear and daytime running lights), and dedicated motorcycle lanes on high-risk roads.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22068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5549808C-3CAC-CD37-D1C6-BD17A4614E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394" y="487679"/>
            <a:ext cx="12180361" cy="58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5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621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NYC Traffic Accidents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Vineet Khurana</dc:creator>
  <cp:lastModifiedBy>Vineet Khurana</cp:lastModifiedBy>
  <cp:revision>2</cp:revision>
  <cp:lastPrinted>2025-02-07T16:18:03Z</cp:lastPrinted>
  <dcterms:created xsi:type="dcterms:W3CDTF">2025-02-07T10:17:38Z</dcterms:created>
  <dcterms:modified xsi:type="dcterms:W3CDTF">2025-02-07T18:44:04Z</dcterms:modified>
</cp:coreProperties>
</file>