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2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4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Vaibhav J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Lavanya 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DD7DB5-75B1-B79F-43E2-BD075571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652033"/>
            <a:ext cx="5928344" cy="36162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annual income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Applicants having  income in range of 31-59K are most likely to default loan.</a:t>
            </a:r>
            <a:endParaRPr lang="en-US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1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2E1266-184C-2BF0-0EED-93365436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244459"/>
            <a:ext cx="5928344" cy="44314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verification status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Applicants who are not verified have high chance of defaulting loan.</a:t>
            </a:r>
            <a:endParaRPr lang="en-US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9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D1EB48-85E4-219F-A8BA-ABE49E6C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880" y="1717747"/>
            <a:ext cx="7377884" cy="350449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</a:t>
            </a:r>
            <a:r>
              <a:rPr lang="en-US" dirty="0" err="1"/>
              <a:t>issue_d</a:t>
            </a:r>
            <a:endParaRPr lang="en-US" dirty="0"/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Maximum number of defaults occurred when loan issued at the end of the year.</a:t>
            </a:r>
          </a:p>
          <a:p>
            <a:r>
              <a:rPr lang="en-US" dirty="0"/>
              <a:t>Maximum number of defaults occurred when loan issued in year 2011</a:t>
            </a:r>
            <a:endParaRPr lang="en-US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2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038E-8037-2688-14CD-E5D0C212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The above analysis with respect to the charged off loans for each variable suggests the following. There is a more probability of defaulting when 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D56D-2137-FD23-0F2A-EC292E29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having </a:t>
            </a:r>
            <a:r>
              <a:rPr lang="en-US" sz="1600" b="0" i="0" dirty="0" err="1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house_ownership</a:t>
            </a: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 as 'RENT'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who use the loan to clear other debts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who receive interest at the rate of 13-17%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who have an income of range 31201 - 58402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who have 20-37 </a:t>
            </a:r>
            <a:r>
              <a:rPr lang="en-US" sz="1600" b="0" i="0" dirty="0" err="1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open_acc</a:t>
            </a:r>
            <a:endParaRPr lang="en-US" sz="1600" b="0" i="0" dirty="0">
              <a:solidFill>
                <a:srgbClr val="212121"/>
              </a:solidFill>
              <a:effectLst/>
              <a:cs typeface="DaunPenh" panose="020F0502020204030204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Applicants with </a:t>
            </a:r>
            <a:r>
              <a:rPr lang="en-US" sz="1600" b="0" i="0" dirty="0" err="1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employement</a:t>
            </a: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 length of 10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funded amount by investor is between 5000-10000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Loan amount is between 5429 - 10357</a:t>
            </a:r>
            <a:endParaRPr lang="en-IN" sz="1600" dirty="0">
              <a:cs typeface="DaunPenh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D56D-2137-FD23-0F2A-EC292E29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 err="1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Dti</a:t>
            </a: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 is between 12-18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monthly installments are between 145-274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Term of 36 months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the loan status is Not verified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the no of enquiries in last 6 months is 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the number of derogatory public records is 0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When the purpose is '</a:t>
            </a:r>
            <a:r>
              <a:rPr lang="en-US" sz="1400" b="0" i="0" dirty="0" err="1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debt_consolidation</a:t>
            </a: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Grade is 'B'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12121"/>
                </a:solidFill>
                <a:effectLst/>
                <a:cs typeface="DaunPenh" panose="020F0502020204030204" pitchFamily="2" charset="0"/>
              </a:rPr>
              <a:t>And a total grade of 'B5' level.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>
              <a:cs typeface="DaunPenh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8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54DD-52A6-2EE1-48C4-749B9AB1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6134" cy="2775967"/>
          </a:xfrm>
        </p:spPr>
        <p:txBody>
          <a:bodyPr/>
          <a:lstStyle/>
          <a:p>
            <a:r>
              <a:rPr lang="en-US" dirty="0"/>
              <a:t>Bivariate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16F2-50C3-7F23-08C0-4F9AE3D8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Presenting observations and finding after preforming bivariate analysis on cleaned data.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75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FB63F2-E989-B152-C946-A9C0E9B0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896169"/>
            <a:ext cx="5928344" cy="512801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97167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Analysis</a:t>
            </a:r>
            <a:r>
              <a:rPr lang="en-US" sz="1700" dirty="0">
                <a:solidFill>
                  <a:schemeClr val="bg1"/>
                </a:solidFill>
              </a:rPr>
              <a:t> :- By Annual income vs loan purpose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Findings/Observation:</a:t>
            </a:r>
          </a:p>
          <a:p>
            <a:pPr algn="l"/>
            <a:r>
              <a:rPr lang="en-US" sz="1600" i="0" dirty="0">
                <a:solidFill>
                  <a:schemeClr val="bg1"/>
                </a:solidFill>
                <a:effectLst/>
              </a:rPr>
              <a:t>Even if number of loans applied and defaulted are the highest in number for "</a:t>
            </a:r>
            <a:r>
              <a:rPr lang="en-US" sz="1600" i="0" dirty="0" err="1">
                <a:solidFill>
                  <a:schemeClr val="bg1"/>
                </a:solidFill>
                <a:effectLst/>
              </a:rPr>
              <a:t>debt_consolation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", the annual income of those who applied isn't the highest.</a:t>
            </a:r>
            <a:br>
              <a:rPr lang="en-US" sz="1600" b="0" i="0" dirty="0">
                <a:solidFill>
                  <a:schemeClr val="bg1"/>
                </a:solidFill>
                <a:effectLst/>
              </a:rPr>
            </a:b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</a:rPr>
              <a:t>Applicants with higher salary mostly applied loans for "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home_improvment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", "house", "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renewable_energy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" and "</a:t>
            </a:r>
            <a:r>
              <a:rPr lang="en-US" sz="1600" b="0" i="0" dirty="0" err="1">
                <a:solidFill>
                  <a:schemeClr val="bg1"/>
                </a:solidFill>
                <a:effectLst/>
              </a:rPr>
              <a:t>small_businesses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"</a:t>
            </a:r>
          </a:p>
          <a:p>
            <a:pPr>
              <a:lnSpc>
                <a:spcPct val="100000"/>
              </a:lnSpc>
            </a:pPr>
            <a:endParaRPr lang="en-I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C54024-CCDA-559A-3E26-A8B0DC96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281511"/>
            <a:ext cx="5928344" cy="43573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/>
              <a:t>Analysis</a:t>
            </a:r>
            <a:r>
              <a:rPr lang="en-US"/>
              <a:t> :- By Annual income vs loan amount</a:t>
            </a:r>
          </a:p>
          <a:p>
            <a:r>
              <a:rPr lang="en-US" b="1"/>
              <a:t>Findings/Observation:</a:t>
            </a:r>
          </a:p>
          <a:p>
            <a:r>
              <a:rPr lang="en-US" i="0">
                <a:effectLst/>
              </a:rPr>
              <a:t>Across all the income groups, the </a:t>
            </a:r>
            <a:r>
              <a:rPr lang="en-US" i="0" err="1">
                <a:effectLst/>
              </a:rPr>
              <a:t>loan_amount</a:t>
            </a:r>
            <a:r>
              <a:rPr lang="en-US" i="0">
                <a:effectLst/>
              </a:rPr>
              <a:t> is higher for people who defaulted.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C54024-CCDA-559A-3E26-A8B0DC96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281511"/>
            <a:ext cx="5928344" cy="435733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/>
              <a:t>Analysis</a:t>
            </a:r>
            <a:r>
              <a:rPr lang="en-US"/>
              <a:t> :- By Annual income vs loan amount</a:t>
            </a:r>
          </a:p>
          <a:p>
            <a:r>
              <a:rPr lang="en-US" b="1"/>
              <a:t>Findings/Observation:</a:t>
            </a:r>
          </a:p>
          <a:p>
            <a:r>
              <a:rPr lang="en-US" i="0">
                <a:effectLst/>
              </a:rPr>
              <a:t>Across all the income groups, the </a:t>
            </a:r>
            <a:r>
              <a:rPr lang="en-US" i="0" err="1">
                <a:effectLst/>
              </a:rPr>
              <a:t>loan_amount</a:t>
            </a:r>
            <a:r>
              <a:rPr lang="en-US" i="0">
                <a:effectLst/>
              </a:rPr>
              <a:t> is higher for people who defaulted.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7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84D7ADC-6C67-3022-FAB7-75CE2630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088840"/>
            <a:ext cx="5928344" cy="47426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> :- By interest rate vs loan amount</a:t>
            </a:r>
          </a:p>
          <a:p>
            <a:r>
              <a:rPr lang="en-US" b="1" dirty="0">
                <a:solidFill>
                  <a:schemeClr val="bg1"/>
                </a:solidFill>
              </a:rPr>
              <a:t>Findings/Observation: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</a:rPr>
              <a:t>The interest rate for charged off loans is pretty high than that of fully paid loans in all the </a:t>
            </a:r>
            <a:r>
              <a:rPr lang="en-US" i="0" dirty="0" err="1">
                <a:solidFill>
                  <a:schemeClr val="bg1"/>
                </a:solidFill>
                <a:effectLst/>
              </a:rPr>
              <a:t>loan_amount</a:t>
            </a:r>
            <a:r>
              <a:rPr lang="en-US" i="0" dirty="0">
                <a:solidFill>
                  <a:schemeClr val="bg1"/>
                </a:solidFill>
                <a:effectLst/>
              </a:rPr>
              <a:t> groups.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0FF3-F387-7143-A468-63A83B0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6800"/>
            <a:ext cx="10058400" cy="1450757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924E-91E2-F158-6461-1D3CC85C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This company is the largest online loan marketplace, facilitating personal loans, business loans, and financing of medical procedures. Borrowers can easily access lower interest rate loans through a fast online interface.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91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D720D55-5661-15F5-79FC-90311E89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2081838"/>
            <a:ext cx="5928344" cy="27566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> :- By employee length vs loan amount and  verified status vs loan amount</a:t>
            </a:r>
          </a:p>
          <a:p>
            <a:r>
              <a:rPr lang="en-US" b="1" dirty="0">
                <a:solidFill>
                  <a:schemeClr val="bg1"/>
                </a:solidFill>
              </a:rPr>
              <a:t>Findings/Observation: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</a:rPr>
              <a:t>Probability of defaulting loan is high when employment length is 10yrs and loan amount is 12k-14k and the loan is verified and loan amount is above 16k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3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A00C-DA1B-B99F-E560-92A14560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above analysis with respect to the charged off loans. There is a more probability of defaulting when 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8BE1-9782-541B-E8C4-1906C28A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taking loan for 'home improvement' and have income of 60k -70k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whose home ownership is 'MORTGAGE and have income of 60-70k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who receive interest at the rate of 21-24% and have an income of 70k-80k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who have taken a loan in the range 30k - 35k and are charged interest rate of 15-17.5 %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who have taken a loan for small business and the loan amount is greater than 14k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Applicants whose home ownership is 'MORTGAGE and have loan of 14-16k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When grade is F and loan amount is between 15k-20k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When employment length is 10yrs and loan amount is 12k-14k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When the loan is verified and loan amount is above 16k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212121"/>
                </a:solidFill>
                <a:effectLst/>
              </a:rPr>
              <a:t>For grade G and interest rate above 20%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29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Multivariate Analysis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AFE3FA-E231-426A-D71C-184AAE55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614" y="395671"/>
            <a:ext cx="7255796" cy="571188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Findings/Observation:</a:t>
            </a:r>
          </a:p>
          <a:p>
            <a:r>
              <a:rPr lang="en-US" dirty="0"/>
              <a:t>There is a positive correlation between some entities and a negative correlation between some. Chances of default are strongly correlated with term and interest rate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57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0CA3-148F-02F9-67A4-CB35813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3BC3A6-6362-6BD1-7BA3-0B371219E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99007"/>
              </p:ext>
            </p:extLst>
          </p:nvPr>
        </p:nvGraphicFramePr>
        <p:xfrm>
          <a:off x="803272" y="2003425"/>
          <a:ext cx="10414002" cy="4092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334">
                  <a:extLst>
                    <a:ext uri="{9D8B030D-6E8A-4147-A177-3AD203B41FA5}">
                      <a16:colId xmlns:a16="http://schemas.microsoft.com/office/drawing/2014/main" val="2532976691"/>
                    </a:ext>
                  </a:extLst>
                </a:gridCol>
                <a:gridCol w="3471334">
                  <a:extLst>
                    <a:ext uri="{9D8B030D-6E8A-4147-A177-3AD203B41FA5}">
                      <a16:colId xmlns:a16="http://schemas.microsoft.com/office/drawing/2014/main" val="54100208"/>
                    </a:ext>
                  </a:extLst>
                </a:gridCol>
                <a:gridCol w="3471334">
                  <a:extLst>
                    <a:ext uri="{9D8B030D-6E8A-4147-A177-3AD203B41FA5}">
                      <a16:colId xmlns:a16="http://schemas.microsoft.com/office/drawing/2014/main" val="378211161"/>
                    </a:ext>
                  </a:extLst>
                </a:gridCol>
              </a:tblGrid>
              <a:tr h="535527"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14342"/>
                  </a:ext>
                </a:extLst>
              </a:tr>
              <a:tr h="355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1E42"/>
                          </a:solidFill>
                        </a:rPr>
                        <a:t>T</a:t>
                      </a:r>
                      <a:r>
                        <a:rPr lang="en-US" b="0" dirty="0">
                          <a:solidFill>
                            <a:srgbClr val="091E42"/>
                          </a:solidFill>
                          <a:effectLst/>
                        </a:rPr>
                        <a:t>o identify these risky loan applicants, then such loans can be reduced thereby cutting down the amount of credit loss.</a:t>
                      </a:r>
                      <a:endParaRPr lang="en-US" dirty="0">
                        <a:solidFill>
                          <a:srgbClr val="091E4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1E42"/>
                          </a:solidFill>
                        </a:rPr>
                        <a:t>T</a:t>
                      </a:r>
                      <a:r>
                        <a:rPr lang="en-US" b="0" dirty="0">
                          <a:solidFill>
                            <a:srgbClr val="091E42"/>
                          </a:solidFill>
                          <a:effectLst/>
                        </a:rPr>
                        <a:t>o understand the </a:t>
                      </a:r>
                      <a:r>
                        <a:rPr lang="en-US" b="1" dirty="0">
                          <a:solidFill>
                            <a:srgbClr val="091E42"/>
                          </a:solidFill>
                          <a:effectLst/>
                        </a:rPr>
                        <a:t>driving factors </a:t>
                      </a:r>
                      <a:r>
                        <a:rPr lang="en-US" b="0" dirty="0">
                          <a:solidFill>
                            <a:srgbClr val="091E42"/>
                          </a:solidFill>
                          <a:effectLst/>
                        </a:rPr>
                        <a:t>behind loan default, i.e. the variables which are strong indicators of default.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91E42"/>
                          </a:solidFill>
                          <a:effectLst/>
                        </a:rPr>
                        <a:t>Identification of such applicants using EDA is the aim of this case study.</a:t>
                      </a:r>
                      <a:endParaRPr lang="en-US" dirty="0">
                        <a:solidFill>
                          <a:srgbClr val="091E4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5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D016-62A3-D6A1-BB7D-473C0668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96A4-5F74-97AF-A2B2-644D73FF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Dropped null columns as they will not help in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Dropped loan status </a:t>
            </a:r>
            <a:r>
              <a:rPr lang="en-US" b="1" dirty="0"/>
              <a:t>Current </a:t>
            </a:r>
            <a:r>
              <a:rPr lang="en-US" dirty="0"/>
              <a:t>as it will not be considered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Outliers are handled where it can affect the analysis,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more data is derived from existing columns to understand data more clearly.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3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54DD-52A6-2EE1-48C4-749B9AB1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6134" cy="2775967"/>
          </a:xfrm>
        </p:spPr>
        <p:txBody>
          <a:bodyPr/>
          <a:lstStyle/>
          <a:p>
            <a:r>
              <a:rPr lang="en-US" dirty="0"/>
              <a:t>Univariate Analysis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16F2-50C3-7F23-08C0-4F9AE3D8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Presenting observations and finding after preforming univariate analysis on cleaned data.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31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8E4-4661-C4C4-BE22-9DBF0CC6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007330-0099-59D4-D560-B967B424C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864" y="1479314"/>
            <a:ext cx="7587284" cy="462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7A4CB-EE98-5155-F4FB-743A425E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purpose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People who’s purpose of the loan is debt consolidation have high probability of defaulting loan.</a:t>
            </a:r>
          </a:p>
        </p:txBody>
      </p:sp>
    </p:spTree>
    <p:extLst>
      <p:ext uri="{BB962C8B-B14F-4D97-AF65-F5344CB8AC3E}">
        <p14:creationId xmlns:p14="http://schemas.microsoft.com/office/powerpoint/2010/main" val="280802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CF5-25FF-F1BD-7663-981B7058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C080C1-803A-B947-1A06-D10258232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422309"/>
            <a:ext cx="5928344" cy="40757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2A23-B82B-8169-CA0F-889EAFED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home ownership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Applicants having house ownership as ‘RENT’ have high probability of defaulting loan.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461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Analysis</a:t>
            </a:r>
            <a:r>
              <a:rPr lang="en-US" dirty="0"/>
              <a:t> :- By Interest Rate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Applicants having interest rate of 13-17% is most likely to default loan.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'</a:t>
            </a:r>
          </a:p>
          <a:p>
            <a:endParaRPr lang="en-IN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097C493-D051-BA0D-2530-4C4A387C3C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10" y="1484848"/>
            <a:ext cx="5303531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54B-3D26-4B4E-CC4C-FCC93BF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dirty="0"/>
              <a:t>Analysis Result</a:t>
            </a:r>
            <a:endParaRPr lang="en-IN" dirty="0"/>
          </a:p>
        </p:txBody>
      </p:sp>
      <p:pic>
        <p:nvPicPr>
          <p:cNvPr id="4102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DA88C71-26D6-CE36-43E1-59098BAB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244459"/>
            <a:ext cx="5928344" cy="44314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3F64-939F-8D29-C073-4CEEF205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:- By having  employment length </a:t>
            </a:r>
          </a:p>
          <a:p>
            <a:r>
              <a:rPr lang="en-US" b="1" dirty="0"/>
              <a:t>Findings/Observation:</a:t>
            </a:r>
          </a:p>
          <a:p>
            <a:r>
              <a:rPr lang="en-US" dirty="0"/>
              <a:t>Applicants having  employment length of 10 are most likely to default loan.</a:t>
            </a:r>
            <a:endParaRPr lang="en-US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88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{EE4770B1-E45B-4D38-9601-951E53D5036C}tf22712842_win32</Template>
  <TotalTime>90</TotalTime>
  <Words>935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freight-text-pro</vt:lpstr>
      <vt:lpstr>Roboto</vt:lpstr>
      <vt:lpstr>Wingdings</vt:lpstr>
      <vt:lpstr>Custom</vt:lpstr>
      <vt:lpstr>Lending Club Case Study</vt:lpstr>
      <vt:lpstr>Overview </vt:lpstr>
      <vt:lpstr>Problem Statement </vt:lpstr>
      <vt:lpstr>Data for analysis </vt:lpstr>
      <vt:lpstr>Univariate Analysis Results</vt:lpstr>
      <vt:lpstr>Analysis Result</vt:lpstr>
      <vt:lpstr>Analysis Result</vt:lpstr>
      <vt:lpstr>Analysis Result</vt:lpstr>
      <vt:lpstr>Analysis Result</vt:lpstr>
      <vt:lpstr>Analysis Result</vt:lpstr>
      <vt:lpstr>Analysis Result</vt:lpstr>
      <vt:lpstr>Analysis Result</vt:lpstr>
      <vt:lpstr>The above analysis with respect to the charged off loans for each variable suggests the following. There is a more probability of defaulting when :</vt:lpstr>
      <vt:lpstr>PowerPoint Presentation</vt:lpstr>
      <vt:lpstr>Bivariate Analysis Results</vt:lpstr>
      <vt:lpstr>Analysis Result</vt:lpstr>
      <vt:lpstr>Analysis Result</vt:lpstr>
      <vt:lpstr>Analysis Result</vt:lpstr>
      <vt:lpstr>Analysis Result</vt:lpstr>
      <vt:lpstr>Analysis Result</vt:lpstr>
      <vt:lpstr>The above analysis with respect to the charged off loans. There is a more probability of defaulting when :</vt:lpstr>
      <vt:lpstr>Multivariate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Jaisingpure Vaibhav Ashok</dc:creator>
  <cp:lastModifiedBy>Jaisingpure Vaibhav Ashok</cp:lastModifiedBy>
  <cp:revision>1</cp:revision>
  <dcterms:created xsi:type="dcterms:W3CDTF">2023-08-07T06:36:25Z</dcterms:created>
  <dcterms:modified xsi:type="dcterms:W3CDTF">2023-08-07T08:06:34Z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