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63" r:id="rId4"/>
    <p:sldId id="264" r:id="rId5"/>
    <p:sldId id="265" r:id="rId6"/>
    <p:sldId id="266" r:id="rId7"/>
    <p:sldId id="258"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870"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88b29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88b2970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88b29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88b2970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88b29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88b2970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88b29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88b2970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88b29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88b2970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88b2970f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88b2970f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2503050" y="3864800"/>
            <a:ext cx="4137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Team ID: </a:t>
            </a:r>
            <a:r>
              <a:rPr lang="en" sz="1200" dirty="0">
                <a:solidFill>
                  <a:srgbClr val="434343"/>
                </a:solidFill>
              </a:rPr>
              <a:t>UHCK_NT006 </a:t>
            </a:r>
            <a:endParaRPr sz="1200">
              <a:solidFill>
                <a:srgbClr val="434343"/>
              </a:solidFill>
            </a:endParaRPr>
          </a:p>
        </p:txBody>
      </p:sp>
      <p:sp>
        <p:nvSpPr>
          <p:cNvPr id="55" name="Google Shape;55;p13"/>
          <p:cNvSpPr txBox="1"/>
          <p:nvPr/>
        </p:nvSpPr>
        <p:spPr>
          <a:xfrm>
            <a:off x="2503050" y="4134860"/>
            <a:ext cx="4137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Team Name: </a:t>
            </a:r>
            <a:r>
              <a:rPr lang="en" sz="1200" b="1" dirty="0">
                <a:solidFill>
                  <a:srgbClr val="434343"/>
                </a:solidFill>
              </a:rPr>
              <a:t>TechBlazers</a:t>
            </a:r>
            <a:endParaRPr sz="1200">
              <a:solidFill>
                <a:srgbClr val="434343"/>
              </a:solidFill>
            </a:endParaRPr>
          </a:p>
        </p:txBody>
      </p:sp>
      <p:sp>
        <p:nvSpPr>
          <p:cNvPr id="56" name="Google Shape;56;p13"/>
          <p:cNvSpPr txBox="1"/>
          <p:nvPr/>
        </p:nvSpPr>
        <p:spPr>
          <a:xfrm>
            <a:off x="2503050" y="1866400"/>
            <a:ext cx="4137900" cy="369302"/>
          </a:xfrm>
          <a:prstGeom prst="rect">
            <a:avLst/>
          </a:prstGeom>
          <a:noFill/>
          <a:ln>
            <a:noFill/>
          </a:ln>
        </p:spPr>
        <p:txBody>
          <a:bodyPr spcFirstLastPara="1" wrap="square" lIns="91425" tIns="91425" rIns="91425" bIns="91425" anchor="t" anchorCtr="0">
            <a:spAutoFit/>
          </a:bodyPr>
          <a:lstStyle/>
          <a:p>
            <a:pPr lvl="0" algn="ctr"/>
            <a:r>
              <a:rPr lang="en" sz="1200" b="1" dirty="0"/>
              <a:t>Problem Statement ID: </a:t>
            </a:r>
            <a:r>
              <a:rPr lang="en-US" sz="1200" b="1" dirty="0"/>
              <a:t>UHCK_AI004</a:t>
            </a:r>
            <a:endParaRPr sz="1200">
              <a:solidFill>
                <a:srgbClr val="434343"/>
              </a:solidFill>
            </a:endParaRPr>
          </a:p>
        </p:txBody>
      </p:sp>
      <p:sp>
        <p:nvSpPr>
          <p:cNvPr id="57" name="Google Shape;57;p13"/>
          <p:cNvSpPr txBox="1"/>
          <p:nvPr/>
        </p:nvSpPr>
        <p:spPr>
          <a:xfrm>
            <a:off x="2503050" y="2135129"/>
            <a:ext cx="41379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Problem Statement Title:</a:t>
            </a:r>
            <a:endParaRPr sz="1200" b="1"/>
          </a:p>
          <a:p>
            <a:pPr lvl="0" algn="ctr"/>
            <a:r>
              <a:rPr lang="en-US" sz="1200" b="1" dirty="0"/>
              <a:t>Smart Allocation of Tipper-Shovel in Open-pit Mines</a:t>
            </a:r>
            <a:endParaRPr sz="12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p:nvPr/>
        </p:nvSpPr>
        <p:spPr>
          <a:xfrm>
            <a:off x="783015" y="524407"/>
            <a:ext cx="8081700" cy="2154406"/>
          </a:xfrm>
          <a:prstGeom prst="rect">
            <a:avLst/>
          </a:prstGeom>
          <a:noFill/>
          <a:ln>
            <a:noFill/>
          </a:ln>
        </p:spPr>
        <p:txBody>
          <a:bodyPr spcFirstLastPara="1" wrap="square" lIns="91425" tIns="91425" rIns="91425" bIns="91425" anchor="t" anchorCtr="0">
            <a:spAutoFit/>
          </a:bodyPr>
          <a:lstStyle/>
          <a:p>
            <a:r>
              <a:rPr lang="en-US" sz="1600" dirty="0"/>
              <a:t>Open-pit mining operations rely on trucks and shovels for mineral extraction, making their efficient allocation critical for productivity and profitability. We focus on optimizing this allocation to maximize production while minimizing operational costs. We explore two methods: first, utilizing trucks at full capacity, and second, using trucks below full capacity to increase travel speed. The main challenge lies in working with a fixed fleet size, but we also investigate reverse thinking to identify an optimum fleet size for enhanced production. For instance, replacing a 56t capacity truck with a 65t one, despite slightly higher fuel consumption, can lead to a substantial production increase.</a:t>
            </a:r>
          </a:p>
        </p:txBody>
      </p:sp>
      <p:sp>
        <p:nvSpPr>
          <p:cNvPr id="63" name="Google Shape;63;p14"/>
          <p:cNvSpPr txBox="1"/>
          <p:nvPr/>
        </p:nvSpPr>
        <p:spPr>
          <a:xfrm>
            <a:off x="783025" y="165250"/>
            <a:ext cx="413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rPr>
              <a:t>Abstract</a:t>
            </a:r>
            <a:endParaRPr sz="18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p:nvPr/>
        </p:nvSpPr>
        <p:spPr>
          <a:xfrm>
            <a:off x="611137" y="545035"/>
            <a:ext cx="8081700" cy="3323957"/>
          </a:xfrm>
          <a:prstGeom prst="rect">
            <a:avLst/>
          </a:prstGeom>
          <a:noFill/>
          <a:ln>
            <a:noFill/>
          </a:ln>
        </p:spPr>
        <p:txBody>
          <a:bodyPr spcFirstLastPara="1" wrap="square" lIns="91425" tIns="91425" rIns="91425" bIns="91425" anchor="t" anchorCtr="0">
            <a:spAutoFit/>
          </a:bodyPr>
          <a:lstStyle/>
          <a:p>
            <a:r>
              <a:rPr lang="en-US" sz="1200" b="1" dirty="0"/>
              <a:t>Method 1: Utilizing Trucks at Full Capacity :</a:t>
            </a:r>
            <a:endParaRPr lang="en-US" sz="1200" dirty="0"/>
          </a:p>
          <a:p>
            <a:pPr lvl="0">
              <a:buFont typeface="Wingdings" pitchFamily="2" charset="2"/>
              <a:buChar char="Ø"/>
            </a:pPr>
            <a:r>
              <a:rPr lang="en-US" sz="1200" u="sng" dirty="0"/>
              <a:t>Data Collection and Specifications: </a:t>
            </a:r>
            <a:r>
              <a:rPr lang="en-US" sz="1200" dirty="0"/>
              <a:t>We collect detailed specifications of truck capacities, shovel production speeds, and distances between shovels and unloading points.</a:t>
            </a:r>
          </a:p>
          <a:p>
            <a:pPr lvl="0">
              <a:buFont typeface="Wingdings" pitchFamily="2" charset="2"/>
              <a:buChar char="Ø"/>
            </a:pPr>
            <a:r>
              <a:rPr lang="en-US" sz="1200" u="sng" dirty="0"/>
              <a:t>Initial Truck Allocation: </a:t>
            </a:r>
            <a:r>
              <a:rPr lang="en-US" sz="1200" dirty="0"/>
              <a:t>At the beginning of the shift (t=0), we allocate maximum capacity trucks to the most efficient shovels to keep them consistently engaged.</a:t>
            </a:r>
          </a:p>
          <a:p>
            <a:pPr lvl="0">
              <a:buFont typeface="Wingdings" pitchFamily="2" charset="2"/>
              <a:buChar char="Ø"/>
            </a:pPr>
            <a:r>
              <a:rPr lang="en-US" sz="1200" u="sng" dirty="0"/>
              <a:t>Shovel Queue Arrangement:</a:t>
            </a:r>
            <a:r>
              <a:rPr lang="en-US" sz="1200" dirty="0"/>
              <a:t> Let's consider three shovels labeled as s1, s2, and s3. After accounting for already queued trucks and the time each shovel takes to fill them, we find that s1 will be free after 4 units of time, s2 after 5 units of time, and s3 after 3 units of time. Consequently, the arranged stack, in increasing order of their idle time, will be [[s3], [s1], [s2]].</a:t>
            </a:r>
          </a:p>
          <a:p>
            <a:pPr lvl="0">
              <a:buFont typeface="Wingdings" pitchFamily="2" charset="2"/>
              <a:buChar char="Ø"/>
            </a:pPr>
            <a:r>
              <a:rPr lang="en-US" sz="1200" u="sng" dirty="0"/>
              <a:t>Shovel Assignment on Truck Arrival:</a:t>
            </a:r>
            <a:r>
              <a:rPr lang="en-US" sz="1200" dirty="0"/>
              <a:t> Upon a truck's arrival at an unloading point, we assign the returning shovel based on a priority parameter considering time to reach the shovel, waiting period after arrival, and expected engagement 	time. Obviously better efficient shovels will be preferred more when it will be tie for other factors.</a:t>
            </a:r>
          </a:p>
          <a:p>
            <a:pPr lvl="0">
              <a:buFont typeface="Wingdings" pitchFamily="2" charset="2"/>
              <a:buChar char="Ø"/>
            </a:pPr>
            <a:r>
              <a:rPr lang="en-US" sz="1200" u="sng" dirty="0"/>
              <a:t>Unloading Point Allocation:</a:t>
            </a:r>
            <a:r>
              <a:rPr lang="en-US" sz="1200" dirty="0"/>
              <a:t> When a truck is at a shovel point, we determine the unloading point based on factors like distance, the number of trucks already assigned, and their capacities. We prioritize early availability of higher-capacity trucks for efficient shovel usage. Here we are focusing to have better options at unloading  point like we want to have 96t(</a:t>
            </a:r>
            <a:r>
              <a:rPr lang="en-US" sz="1200" dirty="0" err="1"/>
              <a:t>tonne</a:t>
            </a:r>
            <a:r>
              <a:rPr lang="en-US" sz="1200" dirty="0"/>
              <a:t>) truck free earlier than 65t truck. So, that it can be utilized at efficient shovel point.</a:t>
            </a:r>
          </a:p>
          <a:p>
            <a:endParaRPr lang="en-US" sz="1200" dirty="0"/>
          </a:p>
        </p:txBody>
      </p:sp>
      <p:sp>
        <p:nvSpPr>
          <p:cNvPr id="63" name="Google Shape;63;p14"/>
          <p:cNvSpPr txBox="1"/>
          <p:nvPr/>
        </p:nvSpPr>
        <p:spPr>
          <a:xfrm>
            <a:off x="748650" y="48375"/>
            <a:ext cx="4137900" cy="1200298"/>
          </a:xfrm>
          <a:prstGeom prst="rect">
            <a:avLst/>
          </a:prstGeom>
          <a:noFill/>
          <a:ln>
            <a:noFill/>
          </a:ln>
        </p:spPr>
        <p:txBody>
          <a:bodyPr spcFirstLastPara="1" wrap="square" lIns="91425" tIns="91425" rIns="91425" bIns="91425" anchor="t" anchorCtr="0">
            <a:spAutoFit/>
          </a:bodyPr>
          <a:lstStyle/>
          <a:p>
            <a:pPr lvl="0"/>
            <a:r>
              <a:rPr lang="en-US" sz="1800" b="1" dirty="0">
                <a:solidFill>
                  <a:schemeClr val="dk1"/>
                </a:solidFill>
              </a:rPr>
              <a:t>Methodology</a:t>
            </a:r>
          </a:p>
          <a:p>
            <a:r>
              <a:rPr lang="en-US" sz="1200" dirty="0"/>
              <a:t>We are approaching the problem with two methods:</a:t>
            </a:r>
          </a:p>
          <a:p>
            <a:pPr lvl="0"/>
            <a:endParaRPr lang="en-US" sz="1800" b="1" dirty="0">
              <a:solidFill>
                <a:schemeClr val="dk1"/>
              </a:solidFill>
            </a:endParaRPr>
          </a:p>
          <a:p>
            <a:pPr lvl="0"/>
            <a:endParaRPr lang="en-US" sz="1800" b="1"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p:nvPr/>
        </p:nvSpPr>
        <p:spPr>
          <a:xfrm>
            <a:off x="783015" y="153157"/>
            <a:ext cx="8081700" cy="2154406"/>
          </a:xfrm>
          <a:prstGeom prst="rect">
            <a:avLst/>
          </a:prstGeom>
          <a:noFill/>
          <a:ln>
            <a:noFill/>
          </a:ln>
        </p:spPr>
        <p:txBody>
          <a:bodyPr spcFirstLastPara="1" wrap="square" lIns="91425" tIns="91425" rIns="91425" bIns="91425" anchor="t" anchorCtr="0">
            <a:spAutoFit/>
          </a:bodyPr>
          <a:lstStyle/>
          <a:p>
            <a:r>
              <a:rPr lang="en-US" sz="1600" b="1" dirty="0"/>
              <a:t>Advantages of Method1:</a:t>
            </a:r>
          </a:p>
          <a:p>
            <a:endParaRPr lang="en-US" sz="1600" dirty="0"/>
          </a:p>
          <a:p>
            <a:pPr>
              <a:buFont typeface="Wingdings" pitchFamily="2" charset="2"/>
              <a:buChar char="Ø"/>
            </a:pPr>
            <a:r>
              <a:rPr lang="en-US" sz="1600" dirty="0"/>
              <a:t>Real-time delays are accounted for, ensuring a practical approach. </a:t>
            </a:r>
          </a:p>
          <a:p>
            <a:pPr>
              <a:buFont typeface="Wingdings" pitchFamily="2" charset="2"/>
              <a:buChar char="Ø"/>
            </a:pPr>
            <a:r>
              <a:rPr lang="en-US" sz="1600" dirty="0"/>
              <a:t>In case of unusable trucks, we can effectively reallocate resources.</a:t>
            </a:r>
          </a:p>
          <a:p>
            <a:pPr>
              <a:buFont typeface="Wingdings" pitchFamily="2" charset="2"/>
              <a:buChar char="Ø"/>
            </a:pPr>
            <a:r>
              <a:rPr lang="en-US" sz="1600" dirty="0"/>
              <a:t>Highly efficient shovels are given significant priority, leading to improved overall productivity.</a:t>
            </a:r>
          </a:p>
          <a:p>
            <a:pPr>
              <a:buFont typeface="Wingdings" pitchFamily="2" charset="2"/>
              <a:buChar char="Ø"/>
            </a:pPr>
            <a:r>
              <a:rPr lang="en-US" sz="1600" dirty="0"/>
              <a:t>Idle time for higher-order shovels is minimized, optimizing resource utilization.</a:t>
            </a:r>
          </a:p>
          <a:p>
            <a:pPr>
              <a:buFont typeface="Wingdings" pitchFamily="2" charset="2"/>
              <a:buChar char="Ø"/>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p:nvPr/>
        </p:nvSpPr>
        <p:spPr>
          <a:xfrm>
            <a:off x="762390" y="139407"/>
            <a:ext cx="8081700" cy="4062620"/>
          </a:xfrm>
          <a:prstGeom prst="rect">
            <a:avLst/>
          </a:prstGeom>
          <a:noFill/>
          <a:ln>
            <a:noFill/>
          </a:ln>
        </p:spPr>
        <p:txBody>
          <a:bodyPr spcFirstLastPara="1" wrap="square" lIns="91425" tIns="91425" rIns="91425" bIns="91425" anchor="t" anchorCtr="0">
            <a:spAutoFit/>
          </a:bodyPr>
          <a:lstStyle/>
          <a:p>
            <a:r>
              <a:rPr lang="en-US" b="1" dirty="0"/>
              <a:t>Method 2: Utilizing Trucks at its fraction of Capacity</a:t>
            </a:r>
            <a:endParaRPr lang="en-US" dirty="0"/>
          </a:p>
          <a:p>
            <a:pPr lvl="0">
              <a:buFont typeface="Wingdings" pitchFamily="2" charset="2"/>
              <a:buChar char="Ø"/>
            </a:pPr>
            <a:r>
              <a:rPr lang="en-US" b="1" dirty="0"/>
              <a:t>Match Factor: </a:t>
            </a:r>
            <a:r>
              <a:rPr lang="en-US" dirty="0"/>
              <a:t>The match factor denotes the optimal ratio of trucks to shovels in open-pit mining, where a value close to one signifies an efficient allocation. A match factor of 1 ensures shovels are continuously operational without any idle time.</a:t>
            </a:r>
          </a:p>
          <a:p>
            <a:pPr lvl="0">
              <a:buFont typeface="Wingdings" pitchFamily="2" charset="2"/>
              <a:buChar char="Ø"/>
            </a:pPr>
            <a:r>
              <a:rPr lang="en-US" u="sng" dirty="0"/>
              <a:t>Fixed Fleet Size Constraint: </a:t>
            </a:r>
            <a:r>
              <a:rPr lang="en-US" dirty="0"/>
              <a:t>Despite facing a fixed fleet size, we address this challenge by employing 	trucks at a fraction of their capacity, enhancing their travel speed.</a:t>
            </a:r>
          </a:p>
          <a:p>
            <a:pPr lvl="0">
              <a:buFont typeface="Wingdings" pitchFamily="2" charset="2"/>
              <a:buChar char="Ø"/>
            </a:pPr>
            <a:r>
              <a:rPr lang="en-US" u="sng" dirty="0"/>
              <a:t>Efficiency vs. Load Capacity: </a:t>
            </a:r>
            <a:r>
              <a:rPr lang="en-US" dirty="0"/>
              <a:t>Transporting a reduced load in each truck improves their speed, though at the cost of higher fuel consumption. However, this strategy leads to an overall increased match factor, consequently elevating production efficiency.</a:t>
            </a:r>
          </a:p>
          <a:p>
            <a:pPr lvl="0">
              <a:buFont typeface="Wingdings" pitchFamily="2" charset="2"/>
              <a:buChar char="Ø"/>
            </a:pPr>
            <a:r>
              <a:rPr lang="en-US" dirty="0"/>
              <a:t>Example:</a:t>
            </a:r>
          </a:p>
          <a:p>
            <a:r>
              <a:rPr lang="en-US" dirty="0"/>
              <a:t>Consider a 10-tonne truck, now filled with only 7 </a:t>
            </a:r>
            <a:r>
              <a:rPr lang="en-US" dirty="0" err="1"/>
              <a:t>tonnes</a:t>
            </a:r>
            <a:r>
              <a:rPr lang="en-US" dirty="0"/>
              <a:t>, resulting in a reduced loading time from 5 to 3 minutes. Additionally, the time taken to return to the shovel point after unloading is 2 minutes. Thus, the overall time decreases from 7 minutes to 5 minutes, providing a 2-minute advantage.</a:t>
            </a:r>
          </a:p>
          <a:p>
            <a:pPr>
              <a:buFont typeface="Wingdings" pitchFamily="2" charset="2"/>
              <a:buChar char="Ø"/>
            </a:pPr>
            <a:endParaRPr lang="en-US" dirty="0"/>
          </a:p>
          <a:p>
            <a:pPr lvl="0"/>
            <a:r>
              <a:rPr lang="en-US" b="1" dirty="0"/>
              <a:t>Strategic Trade-Off</a:t>
            </a:r>
            <a:r>
              <a:rPr lang="en-US" dirty="0"/>
              <a:t>: This 2-minute advantage is strategically leveraged, acknowledging the additional fuel consumption as a trade-off. The objective is to substantially increase production, compensating for the extra fuel costs, and ultimately yielding greater profits.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p:nvPr/>
        </p:nvSpPr>
        <p:spPr>
          <a:xfrm>
            <a:off x="783015" y="146282"/>
            <a:ext cx="8081700" cy="1908184"/>
          </a:xfrm>
          <a:prstGeom prst="rect">
            <a:avLst/>
          </a:prstGeom>
          <a:noFill/>
          <a:ln>
            <a:noFill/>
          </a:ln>
        </p:spPr>
        <p:txBody>
          <a:bodyPr spcFirstLastPara="1" wrap="square" lIns="91425" tIns="91425" rIns="91425" bIns="91425" anchor="t" anchorCtr="0">
            <a:spAutoFit/>
          </a:bodyPr>
          <a:lstStyle/>
          <a:p>
            <a:r>
              <a:rPr lang="en-US" sz="1600" b="1" dirty="0"/>
              <a:t>Advantages of Method2:</a:t>
            </a:r>
          </a:p>
          <a:p>
            <a:endParaRPr lang="en-US" sz="1600" dirty="0"/>
          </a:p>
          <a:p>
            <a:pPr>
              <a:buFont typeface="Wingdings" pitchFamily="2" charset="2"/>
              <a:buChar char="Ø"/>
            </a:pPr>
            <a:r>
              <a:rPr lang="en-US" sz="1600" dirty="0"/>
              <a:t>Faster travel times due to increased truck speed.</a:t>
            </a:r>
          </a:p>
          <a:p>
            <a:pPr>
              <a:buFont typeface="Wingdings" pitchFamily="2" charset="2"/>
              <a:buChar char="Ø"/>
            </a:pPr>
            <a:r>
              <a:rPr lang="en-US" sz="1600" dirty="0"/>
              <a:t>Overall enhanced productivity and output.</a:t>
            </a:r>
          </a:p>
          <a:p>
            <a:pPr>
              <a:buFont typeface="Wingdings" pitchFamily="2" charset="2"/>
              <a:buChar char="Ø"/>
            </a:pPr>
            <a:r>
              <a:rPr lang="en-US" sz="1600" dirty="0"/>
              <a:t>Greater profitability resulting from improved match factor.</a:t>
            </a:r>
          </a:p>
          <a:p>
            <a:pPr>
              <a:buFont typeface="Wingdings" pitchFamily="2" charset="2"/>
              <a:buChar char="Ø"/>
            </a:pPr>
            <a:r>
              <a:rPr lang="en-US" sz="1600" dirty="0"/>
              <a:t>Near elimination of idle time, maximizing operational efficiency.</a:t>
            </a:r>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71" name="Google Shape;71;p15"/>
          <p:cNvSpPr txBox="1"/>
          <p:nvPr/>
        </p:nvSpPr>
        <p:spPr>
          <a:xfrm>
            <a:off x="783025" y="165250"/>
            <a:ext cx="413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1"/>
                </a:solidFill>
              </a:rPr>
              <a:t>Flowchart</a:t>
            </a:r>
            <a:endParaRPr sz="1800" b="1">
              <a:solidFill>
                <a:schemeClr val="dk1"/>
              </a:solidFill>
            </a:endParaRPr>
          </a:p>
        </p:txBody>
      </p:sp>
      <p:pic>
        <p:nvPicPr>
          <p:cNvPr id="4" name="Picture 3"/>
          <p:cNvPicPr/>
          <p:nvPr/>
        </p:nvPicPr>
        <p:blipFill>
          <a:blip r:embed="rId4"/>
          <a:srcRect/>
          <a:stretch>
            <a:fillRect/>
          </a:stretch>
        </p:blipFill>
        <p:spPr bwMode="auto">
          <a:xfrm>
            <a:off x="2138182" y="261259"/>
            <a:ext cx="4351995" cy="425574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774</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Aryan</dc:creator>
  <cp:lastModifiedBy>rahul minocha</cp:lastModifiedBy>
  <cp:revision>14</cp:revision>
  <dcterms:modified xsi:type="dcterms:W3CDTF">2023-09-06T09:56:33Z</dcterms:modified>
</cp:coreProperties>
</file>