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-PC\Documents\Project\Capstone\Summary%20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-PC\Documents\Project\Capstone\Summary%20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-PC\Documents\Project\Capstone\Summary%20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-PC\Documents\Project\Capstone\Summary%20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-PC\Documents\Project\Capstone\Summary%20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-PC\Documents\Project\Capstone\Summary%20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-PC\Documents\Project\Capstone\Summary%20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>
                <a:alpha val="60000"/>
              </a:schemeClr>
            </a:solidFill>
            <a:ln>
              <a:noFill/>
            </a:ln>
            <a:effectLst/>
          </c:spPr>
          <c:cat>
            <c:numRef>
              <c:f>Sheet1!$A$4:$A$15</c:f>
              <c:numCache>
                <c:formatCode>mmm\-yy</c:formatCode>
                <c:ptCount val="12"/>
                <c:pt idx="0">
                  <c:v>44440</c:v>
                </c:pt>
                <c:pt idx="1">
                  <c:v>44470</c:v>
                </c:pt>
                <c:pt idx="2">
                  <c:v>44501</c:v>
                </c:pt>
                <c:pt idx="3">
                  <c:v>44531</c:v>
                </c:pt>
                <c:pt idx="4">
                  <c:v>44562</c:v>
                </c:pt>
                <c:pt idx="5">
                  <c:v>44593</c:v>
                </c:pt>
                <c:pt idx="6">
                  <c:v>44621</c:v>
                </c:pt>
                <c:pt idx="7">
                  <c:v>44652</c:v>
                </c:pt>
                <c:pt idx="8">
                  <c:v>44682</c:v>
                </c:pt>
                <c:pt idx="9">
                  <c:v>44713</c:v>
                </c:pt>
                <c:pt idx="10">
                  <c:v>44743</c:v>
                </c:pt>
                <c:pt idx="11">
                  <c:v>44774</c:v>
                </c:pt>
              </c:numCache>
            </c:numRef>
          </c:cat>
          <c:val>
            <c:numRef>
              <c:f>Sheet1!$D$4:$D$15</c:f>
              <c:numCache>
                <c:formatCode>General</c:formatCode>
                <c:ptCount val="12"/>
                <c:pt idx="0">
                  <c:v>756111</c:v>
                </c:pt>
                <c:pt idx="1">
                  <c:v>631226</c:v>
                </c:pt>
                <c:pt idx="2">
                  <c:v>359925</c:v>
                </c:pt>
                <c:pt idx="3">
                  <c:v>247540</c:v>
                </c:pt>
                <c:pt idx="4">
                  <c:v>103770</c:v>
                </c:pt>
                <c:pt idx="5">
                  <c:v>115609</c:v>
                </c:pt>
                <c:pt idx="6">
                  <c:v>284040</c:v>
                </c:pt>
                <c:pt idx="7">
                  <c:v>371249</c:v>
                </c:pt>
                <c:pt idx="8">
                  <c:v>634858</c:v>
                </c:pt>
                <c:pt idx="9">
                  <c:v>769204</c:v>
                </c:pt>
                <c:pt idx="10">
                  <c:v>823472</c:v>
                </c:pt>
                <c:pt idx="11">
                  <c:v>767567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D-4FE8-B063-B0BC478E8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7533503"/>
        <c:axId val="2057501887"/>
      </c:areaChart>
      <c:dateAx>
        <c:axId val="205753350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501887"/>
        <c:crosses val="autoZero"/>
        <c:auto val="1"/>
        <c:lblOffset val="100"/>
        <c:baseTimeUnit val="months"/>
      </c:dateAx>
      <c:valAx>
        <c:axId val="2057501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533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[Summary Table.xlsx]Sheet5!PivotTable14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C25-4734-AD42-54274505DD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C25-4734-AD42-54274505DD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Sheet5!$A$4:$A$6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Sheet5!$B$4:$B$6</c:f>
              <c:numCache>
                <c:formatCode>0.00%</c:formatCode>
                <c:ptCount val="2"/>
                <c:pt idx="0">
                  <c:v>0.41943562453246791</c:v>
                </c:pt>
                <c:pt idx="1">
                  <c:v>0.58056437546753203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25-4734-AD42-54274505DDE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Sheet1!$A$4:$A$15</c:f>
              <c:numCache>
                <c:formatCode>mmm\-yy</c:formatCode>
                <c:ptCount val="12"/>
                <c:pt idx="0">
                  <c:v>44440</c:v>
                </c:pt>
                <c:pt idx="1">
                  <c:v>44470</c:v>
                </c:pt>
                <c:pt idx="2">
                  <c:v>44501</c:v>
                </c:pt>
                <c:pt idx="3">
                  <c:v>44531</c:v>
                </c:pt>
                <c:pt idx="4">
                  <c:v>44562</c:v>
                </c:pt>
                <c:pt idx="5">
                  <c:v>44593</c:v>
                </c:pt>
                <c:pt idx="6">
                  <c:v>44621</c:v>
                </c:pt>
                <c:pt idx="7">
                  <c:v>44652</c:v>
                </c:pt>
                <c:pt idx="8">
                  <c:v>44682</c:v>
                </c:pt>
                <c:pt idx="9">
                  <c:v>44713</c:v>
                </c:pt>
                <c:pt idx="10">
                  <c:v>44743</c:v>
                </c:pt>
                <c:pt idx="11">
                  <c:v>44774</c:v>
                </c:pt>
              </c:numCache>
            </c:numRef>
          </c:cat>
          <c:val>
            <c:numRef>
              <c:f>Sheet1!$B$4:$B$15</c:f>
              <c:numCache>
                <c:formatCode>General</c:formatCode>
                <c:ptCount val="12"/>
                <c:pt idx="0">
                  <c:v>363883</c:v>
                </c:pt>
                <c:pt idx="1">
                  <c:v>257242</c:v>
                </c:pt>
                <c:pt idx="2">
                  <c:v>106898</c:v>
                </c:pt>
                <c:pt idx="3">
                  <c:v>69738</c:v>
                </c:pt>
                <c:pt idx="4">
                  <c:v>18520</c:v>
                </c:pt>
                <c:pt idx="5">
                  <c:v>21416</c:v>
                </c:pt>
                <c:pt idx="6">
                  <c:v>89880</c:v>
                </c:pt>
                <c:pt idx="7">
                  <c:v>126417</c:v>
                </c:pt>
                <c:pt idx="8">
                  <c:v>280415</c:v>
                </c:pt>
                <c:pt idx="9">
                  <c:v>369051</c:v>
                </c:pt>
                <c:pt idx="10">
                  <c:v>406046</c:v>
                </c:pt>
                <c:pt idx="11">
                  <c:v>350304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56C-48C5-8075-0D16F96BC1FB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Sheet1!$A$4:$A$15</c:f>
              <c:numCache>
                <c:formatCode>mmm\-yy</c:formatCode>
                <c:ptCount val="12"/>
                <c:pt idx="0">
                  <c:v>44440</c:v>
                </c:pt>
                <c:pt idx="1">
                  <c:v>44470</c:v>
                </c:pt>
                <c:pt idx="2">
                  <c:v>44501</c:v>
                </c:pt>
                <c:pt idx="3">
                  <c:v>44531</c:v>
                </c:pt>
                <c:pt idx="4">
                  <c:v>44562</c:v>
                </c:pt>
                <c:pt idx="5">
                  <c:v>44593</c:v>
                </c:pt>
                <c:pt idx="6">
                  <c:v>44621</c:v>
                </c:pt>
                <c:pt idx="7">
                  <c:v>44652</c:v>
                </c:pt>
                <c:pt idx="8">
                  <c:v>44682</c:v>
                </c:pt>
                <c:pt idx="9">
                  <c:v>44713</c:v>
                </c:pt>
                <c:pt idx="10">
                  <c:v>44743</c:v>
                </c:pt>
                <c:pt idx="11">
                  <c:v>44774</c:v>
                </c:pt>
              </c:numCache>
            </c:numRef>
          </c:cat>
          <c:val>
            <c:numRef>
              <c:f>Sheet1!$C$4:$C$15</c:f>
              <c:numCache>
                <c:formatCode>General</c:formatCode>
                <c:ptCount val="12"/>
                <c:pt idx="0">
                  <c:v>392228</c:v>
                </c:pt>
                <c:pt idx="1">
                  <c:v>373984</c:v>
                </c:pt>
                <c:pt idx="2">
                  <c:v>253027</c:v>
                </c:pt>
                <c:pt idx="3">
                  <c:v>177802</c:v>
                </c:pt>
                <c:pt idx="4">
                  <c:v>85250</c:v>
                </c:pt>
                <c:pt idx="5">
                  <c:v>94193</c:v>
                </c:pt>
                <c:pt idx="6">
                  <c:v>194160</c:v>
                </c:pt>
                <c:pt idx="7">
                  <c:v>244832</c:v>
                </c:pt>
                <c:pt idx="8">
                  <c:v>354443</c:v>
                </c:pt>
                <c:pt idx="9">
                  <c:v>400153</c:v>
                </c:pt>
                <c:pt idx="10">
                  <c:v>417426</c:v>
                </c:pt>
                <c:pt idx="11">
                  <c:v>417263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6C-48C5-8075-0D16F96BC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17583"/>
        <c:axId val="46920495"/>
      </c:lineChart>
      <c:dateAx>
        <c:axId val="4691758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0495"/>
        <c:crosses val="autoZero"/>
        <c:auto val="1"/>
        <c:lblOffset val="100"/>
        <c:baseTimeUnit val="months"/>
      </c:dateAx>
      <c:valAx>
        <c:axId val="469204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17583"/>
        <c:crosses val="autoZero"/>
        <c:crossBetween val="between"/>
        <c:majorUnit val="10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[Summary Table.xlsx]Sheet6!PivotTable16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Sheet6!$B$10:$B$11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Sheet6!$A$12:$A$18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Sheet6!$B$12:$B$18</c:f>
              <c:numCache>
                <c:formatCode>General</c:formatCode>
                <c:ptCount val="7"/>
                <c:pt idx="0">
                  <c:v>436264</c:v>
                </c:pt>
                <c:pt idx="1">
                  <c:v>291165</c:v>
                </c:pt>
                <c:pt idx="2">
                  <c:v>276897</c:v>
                </c:pt>
                <c:pt idx="3">
                  <c:v>292011</c:v>
                </c:pt>
                <c:pt idx="4">
                  <c:v>310475</c:v>
                </c:pt>
                <c:pt idx="5">
                  <c:v>344538</c:v>
                </c:pt>
                <c:pt idx="6">
                  <c:v>508453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5-4AA3-B991-58636C83B2CD}"/>
            </c:ext>
          </c:extLst>
        </c:ser>
        <c:ser>
          <c:idx val="1"/>
          <c:order val="1"/>
          <c:tx>
            <c:strRef>
              <c:f>Sheet6!$C$10:$C$11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Sheet6!$A$12:$A$18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Sheet6!$C$12:$C$18</c:f>
              <c:numCache>
                <c:formatCode>General</c:formatCode>
                <c:ptCount val="7"/>
                <c:pt idx="0">
                  <c:v>403372</c:v>
                </c:pt>
                <c:pt idx="1">
                  <c:v>473460</c:v>
                </c:pt>
                <c:pt idx="2">
                  <c:v>534810</c:v>
                </c:pt>
                <c:pt idx="3">
                  <c:v>545412</c:v>
                </c:pt>
                <c:pt idx="4">
                  <c:v>524201</c:v>
                </c:pt>
                <c:pt idx="5">
                  <c:v>470871</c:v>
                </c:pt>
                <c:pt idx="6">
                  <c:v>452630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45-4AA3-B991-58636C83B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0619135"/>
        <c:axId val="830613727"/>
      </c:barChart>
      <c:catAx>
        <c:axId val="83061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613727"/>
        <c:crosses val="autoZero"/>
        <c:auto val="1"/>
        <c:lblAlgn val="ctr"/>
        <c:lblOffset val="100"/>
        <c:noMultiLvlLbl val="0"/>
      </c:catAx>
      <c:valAx>
        <c:axId val="830613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619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054780047877193"/>
                      <c:h val="0.115601851851851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D0C-48B4-B21F-CCE156559B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Sheet1!$G$24</c:f>
              <c:numCache>
                <c:formatCode>[h]:mm:ss;@</c:formatCode>
                <c:ptCount val="1"/>
                <c:pt idx="0">
                  <c:v>2.0381944444444446E-2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0C-48B4-B21F-CCE156559B4C}"/>
            </c:ext>
          </c:extLst>
        </c:ser>
        <c:ser>
          <c:idx val="1"/>
          <c:order val="1"/>
          <c:tx>
            <c:strRef>
              <c:f>Sheet1!$F$25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Sheet1!$G$25</c:f>
              <c:numCache>
                <c:formatCode>[h]:mm:ss;@</c:formatCode>
                <c:ptCount val="1"/>
                <c:pt idx="0">
                  <c:v>8.9261593368227966E-3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0C-48B4-B21F-CCE156559B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7531007"/>
        <c:axId val="2057531839"/>
      </c:barChart>
      <c:catAx>
        <c:axId val="2057531007"/>
        <c:scaling>
          <c:orientation val="minMax"/>
        </c:scaling>
        <c:delete val="1"/>
        <c:axPos val="b"/>
        <c:majorTickMark val="none"/>
        <c:minorTickMark val="none"/>
        <c:tickLblPos val="nextTo"/>
        <c:crossAx val="2057531839"/>
        <c:crosses val="autoZero"/>
        <c:auto val="1"/>
        <c:lblAlgn val="ctr"/>
        <c:lblOffset val="100"/>
        <c:noMultiLvlLbl val="0"/>
      </c:catAx>
      <c:valAx>
        <c:axId val="2057531839"/>
        <c:scaling>
          <c:orientation val="minMax"/>
        </c:scaling>
        <c:delete val="1"/>
        <c:axPos val="l"/>
        <c:numFmt formatCode="[h]:mm:ss;@" sourceLinked="1"/>
        <c:majorTickMark val="none"/>
        <c:minorTickMark val="none"/>
        <c:tickLblPos val="nextTo"/>
        <c:crossAx val="205753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Popularity!$T$48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Popularity!$S$49:$S$55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Popularity!$T$49:$T$55</c:f>
              <c:numCache>
                <c:formatCode>[h]:mm:ss;@</c:formatCode>
                <c:ptCount val="7"/>
                <c:pt idx="0">
                  <c:v>1.0016168990548543E-2</c:v>
                </c:pt>
                <c:pt idx="1">
                  <c:v>8.6453242755068684E-3</c:v>
                </c:pt>
                <c:pt idx="2">
                  <c:v>8.4555607365232304E-3</c:v>
                </c:pt>
                <c:pt idx="3">
                  <c:v>8.4686089581345325E-3</c:v>
                </c:pt>
                <c:pt idx="4">
                  <c:v>8.5938515765475159E-3</c:v>
                </c:pt>
                <c:pt idx="5">
                  <c:v>8.7445585474105955E-3</c:v>
                </c:pt>
                <c:pt idx="6">
                  <c:v>9.9297833454436105E-3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63-4076-8375-45E20ED7EA9C}"/>
            </c:ext>
          </c:extLst>
        </c:ser>
        <c:ser>
          <c:idx val="1"/>
          <c:order val="1"/>
          <c:tx>
            <c:strRef>
              <c:f>Popularity!$U$48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Popularity!$S$49:$S$55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Popularity!$U$49:$U$55</c:f>
              <c:numCache>
                <c:formatCode>[h]:mm:ss;@</c:formatCode>
                <c:ptCount val="7"/>
                <c:pt idx="0">
                  <c:v>2.3771932013982779E-2</c:v>
                </c:pt>
                <c:pt idx="1">
                  <c:v>2.0760357139677062E-2</c:v>
                </c:pt>
                <c:pt idx="2">
                  <c:v>1.8027450439854785E-2</c:v>
                </c:pt>
                <c:pt idx="3">
                  <c:v>1.7422266095823195E-2</c:v>
                </c:pt>
                <c:pt idx="4">
                  <c:v>1.8099717577308435E-2</c:v>
                </c:pt>
                <c:pt idx="5">
                  <c:v>1.9404788616016619E-2</c:v>
                </c:pt>
                <c:pt idx="6">
                  <c:v>2.2283153734446646E-2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63-4076-8375-45E20ED7E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6991551"/>
        <c:axId val="1676994047"/>
      </c:barChart>
      <c:catAx>
        <c:axId val="167699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994047"/>
        <c:crosses val="autoZero"/>
        <c:auto val="1"/>
        <c:lblAlgn val="ctr"/>
        <c:lblOffset val="100"/>
        <c:noMultiLvlLbl val="0"/>
      </c:catAx>
      <c:valAx>
        <c:axId val="1676994047"/>
        <c:scaling>
          <c:orientation val="minMax"/>
        </c:scaling>
        <c:delete val="0"/>
        <c:axPos val="l"/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99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[Summary Table.xlsx]Sheet6!PivotTable15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460905349794257E-2"/>
                  <c:y val="-4.7773606638563622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9EB-433C-AC28-387155D43028}"/>
                </c:ext>
              </c:extLst>
            </c:dLbl>
            <c:dLbl>
              <c:idx val="2"/>
              <c:layout>
                <c:manualLayout>
                  <c:x val="-2.674897119341563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EB-433C-AC28-387155D430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3"/>
                <c:pt idx="0">
                  <c:v>Classic Bikes</c:v>
                </c:pt>
                <c:pt idx="1">
                  <c:v>Docked Bikes</c:v>
                </c:pt>
                <c:pt idx="2">
                  <c:v>Electric Bikes</c:v>
                </c:pt>
              </c:strCache>
            </c:strRef>
          </c:cat>
          <c:val>
            <c:numRef>
              <c:f>Sheet6!$B$5:$B$7</c:f>
              <c:numCache>
                <c:formatCode>General</c:formatCode>
                <c:ptCount val="3"/>
                <c:pt idx="0">
                  <c:v>1031521</c:v>
                </c:pt>
                <c:pt idx="1">
                  <c:v>207981</c:v>
                </c:pt>
                <c:pt idx="2">
                  <c:v>1220301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EB-433C-AC28-387155D43028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3"/>
                <c:pt idx="0">
                  <c:v>Classic Bikes</c:v>
                </c:pt>
                <c:pt idx="1">
                  <c:v>Docked Bikes</c:v>
                </c:pt>
                <c:pt idx="2">
                  <c:v>Electric Bikes</c:v>
                </c:pt>
              </c:strCache>
            </c:strRef>
          </c:cat>
          <c:val>
            <c:numRef>
              <c:f>Sheet6!$C$5:$C$7</c:f>
              <c:numCache>
                <c:formatCode>General</c:formatCode>
                <c:ptCount val="3"/>
                <c:pt idx="0">
                  <c:v>1865083</c:v>
                </c:pt>
                <c:pt idx="2">
                  <c:v>1539673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EB-433C-AC28-387155D430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5827231"/>
        <c:axId val="2125841375"/>
      </c:barChart>
      <c:catAx>
        <c:axId val="212582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841375"/>
        <c:crosses val="autoZero"/>
        <c:auto val="1"/>
        <c:lblAlgn val="ctr"/>
        <c:lblOffset val="100"/>
        <c:noMultiLvlLbl val="0"/>
      </c:catAx>
      <c:valAx>
        <c:axId val="21258413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5827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95412073490814"/>
          <c:y val="0.40329206061138267"/>
          <c:w val="0.18304587926509189"/>
          <c:h val="0.17092136717111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10F2-C2E5-3BC0-7705-C0E791033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AA8A2-F325-B158-38EE-147F249E6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58C88-D687-B4D7-0C2A-0627ADF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6207-BF87-6026-C73D-E1B3B76A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8FC5-39CF-F3BD-72BF-121199FD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3628-56C6-3EFC-625F-6629DCB8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B50B9-69AE-D278-E2FE-4D9843F6A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A2B70-8DA5-8EE3-BB62-EC676EB2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E565-DC66-532E-AEA9-7D87EA50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004B6-9AB6-1C68-9057-0D40382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BFF4A-2C2D-56E2-85E7-754354F9E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4CC6C-C5AD-1304-B1C1-486D3847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4443-9C72-AC15-60EF-B973420F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C462-91C7-7151-51FC-8CA4D515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673B-C3A3-9EE9-5D70-DB52BA14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EEC3-1FD9-1FDC-4262-3E9B4759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652C-A4F7-F469-5A75-4AE7DC15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AD18-3333-1A6E-FFA0-460B82C8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49E0-ADE5-52AF-C4A1-00022C67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B57C-B3B5-4503-0D62-B2D64413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C530-2E38-90C6-5FF7-C1FE4102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AABBF-4349-3A94-6833-1BE1A5D97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1EA0C-C4F9-0811-ECC2-632ED33F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AD703-11C7-1DE3-D9F7-F5B07E11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36F9-174D-7051-4459-65AF2F46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1801-2301-D185-6997-1ACC476F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8C98-1028-4BBF-7FA6-C1AC8AE29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D242A-9279-F8EC-354C-E8B2FE25E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3BBD8-B597-717C-4F0E-1E18E60D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DD311-46A8-E595-3AA7-D9767DFF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9230E-43A8-1436-DCF0-96ACC960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16D0-4A0A-08F7-34C3-A831975E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FC65-557A-7154-EF7E-B0EA1269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C1A5A-6FB5-6BBE-0CF0-F69E959E7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547AA-F992-6EC5-C334-8290EC8CC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1FF6E-B133-0A3A-FD0E-22096C7A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12FE2-3576-4A29-FF19-E3AD9FCC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B4218-9EE6-2948-43CA-7D1EE4C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63BF1-76CE-F8C6-8B29-5697323C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3A8F-6912-5E1F-7417-5AB397C9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752D6-52AC-CDD9-AF34-E0957519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D2165-C806-84CA-E7CC-D307A014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243B0-CC5A-7EB2-0432-BA470BE4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1E57E-1F5E-9C82-B033-5722E5E8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9EB95-4CD8-AD47-AAB6-7F8F2D44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64AD6-48B2-707F-36AF-F595A768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3575-EB0B-26E7-838E-622AD38F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0640-8944-0820-B31A-31BD72F5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E3F45-3F48-1B08-B882-8D287C56B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A01FF-E9A9-5487-5AAA-C97491E9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8108E-5C36-8D9A-D81C-2B9F96AC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7D2B-CB81-6A31-A194-4F58BCB7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350E-9C41-49DD-7353-DD5FC0A5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ABE5-AFD9-BAB5-38CE-1A07DC2D4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3B4EB-C8DB-CFCD-4EF5-ED47E8B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4722-477B-8BE4-1152-CF150C70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C36F4-29FB-F823-1F68-6A776CF0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F5BD5-CC5C-587E-E32F-C015CDB2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4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BD560-7A7F-B59E-26D0-5CE43579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AF3E6-312C-91A7-D46D-04B0D8C1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249E-8F25-31D4-CC03-54556A065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9E16-A2DB-4E48-9229-C89E44306FB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DABF-092E-9EA4-04A2-AC78CDEE9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9519F-3A17-D32F-A2D6-4D64F64D8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AC73-8CAB-4C46-90EA-142099990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8539-07CC-F0CE-A664-9B1F860C2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27" y="2495982"/>
            <a:ext cx="5735782" cy="93301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2060"/>
                </a:solidFill>
              </a:rPr>
              <a:t>Cyclistic Bike Sharing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1ED96-1B66-7692-4D6D-516A29941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27" y="3602038"/>
            <a:ext cx="9144000" cy="933018"/>
          </a:xfrm>
        </p:spPr>
        <p:txBody>
          <a:bodyPr/>
          <a:lstStyle/>
          <a:p>
            <a:pPr algn="l"/>
            <a:r>
              <a:rPr lang="en-US" dirty="0"/>
              <a:t>By: Victor Oginni</a:t>
            </a:r>
          </a:p>
          <a:p>
            <a:pPr algn="l"/>
            <a:r>
              <a:rPr lang="en-US" dirty="0"/>
              <a:t>Last Updated: 10 October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7571F-DF1C-2565-29E5-534B56E0E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39" y="1743005"/>
            <a:ext cx="4181043" cy="37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E255-C7C5-24AC-AA50-4D41BC30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639184"/>
            <a:ext cx="3932237" cy="699655"/>
          </a:xfrm>
        </p:spPr>
        <p:txBody>
          <a:bodyPr/>
          <a:lstStyle/>
          <a:p>
            <a:r>
              <a:rPr lang="en-US" dirty="0"/>
              <a:t>Distribution of Rides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AB78-4A87-7D8D-6843-0E40ECBBF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352" y="2057400"/>
            <a:ext cx="3932237" cy="381158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members account for 58% of the total with that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Casual riders account for 42% of total rides.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monthly distribution of both member type are similar with both experiencing high number of rides in the summer and low number of rides in winter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9A42AE06-FE39-6277-80E5-9A7EB0961D9E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966917271"/>
              </p:ext>
            </p:extLst>
          </p:nvPr>
        </p:nvGraphicFramePr>
        <p:xfrm>
          <a:off x="7273636" y="1095303"/>
          <a:ext cx="4526108" cy="286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B66866-BE5D-C809-7A08-09591F078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83563"/>
              </p:ext>
            </p:extLst>
          </p:nvPr>
        </p:nvGraphicFramePr>
        <p:xfrm>
          <a:off x="7273636" y="4087885"/>
          <a:ext cx="4609305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156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4B8A-7A29-6C55-BFF1-5BB228DE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7566"/>
            <a:ext cx="4106285" cy="962891"/>
          </a:xfrm>
        </p:spPr>
        <p:txBody>
          <a:bodyPr>
            <a:normAutofit fontScale="90000"/>
          </a:bodyPr>
          <a:lstStyle/>
          <a:p>
            <a:r>
              <a:rPr lang="en-US" dirty="0"/>
              <a:t>Per day ride by Member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28DD6-802F-170D-85F4-93E6C706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graph shows the number of rides taken by casual riders and annual members on each day of the weeks.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Weekends are the most popular days for casual riders. This could indicate that most casual riders ride for leisure.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Annual members take more rides on weekdays. This could indicate that annual members takes the bike to work.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59F32AF7-094E-AF0E-58FD-4F1CB03EA4E5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365820156"/>
              </p:ext>
            </p:extLst>
          </p:nvPr>
        </p:nvGraphicFramePr>
        <p:xfrm>
          <a:off x="5534891" y="1746684"/>
          <a:ext cx="5817321" cy="3962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251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1778-52FD-FE9D-C6BF-32CFB39E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5331"/>
            <a:ext cx="3932237" cy="727362"/>
          </a:xfrm>
        </p:spPr>
        <p:txBody>
          <a:bodyPr/>
          <a:lstStyle/>
          <a:p>
            <a:r>
              <a:rPr lang="en-US" dirty="0"/>
              <a:t>Average Ride Length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C6A3B-1614-318B-2595-7CA49F57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average ride length of Casual riders is 29 minutes 21 seconds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average ride length of annual members is 12 minutes 51 seconds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Casual riders tend to drive for longer duration that annual members</a:t>
            </a:r>
          </a:p>
        </p:txBody>
      </p:sp>
      <p:graphicFrame>
        <p:nvGraphicFramePr>
          <p:cNvPr id="9" name="Picture Placeholder 8">
            <a:extLst>
              <a:ext uri="{FF2B5EF4-FFF2-40B4-BE49-F238E27FC236}">
                <a16:creationId xmlns:a16="http://schemas.microsoft.com/office/drawing/2014/main" id="{0E4C1CF2-4AA6-95C5-9367-53B83AF7BE9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113283642"/>
              </p:ext>
            </p:extLst>
          </p:nvPr>
        </p:nvGraphicFramePr>
        <p:xfrm>
          <a:off x="5529551" y="1274329"/>
          <a:ext cx="5678776" cy="4309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32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22EA-72A8-B943-7689-C86236C2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94277"/>
            <a:ext cx="4120140" cy="1068388"/>
          </a:xfrm>
        </p:spPr>
        <p:txBody>
          <a:bodyPr/>
          <a:lstStyle/>
          <a:p>
            <a:r>
              <a:rPr lang="en-US" dirty="0"/>
              <a:t>Average Ride Length by days of the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FD1B9-C6AF-B2A6-B054-078DEB46B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Casual Riders ride longer on weekend with an average ride length of 34 minutes 14 seconds and 32 minutes and 5 seconds on Sunday and Saturday respectively.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Annual members have a more uniform ride duration with a high 14 minutes 25 seconds on Sunday and a low of 12 minutes 11 seconds on Tuesday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B5E9A8FF-152C-87BB-1FCD-C5CBE85E13CB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65964907"/>
              </p:ext>
            </p:extLst>
          </p:nvPr>
        </p:nvGraphicFramePr>
        <p:xfrm>
          <a:off x="5820497" y="1462665"/>
          <a:ext cx="5692630" cy="4406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008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3210-009A-F65A-152E-897450A7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98764"/>
            <a:ext cx="3932237" cy="768926"/>
          </a:xfrm>
        </p:spPr>
        <p:txBody>
          <a:bodyPr/>
          <a:lstStyle/>
          <a:p>
            <a:r>
              <a:rPr lang="en-US" dirty="0"/>
              <a:t>Bike Preference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BF801-013B-A635-AE31-55AE0BC58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Electric bikes are the most preferred bike type among casual riders, docked bikes are the least preferred.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Classic bikes are the most preferred bike type among annual members.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It is interesting to note that no ride was made with a docked bike among annual members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8736C9D4-1259-820C-2FF3-D815354FE1E5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331935247"/>
              </p:ext>
            </p:extLst>
          </p:nvPr>
        </p:nvGraphicFramePr>
        <p:xfrm>
          <a:off x="5751225" y="1573502"/>
          <a:ext cx="5914303" cy="4295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605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3197-CBCB-8F9B-4B6B-3B0EB37A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D504-9169-5283-BEB9-18753478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More bikes should be made available during the summer to meet high demands during summer.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Annual members should be encouraged to take more trips outside work hours.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Discount should be offered to casual riders when they ride on weekdays to encourage them to make more rides on weekdays.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Incentives should be offered based on number of rides made.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22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D711-B4AE-371B-91BF-D25BFBF7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23655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2402-A9BF-EB73-5F97-A5262BA8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 Background</a:t>
            </a:r>
          </a:p>
          <a:p>
            <a:r>
              <a:rPr lang="en-US" dirty="0"/>
              <a:t>Methodology (Data Cleaning, manipulation and Analysis)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31861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6414-B130-4466-F80D-5E7A1C95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363F-D297-D53B-BFEB-D4243C8C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find how casual riders and annual members use </a:t>
            </a:r>
            <a:r>
              <a:rPr lang="en-US" sz="2400" dirty="0" err="1"/>
              <a:t>cyclistic</a:t>
            </a:r>
            <a:r>
              <a:rPr lang="en-US" sz="2400" dirty="0"/>
              <a:t> bike sharing differently and offer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55083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2F7C-5C8E-B423-26B8-7C0F15E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EF57-AE7A-4C42-2EAD-A8D013F0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The dataset was provide by Motivate International Inc.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12 dataset consisting of monthly bike sharing data was used for the analysis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The data period ranges from September 2021 - August 2022</a:t>
            </a:r>
          </a:p>
        </p:txBody>
      </p:sp>
    </p:spTree>
    <p:extLst>
      <p:ext uri="{BB962C8B-B14F-4D97-AF65-F5344CB8AC3E}">
        <p14:creationId xmlns:p14="http://schemas.microsoft.com/office/powerpoint/2010/main" val="26904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5047-F784-9DAD-0748-8458E885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 (Data Cleaning)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EDF2-B518-C217-A149-8ADE692C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2927" cy="4505902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Microsoft Excel was used to perform data cleaning and manipulation.</a:t>
            </a:r>
          </a:p>
          <a:p>
            <a:pPr algn="just"/>
            <a:r>
              <a:rPr lang="en-US" sz="1800" dirty="0"/>
              <a:t>The following data cleaning process were performed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/>
              <a:t>The </a:t>
            </a:r>
            <a:r>
              <a:rPr lang="en-US" sz="1800" dirty="0" err="1"/>
              <a:t>ride_id</a:t>
            </a:r>
            <a:r>
              <a:rPr lang="en-US" sz="1800" dirty="0"/>
              <a:t> column was renamed as </a:t>
            </a:r>
            <a:r>
              <a:rPr lang="en-US" sz="1800" dirty="0" err="1"/>
              <a:t>Trip_id</a:t>
            </a:r>
            <a:endParaRPr lang="en-US" sz="18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 err="1"/>
              <a:t>Member_casual</a:t>
            </a:r>
            <a:r>
              <a:rPr lang="en-US" sz="1800" dirty="0"/>
              <a:t> column was renamed as Membership Type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/>
              <a:t>The </a:t>
            </a:r>
            <a:r>
              <a:rPr lang="en-US" sz="1800" dirty="0" err="1"/>
              <a:t>start_lat,start_lng,end_lat,end_lng</a:t>
            </a:r>
            <a:r>
              <a:rPr lang="en-US" sz="1800" dirty="0"/>
              <a:t> columns were removed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/>
              <a:t>The </a:t>
            </a:r>
            <a:r>
              <a:rPr lang="en-US" sz="1800" dirty="0" err="1"/>
              <a:t>rideable_type</a:t>
            </a:r>
            <a:r>
              <a:rPr lang="en-US" sz="1800" dirty="0"/>
              <a:t> column was renamed as Bike Type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/>
              <a:t>The columns were checked for data consistency</a:t>
            </a:r>
          </a:p>
          <a:p>
            <a:pPr algn="just"/>
            <a:r>
              <a:rPr lang="en-US" sz="1800" dirty="0"/>
              <a:t>These processes were carried on each of the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84640-9246-1BB9-FE8C-E07027731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29"/>
          <a:stretch/>
        </p:blipFill>
        <p:spPr>
          <a:xfrm>
            <a:off x="7335981" y="1690688"/>
            <a:ext cx="4739663" cy="3587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DEAF2-1E66-BAD3-EC18-DDE5302FED24}"/>
              </a:ext>
            </a:extLst>
          </p:cNvPr>
          <p:cNvSpPr txBox="1"/>
          <p:nvPr/>
        </p:nvSpPr>
        <p:spPr>
          <a:xfrm>
            <a:off x="7772400" y="5458691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cleaning</a:t>
            </a:r>
          </a:p>
        </p:txBody>
      </p:sp>
    </p:spTree>
    <p:extLst>
      <p:ext uri="{BB962C8B-B14F-4D97-AF65-F5344CB8AC3E}">
        <p14:creationId xmlns:p14="http://schemas.microsoft.com/office/powerpoint/2010/main" val="88303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E383-2011-C9D5-81F0-C488E18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Methodology(Data manipulation)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685A-AC04-1E83-3125-2EB976B1D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2164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A new column, Ride Length was created by finding the difference between the end time and the start time.</a:t>
            </a:r>
          </a:p>
          <a:p>
            <a:pPr algn="just"/>
            <a:r>
              <a:rPr lang="en-US" sz="1800" dirty="0"/>
              <a:t>The ride length was formatted to </a:t>
            </a:r>
            <a:r>
              <a:rPr lang="en-US" sz="1800" dirty="0" err="1"/>
              <a:t>hh:mm:ss</a:t>
            </a:r>
            <a:r>
              <a:rPr lang="en-US" sz="1800" dirty="0"/>
              <a:t> (37:30:55)</a:t>
            </a:r>
          </a:p>
          <a:p>
            <a:pPr algn="just"/>
            <a:r>
              <a:rPr lang="en-US" sz="1800" dirty="0"/>
              <a:t>Day of the week column was added using the formula =WEEKDAY(C2,1).</a:t>
            </a:r>
          </a:p>
          <a:p>
            <a:pPr algn="just"/>
            <a:r>
              <a:rPr lang="en-US" sz="1800" dirty="0"/>
              <a:t>Some incorrect inputs were noted during the ride length calculations, the end time was before the start time, the affected rows were deleted.</a:t>
            </a:r>
          </a:p>
          <a:p>
            <a:pPr algn="just"/>
            <a:r>
              <a:rPr lang="en-US" sz="1800" dirty="0"/>
              <a:t>These processes were carried on each of the datasets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2AF49-BB20-2361-63BA-22F16CD079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6"/>
          <a:stretch/>
        </p:blipFill>
        <p:spPr>
          <a:xfrm>
            <a:off x="6096000" y="1794741"/>
            <a:ext cx="5980991" cy="36462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D30B5-F2B2-71E4-A50A-002F42E8C853}"/>
              </a:ext>
            </a:extLst>
          </p:cNvPr>
          <p:cNvSpPr txBox="1"/>
          <p:nvPr/>
        </p:nvSpPr>
        <p:spPr>
          <a:xfrm>
            <a:off x="6844145" y="5597236"/>
            <a:ext cx="40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cleaning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353283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1BD3-1ACE-E464-536C-81121D5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 (Analysis)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2094-3F39-451D-DFBF-EDDC0D314D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analysis were carried out using MS Excel</a:t>
            </a:r>
          </a:p>
          <a:p>
            <a:pPr algn="just"/>
            <a:r>
              <a:rPr lang="en-US" sz="1800" dirty="0"/>
              <a:t>Each of the dataset were analyzed and a summary dataset was created.</a:t>
            </a:r>
          </a:p>
          <a:p>
            <a:pPr algn="just"/>
            <a:r>
              <a:rPr lang="en-US" sz="1800" dirty="0"/>
              <a:t>The analysis carried out were to find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/>
              <a:t> The number of rides on each day of the week by membership type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/>
              <a:t>The ride length on each day of the week by membership type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/>
              <a:t>The number of ride by membership type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/>
              <a:t>Number of rides each day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/>
              <a:t>Number of rides by bike type and users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/>
              <a:t>Number of rides by membership type and total number of rides in the month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4BE96E-A978-2FFC-0AC8-B838C3994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483" r="45675" b="16807"/>
          <a:stretch/>
        </p:blipFill>
        <p:spPr>
          <a:xfrm>
            <a:off x="6172202" y="1825624"/>
            <a:ext cx="5922816" cy="40278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13111-06B9-A1CF-109B-4EC240131060}"/>
              </a:ext>
            </a:extLst>
          </p:cNvPr>
          <p:cNvSpPr txBox="1"/>
          <p:nvPr/>
        </p:nvSpPr>
        <p:spPr>
          <a:xfrm>
            <a:off x="7356764" y="5853481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39140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180F-3575-4ADC-DB1A-C86EAA58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 (Analysis)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A507-E185-0677-9AE7-6A7F60F51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final analysis was done on the summary dataset</a:t>
            </a:r>
          </a:p>
          <a:p>
            <a:r>
              <a:rPr lang="en-US" sz="1800" dirty="0"/>
              <a:t>The following insights were generated:</a:t>
            </a:r>
          </a:p>
          <a:p>
            <a:pPr lvl="1"/>
            <a:r>
              <a:rPr lang="en-US" sz="1800" dirty="0"/>
              <a:t>Per Day Ride by Member Type</a:t>
            </a:r>
          </a:p>
          <a:p>
            <a:pPr lvl="1"/>
            <a:r>
              <a:rPr lang="en-US" sz="1800" dirty="0"/>
              <a:t>Ride per Month</a:t>
            </a:r>
          </a:p>
          <a:p>
            <a:pPr lvl="1"/>
            <a:r>
              <a:rPr lang="en-US" sz="1800" dirty="0"/>
              <a:t>Average ride length by member type</a:t>
            </a:r>
          </a:p>
          <a:p>
            <a:pPr lvl="1"/>
            <a:r>
              <a:rPr lang="en-US" sz="1800" dirty="0"/>
              <a:t>Average ride length by member type on different days of the week</a:t>
            </a:r>
          </a:p>
          <a:p>
            <a:pPr lvl="1"/>
            <a:r>
              <a:rPr lang="en-US" sz="1800" dirty="0"/>
              <a:t>Distribution of ride among member type</a:t>
            </a:r>
          </a:p>
          <a:p>
            <a:pPr lvl="1"/>
            <a:r>
              <a:rPr lang="en-US" sz="1800" dirty="0"/>
              <a:t>Bike type preference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0477AC-58A4-A951-4AE0-9E49BA39D4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5" r="65107" b="24143"/>
          <a:stretch/>
        </p:blipFill>
        <p:spPr>
          <a:xfrm>
            <a:off x="6830290" y="1690688"/>
            <a:ext cx="5063837" cy="37125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9F300-3D62-91D8-3161-4CDE0CA56EBE}"/>
              </a:ext>
            </a:extLst>
          </p:cNvPr>
          <p:cNvSpPr txBox="1"/>
          <p:nvPr/>
        </p:nvSpPr>
        <p:spPr>
          <a:xfrm>
            <a:off x="8285018" y="5583382"/>
            <a:ext cx="2867891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of summary dataset</a:t>
            </a:r>
          </a:p>
        </p:txBody>
      </p:sp>
    </p:spTree>
    <p:extLst>
      <p:ext uri="{BB962C8B-B14F-4D97-AF65-F5344CB8AC3E}">
        <p14:creationId xmlns:p14="http://schemas.microsoft.com/office/powerpoint/2010/main" val="110289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FFC1-533F-F6D2-CC12-C46F54B8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84752"/>
            <a:ext cx="3932237" cy="602673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D77EA-66F5-0F3F-1672-6B14FA1C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month of July has the highest number of ride with</a:t>
            </a:r>
            <a:r>
              <a:rPr lang="en-US" sz="1800" b="1" dirty="0"/>
              <a:t> 823,472 </a:t>
            </a:r>
            <a:r>
              <a:rPr lang="en-US" sz="1800" dirty="0"/>
              <a:t>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 was an huge drop in numbers of rides from November to February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drop in number of rides coincides with the winter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Rides are high in the summer and low in winter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6B2BD-F22C-0182-C6A4-26C895DB6822}"/>
              </a:ext>
            </a:extLst>
          </p:cNvPr>
          <p:cNvSpPr txBox="1"/>
          <p:nvPr/>
        </p:nvSpPr>
        <p:spPr>
          <a:xfrm>
            <a:off x="836612" y="1122218"/>
            <a:ext cx="3932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Ride per Month</a:t>
            </a:r>
          </a:p>
        </p:txBody>
      </p:sp>
      <p:graphicFrame>
        <p:nvGraphicFramePr>
          <p:cNvPr id="6" name="Picture Placeholder 5">
            <a:extLst>
              <a:ext uri="{FF2B5EF4-FFF2-40B4-BE49-F238E27FC236}">
                <a16:creationId xmlns:a16="http://schemas.microsoft.com/office/drawing/2014/main" id="{C50BA589-21FF-3DC9-148B-2D189DC34521}"/>
              </a:ext>
            </a:extLst>
          </p:cNvPr>
          <p:cNvGraphicFramePr>
            <a:graphicFrameLocks noGrp="1"/>
          </p:cNvGraphicFramePr>
          <p:nvPr>
            <p:ph type="pic" idx="1"/>
          </p:nvPr>
        </p:nvGraphicFramePr>
        <p:xfrm>
          <a:off x="5183188" y="1828800"/>
          <a:ext cx="6172200" cy="403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809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807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Cyclistic Bike Sharing Analysis</vt:lpstr>
      <vt:lpstr>Outline</vt:lpstr>
      <vt:lpstr>Objectives</vt:lpstr>
      <vt:lpstr>Data Background</vt:lpstr>
      <vt:lpstr>Methodology (Data Cleaning)</vt:lpstr>
      <vt:lpstr>Methodology(Data manipulation)</vt:lpstr>
      <vt:lpstr>Methodology (Analysis)</vt:lpstr>
      <vt:lpstr>Methodology (Analysis)</vt:lpstr>
      <vt:lpstr>Insights</vt:lpstr>
      <vt:lpstr>Distribution of Rides</vt:lpstr>
      <vt:lpstr>Per day ride by Member type</vt:lpstr>
      <vt:lpstr>Average Ride Length</vt:lpstr>
      <vt:lpstr>Average Ride Length by days of the week</vt:lpstr>
      <vt:lpstr>Bike Preference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Sharing Analysis</dc:title>
  <dc:creator>USER-PC</dc:creator>
  <cp:lastModifiedBy>USER-PC</cp:lastModifiedBy>
  <cp:revision>1</cp:revision>
  <dcterms:created xsi:type="dcterms:W3CDTF">2022-10-10T14:43:20Z</dcterms:created>
  <dcterms:modified xsi:type="dcterms:W3CDTF">2022-10-10T15:54:45Z</dcterms:modified>
</cp:coreProperties>
</file>