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64" r:id="rId3"/>
    <p:sldId id="265" r:id="rId4"/>
    <p:sldId id="257" r:id="rId5"/>
    <p:sldId id="258" r:id="rId6"/>
    <p:sldId id="259" r:id="rId7"/>
    <p:sldId id="260" r:id="rId8"/>
    <p:sldId id="261" r:id="rId9"/>
    <p:sldId id="266" r:id="rId10"/>
    <p:sldId id="267" r:id="rId11"/>
    <p:sldId id="270" r:id="rId12"/>
    <p:sldId id="271" r:id="rId13"/>
    <p:sldId id="272" r:id="rId14"/>
    <p:sldId id="273" r:id="rId15"/>
    <p:sldId id="268" r:id="rId16"/>
    <p:sldId id="269" r:id="rId17"/>
    <p:sldId id="274" r:id="rId18"/>
    <p:sldId id="275" r:id="rId19"/>
    <p:sldId id="276" r:id="rId20"/>
    <p:sldId id="277" r:id="rId21"/>
    <p:sldId id="278" r:id="rId22"/>
    <p:sldId id="279" r:id="rId23"/>
    <p:sldId id="280"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464" y="-8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530820CF-B880-4189-942D-D702A7CBA730}" type="datetimeFigureOut">
              <a:rPr lang="zh-CN" altLang="en-US" smtClean="0"/>
              <a:pPr/>
              <a:t>2017/11/16</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2017/11/16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2017/11/16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2017/11/16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0C913308-F349-4B6D-A68A-DD1791B4A57B}"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pPr/>
              <a:t>2017/11/16</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汽车之家</a:t>
            </a:r>
            <a:r>
              <a:rPr lang="en-US" altLang="zh-CN" dirty="0" smtClean="0"/>
              <a:t>app</a:t>
            </a:r>
            <a:r>
              <a:rPr lang="zh-CN" altLang="en-US" dirty="0" smtClean="0"/>
              <a:t>体验报告</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1357298"/>
            <a:ext cx="8229600" cy="1143000"/>
          </a:xfrm>
        </p:spPr>
        <p:txBody>
          <a:bodyPr>
            <a:noAutofit/>
          </a:bodyPr>
          <a:lstStyle/>
          <a:p>
            <a:r>
              <a:rPr lang="zh-CN" altLang="en-US" sz="2800" b="1" dirty="0" smtClean="0"/>
              <a:t>人群属性：</a:t>
            </a:r>
            <a:r>
              <a:rPr lang="en-US" altLang="zh-CN" sz="2000" dirty="0" smtClean="0"/>
              <a:t/>
            </a:r>
            <a:br>
              <a:rPr lang="en-US" altLang="zh-CN" sz="2000" dirty="0" smtClean="0"/>
            </a:br>
            <a:r>
              <a:rPr lang="en-US" altLang="zh-CN" sz="2000" dirty="0" smtClean="0"/>
              <a:t>	</a:t>
            </a:r>
            <a:r>
              <a:rPr lang="zh-CN" altLang="en-US" sz="2400" dirty="0" smtClean="0"/>
              <a:t>主要用户群为青年和中年人群，男性为主，这部分人群网络意识强，男性普遍对车更加感兴趣</a:t>
            </a:r>
            <a:r>
              <a:rPr lang="en-US" altLang="zh-CN" sz="2000" dirty="0" smtClean="0"/>
              <a:t/>
            </a:r>
            <a:br>
              <a:rPr lang="en-US" altLang="zh-CN" sz="2000" dirty="0" smtClean="0"/>
            </a:br>
            <a:endParaRPr lang="zh-CN" altLang="en-US" sz="2000" dirty="0"/>
          </a:p>
        </p:txBody>
      </p:sp>
      <p:pic>
        <p:nvPicPr>
          <p:cNvPr id="4" name="内容占位符 3" descr="微信截图_20171116220221.png"/>
          <p:cNvPicPr>
            <a:picLocks noGrp="1" noChangeAspect="1"/>
          </p:cNvPicPr>
          <p:nvPr>
            <p:ph idx="1"/>
          </p:nvPr>
        </p:nvPicPr>
        <p:blipFill>
          <a:blip r:embed="rId2"/>
          <a:stretch>
            <a:fillRect/>
          </a:stretch>
        </p:blipFill>
        <p:spPr>
          <a:xfrm>
            <a:off x="457200" y="3125481"/>
            <a:ext cx="8229600" cy="20088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范围层</a:t>
            </a:r>
            <a:endParaRPr lang="zh-CN" altLang="en-US" dirty="0"/>
          </a:p>
        </p:txBody>
      </p:sp>
      <p:sp>
        <p:nvSpPr>
          <p:cNvPr id="3" name="内容占位符 2"/>
          <p:cNvSpPr>
            <a:spLocks noGrp="1"/>
          </p:cNvSpPr>
          <p:nvPr>
            <p:ph idx="1"/>
          </p:nvPr>
        </p:nvSpPr>
        <p:spPr/>
        <p:txBody>
          <a:bodyPr>
            <a:normAutofit/>
          </a:bodyPr>
          <a:lstStyle/>
          <a:p>
            <a:r>
              <a:rPr lang="en-US" altLang="zh-CN" dirty="0" smtClean="0"/>
              <a:t>PGC</a:t>
            </a:r>
            <a:r>
              <a:rPr lang="zh-CN" altLang="en-US" dirty="0" smtClean="0"/>
              <a:t>：汽车之家把用户最关心的几个部分进行了分类，并且展示在前列，比如视频，原创，推荐（后台算法，推荐相关类容在首页展示）等栏目，让用户可以醒目的获取最重要的咨询</a:t>
            </a:r>
            <a:endParaRPr lang="en-US" altLang="zh-CN" dirty="0" smtClean="0"/>
          </a:p>
          <a:p>
            <a:r>
              <a:rPr lang="en-US" altLang="zh-CN" dirty="0" smtClean="0"/>
              <a:t>UGC</a:t>
            </a:r>
            <a:r>
              <a:rPr lang="zh-CN" altLang="en-US" dirty="0" smtClean="0"/>
              <a:t>：并且引入了论坛类栏目，让用户都参与进来互动，增加了用户活跃度，让用户内心更想贡献内容，提升忠诚度</a:t>
            </a:r>
            <a:endParaRPr lang="en-US" altLang="zh-CN" dirty="0" smtClean="0"/>
          </a:p>
          <a:p>
            <a:r>
              <a:rPr lang="en-US" altLang="zh-CN" dirty="0" smtClean="0"/>
              <a:t>OGC</a:t>
            </a:r>
            <a:r>
              <a:rPr lang="zh-CN" altLang="en-US" dirty="0" smtClean="0"/>
              <a:t>：车家号栏目，引入了各种自媒体汽车大</a:t>
            </a:r>
            <a:r>
              <a:rPr lang="en-US" altLang="zh-CN" dirty="0" smtClean="0"/>
              <a:t>V</a:t>
            </a:r>
            <a:r>
              <a:rPr lang="zh-CN" altLang="en-US" dirty="0" smtClean="0"/>
              <a:t>的公众号，获取有价值的信息，还能评论互动</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t>推荐栏目</a:t>
            </a:r>
            <a:endParaRPr lang="zh-CN" altLang="en-US" sz="2800" dirty="0"/>
          </a:p>
        </p:txBody>
      </p:sp>
      <p:sp>
        <p:nvSpPr>
          <p:cNvPr id="5" name="文本占位符 4"/>
          <p:cNvSpPr>
            <a:spLocks noGrp="1"/>
          </p:cNvSpPr>
          <p:nvPr>
            <p:ph type="body" idx="2"/>
          </p:nvPr>
        </p:nvSpPr>
        <p:spPr/>
        <p:txBody>
          <a:bodyPr>
            <a:normAutofit/>
          </a:bodyPr>
          <a:lstStyle/>
          <a:p>
            <a:r>
              <a:rPr lang="zh-CN" altLang="en-US" sz="2000" dirty="0" smtClean="0"/>
              <a:t>推荐栏目，放在一进入</a:t>
            </a:r>
            <a:r>
              <a:rPr lang="en-US" altLang="zh-CN" sz="2000" dirty="0" smtClean="0"/>
              <a:t>app</a:t>
            </a:r>
            <a:r>
              <a:rPr lang="zh-CN" altLang="en-US" sz="2000" dirty="0" smtClean="0"/>
              <a:t>的首页部分，让用户可以获取最新，最热门的咨询，方便第一时间全面了解汽车行业的动态</a:t>
            </a:r>
            <a:endParaRPr lang="zh-CN" altLang="en-US" sz="2000" dirty="0"/>
          </a:p>
        </p:txBody>
      </p:sp>
      <p:pic>
        <p:nvPicPr>
          <p:cNvPr id="6" name="内容占位符 5" descr="微信图片_20171117005704.jpg"/>
          <p:cNvPicPr>
            <a:picLocks noGrp="1" noChangeAspect="1"/>
          </p:cNvPicPr>
          <p:nvPr>
            <p:ph sz="half" idx="1"/>
          </p:nvPr>
        </p:nvPicPr>
        <p:blipFill>
          <a:blip r:embed="rId2" cstate="print"/>
          <a:stretch>
            <a:fillRect/>
          </a:stretch>
        </p:blipFill>
        <p:spPr>
          <a:xfrm>
            <a:off x="4845873" y="1676400"/>
            <a:ext cx="2570103" cy="45720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2800" dirty="0" smtClean="0"/>
              <a:t>原创</a:t>
            </a:r>
            <a:endParaRPr lang="zh-CN" altLang="en-US" sz="2800" dirty="0"/>
          </a:p>
        </p:txBody>
      </p:sp>
      <p:sp>
        <p:nvSpPr>
          <p:cNvPr id="3" name="文本占位符 2"/>
          <p:cNvSpPr>
            <a:spLocks noGrp="1"/>
          </p:cNvSpPr>
          <p:nvPr>
            <p:ph type="body" idx="2"/>
          </p:nvPr>
        </p:nvSpPr>
        <p:spPr/>
        <p:txBody>
          <a:bodyPr>
            <a:normAutofit/>
          </a:bodyPr>
          <a:lstStyle/>
          <a:p>
            <a:r>
              <a:rPr lang="zh-CN" altLang="en-US" sz="2000" dirty="0" smtClean="0"/>
              <a:t>原创内容，为汽车之家编辑们的专业分析文章，文章内容详细，专业，有测评类文章，导购建议参考类文章，新车介绍等文章，让用户可以接收到专业的建议和参考，足不出户就能了解汽车信息，解答心中的疑惑</a:t>
            </a:r>
            <a:endParaRPr lang="zh-CN" altLang="en-US" sz="2000" dirty="0"/>
          </a:p>
        </p:txBody>
      </p:sp>
      <p:pic>
        <p:nvPicPr>
          <p:cNvPr id="5" name="内容占位符 4" descr="原创.jpg"/>
          <p:cNvPicPr>
            <a:picLocks noGrp="1" noChangeAspect="1"/>
          </p:cNvPicPr>
          <p:nvPr>
            <p:ph sz="half" idx="1"/>
          </p:nvPr>
        </p:nvPicPr>
        <p:blipFill>
          <a:blip r:embed="rId2" cstate="print"/>
          <a:stretch>
            <a:fillRect/>
          </a:stretch>
        </p:blipFill>
        <p:spPr>
          <a:xfrm>
            <a:off x="4845050" y="1676400"/>
            <a:ext cx="2571750" cy="4572000"/>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42910" y="214290"/>
            <a:ext cx="2743200" cy="1162050"/>
          </a:xfrm>
        </p:spPr>
        <p:txBody>
          <a:bodyPr/>
          <a:lstStyle/>
          <a:p>
            <a:r>
              <a:rPr lang="zh-CN" altLang="en-US" sz="2800" dirty="0" smtClean="0"/>
              <a:t>视频</a:t>
            </a:r>
            <a:endParaRPr lang="zh-CN" altLang="en-US" sz="2800" dirty="0"/>
          </a:p>
        </p:txBody>
      </p:sp>
      <p:sp>
        <p:nvSpPr>
          <p:cNvPr id="6" name="文本占位符 5"/>
          <p:cNvSpPr>
            <a:spLocks noGrp="1"/>
          </p:cNvSpPr>
          <p:nvPr>
            <p:ph type="body" idx="2"/>
          </p:nvPr>
        </p:nvSpPr>
        <p:spPr>
          <a:xfrm>
            <a:off x="642910" y="1428736"/>
            <a:ext cx="2743200" cy="4572000"/>
          </a:xfrm>
        </p:spPr>
        <p:txBody>
          <a:bodyPr>
            <a:noAutofit/>
          </a:bodyPr>
          <a:lstStyle/>
          <a:p>
            <a:r>
              <a:rPr lang="zh-CN" altLang="en-US" sz="1800" dirty="0" smtClean="0"/>
              <a:t>视频部分是汽车之家编辑和外拍同事们精心策划的频道，通过视频，可以有更加丰富直观的展示，告别僵硬的文字，让用户可以不费脑子的就能看到爱车视频，比如用户计划购买新款高尔夫，但是不太了解车的性能和实际驾驶感受，此时用户上厕所的时候全身放松下来，打开视频看看高尔夫试驾视频，立马很直观的让用户对此款车型有个全面的了解，而且视频不是很长，以短视频为主，不会吓跑用户，完全可以利用碎片化时间观看，提高来了页面停留时间，增加粘性</a:t>
            </a:r>
            <a:endParaRPr lang="zh-CN" altLang="en-US" sz="1800" dirty="0"/>
          </a:p>
        </p:txBody>
      </p:sp>
      <p:pic>
        <p:nvPicPr>
          <p:cNvPr id="7" name="内容占位符 6" descr="微信图片_20171117010445.jpg"/>
          <p:cNvPicPr>
            <a:picLocks noGrp="1" noChangeAspect="1"/>
          </p:cNvPicPr>
          <p:nvPr>
            <p:ph sz="half" idx="1"/>
          </p:nvPr>
        </p:nvPicPr>
        <p:blipFill>
          <a:blip r:embed="rId2" cstate="print"/>
          <a:stretch>
            <a:fillRect/>
          </a:stretch>
        </p:blipFill>
        <p:spPr>
          <a:xfrm>
            <a:off x="4845050" y="1676400"/>
            <a:ext cx="2571750" cy="4572000"/>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结构层</a:t>
            </a:r>
            <a:endParaRPr lang="zh-CN" altLang="en-US" dirty="0"/>
          </a:p>
        </p:txBody>
      </p:sp>
      <p:pic>
        <p:nvPicPr>
          <p:cNvPr id="4" name="内容占位符 3" descr="流程图01.png"/>
          <p:cNvPicPr>
            <a:picLocks noGrp="1" noChangeAspect="1"/>
          </p:cNvPicPr>
          <p:nvPr>
            <p:ph idx="1"/>
          </p:nvPr>
        </p:nvPicPr>
        <p:blipFill>
          <a:blip r:embed="rId2"/>
          <a:stretch>
            <a:fillRect/>
          </a:stretch>
        </p:blipFill>
        <p:spPr>
          <a:xfrm>
            <a:off x="1537413" y="1935163"/>
            <a:ext cx="6069174" cy="4389437"/>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流程图02.png"/>
          <p:cNvPicPr>
            <a:picLocks noGrp="1" noChangeAspect="1"/>
          </p:cNvPicPr>
          <p:nvPr>
            <p:ph idx="1"/>
          </p:nvPr>
        </p:nvPicPr>
        <p:blipFill>
          <a:blip r:embed="rId2"/>
          <a:stretch>
            <a:fillRect/>
          </a:stretch>
        </p:blipFill>
        <p:spPr>
          <a:xfrm>
            <a:off x="1214414" y="1000108"/>
            <a:ext cx="6357981" cy="5324492"/>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框架层</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最热门的咨询推荐，大牛原创内容，专业编辑原创内容和视频这几个对用户最具实际价值的栏目整理了出来，并且放在首页栏目的最前面，方便用户选择</a:t>
            </a:r>
            <a:endParaRPr lang="en-US" altLang="zh-CN" dirty="0" smtClean="0"/>
          </a:p>
          <a:p>
            <a:r>
              <a:rPr lang="zh-CN" altLang="en-US" dirty="0" smtClean="0"/>
              <a:t>论坛栏目和首页栏目并列放在一起，用户可以方便的打开，看见车主的内心独白，看到最真实的一面，还能调动用户积极性，让用户之间能沟通，打个火热，提升用户活跃度，让用户自身觉得自己有参与感进来，无形中提升了产品粘性，而且独创的香车美女系列，有美女晒车等，让用户更有欲望打开帖子，看美女的同时还能看车，提高了用户停留</a:t>
            </a:r>
            <a:r>
              <a:rPr lang="en-US" altLang="zh-CN" dirty="0" smtClean="0"/>
              <a:t>app</a:t>
            </a:r>
            <a:r>
              <a:rPr lang="zh-CN" altLang="en-US" dirty="0" smtClean="0"/>
              <a:t>的时间，激发男性用户内心最原始的欲望（</a:t>
            </a:r>
            <a:r>
              <a:rPr lang="en-US" altLang="zh-CN" dirty="0" smtClean="0"/>
              <a:t>90%</a:t>
            </a:r>
            <a:r>
              <a:rPr lang="zh-CN" altLang="en-US" dirty="0" smtClean="0"/>
              <a:t>男性用户）</a:t>
            </a:r>
            <a:endParaRPr lang="en-US" altLang="zh-CN" dirty="0" smtClean="0"/>
          </a:p>
          <a:p>
            <a:r>
              <a:rPr lang="zh-CN" altLang="en-US" dirty="0" smtClean="0"/>
              <a:t>车家号里汽车界大牛自媒体人加入进来，他们通过汽车之家强大的流量来营销自己的同时，也能为</a:t>
            </a:r>
            <a:r>
              <a:rPr lang="en-US" altLang="zh-CN" dirty="0" smtClean="0"/>
              <a:t>app</a:t>
            </a:r>
            <a:r>
              <a:rPr lang="zh-CN" altLang="en-US" dirty="0" smtClean="0"/>
              <a:t>带来更多内容价值，双赢！</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表现层</a:t>
            </a:r>
            <a:endParaRPr lang="zh-CN" altLang="en-US" dirty="0"/>
          </a:p>
        </p:txBody>
      </p:sp>
      <p:sp>
        <p:nvSpPr>
          <p:cNvPr id="3" name="文本占位符 2"/>
          <p:cNvSpPr>
            <a:spLocks noGrp="1"/>
          </p:cNvSpPr>
          <p:nvPr>
            <p:ph type="body" idx="1"/>
          </p:nvPr>
        </p:nvSpPr>
        <p:spPr/>
        <p:txBody>
          <a:bodyPr>
            <a:normAutofit fontScale="92500" lnSpcReduction="10000"/>
          </a:bodyPr>
          <a:lstStyle/>
          <a:p>
            <a:r>
              <a:rPr lang="zh-CN" altLang="en-US" dirty="0" smtClean="0"/>
              <a:t>首页推荐版面，还设计了轮播图，把重中之重着重呈现</a:t>
            </a:r>
            <a:endParaRPr lang="zh-CN" altLang="en-US" dirty="0"/>
          </a:p>
        </p:txBody>
      </p:sp>
      <p:sp>
        <p:nvSpPr>
          <p:cNvPr id="5" name="文本占位符 4"/>
          <p:cNvSpPr>
            <a:spLocks noGrp="1"/>
          </p:cNvSpPr>
          <p:nvPr>
            <p:ph type="body" sz="half" idx="3"/>
          </p:nvPr>
        </p:nvSpPr>
        <p:spPr/>
        <p:txBody>
          <a:bodyPr>
            <a:normAutofit fontScale="85000" lnSpcReduction="10000"/>
          </a:bodyPr>
          <a:lstStyle/>
          <a:p>
            <a:r>
              <a:rPr lang="zh-CN" altLang="en-US" dirty="0" smtClean="0"/>
              <a:t>专业汽车编辑创作内容，版面自然舒服，上下滑动，方便操作选择</a:t>
            </a:r>
            <a:endParaRPr lang="zh-CN" altLang="en-US" dirty="0"/>
          </a:p>
        </p:txBody>
      </p:sp>
      <p:pic>
        <p:nvPicPr>
          <p:cNvPr id="7" name="内容占位符 6" descr="表现1.jpg"/>
          <p:cNvPicPr>
            <a:picLocks noGrp="1" noChangeAspect="1"/>
          </p:cNvPicPr>
          <p:nvPr>
            <p:ph sz="quarter" idx="2"/>
          </p:nvPr>
        </p:nvPicPr>
        <p:blipFill>
          <a:blip r:embed="rId2" cstate="print"/>
          <a:stretch>
            <a:fillRect/>
          </a:stretch>
        </p:blipFill>
        <p:spPr>
          <a:xfrm>
            <a:off x="1395810" y="2514600"/>
            <a:ext cx="2162967" cy="3846513"/>
          </a:xfrm>
        </p:spPr>
      </p:pic>
      <p:pic>
        <p:nvPicPr>
          <p:cNvPr id="8" name="内容占位符 7" descr="微信图片_20171117014040.jpg"/>
          <p:cNvPicPr>
            <a:picLocks noGrp="1" noChangeAspect="1"/>
          </p:cNvPicPr>
          <p:nvPr>
            <p:ph sz="quarter" idx="4"/>
          </p:nvPr>
        </p:nvPicPr>
        <p:blipFill>
          <a:blip r:embed="rId3" cstate="print"/>
          <a:stretch>
            <a:fillRect/>
          </a:stretch>
        </p:blipFill>
        <p:spPr>
          <a:xfrm>
            <a:off x="5585027" y="2514600"/>
            <a:ext cx="2161771" cy="3846513"/>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表现层</a:t>
            </a:r>
            <a:endParaRPr lang="zh-CN" altLang="en-US" dirty="0"/>
          </a:p>
        </p:txBody>
      </p:sp>
      <p:sp>
        <p:nvSpPr>
          <p:cNvPr id="5" name="文本占位符 4"/>
          <p:cNvSpPr>
            <a:spLocks noGrp="1"/>
          </p:cNvSpPr>
          <p:nvPr>
            <p:ph type="body" idx="1"/>
          </p:nvPr>
        </p:nvSpPr>
        <p:spPr/>
        <p:txBody>
          <a:bodyPr>
            <a:normAutofit fontScale="70000" lnSpcReduction="20000"/>
          </a:bodyPr>
          <a:lstStyle/>
          <a:p>
            <a:r>
              <a:rPr lang="zh-CN" altLang="en-US" dirty="0" smtClean="0"/>
              <a:t>视频部分，简洁大方，原创栏目放在第一位，后面都是根据热度排序，人性化</a:t>
            </a:r>
            <a:endParaRPr lang="zh-CN" altLang="en-US" dirty="0"/>
          </a:p>
        </p:txBody>
      </p:sp>
      <p:sp>
        <p:nvSpPr>
          <p:cNvPr id="7" name="文本占位符 6"/>
          <p:cNvSpPr>
            <a:spLocks noGrp="1"/>
          </p:cNvSpPr>
          <p:nvPr>
            <p:ph type="body" sz="half" idx="3"/>
          </p:nvPr>
        </p:nvSpPr>
        <p:spPr/>
        <p:txBody>
          <a:bodyPr>
            <a:normAutofit fontScale="92500"/>
          </a:bodyPr>
          <a:lstStyle/>
          <a:p>
            <a:r>
              <a:rPr lang="zh-CN" altLang="en-US" dirty="0" smtClean="0"/>
              <a:t>论坛部分，这也是最活跃的页面</a:t>
            </a:r>
            <a:endParaRPr lang="zh-CN" altLang="en-US" dirty="0"/>
          </a:p>
        </p:txBody>
      </p:sp>
      <p:pic>
        <p:nvPicPr>
          <p:cNvPr id="9" name="内容占位符 8" descr="微信图片_20171117014319.jpg"/>
          <p:cNvPicPr>
            <a:picLocks noGrp="1" noChangeAspect="1"/>
          </p:cNvPicPr>
          <p:nvPr>
            <p:ph sz="quarter" idx="2"/>
          </p:nvPr>
        </p:nvPicPr>
        <p:blipFill>
          <a:blip r:embed="rId2" cstate="print"/>
          <a:stretch>
            <a:fillRect/>
          </a:stretch>
        </p:blipFill>
        <p:spPr>
          <a:xfrm>
            <a:off x="1395810" y="2514600"/>
            <a:ext cx="2162967" cy="3846513"/>
          </a:xfrm>
        </p:spPr>
      </p:pic>
      <p:pic>
        <p:nvPicPr>
          <p:cNvPr id="10" name="内容占位符 9" descr="微信图片_20171117014615.jpg"/>
          <p:cNvPicPr>
            <a:picLocks noGrp="1" noChangeAspect="1"/>
          </p:cNvPicPr>
          <p:nvPr>
            <p:ph sz="quarter" idx="4"/>
          </p:nvPr>
        </p:nvPicPr>
        <p:blipFill>
          <a:blip r:embed="rId3" cstate="print"/>
          <a:stretch>
            <a:fillRect/>
          </a:stretch>
        </p:blipFill>
        <p:spPr>
          <a:xfrm>
            <a:off x="5584081" y="2514600"/>
            <a:ext cx="2163663" cy="3846513"/>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体验场景</a:t>
            </a:r>
            <a:endParaRPr lang="zh-CN" altLang="en-US" dirty="0"/>
          </a:p>
        </p:txBody>
      </p:sp>
      <p:sp>
        <p:nvSpPr>
          <p:cNvPr id="3" name="内容占位符 2"/>
          <p:cNvSpPr>
            <a:spLocks noGrp="1"/>
          </p:cNvSpPr>
          <p:nvPr>
            <p:ph idx="1"/>
          </p:nvPr>
        </p:nvSpPr>
        <p:spPr/>
        <p:txBody>
          <a:bodyPr/>
          <a:lstStyle/>
          <a:p>
            <a:r>
              <a:rPr lang="zh-CN" altLang="en-US" dirty="0" smtClean="0"/>
              <a:t>设备：华为</a:t>
            </a:r>
            <a:r>
              <a:rPr lang="en-US" altLang="zh-CN" dirty="0" smtClean="0"/>
              <a:t>mate8</a:t>
            </a:r>
          </a:p>
          <a:p>
            <a:r>
              <a:rPr lang="zh-CN" altLang="en-US" dirty="0" smtClean="0"/>
              <a:t>操作系统：</a:t>
            </a:r>
            <a:r>
              <a:rPr lang="en-US" altLang="zh-CN" dirty="0" smtClean="0"/>
              <a:t>Android 7.0		EMUI</a:t>
            </a:r>
            <a:r>
              <a:rPr lang="zh-CN" altLang="en-US" dirty="0" smtClean="0"/>
              <a:t>：</a:t>
            </a:r>
            <a:r>
              <a:rPr lang="en-US" altLang="zh-CN" dirty="0" smtClean="0"/>
              <a:t>5.0.1</a:t>
            </a:r>
          </a:p>
          <a:p>
            <a:r>
              <a:rPr lang="zh-CN" altLang="en-US" dirty="0" smtClean="0"/>
              <a:t>体验</a:t>
            </a:r>
            <a:r>
              <a:rPr lang="zh-CN" altLang="en-US" dirty="0" smtClean="0"/>
              <a:t>版本：</a:t>
            </a:r>
            <a:r>
              <a:rPr lang="en-US" altLang="zh-CN" dirty="0" smtClean="0"/>
              <a:t>8.3.6</a:t>
            </a:r>
          </a:p>
          <a:p>
            <a:r>
              <a:rPr lang="zh-CN" altLang="en-US" dirty="0" smtClean="0"/>
              <a:t>体验</a:t>
            </a:r>
            <a:r>
              <a:rPr lang="zh-CN" altLang="en-US" dirty="0" smtClean="0"/>
              <a:t>时间：</a:t>
            </a:r>
            <a:r>
              <a:rPr lang="en-US" altLang="zh-CN" dirty="0" smtClean="0"/>
              <a:t>2017</a:t>
            </a:r>
            <a:r>
              <a:rPr lang="zh-CN" altLang="en-US" dirty="0" smtClean="0"/>
              <a:t>年</a:t>
            </a:r>
            <a:r>
              <a:rPr lang="en-US" altLang="zh-CN" dirty="0" smtClean="0"/>
              <a:t>11</a:t>
            </a:r>
            <a:r>
              <a:rPr lang="zh-CN" altLang="en-US" dirty="0" smtClean="0"/>
              <a:t>月</a:t>
            </a:r>
            <a:r>
              <a:rPr lang="en-US" altLang="zh-CN" dirty="0" smtClean="0"/>
              <a:t>16</a:t>
            </a:r>
            <a:r>
              <a:rPr lang="zh-CN" altLang="en-US" dirty="0" smtClean="0"/>
              <a:t>日</a:t>
            </a:r>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表现层</a:t>
            </a:r>
            <a:endParaRPr lang="zh-CN" altLang="en-US" dirty="0"/>
          </a:p>
        </p:txBody>
      </p:sp>
      <p:sp>
        <p:nvSpPr>
          <p:cNvPr id="3" name="文本占位符 2"/>
          <p:cNvSpPr>
            <a:spLocks noGrp="1"/>
          </p:cNvSpPr>
          <p:nvPr>
            <p:ph type="body" idx="1"/>
          </p:nvPr>
        </p:nvSpPr>
        <p:spPr/>
        <p:txBody>
          <a:bodyPr>
            <a:normAutofit lnSpcReduction="10000"/>
          </a:bodyPr>
          <a:lstStyle/>
          <a:p>
            <a:r>
              <a:rPr lang="zh-CN" altLang="en-US" dirty="0" smtClean="0"/>
              <a:t>选车部分，高级选项，推荐选项</a:t>
            </a:r>
            <a:endParaRPr lang="zh-CN" altLang="en-US" dirty="0"/>
          </a:p>
        </p:txBody>
      </p:sp>
      <p:sp>
        <p:nvSpPr>
          <p:cNvPr id="5" name="文本占位符 4"/>
          <p:cNvSpPr>
            <a:spLocks noGrp="1"/>
          </p:cNvSpPr>
          <p:nvPr>
            <p:ph type="body" sz="half" idx="3"/>
          </p:nvPr>
        </p:nvSpPr>
        <p:spPr/>
        <p:txBody>
          <a:bodyPr>
            <a:normAutofit fontScale="70000" lnSpcReduction="20000"/>
          </a:bodyPr>
          <a:lstStyle/>
          <a:p>
            <a:r>
              <a:rPr lang="zh-CN" altLang="en-US" dirty="0" smtClean="0"/>
              <a:t>根据英文字幕顺序，对车进行品牌排序，点击右边字幕，可以快速跳转到对应的品牌</a:t>
            </a:r>
            <a:endParaRPr lang="zh-CN" altLang="en-US" dirty="0"/>
          </a:p>
        </p:txBody>
      </p:sp>
      <p:pic>
        <p:nvPicPr>
          <p:cNvPr id="7" name="内容占位符 6" descr="微信图片_20171117014824.jpg"/>
          <p:cNvPicPr>
            <a:picLocks noGrp="1" noChangeAspect="1"/>
          </p:cNvPicPr>
          <p:nvPr>
            <p:ph sz="quarter" idx="2"/>
          </p:nvPr>
        </p:nvPicPr>
        <p:blipFill>
          <a:blip r:embed="rId2" cstate="print"/>
          <a:stretch>
            <a:fillRect/>
          </a:stretch>
        </p:blipFill>
        <p:spPr>
          <a:xfrm>
            <a:off x="1395810" y="2514600"/>
            <a:ext cx="2162967" cy="3846513"/>
          </a:xfrm>
        </p:spPr>
      </p:pic>
      <p:pic>
        <p:nvPicPr>
          <p:cNvPr id="8" name="内容占位符 7" descr="微信图片_20171117014919.jpg"/>
          <p:cNvPicPr>
            <a:picLocks noGrp="1" noChangeAspect="1"/>
          </p:cNvPicPr>
          <p:nvPr>
            <p:ph sz="quarter" idx="4"/>
          </p:nvPr>
        </p:nvPicPr>
        <p:blipFill>
          <a:blip r:embed="rId3" cstate="print"/>
          <a:stretch>
            <a:fillRect/>
          </a:stretch>
        </p:blipFill>
        <p:spPr>
          <a:xfrm>
            <a:off x="5585120" y="2514600"/>
            <a:ext cx="2161585" cy="3846513"/>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表现层</a:t>
            </a:r>
            <a:endParaRPr lang="zh-CN" altLang="en-US" dirty="0"/>
          </a:p>
        </p:txBody>
      </p:sp>
      <p:sp>
        <p:nvSpPr>
          <p:cNvPr id="3" name="文本占位符 2"/>
          <p:cNvSpPr>
            <a:spLocks noGrp="1"/>
          </p:cNvSpPr>
          <p:nvPr>
            <p:ph type="body" idx="1"/>
          </p:nvPr>
        </p:nvSpPr>
        <p:spPr/>
        <p:txBody>
          <a:bodyPr>
            <a:normAutofit fontScale="92500" lnSpcReduction="10000"/>
          </a:bodyPr>
          <a:lstStyle/>
          <a:p>
            <a:r>
              <a:rPr lang="zh-CN" altLang="en-US" dirty="0" smtClean="0"/>
              <a:t>品牌下所有的车型陈列，按照热度排序，上下滑动查看更多</a:t>
            </a:r>
            <a:endParaRPr lang="zh-CN" altLang="en-US" dirty="0"/>
          </a:p>
        </p:txBody>
      </p:sp>
      <p:sp>
        <p:nvSpPr>
          <p:cNvPr id="5" name="文本占位符 4"/>
          <p:cNvSpPr>
            <a:spLocks noGrp="1"/>
          </p:cNvSpPr>
          <p:nvPr>
            <p:ph type="body" sz="half" idx="3"/>
          </p:nvPr>
        </p:nvSpPr>
        <p:spPr/>
        <p:txBody>
          <a:bodyPr>
            <a:normAutofit fontScale="92500" lnSpcReduction="10000"/>
          </a:bodyPr>
          <a:lstStyle/>
          <a:p>
            <a:r>
              <a:rPr lang="zh-CN" altLang="en-US" dirty="0" smtClean="0"/>
              <a:t>详情</a:t>
            </a:r>
            <a:r>
              <a:rPr lang="zh-CN" altLang="en-US" dirty="0" smtClean="0"/>
              <a:t>页</a:t>
            </a:r>
            <a:r>
              <a:rPr lang="en-US" altLang="zh-CN" dirty="0" smtClean="0"/>
              <a:t>1</a:t>
            </a:r>
            <a:r>
              <a:rPr lang="zh-CN" altLang="en-US" dirty="0" smtClean="0"/>
              <a:t>，上部分为车辆综述，点击可以跳转到对应的栏目</a:t>
            </a:r>
            <a:endParaRPr lang="zh-CN" altLang="en-US" dirty="0"/>
          </a:p>
        </p:txBody>
      </p:sp>
      <p:pic>
        <p:nvPicPr>
          <p:cNvPr id="7" name="内容占位符 6" descr="微信图片_20171117015114.jpg"/>
          <p:cNvPicPr>
            <a:picLocks noGrp="1" noChangeAspect="1"/>
          </p:cNvPicPr>
          <p:nvPr>
            <p:ph sz="quarter" idx="2"/>
          </p:nvPr>
        </p:nvPicPr>
        <p:blipFill>
          <a:blip r:embed="rId2" cstate="print"/>
          <a:stretch>
            <a:fillRect/>
          </a:stretch>
        </p:blipFill>
        <p:spPr>
          <a:xfrm>
            <a:off x="1395810" y="2514600"/>
            <a:ext cx="2162967" cy="3846513"/>
          </a:xfrm>
        </p:spPr>
      </p:pic>
      <p:pic>
        <p:nvPicPr>
          <p:cNvPr id="10" name="内容占位符 9" descr="微信图片_20171117015220.jpg"/>
          <p:cNvPicPr>
            <a:picLocks noGrp="1" noChangeAspect="1"/>
          </p:cNvPicPr>
          <p:nvPr>
            <p:ph sz="quarter" idx="4"/>
          </p:nvPr>
        </p:nvPicPr>
        <p:blipFill>
          <a:blip r:embed="rId3" cstate="print"/>
          <a:stretch>
            <a:fillRect/>
          </a:stretch>
        </p:blipFill>
        <p:spPr>
          <a:xfrm>
            <a:off x="5585120" y="2514600"/>
            <a:ext cx="2161585" cy="3846513"/>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表现层</a:t>
            </a:r>
            <a:endParaRPr lang="zh-CN" altLang="en-US" dirty="0"/>
          </a:p>
        </p:txBody>
      </p:sp>
      <p:sp>
        <p:nvSpPr>
          <p:cNvPr id="3" name="文本占位符 2"/>
          <p:cNvSpPr>
            <a:spLocks noGrp="1"/>
          </p:cNvSpPr>
          <p:nvPr>
            <p:ph type="body" idx="1"/>
          </p:nvPr>
        </p:nvSpPr>
        <p:spPr/>
        <p:txBody>
          <a:bodyPr>
            <a:normAutofit fontScale="55000" lnSpcReduction="20000"/>
          </a:bodyPr>
          <a:lstStyle/>
          <a:p>
            <a:r>
              <a:rPr lang="zh-CN" altLang="en-US" dirty="0" smtClean="0"/>
              <a:t>详情页</a:t>
            </a:r>
            <a:r>
              <a:rPr lang="en-US" altLang="zh-CN" dirty="0" smtClean="0"/>
              <a:t>2</a:t>
            </a:r>
            <a:r>
              <a:rPr lang="zh-CN" altLang="en-US" dirty="0" smtClean="0"/>
              <a:t>，该车型下所有的配置以及对应的价格，还能点击按钮查看价格以及按揭价格，</a:t>
            </a:r>
            <a:r>
              <a:rPr lang="en-US" altLang="zh-CN" dirty="0" err="1" smtClean="0"/>
              <a:t>pk</a:t>
            </a:r>
            <a:r>
              <a:rPr lang="zh-CN" altLang="en-US" dirty="0" smtClean="0"/>
              <a:t>按钮跟其他车型配置对比，询低价可以直接咨询</a:t>
            </a:r>
            <a:r>
              <a:rPr lang="en-US" altLang="zh-CN" dirty="0" smtClean="0"/>
              <a:t>4s</a:t>
            </a:r>
            <a:r>
              <a:rPr lang="zh-CN" altLang="en-US" dirty="0" smtClean="0"/>
              <a:t>店最低卖价</a:t>
            </a:r>
            <a:endParaRPr lang="zh-CN" altLang="en-US" dirty="0"/>
          </a:p>
        </p:txBody>
      </p:sp>
      <p:pic>
        <p:nvPicPr>
          <p:cNvPr id="7" name="内容占位符 6" descr="微信图片_20171117015327.jpg"/>
          <p:cNvPicPr>
            <a:picLocks noGrp="1" noChangeAspect="1"/>
          </p:cNvPicPr>
          <p:nvPr>
            <p:ph sz="quarter" idx="2"/>
          </p:nvPr>
        </p:nvPicPr>
        <p:blipFill>
          <a:blip r:embed="rId2" cstate="print"/>
          <a:stretch>
            <a:fillRect/>
          </a:stretch>
        </p:blipFill>
        <p:spPr>
          <a:xfrm>
            <a:off x="1396501" y="2514600"/>
            <a:ext cx="2161585" cy="3846513"/>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运营推广策略</a:t>
            </a:r>
            <a:endParaRPr lang="zh-CN" altLang="en-US" dirty="0"/>
          </a:p>
        </p:txBody>
      </p:sp>
      <p:sp>
        <p:nvSpPr>
          <p:cNvPr id="3" name="内容占位符 2"/>
          <p:cNvSpPr>
            <a:spLocks noGrp="1"/>
          </p:cNvSpPr>
          <p:nvPr>
            <p:ph idx="1"/>
          </p:nvPr>
        </p:nvSpPr>
        <p:spPr/>
        <p:txBody>
          <a:bodyPr>
            <a:normAutofit/>
          </a:bodyPr>
          <a:lstStyle/>
          <a:p>
            <a:r>
              <a:rPr lang="zh-CN" altLang="en-US" dirty="0" smtClean="0"/>
              <a:t>广告：</a:t>
            </a:r>
            <a:r>
              <a:rPr lang="en-US" altLang="zh-CN" dirty="0" smtClean="0"/>
              <a:t>app</a:t>
            </a:r>
            <a:r>
              <a:rPr lang="zh-CN" altLang="en-US" dirty="0" smtClean="0"/>
              <a:t>启动页广告，轮播图广告</a:t>
            </a:r>
            <a:endParaRPr lang="en-US" altLang="zh-CN" dirty="0" smtClean="0"/>
          </a:p>
          <a:p>
            <a:r>
              <a:rPr lang="zh-CN" altLang="en-US" dirty="0" smtClean="0"/>
              <a:t>动态广告：在栏目之间动态加一个可以手动关闭的广告，帖子之间插一个广告贴，类似于朋友圈插入的广告推送</a:t>
            </a:r>
            <a:endParaRPr lang="en-US" altLang="zh-CN" dirty="0" smtClean="0"/>
          </a:p>
          <a:p>
            <a:r>
              <a:rPr lang="zh-CN" altLang="en-US" dirty="0" smtClean="0"/>
              <a:t>论坛，用户参与其中，提升活跃度</a:t>
            </a:r>
            <a:endParaRPr lang="en-US" altLang="zh-CN" dirty="0" smtClean="0"/>
          </a:p>
          <a:p>
            <a:r>
              <a:rPr lang="zh-CN" altLang="en-US" dirty="0" smtClean="0"/>
              <a:t>引入自媒体创作人：除了汽车之家编辑外，还引入了外部的自媒体创作人，带来更多的内容</a:t>
            </a:r>
            <a:endParaRPr lang="en-US" altLang="zh-CN" dirty="0" smtClean="0"/>
          </a:p>
          <a:p>
            <a:r>
              <a:rPr lang="zh-CN" altLang="en-US" dirty="0" smtClean="0"/>
              <a:t>引流：搜索引擎关键字，其他门户网站推荐等</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背景信息，需求痛点</a:t>
            </a:r>
            <a:endParaRPr lang="zh-CN" altLang="en-US" dirty="0"/>
          </a:p>
        </p:txBody>
      </p:sp>
      <p:sp>
        <p:nvSpPr>
          <p:cNvPr id="3" name="内容占位符 2"/>
          <p:cNvSpPr>
            <a:spLocks noGrp="1"/>
          </p:cNvSpPr>
          <p:nvPr>
            <p:ph idx="1"/>
          </p:nvPr>
        </p:nvSpPr>
        <p:spPr/>
        <p:txBody>
          <a:bodyPr/>
          <a:lstStyle/>
          <a:p>
            <a:r>
              <a:rPr lang="zh-CN" altLang="en-US" sz="2800" dirty="0" smtClean="0"/>
              <a:t>在当下，人们生活水平的不断提高，汽车成为了不可缺少的出行工具，人们对汽车的需求也不断</a:t>
            </a:r>
            <a:r>
              <a:rPr lang="zh-CN" altLang="en-US" sz="2800" dirty="0" smtClean="0"/>
              <a:t>提高</a:t>
            </a:r>
            <a:endParaRPr lang="en-US" altLang="zh-CN" sz="2800" dirty="0" smtClean="0"/>
          </a:p>
          <a:p>
            <a:r>
              <a:rPr lang="zh-CN" altLang="en-US" sz="2800" dirty="0" smtClean="0"/>
              <a:t>以往得亲自去</a:t>
            </a:r>
            <a:r>
              <a:rPr lang="en-US" altLang="zh-CN" sz="2800" dirty="0" smtClean="0"/>
              <a:t>4s</a:t>
            </a:r>
            <a:r>
              <a:rPr lang="zh-CN" altLang="en-US" sz="2800" dirty="0" smtClean="0"/>
              <a:t>店看车，互联网</a:t>
            </a:r>
            <a:r>
              <a:rPr lang="zh-CN" altLang="en-US" sz="2800" dirty="0" smtClean="0"/>
              <a:t>的到来，让人们可以不需用去线下</a:t>
            </a:r>
            <a:r>
              <a:rPr lang="en-US" altLang="zh-CN" sz="2800" dirty="0" smtClean="0"/>
              <a:t>4s</a:t>
            </a:r>
            <a:r>
              <a:rPr lang="zh-CN" altLang="en-US" sz="2800" dirty="0" smtClean="0"/>
              <a:t>店通过网络媒体就</a:t>
            </a:r>
            <a:r>
              <a:rPr lang="zh-CN" altLang="en-US" sz="2800" dirty="0" smtClean="0"/>
              <a:t>能轻松方便的直接</a:t>
            </a:r>
            <a:r>
              <a:rPr lang="zh-CN" altLang="en-US" sz="2800" dirty="0" smtClean="0"/>
              <a:t>掌握汽车报价和咨询等，同时，汽车媒体还能对从选车，买车（包含买二手车），保养，和卖车提供了闭环服务，同时还能帮汽车厂商进行网络渠道的营销，起到双赢作用。</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4000" dirty="0" smtClean="0"/>
              <a:t>		</a:t>
            </a:r>
            <a:r>
              <a:rPr lang="zh-CN" altLang="en-US" sz="4000" dirty="0" smtClean="0"/>
              <a:t>市场容量，客户基数</a:t>
            </a:r>
            <a:r>
              <a:rPr lang="en-US" altLang="zh-CN" sz="4000" dirty="0" smtClean="0"/>
              <a:t/>
            </a:r>
            <a:br>
              <a:rPr lang="en-US" altLang="zh-CN" sz="4000" dirty="0" smtClean="0"/>
            </a:br>
            <a:r>
              <a:rPr lang="en-US" altLang="zh-CN" sz="4000" dirty="0" smtClean="0"/>
              <a:t>	</a:t>
            </a:r>
            <a:endParaRPr lang="zh-CN" altLang="en-US" sz="4000" dirty="0"/>
          </a:p>
        </p:txBody>
      </p:sp>
      <p:pic>
        <p:nvPicPr>
          <p:cNvPr id="4" name="内容占位符 3" descr="2016年易车尼尔森中国汽车市场蓝海用户研究白皮书_000007.png"/>
          <p:cNvPicPr>
            <a:picLocks noGrp="1" noChangeAspect="1"/>
          </p:cNvPicPr>
          <p:nvPr>
            <p:ph idx="1"/>
          </p:nvPr>
        </p:nvPicPr>
        <p:blipFill>
          <a:blip r:embed="rId2"/>
          <a:stretch>
            <a:fillRect/>
          </a:stretch>
        </p:blipFill>
        <p:spPr>
          <a:xfrm>
            <a:off x="670278" y="1935163"/>
            <a:ext cx="7803443" cy="4389437"/>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939094"/>
          </a:xfrm>
        </p:spPr>
        <p:txBody>
          <a:bodyPr>
            <a:normAutofit fontScale="90000"/>
          </a:bodyPr>
          <a:lstStyle/>
          <a:p>
            <a:r>
              <a:rPr lang="zh-CN" altLang="en-US" sz="2700" b="1" dirty="0" smtClean="0"/>
              <a:t>产品战略层：</a:t>
            </a:r>
            <a:r>
              <a:rPr lang="en-US" altLang="zh-CN" sz="2000" b="1" dirty="0" smtClean="0"/>
              <a:t/>
            </a:r>
            <a:br>
              <a:rPr lang="en-US" altLang="zh-CN" sz="2000" b="1" dirty="0" smtClean="0"/>
            </a:br>
            <a:r>
              <a:rPr lang="en-US" altLang="zh-CN" sz="2000" b="1" dirty="0" smtClean="0"/>
              <a:t>1</a:t>
            </a:r>
            <a:r>
              <a:rPr lang="zh-CN" altLang="en-US" sz="2000" b="1" dirty="0" smtClean="0"/>
              <a:t>，产品介绍：汽车资讯类</a:t>
            </a:r>
            <a:r>
              <a:rPr lang="en-US" altLang="zh-CN" sz="2000" b="1" dirty="0" smtClean="0"/>
              <a:t>app</a:t>
            </a:r>
            <a:br>
              <a:rPr lang="en-US" altLang="zh-CN" sz="2000" b="1" dirty="0" smtClean="0"/>
            </a:br>
            <a:r>
              <a:rPr lang="en-US" altLang="zh-CN" sz="2000" b="1" dirty="0" smtClean="0"/>
              <a:t>2</a:t>
            </a:r>
            <a:r>
              <a:rPr lang="zh-CN" altLang="en-US" sz="2000" b="1" dirty="0" smtClean="0"/>
              <a:t>，目标用户：有购车，对车有兴趣的人群</a:t>
            </a:r>
            <a:r>
              <a:rPr lang="en-US" altLang="zh-CN" sz="2000" b="1" dirty="0" smtClean="0"/>
              <a:t/>
            </a:r>
            <a:br>
              <a:rPr lang="en-US" altLang="zh-CN" sz="2000" b="1" dirty="0" smtClean="0"/>
            </a:br>
            <a:r>
              <a:rPr lang="en-US" altLang="zh-CN" sz="2000" b="1" dirty="0" smtClean="0"/>
              <a:t>3</a:t>
            </a:r>
            <a:r>
              <a:rPr lang="zh-CN" altLang="en-US" sz="2000" b="1" dirty="0" smtClean="0"/>
              <a:t>，产品分类：移动垂直咨询类媒体</a:t>
            </a:r>
            <a:r>
              <a:rPr lang="en-US" altLang="zh-CN" sz="2000" b="1" dirty="0" smtClean="0"/>
              <a:t/>
            </a:r>
            <a:br>
              <a:rPr lang="en-US" altLang="zh-CN" sz="2000" b="1" dirty="0" smtClean="0"/>
            </a:br>
            <a:r>
              <a:rPr lang="en-US" altLang="zh-CN" sz="2000" b="1" dirty="0" smtClean="0"/>
              <a:t>4</a:t>
            </a:r>
            <a:r>
              <a:rPr lang="zh-CN" altLang="en-US" sz="2000" b="1" dirty="0" smtClean="0"/>
              <a:t>，产品定位：中国最大，最权威，最全面的服务平台</a:t>
            </a:r>
            <a:r>
              <a:rPr lang="en-US" altLang="zh-CN" sz="2000" b="1" dirty="0" smtClean="0"/>
              <a:t/>
            </a:r>
            <a:br>
              <a:rPr lang="en-US" altLang="zh-CN" sz="2000" b="1" dirty="0" smtClean="0"/>
            </a:br>
            <a:r>
              <a:rPr lang="en-US" altLang="zh-CN" sz="2000" b="1" dirty="0" smtClean="0"/>
              <a:t>5</a:t>
            </a:r>
            <a:r>
              <a:rPr lang="zh-CN" altLang="en-US" sz="2000" b="1" dirty="0" smtClean="0"/>
              <a:t>，特点：老牌汽车类垂直门户网站，用户多，忠诚度高，有很多独家制</a:t>
            </a:r>
            <a:r>
              <a:rPr lang="en-US" altLang="zh-CN" sz="2000" b="1" dirty="0" smtClean="0"/>
              <a:t>			</a:t>
            </a:r>
            <a:r>
              <a:rPr lang="zh-CN" altLang="en-US" sz="2000" b="1" dirty="0" smtClean="0"/>
              <a:t>作有版权的内容，快速掌握一手咨询，论坛活跃，交流方便</a:t>
            </a:r>
            <a:endParaRPr lang="zh-CN" altLang="en-US" sz="2000" dirty="0"/>
          </a:p>
        </p:txBody>
      </p:sp>
      <p:pic>
        <p:nvPicPr>
          <p:cNvPr id="4" name="内容占位符 3" descr="auto1.png"/>
          <p:cNvPicPr>
            <a:picLocks noGrp="1" noChangeAspect="1"/>
          </p:cNvPicPr>
          <p:nvPr>
            <p:ph idx="1"/>
          </p:nvPr>
        </p:nvPicPr>
        <p:blipFill>
          <a:blip r:embed="rId2"/>
          <a:stretch>
            <a:fillRect/>
          </a:stretch>
        </p:blipFill>
        <p:spPr>
          <a:xfrm>
            <a:off x="1935698" y="2721822"/>
            <a:ext cx="5272604" cy="2816119"/>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	</a:t>
            </a:r>
            <a:r>
              <a:rPr lang="zh-CN" altLang="en-US" sz="3600" dirty="0" smtClean="0"/>
              <a:t>通过搜索引擎搜索指数与占比</a:t>
            </a:r>
            <a:endParaRPr lang="zh-CN" altLang="en-US" sz="3600" dirty="0"/>
          </a:p>
        </p:txBody>
      </p:sp>
      <p:pic>
        <p:nvPicPr>
          <p:cNvPr id="4" name="内容占位符 3" descr="auto2.png"/>
          <p:cNvPicPr>
            <a:picLocks noGrp="1" noChangeAspect="1"/>
          </p:cNvPicPr>
          <p:nvPr>
            <p:ph idx="1"/>
          </p:nvPr>
        </p:nvPicPr>
        <p:blipFill>
          <a:blip r:embed="rId2"/>
          <a:stretch>
            <a:fillRect/>
          </a:stretch>
        </p:blipFill>
        <p:spPr>
          <a:xfrm>
            <a:off x="1142976" y="2143116"/>
            <a:ext cx="6794762" cy="3786214"/>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	</a:t>
            </a:r>
            <a:r>
              <a:rPr lang="zh-CN" altLang="en-US" sz="3600" dirty="0" smtClean="0"/>
              <a:t>人均停留时间，跳出率等都是衡量网站品质，受欢迎程度的重要指标</a:t>
            </a:r>
            <a:endParaRPr lang="zh-CN" altLang="en-US" sz="3600" dirty="0"/>
          </a:p>
        </p:txBody>
      </p:sp>
      <p:pic>
        <p:nvPicPr>
          <p:cNvPr id="4" name="内容占位符 3" descr="auto6.png"/>
          <p:cNvPicPr>
            <a:picLocks noGrp="1" noChangeAspect="1"/>
          </p:cNvPicPr>
          <p:nvPr>
            <p:ph idx="1"/>
          </p:nvPr>
        </p:nvPicPr>
        <p:blipFill>
          <a:blip r:embed="rId2"/>
          <a:stretch>
            <a:fillRect/>
          </a:stretch>
        </p:blipFill>
        <p:spPr>
          <a:xfrm>
            <a:off x="1972270" y="2737060"/>
            <a:ext cx="5199459" cy="2785642"/>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	</a:t>
            </a:r>
            <a:r>
              <a:rPr lang="zh-CN" altLang="en-US" sz="3600" dirty="0" smtClean="0"/>
              <a:t>跳出率越高的网站，说明其用户粘性有待提高</a:t>
            </a:r>
            <a:endParaRPr lang="zh-CN" altLang="en-US" sz="3600" dirty="0"/>
          </a:p>
        </p:txBody>
      </p:sp>
      <p:pic>
        <p:nvPicPr>
          <p:cNvPr id="4" name="内容占位符 3" descr="auto7.png"/>
          <p:cNvPicPr>
            <a:picLocks noGrp="1" noChangeAspect="1"/>
          </p:cNvPicPr>
          <p:nvPr>
            <p:ph idx="1"/>
          </p:nvPr>
        </p:nvPicPr>
        <p:blipFill>
          <a:blip r:embed="rId2"/>
          <a:stretch>
            <a:fillRect/>
          </a:stretch>
        </p:blipFill>
        <p:spPr>
          <a:xfrm>
            <a:off x="857224" y="2214554"/>
            <a:ext cx="7200557" cy="392909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1000108"/>
            <a:ext cx="8229600" cy="704104"/>
          </a:xfrm>
        </p:spPr>
        <p:txBody>
          <a:bodyPr>
            <a:normAutofit fontScale="90000"/>
          </a:bodyPr>
          <a:lstStyle/>
          <a:p>
            <a:r>
              <a:rPr lang="zh-CN" altLang="en-US" sz="3100" b="1" dirty="0" smtClean="0"/>
              <a:t>用户特征：</a:t>
            </a:r>
            <a:r>
              <a:rPr lang="en-US" altLang="zh-CN" sz="2000" dirty="0" smtClean="0"/>
              <a:t/>
            </a:r>
            <a:br>
              <a:rPr lang="en-US" altLang="zh-CN" sz="2000" dirty="0" smtClean="0"/>
            </a:br>
            <a:r>
              <a:rPr lang="en-US" altLang="zh-CN" sz="2000" dirty="0" smtClean="0"/>
              <a:t>	</a:t>
            </a:r>
            <a:r>
              <a:rPr lang="zh-CN" altLang="en-US" sz="2700" dirty="0" smtClean="0"/>
              <a:t>用户主要集中在沿海地区，北上江浙等经济发达地区</a:t>
            </a:r>
            <a:endParaRPr lang="en-US" altLang="zh-CN" sz="2700" dirty="0" smtClean="0"/>
          </a:p>
        </p:txBody>
      </p:sp>
      <p:pic>
        <p:nvPicPr>
          <p:cNvPr id="4" name="内容占位符 3" descr="微信截图_20171116215928.png"/>
          <p:cNvPicPr>
            <a:picLocks noGrp="1" noChangeAspect="1"/>
          </p:cNvPicPr>
          <p:nvPr>
            <p:ph idx="1"/>
          </p:nvPr>
        </p:nvPicPr>
        <p:blipFill>
          <a:blip r:embed="rId2"/>
          <a:stretch>
            <a:fillRect/>
          </a:stretch>
        </p:blipFill>
        <p:spPr>
          <a:xfrm>
            <a:off x="457200" y="2323199"/>
            <a:ext cx="8229600" cy="3613364"/>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357</TotalTime>
  <Words>943</Words>
  <PresentationFormat>全屏显示(4:3)</PresentationFormat>
  <Paragraphs>51</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流畅</vt:lpstr>
      <vt:lpstr>汽车之家app体验报告</vt:lpstr>
      <vt:lpstr>   体验场景</vt:lpstr>
      <vt:lpstr> 背景信息，需求痛点</vt:lpstr>
      <vt:lpstr>  市场容量，客户基数  </vt:lpstr>
      <vt:lpstr>产品战略层： 1，产品介绍：汽车资讯类app 2，目标用户：有购车，对车有兴趣的人群 3，产品分类：移动垂直咨询类媒体 4，产品定位：中国最大，最权威，最全面的服务平台 5，特点：老牌汽车类垂直门户网站，用户多，忠诚度高，有很多独家制   作有版权的内容，快速掌握一手咨询，论坛活跃，交流方便</vt:lpstr>
      <vt:lpstr> 通过搜索引擎搜索指数与占比</vt:lpstr>
      <vt:lpstr> 人均停留时间，跳出率等都是衡量网站品质，受欢迎程度的重要指标</vt:lpstr>
      <vt:lpstr> 跳出率越高的网站，说明其用户粘性有待提高</vt:lpstr>
      <vt:lpstr>用户特征：  用户主要集中在沿海地区，北上江浙等经济发达地区</vt:lpstr>
      <vt:lpstr>人群属性：  主要用户群为青年和中年人群，男性为主，这部分人群网络意识强，男性普遍对车更加感兴趣 </vt:lpstr>
      <vt:lpstr>范围层</vt:lpstr>
      <vt:lpstr>推荐栏目</vt:lpstr>
      <vt:lpstr>原创</vt:lpstr>
      <vt:lpstr>视频</vt:lpstr>
      <vt:lpstr>结构层</vt:lpstr>
      <vt:lpstr>幻灯片 16</vt:lpstr>
      <vt:lpstr>框架层</vt:lpstr>
      <vt:lpstr>表现层</vt:lpstr>
      <vt:lpstr>表现层</vt:lpstr>
      <vt:lpstr>表现层</vt:lpstr>
      <vt:lpstr>表现层</vt:lpstr>
      <vt:lpstr>表现层</vt:lpstr>
      <vt:lpstr>运营推广策略</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汽车之家app体验报告</dc:title>
  <dc:creator>lenovo</dc:creator>
  <cp:lastModifiedBy>Windows 用户</cp:lastModifiedBy>
  <cp:revision>44</cp:revision>
  <dcterms:created xsi:type="dcterms:W3CDTF">2017-11-16T12:09:08Z</dcterms:created>
  <dcterms:modified xsi:type="dcterms:W3CDTF">2017-11-16T18:17:03Z</dcterms:modified>
</cp:coreProperties>
</file>