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  <p:sldId id="257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C0DB-1C31-4E46-9AAF-1EAC0E88C36D}" type="datetimeFigureOut">
              <a:rPr lang="pl-PL" smtClean="0"/>
              <a:pPr/>
              <a:t>17.05.2018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35C8-F689-4E5D-83FF-6A14E9B7A5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C0DB-1C31-4E46-9AAF-1EAC0E88C36D}" type="datetimeFigureOut">
              <a:rPr lang="pl-PL" smtClean="0"/>
              <a:pPr/>
              <a:t>17.05.2018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35C8-F689-4E5D-83FF-6A14E9B7A5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C0DB-1C31-4E46-9AAF-1EAC0E88C36D}" type="datetimeFigureOut">
              <a:rPr lang="pl-PL" smtClean="0"/>
              <a:pPr/>
              <a:t>17.05.2018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35C8-F689-4E5D-83FF-6A14E9B7A5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C0DB-1C31-4E46-9AAF-1EAC0E88C36D}" type="datetimeFigureOut">
              <a:rPr lang="pl-PL" smtClean="0"/>
              <a:pPr/>
              <a:t>17.05.2018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35C8-F689-4E5D-83FF-6A14E9B7A5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C0DB-1C31-4E46-9AAF-1EAC0E88C36D}" type="datetimeFigureOut">
              <a:rPr lang="pl-PL" smtClean="0"/>
              <a:pPr/>
              <a:t>17.05.2018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35C8-F689-4E5D-83FF-6A14E9B7A5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C0DB-1C31-4E46-9AAF-1EAC0E88C36D}" type="datetimeFigureOut">
              <a:rPr lang="pl-PL" smtClean="0"/>
              <a:pPr/>
              <a:t>17.05.2018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35C8-F689-4E5D-83FF-6A14E9B7A5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C0DB-1C31-4E46-9AAF-1EAC0E88C36D}" type="datetimeFigureOut">
              <a:rPr lang="pl-PL" smtClean="0"/>
              <a:pPr/>
              <a:t>17.05.2018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35C8-F689-4E5D-83FF-6A14E9B7A5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C0DB-1C31-4E46-9AAF-1EAC0E88C36D}" type="datetimeFigureOut">
              <a:rPr lang="pl-PL" smtClean="0"/>
              <a:pPr/>
              <a:t>17.05.2018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35C8-F689-4E5D-83FF-6A14E9B7A5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C0DB-1C31-4E46-9AAF-1EAC0E88C36D}" type="datetimeFigureOut">
              <a:rPr lang="pl-PL" smtClean="0"/>
              <a:pPr/>
              <a:t>17.05.2018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35C8-F689-4E5D-83FF-6A14E9B7A5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C0DB-1C31-4E46-9AAF-1EAC0E88C36D}" type="datetimeFigureOut">
              <a:rPr lang="pl-PL" smtClean="0"/>
              <a:pPr/>
              <a:t>17.05.2018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35C8-F689-4E5D-83FF-6A14E9B7A5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C0DB-1C31-4E46-9AAF-1EAC0E88C36D}" type="datetimeFigureOut">
              <a:rPr lang="pl-PL" smtClean="0"/>
              <a:pPr/>
              <a:t>17.05.2018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35C8-F689-4E5D-83FF-6A14E9B7A57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EC0DB-1C31-4E46-9AAF-1EAC0E88C36D}" type="datetimeFigureOut">
              <a:rPr lang="pl-PL" smtClean="0"/>
              <a:pPr/>
              <a:t>17.05.2018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35C8-F689-4E5D-83FF-6A14E9B7A57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gm1.ggpht.com/LDjgn_CSryms2HuNqpn_L0PDrL4k__eiM_Mk--H6Xt_bcWM1exe6NOyPvx2DGy492BVwbwJtsjBO80_1PmFMpWTOSt9Hu8E-JxS7kV1vlfIPw2Dhwqrz-KPgnQ3p7-sAbtN0tzlBS6xnho_rKyEszAMUYFhi9ZYDPwxKXMltxvuWx9rM_T67xTEixyh4JhzEhCRRbsjqH-MpoBV11IZEHqaMofJ0vNq5e6IHvoVR3KiVB8Km0vdlF99cR1YIma5qv9EHdYd88jLolsc-OzcjMvVkKQiNieIG016jxddaXdYY0VoRB5W7-fD00MOpzzZdMlbS3eIkFJCLEFvUbFLr-LB8t7x2lDMV2iEesCSw5lavdLCMktQOjzq6Z4-j4NbabytoLKAMroUqJBYL1B8EeBKTM2kkq_Vz7jTWRVNa5qqgQ38p4agZBzj1LCHFW7vUMEniXHzQ90cLURtjCTH9qhepGskg-cvc4huxzIXyuf2urWGUN1GTRO6oqwKy332BOufMW4tlkrSEKpa3iVsww-thi6t-stANXer2nNCu-rPgt-A_p0mYZXKfpB2FBOYlHGTbViwS2p4-QF7ZSKtkfLuw33AegemMgzTXHjQDS2rM30jtfao3NrM2yaZxrL7Hoiq16B8J1Av8yWRWRx0o4UV-UyPxAgSsGAi72_dVbtDJUcFeMEnbge4j9Lty=w908-h908-l75-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28" name="AutoShape 4" descr="https://gm1.ggpht.com/LDjgn_CSryms2HuNqpn_L0PDrL4k__eiM_Mk--H6Xt_bcWM1exe6NOyPvx2DGy492BVwbwJtsjBO80_1PmFMpWTOSt9Hu8E-JxS7kV1vlfIPw2Dhwqrz-KPgnQ3p7-sAbtN0tzlBS6xnho_rKyEszAMUYFhi9ZYDPwxKXMltxvuWx9rM_T67xTEixyh4JhzEhCRRbsjqH-MpoBV11IZEHqaMofJ0vNq5e6IHvoVR3KiVB8Km0vdlF99cR1YIma5qv9EHdYd88jLolsc-OzcjMvVkKQiNieIG016jxddaXdYY0VoRB5W7-fD00MOpzzZdMlbS3eIkFJCLEFvUbFLr-LB8t7x2lDMV2iEesCSw5lavdLCMktQOjzq6Z4-j4NbabytoLKAMroUqJBYL1B8EeBKTM2kkq_Vz7jTWRVNa5qqgQ38p4agZBzj1LCHFW7vUMEniXHzQ90cLURtjCTH9qhepGskg-cvc4huxzIXyuf2urWGUN1GTRO6oqwKy332BOufMW4tlkrSEKpa3iVsww-thi6t-stANXer2nNCu-rPgt-A_p0mYZXKfpB2FBOYlHGTbViwS2p4-QF7ZSKtkfLuw33AegemMgzTXHjQDS2rM30jtfao3NrM2yaZxrL7Hoiq16B8J1Av8yWRWRx0o4UV-UyPxAgSsGAi72_dVbtDJUcFeMEnbge4j9Lty=w908-h908-l75-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0" name="AutoShape 6" descr="https://gm1.ggpht.com/LDjgn_CSryms2HuNqpn_L0PDrL4k__eiM_Mk--H6Xt_bcWM1exe6NOyPvx2DGy492BVwbwJtsjBO80_1PmFMpWTOSt9Hu8E-JxS7kV1vlfIPw2Dhwqrz-KPgnQ3p7-sAbtN0tzlBS6xnho_rKyEszAMUYFhi9ZYDPwxKXMltxvuWx9rM_T67xTEixyh4JhzEhCRRbsjqH-MpoBV11IZEHqaMofJ0vNq5e6IHvoVR3KiVB8Km0vdlF99cR1YIma5qv9EHdYd88jLolsc-OzcjMvVkKQiNieIG016jxddaXdYY0VoRB5W7-fD00MOpzzZdMlbS3eIkFJCLEFvUbFLr-LB8t7x2lDMV2iEesCSw5lavdLCMktQOjzq6Z4-j4NbabytoLKAMroUqJBYL1B8EeBKTM2kkq_Vz7jTWRVNa5qqgQ38p4agZBzj1LCHFW7vUMEniXHzQ90cLURtjCTH9qhepGskg-cvc4huxzIXyuf2urWGUN1GTRO6oqwKy332BOufMW4tlkrSEKpa3iVsww-thi6t-stANXer2nNCu-rPgt-A_p0mYZXKfpB2FBOYlHGTbViwS2p4-QF7ZSKtkfLuw33AegemMgzTXHjQDS2rM30jtfao3NrM2yaZxrL7Hoiq16B8J1Av8yWRWRx0o4UV-UyPxAgSsGAi72_dVbtDJUcFeMEnbge4j9Lty=w908-h908-l75-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Obraz 6" descr="unnam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071538" y="142852"/>
            <a:ext cx="7048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smtClean="0">
                <a:solidFill>
                  <a:schemeClr val="tx1">
                    <a:lumMod val="95000"/>
                  </a:schemeClr>
                </a:solidFill>
              </a:rPr>
              <a:t>ROLA MITOCHONDRIALNEJ OKSYDAZY ALTERNTYWNEJ </a:t>
            </a:r>
            <a:br>
              <a:rPr lang="pl-PL" sz="24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pl-PL" sz="2400" dirty="0" smtClean="0">
                <a:solidFill>
                  <a:schemeClr val="tx1">
                    <a:lumMod val="95000"/>
                  </a:schemeClr>
                </a:solidFill>
              </a:rPr>
              <a:t>W ANHYDROBIOZIE NIESPORCZAKÓW</a:t>
            </a:r>
            <a:endParaRPr lang="pl-PL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857884" y="4929198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>
                <a:solidFill>
                  <a:schemeClr val="tx1">
                    <a:lumMod val="95000"/>
                  </a:schemeClr>
                </a:solidFill>
              </a:rPr>
              <a:t>Praca licencjacka pod kierownictwem </a:t>
            </a:r>
            <a:br>
              <a:rPr lang="pl-PL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pl-PL" dirty="0" smtClean="0">
                <a:solidFill>
                  <a:schemeClr val="tx1">
                    <a:lumMod val="95000"/>
                  </a:schemeClr>
                </a:solidFill>
              </a:rPr>
              <a:t>prof. Hanny Kmity</a:t>
            </a:r>
            <a:endParaRPr lang="pl-PL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2269660" y="142852"/>
            <a:ext cx="4731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 dirty="0" smtClean="0">
                <a:solidFill>
                  <a:schemeClr val="tx1">
                    <a:lumMod val="75000"/>
                  </a:schemeClr>
                </a:solidFill>
              </a:rPr>
              <a:t>Co zostało do zrobienia?</a:t>
            </a:r>
            <a:endParaRPr lang="pl-PL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428596" y="1986685"/>
            <a:ext cx="46434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Przeprowadzenie eksperymentu polegającego na inkubacji w środowisku z BHAM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Utworzenie drzewa filogenetycznego</a:t>
            </a:r>
            <a:br>
              <a:rPr lang="pl-PL" dirty="0" smtClean="0"/>
            </a:br>
            <a:r>
              <a:rPr lang="pl-PL" dirty="0" smtClean="0"/>
              <a:t>w oparciu o </a:t>
            </a:r>
            <a:r>
              <a:rPr lang="pl-PL" dirty="0" err="1" smtClean="0"/>
              <a:t>ClustalOmega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Porównanie </a:t>
            </a:r>
            <a:r>
              <a:rPr lang="pl-PL" dirty="0" err="1" smtClean="0"/>
              <a:t>niesporczakowego</a:t>
            </a:r>
            <a:r>
              <a:rPr lang="pl-PL" dirty="0" smtClean="0"/>
              <a:t> AOX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z </a:t>
            </a:r>
            <a:r>
              <a:rPr lang="pl-PL" dirty="0" smtClean="0"/>
              <a:t>sekwencjami białkowymi AOX u innych zwierząt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Predykcja struktury przestrzennej AOX </a:t>
            </a:r>
            <a:br>
              <a:rPr lang="pl-PL" dirty="0" smtClean="0"/>
            </a:br>
            <a:r>
              <a:rPr lang="pl-PL" dirty="0" smtClean="0"/>
              <a:t>u niesporczaków i dopasowanie jej do istniejącej w bazie PDB</a:t>
            </a:r>
            <a:endParaRPr lang="pl-PL" dirty="0"/>
          </a:p>
        </p:txBody>
      </p:sp>
      <p:pic>
        <p:nvPicPr>
          <p:cNvPr id="8" name="Obraz 7" descr="3vva.0_chimera_tm_350_3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1285860"/>
            <a:ext cx="3121784" cy="471490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Prostokąt 8"/>
          <p:cNvSpPr/>
          <p:nvPr/>
        </p:nvSpPr>
        <p:spPr>
          <a:xfrm>
            <a:off x="6500826" y="6000768"/>
            <a:ext cx="2357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400" dirty="0" err="1" smtClean="0"/>
              <a:t>memegen.com</a:t>
            </a:r>
            <a:endParaRPr lang="pl-PL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3060" y="242887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l-PL" sz="5400" dirty="0" smtClean="0">
                <a:solidFill>
                  <a:schemeClr val="tx1">
                    <a:lumMod val="85000"/>
                  </a:schemeClr>
                </a:solidFill>
              </a:rPr>
              <a:t>1. Dziękuję za uwagę</a:t>
            </a:r>
            <a:br>
              <a:rPr lang="pl-PL" sz="5400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pl-PL" sz="5400" dirty="0" smtClean="0">
                <a:solidFill>
                  <a:schemeClr val="tx1">
                    <a:lumMod val="85000"/>
                  </a:schemeClr>
                </a:solidFill>
              </a:rPr>
              <a:t>2. Bywaj</a:t>
            </a:r>
            <a:endParaRPr lang="pl-PL" sz="5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2285984" y="142852"/>
            <a:ext cx="4708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 dirty="0" smtClean="0">
                <a:solidFill>
                  <a:schemeClr val="tx1">
                    <a:lumMod val="75000"/>
                  </a:schemeClr>
                </a:solidFill>
              </a:rPr>
              <a:t>Krótko o niesporczakach</a:t>
            </a:r>
            <a:endParaRPr lang="pl-PL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098" name="Picture 2" descr="http://dinoanimals.pl/wp-content/uploads/2014/09/Niesporczaki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714488"/>
            <a:ext cx="4556813" cy="392909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pole tekstowe 4"/>
          <p:cNvSpPr txBox="1"/>
          <p:nvPr/>
        </p:nvSpPr>
        <p:spPr>
          <a:xfrm>
            <a:off x="285720" y="1428736"/>
            <a:ext cx="39290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Wodne zwierzęta bezkręgowe</a:t>
            </a:r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Pierwouste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Długość 0.01 cm do 1.2 cm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Cztery pary ostro zakończonych odnóży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Roślinożerne lub mięsożerne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Odporne na: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 smtClean="0"/>
              <a:t>Wysokie temperatury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 smtClean="0"/>
              <a:t>Niskie temperatury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 smtClean="0"/>
              <a:t>Wysokie ciśnienie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 smtClean="0"/>
              <a:t>Niskie ciśnienie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 smtClean="0"/>
              <a:t>Skrajne wysuszenie środowiska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 smtClean="0"/>
              <a:t>Długotrwały brak pożywienia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 smtClean="0"/>
              <a:t>Promieniowanie kosmiczne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 smtClean="0"/>
              <a:t>Promieniowanie jonizujące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 smtClean="0"/>
              <a:t> .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 smtClean="0"/>
              <a:t> ..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 smtClean="0"/>
              <a:t> …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 smtClean="0"/>
              <a:t>Cyjanek??? </a:t>
            </a:r>
          </a:p>
          <a:p>
            <a:pPr lvl="1">
              <a:buFont typeface="Arial" pitchFamily="34" charset="0"/>
              <a:buChar char="•"/>
            </a:pPr>
            <a:endParaRPr lang="pl-PL" dirty="0" smtClean="0"/>
          </a:p>
          <a:p>
            <a:endParaRPr lang="pl-PL" dirty="0" smtClean="0"/>
          </a:p>
          <a:p>
            <a:pPr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7040394" y="5643578"/>
            <a:ext cx="167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www.dinoanimals.pl</a:t>
            </a:r>
            <a:endParaRPr lang="pl-PL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1857356" y="142852"/>
            <a:ext cx="5447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 dirty="0" smtClean="0">
                <a:solidFill>
                  <a:schemeClr val="tx1">
                    <a:lumMod val="75000"/>
                  </a:schemeClr>
                </a:solidFill>
              </a:rPr>
              <a:t>Zdolność do </a:t>
            </a:r>
            <a:r>
              <a:rPr lang="pl-PL" sz="3600" dirty="0" err="1" smtClean="0">
                <a:solidFill>
                  <a:schemeClr val="tx1">
                    <a:lumMod val="75000"/>
                  </a:schemeClr>
                </a:solidFill>
              </a:rPr>
              <a:t>anydrobiozy</a:t>
            </a:r>
            <a:r>
              <a:rPr lang="pl-PL" sz="36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pl-PL" sz="3600" dirty="0" smtClean="0">
                <a:solidFill>
                  <a:schemeClr val="tx1">
                    <a:lumMod val="75000"/>
                  </a:schemeClr>
                </a:solidFill>
              </a:rPr>
              <a:t>jest ich największym atutem</a:t>
            </a:r>
            <a:endParaRPr lang="pl-PL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572000" y="1807383"/>
            <a:ext cx="41434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pl-PL" dirty="0" smtClean="0"/>
              <a:t>Specyficzny rodzaj anabiozy wywołany odwodnieniem środowiska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Umożliwia przetrwanie </a:t>
            </a:r>
            <a:br>
              <a:rPr lang="pl-PL" dirty="0" smtClean="0"/>
            </a:br>
            <a:r>
              <a:rPr lang="pl-PL" dirty="0" smtClean="0"/>
              <a:t>w ekstremalnych warunkach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Może trwać rekordowo długo, dziesiątki lat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Możliwe, że fizjologiczne uwarunkowania wynikają z obecności  odpornych na szok termiczny białek </a:t>
            </a:r>
            <a:r>
              <a:rPr lang="pl-PL" dirty="0" err="1" smtClean="0"/>
              <a:t>cytoprotekcyjnych</a:t>
            </a:r>
            <a:r>
              <a:rPr lang="pl-PL" dirty="0" smtClean="0"/>
              <a:t> CAHS i SAHS </a:t>
            </a:r>
            <a:br>
              <a:rPr lang="pl-PL" dirty="0" smtClean="0"/>
            </a:br>
            <a:r>
              <a:rPr lang="pl-PL" dirty="0" smtClean="0"/>
              <a:t>i alternatywnej oksydazy</a:t>
            </a:r>
          </a:p>
          <a:p>
            <a:endParaRPr lang="pl-PL" dirty="0" smtClean="0"/>
          </a:p>
          <a:p>
            <a:pPr>
              <a:buFont typeface="Arial" pitchFamily="34" charset="0"/>
              <a:buChar char="•"/>
            </a:pPr>
            <a:endParaRPr lang="pl-PL" dirty="0"/>
          </a:p>
        </p:txBody>
      </p:sp>
      <p:pic>
        <p:nvPicPr>
          <p:cNvPr id="9" name="Obraz 8" descr="Niesporczaki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58" y="1357298"/>
            <a:ext cx="2772000" cy="2385429"/>
          </a:xfrm>
          <a:prstGeom prst="rect">
            <a:avLst/>
          </a:prstGeom>
        </p:spPr>
      </p:pic>
      <p:pic>
        <p:nvPicPr>
          <p:cNvPr id="11" name="Obraz 10" descr="Niesporczaki_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58" y="4182129"/>
            <a:ext cx="2772000" cy="2390143"/>
          </a:xfrm>
          <a:prstGeom prst="rect">
            <a:avLst/>
          </a:prstGeom>
        </p:spPr>
      </p:pic>
      <p:sp>
        <p:nvSpPr>
          <p:cNvPr id="12" name="Strzałka w dół 11"/>
          <p:cNvSpPr/>
          <p:nvPr/>
        </p:nvSpPr>
        <p:spPr>
          <a:xfrm>
            <a:off x="3300198" y="3786190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 w dół 12"/>
          <p:cNvSpPr/>
          <p:nvPr/>
        </p:nvSpPr>
        <p:spPr>
          <a:xfrm rot="10800000">
            <a:off x="1442810" y="3786190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/>
          <p:cNvSpPr txBox="1"/>
          <p:nvPr/>
        </p:nvSpPr>
        <p:spPr>
          <a:xfrm>
            <a:off x="1142976" y="6550223"/>
            <a:ext cx="167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www.dinoanimals.pl</a:t>
            </a:r>
            <a:endParaRPr lang="pl-PL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571612"/>
            <a:ext cx="35719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sp>
        <p:nvSpPr>
          <p:cNvPr id="7" name="pole tekstowe 6"/>
          <p:cNvSpPr txBox="1"/>
          <p:nvPr/>
        </p:nvSpPr>
        <p:spPr>
          <a:xfrm>
            <a:off x="2714612" y="142852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 dirty="0" smtClean="0">
                <a:solidFill>
                  <a:schemeClr val="tx1">
                    <a:lumMod val="75000"/>
                  </a:schemeClr>
                </a:solidFill>
              </a:rPr>
              <a:t>Czym jest AOX?</a:t>
            </a:r>
            <a:endParaRPr lang="pl-PL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85720" y="2120808"/>
            <a:ext cx="46434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Białko wewnętrznej błony mitochondrialnej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Zapewnia elektronom w mitochondriach transport alternatywną ścieżką podczas łańcucha oddechowego, poprzez przeprowadzenie utleniania </a:t>
            </a:r>
            <a:r>
              <a:rPr lang="pl-PL" dirty="0" err="1" smtClean="0"/>
              <a:t>ubichinolu</a:t>
            </a:r>
            <a:r>
              <a:rPr lang="pl-PL" i="1" dirty="0" smtClean="0"/>
              <a:t/>
            </a:r>
            <a:br>
              <a:rPr lang="pl-PL" i="1" dirty="0" smtClean="0"/>
            </a:br>
            <a:r>
              <a:rPr lang="pl-PL" dirty="0" smtClean="0"/>
              <a:t>i redukcję O</a:t>
            </a:r>
            <a:r>
              <a:rPr lang="pl-PL" baseline="-25000" dirty="0" smtClean="0"/>
              <a:t>2</a:t>
            </a:r>
            <a:r>
              <a:rPr lang="pl-PL" dirty="0" smtClean="0"/>
              <a:t> do H</a:t>
            </a:r>
            <a:r>
              <a:rPr lang="pl-PL" baseline="-25000" dirty="0" smtClean="0"/>
              <a:t>2</a:t>
            </a:r>
            <a:r>
              <a:rPr lang="pl-PL" dirty="0" smtClean="0"/>
              <a:t>O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Przenosi elektron na tlen, pomijając kompleks III i kompleks IV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1428728" y="142852"/>
            <a:ext cx="6194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 dirty="0" smtClean="0">
                <a:solidFill>
                  <a:schemeClr val="tx1">
                    <a:lumMod val="75000"/>
                  </a:schemeClr>
                </a:solidFill>
              </a:rPr>
              <a:t>Rola AOX u różnych organizmów</a:t>
            </a:r>
            <a:endParaRPr lang="pl-PL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85720" y="1643050"/>
            <a:ext cx="46434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Umożliwia podnoszenie temperatury tkanek </a:t>
            </a:r>
            <a:br>
              <a:rPr lang="pl-PL" dirty="0" smtClean="0"/>
            </a:br>
            <a:r>
              <a:rPr lang="pl-PL" dirty="0" smtClean="0"/>
              <a:t>u roślin, co zwiększa intensywność wabienia </a:t>
            </a:r>
            <a:br>
              <a:rPr lang="pl-PL" dirty="0" smtClean="0"/>
            </a:br>
            <a:r>
              <a:rPr lang="pl-PL" dirty="0" smtClean="0"/>
              <a:t>i w konsekwencji również zapyleń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Reguluje intensywność siły redukcyjnej (nadmiar NADPH) w tzw. drodze cytochromowej w komórkach roślinnych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Optymalizuje fotosyntezę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U niektórych owadów, wydzielana dokrewnie, ‘symuluje ich śmierć’ w warunkach stresowych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Jest przystosowaniem do prawie beztlenowego środowiska u bakterii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4572000" y="5143512"/>
            <a:ext cx="44291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400" dirty="0" smtClean="0"/>
              <a:t>http://www.rcsb.org/structure/3VVA</a:t>
            </a:r>
          </a:p>
          <a:p>
            <a:pPr algn="r"/>
            <a:r>
              <a:rPr lang="pl-PL" sz="1400" dirty="0" smtClean="0"/>
              <a:t>(struktura białka AOX dla </a:t>
            </a:r>
            <a:r>
              <a:rPr lang="pl-PL" sz="1400" i="1" dirty="0" smtClean="0"/>
              <a:t>Trypanosoma </a:t>
            </a:r>
            <a:r>
              <a:rPr lang="pl-PL" sz="1400" i="1" dirty="0" err="1" smtClean="0"/>
              <a:t>brucei</a:t>
            </a:r>
            <a:r>
              <a:rPr lang="pl-PL" sz="1400" i="1" dirty="0" smtClean="0"/>
              <a:t> </a:t>
            </a:r>
            <a:br>
              <a:rPr lang="pl-PL" sz="1400" i="1" dirty="0" smtClean="0"/>
            </a:br>
            <a:r>
              <a:rPr lang="pl-PL" sz="1400" dirty="0" smtClean="0"/>
              <a:t>uzyskana krystalograficznie)</a:t>
            </a:r>
            <a:endParaRPr lang="pl-PL" sz="1400" dirty="0"/>
          </a:p>
        </p:txBody>
      </p:sp>
      <p:pic>
        <p:nvPicPr>
          <p:cNvPr id="8" name="Obraz 7" descr="3vva.0_chimera_tm_350_3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785794"/>
            <a:ext cx="4714908" cy="47149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-428660" y="142852"/>
            <a:ext cx="9785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>
                <a:solidFill>
                  <a:schemeClr val="tx1">
                    <a:lumMod val="75000"/>
                  </a:schemeClr>
                </a:solidFill>
              </a:rPr>
              <a:t>Przesłanki na istnienie AOX </a:t>
            </a:r>
            <a:br>
              <a:rPr lang="pl-PL" sz="36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pl-PL" sz="3600" dirty="0" smtClean="0">
                <a:solidFill>
                  <a:schemeClr val="tx1">
                    <a:lumMod val="75000"/>
                  </a:schemeClr>
                </a:solidFill>
              </a:rPr>
              <a:t>u niektórych </a:t>
            </a:r>
            <a:r>
              <a:rPr lang="pl-PL" sz="3600" i="1" dirty="0" err="1" smtClean="0">
                <a:solidFill>
                  <a:schemeClr val="tx1">
                    <a:lumMod val="75000"/>
                  </a:schemeClr>
                </a:solidFill>
              </a:rPr>
              <a:t>Tardigrada</a:t>
            </a:r>
            <a:endParaRPr lang="pl-PL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" name="Obraz 9" descr="Obraz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230683"/>
            <a:ext cx="7929618" cy="5627317"/>
          </a:xfrm>
          <a:prstGeom prst="rect">
            <a:avLst/>
          </a:prstGeom>
        </p:spPr>
      </p:pic>
      <p:sp>
        <p:nvSpPr>
          <p:cNvPr id="11" name="Prostokąt 10"/>
          <p:cNvSpPr/>
          <p:nvPr/>
        </p:nvSpPr>
        <p:spPr>
          <a:xfrm>
            <a:off x="5286380" y="6119336"/>
            <a:ext cx="38576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400" dirty="0" err="1" smtClean="0"/>
              <a:t>blast.tardigrades.org</a:t>
            </a:r>
            <a:endParaRPr lang="pl-PL" sz="1400" dirty="0" smtClean="0"/>
          </a:p>
          <a:p>
            <a:r>
              <a:rPr lang="pl-PL" sz="1400" dirty="0" smtClean="0"/>
              <a:t>(Schemat dopasowania sekwencji roślinnej AOX do sekwencji gatunków </a:t>
            </a:r>
            <a:r>
              <a:rPr lang="pl-PL" sz="1400" i="1" dirty="0" smtClean="0"/>
              <a:t>H. </a:t>
            </a:r>
            <a:r>
              <a:rPr lang="pl-PL" sz="1400" i="1" dirty="0" err="1" smtClean="0"/>
              <a:t>dujardini</a:t>
            </a:r>
            <a:r>
              <a:rPr lang="pl-PL" sz="1400" i="1" dirty="0" smtClean="0"/>
              <a:t> </a:t>
            </a:r>
            <a:r>
              <a:rPr lang="pl-PL" sz="1400" dirty="0" smtClean="0"/>
              <a:t>i </a:t>
            </a:r>
            <a:r>
              <a:rPr lang="pl-PL" sz="1400" i="1" dirty="0" smtClean="0"/>
              <a:t>R. </a:t>
            </a:r>
            <a:r>
              <a:rPr lang="pl-PL" sz="1400" i="1" dirty="0" err="1" smtClean="0"/>
              <a:t>varieornatus</a:t>
            </a:r>
            <a:r>
              <a:rPr lang="pl-PL" sz="1400" dirty="0" smtClean="0"/>
              <a:t>)</a:t>
            </a:r>
            <a:endParaRPr lang="pl-PL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1000100" y="142852"/>
            <a:ext cx="750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 dirty="0" smtClean="0">
                <a:solidFill>
                  <a:schemeClr val="tx1">
                    <a:lumMod val="75000"/>
                  </a:schemeClr>
                </a:solidFill>
              </a:rPr>
              <a:t>Dotychczasowe wyniki eksperymentów</a:t>
            </a:r>
            <a:endParaRPr lang="pl-PL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142976" y="928669"/>
          <a:ext cx="6715172" cy="4143405"/>
        </p:xfrm>
        <a:graphic>
          <a:graphicData uri="http://schemas.openxmlformats.org/drawingml/2006/table">
            <a:tbl>
              <a:tblPr/>
              <a:tblGrid>
                <a:gridCol w="1422199"/>
                <a:gridCol w="1263287"/>
                <a:gridCol w="1342742"/>
                <a:gridCol w="1343472"/>
                <a:gridCol w="1343472"/>
              </a:tblGrid>
              <a:tr h="8737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Kontrola w wodzie</a:t>
                      </a:r>
                      <a:endParaRPr lang="pl-PL" sz="1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Kontrola </a:t>
                      </a:r>
                      <a:b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w wodzie </a:t>
                      </a:r>
                      <a:b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+ </a:t>
                      </a:r>
                      <a:r>
                        <a:rPr lang="pl-PL" sz="1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MetOH</a:t>
                      </a:r>
                      <a:endParaRPr lang="pl-PL" sz="1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1 </a:t>
                      </a:r>
                      <a:r>
                        <a:rPr lang="pl-PL" sz="1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mM</a:t>
                      </a: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 BHAM</a:t>
                      </a:r>
                      <a:endParaRPr lang="pl-PL" sz="1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3 </a:t>
                      </a:r>
                      <a:r>
                        <a:rPr lang="pl-PL" sz="1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mM</a:t>
                      </a: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 BHAM</a:t>
                      </a:r>
                      <a:endParaRPr lang="pl-PL" sz="1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7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Obserwacja zawartości szalek przed zalaniem</a:t>
                      </a:r>
                      <a:endParaRPr lang="pl-PL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10 w stanie baryłki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8 w stanie baryłki, 2 martwe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8 w stanie baryłki, 2 martwe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9 martwych, </a:t>
                      </a:r>
                      <a:br>
                        <a:rPr lang="pl-PL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pl-PL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1 zaginiony</a:t>
                      </a:r>
                      <a:endParaRPr lang="pl-PL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49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b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Obserwacja pierwszego ruchu po zalaniu szalek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Pierwszy ruch po 7 minutach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Pierwszy ruch po 13 minutach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Pierwszy ruch po 50 minutach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Brak jakichkolwiek ruchów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9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b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Obserwacja po dwóch godzinach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8 osobników aktywnych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7 osobników aktywnych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2 osobniki w rozruchu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Brak jakichkolwiek ruchów</a:t>
                      </a:r>
                      <a:endParaRPr lang="pl-PL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57158" y="5763300"/>
            <a:ext cx="85725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Tabela 1.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Obserwacje kultury niesporczaków M. </a:t>
            </a: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tardigradum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po pierwszej </a:t>
            </a: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anhydrobiozie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z odczynnikiem BHAM działającym bezpośrednio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1000100" y="142852"/>
            <a:ext cx="750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 dirty="0" smtClean="0">
                <a:solidFill>
                  <a:schemeClr val="tx1">
                    <a:lumMod val="75000"/>
                  </a:schemeClr>
                </a:solidFill>
              </a:rPr>
              <a:t>Dotychczasowe wyniki eksperymentów</a:t>
            </a:r>
            <a:endParaRPr lang="pl-PL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142975" y="928671"/>
          <a:ext cx="6711024" cy="4711249"/>
        </p:xfrm>
        <a:graphic>
          <a:graphicData uri="http://schemas.openxmlformats.org/drawingml/2006/table">
            <a:tbl>
              <a:tblPr/>
              <a:tblGrid>
                <a:gridCol w="1421321"/>
                <a:gridCol w="1262506"/>
                <a:gridCol w="1341913"/>
                <a:gridCol w="1342642"/>
                <a:gridCol w="1342642"/>
              </a:tblGrid>
              <a:tr h="737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pl-PL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pl-PL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Kontrola w wodzie</a:t>
                      </a:r>
                      <a:endParaRPr lang="pl-PL" sz="1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Kontrola </a:t>
                      </a:r>
                      <a:b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w wodzie </a:t>
                      </a:r>
                      <a:b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+ </a:t>
                      </a:r>
                      <a:r>
                        <a:rPr lang="pl-PL" sz="1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MetOH</a:t>
                      </a:r>
                      <a:endParaRPr lang="pl-PL" sz="1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0.1 </a:t>
                      </a:r>
                      <a:r>
                        <a:rPr lang="pl-PL" sz="1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mM</a:t>
                      </a: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 BHAM</a:t>
                      </a:r>
                      <a:endParaRPr lang="pl-PL" sz="1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1 </a:t>
                      </a:r>
                      <a:r>
                        <a:rPr lang="pl-PL" sz="1400" b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mM</a:t>
                      </a: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 BHAM</a:t>
                      </a:r>
                      <a:endParaRPr lang="pl-PL" sz="1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b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Obserwacja zawartości szalek przed zalaniem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10 osobników </a:t>
                      </a:r>
                      <a:b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w stanie baryłki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10 osobników </a:t>
                      </a:r>
                      <a:br>
                        <a:rPr lang="pl-PL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pl-PL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w stanie baryłki</a:t>
                      </a:r>
                      <a:endParaRPr lang="pl-PL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5 w stanie baryłki, 5 w stanie przejściowym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8 martwych, </a:t>
                      </a:r>
                      <a:b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2 w stanie przejściowym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24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Obserwacja po </a:t>
                      </a:r>
                      <a:r>
                        <a:rPr lang="pl-PL" sz="1400" b="1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godziniea</a:t>
                      </a:r>
                      <a:endParaRPr lang="pl-PL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8 osobników aktywnych,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1 osobnik w stanie baryłki,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1 osobnik martwy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7 osobników aktywnych,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3 osobniki w rozruchu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5 osobników aktywnych,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3 osobniki w rozruchu,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2 osobniki martwe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1 osobnik w rozruchu, 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3 osobniki w stanie baryłki,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6 osobników martwych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9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b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Obserwacja po dobie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9 osobników aktywnych,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1 osobnik martwy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10 osobników aktywnych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8 osobników aktywnych,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2 osobniki martwe</a:t>
                      </a:r>
                      <a:endParaRPr lang="pl-PL" sz="140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1 osobnik aktywny, </a:t>
                      </a:r>
                      <a:endParaRPr lang="pl-PL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3 osobniki w stanie baryłki,</a:t>
                      </a:r>
                      <a:endParaRPr lang="pl-PL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  <a:ea typeface="Times New Roman"/>
                          <a:cs typeface="Calibri"/>
                        </a:rPr>
                        <a:t>6 osobników martwych</a:t>
                      </a:r>
                      <a:endParaRPr lang="pl-PL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57158" y="5763300"/>
            <a:ext cx="85010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Tabela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3. 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Obserwacje kultury niesporczaków M. </a:t>
            </a: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tardigradum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po drugiej  </a:t>
            </a:r>
            <a:r>
              <a:rPr kumimoji="0" lang="pl-PL" sz="14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anhydrobiozie</a:t>
            </a:r>
            <a:r>
              <a:rPr kumimoji="0" lang="pl-PL" sz="14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z odczynnikiem BHAM działającym bezpośrednio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714348" y="142852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>
                <a:solidFill>
                  <a:schemeClr val="tx1">
                    <a:lumMod val="75000"/>
                  </a:schemeClr>
                </a:solidFill>
              </a:rPr>
              <a:t>Jakie to może mieć znaczenie dla niesporczaków?</a:t>
            </a:r>
            <a:endParaRPr lang="pl-PL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" name="Obraz 9" descr="inde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643050"/>
            <a:ext cx="7398936" cy="4143404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401</Words>
  <Application>Microsoft Office PowerPoint</Application>
  <PresentationFormat>Pokaz na ekranie (4:3)</PresentationFormat>
  <Paragraphs>107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1. Dziękuję za uwagę 2. Bywaj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Użytkownik systemu Windows</dc:creator>
  <cp:lastModifiedBy>Użytkownik systemu Windows</cp:lastModifiedBy>
  <cp:revision>63</cp:revision>
  <dcterms:created xsi:type="dcterms:W3CDTF">2018-05-16T15:32:13Z</dcterms:created>
  <dcterms:modified xsi:type="dcterms:W3CDTF">2018-05-17T08:49:48Z</dcterms:modified>
</cp:coreProperties>
</file>