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63" r:id="rId6"/>
    <p:sldId id="259" r:id="rId7"/>
    <p:sldId id="262" r:id="rId8"/>
    <p:sldId id="261" r:id="rId9"/>
    <p:sldId id="260" r:id="rId10"/>
    <p:sldId id="267" r:id="rId11"/>
    <p:sldId id="25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52B4-AECA-4146-8530-DFB2EF49CCDF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822A-9BC2-6C4C-8CD7-CB12A0058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</a:t>
            </a:r>
            <a:r>
              <a:rPr lang="en-US" baseline="0" smtClean="0"/>
              <a:t> THIS SLIDE #3…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6822A-9BC2-6C4C-8CD7-CB12A00587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D480-716F-BE47-82E0-7E91F4CBCB31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FA96-19B9-1845-BA6A-C1C3232F94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Internet of Things – Security Vulnerabilities in Communication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Victor </a:t>
            </a:r>
            <a:r>
              <a:rPr lang="en-US" b="1" dirty="0" err="1"/>
              <a:t>Veliz</a:t>
            </a:r>
            <a:endParaRPr lang="en-US" dirty="0"/>
          </a:p>
          <a:p>
            <a:r>
              <a:rPr lang="en-US" dirty="0"/>
              <a:t>Survey </a:t>
            </a:r>
            <a:r>
              <a:rPr lang="en-US" dirty="0" smtClean="0"/>
              <a:t>CECS 579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9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enterprise-view-i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2" y="1323880"/>
            <a:ext cx="8233128" cy="548875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9888"/>
            <a:ext cx="8229600" cy="11430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: Quick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6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Pohls</a:t>
            </a:r>
            <a:r>
              <a:rPr lang="en-US" dirty="0"/>
              <a:t>, H.C.; </a:t>
            </a:r>
            <a:r>
              <a:rPr lang="en-US" dirty="0" err="1"/>
              <a:t>Angelakis</a:t>
            </a:r>
            <a:r>
              <a:rPr lang="en-US" dirty="0"/>
              <a:t>, V.; </a:t>
            </a:r>
            <a:r>
              <a:rPr lang="en-US" dirty="0" err="1"/>
              <a:t>Suppan</a:t>
            </a:r>
            <a:r>
              <a:rPr lang="en-US" dirty="0"/>
              <a:t>, S.; Fischer, K.; </a:t>
            </a:r>
            <a:r>
              <a:rPr lang="en-US" dirty="0" err="1"/>
              <a:t>Oikonomou</a:t>
            </a:r>
            <a:r>
              <a:rPr lang="en-US" dirty="0"/>
              <a:t>, G.; </a:t>
            </a:r>
            <a:r>
              <a:rPr lang="en-US" dirty="0" err="1"/>
              <a:t>Tragos</a:t>
            </a:r>
            <a:r>
              <a:rPr lang="en-US" dirty="0"/>
              <a:t>, E.Z.; Diaz Rodriguez, R.; </a:t>
            </a:r>
            <a:r>
              <a:rPr lang="en-US" dirty="0" err="1"/>
              <a:t>Mouroutis</a:t>
            </a:r>
            <a:r>
              <a:rPr lang="en-US" dirty="0"/>
              <a:t>, T., "RERUM: Building a reliable </a:t>
            </a:r>
            <a:r>
              <a:rPr lang="en-US" dirty="0" err="1"/>
              <a:t>IoT</a:t>
            </a:r>
            <a:r>
              <a:rPr lang="en-US" dirty="0"/>
              <a:t> upon privacy- and security- enabled smart objects," in </a:t>
            </a:r>
            <a:r>
              <a:rPr lang="en-US" i="1" dirty="0"/>
              <a:t>Wireless Communications and Networking Conference Workshops (WCNCW), 2014 IEEE</a:t>
            </a:r>
            <a:r>
              <a:rPr lang="en-US" dirty="0"/>
              <a:t> , vol., no., pp.122-127, 6-9 April 2014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[2] </a:t>
            </a:r>
            <a:r>
              <a:rPr lang="en-US" dirty="0" err="1" smtClean="0"/>
              <a:t>Hailong</a:t>
            </a:r>
            <a:r>
              <a:rPr lang="en-US" dirty="0" smtClean="0"/>
              <a:t> </a:t>
            </a:r>
            <a:r>
              <a:rPr lang="en-US" dirty="0" err="1"/>
              <a:t>Feng</a:t>
            </a:r>
            <a:r>
              <a:rPr lang="en-US" dirty="0"/>
              <a:t>; </a:t>
            </a:r>
            <a:r>
              <a:rPr lang="en-US" dirty="0" err="1"/>
              <a:t>Wenxiu</a:t>
            </a:r>
            <a:r>
              <a:rPr lang="en-US" dirty="0"/>
              <a:t> Fu, "Study of Recent Development about Privacy and Security of the Internet of Things," in </a:t>
            </a:r>
            <a:r>
              <a:rPr lang="en-US" i="1" dirty="0"/>
              <a:t>Web Information Systems and Mining (WISM), 2010 International Conference on</a:t>
            </a:r>
            <a:r>
              <a:rPr lang="en-US" dirty="0"/>
              <a:t> , vol.2, no., pp.91-95, 23-24 Oct. </a:t>
            </a:r>
            <a:r>
              <a:rPr lang="en-US" dirty="0" smtClean="0"/>
              <a:t>2010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Arabo</a:t>
            </a:r>
            <a:r>
              <a:rPr lang="en-US" dirty="0"/>
              <a:t>, A., "Privacy-aware </a:t>
            </a:r>
            <a:r>
              <a:rPr lang="en-US" dirty="0" err="1"/>
              <a:t>IoT</a:t>
            </a:r>
            <a:r>
              <a:rPr lang="en-US" dirty="0"/>
              <a:t> cloud survivability for future connected home ecosystem," in </a:t>
            </a:r>
            <a:r>
              <a:rPr lang="en-US" i="1" dirty="0"/>
              <a:t>Computer Systems and Applications (AICCSA), 2014 IEEE/ACS 11th International Conference on</a:t>
            </a:r>
            <a:r>
              <a:rPr lang="en-US" dirty="0"/>
              <a:t> , vol., no., pp.803-809, 10-13 Nov.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 and 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52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Internet of Things (</a:t>
            </a:r>
            <a:r>
              <a:rPr lang="en-US" b="1" dirty="0" err="1"/>
              <a:t>IoT</a:t>
            </a:r>
            <a:r>
              <a:rPr lang="en-US" b="1" dirty="0"/>
              <a:t>) are exactly that, things-- that are made “smart,” including home appliances and wearable gadgets. </a:t>
            </a:r>
            <a:endParaRPr lang="en-US" b="1" dirty="0" smtClean="0"/>
          </a:p>
          <a:p>
            <a:r>
              <a:rPr lang="en-US" b="1" dirty="0"/>
              <a:t>However, because of the interaction with the Internet, objects are vulnerable to attacks.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6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</a:t>
            </a:r>
            <a:r>
              <a:rPr lang="en-US" dirty="0" smtClean="0"/>
              <a:t>“</a:t>
            </a:r>
            <a:r>
              <a:rPr lang="en-US" dirty="0" smtClean="0"/>
              <a:t>smart”  things made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291"/>
            <a:ext cx="8229600" cy="4525963"/>
          </a:xfrm>
        </p:spPr>
        <p:txBody>
          <a:bodyPr/>
          <a:lstStyle/>
          <a:p>
            <a:r>
              <a:rPr lang="en-US" dirty="0" smtClean="0"/>
              <a:t>THINGS (anything and everything can be a “thing”)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UNIQUE ID TAGS (no practical limit)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SENSOR (RFID)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“SMART” THINGS!!!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: Main </a:t>
            </a:r>
            <a:r>
              <a:rPr lang="en-US" dirty="0" smtClean="0"/>
              <a:t>vulnerabilities of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Security: data breach such as hacking, 3</a:t>
            </a:r>
            <a:r>
              <a:rPr lang="en-US" baseline="30000" dirty="0" smtClean="0"/>
              <a:t>rd</a:t>
            </a:r>
            <a:r>
              <a:rPr lang="en-US" dirty="0" smtClean="0"/>
              <a:t> parties and organizations that </a:t>
            </a:r>
            <a:r>
              <a:rPr lang="en-US" dirty="0" smtClean="0"/>
              <a:t>want to </a:t>
            </a:r>
            <a:r>
              <a:rPr lang="en-US" dirty="0" smtClean="0"/>
              <a:t>collect your personal information. </a:t>
            </a:r>
            <a:endParaRPr lang="en-US" dirty="0" smtClean="0"/>
          </a:p>
          <a:p>
            <a:r>
              <a:rPr lang="en-US" dirty="0" smtClean="0"/>
              <a:t>Privacy </a:t>
            </a:r>
            <a:r>
              <a:rPr lang="en-US" dirty="0" smtClean="0"/>
              <a:t>– “ Live </a:t>
            </a:r>
            <a:r>
              <a:rPr lang="en-US" dirty="0" smtClean="0"/>
              <a:t>Logging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 with </a:t>
            </a:r>
            <a:r>
              <a:rPr lang="en-US" dirty="0" err="1" smtClean="0"/>
              <a:t>IoT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Jamming in common radio spectrum 2.4GHz band.</a:t>
            </a:r>
          </a:p>
          <a:p>
            <a:r>
              <a:rPr lang="en-US" dirty="0" smtClean="0"/>
              <a:t>Cost effective inexpensive </a:t>
            </a:r>
            <a:r>
              <a:rPr lang="en-US" dirty="0" smtClean="0"/>
              <a:t>security mechanisms.</a:t>
            </a:r>
          </a:p>
          <a:p>
            <a:pPr lvl="1"/>
            <a:r>
              <a:rPr lang="en-US" dirty="0" smtClean="0"/>
              <a:t>Unlike for RFID cryptography in </a:t>
            </a:r>
            <a:r>
              <a:rPr lang="en-US" dirty="0" err="1" smtClean="0"/>
              <a:t>IoT</a:t>
            </a:r>
            <a:r>
              <a:rPr lang="en-US" dirty="0" smtClean="0"/>
              <a:t> devices which requires </a:t>
            </a:r>
            <a:r>
              <a:rPr lang="en-US" dirty="0"/>
              <a:t>space and a vast computation of resources to keep a system secure.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Home Ecosystem</a:t>
            </a:r>
          </a:p>
          <a:p>
            <a:r>
              <a:rPr lang="en-US" dirty="0" smtClean="0"/>
              <a:t>RFID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RERUM Framework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in Home Ecosystem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Research states that the </a:t>
            </a:r>
            <a:r>
              <a:rPr lang="en-US" dirty="0" err="1"/>
              <a:t>IoT</a:t>
            </a:r>
            <a:r>
              <a:rPr lang="en-US" dirty="0"/>
              <a:t> ecosystem’s data and applications that interact between various domains is “poorly defined.” </a:t>
            </a:r>
            <a:endParaRPr lang="en-US" dirty="0" smtClean="0"/>
          </a:p>
          <a:p>
            <a:r>
              <a:rPr lang="en-US" dirty="0" smtClean="0"/>
              <a:t>Cloud Framework</a:t>
            </a:r>
          </a:p>
          <a:p>
            <a:pPr lvl="1"/>
            <a:r>
              <a:rPr lang="en-US" dirty="0"/>
              <a:t>1) Cloud Service and Storage Domain, 2) the Cloud Device and Context Domain, and 3) the Cloud Trusted Domain. </a:t>
            </a:r>
            <a:endParaRPr lang="en-US" dirty="0" smtClean="0"/>
          </a:p>
          <a:p>
            <a:pPr lvl="2"/>
            <a:r>
              <a:rPr lang="en-US" dirty="0" smtClean="0"/>
              <a:t>Security provided in Private zones and Home Hubs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RFID:   Problem(s) &amp; Possible Solution(s):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Main problems in </a:t>
            </a:r>
            <a:r>
              <a:rPr lang="en-US" dirty="0" err="1" smtClean="0"/>
              <a:t>IoT</a:t>
            </a:r>
            <a:r>
              <a:rPr lang="en-US" dirty="0" smtClean="0"/>
              <a:t> RFID devices</a:t>
            </a:r>
          </a:p>
          <a:p>
            <a:pPr lvl="1"/>
            <a:r>
              <a:rPr lang="en-US" dirty="0" smtClean="0"/>
              <a:t>Query tag unique ID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Physical Methods ( shielding with electrostatic material)</a:t>
            </a:r>
          </a:p>
          <a:p>
            <a:pPr lvl="1"/>
            <a:r>
              <a:rPr lang="en-US" dirty="0"/>
              <a:t>Tag anti-collision algorithms </a:t>
            </a:r>
            <a:endParaRPr lang="en-US" dirty="0" smtClean="0"/>
          </a:p>
          <a:p>
            <a:pPr lvl="2"/>
            <a:r>
              <a:rPr lang="en-US" dirty="0" smtClean="0"/>
              <a:t>1</a:t>
            </a:r>
            <a:r>
              <a:rPr lang="en-US" dirty="0"/>
              <a:t>) deterministic methods where all tags read are based on the splitting of groups to subgroups and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/>
              <a:t>) probabilistic methods where algorithms such as the B tree are used to allow tags respond in time intervals efficiently. </a:t>
            </a:r>
            <a:endParaRPr lang="en-US" dirty="0" smtClean="0"/>
          </a:p>
          <a:p>
            <a:pPr lvl="1"/>
            <a:r>
              <a:rPr lang="en-US" dirty="0"/>
              <a:t>In Reader anti-collision, scheduling is implemented where a central node takes care of the communication based on the distance to the RFID reader. </a:t>
            </a:r>
            <a:endParaRPr lang="en-US" dirty="0" smtClean="0"/>
          </a:p>
          <a:p>
            <a:pPr lvl="1"/>
            <a:r>
              <a:rPr lang="en-US" dirty="0" smtClean="0"/>
              <a:t>Encryption &amp; Authentication</a:t>
            </a:r>
          </a:p>
          <a:p>
            <a:pPr lvl="2"/>
            <a:r>
              <a:rPr lang="en-US" dirty="0"/>
              <a:t>A proposed solution for RFID tag encryption in which it disallows copying tag data and disallows transmission forgery is using a “low-cost GPS digital signature architecture, which combined an optimized GPS algorithm design and an optimized SHA-1 design 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RERUM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liable</a:t>
            </a:r>
            <a:r>
              <a:rPr lang="en-US" dirty="0" smtClean="0"/>
              <a:t>, </a:t>
            </a:r>
            <a:r>
              <a:rPr lang="en-US" b="1" dirty="0" err="1" smtClean="0"/>
              <a:t>Re</a:t>
            </a:r>
            <a:r>
              <a:rPr lang="en-US" dirty="0" err="1" smtClean="0"/>
              <a:t>silent</a:t>
            </a:r>
            <a:r>
              <a:rPr lang="en-US" dirty="0" smtClean="0"/>
              <a:t> and </a:t>
            </a:r>
            <a:r>
              <a:rPr lang="en-US" dirty="0" err="1" smtClean="0"/>
              <a:t>sec</a:t>
            </a:r>
            <a:r>
              <a:rPr lang="en-US" b="1" dirty="0" err="1" smtClean="0"/>
              <a:t>U</a:t>
            </a:r>
            <a:r>
              <a:rPr lang="en-US" dirty="0" err="1" smtClean="0"/>
              <a:t>re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for </a:t>
            </a:r>
            <a:r>
              <a:rPr lang="en-US" dirty="0" err="1" smtClean="0"/>
              <a:t>sMart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Idea of incorporating privacy &amp; security on early design stage.</a:t>
            </a:r>
          </a:p>
          <a:p>
            <a:r>
              <a:rPr lang="en-US" dirty="0" smtClean="0"/>
              <a:t>Mainly in the Smart City sector, but it is broad.</a:t>
            </a:r>
          </a:p>
          <a:p>
            <a:r>
              <a:rPr lang="en-US" dirty="0" smtClean="0"/>
              <a:t>Security Implementation</a:t>
            </a:r>
          </a:p>
          <a:p>
            <a:pPr lvl="1"/>
            <a:r>
              <a:rPr lang="en-US" dirty="0" smtClean="0"/>
              <a:t>Hop to hop authentication. End to end authentication. Public Key cryptography in wireless sensors.</a:t>
            </a:r>
          </a:p>
          <a:p>
            <a:pPr lvl="1"/>
            <a:r>
              <a:rPr lang="en-US" dirty="0" smtClean="0"/>
              <a:t>Cognitive radio capabilities</a:t>
            </a:r>
          </a:p>
          <a:p>
            <a:pPr lvl="2"/>
            <a:r>
              <a:rPr lang="en-US" dirty="0" smtClean="0"/>
              <a:t>Check for best band to avoid jamming/congestion</a:t>
            </a:r>
          </a:p>
          <a:p>
            <a:pPr lvl="2"/>
            <a:r>
              <a:rPr lang="en-US" dirty="0" smtClean="0"/>
              <a:t>Better power usage.</a:t>
            </a:r>
          </a:p>
          <a:p>
            <a:pPr lvl="1"/>
            <a:r>
              <a:rPr lang="en-US" dirty="0" smtClean="0"/>
              <a:t>Network Bootstrapping protocols</a:t>
            </a:r>
          </a:p>
          <a:p>
            <a:pPr lvl="2"/>
            <a:r>
              <a:rPr lang="en-US" dirty="0" smtClean="0"/>
              <a:t>EAP, PANA, etc.</a:t>
            </a:r>
          </a:p>
          <a:p>
            <a:pPr lvl="1"/>
            <a:r>
              <a:rPr lang="en-US" dirty="0" smtClean="0"/>
              <a:t>Compressive Sensing</a:t>
            </a:r>
          </a:p>
          <a:p>
            <a:pPr lvl="2"/>
            <a:r>
              <a:rPr lang="en-US" dirty="0" smtClean="0"/>
              <a:t>Ensures packets encoded are reconstructed at receive nodes</a:t>
            </a:r>
          </a:p>
          <a:p>
            <a:pPr lvl="2"/>
            <a:r>
              <a:rPr lang="en-US" dirty="0" smtClean="0"/>
              <a:t>No decryption even  with high probability by </a:t>
            </a:r>
            <a:r>
              <a:rPr lang="en-US" dirty="0" err="1" smtClean="0"/>
              <a:t>deavsdropper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40917" y="3758278"/>
            <a:ext cx="3554658" cy="2781419"/>
            <a:chOff x="0" y="0"/>
            <a:chExt cx="3320415" cy="251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95"/>
            <a:stretch/>
          </p:blipFill>
          <p:spPr bwMode="auto">
            <a:xfrm>
              <a:off x="0" y="0"/>
              <a:ext cx="3320415" cy="22898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 Box 5"/>
            <p:cNvSpPr txBox="1"/>
            <p:nvPr/>
          </p:nvSpPr>
          <p:spPr>
            <a:xfrm>
              <a:off x="228600" y="2171700"/>
              <a:ext cx="28575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ea typeface="ＭＳ 明朝"/>
                  <a:cs typeface="Times New Roman"/>
                </a:rPr>
                <a:t>Figure2RERUM coverage of OSI stack [1, fig. 1]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99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434</TotalTime>
  <Words>592</Words>
  <Application>Microsoft Macintosh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Internet of Things – Security Vulnerabilities in Communication </vt:lpstr>
      <vt:lpstr>What is IoT and why should we care?</vt:lpstr>
      <vt:lpstr>How are “smart”  things made? </vt:lpstr>
      <vt:lpstr>IoT: Main vulnerabilities of attacks</vt:lpstr>
      <vt:lpstr>Other Problems with IoT…</vt:lpstr>
      <vt:lpstr>Research Articles</vt:lpstr>
      <vt:lpstr>IoT in Home Ecosystem </vt:lpstr>
      <vt:lpstr>RFID:   Problem(s) &amp; Possible Solution(s):</vt:lpstr>
      <vt:lpstr>RERUM Framework</vt:lpstr>
      <vt:lpstr>IoT: Quick Overview</vt:lpstr>
      <vt:lpstr>The End</vt:lpstr>
      <vt:lpstr>References</vt:lpstr>
    </vt:vector>
  </TitlesOfParts>
  <Company>westnile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– Security Vulnerabilities in Communication </dc:title>
  <dc:creator>west nile</dc:creator>
  <cp:lastModifiedBy>west nile</cp:lastModifiedBy>
  <cp:revision>20</cp:revision>
  <dcterms:created xsi:type="dcterms:W3CDTF">2015-12-01T02:10:16Z</dcterms:created>
  <dcterms:modified xsi:type="dcterms:W3CDTF">2015-12-02T03:38:32Z</dcterms:modified>
</cp:coreProperties>
</file>