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95"/>
  </p:notesMasterIdLst>
  <p:sldIdLst>
    <p:sldId id="256" r:id="rId2"/>
    <p:sldId id="345" r:id="rId3"/>
    <p:sldId id="346" r:id="rId4"/>
    <p:sldId id="347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9" r:id="rId14"/>
    <p:sldId id="360" r:id="rId15"/>
    <p:sldId id="361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88" r:id="rId26"/>
    <p:sldId id="377" r:id="rId27"/>
    <p:sldId id="378" r:id="rId28"/>
    <p:sldId id="379" r:id="rId29"/>
    <p:sldId id="380" r:id="rId30"/>
    <p:sldId id="381" r:id="rId31"/>
    <p:sldId id="386" r:id="rId32"/>
    <p:sldId id="387" r:id="rId33"/>
    <p:sldId id="343" r:id="rId34"/>
    <p:sldId id="257" r:id="rId35"/>
    <p:sldId id="273" r:id="rId36"/>
    <p:sldId id="274" r:id="rId37"/>
    <p:sldId id="275" r:id="rId38"/>
    <p:sldId id="276" r:id="rId39"/>
    <p:sldId id="258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59" r:id="rId50"/>
    <p:sldId id="288" r:id="rId51"/>
    <p:sldId id="289" r:id="rId52"/>
    <p:sldId id="290" r:id="rId53"/>
    <p:sldId id="291" r:id="rId54"/>
    <p:sldId id="292" r:id="rId55"/>
    <p:sldId id="293" r:id="rId56"/>
    <p:sldId id="294" r:id="rId57"/>
    <p:sldId id="260" r:id="rId58"/>
    <p:sldId id="296" r:id="rId59"/>
    <p:sldId id="261" r:id="rId60"/>
    <p:sldId id="298" r:id="rId61"/>
    <p:sldId id="299" r:id="rId62"/>
    <p:sldId id="300" r:id="rId63"/>
    <p:sldId id="301" r:id="rId64"/>
    <p:sldId id="262" r:id="rId65"/>
    <p:sldId id="303" r:id="rId66"/>
    <p:sldId id="304" r:id="rId67"/>
    <p:sldId id="305" r:id="rId68"/>
    <p:sldId id="306" r:id="rId69"/>
    <p:sldId id="389" r:id="rId70"/>
    <p:sldId id="307" r:id="rId71"/>
    <p:sldId id="308" r:id="rId72"/>
    <p:sldId id="263" r:id="rId73"/>
    <p:sldId id="310" r:id="rId74"/>
    <p:sldId id="311" r:id="rId75"/>
    <p:sldId id="312" r:id="rId76"/>
    <p:sldId id="313" r:id="rId77"/>
    <p:sldId id="314" r:id="rId78"/>
    <p:sldId id="315" r:id="rId79"/>
    <p:sldId id="316" r:id="rId80"/>
    <p:sldId id="264" r:id="rId81"/>
    <p:sldId id="318" r:id="rId82"/>
    <p:sldId id="319" r:id="rId83"/>
    <p:sldId id="320" r:id="rId84"/>
    <p:sldId id="265" r:id="rId85"/>
    <p:sldId id="268" r:id="rId86"/>
    <p:sldId id="269" r:id="rId87"/>
    <p:sldId id="266" r:id="rId88"/>
    <p:sldId id="271" r:id="rId89"/>
    <p:sldId id="339" r:id="rId90"/>
    <p:sldId id="340" r:id="rId91"/>
    <p:sldId id="341" r:id="rId92"/>
    <p:sldId id="390" r:id="rId93"/>
    <p:sldId id="391" r:id="rId94"/>
  </p:sldIdLst>
  <p:sldSz cx="9144000" cy="6858000" type="screen4x3"/>
  <p:notesSz cx="6858000" cy="9144000"/>
  <p:embeddedFontLst>
    <p:embeddedFont>
      <p:font typeface="Calibri" pitchFamily="34" charset="0"/>
      <p:regular r:id="rId96"/>
      <p:bold r:id="rId97"/>
      <p:italic r:id="rId98"/>
      <p:boldItalic r:id="rId99"/>
    </p:embeddedFont>
    <p:embeddedFont>
      <p:font typeface="cmsy10" pitchFamily="34" charset="0"/>
      <p:regular r:id="rId100"/>
    </p:embeddedFont>
    <p:embeddedFont>
      <p:font typeface="Comic Sans MS" pitchFamily="66" charset="0"/>
      <p:regular r:id="rId101"/>
      <p:bold r:id="rId102"/>
    </p:embeddedFont>
    <p:embeddedFont>
      <p:font typeface="msam10" pitchFamily="34" charset="0"/>
      <p:regular r:id="rId103"/>
    </p:embeddedFont>
  </p:embeddedFontLst>
  <p:custDataLst>
    <p:tags r:id="rId104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75" autoAdjust="0"/>
  </p:normalViewPr>
  <p:slideViewPr>
    <p:cSldViewPr>
      <p:cViewPr>
        <p:scale>
          <a:sx n="50" d="100"/>
          <a:sy n="50" d="100"/>
        </p:scale>
        <p:origin x="-1090" y="-17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565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font" Target="fonts/font5.fntdata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font" Target="fonts/font8.fntdata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font" Target="fonts/font4.fntdata"/><Relationship Id="rId10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2.fntdata"/><Relationship Id="rId10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EDD2E-9A6A-42A3-AA0A-19470FCB524E}" type="datetimeFigureOut">
              <a:rPr lang="zh-TW" altLang="en-US" smtClean="0"/>
              <a:pPr/>
              <a:t>2011/6/30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BBC46-0256-4B66-8A8B-C443483E5D8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510B-2FCA-4A38-9C1E-C792AFDAEA20}" type="datetime1">
              <a:rPr lang="zh-TW" altLang="en-US" smtClean="0"/>
              <a:pPr/>
              <a:t>2011/6/30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B6B6-E6CA-4BF5-A305-5F12BC1B2949}" type="datetime1">
              <a:rPr lang="zh-TW" altLang="en-US" smtClean="0"/>
              <a:pPr/>
              <a:t>2011/6/30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D772-A176-4B70-BEF2-CB80E22C95AC}" type="datetime1">
              <a:rPr lang="zh-TW" altLang="en-US" smtClean="0"/>
              <a:pPr/>
              <a:t>2011/6/30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0CC6-C73F-4B94-B403-ABDC8F80458F}" type="datetime1">
              <a:rPr lang="zh-TW" altLang="en-US" smtClean="0"/>
              <a:pPr/>
              <a:t>2011/6/30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6757-3D5A-45C9-80C5-B58B6ECF0D6A}" type="datetime1">
              <a:rPr lang="zh-TW" altLang="en-US" smtClean="0"/>
              <a:pPr/>
              <a:t>2011/6/30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0CB2-F412-4D0C-94B6-38B20FF6E781}" type="datetime1">
              <a:rPr lang="zh-TW" altLang="en-US" smtClean="0"/>
              <a:pPr/>
              <a:t>2011/6/30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B067-2524-4744-9620-28D9E6B4DF90}" type="datetime1">
              <a:rPr lang="zh-TW" altLang="en-US" smtClean="0"/>
              <a:pPr/>
              <a:t>2011/6/30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23-DDEE-4A20-85D7-F290099C3086}" type="datetime1">
              <a:rPr lang="zh-TW" altLang="en-US" smtClean="0"/>
              <a:pPr/>
              <a:t>2011/6/30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BBAC-4783-445C-A4D6-DF8E13AE8391}" type="datetime1">
              <a:rPr lang="zh-TW" altLang="en-US" smtClean="0"/>
              <a:pPr/>
              <a:t>2011/6/30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A11D-8B68-4C1F-B28A-179E74037931}" type="datetime1">
              <a:rPr lang="zh-TW" altLang="en-US" smtClean="0"/>
              <a:pPr/>
              <a:t>2011/6/30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3428-DCB0-4645-BEB3-49B1CACF2BC1}" type="datetime1">
              <a:rPr lang="zh-TW" altLang="en-US" smtClean="0"/>
              <a:pPr/>
              <a:t>2011/6/30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3CD50-F207-48BC-BBC0-2F282F10B7A9}" type="datetime1">
              <a:rPr lang="zh-TW" altLang="en-US" smtClean="0"/>
              <a:pPr/>
              <a:t>2011/6/30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SMT and Its Application in </a:t>
            </a:r>
            <a:br>
              <a:rPr lang="en-US" altLang="zh-TW" dirty="0" smtClean="0"/>
            </a:br>
            <a:r>
              <a:rPr lang="en-US" altLang="zh-TW" b="1" dirty="0" smtClean="0"/>
              <a:t>Software Verification (Part II)</a:t>
            </a:r>
            <a:endParaRPr lang="zh-TW" altLang="en-US" b="1" dirty="0"/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611560" y="3886200"/>
            <a:ext cx="7776864" cy="17526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Yu-Fang Chen</a:t>
            </a:r>
          </a:p>
          <a:p>
            <a:r>
              <a:rPr lang="en-US" altLang="zh-TW" dirty="0" smtClean="0"/>
              <a:t>IIS, Academia </a:t>
            </a:r>
            <a:r>
              <a:rPr lang="en-US" altLang="zh-TW" dirty="0" err="1" smtClean="0"/>
              <a:t>Sinica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Based on the slides of Barrett, </a:t>
            </a:r>
            <a:r>
              <a:rPr lang="en-US" altLang="zh-TW" dirty="0" err="1" smtClean="0"/>
              <a:t>Sanjit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Kroening</a:t>
            </a:r>
            <a:r>
              <a:rPr lang="en-US" altLang="zh-TW" dirty="0" smtClean="0"/>
              <a:t> , </a:t>
            </a:r>
            <a:r>
              <a:rPr lang="en-US" altLang="zh-TW" dirty="0" err="1" smtClean="0"/>
              <a:t>Rummer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Sinha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Jhala</a:t>
            </a:r>
            <a:r>
              <a:rPr lang="en-US" altLang="zh-TW" dirty="0" smtClean="0"/>
              <a:t>, and </a:t>
            </a:r>
            <a:r>
              <a:rPr lang="en-US" altLang="zh-TW" dirty="0" err="1" smtClean="0"/>
              <a:t>Majumdar</a:t>
            </a:r>
            <a:r>
              <a:rPr lang="en-US" altLang="zh-TW" dirty="0" smtClean="0"/>
              <a:t>, McMillan</a:t>
            </a:r>
            <a:endParaRPr lang="zh-TW" altLang="en-US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1" descr=" 5"/>
          <p:cNvGrpSpPr>
            <a:grpSpLocks/>
          </p:cNvGrpSpPr>
          <p:nvPr/>
        </p:nvGrpSpPr>
        <p:grpSpPr bwMode="auto">
          <a:xfrm>
            <a:off x="6094412" y="2930525"/>
            <a:ext cx="1144587" cy="708025"/>
            <a:chOff x="3839" y="1846"/>
            <a:chExt cx="721" cy="446"/>
          </a:xfrm>
        </p:grpSpPr>
        <p:sp>
          <p:nvSpPr>
            <p:cNvPr id="34" name="Oval 26"/>
            <p:cNvSpPr>
              <a:spLocks noChangeArrowheads="1"/>
            </p:cNvSpPr>
            <p:nvPr/>
          </p:nvSpPr>
          <p:spPr bwMode="auto">
            <a:xfrm>
              <a:off x="3839" y="212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3</a:t>
              </a:r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4037" y="1870"/>
              <a:ext cx="52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 L=1;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old=new</a:t>
              </a:r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 flipH="1">
              <a:off x="3925" y="1846"/>
              <a:ext cx="188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Text Box 66"/>
            <p:cNvSpPr txBox="1">
              <a:spLocks noChangeArrowheads="1"/>
            </p:cNvSpPr>
            <p:nvPr/>
          </p:nvSpPr>
          <p:spPr bwMode="auto">
            <a:xfrm>
              <a:off x="4001" y="2112"/>
              <a:ext cx="31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L!=0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sp>
        <p:nvSpPr>
          <p:cNvPr id="26626" name="Rectangle 2" descr=" 266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6627" name="Oval 3" descr=" 26627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8" name="Oval 4" descr=" 26628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9" name="Oval 5" descr=" 26629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0" name="Oval 6" descr=" 26630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1" name="Oval 7" descr=" 26631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2" name="Oval 8" descr=" 26632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3" name="Text Box 9" descr=" 26633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6634" name="Text Box 10" descr=" 26634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6635" name="Text Box 11" descr=" 26635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6636" name="Text Box 12" descr=" 26636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6637" name="Text Box 13" descr=" 26637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6638" name="Text Box 14" descr=" 26638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6639" name="Line 15" descr=" 26639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0" name="Line 16" descr=" 26640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1" name="Line 17" descr=" 26641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2" name="Line 18" descr=" 26642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3" name="Line 19" descr=" 26643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4" name="Freeform 20" descr=" 26644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5" name="Freeform 21" descr=" 26645"/>
          <p:cNvSpPr>
            <a:spLocks/>
          </p:cNvSpPr>
          <p:nvPr/>
        </p:nvSpPr>
        <p:spPr bwMode="auto">
          <a:xfrm>
            <a:off x="1938338" y="275431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6" name="Text Box 22" descr=" 26646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sp>
        <p:nvSpPr>
          <p:cNvPr id="26647" name="Oval 23" descr=" 26647"/>
          <p:cNvSpPr>
            <a:spLocks noChangeArrowheads="1"/>
          </p:cNvSpPr>
          <p:nvPr/>
        </p:nvSpPr>
        <p:spPr bwMode="auto">
          <a:xfrm>
            <a:off x="6478588" y="20002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0</a:t>
            </a:r>
          </a:p>
        </p:txBody>
      </p:sp>
      <p:sp>
        <p:nvSpPr>
          <p:cNvPr id="26648" name="Oval 24" descr=" 26648"/>
          <p:cNvSpPr>
            <a:spLocks noChangeArrowheads="1"/>
          </p:cNvSpPr>
          <p:nvPr/>
        </p:nvSpPr>
        <p:spPr bwMode="auto">
          <a:xfrm>
            <a:off x="6478588" y="268287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26649" name="Oval 25" descr=" 26649"/>
          <p:cNvSpPr>
            <a:spLocks noChangeArrowheads="1"/>
          </p:cNvSpPr>
          <p:nvPr/>
        </p:nvSpPr>
        <p:spPr bwMode="auto">
          <a:xfrm>
            <a:off x="5522913" y="2682875"/>
            <a:ext cx="273050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26653" name="Text Box 29" descr=" 26653"/>
          <p:cNvSpPr txBox="1">
            <a:spLocks noChangeArrowheads="1"/>
          </p:cNvSpPr>
          <p:nvPr/>
        </p:nvSpPr>
        <p:spPr bwMode="auto">
          <a:xfrm>
            <a:off x="6626225" y="2209800"/>
            <a:ext cx="4603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6655" name="Text Box 31" descr=" 26655"/>
          <p:cNvSpPr txBox="1">
            <a:spLocks noChangeArrowheads="1"/>
          </p:cNvSpPr>
          <p:nvPr/>
        </p:nvSpPr>
        <p:spPr bwMode="auto">
          <a:xfrm>
            <a:off x="5668963" y="2444750"/>
            <a:ext cx="735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6658" name="Line 34" descr=" 26658"/>
          <p:cNvSpPr>
            <a:spLocks noChangeShapeType="1"/>
          </p:cNvSpPr>
          <p:nvPr/>
        </p:nvSpPr>
        <p:spPr bwMode="auto">
          <a:xfrm>
            <a:off x="6615113" y="2273300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61" name="Line 37" descr=" 26661"/>
          <p:cNvSpPr>
            <a:spLocks noChangeShapeType="1"/>
          </p:cNvSpPr>
          <p:nvPr/>
        </p:nvSpPr>
        <p:spPr bwMode="auto">
          <a:xfrm flipH="1" flipV="1">
            <a:off x="5795963" y="281940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62" name="Text Box 38" descr=" 26662"/>
          <p:cNvSpPr txBox="1">
            <a:spLocks noChangeArrowheads="1"/>
          </p:cNvSpPr>
          <p:nvPr/>
        </p:nvSpPr>
        <p:spPr bwMode="auto">
          <a:xfrm>
            <a:off x="5265738" y="2409825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6663" name="Text Box 39" descr=" 26663"/>
          <p:cNvSpPr txBox="1">
            <a:spLocks noChangeArrowheads="1"/>
          </p:cNvSpPr>
          <p:nvPr/>
        </p:nvSpPr>
        <p:spPr bwMode="auto">
          <a:xfrm>
            <a:off x="6646863" y="2470150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6689" name="Text Box 65" descr=" 26689"/>
          <p:cNvSpPr txBox="1">
            <a:spLocks noChangeArrowheads="1"/>
          </p:cNvSpPr>
          <p:nvPr/>
        </p:nvSpPr>
        <p:spPr bwMode="auto">
          <a:xfrm>
            <a:off x="6629400" y="1824038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4139952" y="4100879"/>
            <a:ext cx="47160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Compute Post (</a:t>
            </a:r>
            <a:r>
              <a:rPr lang="en-US" altLang="zh-TW" b="1" i="1" dirty="0" smtClean="0"/>
              <a:t>L=0</a:t>
            </a:r>
            <a:r>
              <a:rPr lang="en-US" altLang="zh-TW" dirty="0" smtClean="0"/>
              <a:t>, L=1)</a:t>
            </a:r>
          </a:p>
          <a:p>
            <a:r>
              <a:rPr lang="en-US" altLang="zh-TW" dirty="0" smtClean="0"/>
              <a:t>= (L=0)[L/L’] 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/>
              <a:t>L=1[L/L’]</a:t>
            </a:r>
          </a:p>
          <a:p>
            <a:r>
              <a:rPr lang="en-US" altLang="zh-TW" dirty="0" smtClean="0"/>
              <a:t>= (L’=0 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/>
              <a:t>L=1)</a:t>
            </a:r>
          </a:p>
          <a:p>
            <a:r>
              <a:rPr lang="en-US" altLang="zh-TW" dirty="0" smtClean="0"/>
              <a:t>Compute Post (</a:t>
            </a:r>
            <a:r>
              <a:rPr lang="en-US" altLang="zh-TW" b="1" dirty="0" smtClean="0"/>
              <a:t>L’=0 </a:t>
            </a:r>
            <a:r>
              <a:rPr lang="en-US" altLang="zh-TW" b="1" dirty="0" smtClean="0">
                <a:latin typeface="cmsy10"/>
              </a:rPr>
              <a:t>Æ</a:t>
            </a:r>
            <a:r>
              <a:rPr lang="en-US" altLang="zh-TW" b="1" dirty="0" smtClean="0"/>
              <a:t>L=1</a:t>
            </a:r>
            <a:r>
              <a:rPr lang="en-US" altLang="zh-TW" dirty="0" smtClean="0"/>
              <a:t>, old=new) </a:t>
            </a:r>
          </a:p>
          <a:p>
            <a:r>
              <a:rPr lang="en-US" altLang="zh-TW" dirty="0" smtClean="0"/>
              <a:t>= (L’=0 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/>
              <a:t>L=1)[old/old’] 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/>
              <a:t> old=new[old/old’]</a:t>
            </a:r>
          </a:p>
          <a:p>
            <a:r>
              <a:rPr lang="en-US" altLang="zh-TW" dirty="0" smtClean="0"/>
              <a:t>= L’=0 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/>
              <a:t>L=1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/>
              <a:t>old=new</a:t>
            </a:r>
          </a:p>
          <a:p>
            <a:r>
              <a:rPr lang="en-US" altLang="zh-TW" dirty="0" smtClean="0"/>
              <a:t>Make Abstraction </a:t>
            </a:r>
          </a:p>
          <a:p>
            <a:r>
              <a:rPr lang="en-US" altLang="zh-TW" dirty="0" smtClean="0"/>
              <a:t>(L’=0 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/>
              <a:t>L=1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/>
              <a:t>old=new) 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en-US" altLang="zh-TW" b="1" dirty="0" smtClean="0">
                <a:sym typeface="Wingdings" pitchFamily="2" charset="2"/>
              </a:rPr>
              <a:t>(L!=0)    </a:t>
            </a:r>
            <a:r>
              <a:rPr lang="en-US" altLang="zh-TW" b="1" dirty="0" smtClean="0">
                <a:solidFill>
                  <a:srgbClr val="009900"/>
                </a:solidFill>
                <a:sym typeface="Wingdings" pitchFamily="2" charset="2"/>
              </a:rPr>
              <a:t>Pass</a:t>
            </a:r>
          </a:p>
          <a:p>
            <a:r>
              <a:rPr lang="en-US" altLang="zh-TW" dirty="0" smtClean="0"/>
              <a:t>(L’=0 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/>
              <a:t>L=1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/>
              <a:t>old=new) 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en-US" altLang="zh-TW" b="1" dirty="0" smtClean="0">
                <a:sym typeface="Wingdings" pitchFamily="2" charset="2"/>
              </a:rPr>
              <a:t>(L=0)      </a:t>
            </a:r>
            <a:r>
              <a:rPr lang="en-US" altLang="zh-TW" b="1" dirty="0" smtClean="0">
                <a:solidFill>
                  <a:srgbClr val="FF0000"/>
                </a:solidFill>
                <a:sym typeface="Wingdings" pitchFamily="2" charset="2"/>
              </a:rPr>
              <a:t>Not Passed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" name="向右箭號 38"/>
          <p:cNvSpPr/>
          <p:nvPr/>
        </p:nvSpPr>
        <p:spPr>
          <a:xfrm>
            <a:off x="1619672" y="3304408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2" descr=" 4"/>
          <p:cNvGrpSpPr>
            <a:grpSpLocks/>
          </p:cNvGrpSpPr>
          <p:nvPr/>
        </p:nvGrpSpPr>
        <p:grpSpPr bwMode="auto">
          <a:xfrm>
            <a:off x="5267319" y="3502025"/>
            <a:ext cx="1044573" cy="819150"/>
            <a:chOff x="3318" y="2206"/>
            <a:chExt cx="658" cy="516"/>
          </a:xfrm>
        </p:grpSpPr>
        <p:sp>
          <p:nvSpPr>
            <p:cNvPr id="39" name="Oval 27"/>
            <p:cNvSpPr>
              <a:spLocks noChangeArrowheads="1"/>
            </p:cNvSpPr>
            <p:nvPr/>
          </p:nvSpPr>
          <p:spPr bwMode="auto">
            <a:xfrm>
              <a:off x="3608" y="255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4</a:t>
              </a:r>
            </a:p>
          </p:txBody>
        </p:sp>
        <p:sp>
          <p:nvSpPr>
            <p:cNvPr id="40" name="Text Box 32"/>
            <p:cNvSpPr txBox="1">
              <a:spLocks noChangeArrowheads="1"/>
            </p:cNvSpPr>
            <p:nvPr/>
          </p:nvSpPr>
          <p:spPr bwMode="auto">
            <a:xfrm>
              <a:off x="3318" y="2206"/>
              <a:ext cx="52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   L=0;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 new++</a:t>
              </a: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 flipH="1">
              <a:off x="3689" y="2260"/>
              <a:ext cx="182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" name="Text Box 67"/>
            <p:cNvSpPr txBox="1">
              <a:spLocks noChangeArrowheads="1"/>
            </p:cNvSpPr>
            <p:nvPr/>
          </p:nvSpPr>
          <p:spPr bwMode="auto">
            <a:xfrm>
              <a:off x="3696" y="2418"/>
              <a:ext cx="28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grpSp>
        <p:nvGrpSpPr>
          <p:cNvPr id="3" name="Group 71" descr=" 5"/>
          <p:cNvGrpSpPr>
            <a:grpSpLocks/>
          </p:cNvGrpSpPr>
          <p:nvPr/>
        </p:nvGrpSpPr>
        <p:grpSpPr bwMode="auto">
          <a:xfrm>
            <a:off x="6094412" y="2930525"/>
            <a:ext cx="1144587" cy="708025"/>
            <a:chOff x="3839" y="1846"/>
            <a:chExt cx="721" cy="446"/>
          </a:xfrm>
        </p:grpSpPr>
        <p:sp>
          <p:nvSpPr>
            <p:cNvPr id="34" name="Oval 26"/>
            <p:cNvSpPr>
              <a:spLocks noChangeArrowheads="1"/>
            </p:cNvSpPr>
            <p:nvPr/>
          </p:nvSpPr>
          <p:spPr bwMode="auto">
            <a:xfrm>
              <a:off x="3839" y="212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3</a:t>
              </a:r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4037" y="1870"/>
              <a:ext cx="52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 L=1;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old=new</a:t>
              </a:r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 flipH="1">
              <a:off x="3925" y="1846"/>
              <a:ext cx="188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Text Box 66"/>
            <p:cNvSpPr txBox="1">
              <a:spLocks noChangeArrowheads="1"/>
            </p:cNvSpPr>
            <p:nvPr/>
          </p:nvSpPr>
          <p:spPr bwMode="auto">
            <a:xfrm>
              <a:off x="4001" y="2112"/>
              <a:ext cx="31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L!=0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sp>
        <p:nvSpPr>
          <p:cNvPr id="26626" name="Rectangle 2" descr=" 266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6627" name="Oval 3" descr=" 26627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8" name="Oval 4" descr=" 26628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9" name="Oval 5" descr=" 26629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0" name="Oval 6" descr=" 26630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1" name="Oval 7" descr=" 26631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2" name="Oval 8" descr=" 26632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3" name="Text Box 9" descr=" 26633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6634" name="Text Box 10" descr=" 26634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6635" name="Text Box 11" descr=" 26635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6636" name="Text Box 12" descr=" 26636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6637" name="Text Box 13" descr=" 26637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6638" name="Text Box 14" descr=" 26638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6639" name="Line 15" descr=" 26639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0" name="Line 16" descr=" 26640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1" name="Line 17" descr=" 26641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2" name="Line 18" descr=" 26642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3" name="Line 19" descr=" 26643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4" name="Freeform 20" descr=" 26644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rgbClr val="C00000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5" name="Freeform 21" descr=" 26645"/>
          <p:cNvSpPr>
            <a:spLocks/>
          </p:cNvSpPr>
          <p:nvPr/>
        </p:nvSpPr>
        <p:spPr bwMode="auto">
          <a:xfrm>
            <a:off x="1938338" y="275431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6" name="Text Box 22" descr=" 26646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sp>
        <p:nvSpPr>
          <p:cNvPr id="26647" name="Oval 23" descr=" 26647"/>
          <p:cNvSpPr>
            <a:spLocks noChangeArrowheads="1"/>
          </p:cNvSpPr>
          <p:nvPr/>
        </p:nvSpPr>
        <p:spPr bwMode="auto">
          <a:xfrm>
            <a:off x="6478588" y="20002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0</a:t>
            </a:r>
          </a:p>
        </p:txBody>
      </p:sp>
      <p:sp>
        <p:nvSpPr>
          <p:cNvPr id="26648" name="Oval 24" descr=" 26648"/>
          <p:cNvSpPr>
            <a:spLocks noChangeArrowheads="1"/>
          </p:cNvSpPr>
          <p:nvPr/>
        </p:nvSpPr>
        <p:spPr bwMode="auto">
          <a:xfrm>
            <a:off x="6478588" y="268287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26649" name="Oval 25" descr=" 26649"/>
          <p:cNvSpPr>
            <a:spLocks noChangeArrowheads="1"/>
          </p:cNvSpPr>
          <p:nvPr/>
        </p:nvSpPr>
        <p:spPr bwMode="auto">
          <a:xfrm>
            <a:off x="5522913" y="2682875"/>
            <a:ext cx="273050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26653" name="Text Box 29" descr=" 26653"/>
          <p:cNvSpPr txBox="1">
            <a:spLocks noChangeArrowheads="1"/>
          </p:cNvSpPr>
          <p:nvPr/>
        </p:nvSpPr>
        <p:spPr bwMode="auto">
          <a:xfrm>
            <a:off x="6626225" y="2209800"/>
            <a:ext cx="4603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6655" name="Text Box 31" descr=" 26655"/>
          <p:cNvSpPr txBox="1">
            <a:spLocks noChangeArrowheads="1"/>
          </p:cNvSpPr>
          <p:nvPr/>
        </p:nvSpPr>
        <p:spPr bwMode="auto">
          <a:xfrm>
            <a:off x="5668963" y="2444750"/>
            <a:ext cx="735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6658" name="Line 34" descr=" 26658"/>
          <p:cNvSpPr>
            <a:spLocks noChangeShapeType="1"/>
          </p:cNvSpPr>
          <p:nvPr/>
        </p:nvSpPr>
        <p:spPr bwMode="auto">
          <a:xfrm>
            <a:off x="6615113" y="2273300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61" name="Line 37" descr=" 26661"/>
          <p:cNvSpPr>
            <a:spLocks noChangeShapeType="1"/>
          </p:cNvSpPr>
          <p:nvPr/>
        </p:nvSpPr>
        <p:spPr bwMode="auto">
          <a:xfrm flipH="1" flipV="1">
            <a:off x="5795963" y="281940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62" name="Text Box 38" descr=" 26662"/>
          <p:cNvSpPr txBox="1">
            <a:spLocks noChangeArrowheads="1"/>
          </p:cNvSpPr>
          <p:nvPr/>
        </p:nvSpPr>
        <p:spPr bwMode="auto">
          <a:xfrm>
            <a:off x="5265738" y="2409825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6663" name="Text Box 39" descr=" 26663"/>
          <p:cNvSpPr txBox="1">
            <a:spLocks noChangeArrowheads="1"/>
          </p:cNvSpPr>
          <p:nvPr/>
        </p:nvSpPr>
        <p:spPr bwMode="auto">
          <a:xfrm>
            <a:off x="6646863" y="2470150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6689" name="Text Box 65" descr=" 26689"/>
          <p:cNvSpPr txBox="1">
            <a:spLocks noChangeArrowheads="1"/>
          </p:cNvSpPr>
          <p:nvPr/>
        </p:nvSpPr>
        <p:spPr bwMode="auto">
          <a:xfrm>
            <a:off x="6629400" y="1824038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3491880" y="4293096"/>
            <a:ext cx="540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Compute Post (</a:t>
            </a:r>
            <a:r>
              <a:rPr lang="en-US" altLang="zh-TW" b="1" i="1" dirty="0" smtClean="0"/>
              <a:t>L!=0</a:t>
            </a:r>
            <a:r>
              <a:rPr lang="en-US" altLang="zh-TW" dirty="0" smtClean="0"/>
              <a:t>, L=0)</a:t>
            </a:r>
          </a:p>
          <a:p>
            <a:r>
              <a:rPr lang="en-US" altLang="zh-TW" dirty="0" smtClean="0"/>
              <a:t>= (L!=0)[L/L’] 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/>
              <a:t>L=0[L/L’]</a:t>
            </a:r>
          </a:p>
          <a:p>
            <a:r>
              <a:rPr lang="en-US" altLang="zh-TW" dirty="0" smtClean="0"/>
              <a:t>= (L’!=0 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/>
              <a:t>L=0)</a:t>
            </a:r>
          </a:p>
          <a:p>
            <a:r>
              <a:rPr lang="en-US" altLang="zh-TW" dirty="0" smtClean="0"/>
              <a:t>Compute Post (</a:t>
            </a:r>
            <a:r>
              <a:rPr lang="en-US" altLang="zh-TW" b="1" dirty="0" smtClean="0"/>
              <a:t>L’!=0 </a:t>
            </a:r>
            <a:r>
              <a:rPr lang="en-US" altLang="zh-TW" b="1" dirty="0" smtClean="0">
                <a:latin typeface="cmsy10"/>
              </a:rPr>
              <a:t>Æ</a:t>
            </a:r>
            <a:r>
              <a:rPr lang="en-US" altLang="zh-TW" b="1" dirty="0" smtClean="0"/>
              <a:t>(L=0)</a:t>
            </a:r>
            <a:r>
              <a:rPr lang="en-US" altLang="zh-TW" dirty="0" smtClean="0"/>
              <a:t>, new=new+1) </a:t>
            </a:r>
          </a:p>
          <a:p>
            <a:r>
              <a:rPr lang="en-US" altLang="zh-TW" dirty="0" smtClean="0"/>
              <a:t>= (L’!=0 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/>
              <a:t>L=0)[new/new’] 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/>
              <a:t> new=(new+1)[new/new’]</a:t>
            </a:r>
          </a:p>
          <a:p>
            <a:r>
              <a:rPr lang="en-US" altLang="zh-TW" dirty="0" smtClean="0"/>
              <a:t>= (L’!=0 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/>
              <a:t>L=0 </a:t>
            </a:r>
            <a:r>
              <a:rPr lang="en-US" altLang="zh-TW" dirty="0" smtClean="0">
                <a:latin typeface="cmsy10"/>
              </a:rPr>
              <a:t>Æ </a:t>
            </a:r>
            <a:r>
              <a:rPr lang="en-US" altLang="zh-TW" dirty="0" smtClean="0"/>
              <a:t>new=new’+1)</a:t>
            </a:r>
          </a:p>
          <a:p>
            <a:r>
              <a:rPr lang="en-US" altLang="zh-TW" dirty="0" smtClean="0"/>
              <a:t>Make Abstraction </a:t>
            </a:r>
          </a:p>
          <a:p>
            <a:r>
              <a:rPr lang="en-US" altLang="zh-TW" dirty="0" smtClean="0"/>
              <a:t>(L’!=0 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/>
              <a:t>L=0 </a:t>
            </a:r>
            <a:r>
              <a:rPr lang="en-US" altLang="zh-TW" dirty="0" smtClean="0">
                <a:latin typeface="cmsy10"/>
              </a:rPr>
              <a:t>Æ </a:t>
            </a:r>
            <a:r>
              <a:rPr lang="en-US" altLang="zh-TW" dirty="0" smtClean="0"/>
              <a:t>new=new’+1) 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en-US" altLang="zh-TW" b="1" dirty="0" smtClean="0">
                <a:sym typeface="Wingdings" pitchFamily="2" charset="2"/>
              </a:rPr>
              <a:t>(L!=0)   </a:t>
            </a:r>
            <a:r>
              <a:rPr lang="en-US" altLang="zh-TW" b="1" dirty="0" smtClean="0">
                <a:solidFill>
                  <a:srgbClr val="FF0000"/>
                </a:solidFill>
                <a:sym typeface="Wingdings" pitchFamily="2" charset="2"/>
              </a:rPr>
              <a:t>Not Passed</a:t>
            </a:r>
            <a:endParaRPr lang="en-US" altLang="zh-TW" b="1" i="1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altLang="zh-TW" dirty="0" smtClean="0"/>
              <a:t>(L’!=0 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/>
              <a:t>L=0 </a:t>
            </a:r>
            <a:r>
              <a:rPr lang="en-US" altLang="zh-TW" dirty="0" smtClean="0">
                <a:latin typeface="cmsy10"/>
              </a:rPr>
              <a:t>Æ </a:t>
            </a:r>
            <a:r>
              <a:rPr lang="en-US" altLang="zh-TW" dirty="0" smtClean="0"/>
              <a:t>new=new’+1) 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en-US" altLang="zh-TW" b="1" dirty="0" smtClean="0">
                <a:sym typeface="Wingdings" pitchFamily="2" charset="2"/>
              </a:rPr>
              <a:t>(L=0)    </a:t>
            </a:r>
            <a:r>
              <a:rPr lang="en-US" altLang="zh-TW" b="1" dirty="0" smtClean="0">
                <a:solidFill>
                  <a:srgbClr val="009900"/>
                </a:solidFill>
                <a:sym typeface="Wingdings" pitchFamily="2" charset="2"/>
              </a:rPr>
              <a:t>Pass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4" name="向右箭號 43"/>
          <p:cNvSpPr/>
          <p:nvPr/>
        </p:nvSpPr>
        <p:spPr>
          <a:xfrm>
            <a:off x="1577368" y="4024488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3" descr=" 3"/>
          <p:cNvGrpSpPr>
            <a:grpSpLocks/>
          </p:cNvGrpSpPr>
          <p:nvPr/>
        </p:nvGrpSpPr>
        <p:grpSpPr bwMode="auto">
          <a:xfrm>
            <a:off x="4686306" y="4143375"/>
            <a:ext cx="1347789" cy="708025"/>
            <a:chOff x="2952" y="2610"/>
            <a:chExt cx="849" cy="446"/>
          </a:xfrm>
        </p:grpSpPr>
        <p:sp>
          <p:nvSpPr>
            <p:cNvPr id="44" name="Oval 28"/>
            <p:cNvSpPr>
              <a:spLocks noChangeArrowheads="1"/>
            </p:cNvSpPr>
            <p:nvPr/>
          </p:nvSpPr>
          <p:spPr bwMode="auto">
            <a:xfrm>
              <a:off x="3404" y="2884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5</a:t>
              </a:r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2952" y="2610"/>
              <a:ext cx="69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[new!=old]</a:t>
              </a:r>
            </a:p>
          </p:txBody>
        </p:sp>
        <p:sp>
          <p:nvSpPr>
            <p:cNvPr id="46" name="Line 36"/>
            <p:cNvSpPr>
              <a:spLocks noChangeShapeType="1"/>
            </p:cNvSpPr>
            <p:nvPr/>
          </p:nvSpPr>
          <p:spPr bwMode="auto">
            <a:xfrm flipH="1">
              <a:off x="3496" y="2717"/>
              <a:ext cx="134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" name="Text Box 68"/>
            <p:cNvSpPr txBox="1">
              <a:spLocks noChangeArrowheads="1"/>
            </p:cNvSpPr>
            <p:nvPr/>
          </p:nvSpPr>
          <p:spPr bwMode="auto">
            <a:xfrm>
              <a:off x="3521" y="2802"/>
              <a:ext cx="28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grpSp>
        <p:nvGrpSpPr>
          <p:cNvPr id="3" name="Group 72" descr=" 4"/>
          <p:cNvGrpSpPr>
            <a:grpSpLocks/>
          </p:cNvGrpSpPr>
          <p:nvPr/>
        </p:nvGrpSpPr>
        <p:grpSpPr bwMode="auto">
          <a:xfrm>
            <a:off x="5267319" y="3502025"/>
            <a:ext cx="1044573" cy="819150"/>
            <a:chOff x="3318" y="2206"/>
            <a:chExt cx="658" cy="516"/>
          </a:xfrm>
        </p:grpSpPr>
        <p:sp>
          <p:nvSpPr>
            <p:cNvPr id="39" name="Oval 27"/>
            <p:cNvSpPr>
              <a:spLocks noChangeArrowheads="1"/>
            </p:cNvSpPr>
            <p:nvPr/>
          </p:nvSpPr>
          <p:spPr bwMode="auto">
            <a:xfrm>
              <a:off x="3608" y="255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4</a:t>
              </a:r>
            </a:p>
          </p:txBody>
        </p:sp>
        <p:sp>
          <p:nvSpPr>
            <p:cNvPr id="40" name="Text Box 32"/>
            <p:cNvSpPr txBox="1">
              <a:spLocks noChangeArrowheads="1"/>
            </p:cNvSpPr>
            <p:nvPr/>
          </p:nvSpPr>
          <p:spPr bwMode="auto">
            <a:xfrm>
              <a:off x="3318" y="2206"/>
              <a:ext cx="52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   L=0;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 new++</a:t>
              </a: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 flipH="1">
              <a:off x="3689" y="2260"/>
              <a:ext cx="182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" name="Text Box 67"/>
            <p:cNvSpPr txBox="1">
              <a:spLocks noChangeArrowheads="1"/>
            </p:cNvSpPr>
            <p:nvPr/>
          </p:nvSpPr>
          <p:spPr bwMode="auto">
            <a:xfrm>
              <a:off x="3696" y="2418"/>
              <a:ext cx="28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grpSp>
        <p:nvGrpSpPr>
          <p:cNvPr id="4" name="Group 71" descr=" 5"/>
          <p:cNvGrpSpPr>
            <a:grpSpLocks/>
          </p:cNvGrpSpPr>
          <p:nvPr/>
        </p:nvGrpSpPr>
        <p:grpSpPr bwMode="auto">
          <a:xfrm>
            <a:off x="6094412" y="2930525"/>
            <a:ext cx="1144587" cy="708025"/>
            <a:chOff x="3839" y="1846"/>
            <a:chExt cx="721" cy="446"/>
          </a:xfrm>
        </p:grpSpPr>
        <p:sp>
          <p:nvSpPr>
            <p:cNvPr id="34" name="Oval 26"/>
            <p:cNvSpPr>
              <a:spLocks noChangeArrowheads="1"/>
            </p:cNvSpPr>
            <p:nvPr/>
          </p:nvSpPr>
          <p:spPr bwMode="auto">
            <a:xfrm>
              <a:off x="3839" y="212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3</a:t>
              </a:r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4037" y="1870"/>
              <a:ext cx="52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 L=1;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old=new</a:t>
              </a:r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 flipH="1">
              <a:off x="3925" y="1846"/>
              <a:ext cx="188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Text Box 66"/>
            <p:cNvSpPr txBox="1">
              <a:spLocks noChangeArrowheads="1"/>
            </p:cNvSpPr>
            <p:nvPr/>
          </p:nvSpPr>
          <p:spPr bwMode="auto">
            <a:xfrm>
              <a:off x="4001" y="2112"/>
              <a:ext cx="31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L!=0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sp>
        <p:nvSpPr>
          <p:cNvPr id="26626" name="Rectangle 2" descr=" 266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6627" name="Oval 3" descr=" 26627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8" name="Oval 4" descr=" 26628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9" name="Oval 5" descr=" 26629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0" name="Oval 6" descr=" 26630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1" name="Oval 7" descr=" 26631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2" name="Oval 8" descr=" 26632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3" name="Text Box 9" descr=" 26633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6634" name="Text Box 10" descr=" 26634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6635" name="Text Box 11" descr=" 26635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6636" name="Text Box 12" descr=" 26636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6637" name="Text Box 13" descr=" 26637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6638" name="Text Box 14" descr=" 26638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6639" name="Line 15" descr=" 26639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0" name="Line 16" descr=" 26640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1" name="Line 17" descr=" 26641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2" name="Line 18" descr=" 26642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3" name="Line 19" descr=" 26643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4" name="Freeform 20" descr=" 26644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5" name="Freeform 21" descr=" 26645"/>
          <p:cNvSpPr>
            <a:spLocks/>
          </p:cNvSpPr>
          <p:nvPr/>
        </p:nvSpPr>
        <p:spPr bwMode="auto">
          <a:xfrm>
            <a:off x="1938338" y="2780655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rgbClr val="C00000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6" name="Text Box 22" descr=" 26646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sp>
        <p:nvSpPr>
          <p:cNvPr id="26647" name="Oval 23" descr=" 26647"/>
          <p:cNvSpPr>
            <a:spLocks noChangeArrowheads="1"/>
          </p:cNvSpPr>
          <p:nvPr/>
        </p:nvSpPr>
        <p:spPr bwMode="auto">
          <a:xfrm>
            <a:off x="6478588" y="20002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0</a:t>
            </a:r>
          </a:p>
        </p:txBody>
      </p:sp>
      <p:sp>
        <p:nvSpPr>
          <p:cNvPr id="26648" name="Oval 24" descr=" 26648"/>
          <p:cNvSpPr>
            <a:spLocks noChangeArrowheads="1"/>
          </p:cNvSpPr>
          <p:nvPr/>
        </p:nvSpPr>
        <p:spPr bwMode="auto">
          <a:xfrm>
            <a:off x="6478588" y="268287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26649" name="Oval 25" descr=" 26649"/>
          <p:cNvSpPr>
            <a:spLocks noChangeArrowheads="1"/>
          </p:cNvSpPr>
          <p:nvPr/>
        </p:nvSpPr>
        <p:spPr bwMode="auto">
          <a:xfrm>
            <a:off x="5522913" y="2682875"/>
            <a:ext cx="273050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26653" name="Text Box 29" descr=" 26653"/>
          <p:cNvSpPr txBox="1">
            <a:spLocks noChangeArrowheads="1"/>
          </p:cNvSpPr>
          <p:nvPr/>
        </p:nvSpPr>
        <p:spPr bwMode="auto">
          <a:xfrm>
            <a:off x="6626225" y="2209800"/>
            <a:ext cx="4603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6655" name="Text Box 31" descr=" 26655"/>
          <p:cNvSpPr txBox="1">
            <a:spLocks noChangeArrowheads="1"/>
          </p:cNvSpPr>
          <p:nvPr/>
        </p:nvSpPr>
        <p:spPr bwMode="auto">
          <a:xfrm>
            <a:off x="5668963" y="2444750"/>
            <a:ext cx="735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6658" name="Line 34" descr=" 26658"/>
          <p:cNvSpPr>
            <a:spLocks noChangeShapeType="1"/>
          </p:cNvSpPr>
          <p:nvPr/>
        </p:nvSpPr>
        <p:spPr bwMode="auto">
          <a:xfrm>
            <a:off x="6615113" y="2273300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61" name="Line 37" descr=" 26661"/>
          <p:cNvSpPr>
            <a:spLocks noChangeShapeType="1"/>
          </p:cNvSpPr>
          <p:nvPr/>
        </p:nvSpPr>
        <p:spPr bwMode="auto">
          <a:xfrm flipH="1" flipV="1">
            <a:off x="5795963" y="281940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62" name="Text Box 38" descr=" 26662"/>
          <p:cNvSpPr txBox="1">
            <a:spLocks noChangeArrowheads="1"/>
          </p:cNvSpPr>
          <p:nvPr/>
        </p:nvSpPr>
        <p:spPr bwMode="auto">
          <a:xfrm>
            <a:off x="5265738" y="2409825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6663" name="Text Box 39" descr=" 26663"/>
          <p:cNvSpPr txBox="1">
            <a:spLocks noChangeArrowheads="1"/>
          </p:cNvSpPr>
          <p:nvPr/>
        </p:nvSpPr>
        <p:spPr bwMode="auto">
          <a:xfrm>
            <a:off x="6646863" y="2470150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6689" name="Text Box 65" descr=" 26689"/>
          <p:cNvSpPr txBox="1">
            <a:spLocks noChangeArrowheads="1"/>
          </p:cNvSpPr>
          <p:nvPr/>
        </p:nvSpPr>
        <p:spPr bwMode="auto">
          <a:xfrm>
            <a:off x="6629400" y="1824038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3923928" y="4998075"/>
            <a:ext cx="4716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Compute Post (</a:t>
            </a:r>
            <a:r>
              <a:rPr lang="en-US" altLang="zh-TW" b="1" i="1" dirty="0" smtClean="0"/>
              <a:t>L=0</a:t>
            </a:r>
            <a:r>
              <a:rPr lang="en-US" altLang="zh-TW" dirty="0" smtClean="0"/>
              <a:t>, [new!=old])</a:t>
            </a:r>
          </a:p>
          <a:p>
            <a:r>
              <a:rPr lang="en-US" altLang="zh-TW" dirty="0" smtClean="0"/>
              <a:t>=  (L=0</a:t>
            </a:r>
            <a:r>
              <a:rPr lang="en-US" altLang="zh-TW" dirty="0" smtClean="0">
                <a:latin typeface="cmsy10"/>
              </a:rPr>
              <a:t> Æ </a:t>
            </a:r>
            <a:r>
              <a:rPr lang="en-US" altLang="zh-TW" dirty="0" smtClean="0"/>
              <a:t>new!=old)</a:t>
            </a:r>
          </a:p>
          <a:p>
            <a:r>
              <a:rPr lang="en-US" altLang="zh-TW" dirty="0" smtClean="0"/>
              <a:t>Make Abstraction </a:t>
            </a:r>
          </a:p>
          <a:p>
            <a:r>
              <a:rPr lang="en-US" altLang="zh-TW" dirty="0" smtClean="0"/>
              <a:t>(L=0</a:t>
            </a:r>
            <a:r>
              <a:rPr lang="en-US" altLang="zh-TW" dirty="0" smtClean="0">
                <a:latin typeface="cmsy10"/>
              </a:rPr>
              <a:t> Æ </a:t>
            </a:r>
            <a:r>
              <a:rPr lang="en-US" altLang="zh-TW" dirty="0" smtClean="0"/>
              <a:t>new!=old) 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en-US" altLang="zh-TW" b="1" dirty="0" smtClean="0">
                <a:sym typeface="Wingdings" pitchFamily="2" charset="2"/>
              </a:rPr>
              <a:t>(L!=0)   </a:t>
            </a:r>
            <a:r>
              <a:rPr lang="en-US" altLang="zh-TW" b="1" dirty="0" smtClean="0">
                <a:solidFill>
                  <a:srgbClr val="FF0000"/>
                </a:solidFill>
                <a:sym typeface="Wingdings" pitchFamily="2" charset="2"/>
              </a:rPr>
              <a:t>Not Passed</a:t>
            </a:r>
            <a:endParaRPr lang="en-US" altLang="zh-TW" b="1" i="1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altLang="zh-TW" dirty="0" smtClean="0"/>
              <a:t>(L=0</a:t>
            </a:r>
            <a:r>
              <a:rPr lang="en-US" altLang="zh-TW" dirty="0" smtClean="0">
                <a:latin typeface="cmsy10"/>
              </a:rPr>
              <a:t> Æ </a:t>
            </a:r>
            <a:r>
              <a:rPr lang="en-US" altLang="zh-TW" dirty="0" smtClean="0"/>
              <a:t>new!=old) 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en-US" altLang="zh-TW" b="1" dirty="0" smtClean="0">
                <a:sym typeface="Wingdings" pitchFamily="2" charset="2"/>
              </a:rPr>
              <a:t>(L=0)    </a:t>
            </a:r>
            <a:r>
              <a:rPr lang="en-US" altLang="zh-TW" b="1" dirty="0" smtClean="0">
                <a:solidFill>
                  <a:srgbClr val="009900"/>
                </a:solidFill>
                <a:sym typeface="Wingdings" pitchFamily="2" charset="2"/>
              </a:rPr>
              <a:t>Pass</a:t>
            </a:r>
            <a:endParaRPr lang="zh-TW" altLang="en-US" dirty="0" smtClean="0"/>
          </a:p>
        </p:txBody>
      </p:sp>
      <p:sp>
        <p:nvSpPr>
          <p:cNvPr id="49" name="向右箭號 48"/>
          <p:cNvSpPr/>
          <p:nvPr/>
        </p:nvSpPr>
        <p:spPr>
          <a:xfrm>
            <a:off x="1331640" y="2708920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3" descr=" 3"/>
          <p:cNvGrpSpPr>
            <a:grpSpLocks/>
          </p:cNvGrpSpPr>
          <p:nvPr/>
        </p:nvGrpSpPr>
        <p:grpSpPr bwMode="auto">
          <a:xfrm>
            <a:off x="4686306" y="4143375"/>
            <a:ext cx="1347789" cy="708025"/>
            <a:chOff x="2952" y="2610"/>
            <a:chExt cx="849" cy="446"/>
          </a:xfrm>
        </p:grpSpPr>
        <p:sp>
          <p:nvSpPr>
            <p:cNvPr id="44" name="Oval 28"/>
            <p:cNvSpPr>
              <a:spLocks noChangeArrowheads="1"/>
            </p:cNvSpPr>
            <p:nvPr/>
          </p:nvSpPr>
          <p:spPr bwMode="auto">
            <a:xfrm>
              <a:off x="3404" y="2884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5</a:t>
              </a:r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2952" y="2610"/>
              <a:ext cx="69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[new!=old]</a:t>
              </a:r>
            </a:p>
          </p:txBody>
        </p:sp>
        <p:sp>
          <p:nvSpPr>
            <p:cNvPr id="46" name="Line 36"/>
            <p:cNvSpPr>
              <a:spLocks noChangeShapeType="1"/>
            </p:cNvSpPr>
            <p:nvPr/>
          </p:nvSpPr>
          <p:spPr bwMode="auto">
            <a:xfrm flipH="1">
              <a:off x="3496" y="2717"/>
              <a:ext cx="134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" name="Text Box 68"/>
            <p:cNvSpPr txBox="1">
              <a:spLocks noChangeArrowheads="1"/>
            </p:cNvSpPr>
            <p:nvPr/>
          </p:nvSpPr>
          <p:spPr bwMode="auto">
            <a:xfrm>
              <a:off x="3521" y="2802"/>
              <a:ext cx="28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grpSp>
        <p:nvGrpSpPr>
          <p:cNvPr id="3" name="Group 72" descr=" 4"/>
          <p:cNvGrpSpPr>
            <a:grpSpLocks/>
          </p:cNvGrpSpPr>
          <p:nvPr/>
        </p:nvGrpSpPr>
        <p:grpSpPr bwMode="auto">
          <a:xfrm>
            <a:off x="5267319" y="3502025"/>
            <a:ext cx="1044573" cy="819150"/>
            <a:chOff x="3318" y="2206"/>
            <a:chExt cx="658" cy="516"/>
          </a:xfrm>
        </p:grpSpPr>
        <p:sp>
          <p:nvSpPr>
            <p:cNvPr id="39" name="Oval 27"/>
            <p:cNvSpPr>
              <a:spLocks noChangeArrowheads="1"/>
            </p:cNvSpPr>
            <p:nvPr/>
          </p:nvSpPr>
          <p:spPr bwMode="auto">
            <a:xfrm>
              <a:off x="3608" y="255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4</a:t>
              </a:r>
            </a:p>
          </p:txBody>
        </p:sp>
        <p:sp>
          <p:nvSpPr>
            <p:cNvPr id="40" name="Text Box 32"/>
            <p:cNvSpPr txBox="1">
              <a:spLocks noChangeArrowheads="1"/>
            </p:cNvSpPr>
            <p:nvPr/>
          </p:nvSpPr>
          <p:spPr bwMode="auto">
            <a:xfrm>
              <a:off x="3318" y="2206"/>
              <a:ext cx="52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   L=0;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 new++</a:t>
              </a: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 flipH="1">
              <a:off x="3689" y="2260"/>
              <a:ext cx="182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" name="Text Box 67"/>
            <p:cNvSpPr txBox="1">
              <a:spLocks noChangeArrowheads="1"/>
            </p:cNvSpPr>
            <p:nvPr/>
          </p:nvSpPr>
          <p:spPr bwMode="auto">
            <a:xfrm>
              <a:off x="3696" y="2418"/>
              <a:ext cx="28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grpSp>
        <p:nvGrpSpPr>
          <p:cNvPr id="4" name="Group 71" descr=" 5"/>
          <p:cNvGrpSpPr>
            <a:grpSpLocks/>
          </p:cNvGrpSpPr>
          <p:nvPr/>
        </p:nvGrpSpPr>
        <p:grpSpPr bwMode="auto">
          <a:xfrm>
            <a:off x="6094412" y="2930525"/>
            <a:ext cx="1144587" cy="708025"/>
            <a:chOff x="3839" y="1846"/>
            <a:chExt cx="721" cy="446"/>
          </a:xfrm>
        </p:grpSpPr>
        <p:sp>
          <p:nvSpPr>
            <p:cNvPr id="34" name="Oval 26"/>
            <p:cNvSpPr>
              <a:spLocks noChangeArrowheads="1"/>
            </p:cNvSpPr>
            <p:nvPr/>
          </p:nvSpPr>
          <p:spPr bwMode="auto">
            <a:xfrm>
              <a:off x="3839" y="212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3</a:t>
              </a:r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4037" y="1870"/>
              <a:ext cx="52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 L=1;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old=new</a:t>
              </a:r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 flipH="1">
              <a:off x="3925" y="1846"/>
              <a:ext cx="188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Text Box 66"/>
            <p:cNvSpPr txBox="1">
              <a:spLocks noChangeArrowheads="1"/>
            </p:cNvSpPr>
            <p:nvPr/>
          </p:nvSpPr>
          <p:spPr bwMode="auto">
            <a:xfrm>
              <a:off x="4001" y="2112"/>
              <a:ext cx="31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L!=0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sp>
        <p:nvSpPr>
          <p:cNvPr id="26626" name="Rectangle 2" descr=" 266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6627" name="Oval 3" descr=" 26627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8" name="Oval 4" descr=" 26628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9" name="Oval 5" descr=" 26629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0" name="Oval 6" descr=" 26630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1" name="Oval 7" descr=" 26631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2" name="Oval 8" descr=" 26632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3" name="Text Box 9" descr=" 26633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6634" name="Text Box 10" descr=" 26634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6635" name="Text Box 11" descr=" 26635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6636" name="Text Box 12" descr=" 26636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6637" name="Text Box 13" descr=" 26637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6638" name="Text Box 14" descr=" 26638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6639" name="Line 15" descr=" 26639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0" name="Line 16" descr=" 26640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1" name="Line 17" descr=" 26641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2" name="Line 18" descr=" 26642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3" name="Line 19" descr=" 26643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4" name="Freeform 20" descr=" 26644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5" name="Freeform 21" descr=" 26645"/>
          <p:cNvSpPr>
            <a:spLocks/>
          </p:cNvSpPr>
          <p:nvPr/>
        </p:nvSpPr>
        <p:spPr bwMode="auto">
          <a:xfrm>
            <a:off x="1938338" y="275431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rgbClr val="C00000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6" name="Text Box 22" descr=" 26646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sp>
        <p:nvSpPr>
          <p:cNvPr id="26647" name="Oval 23" descr=" 26647"/>
          <p:cNvSpPr>
            <a:spLocks noChangeArrowheads="1"/>
          </p:cNvSpPr>
          <p:nvPr/>
        </p:nvSpPr>
        <p:spPr bwMode="auto">
          <a:xfrm>
            <a:off x="6478588" y="20002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0</a:t>
            </a:r>
          </a:p>
        </p:txBody>
      </p:sp>
      <p:sp>
        <p:nvSpPr>
          <p:cNvPr id="26648" name="Oval 24" descr=" 26648"/>
          <p:cNvSpPr>
            <a:spLocks noChangeArrowheads="1"/>
          </p:cNvSpPr>
          <p:nvPr/>
        </p:nvSpPr>
        <p:spPr bwMode="auto">
          <a:xfrm>
            <a:off x="6478588" y="268287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26649" name="Oval 25" descr=" 26649"/>
          <p:cNvSpPr>
            <a:spLocks noChangeArrowheads="1"/>
          </p:cNvSpPr>
          <p:nvPr/>
        </p:nvSpPr>
        <p:spPr bwMode="auto">
          <a:xfrm>
            <a:off x="5522913" y="2682875"/>
            <a:ext cx="273050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26653" name="Text Box 29" descr=" 26653"/>
          <p:cNvSpPr txBox="1">
            <a:spLocks noChangeArrowheads="1"/>
          </p:cNvSpPr>
          <p:nvPr/>
        </p:nvSpPr>
        <p:spPr bwMode="auto">
          <a:xfrm>
            <a:off x="6626225" y="2209800"/>
            <a:ext cx="4603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6655" name="Text Box 31" descr=" 26655"/>
          <p:cNvSpPr txBox="1">
            <a:spLocks noChangeArrowheads="1"/>
          </p:cNvSpPr>
          <p:nvPr/>
        </p:nvSpPr>
        <p:spPr bwMode="auto">
          <a:xfrm>
            <a:off x="5668963" y="2444750"/>
            <a:ext cx="735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6658" name="Line 34" descr=" 26658"/>
          <p:cNvSpPr>
            <a:spLocks noChangeShapeType="1"/>
          </p:cNvSpPr>
          <p:nvPr/>
        </p:nvSpPr>
        <p:spPr bwMode="auto">
          <a:xfrm>
            <a:off x="6615113" y="2273300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61" name="Line 37" descr=" 26661"/>
          <p:cNvSpPr>
            <a:spLocks noChangeShapeType="1"/>
          </p:cNvSpPr>
          <p:nvPr/>
        </p:nvSpPr>
        <p:spPr bwMode="auto">
          <a:xfrm flipH="1" flipV="1">
            <a:off x="5795963" y="281940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62" name="Text Box 38" descr=" 26662"/>
          <p:cNvSpPr txBox="1">
            <a:spLocks noChangeArrowheads="1"/>
          </p:cNvSpPr>
          <p:nvPr/>
        </p:nvSpPr>
        <p:spPr bwMode="auto">
          <a:xfrm>
            <a:off x="5265738" y="2409825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6663" name="Text Box 39" descr=" 26663"/>
          <p:cNvSpPr txBox="1">
            <a:spLocks noChangeArrowheads="1"/>
          </p:cNvSpPr>
          <p:nvPr/>
        </p:nvSpPr>
        <p:spPr bwMode="auto">
          <a:xfrm>
            <a:off x="6646863" y="2470150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6689" name="Text Box 65" descr=" 26689"/>
          <p:cNvSpPr txBox="1">
            <a:spLocks noChangeArrowheads="1"/>
          </p:cNvSpPr>
          <p:nvPr/>
        </p:nvSpPr>
        <p:spPr bwMode="auto">
          <a:xfrm>
            <a:off x="6629400" y="1824038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49" name="Freeform 63"/>
          <p:cNvSpPr>
            <a:spLocks/>
          </p:cNvSpPr>
          <p:nvPr/>
        </p:nvSpPr>
        <p:spPr bwMode="auto">
          <a:xfrm>
            <a:off x="5222875" y="2879725"/>
            <a:ext cx="1263650" cy="1739900"/>
          </a:xfrm>
          <a:custGeom>
            <a:avLst/>
            <a:gdLst/>
            <a:ahLst/>
            <a:cxnLst>
              <a:cxn ang="0">
                <a:pos x="76" y="612"/>
              </a:cxn>
              <a:cxn ang="0">
                <a:pos x="10" y="432"/>
              </a:cxn>
              <a:cxn ang="0">
                <a:pos x="73" y="141"/>
              </a:cxn>
              <a:cxn ang="0">
                <a:pos x="445" y="0"/>
              </a:cxn>
            </a:cxnLst>
            <a:rect l="0" t="0" r="r" b="b"/>
            <a:pathLst>
              <a:path w="445" h="612">
                <a:moveTo>
                  <a:pt x="76" y="612"/>
                </a:moveTo>
                <a:cubicBezTo>
                  <a:pt x="65" y="582"/>
                  <a:pt x="10" y="510"/>
                  <a:pt x="10" y="432"/>
                </a:cubicBezTo>
                <a:cubicBezTo>
                  <a:pt x="10" y="354"/>
                  <a:pt x="0" y="213"/>
                  <a:pt x="73" y="141"/>
                </a:cubicBezTo>
                <a:cubicBezTo>
                  <a:pt x="146" y="69"/>
                  <a:pt x="368" y="29"/>
                  <a:pt x="445" y="0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0" name="Text Box 77"/>
          <p:cNvSpPr txBox="1">
            <a:spLocks noChangeArrowheads="1"/>
          </p:cNvSpPr>
          <p:nvPr/>
        </p:nvSpPr>
        <p:spPr bwMode="auto">
          <a:xfrm>
            <a:off x="4419600" y="5334000"/>
            <a:ext cx="324685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Covering: state 5 is subsumed by</a:t>
            </a:r>
          </a:p>
          <a:p>
            <a:r>
              <a:rPr lang="en-US" altLang="zh-TW" dirty="0">
                <a:ea typeface="新細明體" charset="-120"/>
              </a:rPr>
              <a:t>state 1</a:t>
            </a:r>
            <a:r>
              <a:rPr lang="en-US" altLang="zh-TW" dirty="0" smtClean="0">
                <a:ea typeface="新細明體" charset="-120"/>
              </a:rPr>
              <a:t>.</a:t>
            </a:r>
          </a:p>
          <a:p>
            <a:r>
              <a:rPr lang="en-US" altLang="zh-TW" dirty="0" smtClean="0">
                <a:ea typeface="新細明體" charset="-120"/>
              </a:rPr>
              <a:t>L=1 </a:t>
            </a:r>
            <a:r>
              <a:rPr lang="en-US" altLang="zh-TW" dirty="0" smtClean="0">
                <a:ea typeface="新細明體" charset="-120"/>
                <a:sym typeface="Wingdings" pitchFamily="2" charset="2"/>
              </a:rPr>
              <a:t> L=1     </a:t>
            </a:r>
            <a:r>
              <a:rPr lang="en-US" altLang="zh-TW" b="1" dirty="0" smtClean="0">
                <a:solidFill>
                  <a:srgbClr val="009900"/>
                </a:solidFill>
                <a:ea typeface="新細明體" charset="-120"/>
                <a:sym typeface="Wingdings" pitchFamily="2" charset="2"/>
              </a:rPr>
              <a:t>Pass</a:t>
            </a:r>
            <a:endParaRPr lang="en-US" altLang="zh-TW" b="1" dirty="0">
              <a:solidFill>
                <a:srgbClr val="009900"/>
              </a:solidFill>
              <a:ea typeface="新細明體" charset="-120"/>
            </a:endParaRPr>
          </a:p>
        </p:txBody>
      </p:sp>
      <p:sp>
        <p:nvSpPr>
          <p:cNvPr id="51" name="向右箭號 50"/>
          <p:cNvSpPr/>
          <p:nvPr/>
        </p:nvSpPr>
        <p:spPr>
          <a:xfrm>
            <a:off x="1331640" y="2708920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4" name="Text Box 66" descr=" 27714"/>
          <p:cNvSpPr txBox="1">
            <a:spLocks noChangeArrowheads="1"/>
          </p:cNvSpPr>
          <p:nvPr/>
        </p:nvSpPr>
        <p:spPr bwMode="auto">
          <a:xfrm>
            <a:off x="6400800" y="3352800"/>
            <a:ext cx="5036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L!=0</a:t>
            </a:r>
            <a:endParaRPr lang="en-US" altLang="zh-TW" sz="1200" b="1" i="1" dirty="0">
              <a:solidFill>
                <a:srgbClr val="990033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27650" name="Rectangle 2" descr=" 276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7651" name="Oval 3" descr=" 27651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2" name="Oval 4" descr=" 27652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3" name="Oval 5" descr=" 27653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4" name="Oval 6" descr=" 27654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5" name="Oval 7" descr=" 27655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6" name="Oval 8" descr=" 27656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7" name="Text Box 9" descr=" 27657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58" name="Text Box 10" descr=" 27658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7659" name="Text Box 11" descr=" 27659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60" name="Text Box 12" descr=" 27660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61" name="Text Box 13" descr=" 27661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7662" name="Text Box 14" descr=" 27662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63" name="Line 15" descr=" 27663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4" name="Line 16" descr=" 27664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5" name="Line 17" descr=" 27665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6" name="Line 18" descr=" 27666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7" name="Line 19" descr=" 27667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8" name="Freeform 20" descr=" 27668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9" name="Freeform 21" descr=" 27669"/>
          <p:cNvSpPr>
            <a:spLocks/>
          </p:cNvSpPr>
          <p:nvPr/>
        </p:nvSpPr>
        <p:spPr bwMode="auto">
          <a:xfrm>
            <a:off x="1938338" y="275431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70" name="Text Box 22" descr=" 27670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sp>
        <p:nvSpPr>
          <p:cNvPr id="27671" name="Oval 23" descr=" 27671"/>
          <p:cNvSpPr>
            <a:spLocks noChangeArrowheads="1"/>
          </p:cNvSpPr>
          <p:nvPr/>
        </p:nvSpPr>
        <p:spPr bwMode="auto">
          <a:xfrm>
            <a:off x="6478588" y="20002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0</a:t>
            </a:r>
          </a:p>
        </p:txBody>
      </p:sp>
      <p:sp>
        <p:nvSpPr>
          <p:cNvPr id="27672" name="Oval 24" descr=" 27672"/>
          <p:cNvSpPr>
            <a:spLocks noChangeArrowheads="1"/>
          </p:cNvSpPr>
          <p:nvPr/>
        </p:nvSpPr>
        <p:spPr bwMode="auto">
          <a:xfrm>
            <a:off x="6478588" y="268287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27673" name="Oval 25" descr=" 27673"/>
          <p:cNvSpPr>
            <a:spLocks noChangeArrowheads="1"/>
          </p:cNvSpPr>
          <p:nvPr/>
        </p:nvSpPr>
        <p:spPr bwMode="auto">
          <a:xfrm>
            <a:off x="5522913" y="2682875"/>
            <a:ext cx="273050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27674" name="Oval 26" descr=" 27674"/>
          <p:cNvSpPr>
            <a:spLocks noChangeArrowheads="1"/>
          </p:cNvSpPr>
          <p:nvPr/>
        </p:nvSpPr>
        <p:spPr bwMode="auto">
          <a:xfrm>
            <a:off x="6094413" y="336550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3</a:t>
            </a:r>
          </a:p>
        </p:txBody>
      </p:sp>
      <p:sp>
        <p:nvSpPr>
          <p:cNvPr id="27675" name="Oval 27" descr=" 27675"/>
          <p:cNvSpPr>
            <a:spLocks noChangeArrowheads="1"/>
          </p:cNvSpPr>
          <p:nvPr/>
        </p:nvSpPr>
        <p:spPr bwMode="auto">
          <a:xfrm>
            <a:off x="5727700" y="404812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4</a:t>
            </a:r>
          </a:p>
        </p:txBody>
      </p:sp>
      <p:sp>
        <p:nvSpPr>
          <p:cNvPr id="27676" name="Oval 28" descr=" 27676"/>
          <p:cNvSpPr>
            <a:spLocks noChangeArrowheads="1"/>
          </p:cNvSpPr>
          <p:nvPr/>
        </p:nvSpPr>
        <p:spPr bwMode="auto">
          <a:xfrm>
            <a:off x="5403850" y="45783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5</a:t>
            </a:r>
          </a:p>
        </p:txBody>
      </p:sp>
      <p:sp>
        <p:nvSpPr>
          <p:cNvPr id="27677" name="Text Box 29" descr=" 27677"/>
          <p:cNvSpPr txBox="1">
            <a:spLocks noChangeArrowheads="1"/>
          </p:cNvSpPr>
          <p:nvPr/>
        </p:nvSpPr>
        <p:spPr bwMode="auto">
          <a:xfrm>
            <a:off x="6626225" y="2209800"/>
            <a:ext cx="4603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78" name="Text Box 30" descr=" 27678"/>
          <p:cNvSpPr txBox="1">
            <a:spLocks noChangeArrowheads="1"/>
          </p:cNvSpPr>
          <p:nvPr/>
        </p:nvSpPr>
        <p:spPr bwMode="auto">
          <a:xfrm>
            <a:off x="6408738" y="2968625"/>
            <a:ext cx="8302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L=1;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old=new</a:t>
            </a:r>
          </a:p>
        </p:txBody>
      </p:sp>
      <p:sp>
        <p:nvSpPr>
          <p:cNvPr id="27679" name="Text Box 31" descr=" 27679"/>
          <p:cNvSpPr txBox="1">
            <a:spLocks noChangeArrowheads="1"/>
          </p:cNvSpPr>
          <p:nvPr/>
        </p:nvSpPr>
        <p:spPr bwMode="auto">
          <a:xfrm>
            <a:off x="5668963" y="2444750"/>
            <a:ext cx="735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80" name="Text Box 32" descr=" 27680"/>
          <p:cNvSpPr txBox="1">
            <a:spLocks noChangeArrowheads="1"/>
          </p:cNvSpPr>
          <p:nvPr/>
        </p:nvSpPr>
        <p:spPr bwMode="auto">
          <a:xfrm>
            <a:off x="5267325" y="3502025"/>
            <a:ext cx="8286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  L=0;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81" name="Text Box 33" descr=" 27681"/>
          <p:cNvSpPr txBox="1">
            <a:spLocks noChangeArrowheads="1"/>
          </p:cNvSpPr>
          <p:nvPr/>
        </p:nvSpPr>
        <p:spPr bwMode="auto">
          <a:xfrm>
            <a:off x="4686300" y="4143375"/>
            <a:ext cx="1104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82" name="Line 34" descr=" 27682"/>
          <p:cNvSpPr>
            <a:spLocks noChangeShapeType="1"/>
          </p:cNvSpPr>
          <p:nvPr/>
        </p:nvSpPr>
        <p:spPr bwMode="auto">
          <a:xfrm>
            <a:off x="6615113" y="2273300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3" name="Line 35" descr=" 27683"/>
          <p:cNvSpPr>
            <a:spLocks noChangeShapeType="1"/>
          </p:cNvSpPr>
          <p:nvPr/>
        </p:nvSpPr>
        <p:spPr bwMode="auto">
          <a:xfrm flipH="1">
            <a:off x="5856288" y="3587750"/>
            <a:ext cx="288925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4" name="Line 36" descr=" 27684"/>
          <p:cNvSpPr>
            <a:spLocks noChangeShapeType="1"/>
          </p:cNvSpPr>
          <p:nvPr/>
        </p:nvSpPr>
        <p:spPr bwMode="auto">
          <a:xfrm flipH="1">
            <a:off x="5549900" y="4313238"/>
            <a:ext cx="212725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5" name="Line 37" descr=" 27685"/>
          <p:cNvSpPr>
            <a:spLocks noChangeShapeType="1"/>
          </p:cNvSpPr>
          <p:nvPr/>
        </p:nvSpPr>
        <p:spPr bwMode="auto">
          <a:xfrm flipH="1" flipV="1">
            <a:off x="5795963" y="281940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6" name="Text Box 38" descr=" 27686"/>
          <p:cNvSpPr txBox="1">
            <a:spLocks noChangeArrowheads="1"/>
          </p:cNvSpPr>
          <p:nvPr/>
        </p:nvSpPr>
        <p:spPr bwMode="auto">
          <a:xfrm>
            <a:off x="5265738" y="2409825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7687" name="Text Box 39" descr=" 27687"/>
          <p:cNvSpPr txBox="1">
            <a:spLocks noChangeArrowheads="1"/>
          </p:cNvSpPr>
          <p:nvPr/>
        </p:nvSpPr>
        <p:spPr bwMode="auto">
          <a:xfrm>
            <a:off x="6646863" y="2470150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7688" name="Line 40" descr=" 27688"/>
          <p:cNvSpPr>
            <a:spLocks noChangeShapeType="1"/>
          </p:cNvSpPr>
          <p:nvPr/>
        </p:nvSpPr>
        <p:spPr bwMode="auto">
          <a:xfrm flipH="1">
            <a:off x="6230938" y="2930525"/>
            <a:ext cx="29845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93" name="Text Box 45" descr=" 27693"/>
          <p:cNvSpPr txBox="1">
            <a:spLocks noChangeArrowheads="1"/>
          </p:cNvSpPr>
          <p:nvPr/>
        </p:nvSpPr>
        <p:spPr bwMode="auto">
          <a:xfrm>
            <a:off x="5580063" y="4449763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7694" name="Text Box 46" descr=" 27694"/>
          <p:cNvSpPr txBox="1">
            <a:spLocks noChangeArrowheads="1"/>
          </p:cNvSpPr>
          <p:nvPr/>
        </p:nvSpPr>
        <p:spPr bwMode="auto">
          <a:xfrm>
            <a:off x="5870575" y="3852863"/>
            <a:ext cx="439738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grpSp>
        <p:nvGrpSpPr>
          <p:cNvPr id="2" name="Group 71" descr=" 5"/>
          <p:cNvGrpSpPr>
            <a:grpSpLocks/>
          </p:cNvGrpSpPr>
          <p:nvPr/>
        </p:nvGrpSpPr>
        <p:grpSpPr bwMode="auto">
          <a:xfrm>
            <a:off x="5932487" y="4143375"/>
            <a:ext cx="1104900" cy="715962"/>
            <a:chOff x="3737" y="2610"/>
            <a:chExt cx="696" cy="451"/>
          </a:xfrm>
        </p:grpSpPr>
        <p:sp>
          <p:nvSpPr>
            <p:cNvPr id="52" name="Oval 48"/>
            <p:cNvSpPr>
              <a:spLocks noChangeArrowheads="1"/>
            </p:cNvSpPr>
            <p:nvPr/>
          </p:nvSpPr>
          <p:spPr bwMode="auto">
            <a:xfrm>
              <a:off x="3947" y="2889"/>
              <a:ext cx="171" cy="17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 dirty="0">
                  <a:latin typeface="Times New Roman" pitchFamily="18" charset="0"/>
                  <a:ea typeface="新細明體" charset="-120"/>
                </a:rPr>
                <a:t>7</a:t>
              </a:r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3737" y="2701"/>
              <a:ext cx="231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Text Box 50"/>
            <p:cNvSpPr txBox="1">
              <a:spLocks noChangeArrowheads="1"/>
            </p:cNvSpPr>
            <p:nvPr/>
          </p:nvSpPr>
          <p:spPr bwMode="auto">
            <a:xfrm>
              <a:off x="3737" y="2610"/>
              <a:ext cx="69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[new==old]</a:t>
              </a:r>
            </a:p>
          </p:txBody>
        </p:sp>
        <p:sp>
          <p:nvSpPr>
            <p:cNvPr id="55" name="Text Box 51"/>
            <p:cNvSpPr txBox="1">
              <a:spLocks noChangeArrowheads="1"/>
            </p:cNvSpPr>
            <p:nvPr/>
          </p:nvSpPr>
          <p:spPr bwMode="auto">
            <a:xfrm>
              <a:off x="4047" y="2814"/>
              <a:ext cx="28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sp>
        <p:nvSpPr>
          <p:cNvPr id="27711" name="Freeform 63" descr=" 27711"/>
          <p:cNvSpPr>
            <a:spLocks/>
          </p:cNvSpPr>
          <p:nvPr/>
        </p:nvSpPr>
        <p:spPr bwMode="auto">
          <a:xfrm>
            <a:off x="5222875" y="2879725"/>
            <a:ext cx="1263650" cy="1739900"/>
          </a:xfrm>
          <a:custGeom>
            <a:avLst/>
            <a:gdLst/>
            <a:ahLst/>
            <a:cxnLst>
              <a:cxn ang="0">
                <a:pos x="76" y="612"/>
              </a:cxn>
              <a:cxn ang="0">
                <a:pos x="10" y="432"/>
              </a:cxn>
              <a:cxn ang="0">
                <a:pos x="73" y="141"/>
              </a:cxn>
              <a:cxn ang="0">
                <a:pos x="445" y="0"/>
              </a:cxn>
            </a:cxnLst>
            <a:rect l="0" t="0" r="r" b="b"/>
            <a:pathLst>
              <a:path w="445" h="612">
                <a:moveTo>
                  <a:pt x="76" y="612"/>
                </a:moveTo>
                <a:cubicBezTo>
                  <a:pt x="65" y="582"/>
                  <a:pt x="10" y="510"/>
                  <a:pt x="10" y="432"/>
                </a:cubicBezTo>
                <a:cubicBezTo>
                  <a:pt x="10" y="354"/>
                  <a:pt x="0" y="213"/>
                  <a:pt x="73" y="141"/>
                </a:cubicBezTo>
                <a:cubicBezTo>
                  <a:pt x="146" y="69"/>
                  <a:pt x="368" y="29"/>
                  <a:pt x="445" y="0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713" name="Text Box 65" descr=" 27713"/>
          <p:cNvSpPr txBox="1">
            <a:spLocks noChangeArrowheads="1"/>
          </p:cNvSpPr>
          <p:nvPr/>
        </p:nvSpPr>
        <p:spPr bwMode="auto">
          <a:xfrm>
            <a:off x="6629400" y="1824038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27729" name="Text Box 81" descr=" 27729"/>
          <p:cNvSpPr txBox="1">
            <a:spLocks noChangeArrowheads="1"/>
          </p:cNvSpPr>
          <p:nvPr/>
        </p:nvSpPr>
        <p:spPr bwMode="auto">
          <a:xfrm>
            <a:off x="3465513" y="49403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56" name="文字方塊 55"/>
          <p:cNvSpPr txBox="1"/>
          <p:nvPr/>
        </p:nvSpPr>
        <p:spPr>
          <a:xfrm>
            <a:off x="3923928" y="4998075"/>
            <a:ext cx="4716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Compute Post (</a:t>
            </a:r>
            <a:r>
              <a:rPr lang="en-US" altLang="zh-TW" b="1" i="1" dirty="0" smtClean="0"/>
              <a:t>L=0</a:t>
            </a:r>
            <a:r>
              <a:rPr lang="en-US" altLang="zh-TW" dirty="0" smtClean="0"/>
              <a:t>, [new==old])</a:t>
            </a:r>
          </a:p>
          <a:p>
            <a:r>
              <a:rPr lang="en-US" altLang="zh-TW" dirty="0" smtClean="0"/>
              <a:t>=  (L=0</a:t>
            </a:r>
            <a:r>
              <a:rPr lang="en-US" altLang="zh-TW" dirty="0" smtClean="0">
                <a:latin typeface="cmsy10"/>
              </a:rPr>
              <a:t> Æ </a:t>
            </a:r>
            <a:r>
              <a:rPr lang="en-US" altLang="zh-TW" dirty="0" smtClean="0"/>
              <a:t>new==old)</a:t>
            </a:r>
          </a:p>
          <a:p>
            <a:r>
              <a:rPr lang="en-US" altLang="zh-TW" dirty="0" smtClean="0"/>
              <a:t>Make Abstraction </a:t>
            </a:r>
          </a:p>
          <a:p>
            <a:r>
              <a:rPr lang="en-US" altLang="zh-TW" dirty="0" smtClean="0"/>
              <a:t>(L=0</a:t>
            </a:r>
            <a:r>
              <a:rPr lang="en-US" altLang="zh-TW" dirty="0" smtClean="0">
                <a:latin typeface="cmsy10"/>
              </a:rPr>
              <a:t> Æ </a:t>
            </a:r>
            <a:r>
              <a:rPr lang="en-US" altLang="zh-TW" dirty="0" smtClean="0"/>
              <a:t>new!=old) 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en-US" altLang="zh-TW" b="1" dirty="0" smtClean="0">
                <a:sym typeface="Wingdings" pitchFamily="2" charset="2"/>
              </a:rPr>
              <a:t>(L!=0)   </a:t>
            </a:r>
            <a:r>
              <a:rPr lang="en-US" altLang="zh-TW" b="1" dirty="0" smtClean="0">
                <a:solidFill>
                  <a:srgbClr val="FF0000"/>
                </a:solidFill>
                <a:sym typeface="Wingdings" pitchFamily="2" charset="2"/>
              </a:rPr>
              <a:t>Not Passed</a:t>
            </a:r>
            <a:endParaRPr lang="en-US" altLang="zh-TW" b="1" i="1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altLang="zh-TW" dirty="0" smtClean="0"/>
              <a:t>(L=0</a:t>
            </a:r>
            <a:r>
              <a:rPr lang="en-US" altLang="zh-TW" dirty="0" smtClean="0">
                <a:latin typeface="cmsy10"/>
              </a:rPr>
              <a:t> Æ </a:t>
            </a:r>
            <a:r>
              <a:rPr lang="en-US" altLang="zh-TW" dirty="0" smtClean="0"/>
              <a:t>new!=old) 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en-US" altLang="zh-TW" b="1" dirty="0" smtClean="0">
                <a:sym typeface="Wingdings" pitchFamily="2" charset="2"/>
              </a:rPr>
              <a:t>(L=0)    </a:t>
            </a:r>
            <a:r>
              <a:rPr lang="en-US" altLang="zh-TW" b="1" dirty="0" smtClean="0">
                <a:solidFill>
                  <a:srgbClr val="009900"/>
                </a:solidFill>
                <a:sym typeface="Wingdings" pitchFamily="2" charset="2"/>
              </a:rPr>
              <a:t>Pass</a:t>
            </a:r>
            <a:endParaRPr lang="zh-TW" altLang="en-US" dirty="0" smtClean="0"/>
          </a:p>
        </p:txBody>
      </p:sp>
      <p:sp>
        <p:nvSpPr>
          <p:cNvPr id="57" name="向右箭號 56"/>
          <p:cNvSpPr/>
          <p:nvPr/>
        </p:nvSpPr>
        <p:spPr>
          <a:xfrm>
            <a:off x="1577368" y="4528544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4" name="Text Box 66" descr=" 27714"/>
          <p:cNvSpPr txBox="1">
            <a:spLocks noChangeArrowheads="1"/>
          </p:cNvSpPr>
          <p:nvPr/>
        </p:nvSpPr>
        <p:spPr bwMode="auto">
          <a:xfrm>
            <a:off x="6400800" y="3352800"/>
            <a:ext cx="5036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L!=0</a:t>
            </a:r>
            <a:endParaRPr lang="en-US" altLang="zh-TW" sz="1200" b="1" i="1" dirty="0">
              <a:solidFill>
                <a:srgbClr val="990033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27650" name="Rectangle 2" descr=" 276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7651" name="Oval 3" descr=" 27651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2" name="Oval 4" descr=" 27652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3" name="Oval 5" descr=" 27653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4" name="Oval 6" descr=" 27654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5" name="Oval 7" descr=" 27655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6" name="Oval 8" descr=" 27656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7" name="Text Box 9" descr=" 27657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58" name="Text Box 10" descr=" 27658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7659" name="Text Box 11" descr=" 27659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60" name="Text Box 12" descr=" 27660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61" name="Text Box 13" descr=" 27661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7662" name="Text Box 14" descr=" 27662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63" name="Line 15" descr=" 27663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4" name="Line 16" descr=" 27664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5" name="Line 17" descr=" 27665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6" name="Line 18" descr=" 27666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7" name="Line 19" descr=" 27667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8" name="Freeform 20" descr=" 27668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9" name="Freeform 21" descr=" 27669"/>
          <p:cNvSpPr>
            <a:spLocks/>
          </p:cNvSpPr>
          <p:nvPr/>
        </p:nvSpPr>
        <p:spPr bwMode="auto">
          <a:xfrm>
            <a:off x="1938338" y="275431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70" name="Text Box 22" descr=" 27670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sp>
        <p:nvSpPr>
          <p:cNvPr id="27671" name="Oval 23" descr=" 27671"/>
          <p:cNvSpPr>
            <a:spLocks noChangeArrowheads="1"/>
          </p:cNvSpPr>
          <p:nvPr/>
        </p:nvSpPr>
        <p:spPr bwMode="auto">
          <a:xfrm>
            <a:off x="6478588" y="20002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0</a:t>
            </a:r>
          </a:p>
        </p:txBody>
      </p:sp>
      <p:sp>
        <p:nvSpPr>
          <p:cNvPr id="27672" name="Oval 24" descr=" 27672"/>
          <p:cNvSpPr>
            <a:spLocks noChangeArrowheads="1"/>
          </p:cNvSpPr>
          <p:nvPr/>
        </p:nvSpPr>
        <p:spPr bwMode="auto">
          <a:xfrm>
            <a:off x="6478588" y="268287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27673" name="Oval 25" descr=" 27673"/>
          <p:cNvSpPr>
            <a:spLocks noChangeArrowheads="1"/>
          </p:cNvSpPr>
          <p:nvPr/>
        </p:nvSpPr>
        <p:spPr bwMode="auto">
          <a:xfrm>
            <a:off x="5522913" y="2682875"/>
            <a:ext cx="273050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27674" name="Oval 26" descr=" 27674"/>
          <p:cNvSpPr>
            <a:spLocks noChangeArrowheads="1"/>
          </p:cNvSpPr>
          <p:nvPr/>
        </p:nvSpPr>
        <p:spPr bwMode="auto">
          <a:xfrm>
            <a:off x="6094413" y="336550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3</a:t>
            </a:r>
          </a:p>
        </p:txBody>
      </p:sp>
      <p:sp>
        <p:nvSpPr>
          <p:cNvPr id="27675" name="Oval 27" descr=" 27675"/>
          <p:cNvSpPr>
            <a:spLocks noChangeArrowheads="1"/>
          </p:cNvSpPr>
          <p:nvPr/>
        </p:nvSpPr>
        <p:spPr bwMode="auto">
          <a:xfrm>
            <a:off x="5727700" y="404812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4</a:t>
            </a:r>
          </a:p>
        </p:txBody>
      </p:sp>
      <p:sp>
        <p:nvSpPr>
          <p:cNvPr id="27676" name="Oval 28" descr=" 27676"/>
          <p:cNvSpPr>
            <a:spLocks noChangeArrowheads="1"/>
          </p:cNvSpPr>
          <p:nvPr/>
        </p:nvSpPr>
        <p:spPr bwMode="auto">
          <a:xfrm>
            <a:off x="5403850" y="45783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5</a:t>
            </a:r>
          </a:p>
        </p:txBody>
      </p:sp>
      <p:sp>
        <p:nvSpPr>
          <p:cNvPr id="27677" name="Text Box 29" descr=" 27677"/>
          <p:cNvSpPr txBox="1">
            <a:spLocks noChangeArrowheads="1"/>
          </p:cNvSpPr>
          <p:nvPr/>
        </p:nvSpPr>
        <p:spPr bwMode="auto">
          <a:xfrm>
            <a:off x="6626225" y="2209800"/>
            <a:ext cx="4603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78" name="Text Box 30" descr=" 27678"/>
          <p:cNvSpPr txBox="1">
            <a:spLocks noChangeArrowheads="1"/>
          </p:cNvSpPr>
          <p:nvPr/>
        </p:nvSpPr>
        <p:spPr bwMode="auto">
          <a:xfrm>
            <a:off x="6408738" y="2968625"/>
            <a:ext cx="8302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L=1;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old=new</a:t>
            </a:r>
          </a:p>
        </p:txBody>
      </p:sp>
      <p:sp>
        <p:nvSpPr>
          <p:cNvPr id="27679" name="Text Box 31" descr=" 27679"/>
          <p:cNvSpPr txBox="1">
            <a:spLocks noChangeArrowheads="1"/>
          </p:cNvSpPr>
          <p:nvPr/>
        </p:nvSpPr>
        <p:spPr bwMode="auto">
          <a:xfrm>
            <a:off x="5668963" y="2444750"/>
            <a:ext cx="735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80" name="Text Box 32" descr=" 27680"/>
          <p:cNvSpPr txBox="1">
            <a:spLocks noChangeArrowheads="1"/>
          </p:cNvSpPr>
          <p:nvPr/>
        </p:nvSpPr>
        <p:spPr bwMode="auto">
          <a:xfrm>
            <a:off x="5267325" y="3502025"/>
            <a:ext cx="8286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  L=0;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81" name="Text Box 33" descr=" 27681"/>
          <p:cNvSpPr txBox="1">
            <a:spLocks noChangeArrowheads="1"/>
          </p:cNvSpPr>
          <p:nvPr/>
        </p:nvSpPr>
        <p:spPr bwMode="auto">
          <a:xfrm>
            <a:off x="4686300" y="4143375"/>
            <a:ext cx="1104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82" name="Line 34" descr=" 27682"/>
          <p:cNvSpPr>
            <a:spLocks noChangeShapeType="1"/>
          </p:cNvSpPr>
          <p:nvPr/>
        </p:nvSpPr>
        <p:spPr bwMode="auto">
          <a:xfrm>
            <a:off x="6615113" y="2273300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3" name="Line 35" descr=" 27683"/>
          <p:cNvSpPr>
            <a:spLocks noChangeShapeType="1"/>
          </p:cNvSpPr>
          <p:nvPr/>
        </p:nvSpPr>
        <p:spPr bwMode="auto">
          <a:xfrm flipH="1">
            <a:off x="5856288" y="3587750"/>
            <a:ext cx="288925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4" name="Line 36" descr=" 27684"/>
          <p:cNvSpPr>
            <a:spLocks noChangeShapeType="1"/>
          </p:cNvSpPr>
          <p:nvPr/>
        </p:nvSpPr>
        <p:spPr bwMode="auto">
          <a:xfrm flipH="1">
            <a:off x="5549900" y="4313238"/>
            <a:ext cx="212725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5" name="Line 37" descr=" 27685"/>
          <p:cNvSpPr>
            <a:spLocks noChangeShapeType="1"/>
          </p:cNvSpPr>
          <p:nvPr/>
        </p:nvSpPr>
        <p:spPr bwMode="auto">
          <a:xfrm flipH="1" flipV="1">
            <a:off x="5795963" y="281940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6" name="Text Box 38" descr=" 27686"/>
          <p:cNvSpPr txBox="1">
            <a:spLocks noChangeArrowheads="1"/>
          </p:cNvSpPr>
          <p:nvPr/>
        </p:nvSpPr>
        <p:spPr bwMode="auto">
          <a:xfrm>
            <a:off x="5265738" y="2409825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7687" name="Text Box 39" descr=" 27687"/>
          <p:cNvSpPr txBox="1">
            <a:spLocks noChangeArrowheads="1"/>
          </p:cNvSpPr>
          <p:nvPr/>
        </p:nvSpPr>
        <p:spPr bwMode="auto">
          <a:xfrm>
            <a:off x="6646863" y="2470150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7688" name="Line 40" descr=" 27688"/>
          <p:cNvSpPr>
            <a:spLocks noChangeShapeType="1"/>
          </p:cNvSpPr>
          <p:nvPr/>
        </p:nvSpPr>
        <p:spPr bwMode="auto">
          <a:xfrm flipH="1">
            <a:off x="6230938" y="2930525"/>
            <a:ext cx="29845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93" name="Text Box 45" descr=" 27693"/>
          <p:cNvSpPr txBox="1">
            <a:spLocks noChangeArrowheads="1"/>
          </p:cNvSpPr>
          <p:nvPr/>
        </p:nvSpPr>
        <p:spPr bwMode="auto">
          <a:xfrm>
            <a:off x="5580063" y="4449763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7694" name="Text Box 46" descr=" 27694"/>
          <p:cNvSpPr txBox="1">
            <a:spLocks noChangeArrowheads="1"/>
          </p:cNvSpPr>
          <p:nvPr/>
        </p:nvSpPr>
        <p:spPr bwMode="auto">
          <a:xfrm>
            <a:off x="5870575" y="3852863"/>
            <a:ext cx="439738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grpSp>
        <p:nvGrpSpPr>
          <p:cNvPr id="2" name="Group 71" descr=" 5"/>
          <p:cNvGrpSpPr>
            <a:grpSpLocks/>
          </p:cNvGrpSpPr>
          <p:nvPr/>
        </p:nvGrpSpPr>
        <p:grpSpPr bwMode="auto">
          <a:xfrm>
            <a:off x="5932487" y="4143375"/>
            <a:ext cx="1104900" cy="715962"/>
            <a:chOff x="3737" y="2610"/>
            <a:chExt cx="696" cy="451"/>
          </a:xfrm>
        </p:grpSpPr>
        <p:sp>
          <p:nvSpPr>
            <p:cNvPr id="52" name="Oval 48"/>
            <p:cNvSpPr>
              <a:spLocks noChangeArrowheads="1"/>
            </p:cNvSpPr>
            <p:nvPr/>
          </p:nvSpPr>
          <p:spPr bwMode="auto">
            <a:xfrm>
              <a:off x="3947" y="2889"/>
              <a:ext cx="171" cy="17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 dirty="0">
                  <a:latin typeface="Times New Roman" pitchFamily="18" charset="0"/>
                  <a:ea typeface="新細明體" charset="-120"/>
                </a:rPr>
                <a:t>7</a:t>
              </a:r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3737" y="2701"/>
              <a:ext cx="231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Text Box 50"/>
            <p:cNvSpPr txBox="1">
              <a:spLocks noChangeArrowheads="1"/>
            </p:cNvSpPr>
            <p:nvPr/>
          </p:nvSpPr>
          <p:spPr bwMode="auto">
            <a:xfrm>
              <a:off x="3737" y="2610"/>
              <a:ext cx="69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[new==old]</a:t>
              </a:r>
            </a:p>
          </p:txBody>
        </p:sp>
        <p:sp>
          <p:nvSpPr>
            <p:cNvPr id="55" name="Text Box 51"/>
            <p:cNvSpPr txBox="1">
              <a:spLocks noChangeArrowheads="1"/>
            </p:cNvSpPr>
            <p:nvPr/>
          </p:nvSpPr>
          <p:spPr bwMode="auto">
            <a:xfrm>
              <a:off x="4047" y="2814"/>
              <a:ext cx="28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sp>
        <p:nvSpPr>
          <p:cNvPr id="27711" name="Freeform 63" descr=" 27711"/>
          <p:cNvSpPr>
            <a:spLocks/>
          </p:cNvSpPr>
          <p:nvPr/>
        </p:nvSpPr>
        <p:spPr bwMode="auto">
          <a:xfrm>
            <a:off x="5222875" y="2879725"/>
            <a:ext cx="1263650" cy="1739900"/>
          </a:xfrm>
          <a:custGeom>
            <a:avLst/>
            <a:gdLst/>
            <a:ahLst/>
            <a:cxnLst>
              <a:cxn ang="0">
                <a:pos x="76" y="612"/>
              </a:cxn>
              <a:cxn ang="0">
                <a:pos x="10" y="432"/>
              </a:cxn>
              <a:cxn ang="0">
                <a:pos x="73" y="141"/>
              </a:cxn>
              <a:cxn ang="0">
                <a:pos x="445" y="0"/>
              </a:cxn>
            </a:cxnLst>
            <a:rect l="0" t="0" r="r" b="b"/>
            <a:pathLst>
              <a:path w="445" h="612">
                <a:moveTo>
                  <a:pt x="76" y="612"/>
                </a:moveTo>
                <a:cubicBezTo>
                  <a:pt x="65" y="582"/>
                  <a:pt x="10" y="510"/>
                  <a:pt x="10" y="432"/>
                </a:cubicBezTo>
                <a:cubicBezTo>
                  <a:pt x="10" y="354"/>
                  <a:pt x="0" y="213"/>
                  <a:pt x="73" y="141"/>
                </a:cubicBezTo>
                <a:cubicBezTo>
                  <a:pt x="146" y="69"/>
                  <a:pt x="368" y="29"/>
                  <a:pt x="445" y="0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713" name="Text Box 65" descr=" 27713"/>
          <p:cNvSpPr txBox="1">
            <a:spLocks noChangeArrowheads="1"/>
          </p:cNvSpPr>
          <p:nvPr/>
        </p:nvSpPr>
        <p:spPr bwMode="auto">
          <a:xfrm>
            <a:off x="6629400" y="1824038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27729" name="Text Box 81" descr=" 27729"/>
          <p:cNvSpPr txBox="1">
            <a:spLocks noChangeArrowheads="1"/>
          </p:cNvSpPr>
          <p:nvPr/>
        </p:nvSpPr>
        <p:spPr bwMode="auto">
          <a:xfrm>
            <a:off x="3465513" y="49403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56" name="文字方塊 55"/>
          <p:cNvSpPr txBox="1"/>
          <p:nvPr/>
        </p:nvSpPr>
        <p:spPr>
          <a:xfrm>
            <a:off x="3923928" y="4998075"/>
            <a:ext cx="47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 Actions</a:t>
            </a:r>
            <a:endParaRPr lang="zh-TW" altLang="en-US" dirty="0" smtClean="0"/>
          </a:p>
        </p:txBody>
      </p:sp>
      <p:sp>
        <p:nvSpPr>
          <p:cNvPr id="57" name="向右箭號 56"/>
          <p:cNvSpPr/>
          <p:nvPr/>
        </p:nvSpPr>
        <p:spPr>
          <a:xfrm>
            <a:off x="1577368" y="4005064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8" name="Group 72" descr=" 4"/>
          <p:cNvGrpSpPr>
            <a:grpSpLocks/>
          </p:cNvGrpSpPr>
          <p:nvPr/>
        </p:nvGrpSpPr>
        <p:grpSpPr bwMode="auto">
          <a:xfrm>
            <a:off x="6372205" y="3605212"/>
            <a:ext cx="1492251" cy="715962"/>
            <a:chOff x="4002" y="2271"/>
            <a:chExt cx="940" cy="451"/>
          </a:xfrm>
        </p:grpSpPr>
        <p:sp>
          <p:nvSpPr>
            <p:cNvPr id="59" name="Oval 52"/>
            <p:cNvSpPr>
              <a:spLocks noChangeArrowheads="1"/>
            </p:cNvSpPr>
            <p:nvPr/>
          </p:nvSpPr>
          <p:spPr bwMode="auto">
            <a:xfrm flipH="1">
              <a:off x="4566" y="255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8</a:t>
              </a:r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>
              <a:off x="4002" y="2271"/>
              <a:ext cx="655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" name="Text Box 67"/>
            <p:cNvSpPr txBox="1">
              <a:spLocks noChangeArrowheads="1"/>
            </p:cNvSpPr>
            <p:nvPr/>
          </p:nvSpPr>
          <p:spPr bwMode="auto">
            <a:xfrm>
              <a:off x="4625" y="2370"/>
              <a:ext cx="31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L!=0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4" name="Text Box 66" descr=" 27714"/>
          <p:cNvSpPr txBox="1">
            <a:spLocks noChangeArrowheads="1"/>
          </p:cNvSpPr>
          <p:nvPr/>
        </p:nvSpPr>
        <p:spPr bwMode="auto">
          <a:xfrm>
            <a:off x="6400800" y="3352800"/>
            <a:ext cx="5036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L!=0</a:t>
            </a:r>
            <a:endParaRPr lang="en-US" altLang="zh-TW" sz="1200" b="1" i="1" dirty="0">
              <a:solidFill>
                <a:srgbClr val="990033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27650" name="Rectangle 2" descr=" 276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7651" name="Oval 3" descr=" 27651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2" name="Oval 4" descr=" 27652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3" name="Oval 5" descr=" 27653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4" name="Oval 6" descr=" 27654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5" name="Oval 7" descr=" 27655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6" name="Oval 8" descr=" 27656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7" name="Text Box 9" descr=" 27657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58" name="Text Box 10" descr=" 27658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7659" name="Text Box 11" descr=" 27659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60" name="Text Box 12" descr=" 27660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61" name="Text Box 13" descr=" 27661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7662" name="Text Box 14" descr=" 27662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63" name="Line 15" descr=" 27663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4" name="Line 16" descr=" 27664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5" name="Line 17" descr=" 27665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6" name="Line 18" descr=" 27666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7" name="Line 19" descr=" 27667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8" name="Freeform 20" descr=" 27668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9" name="Freeform 21" descr=" 27669"/>
          <p:cNvSpPr>
            <a:spLocks/>
          </p:cNvSpPr>
          <p:nvPr/>
        </p:nvSpPr>
        <p:spPr bwMode="auto">
          <a:xfrm>
            <a:off x="1938338" y="275431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70" name="Text Box 22" descr=" 27670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sp>
        <p:nvSpPr>
          <p:cNvPr id="27671" name="Oval 23" descr=" 27671"/>
          <p:cNvSpPr>
            <a:spLocks noChangeArrowheads="1"/>
          </p:cNvSpPr>
          <p:nvPr/>
        </p:nvSpPr>
        <p:spPr bwMode="auto">
          <a:xfrm>
            <a:off x="6478588" y="20002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0</a:t>
            </a:r>
          </a:p>
        </p:txBody>
      </p:sp>
      <p:sp>
        <p:nvSpPr>
          <p:cNvPr id="27672" name="Oval 24" descr=" 27672"/>
          <p:cNvSpPr>
            <a:spLocks noChangeArrowheads="1"/>
          </p:cNvSpPr>
          <p:nvPr/>
        </p:nvSpPr>
        <p:spPr bwMode="auto">
          <a:xfrm>
            <a:off x="6478588" y="268287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27673" name="Oval 25" descr=" 27673"/>
          <p:cNvSpPr>
            <a:spLocks noChangeArrowheads="1"/>
          </p:cNvSpPr>
          <p:nvPr/>
        </p:nvSpPr>
        <p:spPr bwMode="auto">
          <a:xfrm>
            <a:off x="5522913" y="2682875"/>
            <a:ext cx="273050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27674" name="Oval 26" descr=" 27674"/>
          <p:cNvSpPr>
            <a:spLocks noChangeArrowheads="1"/>
          </p:cNvSpPr>
          <p:nvPr/>
        </p:nvSpPr>
        <p:spPr bwMode="auto">
          <a:xfrm>
            <a:off x="6094413" y="336550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3</a:t>
            </a:r>
          </a:p>
        </p:txBody>
      </p:sp>
      <p:sp>
        <p:nvSpPr>
          <p:cNvPr id="27675" name="Oval 27" descr=" 27675"/>
          <p:cNvSpPr>
            <a:spLocks noChangeArrowheads="1"/>
          </p:cNvSpPr>
          <p:nvPr/>
        </p:nvSpPr>
        <p:spPr bwMode="auto">
          <a:xfrm>
            <a:off x="5727700" y="404812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4</a:t>
            </a:r>
          </a:p>
        </p:txBody>
      </p:sp>
      <p:sp>
        <p:nvSpPr>
          <p:cNvPr id="27676" name="Oval 28" descr=" 27676"/>
          <p:cNvSpPr>
            <a:spLocks noChangeArrowheads="1"/>
          </p:cNvSpPr>
          <p:nvPr/>
        </p:nvSpPr>
        <p:spPr bwMode="auto">
          <a:xfrm>
            <a:off x="5403850" y="45783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5</a:t>
            </a:r>
          </a:p>
        </p:txBody>
      </p:sp>
      <p:sp>
        <p:nvSpPr>
          <p:cNvPr id="27677" name="Text Box 29" descr=" 27677"/>
          <p:cNvSpPr txBox="1">
            <a:spLocks noChangeArrowheads="1"/>
          </p:cNvSpPr>
          <p:nvPr/>
        </p:nvSpPr>
        <p:spPr bwMode="auto">
          <a:xfrm>
            <a:off x="6626225" y="2209800"/>
            <a:ext cx="4603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78" name="Text Box 30" descr=" 27678"/>
          <p:cNvSpPr txBox="1">
            <a:spLocks noChangeArrowheads="1"/>
          </p:cNvSpPr>
          <p:nvPr/>
        </p:nvSpPr>
        <p:spPr bwMode="auto">
          <a:xfrm>
            <a:off x="6408738" y="2968625"/>
            <a:ext cx="8302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L=1;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old=new</a:t>
            </a:r>
          </a:p>
        </p:txBody>
      </p:sp>
      <p:sp>
        <p:nvSpPr>
          <p:cNvPr id="27679" name="Text Box 31" descr=" 27679"/>
          <p:cNvSpPr txBox="1">
            <a:spLocks noChangeArrowheads="1"/>
          </p:cNvSpPr>
          <p:nvPr/>
        </p:nvSpPr>
        <p:spPr bwMode="auto">
          <a:xfrm>
            <a:off x="5668963" y="2444750"/>
            <a:ext cx="735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80" name="Text Box 32" descr=" 27680"/>
          <p:cNvSpPr txBox="1">
            <a:spLocks noChangeArrowheads="1"/>
          </p:cNvSpPr>
          <p:nvPr/>
        </p:nvSpPr>
        <p:spPr bwMode="auto">
          <a:xfrm>
            <a:off x="5267325" y="3502025"/>
            <a:ext cx="8286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  L=0;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81" name="Text Box 33" descr=" 27681"/>
          <p:cNvSpPr txBox="1">
            <a:spLocks noChangeArrowheads="1"/>
          </p:cNvSpPr>
          <p:nvPr/>
        </p:nvSpPr>
        <p:spPr bwMode="auto">
          <a:xfrm>
            <a:off x="4686300" y="4143375"/>
            <a:ext cx="1104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82" name="Line 34" descr=" 27682"/>
          <p:cNvSpPr>
            <a:spLocks noChangeShapeType="1"/>
          </p:cNvSpPr>
          <p:nvPr/>
        </p:nvSpPr>
        <p:spPr bwMode="auto">
          <a:xfrm>
            <a:off x="6615113" y="2273300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3" name="Line 35" descr=" 27683"/>
          <p:cNvSpPr>
            <a:spLocks noChangeShapeType="1"/>
          </p:cNvSpPr>
          <p:nvPr/>
        </p:nvSpPr>
        <p:spPr bwMode="auto">
          <a:xfrm flipH="1">
            <a:off x="5856288" y="3587750"/>
            <a:ext cx="288925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4" name="Line 36" descr=" 27684"/>
          <p:cNvSpPr>
            <a:spLocks noChangeShapeType="1"/>
          </p:cNvSpPr>
          <p:nvPr/>
        </p:nvSpPr>
        <p:spPr bwMode="auto">
          <a:xfrm flipH="1">
            <a:off x="5549900" y="4313238"/>
            <a:ext cx="212725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5" name="Line 37" descr=" 27685"/>
          <p:cNvSpPr>
            <a:spLocks noChangeShapeType="1"/>
          </p:cNvSpPr>
          <p:nvPr/>
        </p:nvSpPr>
        <p:spPr bwMode="auto">
          <a:xfrm flipH="1" flipV="1">
            <a:off x="5795963" y="281940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6" name="Text Box 38" descr=" 27686"/>
          <p:cNvSpPr txBox="1">
            <a:spLocks noChangeArrowheads="1"/>
          </p:cNvSpPr>
          <p:nvPr/>
        </p:nvSpPr>
        <p:spPr bwMode="auto">
          <a:xfrm>
            <a:off x="5265738" y="2409825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7687" name="Text Box 39" descr=" 27687"/>
          <p:cNvSpPr txBox="1">
            <a:spLocks noChangeArrowheads="1"/>
          </p:cNvSpPr>
          <p:nvPr/>
        </p:nvSpPr>
        <p:spPr bwMode="auto">
          <a:xfrm>
            <a:off x="6646863" y="2470150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7688" name="Line 40" descr=" 27688"/>
          <p:cNvSpPr>
            <a:spLocks noChangeShapeType="1"/>
          </p:cNvSpPr>
          <p:nvPr/>
        </p:nvSpPr>
        <p:spPr bwMode="auto">
          <a:xfrm flipH="1">
            <a:off x="6230938" y="2930525"/>
            <a:ext cx="29845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93" name="Text Box 45" descr=" 27693"/>
          <p:cNvSpPr txBox="1">
            <a:spLocks noChangeArrowheads="1"/>
          </p:cNvSpPr>
          <p:nvPr/>
        </p:nvSpPr>
        <p:spPr bwMode="auto">
          <a:xfrm>
            <a:off x="5580063" y="4449763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7694" name="Text Box 46" descr=" 27694"/>
          <p:cNvSpPr txBox="1">
            <a:spLocks noChangeArrowheads="1"/>
          </p:cNvSpPr>
          <p:nvPr/>
        </p:nvSpPr>
        <p:spPr bwMode="auto">
          <a:xfrm>
            <a:off x="5870575" y="3852863"/>
            <a:ext cx="439738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grpSp>
        <p:nvGrpSpPr>
          <p:cNvPr id="2" name="Group 71" descr=" 5"/>
          <p:cNvGrpSpPr>
            <a:grpSpLocks/>
          </p:cNvGrpSpPr>
          <p:nvPr/>
        </p:nvGrpSpPr>
        <p:grpSpPr bwMode="auto">
          <a:xfrm>
            <a:off x="5932487" y="4143375"/>
            <a:ext cx="1104900" cy="715962"/>
            <a:chOff x="3737" y="2610"/>
            <a:chExt cx="696" cy="451"/>
          </a:xfrm>
        </p:grpSpPr>
        <p:sp>
          <p:nvSpPr>
            <p:cNvPr id="52" name="Oval 48"/>
            <p:cNvSpPr>
              <a:spLocks noChangeArrowheads="1"/>
            </p:cNvSpPr>
            <p:nvPr/>
          </p:nvSpPr>
          <p:spPr bwMode="auto">
            <a:xfrm>
              <a:off x="3947" y="2889"/>
              <a:ext cx="171" cy="17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7</a:t>
              </a:r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3737" y="2701"/>
              <a:ext cx="231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Text Box 50"/>
            <p:cNvSpPr txBox="1">
              <a:spLocks noChangeArrowheads="1"/>
            </p:cNvSpPr>
            <p:nvPr/>
          </p:nvSpPr>
          <p:spPr bwMode="auto">
            <a:xfrm>
              <a:off x="3737" y="2610"/>
              <a:ext cx="69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dirty="0">
                  <a:latin typeface="Courier New" pitchFamily="49" charset="0"/>
                  <a:ea typeface="新細明體" charset="-120"/>
                </a:rPr>
                <a:t>[new==old]</a:t>
              </a:r>
            </a:p>
          </p:txBody>
        </p:sp>
        <p:sp>
          <p:nvSpPr>
            <p:cNvPr id="55" name="Text Box 51"/>
            <p:cNvSpPr txBox="1">
              <a:spLocks noChangeArrowheads="1"/>
            </p:cNvSpPr>
            <p:nvPr/>
          </p:nvSpPr>
          <p:spPr bwMode="auto">
            <a:xfrm>
              <a:off x="4047" y="2814"/>
              <a:ext cx="28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sp>
        <p:nvSpPr>
          <p:cNvPr id="27711" name="Freeform 63" descr=" 27711"/>
          <p:cNvSpPr>
            <a:spLocks/>
          </p:cNvSpPr>
          <p:nvPr/>
        </p:nvSpPr>
        <p:spPr bwMode="auto">
          <a:xfrm>
            <a:off x="5222875" y="2879725"/>
            <a:ext cx="1263650" cy="1739900"/>
          </a:xfrm>
          <a:custGeom>
            <a:avLst/>
            <a:gdLst/>
            <a:ahLst/>
            <a:cxnLst>
              <a:cxn ang="0">
                <a:pos x="76" y="612"/>
              </a:cxn>
              <a:cxn ang="0">
                <a:pos x="10" y="432"/>
              </a:cxn>
              <a:cxn ang="0">
                <a:pos x="73" y="141"/>
              </a:cxn>
              <a:cxn ang="0">
                <a:pos x="445" y="0"/>
              </a:cxn>
            </a:cxnLst>
            <a:rect l="0" t="0" r="r" b="b"/>
            <a:pathLst>
              <a:path w="445" h="612">
                <a:moveTo>
                  <a:pt x="76" y="612"/>
                </a:moveTo>
                <a:cubicBezTo>
                  <a:pt x="65" y="582"/>
                  <a:pt x="10" y="510"/>
                  <a:pt x="10" y="432"/>
                </a:cubicBezTo>
                <a:cubicBezTo>
                  <a:pt x="10" y="354"/>
                  <a:pt x="0" y="213"/>
                  <a:pt x="73" y="141"/>
                </a:cubicBezTo>
                <a:cubicBezTo>
                  <a:pt x="146" y="69"/>
                  <a:pt x="368" y="29"/>
                  <a:pt x="445" y="0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713" name="Text Box 65" descr=" 27713"/>
          <p:cNvSpPr txBox="1">
            <a:spLocks noChangeArrowheads="1"/>
          </p:cNvSpPr>
          <p:nvPr/>
        </p:nvSpPr>
        <p:spPr bwMode="auto">
          <a:xfrm>
            <a:off x="6629400" y="1824038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27729" name="Text Box 81" descr=" 27729"/>
          <p:cNvSpPr txBox="1">
            <a:spLocks noChangeArrowheads="1"/>
          </p:cNvSpPr>
          <p:nvPr/>
        </p:nvSpPr>
        <p:spPr bwMode="auto">
          <a:xfrm>
            <a:off x="3465513" y="49403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57" name="向右箭號 56"/>
          <p:cNvSpPr/>
          <p:nvPr/>
        </p:nvSpPr>
        <p:spPr>
          <a:xfrm>
            <a:off x="1619672" y="4509120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Group 72" descr=" 4"/>
          <p:cNvGrpSpPr>
            <a:grpSpLocks/>
          </p:cNvGrpSpPr>
          <p:nvPr/>
        </p:nvGrpSpPr>
        <p:grpSpPr bwMode="auto">
          <a:xfrm>
            <a:off x="6372205" y="3605212"/>
            <a:ext cx="1492251" cy="715962"/>
            <a:chOff x="4002" y="2271"/>
            <a:chExt cx="940" cy="451"/>
          </a:xfrm>
        </p:grpSpPr>
        <p:sp>
          <p:nvSpPr>
            <p:cNvPr id="59" name="Oval 52"/>
            <p:cNvSpPr>
              <a:spLocks noChangeArrowheads="1"/>
            </p:cNvSpPr>
            <p:nvPr/>
          </p:nvSpPr>
          <p:spPr bwMode="auto">
            <a:xfrm flipH="1">
              <a:off x="4566" y="255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8</a:t>
              </a:r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>
              <a:off x="4002" y="2271"/>
              <a:ext cx="655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" name="Text Box 67"/>
            <p:cNvSpPr txBox="1">
              <a:spLocks noChangeArrowheads="1"/>
            </p:cNvSpPr>
            <p:nvPr/>
          </p:nvSpPr>
          <p:spPr bwMode="auto">
            <a:xfrm>
              <a:off x="4625" y="2370"/>
              <a:ext cx="31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L!=0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grpSp>
        <p:nvGrpSpPr>
          <p:cNvPr id="58" name="Group 85" descr=" 8"/>
          <p:cNvGrpSpPr>
            <a:grpSpLocks/>
          </p:cNvGrpSpPr>
          <p:nvPr/>
        </p:nvGrpSpPr>
        <p:grpSpPr bwMode="auto">
          <a:xfrm>
            <a:off x="6732600" y="4303704"/>
            <a:ext cx="571501" cy="781048"/>
            <a:chOff x="4241" y="2711"/>
            <a:chExt cx="360" cy="492"/>
          </a:xfrm>
        </p:grpSpPr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4418" y="2711"/>
              <a:ext cx="183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63" name="Oval 82"/>
            <p:cNvSpPr>
              <a:spLocks noChangeArrowheads="1"/>
            </p:cNvSpPr>
            <p:nvPr/>
          </p:nvSpPr>
          <p:spPr bwMode="auto">
            <a:xfrm>
              <a:off x="4296" y="2894"/>
              <a:ext cx="172" cy="17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 dirty="0">
                  <a:latin typeface="Times New Roman" pitchFamily="18" charset="0"/>
                  <a:ea typeface="新細明體" charset="-120"/>
                </a:rPr>
                <a:t>9</a:t>
              </a:r>
            </a:p>
          </p:txBody>
        </p:sp>
        <p:sp>
          <p:nvSpPr>
            <p:cNvPr id="64" name="Text Box 84"/>
            <p:cNvSpPr txBox="1">
              <a:spLocks noChangeArrowheads="1"/>
            </p:cNvSpPr>
            <p:nvPr/>
          </p:nvSpPr>
          <p:spPr bwMode="auto">
            <a:xfrm>
              <a:off x="4241" y="3029"/>
              <a:ext cx="31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L!=0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sp>
        <p:nvSpPr>
          <p:cNvPr id="65" name="Text Box 50"/>
          <p:cNvSpPr txBox="1">
            <a:spLocks noChangeArrowheads="1"/>
          </p:cNvSpPr>
          <p:nvPr/>
        </p:nvSpPr>
        <p:spPr bwMode="auto">
          <a:xfrm>
            <a:off x="6516216" y="4334707"/>
            <a:ext cx="1104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dirty="0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3923928" y="5048016"/>
            <a:ext cx="4716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Compute Post (</a:t>
            </a:r>
            <a:r>
              <a:rPr lang="en-US" altLang="zh-TW" b="1" i="1" dirty="0" smtClean="0"/>
              <a:t>L!=0</a:t>
            </a:r>
            <a:r>
              <a:rPr lang="en-US" altLang="zh-TW" dirty="0" smtClean="0"/>
              <a:t>, [new==old])</a:t>
            </a:r>
          </a:p>
          <a:p>
            <a:r>
              <a:rPr lang="en-US" altLang="zh-TW" dirty="0" smtClean="0"/>
              <a:t>=  (L!=0</a:t>
            </a:r>
            <a:r>
              <a:rPr lang="en-US" altLang="zh-TW" dirty="0" smtClean="0">
                <a:latin typeface="cmsy10"/>
              </a:rPr>
              <a:t> Æ </a:t>
            </a:r>
            <a:r>
              <a:rPr lang="en-US" altLang="zh-TW" dirty="0" smtClean="0"/>
              <a:t>new==old)</a:t>
            </a:r>
          </a:p>
          <a:p>
            <a:r>
              <a:rPr lang="en-US" altLang="zh-TW" dirty="0" smtClean="0"/>
              <a:t>Make Abstraction </a:t>
            </a:r>
          </a:p>
          <a:p>
            <a:r>
              <a:rPr lang="en-US" altLang="zh-TW" dirty="0" smtClean="0"/>
              <a:t>(L!=0</a:t>
            </a:r>
            <a:r>
              <a:rPr lang="en-US" altLang="zh-TW" dirty="0" smtClean="0">
                <a:latin typeface="cmsy10"/>
              </a:rPr>
              <a:t> Æ </a:t>
            </a:r>
            <a:r>
              <a:rPr lang="en-US" altLang="zh-TW" dirty="0" smtClean="0"/>
              <a:t>new==old) 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en-US" altLang="zh-TW" b="1" dirty="0" smtClean="0">
                <a:sym typeface="Wingdings" pitchFamily="2" charset="2"/>
              </a:rPr>
              <a:t>(L!=0)      </a:t>
            </a:r>
            <a:r>
              <a:rPr lang="en-US" altLang="zh-TW" b="1" dirty="0" smtClean="0">
                <a:solidFill>
                  <a:srgbClr val="009900"/>
                </a:solidFill>
                <a:sym typeface="Wingdings" pitchFamily="2" charset="2"/>
              </a:rPr>
              <a:t>Pass</a:t>
            </a:r>
            <a:endParaRPr lang="en-US" altLang="zh-TW" b="1" i="1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altLang="zh-TW" dirty="0" smtClean="0"/>
              <a:t>(L!=0</a:t>
            </a:r>
            <a:r>
              <a:rPr lang="en-US" altLang="zh-TW" dirty="0" smtClean="0">
                <a:latin typeface="cmsy10"/>
              </a:rPr>
              <a:t> Æ </a:t>
            </a:r>
            <a:r>
              <a:rPr lang="en-US" altLang="zh-TW" dirty="0" smtClean="0"/>
              <a:t>new==old) 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en-US" altLang="zh-TW" b="1" dirty="0" smtClean="0">
                <a:sym typeface="Wingdings" pitchFamily="2" charset="2"/>
              </a:rPr>
              <a:t>(L=0)        </a:t>
            </a:r>
            <a:r>
              <a:rPr lang="en-US" altLang="zh-TW" b="1" dirty="0" smtClean="0">
                <a:solidFill>
                  <a:srgbClr val="FF0000"/>
                </a:solidFill>
                <a:sym typeface="Wingdings" pitchFamily="2" charset="2"/>
              </a:rPr>
              <a:t>Not Passed</a:t>
            </a:r>
            <a:endParaRPr lang="zh-TW" altLang="en-US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4" name="Text Box 66" descr=" 27714"/>
          <p:cNvSpPr txBox="1">
            <a:spLocks noChangeArrowheads="1"/>
          </p:cNvSpPr>
          <p:nvPr/>
        </p:nvSpPr>
        <p:spPr bwMode="auto">
          <a:xfrm>
            <a:off x="6400800" y="3352800"/>
            <a:ext cx="5036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L!=0</a:t>
            </a:r>
            <a:endParaRPr lang="en-US" altLang="zh-TW" sz="1200" b="1" i="1" dirty="0">
              <a:solidFill>
                <a:srgbClr val="990033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27650" name="Rectangle 2" descr=" 276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7651" name="Oval 3" descr=" 27651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2" name="Oval 4" descr=" 27652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3" name="Oval 5" descr=" 27653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4" name="Oval 6" descr=" 27654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5" name="Oval 7" descr=" 27655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6" name="Oval 8" descr=" 27656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7" name="Text Box 9" descr=" 27657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58" name="Text Box 10" descr=" 27658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7659" name="Text Box 11" descr=" 27659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60" name="Text Box 12" descr=" 27660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61" name="Text Box 13" descr=" 27661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7662" name="Text Box 14" descr=" 27662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63" name="Line 15" descr=" 27663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4" name="Line 16" descr=" 27664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5" name="Line 17" descr=" 27665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6" name="Line 18" descr=" 27666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7" name="Line 19" descr=" 27667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8" name="Freeform 20" descr=" 27668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9" name="Freeform 21" descr=" 27669"/>
          <p:cNvSpPr>
            <a:spLocks/>
          </p:cNvSpPr>
          <p:nvPr/>
        </p:nvSpPr>
        <p:spPr bwMode="auto">
          <a:xfrm>
            <a:off x="1938338" y="275431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rgbClr val="C00000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70" name="Text Box 22" descr=" 27670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sp>
        <p:nvSpPr>
          <p:cNvPr id="27671" name="Oval 23" descr=" 27671"/>
          <p:cNvSpPr>
            <a:spLocks noChangeArrowheads="1"/>
          </p:cNvSpPr>
          <p:nvPr/>
        </p:nvSpPr>
        <p:spPr bwMode="auto">
          <a:xfrm>
            <a:off x="6478588" y="20002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0</a:t>
            </a:r>
          </a:p>
        </p:txBody>
      </p:sp>
      <p:sp>
        <p:nvSpPr>
          <p:cNvPr id="27672" name="Oval 24" descr=" 27672"/>
          <p:cNvSpPr>
            <a:spLocks noChangeArrowheads="1"/>
          </p:cNvSpPr>
          <p:nvPr/>
        </p:nvSpPr>
        <p:spPr bwMode="auto">
          <a:xfrm>
            <a:off x="6478588" y="268287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27673" name="Oval 25" descr=" 27673"/>
          <p:cNvSpPr>
            <a:spLocks noChangeArrowheads="1"/>
          </p:cNvSpPr>
          <p:nvPr/>
        </p:nvSpPr>
        <p:spPr bwMode="auto">
          <a:xfrm>
            <a:off x="5522913" y="2682875"/>
            <a:ext cx="273050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27674" name="Oval 26" descr=" 27674"/>
          <p:cNvSpPr>
            <a:spLocks noChangeArrowheads="1"/>
          </p:cNvSpPr>
          <p:nvPr/>
        </p:nvSpPr>
        <p:spPr bwMode="auto">
          <a:xfrm>
            <a:off x="6094413" y="336550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3</a:t>
            </a:r>
          </a:p>
        </p:txBody>
      </p:sp>
      <p:sp>
        <p:nvSpPr>
          <p:cNvPr id="27675" name="Oval 27" descr=" 27675"/>
          <p:cNvSpPr>
            <a:spLocks noChangeArrowheads="1"/>
          </p:cNvSpPr>
          <p:nvPr/>
        </p:nvSpPr>
        <p:spPr bwMode="auto">
          <a:xfrm>
            <a:off x="5727700" y="404812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4</a:t>
            </a:r>
          </a:p>
        </p:txBody>
      </p:sp>
      <p:sp>
        <p:nvSpPr>
          <p:cNvPr id="27676" name="Oval 28" descr=" 27676"/>
          <p:cNvSpPr>
            <a:spLocks noChangeArrowheads="1"/>
          </p:cNvSpPr>
          <p:nvPr/>
        </p:nvSpPr>
        <p:spPr bwMode="auto">
          <a:xfrm>
            <a:off x="5403850" y="45783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5</a:t>
            </a:r>
          </a:p>
        </p:txBody>
      </p:sp>
      <p:sp>
        <p:nvSpPr>
          <p:cNvPr id="27677" name="Text Box 29" descr=" 27677"/>
          <p:cNvSpPr txBox="1">
            <a:spLocks noChangeArrowheads="1"/>
          </p:cNvSpPr>
          <p:nvPr/>
        </p:nvSpPr>
        <p:spPr bwMode="auto">
          <a:xfrm>
            <a:off x="6626225" y="2209800"/>
            <a:ext cx="4603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78" name="Text Box 30" descr=" 27678"/>
          <p:cNvSpPr txBox="1">
            <a:spLocks noChangeArrowheads="1"/>
          </p:cNvSpPr>
          <p:nvPr/>
        </p:nvSpPr>
        <p:spPr bwMode="auto">
          <a:xfrm>
            <a:off x="6408738" y="2968625"/>
            <a:ext cx="8302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L=1;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old=new</a:t>
            </a:r>
          </a:p>
        </p:txBody>
      </p:sp>
      <p:sp>
        <p:nvSpPr>
          <p:cNvPr id="27679" name="Text Box 31" descr=" 27679"/>
          <p:cNvSpPr txBox="1">
            <a:spLocks noChangeArrowheads="1"/>
          </p:cNvSpPr>
          <p:nvPr/>
        </p:nvSpPr>
        <p:spPr bwMode="auto">
          <a:xfrm>
            <a:off x="5668963" y="2444750"/>
            <a:ext cx="735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80" name="Text Box 32" descr=" 27680"/>
          <p:cNvSpPr txBox="1">
            <a:spLocks noChangeArrowheads="1"/>
          </p:cNvSpPr>
          <p:nvPr/>
        </p:nvSpPr>
        <p:spPr bwMode="auto">
          <a:xfrm>
            <a:off x="5267325" y="3502025"/>
            <a:ext cx="8286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  L=0;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81" name="Text Box 33" descr=" 27681"/>
          <p:cNvSpPr txBox="1">
            <a:spLocks noChangeArrowheads="1"/>
          </p:cNvSpPr>
          <p:nvPr/>
        </p:nvSpPr>
        <p:spPr bwMode="auto">
          <a:xfrm>
            <a:off x="4686300" y="4143375"/>
            <a:ext cx="1104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82" name="Line 34" descr=" 27682"/>
          <p:cNvSpPr>
            <a:spLocks noChangeShapeType="1"/>
          </p:cNvSpPr>
          <p:nvPr/>
        </p:nvSpPr>
        <p:spPr bwMode="auto">
          <a:xfrm>
            <a:off x="6615113" y="2273300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3" name="Line 35" descr=" 27683"/>
          <p:cNvSpPr>
            <a:spLocks noChangeShapeType="1"/>
          </p:cNvSpPr>
          <p:nvPr/>
        </p:nvSpPr>
        <p:spPr bwMode="auto">
          <a:xfrm flipH="1">
            <a:off x="5856288" y="3587750"/>
            <a:ext cx="288925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4" name="Line 36" descr=" 27684"/>
          <p:cNvSpPr>
            <a:spLocks noChangeShapeType="1"/>
          </p:cNvSpPr>
          <p:nvPr/>
        </p:nvSpPr>
        <p:spPr bwMode="auto">
          <a:xfrm flipH="1">
            <a:off x="5549900" y="4313238"/>
            <a:ext cx="212725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5" name="Line 37" descr=" 27685"/>
          <p:cNvSpPr>
            <a:spLocks noChangeShapeType="1"/>
          </p:cNvSpPr>
          <p:nvPr/>
        </p:nvSpPr>
        <p:spPr bwMode="auto">
          <a:xfrm flipH="1" flipV="1">
            <a:off x="5795963" y="281940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6" name="Text Box 38" descr=" 27686"/>
          <p:cNvSpPr txBox="1">
            <a:spLocks noChangeArrowheads="1"/>
          </p:cNvSpPr>
          <p:nvPr/>
        </p:nvSpPr>
        <p:spPr bwMode="auto">
          <a:xfrm>
            <a:off x="5265738" y="2409825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7687" name="Text Box 39" descr=" 27687"/>
          <p:cNvSpPr txBox="1">
            <a:spLocks noChangeArrowheads="1"/>
          </p:cNvSpPr>
          <p:nvPr/>
        </p:nvSpPr>
        <p:spPr bwMode="auto">
          <a:xfrm>
            <a:off x="6646863" y="2470150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7688" name="Line 40" descr=" 27688"/>
          <p:cNvSpPr>
            <a:spLocks noChangeShapeType="1"/>
          </p:cNvSpPr>
          <p:nvPr/>
        </p:nvSpPr>
        <p:spPr bwMode="auto">
          <a:xfrm flipH="1">
            <a:off x="6230938" y="2930525"/>
            <a:ext cx="29845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93" name="Text Box 45" descr=" 27693"/>
          <p:cNvSpPr txBox="1">
            <a:spLocks noChangeArrowheads="1"/>
          </p:cNvSpPr>
          <p:nvPr/>
        </p:nvSpPr>
        <p:spPr bwMode="auto">
          <a:xfrm>
            <a:off x="5580063" y="4449763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7694" name="Text Box 46" descr=" 27694"/>
          <p:cNvSpPr txBox="1">
            <a:spLocks noChangeArrowheads="1"/>
          </p:cNvSpPr>
          <p:nvPr/>
        </p:nvSpPr>
        <p:spPr bwMode="auto">
          <a:xfrm>
            <a:off x="5870575" y="3852863"/>
            <a:ext cx="439738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grpSp>
        <p:nvGrpSpPr>
          <p:cNvPr id="2" name="Group 71" descr=" 5"/>
          <p:cNvGrpSpPr>
            <a:grpSpLocks/>
          </p:cNvGrpSpPr>
          <p:nvPr/>
        </p:nvGrpSpPr>
        <p:grpSpPr bwMode="auto">
          <a:xfrm>
            <a:off x="5932487" y="4143375"/>
            <a:ext cx="1104900" cy="715962"/>
            <a:chOff x="3737" y="2610"/>
            <a:chExt cx="696" cy="451"/>
          </a:xfrm>
        </p:grpSpPr>
        <p:sp>
          <p:nvSpPr>
            <p:cNvPr id="52" name="Oval 48"/>
            <p:cNvSpPr>
              <a:spLocks noChangeArrowheads="1"/>
            </p:cNvSpPr>
            <p:nvPr/>
          </p:nvSpPr>
          <p:spPr bwMode="auto">
            <a:xfrm>
              <a:off x="3947" y="2889"/>
              <a:ext cx="171" cy="17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7</a:t>
              </a:r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3737" y="2701"/>
              <a:ext cx="231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Text Box 50"/>
            <p:cNvSpPr txBox="1">
              <a:spLocks noChangeArrowheads="1"/>
            </p:cNvSpPr>
            <p:nvPr/>
          </p:nvSpPr>
          <p:spPr bwMode="auto">
            <a:xfrm>
              <a:off x="3737" y="2610"/>
              <a:ext cx="69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dirty="0">
                  <a:latin typeface="Courier New" pitchFamily="49" charset="0"/>
                  <a:ea typeface="新細明體" charset="-120"/>
                </a:rPr>
                <a:t>[new==old]</a:t>
              </a:r>
            </a:p>
          </p:txBody>
        </p:sp>
        <p:sp>
          <p:nvSpPr>
            <p:cNvPr id="55" name="Text Box 51"/>
            <p:cNvSpPr txBox="1">
              <a:spLocks noChangeArrowheads="1"/>
            </p:cNvSpPr>
            <p:nvPr/>
          </p:nvSpPr>
          <p:spPr bwMode="auto">
            <a:xfrm>
              <a:off x="4047" y="2814"/>
              <a:ext cx="28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sp>
        <p:nvSpPr>
          <p:cNvPr id="27711" name="Freeform 63" descr=" 27711"/>
          <p:cNvSpPr>
            <a:spLocks/>
          </p:cNvSpPr>
          <p:nvPr/>
        </p:nvSpPr>
        <p:spPr bwMode="auto">
          <a:xfrm>
            <a:off x="5222875" y="2879725"/>
            <a:ext cx="1263650" cy="1739900"/>
          </a:xfrm>
          <a:custGeom>
            <a:avLst/>
            <a:gdLst/>
            <a:ahLst/>
            <a:cxnLst>
              <a:cxn ang="0">
                <a:pos x="76" y="612"/>
              </a:cxn>
              <a:cxn ang="0">
                <a:pos x="10" y="432"/>
              </a:cxn>
              <a:cxn ang="0">
                <a:pos x="73" y="141"/>
              </a:cxn>
              <a:cxn ang="0">
                <a:pos x="445" y="0"/>
              </a:cxn>
            </a:cxnLst>
            <a:rect l="0" t="0" r="r" b="b"/>
            <a:pathLst>
              <a:path w="445" h="612">
                <a:moveTo>
                  <a:pt x="76" y="612"/>
                </a:moveTo>
                <a:cubicBezTo>
                  <a:pt x="65" y="582"/>
                  <a:pt x="10" y="510"/>
                  <a:pt x="10" y="432"/>
                </a:cubicBezTo>
                <a:cubicBezTo>
                  <a:pt x="10" y="354"/>
                  <a:pt x="0" y="213"/>
                  <a:pt x="73" y="141"/>
                </a:cubicBezTo>
                <a:cubicBezTo>
                  <a:pt x="146" y="69"/>
                  <a:pt x="368" y="29"/>
                  <a:pt x="445" y="0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713" name="Text Box 65" descr=" 27713"/>
          <p:cNvSpPr txBox="1">
            <a:spLocks noChangeArrowheads="1"/>
          </p:cNvSpPr>
          <p:nvPr/>
        </p:nvSpPr>
        <p:spPr bwMode="auto">
          <a:xfrm>
            <a:off x="6629400" y="1824038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27729" name="Text Box 81" descr=" 27729"/>
          <p:cNvSpPr txBox="1">
            <a:spLocks noChangeArrowheads="1"/>
          </p:cNvSpPr>
          <p:nvPr/>
        </p:nvSpPr>
        <p:spPr bwMode="auto">
          <a:xfrm>
            <a:off x="3465513" y="49403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57" name="向右箭號 56"/>
          <p:cNvSpPr/>
          <p:nvPr/>
        </p:nvSpPr>
        <p:spPr>
          <a:xfrm>
            <a:off x="1331640" y="2708920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Group 72" descr=" 4"/>
          <p:cNvGrpSpPr>
            <a:grpSpLocks/>
          </p:cNvGrpSpPr>
          <p:nvPr/>
        </p:nvGrpSpPr>
        <p:grpSpPr bwMode="auto">
          <a:xfrm>
            <a:off x="6372205" y="3605212"/>
            <a:ext cx="1492251" cy="715962"/>
            <a:chOff x="4002" y="2271"/>
            <a:chExt cx="940" cy="451"/>
          </a:xfrm>
        </p:grpSpPr>
        <p:sp>
          <p:nvSpPr>
            <p:cNvPr id="59" name="Oval 52"/>
            <p:cNvSpPr>
              <a:spLocks noChangeArrowheads="1"/>
            </p:cNvSpPr>
            <p:nvPr/>
          </p:nvSpPr>
          <p:spPr bwMode="auto">
            <a:xfrm flipH="1">
              <a:off x="4566" y="255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8</a:t>
              </a:r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>
              <a:off x="4002" y="2271"/>
              <a:ext cx="655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" name="Text Box 67"/>
            <p:cNvSpPr txBox="1">
              <a:spLocks noChangeArrowheads="1"/>
            </p:cNvSpPr>
            <p:nvPr/>
          </p:nvSpPr>
          <p:spPr bwMode="auto">
            <a:xfrm>
              <a:off x="4625" y="2370"/>
              <a:ext cx="31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L!=0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grpSp>
        <p:nvGrpSpPr>
          <p:cNvPr id="4" name="Group 85" descr=" 8"/>
          <p:cNvGrpSpPr>
            <a:grpSpLocks/>
          </p:cNvGrpSpPr>
          <p:nvPr/>
        </p:nvGrpSpPr>
        <p:grpSpPr bwMode="auto">
          <a:xfrm>
            <a:off x="6732600" y="4303704"/>
            <a:ext cx="571501" cy="781048"/>
            <a:chOff x="4241" y="2711"/>
            <a:chExt cx="360" cy="492"/>
          </a:xfrm>
        </p:grpSpPr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4418" y="2711"/>
              <a:ext cx="183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63" name="Oval 82"/>
            <p:cNvSpPr>
              <a:spLocks noChangeArrowheads="1"/>
            </p:cNvSpPr>
            <p:nvPr/>
          </p:nvSpPr>
          <p:spPr bwMode="auto">
            <a:xfrm>
              <a:off x="4296" y="2894"/>
              <a:ext cx="172" cy="17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 dirty="0">
                  <a:latin typeface="Times New Roman" pitchFamily="18" charset="0"/>
                  <a:ea typeface="新細明體" charset="-120"/>
                </a:rPr>
                <a:t>9</a:t>
              </a:r>
            </a:p>
          </p:txBody>
        </p:sp>
        <p:sp>
          <p:nvSpPr>
            <p:cNvPr id="64" name="Text Box 84"/>
            <p:cNvSpPr txBox="1">
              <a:spLocks noChangeArrowheads="1"/>
            </p:cNvSpPr>
            <p:nvPr/>
          </p:nvSpPr>
          <p:spPr bwMode="auto">
            <a:xfrm>
              <a:off x="4241" y="3029"/>
              <a:ext cx="31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L!=0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sp>
        <p:nvSpPr>
          <p:cNvPr id="65" name="Text Box 50"/>
          <p:cNvSpPr txBox="1">
            <a:spLocks noChangeArrowheads="1"/>
          </p:cNvSpPr>
          <p:nvPr/>
        </p:nvSpPr>
        <p:spPr bwMode="auto">
          <a:xfrm>
            <a:off x="6516216" y="4334707"/>
            <a:ext cx="1104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dirty="0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3923928" y="5048016"/>
            <a:ext cx="4716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Compute Post (</a:t>
            </a:r>
            <a:r>
              <a:rPr lang="en-US" altLang="zh-TW" b="1" i="1" dirty="0" smtClean="0"/>
              <a:t>L!=0</a:t>
            </a:r>
            <a:r>
              <a:rPr lang="en-US" altLang="zh-TW" dirty="0" smtClean="0"/>
              <a:t>, [new!=old])</a:t>
            </a:r>
          </a:p>
          <a:p>
            <a:r>
              <a:rPr lang="en-US" altLang="zh-TW" dirty="0" smtClean="0"/>
              <a:t>=  (L!=0</a:t>
            </a:r>
            <a:r>
              <a:rPr lang="en-US" altLang="zh-TW" dirty="0" smtClean="0">
                <a:latin typeface="cmsy10"/>
              </a:rPr>
              <a:t> Æ </a:t>
            </a:r>
            <a:r>
              <a:rPr lang="en-US" altLang="zh-TW" dirty="0" smtClean="0"/>
              <a:t>new!=old)</a:t>
            </a:r>
          </a:p>
          <a:p>
            <a:r>
              <a:rPr lang="en-US" altLang="zh-TW" dirty="0" smtClean="0"/>
              <a:t>Make Abstraction </a:t>
            </a:r>
          </a:p>
          <a:p>
            <a:r>
              <a:rPr lang="en-US" altLang="zh-TW" dirty="0" smtClean="0"/>
              <a:t>(L!=0</a:t>
            </a:r>
            <a:r>
              <a:rPr lang="en-US" altLang="zh-TW" dirty="0" smtClean="0">
                <a:latin typeface="cmsy10"/>
              </a:rPr>
              <a:t> Æ </a:t>
            </a:r>
            <a:r>
              <a:rPr lang="en-US" altLang="zh-TW" dirty="0" smtClean="0"/>
              <a:t>new!=old) 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en-US" altLang="zh-TW" b="1" dirty="0" smtClean="0">
                <a:sym typeface="Wingdings" pitchFamily="2" charset="2"/>
              </a:rPr>
              <a:t>(L!=0)      </a:t>
            </a:r>
            <a:r>
              <a:rPr lang="en-US" altLang="zh-TW" b="1" dirty="0" smtClean="0">
                <a:solidFill>
                  <a:srgbClr val="009900"/>
                </a:solidFill>
                <a:sym typeface="Wingdings" pitchFamily="2" charset="2"/>
              </a:rPr>
              <a:t>Pass</a:t>
            </a:r>
            <a:endParaRPr lang="en-US" altLang="zh-TW" b="1" i="1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altLang="zh-TW" dirty="0" smtClean="0"/>
              <a:t>(L!=0</a:t>
            </a:r>
            <a:r>
              <a:rPr lang="en-US" altLang="zh-TW" dirty="0" smtClean="0">
                <a:latin typeface="cmsy10"/>
              </a:rPr>
              <a:t> Æ </a:t>
            </a:r>
            <a:r>
              <a:rPr lang="en-US" altLang="zh-TW" dirty="0" smtClean="0"/>
              <a:t>new!=old) 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en-US" altLang="zh-TW" b="1" dirty="0" smtClean="0">
                <a:sym typeface="Wingdings" pitchFamily="2" charset="2"/>
              </a:rPr>
              <a:t>(L=0)        </a:t>
            </a:r>
            <a:r>
              <a:rPr lang="en-US" altLang="zh-TW" b="1" dirty="0" smtClean="0">
                <a:solidFill>
                  <a:srgbClr val="FF0000"/>
                </a:solidFill>
                <a:sym typeface="Wingdings" pitchFamily="2" charset="2"/>
              </a:rPr>
              <a:t>Not Passed</a:t>
            </a:r>
            <a:endParaRPr lang="zh-TW" altLang="en-US" dirty="0" smtClean="0"/>
          </a:p>
        </p:txBody>
      </p:sp>
      <p:grpSp>
        <p:nvGrpSpPr>
          <p:cNvPr id="67" name="Group 73" descr=" 3"/>
          <p:cNvGrpSpPr>
            <a:grpSpLocks/>
          </p:cNvGrpSpPr>
          <p:nvPr/>
        </p:nvGrpSpPr>
        <p:grpSpPr bwMode="auto">
          <a:xfrm>
            <a:off x="7317968" y="4090280"/>
            <a:ext cx="1270000" cy="922338"/>
            <a:chOff x="4576" y="2612"/>
            <a:chExt cx="800" cy="581"/>
          </a:xfrm>
        </p:grpSpPr>
        <p:sp>
          <p:nvSpPr>
            <p:cNvPr id="68" name="Oval 53"/>
            <p:cNvSpPr>
              <a:spLocks noChangeArrowheads="1"/>
            </p:cNvSpPr>
            <p:nvPr/>
          </p:nvSpPr>
          <p:spPr bwMode="auto">
            <a:xfrm flipH="1">
              <a:off x="4770" y="2884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10</a:t>
              </a:r>
            </a:p>
          </p:txBody>
        </p:sp>
        <p:sp>
          <p:nvSpPr>
            <p:cNvPr id="69" name="Text Box 54"/>
            <p:cNvSpPr txBox="1">
              <a:spLocks noChangeArrowheads="1"/>
            </p:cNvSpPr>
            <p:nvPr/>
          </p:nvSpPr>
          <p:spPr bwMode="auto">
            <a:xfrm flipH="1">
              <a:off x="4679" y="2612"/>
              <a:ext cx="697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[new!=old]</a:t>
              </a:r>
            </a:p>
          </p:txBody>
        </p:sp>
        <p:sp>
          <p:nvSpPr>
            <p:cNvPr id="70" name="Line 56"/>
            <p:cNvSpPr>
              <a:spLocks noChangeShapeType="1"/>
            </p:cNvSpPr>
            <p:nvPr/>
          </p:nvSpPr>
          <p:spPr bwMode="auto">
            <a:xfrm>
              <a:off x="4716" y="2717"/>
              <a:ext cx="135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" name="Text Box 68"/>
            <p:cNvSpPr txBox="1">
              <a:spLocks noChangeArrowheads="1"/>
            </p:cNvSpPr>
            <p:nvPr/>
          </p:nvSpPr>
          <p:spPr bwMode="auto">
            <a:xfrm>
              <a:off x="4576" y="3019"/>
              <a:ext cx="31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L!=0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4" name="Text Box 66" descr=" 27714"/>
          <p:cNvSpPr txBox="1">
            <a:spLocks noChangeArrowheads="1"/>
          </p:cNvSpPr>
          <p:nvPr/>
        </p:nvSpPr>
        <p:spPr bwMode="auto">
          <a:xfrm>
            <a:off x="6400800" y="3352800"/>
            <a:ext cx="5036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L!=0</a:t>
            </a:r>
            <a:endParaRPr lang="en-US" altLang="zh-TW" sz="1200" b="1" i="1" dirty="0">
              <a:solidFill>
                <a:srgbClr val="990033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27650" name="Rectangle 2" descr=" 276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7651" name="Oval 3" descr=" 27651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2" name="Oval 4" descr=" 27652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3" name="Oval 5" descr=" 27653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4" name="Oval 6" descr=" 27654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5" name="Oval 7" descr=" 27655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6" name="Oval 8" descr=" 27656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7" name="Text Box 9" descr=" 27657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58" name="Text Box 10" descr=" 27658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7659" name="Text Box 11" descr=" 27659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60" name="Text Box 12" descr=" 27660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61" name="Text Box 13" descr=" 27661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7662" name="Text Box 14" descr=" 27662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63" name="Line 15" descr=" 27663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4" name="Line 16" descr=" 27664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5" name="Line 17" descr=" 27665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6" name="Line 18" descr=" 27666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7" name="Line 19" descr=" 27667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8" name="Freeform 20" descr=" 27668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9" name="Freeform 21" descr=" 27669"/>
          <p:cNvSpPr>
            <a:spLocks/>
          </p:cNvSpPr>
          <p:nvPr/>
        </p:nvSpPr>
        <p:spPr bwMode="auto">
          <a:xfrm>
            <a:off x="1938338" y="275431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70" name="Text Box 22" descr=" 27670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sp>
        <p:nvSpPr>
          <p:cNvPr id="27671" name="Oval 23" descr=" 27671"/>
          <p:cNvSpPr>
            <a:spLocks noChangeArrowheads="1"/>
          </p:cNvSpPr>
          <p:nvPr/>
        </p:nvSpPr>
        <p:spPr bwMode="auto">
          <a:xfrm>
            <a:off x="6478588" y="20002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0</a:t>
            </a:r>
          </a:p>
        </p:txBody>
      </p:sp>
      <p:sp>
        <p:nvSpPr>
          <p:cNvPr id="27672" name="Oval 24" descr=" 27672"/>
          <p:cNvSpPr>
            <a:spLocks noChangeArrowheads="1"/>
          </p:cNvSpPr>
          <p:nvPr/>
        </p:nvSpPr>
        <p:spPr bwMode="auto">
          <a:xfrm>
            <a:off x="6478588" y="268287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27673" name="Oval 25" descr=" 27673"/>
          <p:cNvSpPr>
            <a:spLocks noChangeArrowheads="1"/>
          </p:cNvSpPr>
          <p:nvPr/>
        </p:nvSpPr>
        <p:spPr bwMode="auto">
          <a:xfrm>
            <a:off x="5522913" y="2682875"/>
            <a:ext cx="273050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27674" name="Oval 26" descr=" 27674"/>
          <p:cNvSpPr>
            <a:spLocks noChangeArrowheads="1"/>
          </p:cNvSpPr>
          <p:nvPr/>
        </p:nvSpPr>
        <p:spPr bwMode="auto">
          <a:xfrm>
            <a:off x="6094413" y="336550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3</a:t>
            </a:r>
          </a:p>
        </p:txBody>
      </p:sp>
      <p:sp>
        <p:nvSpPr>
          <p:cNvPr id="27675" name="Oval 27" descr=" 27675"/>
          <p:cNvSpPr>
            <a:spLocks noChangeArrowheads="1"/>
          </p:cNvSpPr>
          <p:nvPr/>
        </p:nvSpPr>
        <p:spPr bwMode="auto">
          <a:xfrm>
            <a:off x="5727700" y="404812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4</a:t>
            </a:r>
          </a:p>
        </p:txBody>
      </p:sp>
      <p:sp>
        <p:nvSpPr>
          <p:cNvPr id="27676" name="Oval 28" descr=" 27676"/>
          <p:cNvSpPr>
            <a:spLocks noChangeArrowheads="1"/>
          </p:cNvSpPr>
          <p:nvPr/>
        </p:nvSpPr>
        <p:spPr bwMode="auto">
          <a:xfrm>
            <a:off x="5403850" y="45783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5</a:t>
            </a:r>
          </a:p>
        </p:txBody>
      </p:sp>
      <p:sp>
        <p:nvSpPr>
          <p:cNvPr id="27677" name="Text Box 29" descr=" 27677"/>
          <p:cNvSpPr txBox="1">
            <a:spLocks noChangeArrowheads="1"/>
          </p:cNvSpPr>
          <p:nvPr/>
        </p:nvSpPr>
        <p:spPr bwMode="auto">
          <a:xfrm>
            <a:off x="6626225" y="2209800"/>
            <a:ext cx="4603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78" name="Text Box 30" descr=" 27678"/>
          <p:cNvSpPr txBox="1">
            <a:spLocks noChangeArrowheads="1"/>
          </p:cNvSpPr>
          <p:nvPr/>
        </p:nvSpPr>
        <p:spPr bwMode="auto">
          <a:xfrm>
            <a:off x="6408738" y="2968625"/>
            <a:ext cx="8302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L=1;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old=new</a:t>
            </a:r>
          </a:p>
        </p:txBody>
      </p:sp>
      <p:sp>
        <p:nvSpPr>
          <p:cNvPr id="27679" name="Text Box 31" descr=" 27679"/>
          <p:cNvSpPr txBox="1">
            <a:spLocks noChangeArrowheads="1"/>
          </p:cNvSpPr>
          <p:nvPr/>
        </p:nvSpPr>
        <p:spPr bwMode="auto">
          <a:xfrm>
            <a:off x="5668963" y="2444750"/>
            <a:ext cx="735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80" name="Text Box 32" descr=" 27680"/>
          <p:cNvSpPr txBox="1">
            <a:spLocks noChangeArrowheads="1"/>
          </p:cNvSpPr>
          <p:nvPr/>
        </p:nvSpPr>
        <p:spPr bwMode="auto">
          <a:xfrm>
            <a:off x="5267325" y="3502025"/>
            <a:ext cx="8286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  L=0;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81" name="Text Box 33" descr=" 27681"/>
          <p:cNvSpPr txBox="1">
            <a:spLocks noChangeArrowheads="1"/>
          </p:cNvSpPr>
          <p:nvPr/>
        </p:nvSpPr>
        <p:spPr bwMode="auto">
          <a:xfrm>
            <a:off x="4686300" y="4143375"/>
            <a:ext cx="1104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82" name="Line 34" descr=" 27682"/>
          <p:cNvSpPr>
            <a:spLocks noChangeShapeType="1"/>
          </p:cNvSpPr>
          <p:nvPr/>
        </p:nvSpPr>
        <p:spPr bwMode="auto">
          <a:xfrm>
            <a:off x="6615113" y="2273300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3" name="Line 35" descr=" 27683"/>
          <p:cNvSpPr>
            <a:spLocks noChangeShapeType="1"/>
          </p:cNvSpPr>
          <p:nvPr/>
        </p:nvSpPr>
        <p:spPr bwMode="auto">
          <a:xfrm flipH="1">
            <a:off x="5856288" y="3587750"/>
            <a:ext cx="288925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4" name="Line 36" descr=" 27684"/>
          <p:cNvSpPr>
            <a:spLocks noChangeShapeType="1"/>
          </p:cNvSpPr>
          <p:nvPr/>
        </p:nvSpPr>
        <p:spPr bwMode="auto">
          <a:xfrm flipH="1">
            <a:off x="5549900" y="4313238"/>
            <a:ext cx="212725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5" name="Line 37" descr=" 27685"/>
          <p:cNvSpPr>
            <a:spLocks noChangeShapeType="1"/>
          </p:cNvSpPr>
          <p:nvPr/>
        </p:nvSpPr>
        <p:spPr bwMode="auto">
          <a:xfrm flipH="1" flipV="1">
            <a:off x="5795963" y="281940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6" name="Text Box 38" descr=" 27686"/>
          <p:cNvSpPr txBox="1">
            <a:spLocks noChangeArrowheads="1"/>
          </p:cNvSpPr>
          <p:nvPr/>
        </p:nvSpPr>
        <p:spPr bwMode="auto">
          <a:xfrm>
            <a:off x="5265738" y="2409825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7687" name="Text Box 39" descr=" 27687"/>
          <p:cNvSpPr txBox="1">
            <a:spLocks noChangeArrowheads="1"/>
          </p:cNvSpPr>
          <p:nvPr/>
        </p:nvSpPr>
        <p:spPr bwMode="auto">
          <a:xfrm>
            <a:off x="6646863" y="2470150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7688" name="Line 40" descr=" 27688"/>
          <p:cNvSpPr>
            <a:spLocks noChangeShapeType="1"/>
          </p:cNvSpPr>
          <p:nvPr/>
        </p:nvSpPr>
        <p:spPr bwMode="auto">
          <a:xfrm flipH="1">
            <a:off x="6230938" y="2930525"/>
            <a:ext cx="29845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93" name="Text Box 45" descr=" 27693"/>
          <p:cNvSpPr txBox="1">
            <a:spLocks noChangeArrowheads="1"/>
          </p:cNvSpPr>
          <p:nvPr/>
        </p:nvSpPr>
        <p:spPr bwMode="auto">
          <a:xfrm>
            <a:off x="5580063" y="4449763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7694" name="Text Box 46" descr=" 27694"/>
          <p:cNvSpPr txBox="1">
            <a:spLocks noChangeArrowheads="1"/>
          </p:cNvSpPr>
          <p:nvPr/>
        </p:nvSpPr>
        <p:spPr bwMode="auto">
          <a:xfrm>
            <a:off x="5870575" y="3852863"/>
            <a:ext cx="439738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grpSp>
        <p:nvGrpSpPr>
          <p:cNvPr id="2" name="Group 71" descr=" 5"/>
          <p:cNvGrpSpPr>
            <a:grpSpLocks/>
          </p:cNvGrpSpPr>
          <p:nvPr/>
        </p:nvGrpSpPr>
        <p:grpSpPr bwMode="auto">
          <a:xfrm>
            <a:off x="5932487" y="4143375"/>
            <a:ext cx="1104900" cy="715962"/>
            <a:chOff x="3737" y="2610"/>
            <a:chExt cx="696" cy="451"/>
          </a:xfrm>
        </p:grpSpPr>
        <p:sp>
          <p:nvSpPr>
            <p:cNvPr id="52" name="Oval 48"/>
            <p:cNvSpPr>
              <a:spLocks noChangeArrowheads="1"/>
            </p:cNvSpPr>
            <p:nvPr/>
          </p:nvSpPr>
          <p:spPr bwMode="auto">
            <a:xfrm>
              <a:off x="3947" y="2889"/>
              <a:ext cx="171" cy="17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7</a:t>
              </a:r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3737" y="2701"/>
              <a:ext cx="231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Text Box 50"/>
            <p:cNvSpPr txBox="1">
              <a:spLocks noChangeArrowheads="1"/>
            </p:cNvSpPr>
            <p:nvPr/>
          </p:nvSpPr>
          <p:spPr bwMode="auto">
            <a:xfrm>
              <a:off x="3737" y="2610"/>
              <a:ext cx="69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dirty="0">
                  <a:latin typeface="Courier New" pitchFamily="49" charset="0"/>
                  <a:ea typeface="新細明體" charset="-120"/>
                </a:rPr>
                <a:t>[new==old]</a:t>
              </a:r>
            </a:p>
          </p:txBody>
        </p:sp>
        <p:sp>
          <p:nvSpPr>
            <p:cNvPr id="55" name="Text Box 51"/>
            <p:cNvSpPr txBox="1">
              <a:spLocks noChangeArrowheads="1"/>
            </p:cNvSpPr>
            <p:nvPr/>
          </p:nvSpPr>
          <p:spPr bwMode="auto">
            <a:xfrm>
              <a:off x="4047" y="2814"/>
              <a:ext cx="28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sp>
        <p:nvSpPr>
          <p:cNvPr id="27711" name="Freeform 63" descr=" 27711"/>
          <p:cNvSpPr>
            <a:spLocks/>
          </p:cNvSpPr>
          <p:nvPr/>
        </p:nvSpPr>
        <p:spPr bwMode="auto">
          <a:xfrm>
            <a:off x="5222875" y="2879725"/>
            <a:ext cx="1263650" cy="1739900"/>
          </a:xfrm>
          <a:custGeom>
            <a:avLst/>
            <a:gdLst/>
            <a:ahLst/>
            <a:cxnLst>
              <a:cxn ang="0">
                <a:pos x="76" y="612"/>
              </a:cxn>
              <a:cxn ang="0">
                <a:pos x="10" y="432"/>
              </a:cxn>
              <a:cxn ang="0">
                <a:pos x="73" y="141"/>
              </a:cxn>
              <a:cxn ang="0">
                <a:pos x="445" y="0"/>
              </a:cxn>
            </a:cxnLst>
            <a:rect l="0" t="0" r="r" b="b"/>
            <a:pathLst>
              <a:path w="445" h="612">
                <a:moveTo>
                  <a:pt x="76" y="612"/>
                </a:moveTo>
                <a:cubicBezTo>
                  <a:pt x="65" y="582"/>
                  <a:pt x="10" y="510"/>
                  <a:pt x="10" y="432"/>
                </a:cubicBezTo>
                <a:cubicBezTo>
                  <a:pt x="10" y="354"/>
                  <a:pt x="0" y="213"/>
                  <a:pt x="73" y="141"/>
                </a:cubicBezTo>
                <a:cubicBezTo>
                  <a:pt x="146" y="69"/>
                  <a:pt x="368" y="29"/>
                  <a:pt x="445" y="0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713" name="Text Box 65" descr=" 27713"/>
          <p:cNvSpPr txBox="1">
            <a:spLocks noChangeArrowheads="1"/>
          </p:cNvSpPr>
          <p:nvPr/>
        </p:nvSpPr>
        <p:spPr bwMode="auto">
          <a:xfrm>
            <a:off x="6629400" y="1824038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27729" name="Text Box 81" descr=" 27729"/>
          <p:cNvSpPr txBox="1">
            <a:spLocks noChangeArrowheads="1"/>
          </p:cNvSpPr>
          <p:nvPr/>
        </p:nvSpPr>
        <p:spPr bwMode="auto">
          <a:xfrm>
            <a:off x="3465513" y="49403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57" name="向右箭號 56"/>
          <p:cNvSpPr/>
          <p:nvPr/>
        </p:nvSpPr>
        <p:spPr>
          <a:xfrm>
            <a:off x="395536" y="2708920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Group 72" descr=" 4"/>
          <p:cNvGrpSpPr>
            <a:grpSpLocks/>
          </p:cNvGrpSpPr>
          <p:nvPr/>
        </p:nvGrpSpPr>
        <p:grpSpPr bwMode="auto">
          <a:xfrm>
            <a:off x="6372205" y="3605212"/>
            <a:ext cx="1492251" cy="715962"/>
            <a:chOff x="4002" y="2271"/>
            <a:chExt cx="940" cy="451"/>
          </a:xfrm>
        </p:grpSpPr>
        <p:sp>
          <p:nvSpPr>
            <p:cNvPr id="59" name="Oval 52"/>
            <p:cNvSpPr>
              <a:spLocks noChangeArrowheads="1"/>
            </p:cNvSpPr>
            <p:nvPr/>
          </p:nvSpPr>
          <p:spPr bwMode="auto">
            <a:xfrm flipH="1">
              <a:off x="4566" y="255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8</a:t>
              </a:r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>
              <a:off x="4002" y="2271"/>
              <a:ext cx="655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" name="Text Box 67"/>
            <p:cNvSpPr txBox="1">
              <a:spLocks noChangeArrowheads="1"/>
            </p:cNvSpPr>
            <p:nvPr/>
          </p:nvSpPr>
          <p:spPr bwMode="auto">
            <a:xfrm>
              <a:off x="4625" y="2370"/>
              <a:ext cx="31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L!=0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grpSp>
        <p:nvGrpSpPr>
          <p:cNvPr id="4" name="Group 85" descr=" 8"/>
          <p:cNvGrpSpPr>
            <a:grpSpLocks/>
          </p:cNvGrpSpPr>
          <p:nvPr/>
        </p:nvGrpSpPr>
        <p:grpSpPr bwMode="auto">
          <a:xfrm>
            <a:off x="6732600" y="4303704"/>
            <a:ext cx="571501" cy="781048"/>
            <a:chOff x="4241" y="2711"/>
            <a:chExt cx="360" cy="492"/>
          </a:xfrm>
        </p:grpSpPr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4418" y="2711"/>
              <a:ext cx="183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63" name="Oval 82"/>
            <p:cNvSpPr>
              <a:spLocks noChangeArrowheads="1"/>
            </p:cNvSpPr>
            <p:nvPr/>
          </p:nvSpPr>
          <p:spPr bwMode="auto">
            <a:xfrm>
              <a:off x="4296" y="2894"/>
              <a:ext cx="172" cy="17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 dirty="0">
                  <a:latin typeface="Times New Roman" pitchFamily="18" charset="0"/>
                  <a:ea typeface="新細明體" charset="-120"/>
                </a:rPr>
                <a:t>9</a:t>
              </a:r>
            </a:p>
          </p:txBody>
        </p:sp>
        <p:sp>
          <p:nvSpPr>
            <p:cNvPr id="64" name="Text Box 84"/>
            <p:cNvSpPr txBox="1">
              <a:spLocks noChangeArrowheads="1"/>
            </p:cNvSpPr>
            <p:nvPr/>
          </p:nvSpPr>
          <p:spPr bwMode="auto">
            <a:xfrm>
              <a:off x="4241" y="3029"/>
              <a:ext cx="31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L!=0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sp>
        <p:nvSpPr>
          <p:cNvPr id="65" name="Text Box 50"/>
          <p:cNvSpPr txBox="1">
            <a:spLocks noChangeArrowheads="1"/>
          </p:cNvSpPr>
          <p:nvPr/>
        </p:nvSpPr>
        <p:spPr bwMode="auto">
          <a:xfrm>
            <a:off x="6516216" y="4334707"/>
            <a:ext cx="1104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dirty="0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3923928" y="5048016"/>
            <a:ext cx="4716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Compute Post (</a:t>
            </a:r>
            <a:r>
              <a:rPr lang="en-US" altLang="zh-TW" b="1" i="1" dirty="0" smtClean="0"/>
              <a:t>L!=0</a:t>
            </a:r>
            <a:r>
              <a:rPr lang="en-US" altLang="zh-TW" dirty="0" smtClean="0"/>
              <a:t>, [L!=0])</a:t>
            </a:r>
          </a:p>
          <a:p>
            <a:r>
              <a:rPr lang="en-US" altLang="zh-TW" dirty="0" smtClean="0"/>
              <a:t>=  (L!=0</a:t>
            </a:r>
            <a:r>
              <a:rPr lang="en-US" altLang="zh-TW" dirty="0" smtClean="0">
                <a:latin typeface="cmsy10"/>
              </a:rPr>
              <a:t> Æ </a:t>
            </a:r>
            <a:r>
              <a:rPr lang="en-US" altLang="zh-TW" dirty="0" smtClean="0"/>
              <a:t>L!0)</a:t>
            </a:r>
          </a:p>
          <a:p>
            <a:endParaRPr lang="en-US" altLang="zh-TW" dirty="0" smtClean="0"/>
          </a:p>
          <a:p>
            <a:r>
              <a:rPr lang="en-US" altLang="zh-TW" b="1" i="1" dirty="0" smtClean="0">
                <a:solidFill>
                  <a:srgbClr val="FF0000"/>
                </a:solidFill>
                <a:sym typeface="Wingdings" pitchFamily="2" charset="2"/>
              </a:rPr>
              <a:t>ERROR state reached!</a:t>
            </a:r>
            <a:endParaRPr lang="en-US" altLang="zh-TW" dirty="0" smtClean="0"/>
          </a:p>
        </p:txBody>
      </p:sp>
      <p:grpSp>
        <p:nvGrpSpPr>
          <p:cNvPr id="5" name="Group 73" descr=" 3"/>
          <p:cNvGrpSpPr>
            <a:grpSpLocks/>
          </p:cNvGrpSpPr>
          <p:nvPr/>
        </p:nvGrpSpPr>
        <p:grpSpPr bwMode="auto">
          <a:xfrm>
            <a:off x="7317968" y="4090280"/>
            <a:ext cx="1270000" cy="922338"/>
            <a:chOff x="4576" y="2612"/>
            <a:chExt cx="800" cy="581"/>
          </a:xfrm>
        </p:grpSpPr>
        <p:sp>
          <p:nvSpPr>
            <p:cNvPr id="68" name="Oval 53"/>
            <p:cNvSpPr>
              <a:spLocks noChangeArrowheads="1"/>
            </p:cNvSpPr>
            <p:nvPr/>
          </p:nvSpPr>
          <p:spPr bwMode="auto">
            <a:xfrm flipH="1">
              <a:off x="4770" y="2884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10</a:t>
              </a:r>
            </a:p>
          </p:txBody>
        </p:sp>
        <p:sp>
          <p:nvSpPr>
            <p:cNvPr id="69" name="Text Box 54"/>
            <p:cNvSpPr txBox="1">
              <a:spLocks noChangeArrowheads="1"/>
            </p:cNvSpPr>
            <p:nvPr/>
          </p:nvSpPr>
          <p:spPr bwMode="auto">
            <a:xfrm flipH="1">
              <a:off x="4679" y="2612"/>
              <a:ext cx="697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[new!=old]</a:t>
              </a:r>
            </a:p>
          </p:txBody>
        </p:sp>
        <p:sp>
          <p:nvSpPr>
            <p:cNvPr id="70" name="Line 56"/>
            <p:cNvSpPr>
              <a:spLocks noChangeShapeType="1"/>
            </p:cNvSpPr>
            <p:nvPr/>
          </p:nvSpPr>
          <p:spPr bwMode="auto">
            <a:xfrm>
              <a:off x="4716" y="2717"/>
              <a:ext cx="135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" name="Text Box 68"/>
            <p:cNvSpPr txBox="1">
              <a:spLocks noChangeArrowheads="1"/>
            </p:cNvSpPr>
            <p:nvPr/>
          </p:nvSpPr>
          <p:spPr bwMode="auto">
            <a:xfrm>
              <a:off x="4576" y="3019"/>
              <a:ext cx="31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L!=0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grpSp>
        <p:nvGrpSpPr>
          <p:cNvPr id="72" name="Group 74" descr=" 2"/>
          <p:cNvGrpSpPr>
            <a:grpSpLocks/>
          </p:cNvGrpSpPr>
          <p:nvPr/>
        </p:nvGrpSpPr>
        <p:grpSpPr bwMode="auto">
          <a:xfrm>
            <a:off x="7853367" y="4449766"/>
            <a:ext cx="955675" cy="409575"/>
            <a:chOff x="4947" y="2803"/>
            <a:chExt cx="602" cy="258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 flipH="1">
              <a:off x="5377" y="2889"/>
              <a:ext cx="172" cy="17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 b="1">
                  <a:latin typeface="Times New Roman" pitchFamily="18" charset="0"/>
                  <a:ea typeface="新細明體" charset="-120"/>
                </a:rPr>
                <a:t>11</a:t>
              </a:r>
            </a:p>
          </p:txBody>
        </p:sp>
        <p:sp>
          <p:nvSpPr>
            <p:cNvPr id="74" name="Text Box 58"/>
            <p:cNvSpPr txBox="1">
              <a:spLocks noChangeArrowheads="1"/>
            </p:cNvSpPr>
            <p:nvPr/>
          </p:nvSpPr>
          <p:spPr bwMode="auto">
            <a:xfrm flipH="1">
              <a:off x="4960" y="2803"/>
              <a:ext cx="4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[L!=0]</a:t>
              </a:r>
            </a:p>
          </p:txBody>
        </p:sp>
        <p:sp>
          <p:nvSpPr>
            <p:cNvPr id="75" name="Line 59"/>
            <p:cNvSpPr>
              <a:spLocks noChangeShapeType="1"/>
            </p:cNvSpPr>
            <p:nvPr/>
          </p:nvSpPr>
          <p:spPr bwMode="auto">
            <a:xfrm flipV="1">
              <a:off x="4947" y="2975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直線單箭頭接點 100"/>
          <p:cNvCxnSpPr/>
          <p:nvPr/>
        </p:nvCxnSpPr>
        <p:spPr>
          <a:xfrm>
            <a:off x="7508592" y="5329344"/>
            <a:ext cx="864096" cy="5327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圓角矩形 96"/>
          <p:cNvSpPr/>
          <p:nvPr/>
        </p:nvSpPr>
        <p:spPr>
          <a:xfrm>
            <a:off x="6718172" y="4581128"/>
            <a:ext cx="1238204" cy="20882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7714" name="Text Box 66" descr=" 27714"/>
          <p:cNvSpPr txBox="1">
            <a:spLocks noChangeArrowheads="1"/>
          </p:cNvSpPr>
          <p:nvPr/>
        </p:nvSpPr>
        <p:spPr bwMode="auto">
          <a:xfrm>
            <a:off x="6400800" y="2509490"/>
            <a:ext cx="5036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L!=0</a:t>
            </a:r>
            <a:endParaRPr lang="en-US" altLang="zh-TW" sz="1200" b="1" i="1" dirty="0">
              <a:solidFill>
                <a:srgbClr val="990033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27650" name="Rectangle 2" descr=" 276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7651" name="Oval 3" descr=" 27651"/>
          <p:cNvSpPr>
            <a:spLocks noChangeArrowheads="1"/>
          </p:cNvSpPr>
          <p:nvPr/>
        </p:nvSpPr>
        <p:spPr bwMode="auto">
          <a:xfrm>
            <a:off x="1670050" y="113789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2" name="Oval 4" descr=" 27652"/>
          <p:cNvSpPr>
            <a:spLocks noChangeArrowheads="1"/>
          </p:cNvSpPr>
          <p:nvPr/>
        </p:nvSpPr>
        <p:spPr bwMode="auto">
          <a:xfrm>
            <a:off x="1670050" y="180940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3" name="Oval 5" descr=" 27653"/>
          <p:cNvSpPr>
            <a:spLocks noChangeArrowheads="1"/>
          </p:cNvSpPr>
          <p:nvPr/>
        </p:nvSpPr>
        <p:spPr bwMode="auto">
          <a:xfrm>
            <a:off x="730250" y="180940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4" name="Oval 6" descr=" 27654"/>
          <p:cNvSpPr>
            <a:spLocks noChangeArrowheads="1"/>
          </p:cNvSpPr>
          <p:nvPr/>
        </p:nvSpPr>
        <p:spPr bwMode="auto">
          <a:xfrm>
            <a:off x="1938338" y="248250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5" name="Oval 7" descr=" 27655"/>
          <p:cNvSpPr>
            <a:spLocks noChangeArrowheads="1"/>
          </p:cNvSpPr>
          <p:nvPr/>
        </p:nvSpPr>
        <p:spPr bwMode="auto">
          <a:xfrm>
            <a:off x="1938338" y="315401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6" name="Oval 8" descr=" 27656"/>
          <p:cNvSpPr>
            <a:spLocks noChangeArrowheads="1"/>
          </p:cNvSpPr>
          <p:nvPr/>
        </p:nvSpPr>
        <p:spPr bwMode="auto">
          <a:xfrm>
            <a:off x="1938338" y="369217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7" name="Text Box 9" descr=" 27657"/>
          <p:cNvSpPr txBox="1">
            <a:spLocks noChangeArrowheads="1"/>
          </p:cNvSpPr>
          <p:nvPr/>
        </p:nvSpPr>
        <p:spPr bwMode="auto">
          <a:xfrm>
            <a:off x="1754188" y="133315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58" name="Text Box 10" descr=" 27658"/>
          <p:cNvSpPr txBox="1">
            <a:spLocks noChangeArrowheads="1"/>
          </p:cNvSpPr>
          <p:nvPr/>
        </p:nvSpPr>
        <p:spPr bwMode="auto">
          <a:xfrm>
            <a:off x="1828800" y="193640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7659" name="Text Box 11" descr=" 27659"/>
          <p:cNvSpPr txBox="1">
            <a:spLocks noChangeArrowheads="1"/>
          </p:cNvSpPr>
          <p:nvPr/>
        </p:nvSpPr>
        <p:spPr bwMode="auto">
          <a:xfrm>
            <a:off x="873125" y="154429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60" name="Text Box 12" descr=" 27660"/>
          <p:cNvSpPr txBox="1">
            <a:spLocks noChangeArrowheads="1"/>
          </p:cNvSpPr>
          <p:nvPr/>
        </p:nvSpPr>
        <p:spPr bwMode="auto">
          <a:xfrm>
            <a:off x="855663" y="269205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61" name="Text Box 13" descr=" 27661"/>
          <p:cNvSpPr txBox="1">
            <a:spLocks noChangeArrowheads="1"/>
          </p:cNvSpPr>
          <p:nvPr/>
        </p:nvSpPr>
        <p:spPr bwMode="auto">
          <a:xfrm>
            <a:off x="2105025" y="342230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7662" name="Text Box 14" descr=" 27662"/>
          <p:cNvSpPr txBox="1">
            <a:spLocks noChangeArrowheads="1"/>
          </p:cNvSpPr>
          <p:nvPr/>
        </p:nvSpPr>
        <p:spPr bwMode="auto">
          <a:xfrm>
            <a:off x="2865438" y="289049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63" name="Line 15" descr=" 27663"/>
          <p:cNvSpPr>
            <a:spLocks noChangeShapeType="1"/>
          </p:cNvSpPr>
          <p:nvPr/>
        </p:nvSpPr>
        <p:spPr bwMode="auto">
          <a:xfrm>
            <a:off x="1803400" y="140617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4" name="Line 16" descr=" 27664"/>
          <p:cNvSpPr>
            <a:spLocks noChangeShapeType="1"/>
          </p:cNvSpPr>
          <p:nvPr/>
        </p:nvSpPr>
        <p:spPr bwMode="auto">
          <a:xfrm>
            <a:off x="2071688" y="275079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5" name="Line 17" descr=" 27665"/>
          <p:cNvSpPr>
            <a:spLocks noChangeShapeType="1"/>
          </p:cNvSpPr>
          <p:nvPr/>
        </p:nvSpPr>
        <p:spPr bwMode="auto">
          <a:xfrm>
            <a:off x="2071688" y="342230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6" name="Line 18" descr=" 27666"/>
          <p:cNvSpPr>
            <a:spLocks noChangeShapeType="1"/>
          </p:cNvSpPr>
          <p:nvPr/>
        </p:nvSpPr>
        <p:spPr bwMode="auto">
          <a:xfrm flipH="1" flipV="1">
            <a:off x="998538" y="1944340"/>
            <a:ext cx="671512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7" name="Line 19" descr=" 27667"/>
          <p:cNvSpPr>
            <a:spLocks noChangeShapeType="1"/>
          </p:cNvSpPr>
          <p:nvPr/>
        </p:nvSpPr>
        <p:spPr bwMode="auto">
          <a:xfrm>
            <a:off x="1879600" y="204594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8" name="Freeform 20" descr=" 27668"/>
          <p:cNvSpPr>
            <a:spLocks/>
          </p:cNvSpPr>
          <p:nvPr/>
        </p:nvSpPr>
        <p:spPr bwMode="auto">
          <a:xfrm>
            <a:off x="1585913" y="270951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9" name="Freeform 21" descr=" 27669"/>
          <p:cNvSpPr>
            <a:spLocks/>
          </p:cNvSpPr>
          <p:nvPr/>
        </p:nvSpPr>
        <p:spPr bwMode="auto">
          <a:xfrm>
            <a:off x="1938338" y="191100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70" name="Text Box 22" descr=" 27670"/>
          <p:cNvSpPr txBox="1">
            <a:spLocks noChangeArrowheads="1"/>
          </p:cNvSpPr>
          <p:nvPr/>
        </p:nvSpPr>
        <p:spPr bwMode="auto">
          <a:xfrm>
            <a:off x="1143000" y="420017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sp>
        <p:nvSpPr>
          <p:cNvPr id="27671" name="Oval 23" descr=" 27671"/>
          <p:cNvSpPr>
            <a:spLocks noChangeArrowheads="1"/>
          </p:cNvSpPr>
          <p:nvPr/>
        </p:nvSpPr>
        <p:spPr bwMode="auto">
          <a:xfrm>
            <a:off x="6478588" y="115694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0</a:t>
            </a:r>
          </a:p>
        </p:txBody>
      </p:sp>
      <p:sp>
        <p:nvSpPr>
          <p:cNvPr id="27672" name="Oval 24" descr=" 27672"/>
          <p:cNvSpPr>
            <a:spLocks noChangeArrowheads="1"/>
          </p:cNvSpPr>
          <p:nvPr/>
        </p:nvSpPr>
        <p:spPr bwMode="auto">
          <a:xfrm>
            <a:off x="6478588" y="183956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27673" name="Oval 25" descr=" 27673"/>
          <p:cNvSpPr>
            <a:spLocks noChangeArrowheads="1"/>
          </p:cNvSpPr>
          <p:nvPr/>
        </p:nvSpPr>
        <p:spPr bwMode="auto">
          <a:xfrm>
            <a:off x="5522913" y="1839565"/>
            <a:ext cx="273050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27674" name="Oval 26" descr=" 27674"/>
          <p:cNvSpPr>
            <a:spLocks noChangeArrowheads="1"/>
          </p:cNvSpPr>
          <p:nvPr/>
        </p:nvSpPr>
        <p:spPr bwMode="auto">
          <a:xfrm>
            <a:off x="6094413" y="252219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3</a:t>
            </a:r>
          </a:p>
        </p:txBody>
      </p:sp>
      <p:sp>
        <p:nvSpPr>
          <p:cNvPr id="27675" name="Oval 27" descr=" 27675"/>
          <p:cNvSpPr>
            <a:spLocks noChangeArrowheads="1"/>
          </p:cNvSpPr>
          <p:nvPr/>
        </p:nvSpPr>
        <p:spPr bwMode="auto">
          <a:xfrm>
            <a:off x="5727700" y="320481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4</a:t>
            </a:r>
          </a:p>
        </p:txBody>
      </p:sp>
      <p:sp>
        <p:nvSpPr>
          <p:cNvPr id="27676" name="Oval 28" descr=" 27676"/>
          <p:cNvSpPr>
            <a:spLocks noChangeArrowheads="1"/>
          </p:cNvSpPr>
          <p:nvPr/>
        </p:nvSpPr>
        <p:spPr bwMode="auto">
          <a:xfrm>
            <a:off x="5403850" y="373504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5</a:t>
            </a:r>
          </a:p>
        </p:txBody>
      </p:sp>
      <p:sp>
        <p:nvSpPr>
          <p:cNvPr id="27677" name="Text Box 29" descr=" 27677"/>
          <p:cNvSpPr txBox="1">
            <a:spLocks noChangeArrowheads="1"/>
          </p:cNvSpPr>
          <p:nvPr/>
        </p:nvSpPr>
        <p:spPr bwMode="auto">
          <a:xfrm>
            <a:off x="6626225" y="1366490"/>
            <a:ext cx="4603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78" name="Text Box 30" descr=" 27678"/>
          <p:cNvSpPr txBox="1">
            <a:spLocks noChangeArrowheads="1"/>
          </p:cNvSpPr>
          <p:nvPr/>
        </p:nvSpPr>
        <p:spPr bwMode="auto">
          <a:xfrm>
            <a:off x="6408738" y="2125315"/>
            <a:ext cx="8302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L=1;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old=new</a:t>
            </a:r>
          </a:p>
        </p:txBody>
      </p:sp>
      <p:sp>
        <p:nvSpPr>
          <p:cNvPr id="27679" name="Text Box 31" descr=" 27679"/>
          <p:cNvSpPr txBox="1">
            <a:spLocks noChangeArrowheads="1"/>
          </p:cNvSpPr>
          <p:nvPr/>
        </p:nvSpPr>
        <p:spPr bwMode="auto">
          <a:xfrm>
            <a:off x="5668963" y="1601440"/>
            <a:ext cx="735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80" name="Text Box 32" descr=" 27680"/>
          <p:cNvSpPr txBox="1">
            <a:spLocks noChangeArrowheads="1"/>
          </p:cNvSpPr>
          <p:nvPr/>
        </p:nvSpPr>
        <p:spPr bwMode="auto">
          <a:xfrm>
            <a:off x="5267325" y="2658715"/>
            <a:ext cx="8286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  L=0;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81" name="Text Box 33" descr=" 27681"/>
          <p:cNvSpPr txBox="1">
            <a:spLocks noChangeArrowheads="1"/>
          </p:cNvSpPr>
          <p:nvPr/>
        </p:nvSpPr>
        <p:spPr bwMode="auto">
          <a:xfrm>
            <a:off x="4686300" y="3300065"/>
            <a:ext cx="1104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82" name="Line 34" descr=" 27682"/>
          <p:cNvSpPr>
            <a:spLocks noChangeShapeType="1"/>
          </p:cNvSpPr>
          <p:nvPr/>
        </p:nvSpPr>
        <p:spPr bwMode="auto">
          <a:xfrm>
            <a:off x="6615113" y="1429990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3" name="Line 35" descr=" 27683"/>
          <p:cNvSpPr>
            <a:spLocks noChangeShapeType="1"/>
          </p:cNvSpPr>
          <p:nvPr/>
        </p:nvSpPr>
        <p:spPr bwMode="auto">
          <a:xfrm flipH="1">
            <a:off x="5856288" y="2744440"/>
            <a:ext cx="288925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4" name="Line 36" descr=" 27684"/>
          <p:cNvSpPr>
            <a:spLocks noChangeShapeType="1"/>
          </p:cNvSpPr>
          <p:nvPr/>
        </p:nvSpPr>
        <p:spPr bwMode="auto">
          <a:xfrm flipH="1">
            <a:off x="5549900" y="3469928"/>
            <a:ext cx="212725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5" name="Line 37" descr=" 27685"/>
          <p:cNvSpPr>
            <a:spLocks noChangeShapeType="1"/>
          </p:cNvSpPr>
          <p:nvPr/>
        </p:nvSpPr>
        <p:spPr bwMode="auto">
          <a:xfrm flipH="1" flipV="1">
            <a:off x="5795963" y="197609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6" name="Text Box 38" descr=" 27686"/>
          <p:cNvSpPr txBox="1">
            <a:spLocks noChangeArrowheads="1"/>
          </p:cNvSpPr>
          <p:nvPr/>
        </p:nvSpPr>
        <p:spPr bwMode="auto">
          <a:xfrm>
            <a:off x="5265738" y="1566515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7687" name="Text Box 39" descr=" 27687"/>
          <p:cNvSpPr txBox="1">
            <a:spLocks noChangeArrowheads="1"/>
          </p:cNvSpPr>
          <p:nvPr/>
        </p:nvSpPr>
        <p:spPr bwMode="auto">
          <a:xfrm>
            <a:off x="6646863" y="1626840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7688" name="Line 40" descr=" 27688"/>
          <p:cNvSpPr>
            <a:spLocks noChangeShapeType="1"/>
          </p:cNvSpPr>
          <p:nvPr/>
        </p:nvSpPr>
        <p:spPr bwMode="auto">
          <a:xfrm flipH="1">
            <a:off x="6230938" y="2087215"/>
            <a:ext cx="29845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93" name="Text Box 45" descr=" 27693"/>
          <p:cNvSpPr txBox="1">
            <a:spLocks noChangeArrowheads="1"/>
          </p:cNvSpPr>
          <p:nvPr/>
        </p:nvSpPr>
        <p:spPr bwMode="auto">
          <a:xfrm>
            <a:off x="5580063" y="3606453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7694" name="Text Box 46" descr=" 27694"/>
          <p:cNvSpPr txBox="1">
            <a:spLocks noChangeArrowheads="1"/>
          </p:cNvSpPr>
          <p:nvPr/>
        </p:nvSpPr>
        <p:spPr bwMode="auto">
          <a:xfrm>
            <a:off x="5870575" y="3009553"/>
            <a:ext cx="439738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grpSp>
        <p:nvGrpSpPr>
          <p:cNvPr id="2" name="Group 71" descr=" 5"/>
          <p:cNvGrpSpPr>
            <a:grpSpLocks/>
          </p:cNvGrpSpPr>
          <p:nvPr/>
        </p:nvGrpSpPr>
        <p:grpSpPr bwMode="auto">
          <a:xfrm>
            <a:off x="5932487" y="3300065"/>
            <a:ext cx="1104900" cy="715962"/>
            <a:chOff x="3737" y="2610"/>
            <a:chExt cx="696" cy="451"/>
          </a:xfrm>
        </p:grpSpPr>
        <p:sp>
          <p:nvSpPr>
            <p:cNvPr id="52" name="Oval 48"/>
            <p:cNvSpPr>
              <a:spLocks noChangeArrowheads="1"/>
            </p:cNvSpPr>
            <p:nvPr/>
          </p:nvSpPr>
          <p:spPr bwMode="auto">
            <a:xfrm>
              <a:off x="3947" y="2889"/>
              <a:ext cx="171" cy="17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7</a:t>
              </a:r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3737" y="2701"/>
              <a:ext cx="231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Text Box 50"/>
            <p:cNvSpPr txBox="1">
              <a:spLocks noChangeArrowheads="1"/>
            </p:cNvSpPr>
            <p:nvPr/>
          </p:nvSpPr>
          <p:spPr bwMode="auto">
            <a:xfrm>
              <a:off x="3737" y="2610"/>
              <a:ext cx="69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dirty="0">
                  <a:latin typeface="Courier New" pitchFamily="49" charset="0"/>
                  <a:ea typeface="新細明體" charset="-120"/>
                </a:rPr>
                <a:t>[new==old]</a:t>
              </a:r>
            </a:p>
          </p:txBody>
        </p:sp>
        <p:sp>
          <p:nvSpPr>
            <p:cNvPr id="55" name="Text Box 51"/>
            <p:cNvSpPr txBox="1">
              <a:spLocks noChangeArrowheads="1"/>
            </p:cNvSpPr>
            <p:nvPr/>
          </p:nvSpPr>
          <p:spPr bwMode="auto">
            <a:xfrm>
              <a:off x="4047" y="2814"/>
              <a:ext cx="28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sp>
        <p:nvSpPr>
          <p:cNvPr id="27711" name="Freeform 63" descr=" 27711"/>
          <p:cNvSpPr>
            <a:spLocks/>
          </p:cNvSpPr>
          <p:nvPr/>
        </p:nvSpPr>
        <p:spPr bwMode="auto">
          <a:xfrm>
            <a:off x="5222875" y="2036415"/>
            <a:ext cx="1263650" cy="1739900"/>
          </a:xfrm>
          <a:custGeom>
            <a:avLst/>
            <a:gdLst/>
            <a:ahLst/>
            <a:cxnLst>
              <a:cxn ang="0">
                <a:pos x="76" y="612"/>
              </a:cxn>
              <a:cxn ang="0">
                <a:pos x="10" y="432"/>
              </a:cxn>
              <a:cxn ang="0">
                <a:pos x="73" y="141"/>
              </a:cxn>
              <a:cxn ang="0">
                <a:pos x="445" y="0"/>
              </a:cxn>
            </a:cxnLst>
            <a:rect l="0" t="0" r="r" b="b"/>
            <a:pathLst>
              <a:path w="445" h="612">
                <a:moveTo>
                  <a:pt x="76" y="612"/>
                </a:moveTo>
                <a:cubicBezTo>
                  <a:pt x="65" y="582"/>
                  <a:pt x="10" y="510"/>
                  <a:pt x="10" y="432"/>
                </a:cubicBezTo>
                <a:cubicBezTo>
                  <a:pt x="10" y="354"/>
                  <a:pt x="0" y="213"/>
                  <a:pt x="73" y="141"/>
                </a:cubicBezTo>
                <a:cubicBezTo>
                  <a:pt x="146" y="69"/>
                  <a:pt x="368" y="29"/>
                  <a:pt x="445" y="0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713" name="Text Box 65" descr=" 27713"/>
          <p:cNvSpPr txBox="1">
            <a:spLocks noChangeArrowheads="1"/>
          </p:cNvSpPr>
          <p:nvPr/>
        </p:nvSpPr>
        <p:spPr bwMode="auto">
          <a:xfrm>
            <a:off x="6629400" y="980728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27729" name="Text Box 81" descr=" 27729"/>
          <p:cNvSpPr txBox="1">
            <a:spLocks noChangeArrowheads="1"/>
          </p:cNvSpPr>
          <p:nvPr/>
        </p:nvSpPr>
        <p:spPr bwMode="auto">
          <a:xfrm>
            <a:off x="3465513" y="409699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57" name="向右箭號 56"/>
          <p:cNvSpPr/>
          <p:nvPr/>
        </p:nvSpPr>
        <p:spPr>
          <a:xfrm>
            <a:off x="395536" y="1865610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Group 72" descr=" 4"/>
          <p:cNvGrpSpPr>
            <a:grpSpLocks/>
          </p:cNvGrpSpPr>
          <p:nvPr/>
        </p:nvGrpSpPr>
        <p:grpSpPr bwMode="auto">
          <a:xfrm>
            <a:off x="6372205" y="2761902"/>
            <a:ext cx="1492251" cy="715962"/>
            <a:chOff x="4002" y="2271"/>
            <a:chExt cx="940" cy="451"/>
          </a:xfrm>
        </p:grpSpPr>
        <p:sp>
          <p:nvSpPr>
            <p:cNvPr id="59" name="Oval 52"/>
            <p:cNvSpPr>
              <a:spLocks noChangeArrowheads="1"/>
            </p:cNvSpPr>
            <p:nvPr/>
          </p:nvSpPr>
          <p:spPr bwMode="auto">
            <a:xfrm flipH="1">
              <a:off x="4566" y="255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8</a:t>
              </a:r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>
              <a:off x="4002" y="2271"/>
              <a:ext cx="655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" name="Text Box 67"/>
            <p:cNvSpPr txBox="1">
              <a:spLocks noChangeArrowheads="1"/>
            </p:cNvSpPr>
            <p:nvPr/>
          </p:nvSpPr>
          <p:spPr bwMode="auto">
            <a:xfrm>
              <a:off x="4625" y="2370"/>
              <a:ext cx="31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L!=0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grpSp>
        <p:nvGrpSpPr>
          <p:cNvPr id="4" name="Group 85" descr=" 8"/>
          <p:cNvGrpSpPr>
            <a:grpSpLocks/>
          </p:cNvGrpSpPr>
          <p:nvPr/>
        </p:nvGrpSpPr>
        <p:grpSpPr bwMode="auto">
          <a:xfrm>
            <a:off x="6732600" y="3460394"/>
            <a:ext cx="571501" cy="781048"/>
            <a:chOff x="4241" y="2711"/>
            <a:chExt cx="360" cy="492"/>
          </a:xfrm>
        </p:grpSpPr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4418" y="2711"/>
              <a:ext cx="183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63" name="Oval 82"/>
            <p:cNvSpPr>
              <a:spLocks noChangeArrowheads="1"/>
            </p:cNvSpPr>
            <p:nvPr/>
          </p:nvSpPr>
          <p:spPr bwMode="auto">
            <a:xfrm>
              <a:off x="4296" y="2894"/>
              <a:ext cx="172" cy="17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 dirty="0">
                  <a:latin typeface="Times New Roman" pitchFamily="18" charset="0"/>
                  <a:ea typeface="新細明體" charset="-120"/>
                </a:rPr>
                <a:t>9</a:t>
              </a:r>
            </a:p>
          </p:txBody>
        </p:sp>
        <p:sp>
          <p:nvSpPr>
            <p:cNvPr id="64" name="Text Box 84"/>
            <p:cNvSpPr txBox="1">
              <a:spLocks noChangeArrowheads="1"/>
            </p:cNvSpPr>
            <p:nvPr/>
          </p:nvSpPr>
          <p:spPr bwMode="auto">
            <a:xfrm>
              <a:off x="4241" y="3029"/>
              <a:ext cx="31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L!=0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sp>
        <p:nvSpPr>
          <p:cNvPr id="65" name="Text Box 50"/>
          <p:cNvSpPr txBox="1">
            <a:spLocks noChangeArrowheads="1"/>
          </p:cNvSpPr>
          <p:nvPr/>
        </p:nvSpPr>
        <p:spPr bwMode="auto">
          <a:xfrm>
            <a:off x="6516216" y="3491397"/>
            <a:ext cx="1104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dirty="0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grpSp>
        <p:nvGrpSpPr>
          <p:cNvPr id="5" name="Group 73" descr=" 3"/>
          <p:cNvGrpSpPr>
            <a:grpSpLocks/>
          </p:cNvGrpSpPr>
          <p:nvPr/>
        </p:nvGrpSpPr>
        <p:grpSpPr bwMode="auto">
          <a:xfrm>
            <a:off x="7317968" y="3246970"/>
            <a:ext cx="1270000" cy="922338"/>
            <a:chOff x="4576" y="2612"/>
            <a:chExt cx="800" cy="581"/>
          </a:xfrm>
        </p:grpSpPr>
        <p:sp>
          <p:nvSpPr>
            <p:cNvPr id="68" name="Oval 53"/>
            <p:cNvSpPr>
              <a:spLocks noChangeArrowheads="1"/>
            </p:cNvSpPr>
            <p:nvPr/>
          </p:nvSpPr>
          <p:spPr bwMode="auto">
            <a:xfrm flipH="1">
              <a:off x="4770" y="2884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10</a:t>
              </a:r>
            </a:p>
          </p:txBody>
        </p:sp>
        <p:sp>
          <p:nvSpPr>
            <p:cNvPr id="69" name="Text Box 54"/>
            <p:cNvSpPr txBox="1">
              <a:spLocks noChangeArrowheads="1"/>
            </p:cNvSpPr>
            <p:nvPr/>
          </p:nvSpPr>
          <p:spPr bwMode="auto">
            <a:xfrm flipH="1">
              <a:off x="4679" y="2612"/>
              <a:ext cx="697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[new!=old]</a:t>
              </a:r>
            </a:p>
          </p:txBody>
        </p:sp>
        <p:sp>
          <p:nvSpPr>
            <p:cNvPr id="70" name="Line 56"/>
            <p:cNvSpPr>
              <a:spLocks noChangeShapeType="1"/>
            </p:cNvSpPr>
            <p:nvPr/>
          </p:nvSpPr>
          <p:spPr bwMode="auto">
            <a:xfrm>
              <a:off x="4716" y="2717"/>
              <a:ext cx="135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" name="Text Box 68"/>
            <p:cNvSpPr txBox="1">
              <a:spLocks noChangeArrowheads="1"/>
            </p:cNvSpPr>
            <p:nvPr/>
          </p:nvSpPr>
          <p:spPr bwMode="auto">
            <a:xfrm>
              <a:off x="4576" y="3019"/>
              <a:ext cx="31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L!=0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grpSp>
        <p:nvGrpSpPr>
          <p:cNvPr id="6" name="Group 74" descr=" 2"/>
          <p:cNvGrpSpPr>
            <a:grpSpLocks/>
          </p:cNvGrpSpPr>
          <p:nvPr/>
        </p:nvGrpSpPr>
        <p:grpSpPr bwMode="auto">
          <a:xfrm>
            <a:off x="7853367" y="3606456"/>
            <a:ext cx="955675" cy="409575"/>
            <a:chOff x="4947" y="2803"/>
            <a:chExt cx="602" cy="258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 flipH="1">
              <a:off x="5377" y="2889"/>
              <a:ext cx="172" cy="17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 b="1">
                  <a:latin typeface="Times New Roman" pitchFamily="18" charset="0"/>
                  <a:ea typeface="新細明體" charset="-120"/>
                </a:rPr>
                <a:t>11</a:t>
              </a:r>
            </a:p>
          </p:txBody>
        </p:sp>
        <p:sp>
          <p:nvSpPr>
            <p:cNvPr id="74" name="Text Box 58"/>
            <p:cNvSpPr txBox="1">
              <a:spLocks noChangeArrowheads="1"/>
            </p:cNvSpPr>
            <p:nvPr/>
          </p:nvSpPr>
          <p:spPr bwMode="auto">
            <a:xfrm flipH="1">
              <a:off x="4960" y="2803"/>
              <a:ext cx="4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[L!=0]</a:t>
              </a:r>
            </a:p>
          </p:txBody>
        </p:sp>
        <p:sp>
          <p:nvSpPr>
            <p:cNvPr id="75" name="Line 59"/>
            <p:cNvSpPr>
              <a:spLocks noChangeShapeType="1"/>
            </p:cNvSpPr>
            <p:nvPr/>
          </p:nvSpPr>
          <p:spPr bwMode="auto">
            <a:xfrm flipV="1">
              <a:off x="4947" y="2975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2" name="圓角矩形 71"/>
          <p:cNvSpPr/>
          <p:nvPr/>
        </p:nvSpPr>
        <p:spPr>
          <a:xfrm>
            <a:off x="5004048" y="4581128"/>
            <a:ext cx="1003812" cy="20882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76" name="直線單箭頭接點 75"/>
          <p:cNvCxnSpPr/>
          <p:nvPr/>
        </p:nvCxnSpPr>
        <p:spPr>
          <a:xfrm>
            <a:off x="4576300" y="5301208"/>
            <a:ext cx="427748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圓角矩形 76"/>
          <p:cNvSpPr/>
          <p:nvPr/>
        </p:nvSpPr>
        <p:spPr>
          <a:xfrm>
            <a:off x="3237952" y="4581128"/>
            <a:ext cx="1440160" cy="20882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8" name="橢圓 77"/>
          <p:cNvSpPr/>
          <p:nvPr/>
        </p:nvSpPr>
        <p:spPr>
          <a:xfrm>
            <a:off x="3403672" y="4885101"/>
            <a:ext cx="1172628" cy="780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L’=0 </a:t>
            </a:r>
            <a:r>
              <a:rPr lang="en-US" altLang="zh-TW" sz="1400" b="1" dirty="0" smtClean="0">
                <a:latin typeface="cmsy10"/>
              </a:rPr>
              <a:t>Æ </a:t>
            </a:r>
            <a:r>
              <a:rPr lang="en-US" altLang="zh-TW" sz="1400" b="1" dirty="0" smtClean="0"/>
              <a:t>L=1</a:t>
            </a:r>
            <a:r>
              <a:rPr lang="en-US" altLang="zh-TW" sz="1400" b="1" dirty="0" smtClean="0">
                <a:latin typeface="cmsy10"/>
              </a:rPr>
              <a:t>Æ </a:t>
            </a:r>
            <a:r>
              <a:rPr lang="en-US" altLang="zh-TW" sz="1400" b="1" dirty="0" smtClean="0"/>
              <a:t>old=new</a:t>
            </a:r>
            <a:endParaRPr lang="zh-TW" altLang="en-US" sz="1400" b="1" dirty="0" smtClean="0">
              <a:latin typeface="cmsy10"/>
            </a:endParaRPr>
          </a:p>
        </p:txBody>
      </p:sp>
      <p:sp>
        <p:nvSpPr>
          <p:cNvPr id="79" name="圓角矩形 78"/>
          <p:cNvSpPr/>
          <p:nvPr/>
        </p:nvSpPr>
        <p:spPr>
          <a:xfrm>
            <a:off x="1453952" y="4581128"/>
            <a:ext cx="1029816" cy="20882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0" name="矩形 79"/>
          <p:cNvSpPr/>
          <p:nvPr/>
        </p:nvSpPr>
        <p:spPr>
          <a:xfrm>
            <a:off x="1691680" y="4575299"/>
            <a:ext cx="514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L=0</a:t>
            </a:r>
            <a:endParaRPr lang="zh-TW" altLang="en-US" b="1" dirty="0" smtClean="0">
              <a:latin typeface="cmsy10"/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611560" y="4885101"/>
            <a:ext cx="482352" cy="780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</a:t>
            </a:r>
            <a:endParaRPr lang="zh-TW" altLang="en-US" dirty="0" smtClean="0">
              <a:latin typeface="cmsy10"/>
            </a:endParaRPr>
          </a:p>
        </p:txBody>
      </p:sp>
      <p:sp>
        <p:nvSpPr>
          <p:cNvPr id="82" name="橢圓 81"/>
          <p:cNvSpPr/>
          <p:nvPr/>
        </p:nvSpPr>
        <p:spPr>
          <a:xfrm>
            <a:off x="1619672" y="4885101"/>
            <a:ext cx="792088" cy="780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L=0</a:t>
            </a:r>
            <a:endParaRPr lang="zh-TW" altLang="en-US" dirty="0" smtClean="0">
              <a:latin typeface="cmsy10"/>
            </a:endParaRPr>
          </a:p>
        </p:txBody>
      </p:sp>
      <p:cxnSp>
        <p:nvCxnSpPr>
          <p:cNvPr id="83" name="直線單箭頭接點 82"/>
          <p:cNvCxnSpPr>
            <a:stCxn id="81" idx="6"/>
            <a:endCxn id="82" idx="2"/>
          </p:cNvCxnSpPr>
          <p:nvPr/>
        </p:nvCxnSpPr>
        <p:spPr>
          <a:xfrm>
            <a:off x="1093912" y="5275571"/>
            <a:ext cx="525760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1034510" y="4993431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L=0</a:t>
            </a:r>
            <a:endParaRPr lang="zh-TW" altLang="en-US" sz="1400" b="1" dirty="0"/>
          </a:p>
        </p:txBody>
      </p:sp>
      <p:cxnSp>
        <p:nvCxnSpPr>
          <p:cNvPr id="85" name="直線單箭頭接點 84"/>
          <p:cNvCxnSpPr/>
          <p:nvPr/>
        </p:nvCxnSpPr>
        <p:spPr>
          <a:xfrm>
            <a:off x="2483768" y="5270245"/>
            <a:ext cx="864096" cy="5327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/>
          <p:cNvSpPr txBox="1"/>
          <p:nvPr/>
        </p:nvSpPr>
        <p:spPr>
          <a:xfrm>
            <a:off x="2483768" y="4725144"/>
            <a:ext cx="829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L=1</a:t>
            </a:r>
          </a:p>
          <a:p>
            <a:r>
              <a:rPr lang="en-US" altLang="zh-TW" sz="1400" b="1" dirty="0" smtClean="0"/>
              <a:t>old=new</a:t>
            </a:r>
            <a:endParaRPr lang="zh-TW" altLang="en-US" sz="1400" b="1" dirty="0"/>
          </a:p>
        </p:txBody>
      </p:sp>
      <p:sp>
        <p:nvSpPr>
          <p:cNvPr id="87" name="矩形 86"/>
          <p:cNvSpPr/>
          <p:nvPr/>
        </p:nvSpPr>
        <p:spPr>
          <a:xfrm>
            <a:off x="3602526" y="4571836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L!=0</a:t>
            </a:r>
            <a:endParaRPr lang="zh-TW" altLang="en-US" b="1" dirty="0" smtClean="0">
              <a:latin typeface="cmsy10"/>
            </a:endParaRPr>
          </a:p>
        </p:txBody>
      </p:sp>
      <p:sp>
        <p:nvSpPr>
          <p:cNvPr id="88" name="橢圓 87"/>
          <p:cNvSpPr/>
          <p:nvPr/>
        </p:nvSpPr>
        <p:spPr>
          <a:xfrm>
            <a:off x="5157368" y="4885101"/>
            <a:ext cx="706476" cy="780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L!=0</a:t>
            </a:r>
            <a:endParaRPr lang="zh-TW" altLang="en-US" sz="1400" b="1" dirty="0" smtClean="0">
              <a:latin typeface="cmsy1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215772" y="4571836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L!=0</a:t>
            </a:r>
            <a:endParaRPr lang="zh-TW" altLang="en-US" b="1" dirty="0" smtClean="0">
              <a:latin typeface="cmsy10"/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>
            <a:off x="6026228" y="5314117"/>
            <a:ext cx="864096" cy="5327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/>
          <p:cNvSpPr txBox="1"/>
          <p:nvPr/>
        </p:nvSpPr>
        <p:spPr>
          <a:xfrm>
            <a:off x="5924416" y="4783084"/>
            <a:ext cx="1002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1400" b="1" dirty="0" smtClean="0"/>
          </a:p>
          <a:p>
            <a:r>
              <a:rPr lang="en-US" altLang="zh-TW" sz="1400" b="1" dirty="0" smtClean="0"/>
              <a:t>[new!=old]</a:t>
            </a:r>
            <a:endParaRPr lang="zh-TW" altLang="en-US" sz="1400" b="1" dirty="0"/>
          </a:p>
        </p:txBody>
      </p:sp>
      <p:sp>
        <p:nvSpPr>
          <p:cNvPr id="98" name="橢圓 97"/>
          <p:cNvSpPr/>
          <p:nvPr/>
        </p:nvSpPr>
        <p:spPr>
          <a:xfrm>
            <a:off x="6876256" y="4924180"/>
            <a:ext cx="936104" cy="780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 dirty="0" smtClean="0">
              <a:latin typeface="cmsy1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886270" y="5013176"/>
            <a:ext cx="8822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L!=0 </a:t>
            </a:r>
            <a:r>
              <a:rPr lang="en-US" altLang="zh-TW" sz="1400" b="1" dirty="0" smtClean="0">
                <a:solidFill>
                  <a:schemeClr val="bg1"/>
                </a:solidFill>
                <a:latin typeface="cmsy10"/>
              </a:rPr>
              <a:t>Æ </a:t>
            </a:r>
            <a:r>
              <a:rPr lang="en-US" altLang="zh-TW" sz="1400" b="1" dirty="0" smtClean="0">
                <a:solidFill>
                  <a:schemeClr val="bg1"/>
                </a:solidFill>
              </a:rPr>
              <a:t>old!=new</a:t>
            </a:r>
            <a:endParaRPr lang="zh-TW" altLang="en-US" sz="1400" b="1" dirty="0" smtClean="0">
              <a:solidFill>
                <a:schemeClr val="bg1"/>
              </a:solidFill>
              <a:latin typeface="cmsy1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006110" y="4571836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L!=0</a:t>
            </a:r>
            <a:endParaRPr lang="zh-TW" altLang="en-US" b="1" dirty="0" smtClean="0">
              <a:latin typeface="cmsy10"/>
            </a:endParaRPr>
          </a:p>
        </p:txBody>
      </p:sp>
      <p:sp>
        <p:nvSpPr>
          <p:cNvPr id="102" name="橢圓 101"/>
          <p:cNvSpPr/>
          <p:nvPr/>
        </p:nvSpPr>
        <p:spPr>
          <a:xfrm>
            <a:off x="8373616" y="4941168"/>
            <a:ext cx="770384" cy="78094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L!=0</a:t>
            </a:r>
            <a:endParaRPr lang="zh-TW" altLang="en-US" sz="1600" dirty="0" smtClean="0">
              <a:latin typeface="cmsy10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7868632" y="478141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1400" b="1" dirty="0" smtClean="0"/>
          </a:p>
          <a:p>
            <a:r>
              <a:rPr lang="en-US" altLang="zh-TW" sz="1400" b="1" dirty="0" smtClean="0"/>
              <a:t>[L!=0]</a:t>
            </a:r>
            <a:endParaRPr lang="zh-TW" altLang="en-US" sz="1400" b="1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 235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Lazy abstraction -- an example</a:t>
            </a:r>
          </a:p>
        </p:txBody>
      </p:sp>
      <p:grpSp>
        <p:nvGrpSpPr>
          <p:cNvPr id="2" name="Group 27" descr=" 2"/>
          <p:cNvGrpSpPr>
            <a:grpSpLocks/>
          </p:cNvGrpSpPr>
          <p:nvPr/>
        </p:nvGrpSpPr>
        <p:grpSpPr bwMode="auto">
          <a:xfrm>
            <a:off x="990600" y="2057400"/>
            <a:ext cx="3178175" cy="3352800"/>
            <a:chOff x="892" y="1556"/>
            <a:chExt cx="1076" cy="1135"/>
          </a:xfrm>
        </p:grpSpPr>
        <p:sp>
          <p:nvSpPr>
            <p:cNvPr id="23556" name="Text Box 4"/>
            <p:cNvSpPr txBox="1">
              <a:spLocks noChangeArrowheads="1"/>
            </p:cNvSpPr>
            <p:nvPr/>
          </p:nvSpPr>
          <p:spPr bwMode="auto">
            <a:xfrm>
              <a:off x="892" y="1556"/>
              <a:ext cx="1076" cy="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latin typeface="Courier New" pitchFamily="49" charset="0"/>
                  <a:ea typeface="新細明體" charset="-120"/>
                </a:rPr>
                <a:t>do{</a:t>
              </a:r>
            </a:p>
            <a:p>
              <a:r>
                <a:rPr lang="en-US" altLang="zh-TW" b="1" dirty="0">
                  <a:latin typeface="Courier New" pitchFamily="49" charset="0"/>
                  <a:ea typeface="新細明體" charset="-120"/>
                </a:rPr>
                <a:t>  lock();</a:t>
              </a:r>
            </a:p>
            <a:p>
              <a:r>
                <a:rPr lang="en-US" altLang="zh-TW" b="1" dirty="0">
                  <a:latin typeface="Courier New" pitchFamily="49" charset="0"/>
                  <a:ea typeface="新細明體" charset="-120"/>
                </a:rPr>
                <a:t>  old = new;</a:t>
              </a:r>
            </a:p>
            <a:p>
              <a:r>
                <a:rPr lang="en-US" altLang="zh-TW" b="1" dirty="0">
                  <a:latin typeface="Courier New" pitchFamily="49" charset="0"/>
                  <a:ea typeface="新細明體" charset="-120"/>
                </a:rPr>
                <a:t>  if(*){</a:t>
              </a:r>
            </a:p>
            <a:p>
              <a:r>
                <a:rPr lang="en-US" altLang="zh-TW" b="1" dirty="0">
                  <a:latin typeface="Courier New" pitchFamily="49" charset="0"/>
                  <a:ea typeface="新細明體" charset="-120"/>
                </a:rPr>
                <a:t>    </a:t>
              </a:r>
              <a:r>
                <a:rPr lang="en-US" altLang="zh-TW" b="1" dirty="0" smtClean="0">
                  <a:latin typeface="Courier New" pitchFamily="49" charset="0"/>
                  <a:ea typeface="新細明體" charset="-120"/>
                </a:rPr>
                <a:t>unlock();</a:t>
              </a:r>
              <a:endParaRPr lang="en-US" altLang="zh-TW" b="1" dirty="0">
                <a:latin typeface="Courier New" pitchFamily="49" charset="0"/>
                <a:ea typeface="新細明體" charset="-120"/>
              </a:endParaRPr>
            </a:p>
            <a:p>
              <a:r>
                <a:rPr lang="en-US" altLang="zh-TW" b="1" dirty="0">
                  <a:latin typeface="Courier New" pitchFamily="49" charset="0"/>
                  <a:ea typeface="新細明體" charset="-120"/>
                </a:rPr>
                <a:t>    new++;</a:t>
              </a:r>
            </a:p>
            <a:p>
              <a:r>
                <a:rPr lang="en-US" altLang="zh-TW" b="1" dirty="0">
                  <a:latin typeface="Courier New" pitchFamily="49" charset="0"/>
                  <a:ea typeface="新細明體" charset="-120"/>
                </a:rPr>
                <a:t>  }</a:t>
              </a:r>
            </a:p>
            <a:p>
              <a:r>
                <a:rPr lang="en-US" altLang="zh-TW" b="1" dirty="0">
                  <a:latin typeface="Courier New" pitchFamily="49" charset="0"/>
                  <a:ea typeface="新細明體" charset="-120"/>
                </a:rPr>
                <a:t>} while (new != old);</a:t>
              </a:r>
              <a:r>
                <a:rPr lang="en-US" altLang="zh-TW" sz="2000" dirty="0">
                  <a:latin typeface="Times New Roman" pitchFamily="18" charset="0"/>
                  <a:ea typeface="新細明體" charset="-120"/>
                </a:rPr>
                <a:t>  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958" y="2567"/>
              <a:ext cx="62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rPr>
                <a:t>program fragment</a:t>
              </a:r>
            </a:p>
          </p:txBody>
        </p:sp>
      </p:grpSp>
      <p:grpSp>
        <p:nvGrpSpPr>
          <p:cNvPr id="3" name="Group 33" descr=" 3"/>
          <p:cNvGrpSpPr>
            <a:grpSpLocks/>
          </p:cNvGrpSpPr>
          <p:nvPr/>
        </p:nvGrpSpPr>
        <p:grpSpPr bwMode="auto">
          <a:xfrm>
            <a:off x="5149850" y="1981200"/>
            <a:ext cx="3384550" cy="3429000"/>
            <a:chOff x="3244" y="1248"/>
            <a:chExt cx="2132" cy="2160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836" y="1248"/>
              <a:ext cx="169" cy="1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TW" altLang="zh-TW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836" y="1671"/>
              <a:ext cx="169" cy="1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TW" altLang="zh-TW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244" y="1671"/>
              <a:ext cx="169" cy="17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TW" altLang="zh-TW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4005" y="2095"/>
              <a:ext cx="169" cy="1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TW" altLang="zh-TW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4005" y="2518"/>
              <a:ext cx="169" cy="1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TW" altLang="zh-TW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4005" y="2857"/>
              <a:ext cx="169" cy="1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TW" altLang="zh-TW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889" y="1371"/>
              <a:ext cx="317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400" b="1">
                  <a:latin typeface="Courier New" pitchFamily="49" charset="0"/>
                  <a:ea typeface="新細明體" charset="-120"/>
                </a:rPr>
                <a:t>L=0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936" y="1751"/>
              <a:ext cx="65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1400" b="1">
                  <a:latin typeface="Courier New" pitchFamily="49" charset="0"/>
                  <a:ea typeface="新細明體" charset="-120"/>
                </a:rPr>
                <a:t>L=1;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1400" b="1">
                  <a:latin typeface="Courier New" pitchFamily="49" charset="0"/>
                  <a:ea typeface="新細明體" charset="-120"/>
                </a:rPr>
                <a:t> old=new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334" y="1504"/>
              <a:ext cx="5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400" b="1">
                  <a:latin typeface="Courier New" pitchFamily="49" charset="0"/>
                  <a:ea typeface="新細明體" charset="-120"/>
                </a:rPr>
                <a:t>[L!=0]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323" y="2227"/>
              <a:ext cx="518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400" b="1" dirty="0">
                  <a:latin typeface="Courier New" pitchFamily="49" charset="0"/>
                  <a:ea typeface="新細明體" charset="-120"/>
                </a:rPr>
                <a:t> L=0;</a:t>
              </a:r>
            </a:p>
            <a:p>
              <a:r>
                <a:rPr lang="en-US" altLang="zh-TW" sz="1400" b="1" dirty="0">
                  <a:latin typeface="Courier New" pitchFamily="49" charset="0"/>
                  <a:ea typeface="新細明體" charset="-120"/>
                </a:rPr>
                <a:t> new++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4110" y="2687"/>
              <a:ext cx="786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400" b="1">
                  <a:latin typeface="Courier New" pitchFamily="49" charset="0"/>
                  <a:ea typeface="新細明體" charset="-120"/>
                </a:rPr>
                <a:t>[new==old]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4589" y="2352"/>
              <a:ext cx="7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400" b="1">
                  <a:latin typeface="Courier New" pitchFamily="49" charset="0"/>
                  <a:ea typeface="新細明體" charset="-120"/>
                </a:rPr>
                <a:t>[new!=old]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920" y="1417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4089" y="2264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089" y="2687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 flipV="1">
              <a:off x="3413" y="1756"/>
              <a:ext cx="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968" y="1820"/>
              <a:ext cx="120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3783" y="2238"/>
              <a:ext cx="238" cy="317"/>
            </a:xfrm>
            <a:custGeom>
              <a:avLst/>
              <a:gdLst/>
              <a:ahLst/>
              <a:cxnLst>
                <a:cxn ang="0">
                  <a:pos x="135" y="0"/>
                </a:cxn>
                <a:cxn ang="0">
                  <a:pos x="6" y="87"/>
                </a:cxn>
                <a:cxn ang="0">
                  <a:pos x="132" y="180"/>
                </a:cxn>
              </a:cxnLst>
              <a:rect l="0" t="0" r="r" b="b"/>
              <a:pathLst>
                <a:path w="135" h="180">
                  <a:moveTo>
                    <a:pt x="135" y="0"/>
                  </a:moveTo>
                  <a:cubicBezTo>
                    <a:pt x="114" y="14"/>
                    <a:pt x="0" y="9"/>
                    <a:pt x="6" y="87"/>
                  </a:cubicBezTo>
                  <a:cubicBezTo>
                    <a:pt x="12" y="165"/>
                    <a:pt x="106" y="161"/>
                    <a:pt x="132" y="18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4005" y="1735"/>
              <a:ext cx="660" cy="862"/>
            </a:xfrm>
            <a:custGeom>
              <a:avLst/>
              <a:gdLst/>
              <a:ahLst/>
              <a:cxnLst>
                <a:cxn ang="0">
                  <a:pos x="96" y="489"/>
                </a:cxn>
                <a:cxn ang="0">
                  <a:pos x="264" y="456"/>
                </a:cxn>
                <a:cxn ang="0">
                  <a:pos x="360" y="213"/>
                </a:cxn>
                <a:cxn ang="0">
                  <a:pos x="237" y="12"/>
                </a:cxn>
                <a:cxn ang="0">
                  <a:pos x="0" y="9"/>
                </a:cxn>
              </a:cxnLst>
              <a:rect l="0" t="0" r="r" b="b"/>
              <a:pathLst>
                <a:path w="375" h="489">
                  <a:moveTo>
                    <a:pt x="96" y="489"/>
                  </a:moveTo>
                  <a:cubicBezTo>
                    <a:pt x="124" y="484"/>
                    <a:pt x="204" y="486"/>
                    <a:pt x="264" y="456"/>
                  </a:cubicBezTo>
                  <a:cubicBezTo>
                    <a:pt x="324" y="426"/>
                    <a:pt x="375" y="336"/>
                    <a:pt x="360" y="213"/>
                  </a:cubicBezTo>
                  <a:cubicBezTo>
                    <a:pt x="345" y="90"/>
                    <a:pt x="294" y="24"/>
                    <a:pt x="237" y="12"/>
                  </a:cubicBezTo>
                  <a:cubicBezTo>
                    <a:pt x="180" y="0"/>
                    <a:pt x="49" y="10"/>
                    <a:pt x="0" y="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3504" y="3177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rPr>
                <a:t>control-flow graph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直線單箭頭接點 100"/>
          <p:cNvCxnSpPr/>
          <p:nvPr/>
        </p:nvCxnSpPr>
        <p:spPr>
          <a:xfrm>
            <a:off x="7508592" y="5329344"/>
            <a:ext cx="864096" cy="5327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圓角矩形 96"/>
          <p:cNvSpPr/>
          <p:nvPr/>
        </p:nvSpPr>
        <p:spPr>
          <a:xfrm>
            <a:off x="6718172" y="4581128"/>
            <a:ext cx="1238204" cy="20882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7714" name="Text Box 66" descr=" 27714"/>
          <p:cNvSpPr txBox="1">
            <a:spLocks noChangeArrowheads="1"/>
          </p:cNvSpPr>
          <p:nvPr/>
        </p:nvSpPr>
        <p:spPr bwMode="auto">
          <a:xfrm>
            <a:off x="6400800" y="2509490"/>
            <a:ext cx="5036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L!=0</a:t>
            </a:r>
            <a:endParaRPr lang="en-US" altLang="zh-TW" sz="1200" b="1" i="1" dirty="0">
              <a:solidFill>
                <a:srgbClr val="990033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27650" name="Rectangle 2" descr=" 276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7651" name="Oval 3" descr=" 27651"/>
          <p:cNvSpPr>
            <a:spLocks noChangeArrowheads="1"/>
          </p:cNvSpPr>
          <p:nvPr/>
        </p:nvSpPr>
        <p:spPr bwMode="auto">
          <a:xfrm>
            <a:off x="1670050" y="113789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2" name="Oval 4" descr=" 27652"/>
          <p:cNvSpPr>
            <a:spLocks noChangeArrowheads="1"/>
          </p:cNvSpPr>
          <p:nvPr/>
        </p:nvSpPr>
        <p:spPr bwMode="auto">
          <a:xfrm>
            <a:off x="1670050" y="180940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3" name="Oval 5" descr=" 27653"/>
          <p:cNvSpPr>
            <a:spLocks noChangeArrowheads="1"/>
          </p:cNvSpPr>
          <p:nvPr/>
        </p:nvSpPr>
        <p:spPr bwMode="auto">
          <a:xfrm>
            <a:off x="730250" y="180940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4" name="Oval 6" descr=" 27654"/>
          <p:cNvSpPr>
            <a:spLocks noChangeArrowheads="1"/>
          </p:cNvSpPr>
          <p:nvPr/>
        </p:nvSpPr>
        <p:spPr bwMode="auto">
          <a:xfrm>
            <a:off x="1938338" y="248250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5" name="Oval 7" descr=" 27655"/>
          <p:cNvSpPr>
            <a:spLocks noChangeArrowheads="1"/>
          </p:cNvSpPr>
          <p:nvPr/>
        </p:nvSpPr>
        <p:spPr bwMode="auto">
          <a:xfrm>
            <a:off x="1938338" y="315401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6" name="Oval 8" descr=" 27656"/>
          <p:cNvSpPr>
            <a:spLocks noChangeArrowheads="1"/>
          </p:cNvSpPr>
          <p:nvPr/>
        </p:nvSpPr>
        <p:spPr bwMode="auto">
          <a:xfrm>
            <a:off x="1938338" y="369217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7" name="Text Box 9" descr=" 27657"/>
          <p:cNvSpPr txBox="1">
            <a:spLocks noChangeArrowheads="1"/>
          </p:cNvSpPr>
          <p:nvPr/>
        </p:nvSpPr>
        <p:spPr bwMode="auto">
          <a:xfrm>
            <a:off x="1754188" y="133315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58" name="Text Box 10" descr=" 27658"/>
          <p:cNvSpPr txBox="1">
            <a:spLocks noChangeArrowheads="1"/>
          </p:cNvSpPr>
          <p:nvPr/>
        </p:nvSpPr>
        <p:spPr bwMode="auto">
          <a:xfrm>
            <a:off x="1828800" y="193640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7659" name="Text Box 11" descr=" 27659"/>
          <p:cNvSpPr txBox="1">
            <a:spLocks noChangeArrowheads="1"/>
          </p:cNvSpPr>
          <p:nvPr/>
        </p:nvSpPr>
        <p:spPr bwMode="auto">
          <a:xfrm>
            <a:off x="873125" y="154429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60" name="Text Box 12" descr=" 27660"/>
          <p:cNvSpPr txBox="1">
            <a:spLocks noChangeArrowheads="1"/>
          </p:cNvSpPr>
          <p:nvPr/>
        </p:nvSpPr>
        <p:spPr bwMode="auto">
          <a:xfrm>
            <a:off x="855663" y="269205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61" name="Text Box 13" descr=" 27661"/>
          <p:cNvSpPr txBox="1">
            <a:spLocks noChangeArrowheads="1"/>
          </p:cNvSpPr>
          <p:nvPr/>
        </p:nvSpPr>
        <p:spPr bwMode="auto">
          <a:xfrm>
            <a:off x="2105025" y="342230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7662" name="Text Box 14" descr=" 27662"/>
          <p:cNvSpPr txBox="1">
            <a:spLocks noChangeArrowheads="1"/>
          </p:cNvSpPr>
          <p:nvPr/>
        </p:nvSpPr>
        <p:spPr bwMode="auto">
          <a:xfrm>
            <a:off x="2865438" y="289049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63" name="Line 15" descr=" 27663"/>
          <p:cNvSpPr>
            <a:spLocks noChangeShapeType="1"/>
          </p:cNvSpPr>
          <p:nvPr/>
        </p:nvSpPr>
        <p:spPr bwMode="auto">
          <a:xfrm>
            <a:off x="1803400" y="140617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4" name="Line 16" descr=" 27664"/>
          <p:cNvSpPr>
            <a:spLocks noChangeShapeType="1"/>
          </p:cNvSpPr>
          <p:nvPr/>
        </p:nvSpPr>
        <p:spPr bwMode="auto">
          <a:xfrm>
            <a:off x="2071688" y="275079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5" name="Line 17" descr=" 27665"/>
          <p:cNvSpPr>
            <a:spLocks noChangeShapeType="1"/>
          </p:cNvSpPr>
          <p:nvPr/>
        </p:nvSpPr>
        <p:spPr bwMode="auto">
          <a:xfrm>
            <a:off x="2071688" y="342230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6" name="Line 18" descr=" 27666"/>
          <p:cNvSpPr>
            <a:spLocks noChangeShapeType="1"/>
          </p:cNvSpPr>
          <p:nvPr/>
        </p:nvSpPr>
        <p:spPr bwMode="auto">
          <a:xfrm flipH="1" flipV="1">
            <a:off x="998538" y="1944340"/>
            <a:ext cx="671512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7" name="Line 19" descr=" 27667"/>
          <p:cNvSpPr>
            <a:spLocks noChangeShapeType="1"/>
          </p:cNvSpPr>
          <p:nvPr/>
        </p:nvSpPr>
        <p:spPr bwMode="auto">
          <a:xfrm>
            <a:off x="1879600" y="204594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8" name="Freeform 20" descr=" 27668"/>
          <p:cNvSpPr>
            <a:spLocks/>
          </p:cNvSpPr>
          <p:nvPr/>
        </p:nvSpPr>
        <p:spPr bwMode="auto">
          <a:xfrm>
            <a:off x="1585913" y="270951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9" name="Freeform 21" descr=" 27669"/>
          <p:cNvSpPr>
            <a:spLocks/>
          </p:cNvSpPr>
          <p:nvPr/>
        </p:nvSpPr>
        <p:spPr bwMode="auto">
          <a:xfrm>
            <a:off x="1938338" y="191100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70" name="Text Box 22" descr=" 27670"/>
          <p:cNvSpPr txBox="1">
            <a:spLocks noChangeArrowheads="1"/>
          </p:cNvSpPr>
          <p:nvPr/>
        </p:nvSpPr>
        <p:spPr bwMode="auto">
          <a:xfrm>
            <a:off x="1143000" y="420017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sp>
        <p:nvSpPr>
          <p:cNvPr id="27671" name="Oval 23" descr=" 27671"/>
          <p:cNvSpPr>
            <a:spLocks noChangeArrowheads="1"/>
          </p:cNvSpPr>
          <p:nvPr/>
        </p:nvSpPr>
        <p:spPr bwMode="auto">
          <a:xfrm>
            <a:off x="6478588" y="115694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0</a:t>
            </a:r>
          </a:p>
        </p:txBody>
      </p:sp>
      <p:sp>
        <p:nvSpPr>
          <p:cNvPr id="27672" name="Oval 24" descr=" 27672"/>
          <p:cNvSpPr>
            <a:spLocks noChangeArrowheads="1"/>
          </p:cNvSpPr>
          <p:nvPr/>
        </p:nvSpPr>
        <p:spPr bwMode="auto">
          <a:xfrm>
            <a:off x="6478588" y="183956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27673" name="Oval 25" descr=" 27673"/>
          <p:cNvSpPr>
            <a:spLocks noChangeArrowheads="1"/>
          </p:cNvSpPr>
          <p:nvPr/>
        </p:nvSpPr>
        <p:spPr bwMode="auto">
          <a:xfrm>
            <a:off x="5522913" y="1839565"/>
            <a:ext cx="273050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27674" name="Oval 26" descr=" 27674"/>
          <p:cNvSpPr>
            <a:spLocks noChangeArrowheads="1"/>
          </p:cNvSpPr>
          <p:nvPr/>
        </p:nvSpPr>
        <p:spPr bwMode="auto">
          <a:xfrm>
            <a:off x="6094413" y="252219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3</a:t>
            </a:r>
          </a:p>
        </p:txBody>
      </p:sp>
      <p:sp>
        <p:nvSpPr>
          <p:cNvPr id="27675" name="Oval 27" descr=" 27675"/>
          <p:cNvSpPr>
            <a:spLocks noChangeArrowheads="1"/>
          </p:cNvSpPr>
          <p:nvPr/>
        </p:nvSpPr>
        <p:spPr bwMode="auto">
          <a:xfrm>
            <a:off x="5727700" y="320481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4</a:t>
            </a:r>
          </a:p>
        </p:txBody>
      </p:sp>
      <p:sp>
        <p:nvSpPr>
          <p:cNvPr id="27676" name="Oval 28" descr=" 27676"/>
          <p:cNvSpPr>
            <a:spLocks noChangeArrowheads="1"/>
          </p:cNvSpPr>
          <p:nvPr/>
        </p:nvSpPr>
        <p:spPr bwMode="auto">
          <a:xfrm>
            <a:off x="5403850" y="373504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5</a:t>
            </a:r>
          </a:p>
        </p:txBody>
      </p:sp>
      <p:sp>
        <p:nvSpPr>
          <p:cNvPr id="27677" name="Text Box 29" descr=" 27677"/>
          <p:cNvSpPr txBox="1">
            <a:spLocks noChangeArrowheads="1"/>
          </p:cNvSpPr>
          <p:nvPr/>
        </p:nvSpPr>
        <p:spPr bwMode="auto">
          <a:xfrm>
            <a:off x="6626225" y="1366490"/>
            <a:ext cx="4603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78" name="Text Box 30" descr=" 27678"/>
          <p:cNvSpPr txBox="1">
            <a:spLocks noChangeArrowheads="1"/>
          </p:cNvSpPr>
          <p:nvPr/>
        </p:nvSpPr>
        <p:spPr bwMode="auto">
          <a:xfrm>
            <a:off x="6408738" y="2125315"/>
            <a:ext cx="8302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L=1;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old=new</a:t>
            </a:r>
          </a:p>
        </p:txBody>
      </p:sp>
      <p:sp>
        <p:nvSpPr>
          <p:cNvPr id="27679" name="Text Box 31" descr=" 27679"/>
          <p:cNvSpPr txBox="1">
            <a:spLocks noChangeArrowheads="1"/>
          </p:cNvSpPr>
          <p:nvPr/>
        </p:nvSpPr>
        <p:spPr bwMode="auto">
          <a:xfrm>
            <a:off x="5668963" y="1601440"/>
            <a:ext cx="735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80" name="Text Box 32" descr=" 27680"/>
          <p:cNvSpPr txBox="1">
            <a:spLocks noChangeArrowheads="1"/>
          </p:cNvSpPr>
          <p:nvPr/>
        </p:nvSpPr>
        <p:spPr bwMode="auto">
          <a:xfrm>
            <a:off x="5267325" y="2658715"/>
            <a:ext cx="8286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  L=0;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81" name="Text Box 33" descr=" 27681"/>
          <p:cNvSpPr txBox="1">
            <a:spLocks noChangeArrowheads="1"/>
          </p:cNvSpPr>
          <p:nvPr/>
        </p:nvSpPr>
        <p:spPr bwMode="auto">
          <a:xfrm>
            <a:off x="4686300" y="3300065"/>
            <a:ext cx="1104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82" name="Line 34" descr=" 27682"/>
          <p:cNvSpPr>
            <a:spLocks noChangeShapeType="1"/>
          </p:cNvSpPr>
          <p:nvPr/>
        </p:nvSpPr>
        <p:spPr bwMode="auto">
          <a:xfrm>
            <a:off x="6615113" y="1429990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3" name="Line 35" descr=" 27683"/>
          <p:cNvSpPr>
            <a:spLocks noChangeShapeType="1"/>
          </p:cNvSpPr>
          <p:nvPr/>
        </p:nvSpPr>
        <p:spPr bwMode="auto">
          <a:xfrm flipH="1">
            <a:off x="5856288" y="2744440"/>
            <a:ext cx="288925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4" name="Line 36" descr=" 27684"/>
          <p:cNvSpPr>
            <a:spLocks noChangeShapeType="1"/>
          </p:cNvSpPr>
          <p:nvPr/>
        </p:nvSpPr>
        <p:spPr bwMode="auto">
          <a:xfrm flipH="1">
            <a:off x="5549900" y="3469928"/>
            <a:ext cx="212725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5" name="Line 37" descr=" 27685"/>
          <p:cNvSpPr>
            <a:spLocks noChangeShapeType="1"/>
          </p:cNvSpPr>
          <p:nvPr/>
        </p:nvSpPr>
        <p:spPr bwMode="auto">
          <a:xfrm flipH="1" flipV="1">
            <a:off x="5795963" y="197609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6" name="Text Box 38" descr=" 27686"/>
          <p:cNvSpPr txBox="1">
            <a:spLocks noChangeArrowheads="1"/>
          </p:cNvSpPr>
          <p:nvPr/>
        </p:nvSpPr>
        <p:spPr bwMode="auto">
          <a:xfrm>
            <a:off x="5265738" y="1566515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7687" name="Text Box 39" descr=" 27687"/>
          <p:cNvSpPr txBox="1">
            <a:spLocks noChangeArrowheads="1"/>
          </p:cNvSpPr>
          <p:nvPr/>
        </p:nvSpPr>
        <p:spPr bwMode="auto">
          <a:xfrm>
            <a:off x="6646863" y="1626840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7688" name="Line 40" descr=" 27688"/>
          <p:cNvSpPr>
            <a:spLocks noChangeShapeType="1"/>
          </p:cNvSpPr>
          <p:nvPr/>
        </p:nvSpPr>
        <p:spPr bwMode="auto">
          <a:xfrm flipH="1">
            <a:off x="6230938" y="2087215"/>
            <a:ext cx="29845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93" name="Text Box 45" descr=" 27693"/>
          <p:cNvSpPr txBox="1">
            <a:spLocks noChangeArrowheads="1"/>
          </p:cNvSpPr>
          <p:nvPr/>
        </p:nvSpPr>
        <p:spPr bwMode="auto">
          <a:xfrm>
            <a:off x="5580063" y="3606453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7694" name="Text Box 46" descr=" 27694"/>
          <p:cNvSpPr txBox="1">
            <a:spLocks noChangeArrowheads="1"/>
          </p:cNvSpPr>
          <p:nvPr/>
        </p:nvSpPr>
        <p:spPr bwMode="auto">
          <a:xfrm>
            <a:off x="5870575" y="3009553"/>
            <a:ext cx="439738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grpSp>
        <p:nvGrpSpPr>
          <p:cNvPr id="2" name="Group 71" descr=" 5"/>
          <p:cNvGrpSpPr>
            <a:grpSpLocks/>
          </p:cNvGrpSpPr>
          <p:nvPr/>
        </p:nvGrpSpPr>
        <p:grpSpPr bwMode="auto">
          <a:xfrm>
            <a:off x="5932487" y="3300065"/>
            <a:ext cx="1104900" cy="715962"/>
            <a:chOff x="3737" y="2610"/>
            <a:chExt cx="696" cy="451"/>
          </a:xfrm>
        </p:grpSpPr>
        <p:sp>
          <p:nvSpPr>
            <p:cNvPr id="52" name="Oval 48"/>
            <p:cNvSpPr>
              <a:spLocks noChangeArrowheads="1"/>
            </p:cNvSpPr>
            <p:nvPr/>
          </p:nvSpPr>
          <p:spPr bwMode="auto">
            <a:xfrm>
              <a:off x="3947" y="2889"/>
              <a:ext cx="171" cy="17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7</a:t>
              </a:r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3737" y="2701"/>
              <a:ext cx="231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Text Box 50"/>
            <p:cNvSpPr txBox="1">
              <a:spLocks noChangeArrowheads="1"/>
            </p:cNvSpPr>
            <p:nvPr/>
          </p:nvSpPr>
          <p:spPr bwMode="auto">
            <a:xfrm>
              <a:off x="3737" y="2610"/>
              <a:ext cx="69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dirty="0">
                  <a:latin typeface="Courier New" pitchFamily="49" charset="0"/>
                  <a:ea typeface="新細明體" charset="-120"/>
                </a:rPr>
                <a:t>[new==old]</a:t>
              </a:r>
            </a:p>
          </p:txBody>
        </p:sp>
        <p:sp>
          <p:nvSpPr>
            <p:cNvPr id="55" name="Text Box 51"/>
            <p:cNvSpPr txBox="1">
              <a:spLocks noChangeArrowheads="1"/>
            </p:cNvSpPr>
            <p:nvPr/>
          </p:nvSpPr>
          <p:spPr bwMode="auto">
            <a:xfrm>
              <a:off x="4047" y="2814"/>
              <a:ext cx="28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sp>
        <p:nvSpPr>
          <p:cNvPr id="27711" name="Freeform 63" descr=" 27711"/>
          <p:cNvSpPr>
            <a:spLocks/>
          </p:cNvSpPr>
          <p:nvPr/>
        </p:nvSpPr>
        <p:spPr bwMode="auto">
          <a:xfrm>
            <a:off x="5222875" y="2036415"/>
            <a:ext cx="1263650" cy="1739900"/>
          </a:xfrm>
          <a:custGeom>
            <a:avLst/>
            <a:gdLst/>
            <a:ahLst/>
            <a:cxnLst>
              <a:cxn ang="0">
                <a:pos x="76" y="612"/>
              </a:cxn>
              <a:cxn ang="0">
                <a:pos x="10" y="432"/>
              </a:cxn>
              <a:cxn ang="0">
                <a:pos x="73" y="141"/>
              </a:cxn>
              <a:cxn ang="0">
                <a:pos x="445" y="0"/>
              </a:cxn>
            </a:cxnLst>
            <a:rect l="0" t="0" r="r" b="b"/>
            <a:pathLst>
              <a:path w="445" h="612">
                <a:moveTo>
                  <a:pt x="76" y="612"/>
                </a:moveTo>
                <a:cubicBezTo>
                  <a:pt x="65" y="582"/>
                  <a:pt x="10" y="510"/>
                  <a:pt x="10" y="432"/>
                </a:cubicBezTo>
                <a:cubicBezTo>
                  <a:pt x="10" y="354"/>
                  <a:pt x="0" y="213"/>
                  <a:pt x="73" y="141"/>
                </a:cubicBezTo>
                <a:cubicBezTo>
                  <a:pt x="146" y="69"/>
                  <a:pt x="368" y="29"/>
                  <a:pt x="445" y="0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713" name="Text Box 65" descr=" 27713"/>
          <p:cNvSpPr txBox="1">
            <a:spLocks noChangeArrowheads="1"/>
          </p:cNvSpPr>
          <p:nvPr/>
        </p:nvSpPr>
        <p:spPr bwMode="auto">
          <a:xfrm>
            <a:off x="6629400" y="980728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27729" name="Text Box 81" descr=" 27729"/>
          <p:cNvSpPr txBox="1">
            <a:spLocks noChangeArrowheads="1"/>
          </p:cNvSpPr>
          <p:nvPr/>
        </p:nvSpPr>
        <p:spPr bwMode="auto">
          <a:xfrm>
            <a:off x="3465513" y="409699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57" name="向右箭號 56"/>
          <p:cNvSpPr/>
          <p:nvPr/>
        </p:nvSpPr>
        <p:spPr>
          <a:xfrm>
            <a:off x="395536" y="1865610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Group 72" descr=" 4"/>
          <p:cNvGrpSpPr>
            <a:grpSpLocks/>
          </p:cNvGrpSpPr>
          <p:nvPr/>
        </p:nvGrpSpPr>
        <p:grpSpPr bwMode="auto">
          <a:xfrm>
            <a:off x="6372205" y="2761902"/>
            <a:ext cx="1492251" cy="715962"/>
            <a:chOff x="4002" y="2271"/>
            <a:chExt cx="940" cy="451"/>
          </a:xfrm>
        </p:grpSpPr>
        <p:sp>
          <p:nvSpPr>
            <p:cNvPr id="59" name="Oval 52"/>
            <p:cNvSpPr>
              <a:spLocks noChangeArrowheads="1"/>
            </p:cNvSpPr>
            <p:nvPr/>
          </p:nvSpPr>
          <p:spPr bwMode="auto">
            <a:xfrm flipH="1">
              <a:off x="4566" y="255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8</a:t>
              </a:r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>
              <a:off x="4002" y="2271"/>
              <a:ext cx="655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" name="Text Box 67"/>
            <p:cNvSpPr txBox="1">
              <a:spLocks noChangeArrowheads="1"/>
            </p:cNvSpPr>
            <p:nvPr/>
          </p:nvSpPr>
          <p:spPr bwMode="auto">
            <a:xfrm>
              <a:off x="4625" y="2370"/>
              <a:ext cx="31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L!=0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grpSp>
        <p:nvGrpSpPr>
          <p:cNvPr id="4" name="Group 85" descr=" 8"/>
          <p:cNvGrpSpPr>
            <a:grpSpLocks/>
          </p:cNvGrpSpPr>
          <p:nvPr/>
        </p:nvGrpSpPr>
        <p:grpSpPr bwMode="auto">
          <a:xfrm>
            <a:off x="6732600" y="3460394"/>
            <a:ext cx="571501" cy="781048"/>
            <a:chOff x="4241" y="2711"/>
            <a:chExt cx="360" cy="492"/>
          </a:xfrm>
        </p:grpSpPr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4418" y="2711"/>
              <a:ext cx="183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63" name="Oval 82"/>
            <p:cNvSpPr>
              <a:spLocks noChangeArrowheads="1"/>
            </p:cNvSpPr>
            <p:nvPr/>
          </p:nvSpPr>
          <p:spPr bwMode="auto">
            <a:xfrm>
              <a:off x="4296" y="2894"/>
              <a:ext cx="172" cy="17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 dirty="0">
                  <a:latin typeface="Times New Roman" pitchFamily="18" charset="0"/>
                  <a:ea typeface="新細明體" charset="-120"/>
                </a:rPr>
                <a:t>9</a:t>
              </a:r>
            </a:p>
          </p:txBody>
        </p:sp>
        <p:sp>
          <p:nvSpPr>
            <p:cNvPr id="64" name="Text Box 84"/>
            <p:cNvSpPr txBox="1">
              <a:spLocks noChangeArrowheads="1"/>
            </p:cNvSpPr>
            <p:nvPr/>
          </p:nvSpPr>
          <p:spPr bwMode="auto">
            <a:xfrm>
              <a:off x="4241" y="3029"/>
              <a:ext cx="31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L!=0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sp>
        <p:nvSpPr>
          <p:cNvPr id="65" name="Text Box 50"/>
          <p:cNvSpPr txBox="1">
            <a:spLocks noChangeArrowheads="1"/>
          </p:cNvSpPr>
          <p:nvPr/>
        </p:nvSpPr>
        <p:spPr bwMode="auto">
          <a:xfrm>
            <a:off x="6516216" y="3491397"/>
            <a:ext cx="1104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dirty="0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grpSp>
        <p:nvGrpSpPr>
          <p:cNvPr id="5" name="Group 73" descr=" 3"/>
          <p:cNvGrpSpPr>
            <a:grpSpLocks/>
          </p:cNvGrpSpPr>
          <p:nvPr/>
        </p:nvGrpSpPr>
        <p:grpSpPr bwMode="auto">
          <a:xfrm>
            <a:off x="7317968" y="3246970"/>
            <a:ext cx="1270000" cy="922338"/>
            <a:chOff x="4576" y="2612"/>
            <a:chExt cx="800" cy="581"/>
          </a:xfrm>
        </p:grpSpPr>
        <p:sp>
          <p:nvSpPr>
            <p:cNvPr id="68" name="Oval 53"/>
            <p:cNvSpPr>
              <a:spLocks noChangeArrowheads="1"/>
            </p:cNvSpPr>
            <p:nvPr/>
          </p:nvSpPr>
          <p:spPr bwMode="auto">
            <a:xfrm flipH="1">
              <a:off x="4770" y="2884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10</a:t>
              </a:r>
            </a:p>
          </p:txBody>
        </p:sp>
        <p:sp>
          <p:nvSpPr>
            <p:cNvPr id="69" name="Text Box 54"/>
            <p:cNvSpPr txBox="1">
              <a:spLocks noChangeArrowheads="1"/>
            </p:cNvSpPr>
            <p:nvPr/>
          </p:nvSpPr>
          <p:spPr bwMode="auto">
            <a:xfrm flipH="1">
              <a:off x="4679" y="2612"/>
              <a:ext cx="697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[new!=old]</a:t>
              </a:r>
            </a:p>
          </p:txBody>
        </p:sp>
        <p:sp>
          <p:nvSpPr>
            <p:cNvPr id="70" name="Line 56"/>
            <p:cNvSpPr>
              <a:spLocks noChangeShapeType="1"/>
            </p:cNvSpPr>
            <p:nvPr/>
          </p:nvSpPr>
          <p:spPr bwMode="auto">
            <a:xfrm>
              <a:off x="4716" y="2717"/>
              <a:ext cx="135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" name="Text Box 68"/>
            <p:cNvSpPr txBox="1">
              <a:spLocks noChangeArrowheads="1"/>
            </p:cNvSpPr>
            <p:nvPr/>
          </p:nvSpPr>
          <p:spPr bwMode="auto">
            <a:xfrm>
              <a:off x="4576" y="3019"/>
              <a:ext cx="31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L!=0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grpSp>
        <p:nvGrpSpPr>
          <p:cNvPr id="6" name="Group 74" descr=" 2"/>
          <p:cNvGrpSpPr>
            <a:grpSpLocks/>
          </p:cNvGrpSpPr>
          <p:nvPr/>
        </p:nvGrpSpPr>
        <p:grpSpPr bwMode="auto">
          <a:xfrm>
            <a:off x="7853367" y="3606456"/>
            <a:ext cx="955675" cy="409575"/>
            <a:chOff x="4947" y="2803"/>
            <a:chExt cx="602" cy="258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 flipH="1">
              <a:off x="5377" y="2889"/>
              <a:ext cx="172" cy="17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 b="1">
                  <a:latin typeface="Times New Roman" pitchFamily="18" charset="0"/>
                  <a:ea typeface="新細明體" charset="-120"/>
                </a:rPr>
                <a:t>11</a:t>
              </a:r>
            </a:p>
          </p:txBody>
        </p:sp>
        <p:sp>
          <p:nvSpPr>
            <p:cNvPr id="74" name="Text Box 58"/>
            <p:cNvSpPr txBox="1">
              <a:spLocks noChangeArrowheads="1"/>
            </p:cNvSpPr>
            <p:nvPr/>
          </p:nvSpPr>
          <p:spPr bwMode="auto">
            <a:xfrm flipH="1">
              <a:off x="4960" y="2803"/>
              <a:ext cx="4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[L!=0]</a:t>
              </a:r>
            </a:p>
          </p:txBody>
        </p:sp>
        <p:sp>
          <p:nvSpPr>
            <p:cNvPr id="75" name="Line 59"/>
            <p:cNvSpPr>
              <a:spLocks noChangeShapeType="1"/>
            </p:cNvSpPr>
            <p:nvPr/>
          </p:nvSpPr>
          <p:spPr bwMode="auto">
            <a:xfrm flipV="1">
              <a:off x="4947" y="2975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2" name="圓角矩形 71"/>
          <p:cNvSpPr/>
          <p:nvPr/>
        </p:nvSpPr>
        <p:spPr>
          <a:xfrm>
            <a:off x="5004048" y="4581128"/>
            <a:ext cx="1003812" cy="20882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76" name="直線單箭頭接點 75"/>
          <p:cNvCxnSpPr/>
          <p:nvPr/>
        </p:nvCxnSpPr>
        <p:spPr>
          <a:xfrm>
            <a:off x="4576300" y="5301208"/>
            <a:ext cx="427748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圓角矩形 76"/>
          <p:cNvSpPr/>
          <p:nvPr/>
        </p:nvSpPr>
        <p:spPr>
          <a:xfrm>
            <a:off x="3237952" y="4581128"/>
            <a:ext cx="1440160" cy="20882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8" name="橢圓 77"/>
          <p:cNvSpPr/>
          <p:nvPr/>
        </p:nvSpPr>
        <p:spPr>
          <a:xfrm>
            <a:off x="3403672" y="4885101"/>
            <a:ext cx="1172628" cy="780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L’=0 </a:t>
            </a:r>
            <a:r>
              <a:rPr lang="en-US" altLang="zh-TW" sz="1400" b="1" dirty="0" smtClean="0">
                <a:latin typeface="cmsy10"/>
              </a:rPr>
              <a:t>Æ </a:t>
            </a:r>
            <a:r>
              <a:rPr lang="en-US" altLang="zh-TW" sz="1400" b="1" dirty="0" smtClean="0"/>
              <a:t>L=1</a:t>
            </a:r>
            <a:r>
              <a:rPr lang="en-US" altLang="zh-TW" sz="1400" b="1" dirty="0" smtClean="0">
                <a:latin typeface="cmsy10"/>
              </a:rPr>
              <a:t>Æ </a:t>
            </a:r>
            <a:r>
              <a:rPr lang="en-US" altLang="zh-TW" sz="1400" b="1" dirty="0" smtClean="0"/>
              <a:t>old=new</a:t>
            </a:r>
            <a:endParaRPr lang="zh-TW" altLang="en-US" sz="1400" b="1" dirty="0" smtClean="0">
              <a:latin typeface="cmsy10"/>
            </a:endParaRPr>
          </a:p>
        </p:txBody>
      </p:sp>
      <p:sp>
        <p:nvSpPr>
          <p:cNvPr id="79" name="圓角矩形 78"/>
          <p:cNvSpPr/>
          <p:nvPr/>
        </p:nvSpPr>
        <p:spPr>
          <a:xfrm>
            <a:off x="1453952" y="4581128"/>
            <a:ext cx="1029816" cy="20882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0" name="矩形 79"/>
          <p:cNvSpPr/>
          <p:nvPr/>
        </p:nvSpPr>
        <p:spPr>
          <a:xfrm>
            <a:off x="1691680" y="4575299"/>
            <a:ext cx="514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L=0</a:t>
            </a:r>
            <a:endParaRPr lang="zh-TW" altLang="en-US" b="1" dirty="0" smtClean="0">
              <a:latin typeface="cmsy10"/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611560" y="4885101"/>
            <a:ext cx="482352" cy="780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</a:t>
            </a:r>
            <a:endParaRPr lang="zh-TW" altLang="en-US" dirty="0" smtClean="0">
              <a:latin typeface="cmsy10"/>
            </a:endParaRPr>
          </a:p>
        </p:txBody>
      </p:sp>
      <p:sp>
        <p:nvSpPr>
          <p:cNvPr id="82" name="橢圓 81"/>
          <p:cNvSpPr/>
          <p:nvPr/>
        </p:nvSpPr>
        <p:spPr>
          <a:xfrm>
            <a:off x="1619672" y="4885101"/>
            <a:ext cx="792088" cy="780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L=0</a:t>
            </a:r>
            <a:endParaRPr lang="zh-TW" altLang="en-US" dirty="0" smtClean="0">
              <a:latin typeface="cmsy10"/>
            </a:endParaRPr>
          </a:p>
        </p:txBody>
      </p:sp>
      <p:cxnSp>
        <p:nvCxnSpPr>
          <p:cNvPr id="83" name="直線單箭頭接點 82"/>
          <p:cNvCxnSpPr>
            <a:stCxn id="81" idx="6"/>
            <a:endCxn id="82" idx="2"/>
          </p:cNvCxnSpPr>
          <p:nvPr/>
        </p:nvCxnSpPr>
        <p:spPr>
          <a:xfrm>
            <a:off x="1093912" y="5275571"/>
            <a:ext cx="525760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1034510" y="4993431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L=0</a:t>
            </a:r>
            <a:endParaRPr lang="zh-TW" altLang="en-US" sz="1400" b="1" dirty="0"/>
          </a:p>
        </p:txBody>
      </p:sp>
      <p:cxnSp>
        <p:nvCxnSpPr>
          <p:cNvPr id="85" name="直線單箭頭接點 84"/>
          <p:cNvCxnSpPr/>
          <p:nvPr/>
        </p:nvCxnSpPr>
        <p:spPr>
          <a:xfrm>
            <a:off x="2483768" y="5270245"/>
            <a:ext cx="864096" cy="5327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/>
          <p:cNvSpPr txBox="1"/>
          <p:nvPr/>
        </p:nvSpPr>
        <p:spPr>
          <a:xfrm>
            <a:off x="2483768" y="4725144"/>
            <a:ext cx="829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L=1</a:t>
            </a:r>
          </a:p>
          <a:p>
            <a:r>
              <a:rPr lang="en-US" altLang="zh-TW" sz="1400" b="1" dirty="0" smtClean="0"/>
              <a:t>old=new</a:t>
            </a:r>
            <a:endParaRPr lang="zh-TW" altLang="en-US" sz="1400" b="1" dirty="0"/>
          </a:p>
        </p:txBody>
      </p:sp>
      <p:sp>
        <p:nvSpPr>
          <p:cNvPr id="87" name="矩形 86"/>
          <p:cNvSpPr/>
          <p:nvPr/>
        </p:nvSpPr>
        <p:spPr>
          <a:xfrm>
            <a:off x="3602526" y="4571836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L!=0</a:t>
            </a:r>
            <a:endParaRPr lang="zh-TW" altLang="en-US" b="1" dirty="0" smtClean="0">
              <a:latin typeface="cmsy10"/>
            </a:endParaRPr>
          </a:p>
        </p:txBody>
      </p:sp>
      <p:sp>
        <p:nvSpPr>
          <p:cNvPr id="88" name="橢圓 87"/>
          <p:cNvSpPr/>
          <p:nvPr/>
        </p:nvSpPr>
        <p:spPr>
          <a:xfrm>
            <a:off x="5157368" y="4885101"/>
            <a:ext cx="706476" cy="780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L!=0</a:t>
            </a:r>
            <a:endParaRPr lang="zh-TW" altLang="en-US" sz="1400" b="1" dirty="0" smtClean="0">
              <a:latin typeface="cmsy1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215772" y="4571836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L!=0</a:t>
            </a:r>
            <a:endParaRPr lang="zh-TW" altLang="en-US" b="1" dirty="0" smtClean="0">
              <a:latin typeface="cmsy10"/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>
            <a:off x="6026228" y="5314117"/>
            <a:ext cx="864096" cy="5327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/>
          <p:cNvSpPr txBox="1"/>
          <p:nvPr/>
        </p:nvSpPr>
        <p:spPr>
          <a:xfrm>
            <a:off x="5924416" y="4783084"/>
            <a:ext cx="1002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1400" b="1" dirty="0" smtClean="0"/>
          </a:p>
          <a:p>
            <a:r>
              <a:rPr lang="en-US" altLang="zh-TW" sz="1400" b="1" dirty="0" smtClean="0"/>
              <a:t>[new!=old]</a:t>
            </a:r>
            <a:endParaRPr lang="zh-TW" altLang="en-US" sz="1400" b="1" dirty="0"/>
          </a:p>
        </p:txBody>
      </p:sp>
      <p:sp>
        <p:nvSpPr>
          <p:cNvPr id="98" name="橢圓 97"/>
          <p:cNvSpPr/>
          <p:nvPr/>
        </p:nvSpPr>
        <p:spPr>
          <a:xfrm>
            <a:off x="6876256" y="4924180"/>
            <a:ext cx="936104" cy="809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 dirty="0" smtClean="0">
              <a:latin typeface="cmsy1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886270" y="5013176"/>
            <a:ext cx="8822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L!=0 </a:t>
            </a:r>
            <a:r>
              <a:rPr lang="en-US" altLang="zh-TW" sz="1400" b="1" dirty="0" smtClean="0">
                <a:solidFill>
                  <a:schemeClr val="bg1"/>
                </a:solidFill>
                <a:latin typeface="cmsy10"/>
              </a:rPr>
              <a:t>Æ </a:t>
            </a:r>
            <a:r>
              <a:rPr lang="en-US" altLang="zh-TW" sz="1400" b="1" dirty="0" smtClean="0">
                <a:solidFill>
                  <a:schemeClr val="bg1"/>
                </a:solidFill>
              </a:rPr>
              <a:t>old!=new</a:t>
            </a:r>
            <a:endParaRPr lang="zh-TW" altLang="en-US" sz="1400" b="1" dirty="0" smtClean="0">
              <a:solidFill>
                <a:schemeClr val="bg1"/>
              </a:solidFill>
              <a:latin typeface="cmsy1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006110" y="4571836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L!=0</a:t>
            </a:r>
            <a:endParaRPr lang="zh-TW" altLang="en-US" b="1" dirty="0" smtClean="0">
              <a:latin typeface="cmsy10"/>
            </a:endParaRPr>
          </a:p>
        </p:txBody>
      </p:sp>
      <p:sp>
        <p:nvSpPr>
          <p:cNvPr id="102" name="橢圓 101"/>
          <p:cNvSpPr/>
          <p:nvPr/>
        </p:nvSpPr>
        <p:spPr>
          <a:xfrm>
            <a:off x="8373616" y="4941168"/>
            <a:ext cx="770384" cy="78094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L!=0</a:t>
            </a:r>
            <a:endParaRPr lang="zh-TW" altLang="en-US" sz="1600" dirty="0" smtClean="0">
              <a:latin typeface="cmsy10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7868632" y="478141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1400" b="1" dirty="0" smtClean="0"/>
          </a:p>
          <a:p>
            <a:r>
              <a:rPr lang="en-US" altLang="zh-TW" sz="1400" b="1" dirty="0" smtClean="0"/>
              <a:t>[L!=0]</a:t>
            </a:r>
            <a:endParaRPr lang="zh-TW" altLang="en-US" sz="1400" b="1" dirty="0"/>
          </a:p>
        </p:txBody>
      </p:sp>
      <p:sp>
        <p:nvSpPr>
          <p:cNvPr id="104" name="橢圓 103"/>
          <p:cNvSpPr/>
          <p:nvPr/>
        </p:nvSpPr>
        <p:spPr>
          <a:xfrm>
            <a:off x="6804248" y="5517232"/>
            <a:ext cx="1080120" cy="1008112"/>
          </a:xfrm>
          <a:prstGeom prst="ellipse">
            <a:avLst/>
          </a:prstGeom>
          <a:solidFill>
            <a:schemeClr val="accent2">
              <a:lumMod val="50000"/>
              <a:alpha val="49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L!=0</a:t>
            </a:r>
            <a:endParaRPr lang="zh-TW" altLang="en-US" sz="1600" dirty="0" smtClean="0">
              <a:latin typeface="cmsy10"/>
            </a:endParaRPr>
          </a:p>
        </p:txBody>
      </p:sp>
      <p:sp>
        <p:nvSpPr>
          <p:cNvPr id="105" name="手繪多邊形 104"/>
          <p:cNvSpPr/>
          <p:nvPr/>
        </p:nvSpPr>
        <p:spPr>
          <a:xfrm>
            <a:off x="7011695" y="5522976"/>
            <a:ext cx="664693" cy="214884"/>
          </a:xfrm>
          <a:custGeom>
            <a:avLst/>
            <a:gdLst>
              <a:gd name="connsiteX0" fmla="*/ 10897 w 664693"/>
              <a:gd name="connsiteY0" fmla="*/ 96012 h 214884"/>
              <a:gd name="connsiteX1" fmla="*/ 10897 w 664693"/>
              <a:gd name="connsiteY1" fmla="*/ 96012 h 214884"/>
              <a:gd name="connsiteX2" fmla="*/ 52045 w 664693"/>
              <a:gd name="connsiteY2" fmla="*/ 77724 h 214884"/>
              <a:gd name="connsiteX3" fmla="*/ 65761 w 664693"/>
              <a:gd name="connsiteY3" fmla="*/ 68580 h 214884"/>
              <a:gd name="connsiteX4" fmla="*/ 106909 w 664693"/>
              <a:gd name="connsiteY4" fmla="*/ 54864 h 214884"/>
              <a:gd name="connsiteX5" fmla="*/ 120625 w 664693"/>
              <a:gd name="connsiteY5" fmla="*/ 50292 h 214884"/>
              <a:gd name="connsiteX6" fmla="*/ 138913 w 664693"/>
              <a:gd name="connsiteY6" fmla="*/ 41148 h 214884"/>
              <a:gd name="connsiteX7" fmla="*/ 170917 w 664693"/>
              <a:gd name="connsiteY7" fmla="*/ 32004 h 214884"/>
              <a:gd name="connsiteX8" fmla="*/ 198349 w 664693"/>
              <a:gd name="connsiteY8" fmla="*/ 22860 h 214884"/>
              <a:gd name="connsiteX9" fmla="*/ 225781 w 664693"/>
              <a:gd name="connsiteY9" fmla="*/ 13716 h 214884"/>
              <a:gd name="connsiteX10" fmla="*/ 239497 w 664693"/>
              <a:gd name="connsiteY10" fmla="*/ 9144 h 214884"/>
              <a:gd name="connsiteX11" fmla="*/ 294361 w 664693"/>
              <a:gd name="connsiteY11" fmla="*/ 0 h 214884"/>
              <a:gd name="connsiteX12" fmla="*/ 413233 w 664693"/>
              <a:gd name="connsiteY12" fmla="*/ 4572 h 214884"/>
              <a:gd name="connsiteX13" fmla="*/ 481813 w 664693"/>
              <a:gd name="connsiteY13" fmla="*/ 13716 h 214884"/>
              <a:gd name="connsiteX14" fmla="*/ 500101 w 664693"/>
              <a:gd name="connsiteY14" fmla="*/ 18288 h 214884"/>
              <a:gd name="connsiteX15" fmla="*/ 541249 w 664693"/>
              <a:gd name="connsiteY15" fmla="*/ 27432 h 214884"/>
              <a:gd name="connsiteX16" fmla="*/ 568681 w 664693"/>
              <a:gd name="connsiteY16" fmla="*/ 36576 h 214884"/>
              <a:gd name="connsiteX17" fmla="*/ 582397 w 664693"/>
              <a:gd name="connsiteY17" fmla="*/ 41148 h 214884"/>
              <a:gd name="connsiteX18" fmla="*/ 596113 w 664693"/>
              <a:gd name="connsiteY18" fmla="*/ 50292 h 214884"/>
              <a:gd name="connsiteX19" fmla="*/ 623545 w 664693"/>
              <a:gd name="connsiteY19" fmla="*/ 59436 h 214884"/>
              <a:gd name="connsiteX20" fmla="*/ 650977 w 664693"/>
              <a:gd name="connsiteY20" fmla="*/ 77724 h 214884"/>
              <a:gd name="connsiteX21" fmla="*/ 664693 w 664693"/>
              <a:gd name="connsiteY21" fmla="*/ 86868 h 214884"/>
              <a:gd name="connsiteX22" fmla="*/ 660121 w 664693"/>
              <a:gd name="connsiteY22" fmla="*/ 100584 h 214884"/>
              <a:gd name="connsiteX23" fmla="*/ 605257 w 664693"/>
              <a:gd name="connsiteY23" fmla="*/ 128016 h 214884"/>
              <a:gd name="connsiteX24" fmla="*/ 577825 w 664693"/>
              <a:gd name="connsiteY24" fmla="*/ 146304 h 214884"/>
              <a:gd name="connsiteX25" fmla="*/ 564109 w 664693"/>
              <a:gd name="connsiteY25" fmla="*/ 150876 h 214884"/>
              <a:gd name="connsiteX26" fmla="*/ 550393 w 664693"/>
              <a:gd name="connsiteY26" fmla="*/ 160020 h 214884"/>
              <a:gd name="connsiteX27" fmla="*/ 536677 w 664693"/>
              <a:gd name="connsiteY27" fmla="*/ 164592 h 214884"/>
              <a:gd name="connsiteX28" fmla="*/ 522961 w 664693"/>
              <a:gd name="connsiteY28" fmla="*/ 173736 h 214884"/>
              <a:gd name="connsiteX29" fmla="*/ 495529 w 664693"/>
              <a:gd name="connsiteY29" fmla="*/ 182880 h 214884"/>
              <a:gd name="connsiteX30" fmla="*/ 481813 w 664693"/>
              <a:gd name="connsiteY30" fmla="*/ 187452 h 214884"/>
              <a:gd name="connsiteX31" fmla="*/ 463525 w 664693"/>
              <a:gd name="connsiteY31" fmla="*/ 196596 h 214884"/>
              <a:gd name="connsiteX32" fmla="*/ 417805 w 664693"/>
              <a:gd name="connsiteY32" fmla="*/ 210312 h 214884"/>
              <a:gd name="connsiteX33" fmla="*/ 381229 w 664693"/>
              <a:gd name="connsiteY33" fmla="*/ 214884 h 214884"/>
              <a:gd name="connsiteX34" fmla="*/ 330937 w 664693"/>
              <a:gd name="connsiteY34" fmla="*/ 210312 h 214884"/>
              <a:gd name="connsiteX35" fmla="*/ 289789 w 664693"/>
              <a:gd name="connsiteY35" fmla="*/ 205740 h 214884"/>
              <a:gd name="connsiteX36" fmla="*/ 216637 w 664693"/>
              <a:gd name="connsiteY36" fmla="*/ 201168 h 214884"/>
              <a:gd name="connsiteX37" fmla="*/ 166345 w 664693"/>
              <a:gd name="connsiteY37" fmla="*/ 192024 h 214884"/>
              <a:gd name="connsiteX38" fmla="*/ 152629 w 664693"/>
              <a:gd name="connsiteY38" fmla="*/ 187452 h 214884"/>
              <a:gd name="connsiteX39" fmla="*/ 111481 w 664693"/>
              <a:gd name="connsiteY39" fmla="*/ 178308 h 214884"/>
              <a:gd name="connsiteX40" fmla="*/ 97765 w 664693"/>
              <a:gd name="connsiteY40" fmla="*/ 169164 h 214884"/>
              <a:gd name="connsiteX41" fmla="*/ 70333 w 664693"/>
              <a:gd name="connsiteY41" fmla="*/ 160020 h 214884"/>
              <a:gd name="connsiteX42" fmla="*/ 42901 w 664693"/>
              <a:gd name="connsiteY42" fmla="*/ 150876 h 214884"/>
              <a:gd name="connsiteX43" fmla="*/ 29185 w 664693"/>
              <a:gd name="connsiteY43" fmla="*/ 146304 h 214884"/>
              <a:gd name="connsiteX44" fmla="*/ 15469 w 664693"/>
              <a:gd name="connsiteY44" fmla="*/ 137160 h 214884"/>
              <a:gd name="connsiteX45" fmla="*/ 10897 w 664693"/>
              <a:gd name="connsiteY45" fmla="*/ 123444 h 214884"/>
              <a:gd name="connsiteX46" fmla="*/ 1753 w 664693"/>
              <a:gd name="connsiteY46" fmla="*/ 109728 h 214884"/>
              <a:gd name="connsiteX47" fmla="*/ 10897 w 664693"/>
              <a:gd name="connsiteY47" fmla="*/ 96012 h 21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64693" h="214884">
                <a:moveTo>
                  <a:pt x="10897" y="96012"/>
                </a:moveTo>
                <a:lnTo>
                  <a:pt x="10897" y="96012"/>
                </a:lnTo>
                <a:cubicBezTo>
                  <a:pt x="24613" y="89916"/>
                  <a:pt x="38620" y="84437"/>
                  <a:pt x="52045" y="77724"/>
                </a:cubicBezTo>
                <a:cubicBezTo>
                  <a:pt x="56960" y="75267"/>
                  <a:pt x="60740" y="70812"/>
                  <a:pt x="65761" y="68580"/>
                </a:cubicBezTo>
                <a:lnTo>
                  <a:pt x="106909" y="54864"/>
                </a:lnTo>
                <a:cubicBezTo>
                  <a:pt x="111481" y="53340"/>
                  <a:pt x="116314" y="52447"/>
                  <a:pt x="120625" y="50292"/>
                </a:cubicBezTo>
                <a:cubicBezTo>
                  <a:pt x="126721" y="47244"/>
                  <a:pt x="132649" y="43833"/>
                  <a:pt x="138913" y="41148"/>
                </a:cubicBezTo>
                <a:cubicBezTo>
                  <a:pt x="150864" y="36026"/>
                  <a:pt x="158028" y="35871"/>
                  <a:pt x="170917" y="32004"/>
                </a:cubicBezTo>
                <a:cubicBezTo>
                  <a:pt x="180149" y="29234"/>
                  <a:pt x="189205" y="25908"/>
                  <a:pt x="198349" y="22860"/>
                </a:cubicBezTo>
                <a:lnTo>
                  <a:pt x="225781" y="13716"/>
                </a:lnTo>
                <a:cubicBezTo>
                  <a:pt x="230353" y="12192"/>
                  <a:pt x="234715" y="9742"/>
                  <a:pt x="239497" y="9144"/>
                </a:cubicBezTo>
                <a:cubicBezTo>
                  <a:pt x="282308" y="3793"/>
                  <a:pt x="264153" y="7552"/>
                  <a:pt x="294361" y="0"/>
                </a:cubicBezTo>
                <a:lnTo>
                  <a:pt x="413233" y="4572"/>
                </a:lnTo>
                <a:cubicBezTo>
                  <a:pt x="430312" y="5548"/>
                  <a:pt x="463125" y="9978"/>
                  <a:pt x="481813" y="13716"/>
                </a:cubicBezTo>
                <a:cubicBezTo>
                  <a:pt x="487975" y="14948"/>
                  <a:pt x="493967" y="16925"/>
                  <a:pt x="500101" y="18288"/>
                </a:cubicBezTo>
                <a:cubicBezTo>
                  <a:pt x="516882" y="22017"/>
                  <a:pt x="525320" y="22653"/>
                  <a:pt x="541249" y="27432"/>
                </a:cubicBezTo>
                <a:cubicBezTo>
                  <a:pt x="550481" y="30202"/>
                  <a:pt x="559537" y="33528"/>
                  <a:pt x="568681" y="36576"/>
                </a:cubicBezTo>
                <a:cubicBezTo>
                  <a:pt x="573253" y="38100"/>
                  <a:pt x="578387" y="38475"/>
                  <a:pt x="582397" y="41148"/>
                </a:cubicBezTo>
                <a:cubicBezTo>
                  <a:pt x="586969" y="44196"/>
                  <a:pt x="591092" y="48060"/>
                  <a:pt x="596113" y="50292"/>
                </a:cubicBezTo>
                <a:cubicBezTo>
                  <a:pt x="604921" y="54207"/>
                  <a:pt x="615525" y="54089"/>
                  <a:pt x="623545" y="59436"/>
                </a:cubicBezTo>
                <a:lnTo>
                  <a:pt x="650977" y="77724"/>
                </a:lnTo>
                <a:lnTo>
                  <a:pt x="664693" y="86868"/>
                </a:lnTo>
                <a:cubicBezTo>
                  <a:pt x="663169" y="91440"/>
                  <a:pt x="663529" y="97176"/>
                  <a:pt x="660121" y="100584"/>
                </a:cubicBezTo>
                <a:cubicBezTo>
                  <a:pt x="616957" y="143748"/>
                  <a:pt x="649879" y="98268"/>
                  <a:pt x="605257" y="128016"/>
                </a:cubicBezTo>
                <a:cubicBezTo>
                  <a:pt x="596113" y="134112"/>
                  <a:pt x="588251" y="142829"/>
                  <a:pt x="577825" y="146304"/>
                </a:cubicBezTo>
                <a:cubicBezTo>
                  <a:pt x="573253" y="147828"/>
                  <a:pt x="568420" y="148721"/>
                  <a:pt x="564109" y="150876"/>
                </a:cubicBezTo>
                <a:cubicBezTo>
                  <a:pt x="559194" y="153333"/>
                  <a:pt x="555308" y="157563"/>
                  <a:pt x="550393" y="160020"/>
                </a:cubicBezTo>
                <a:cubicBezTo>
                  <a:pt x="546082" y="162175"/>
                  <a:pt x="540988" y="162437"/>
                  <a:pt x="536677" y="164592"/>
                </a:cubicBezTo>
                <a:cubicBezTo>
                  <a:pt x="531762" y="167049"/>
                  <a:pt x="527982" y="171504"/>
                  <a:pt x="522961" y="173736"/>
                </a:cubicBezTo>
                <a:cubicBezTo>
                  <a:pt x="514153" y="177651"/>
                  <a:pt x="504673" y="179832"/>
                  <a:pt x="495529" y="182880"/>
                </a:cubicBezTo>
                <a:cubicBezTo>
                  <a:pt x="490957" y="184404"/>
                  <a:pt x="486124" y="185297"/>
                  <a:pt x="481813" y="187452"/>
                </a:cubicBezTo>
                <a:cubicBezTo>
                  <a:pt x="475717" y="190500"/>
                  <a:pt x="469853" y="194065"/>
                  <a:pt x="463525" y="196596"/>
                </a:cubicBezTo>
                <a:cubicBezTo>
                  <a:pt x="454814" y="200080"/>
                  <a:pt x="429353" y="208387"/>
                  <a:pt x="417805" y="210312"/>
                </a:cubicBezTo>
                <a:cubicBezTo>
                  <a:pt x="405685" y="212332"/>
                  <a:pt x="393421" y="213360"/>
                  <a:pt x="381229" y="214884"/>
                </a:cubicBezTo>
                <a:lnTo>
                  <a:pt x="330937" y="210312"/>
                </a:lnTo>
                <a:cubicBezTo>
                  <a:pt x="317205" y="208939"/>
                  <a:pt x="303545" y="206841"/>
                  <a:pt x="289789" y="205740"/>
                </a:cubicBezTo>
                <a:cubicBezTo>
                  <a:pt x="265435" y="203792"/>
                  <a:pt x="241021" y="202692"/>
                  <a:pt x="216637" y="201168"/>
                </a:cubicBezTo>
                <a:cubicBezTo>
                  <a:pt x="204408" y="199130"/>
                  <a:pt x="179125" y="195219"/>
                  <a:pt x="166345" y="192024"/>
                </a:cubicBezTo>
                <a:cubicBezTo>
                  <a:pt x="161670" y="190855"/>
                  <a:pt x="157334" y="188497"/>
                  <a:pt x="152629" y="187452"/>
                </a:cubicBezTo>
                <a:cubicBezTo>
                  <a:pt x="139986" y="184642"/>
                  <a:pt x="123832" y="184483"/>
                  <a:pt x="111481" y="178308"/>
                </a:cubicBezTo>
                <a:cubicBezTo>
                  <a:pt x="106566" y="175851"/>
                  <a:pt x="102786" y="171396"/>
                  <a:pt x="97765" y="169164"/>
                </a:cubicBezTo>
                <a:cubicBezTo>
                  <a:pt x="88957" y="165249"/>
                  <a:pt x="79477" y="163068"/>
                  <a:pt x="70333" y="160020"/>
                </a:cubicBezTo>
                <a:lnTo>
                  <a:pt x="42901" y="150876"/>
                </a:lnTo>
                <a:cubicBezTo>
                  <a:pt x="38329" y="149352"/>
                  <a:pt x="33195" y="148977"/>
                  <a:pt x="29185" y="146304"/>
                </a:cubicBezTo>
                <a:lnTo>
                  <a:pt x="15469" y="137160"/>
                </a:lnTo>
                <a:cubicBezTo>
                  <a:pt x="13945" y="132588"/>
                  <a:pt x="13052" y="127755"/>
                  <a:pt x="10897" y="123444"/>
                </a:cubicBezTo>
                <a:cubicBezTo>
                  <a:pt x="8440" y="118529"/>
                  <a:pt x="4580" y="114440"/>
                  <a:pt x="1753" y="109728"/>
                </a:cubicBezTo>
                <a:cubicBezTo>
                  <a:pt x="0" y="106806"/>
                  <a:pt x="9373" y="98298"/>
                  <a:pt x="10897" y="96012"/>
                </a:cubicBezTo>
                <a:close/>
              </a:path>
            </a:pathLst>
          </a:custGeom>
          <a:solidFill>
            <a:srgbClr val="FFC000"/>
          </a:solidFill>
          <a:ln w="317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手繪多邊形 105"/>
          <p:cNvSpPr/>
          <p:nvPr/>
        </p:nvSpPr>
        <p:spPr>
          <a:xfrm>
            <a:off x="7383780" y="5623346"/>
            <a:ext cx="809244" cy="242530"/>
          </a:xfrm>
          <a:custGeom>
            <a:avLst/>
            <a:gdLst>
              <a:gd name="connsiteX0" fmla="*/ 0 w 809244"/>
              <a:gd name="connsiteY0" fmla="*/ 18502 h 242530"/>
              <a:gd name="connsiteX1" fmla="*/ 13716 w 809244"/>
              <a:gd name="connsiteY1" fmla="*/ 13930 h 242530"/>
              <a:gd name="connsiteX2" fmla="*/ 146304 w 809244"/>
              <a:gd name="connsiteY2" fmla="*/ 13930 h 242530"/>
              <a:gd name="connsiteX3" fmla="*/ 246888 w 809244"/>
              <a:gd name="connsiteY3" fmla="*/ 23074 h 242530"/>
              <a:gd name="connsiteX4" fmla="*/ 269748 w 809244"/>
              <a:gd name="connsiteY4" fmla="*/ 27646 h 242530"/>
              <a:gd name="connsiteX5" fmla="*/ 301752 w 809244"/>
              <a:gd name="connsiteY5" fmla="*/ 32218 h 242530"/>
              <a:gd name="connsiteX6" fmla="*/ 333756 w 809244"/>
              <a:gd name="connsiteY6" fmla="*/ 41362 h 242530"/>
              <a:gd name="connsiteX7" fmla="*/ 397764 w 809244"/>
              <a:gd name="connsiteY7" fmla="*/ 50506 h 242530"/>
              <a:gd name="connsiteX8" fmla="*/ 489204 w 809244"/>
              <a:gd name="connsiteY8" fmla="*/ 77938 h 242530"/>
              <a:gd name="connsiteX9" fmla="*/ 521208 w 809244"/>
              <a:gd name="connsiteY9" fmla="*/ 87082 h 242530"/>
              <a:gd name="connsiteX10" fmla="*/ 617220 w 809244"/>
              <a:gd name="connsiteY10" fmla="*/ 123658 h 242530"/>
              <a:gd name="connsiteX11" fmla="*/ 653796 w 809244"/>
              <a:gd name="connsiteY11" fmla="*/ 141946 h 242530"/>
              <a:gd name="connsiteX12" fmla="*/ 676656 w 809244"/>
              <a:gd name="connsiteY12" fmla="*/ 155662 h 242530"/>
              <a:gd name="connsiteX13" fmla="*/ 699516 w 809244"/>
              <a:gd name="connsiteY13" fmla="*/ 164806 h 242530"/>
              <a:gd name="connsiteX14" fmla="*/ 736092 w 809244"/>
              <a:gd name="connsiteY14" fmla="*/ 187666 h 242530"/>
              <a:gd name="connsiteX15" fmla="*/ 763524 w 809244"/>
              <a:gd name="connsiteY15" fmla="*/ 201382 h 242530"/>
              <a:gd name="connsiteX16" fmla="*/ 777240 w 809244"/>
              <a:gd name="connsiteY16" fmla="*/ 210526 h 242530"/>
              <a:gd name="connsiteX17" fmla="*/ 809244 w 809244"/>
              <a:gd name="connsiteY17" fmla="*/ 242530 h 24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9244" h="242530">
                <a:moveTo>
                  <a:pt x="0" y="18502"/>
                </a:moveTo>
                <a:cubicBezTo>
                  <a:pt x="4572" y="16978"/>
                  <a:pt x="9082" y="15254"/>
                  <a:pt x="13716" y="13930"/>
                </a:cubicBezTo>
                <a:cubicBezTo>
                  <a:pt x="62472" y="0"/>
                  <a:pt x="65313" y="9777"/>
                  <a:pt x="146304" y="13930"/>
                </a:cubicBezTo>
                <a:cubicBezTo>
                  <a:pt x="179286" y="15621"/>
                  <a:pt x="213948" y="18006"/>
                  <a:pt x="246888" y="23074"/>
                </a:cubicBezTo>
                <a:cubicBezTo>
                  <a:pt x="254569" y="24256"/>
                  <a:pt x="262083" y="26368"/>
                  <a:pt x="269748" y="27646"/>
                </a:cubicBezTo>
                <a:cubicBezTo>
                  <a:pt x="280378" y="29418"/>
                  <a:pt x="291215" y="29960"/>
                  <a:pt x="301752" y="32218"/>
                </a:cubicBezTo>
                <a:cubicBezTo>
                  <a:pt x="312601" y="34543"/>
                  <a:pt x="322857" y="39286"/>
                  <a:pt x="333756" y="41362"/>
                </a:cubicBezTo>
                <a:cubicBezTo>
                  <a:pt x="354928" y="45395"/>
                  <a:pt x="397764" y="50506"/>
                  <a:pt x="397764" y="50506"/>
                </a:cubicBezTo>
                <a:cubicBezTo>
                  <a:pt x="446247" y="66667"/>
                  <a:pt x="415928" y="57002"/>
                  <a:pt x="489204" y="77938"/>
                </a:cubicBezTo>
                <a:cubicBezTo>
                  <a:pt x="499872" y="80986"/>
                  <a:pt x="511010" y="82712"/>
                  <a:pt x="521208" y="87082"/>
                </a:cubicBezTo>
                <a:cubicBezTo>
                  <a:pt x="595414" y="118884"/>
                  <a:pt x="562896" y="108137"/>
                  <a:pt x="617220" y="123658"/>
                </a:cubicBezTo>
                <a:cubicBezTo>
                  <a:pt x="660353" y="156007"/>
                  <a:pt x="611773" y="123269"/>
                  <a:pt x="653796" y="141946"/>
                </a:cubicBezTo>
                <a:cubicBezTo>
                  <a:pt x="661916" y="145555"/>
                  <a:pt x="668708" y="151688"/>
                  <a:pt x="676656" y="155662"/>
                </a:cubicBezTo>
                <a:cubicBezTo>
                  <a:pt x="683997" y="159332"/>
                  <a:pt x="692290" y="160915"/>
                  <a:pt x="699516" y="164806"/>
                </a:cubicBezTo>
                <a:cubicBezTo>
                  <a:pt x="712175" y="171622"/>
                  <a:pt x="723232" y="181236"/>
                  <a:pt x="736092" y="187666"/>
                </a:cubicBezTo>
                <a:cubicBezTo>
                  <a:pt x="745236" y="192238"/>
                  <a:pt x="754587" y="196417"/>
                  <a:pt x="763524" y="201382"/>
                </a:cubicBezTo>
                <a:cubicBezTo>
                  <a:pt x="768327" y="204051"/>
                  <a:pt x="773156" y="206850"/>
                  <a:pt x="777240" y="210526"/>
                </a:cubicBezTo>
                <a:cubicBezTo>
                  <a:pt x="788454" y="220619"/>
                  <a:pt x="809244" y="242530"/>
                  <a:pt x="809244" y="242530"/>
                </a:cubicBezTo>
              </a:path>
            </a:pathLst>
          </a:custGeom>
          <a:ln w="22225">
            <a:solidFill>
              <a:schemeClr val="accent3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/>
          <p:cNvSpPr/>
          <p:nvPr/>
        </p:nvSpPr>
        <p:spPr>
          <a:xfrm>
            <a:off x="8028384" y="5733256"/>
            <a:ext cx="7920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100" b="1" dirty="0" smtClean="0"/>
              <a:t>L!=0 </a:t>
            </a:r>
            <a:r>
              <a:rPr lang="en-US" altLang="zh-TW" sz="1100" b="1" dirty="0" smtClean="0">
                <a:latin typeface="cmsy10"/>
              </a:rPr>
              <a:t>Æ </a:t>
            </a:r>
            <a:r>
              <a:rPr lang="en-US" altLang="zh-TW" sz="1100" b="1" dirty="0" smtClean="0"/>
              <a:t>old!=new</a:t>
            </a:r>
            <a:endParaRPr lang="zh-TW" altLang="en-US" sz="1100" b="1" dirty="0" smtClean="0">
              <a:latin typeface="cmsy10"/>
            </a:endParaRPr>
          </a:p>
        </p:txBody>
      </p:sp>
      <p:cxnSp>
        <p:nvCxnSpPr>
          <p:cNvPr id="108" name="直線單箭頭接點 107"/>
          <p:cNvCxnSpPr>
            <a:stCxn id="104" idx="6"/>
          </p:cNvCxnSpPr>
          <p:nvPr/>
        </p:nvCxnSpPr>
        <p:spPr>
          <a:xfrm flipV="1">
            <a:off x="7884368" y="5445224"/>
            <a:ext cx="504056" cy="57606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直線單箭頭接點 100"/>
          <p:cNvCxnSpPr/>
          <p:nvPr/>
        </p:nvCxnSpPr>
        <p:spPr>
          <a:xfrm>
            <a:off x="7508592" y="5329344"/>
            <a:ext cx="864096" cy="5327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圓角矩形 96"/>
          <p:cNvSpPr/>
          <p:nvPr/>
        </p:nvSpPr>
        <p:spPr>
          <a:xfrm>
            <a:off x="6718172" y="4581128"/>
            <a:ext cx="1238204" cy="20882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7714" name="Text Box 66" descr=" 27714"/>
          <p:cNvSpPr txBox="1">
            <a:spLocks noChangeArrowheads="1"/>
          </p:cNvSpPr>
          <p:nvPr/>
        </p:nvSpPr>
        <p:spPr bwMode="auto">
          <a:xfrm>
            <a:off x="6400800" y="2509490"/>
            <a:ext cx="5036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L!=0</a:t>
            </a:r>
            <a:endParaRPr lang="en-US" altLang="zh-TW" sz="1200" b="1" i="1" dirty="0">
              <a:solidFill>
                <a:srgbClr val="990033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27650" name="Rectangle 2" descr=" 276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7651" name="Oval 3" descr=" 27651"/>
          <p:cNvSpPr>
            <a:spLocks noChangeArrowheads="1"/>
          </p:cNvSpPr>
          <p:nvPr/>
        </p:nvSpPr>
        <p:spPr bwMode="auto">
          <a:xfrm>
            <a:off x="1670050" y="113789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2" name="Oval 4" descr=" 27652"/>
          <p:cNvSpPr>
            <a:spLocks noChangeArrowheads="1"/>
          </p:cNvSpPr>
          <p:nvPr/>
        </p:nvSpPr>
        <p:spPr bwMode="auto">
          <a:xfrm>
            <a:off x="1670050" y="180940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3" name="Oval 5" descr=" 27653"/>
          <p:cNvSpPr>
            <a:spLocks noChangeArrowheads="1"/>
          </p:cNvSpPr>
          <p:nvPr/>
        </p:nvSpPr>
        <p:spPr bwMode="auto">
          <a:xfrm>
            <a:off x="730250" y="180940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4" name="Oval 6" descr=" 27654"/>
          <p:cNvSpPr>
            <a:spLocks noChangeArrowheads="1"/>
          </p:cNvSpPr>
          <p:nvPr/>
        </p:nvSpPr>
        <p:spPr bwMode="auto">
          <a:xfrm>
            <a:off x="1938338" y="248250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5" name="Oval 7" descr=" 27655"/>
          <p:cNvSpPr>
            <a:spLocks noChangeArrowheads="1"/>
          </p:cNvSpPr>
          <p:nvPr/>
        </p:nvSpPr>
        <p:spPr bwMode="auto">
          <a:xfrm>
            <a:off x="1938338" y="315401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6" name="Oval 8" descr=" 27656"/>
          <p:cNvSpPr>
            <a:spLocks noChangeArrowheads="1"/>
          </p:cNvSpPr>
          <p:nvPr/>
        </p:nvSpPr>
        <p:spPr bwMode="auto">
          <a:xfrm>
            <a:off x="1938338" y="369217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7" name="Text Box 9" descr=" 27657"/>
          <p:cNvSpPr txBox="1">
            <a:spLocks noChangeArrowheads="1"/>
          </p:cNvSpPr>
          <p:nvPr/>
        </p:nvSpPr>
        <p:spPr bwMode="auto">
          <a:xfrm>
            <a:off x="1754188" y="133315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58" name="Text Box 10" descr=" 27658"/>
          <p:cNvSpPr txBox="1">
            <a:spLocks noChangeArrowheads="1"/>
          </p:cNvSpPr>
          <p:nvPr/>
        </p:nvSpPr>
        <p:spPr bwMode="auto">
          <a:xfrm>
            <a:off x="1828800" y="193640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7659" name="Text Box 11" descr=" 27659"/>
          <p:cNvSpPr txBox="1">
            <a:spLocks noChangeArrowheads="1"/>
          </p:cNvSpPr>
          <p:nvPr/>
        </p:nvSpPr>
        <p:spPr bwMode="auto">
          <a:xfrm>
            <a:off x="873125" y="154429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60" name="Text Box 12" descr=" 27660"/>
          <p:cNvSpPr txBox="1">
            <a:spLocks noChangeArrowheads="1"/>
          </p:cNvSpPr>
          <p:nvPr/>
        </p:nvSpPr>
        <p:spPr bwMode="auto">
          <a:xfrm>
            <a:off x="855663" y="269205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61" name="Text Box 13" descr=" 27661"/>
          <p:cNvSpPr txBox="1">
            <a:spLocks noChangeArrowheads="1"/>
          </p:cNvSpPr>
          <p:nvPr/>
        </p:nvSpPr>
        <p:spPr bwMode="auto">
          <a:xfrm>
            <a:off x="2105025" y="342230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7662" name="Text Box 14" descr=" 27662"/>
          <p:cNvSpPr txBox="1">
            <a:spLocks noChangeArrowheads="1"/>
          </p:cNvSpPr>
          <p:nvPr/>
        </p:nvSpPr>
        <p:spPr bwMode="auto">
          <a:xfrm>
            <a:off x="2865438" y="289049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63" name="Line 15" descr=" 27663"/>
          <p:cNvSpPr>
            <a:spLocks noChangeShapeType="1"/>
          </p:cNvSpPr>
          <p:nvPr/>
        </p:nvSpPr>
        <p:spPr bwMode="auto">
          <a:xfrm>
            <a:off x="1803400" y="140617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4" name="Line 16" descr=" 27664"/>
          <p:cNvSpPr>
            <a:spLocks noChangeShapeType="1"/>
          </p:cNvSpPr>
          <p:nvPr/>
        </p:nvSpPr>
        <p:spPr bwMode="auto">
          <a:xfrm>
            <a:off x="2071688" y="275079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5" name="Line 17" descr=" 27665"/>
          <p:cNvSpPr>
            <a:spLocks noChangeShapeType="1"/>
          </p:cNvSpPr>
          <p:nvPr/>
        </p:nvSpPr>
        <p:spPr bwMode="auto">
          <a:xfrm>
            <a:off x="2071688" y="342230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6" name="Line 18" descr=" 27666"/>
          <p:cNvSpPr>
            <a:spLocks noChangeShapeType="1"/>
          </p:cNvSpPr>
          <p:nvPr/>
        </p:nvSpPr>
        <p:spPr bwMode="auto">
          <a:xfrm flipH="1" flipV="1">
            <a:off x="998538" y="1944340"/>
            <a:ext cx="671512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7" name="Line 19" descr=" 27667"/>
          <p:cNvSpPr>
            <a:spLocks noChangeShapeType="1"/>
          </p:cNvSpPr>
          <p:nvPr/>
        </p:nvSpPr>
        <p:spPr bwMode="auto">
          <a:xfrm>
            <a:off x="1879600" y="204594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8" name="Freeform 20" descr=" 27668"/>
          <p:cNvSpPr>
            <a:spLocks/>
          </p:cNvSpPr>
          <p:nvPr/>
        </p:nvSpPr>
        <p:spPr bwMode="auto">
          <a:xfrm>
            <a:off x="1585913" y="270951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9" name="Freeform 21" descr=" 27669"/>
          <p:cNvSpPr>
            <a:spLocks/>
          </p:cNvSpPr>
          <p:nvPr/>
        </p:nvSpPr>
        <p:spPr bwMode="auto">
          <a:xfrm>
            <a:off x="1938338" y="191100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70" name="Text Box 22" descr=" 27670"/>
          <p:cNvSpPr txBox="1">
            <a:spLocks noChangeArrowheads="1"/>
          </p:cNvSpPr>
          <p:nvPr/>
        </p:nvSpPr>
        <p:spPr bwMode="auto">
          <a:xfrm>
            <a:off x="1143000" y="420017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sp>
        <p:nvSpPr>
          <p:cNvPr id="27671" name="Oval 23" descr=" 27671"/>
          <p:cNvSpPr>
            <a:spLocks noChangeArrowheads="1"/>
          </p:cNvSpPr>
          <p:nvPr/>
        </p:nvSpPr>
        <p:spPr bwMode="auto">
          <a:xfrm>
            <a:off x="6478588" y="115694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0</a:t>
            </a:r>
          </a:p>
        </p:txBody>
      </p:sp>
      <p:sp>
        <p:nvSpPr>
          <p:cNvPr id="27672" name="Oval 24" descr=" 27672"/>
          <p:cNvSpPr>
            <a:spLocks noChangeArrowheads="1"/>
          </p:cNvSpPr>
          <p:nvPr/>
        </p:nvSpPr>
        <p:spPr bwMode="auto">
          <a:xfrm>
            <a:off x="6478588" y="183956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27673" name="Oval 25" descr=" 27673"/>
          <p:cNvSpPr>
            <a:spLocks noChangeArrowheads="1"/>
          </p:cNvSpPr>
          <p:nvPr/>
        </p:nvSpPr>
        <p:spPr bwMode="auto">
          <a:xfrm>
            <a:off x="5522913" y="1839565"/>
            <a:ext cx="273050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27674" name="Oval 26" descr=" 27674"/>
          <p:cNvSpPr>
            <a:spLocks noChangeArrowheads="1"/>
          </p:cNvSpPr>
          <p:nvPr/>
        </p:nvSpPr>
        <p:spPr bwMode="auto">
          <a:xfrm>
            <a:off x="6094413" y="252219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3</a:t>
            </a:r>
          </a:p>
        </p:txBody>
      </p:sp>
      <p:sp>
        <p:nvSpPr>
          <p:cNvPr id="27675" name="Oval 27" descr=" 27675"/>
          <p:cNvSpPr>
            <a:spLocks noChangeArrowheads="1"/>
          </p:cNvSpPr>
          <p:nvPr/>
        </p:nvSpPr>
        <p:spPr bwMode="auto">
          <a:xfrm>
            <a:off x="5727700" y="320481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4</a:t>
            </a:r>
          </a:p>
        </p:txBody>
      </p:sp>
      <p:sp>
        <p:nvSpPr>
          <p:cNvPr id="27676" name="Oval 28" descr=" 27676"/>
          <p:cNvSpPr>
            <a:spLocks noChangeArrowheads="1"/>
          </p:cNvSpPr>
          <p:nvPr/>
        </p:nvSpPr>
        <p:spPr bwMode="auto">
          <a:xfrm>
            <a:off x="5403850" y="373504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5</a:t>
            </a:r>
          </a:p>
        </p:txBody>
      </p:sp>
      <p:sp>
        <p:nvSpPr>
          <p:cNvPr id="27677" name="Text Box 29" descr=" 27677"/>
          <p:cNvSpPr txBox="1">
            <a:spLocks noChangeArrowheads="1"/>
          </p:cNvSpPr>
          <p:nvPr/>
        </p:nvSpPr>
        <p:spPr bwMode="auto">
          <a:xfrm>
            <a:off x="6626225" y="1366490"/>
            <a:ext cx="4603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78" name="Text Box 30" descr=" 27678"/>
          <p:cNvSpPr txBox="1">
            <a:spLocks noChangeArrowheads="1"/>
          </p:cNvSpPr>
          <p:nvPr/>
        </p:nvSpPr>
        <p:spPr bwMode="auto">
          <a:xfrm>
            <a:off x="6408738" y="2125315"/>
            <a:ext cx="8302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L=1;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old=new</a:t>
            </a:r>
          </a:p>
        </p:txBody>
      </p:sp>
      <p:sp>
        <p:nvSpPr>
          <p:cNvPr id="27679" name="Text Box 31" descr=" 27679"/>
          <p:cNvSpPr txBox="1">
            <a:spLocks noChangeArrowheads="1"/>
          </p:cNvSpPr>
          <p:nvPr/>
        </p:nvSpPr>
        <p:spPr bwMode="auto">
          <a:xfrm>
            <a:off x="5668963" y="1601440"/>
            <a:ext cx="735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80" name="Text Box 32" descr=" 27680"/>
          <p:cNvSpPr txBox="1">
            <a:spLocks noChangeArrowheads="1"/>
          </p:cNvSpPr>
          <p:nvPr/>
        </p:nvSpPr>
        <p:spPr bwMode="auto">
          <a:xfrm>
            <a:off x="5267325" y="2658715"/>
            <a:ext cx="8286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  L=0;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81" name="Text Box 33" descr=" 27681"/>
          <p:cNvSpPr txBox="1">
            <a:spLocks noChangeArrowheads="1"/>
          </p:cNvSpPr>
          <p:nvPr/>
        </p:nvSpPr>
        <p:spPr bwMode="auto">
          <a:xfrm>
            <a:off x="4686300" y="3300065"/>
            <a:ext cx="1104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82" name="Line 34" descr=" 27682"/>
          <p:cNvSpPr>
            <a:spLocks noChangeShapeType="1"/>
          </p:cNvSpPr>
          <p:nvPr/>
        </p:nvSpPr>
        <p:spPr bwMode="auto">
          <a:xfrm>
            <a:off x="6615113" y="1429990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3" name="Line 35" descr=" 27683"/>
          <p:cNvSpPr>
            <a:spLocks noChangeShapeType="1"/>
          </p:cNvSpPr>
          <p:nvPr/>
        </p:nvSpPr>
        <p:spPr bwMode="auto">
          <a:xfrm flipH="1">
            <a:off x="5856288" y="2744440"/>
            <a:ext cx="288925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4" name="Line 36" descr=" 27684"/>
          <p:cNvSpPr>
            <a:spLocks noChangeShapeType="1"/>
          </p:cNvSpPr>
          <p:nvPr/>
        </p:nvSpPr>
        <p:spPr bwMode="auto">
          <a:xfrm flipH="1">
            <a:off x="5549900" y="3469928"/>
            <a:ext cx="212725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5" name="Line 37" descr=" 27685"/>
          <p:cNvSpPr>
            <a:spLocks noChangeShapeType="1"/>
          </p:cNvSpPr>
          <p:nvPr/>
        </p:nvSpPr>
        <p:spPr bwMode="auto">
          <a:xfrm flipH="1" flipV="1">
            <a:off x="5795963" y="197609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6" name="Text Box 38" descr=" 27686"/>
          <p:cNvSpPr txBox="1">
            <a:spLocks noChangeArrowheads="1"/>
          </p:cNvSpPr>
          <p:nvPr/>
        </p:nvSpPr>
        <p:spPr bwMode="auto">
          <a:xfrm>
            <a:off x="5265738" y="1566515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7687" name="Text Box 39" descr=" 27687"/>
          <p:cNvSpPr txBox="1">
            <a:spLocks noChangeArrowheads="1"/>
          </p:cNvSpPr>
          <p:nvPr/>
        </p:nvSpPr>
        <p:spPr bwMode="auto">
          <a:xfrm>
            <a:off x="6646863" y="1626840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7688" name="Line 40" descr=" 27688"/>
          <p:cNvSpPr>
            <a:spLocks noChangeShapeType="1"/>
          </p:cNvSpPr>
          <p:nvPr/>
        </p:nvSpPr>
        <p:spPr bwMode="auto">
          <a:xfrm flipH="1">
            <a:off x="6230938" y="2087215"/>
            <a:ext cx="29845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93" name="Text Box 45" descr=" 27693"/>
          <p:cNvSpPr txBox="1">
            <a:spLocks noChangeArrowheads="1"/>
          </p:cNvSpPr>
          <p:nvPr/>
        </p:nvSpPr>
        <p:spPr bwMode="auto">
          <a:xfrm>
            <a:off x="5580063" y="3606453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7694" name="Text Box 46" descr=" 27694"/>
          <p:cNvSpPr txBox="1">
            <a:spLocks noChangeArrowheads="1"/>
          </p:cNvSpPr>
          <p:nvPr/>
        </p:nvSpPr>
        <p:spPr bwMode="auto">
          <a:xfrm>
            <a:off x="5870575" y="3009553"/>
            <a:ext cx="439738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grpSp>
        <p:nvGrpSpPr>
          <p:cNvPr id="2" name="Group 71" descr=" 5"/>
          <p:cNvGrpSpPr>
            <a:grpSpLocks/>
          </p:cNvGrpSpPr>
          <p:nvPr/>
        </p:nvGrpSpPr>
        <p:grpSpPr bwMode="auto">
          <a:xfrm>
            <a:off x="5932487" y="3300065"/>
            <a:ext cx="1104900" cy="715962"/>
            <a:chOff x="3737" y="2610"/>
            <a:chExt cx="696" cy="451"/>
          </a:xfrm>
        </p:grpSpPr>
        <p:sp>
          <p:nvSpPr>
            <p:cNvPr id="52" name="Oval 48"/>
            <p:cNvSpPr>
              <a:spLocks noChangeArrowheads="1"/>
            </p:cNvSpPr>
            <p:nvPr/>
          </p:nvSpPr>
          <p:spPr bwMode="auto">
            <a:xfrm>
              <a:off x="3947" y="2889"/>
              <a:ext cx="171" cy="17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7</a:t>
              </a:r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3737" y="2701"/>
              <a:ext cx="231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Text Box 50"/>
            <p:cNvSpPr txBox="1">
              <a:spLocks noChangeArrowheads="1"/>
            </p:cNvSpPr>
            <p:nvPr/>
          </p:nvSpPr>
          <p:spPr bwMode="auto">
            <a:xfrm>
              <a:off x="3737" y="2610"/>
              <a:ext cx="69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dirty="0">
                  <a:latin typeface="Courier New" pitchFamily="49" charset="0"/>
                  <a:ea typeface="新細明體" charset="-120"/>
                </a:rPr>
                <a:t>[new==old]</a:t>
              </a:r>
            </a:p>
          </p:txBody>
        </p:sp>
        <p:sp>
          <p:nvSpPr>
            <p:cNvPr id="55" name="Text Box 51"/>
            <p:cNvSpPr txBox="1">
              <a:spLocks noChangeArrowheads="1"/>
            </p:cNvSpPr>
            <p:nvPr/>
          </p:nvSpPr>
          <p:spPr bwMode="auto">
            <a:xfrm>
              <a:off x="4047" y="2814"/>
              <a:ext cx="28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sp>
        <p:nvSpPr>
          <p:cNvPr id="27711" name="Freeform 63" descr=" 27711"/>
          <p:cNvSpPr>
            <a:spLocks/>
          </p:cNvSpPr>
          <p:nvPr/>
        </p:nvSpPr>
        <p:spPr bwMode="auto">
          <a:xfrm>
            <a:off x="5222875" y="2036415"/>
            <a:ext cx="1263650" cy="1739900"/>
          </a:xfrm>
          <a:custGeom>
            <a:avLst/>
            <a:gdLst/>
            <a:ahLst/>
            <a:cxnLst>
              <a:cxn ang="0">
                <a:pos x="76" y="612"/>
              </a:cxn>
              <a:cxn ang="0">
                <a:pos x="10" y="432"/>
              </a:cxn>
              <a:cxn ang="0">
                <a:pos x="73" y="141"/>
              </a:cxn>
              <a:cxn ang="0">
                <a:pos x="445" y="0"/>
              </a:cxn>
            </a:cxnLst>
            <a:rect l="0" t="0" r="r" b="b"/>
            <a:pathLst>
              <a:path w="445" h="612">
                <a:moveTo>
                  <a:pt x="76" y="612"/>
                </a:moveTo>
                <a:cubicBezTo>
                  <a:pt x="65" y="582"/>
                  <a:pt x="10" y="510"/>
                  <a:pt x="10" y="432"/>
                </a:cubicBezTo>
                <a:cubicBezTo>
                  <a:pt x="10" y="354"/>
                  <a:pt x="0" y="213"/>
                  <a:pt x="73" y="141"/>
                </a:cubicBezTo>
                <a:cubicBezTo>
                  <a:pt x="146" y="69"/>
                  <a:pt x="368" y="29"/>
                  <a:pt x="445" y="0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713" name="Text Box 65" descr=" 27713"/>
          <p:cNvSpPr txBox="1">
            <a:spLocks noChangeArrowheads="1"/>
          </p:cNvSpPr>
          <p:nvPr/>
        </p:nvSpPr>
        <p:spPr bwMode="auto">
          <a:xfrm>
            <a:off x="6629400" y="980728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27729" name="Text Box 81" descr=" 27729"/>
          <p:cNvSpPr txBox="1">
            <a:spLocks noChangeArrowheads="1"/>
          </p:cNvSpPr>
          <p:nvPr/>
        </p:nvSpPr>
        <p:spPr bwMode="auto">
          <a:xfrm>
            <a:off x="3465513" y="409699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57" name="向右箭號 56"/>
          <p:cNvSpPr/>
          <p:nvPr/>
        </p:nvSpPr>
        <p:spPr>
          <a:xfrm>
            <a:off x="395536" y="1865610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Group 72" descr=" 4"/>
          <p:cNvGrpSpPr>
            <a:grpSpLocks/>
          </p:cNvGrpSpPr>
          <p:nvPr/>
        </p:nvGrpSpPr>
        <p:grpSpPr bwMode="auto">
          <a:xfrm>
            <a:off x="6372205" y="2761902"/>
            <a:ext cx="1492251" cy="715962"/>
            <a:chOff x="4002" y="2271"/>
            <a:chExt cx="940" cy="451"/>
          </a:xfrm>
        </p:grpSpPr>
        <p:sp>
          <p:nvSpPr>
            <p:cNvPr id="59" name="Oval 52"/>
            <p:cNvSpPr>
              <a:spLocks noChangeArrowheads="1"/>
            </p:cNvSpPr>
            <p:nvPr/>
          </p:nvSpPr>
          <p:spPr bwMode="auto">
            <a:xfrm flipH="1">
              <a:off x="4566" y="255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8</a:t>
              </a:r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>
              <a:off x="4002" y="2271"/>
              <a:ext cx="655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" name="Text Box 67"/>
            <p:cNvSpPr txBox="1">
              <a:spLocks noChangeArrowheads="1"/>
            </p:cNvSpPr>
            <p:nvPr/>
          </p:nvSpPr>
          <p:spPr bwMode="auto">
            <a:xfrm>
              <a:off x="4625" y="2370"/>
              <a:ext cx="31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L!=0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grpSp>
        <p:nvGrpSpPr>
          <p:cNvPr id="4" name="Group 85" descr=" 8"/>
          <p:cNvGrpSpPr>
            <a:grpSpLocks/>
          </p:cNvGrpSpPr>
          <p:nvPr/>
        </p:nvGrpSpPr>
        <p:grpSpPr bwMode="auto">
          <a:xfrm>
            <a:off x="6732600" y="3460394"/>
            <a:ext cx="571501" cy="781048"/>
            <a:chOff x="4241" y="2711"/>
            <a:chExt cx="360" cy="492"/>
          </a:xfrm>
        </p:grpSpPr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4418" y="2711"/>
              <a:ext cx="183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63" name="Oval 82"/>
            <p:cNvSpPr>
              <a:spLocks noChangeArrowheads="1"/>
            </p:cNvSpPr>
            <p:nvPr/>
          </p:nvSpPr>
          <p:spPr bwMode="auto">
            <a:xfrm>
              <a:off x="4296" y="2894"/>
              <a:ext cx="172" cy="17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 dirty="0">
                  <a:latin typeface="Times New Roman" pitchFamily="18" charset="0"/>
                  <a:ea typeface="新細明體" charset="-120"/>
                </a:rPr>
                <a:t>9</a:t>
              </a:r>
            </a:p>
          </p:txBody>
        </p:sp>
        <p:sp>
          <p:nvSpPr>
            <p:cNvPr id="64" name="Text Box 84"/>
            <p:cNvSpPr txBox="1">
              <a:spLocks noChangeArrowheads="1"/>
            </p:cNvSpPr>
            <p:nvPr/>
          </p:nvSpPr>
          <p:spPr bwMode="auto">
            <a:xfrm>
              <a:off x="4241" y="3029"/>
              <a:ext cx="31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L!=0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sp>
        <p:nvSpPr>
          <p:cNvPr id="65" name="Text Box 50"/>
          <p:cNvSpPr txBox="1">
            <a:spLocks noChangeArrowheads="1"/>
          </p:cNvSpPr>
          <p:nvPr/>
        </p:nvSpPr>
        <p:spPr bwMode="auto">
          <a:xfrm>
            <a:off x="6516216" y="3491397"/>
            <a:ext cx="1104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dirty="0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grpSp>
        <p:nvGrpSpPr>
          <p:cNvPr id="5" name="Group 73" descr=" 3"/>
          <p:cNvGrpSpPr>
            <a:grpSpLocks/>
          </p:cNvGrpSpPr>
          <p:nvPr/>
        </p:nvGrpSpPr>
        <p:grpSpPr bwMode="auto">
          <a:xfrm>
            <a:off x="7317968" y="3246970"/>
            <a:ext cx="1270000" cy="922338"/>
            <a:chOff x="4576" y="2612"/>
            <a:chExt cx="800" cy="581"/>
          </a:xfrm>
        </p:grpSpPr>
        <p:sp>
          <p:nvSpPr>
            <p:cNvPr id="68" name="Oval 53"/>
            <p:cNvSpPr>
              <a:spLocks noChangeArrowheads="1"/>
            </p:cNvSpPr>
            <p:nvPr/>
          </p:nvSpPr>
          <p:spPr bwMode="auto">
            <a:xfrm flipH="1">
              <a:off x="4770" y="2884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10</a:t>
              </a:r>
            </a:p>
          </p:txBody>
        </p:sp>
        <p:sp>
          <p:nvSpPr>
            <p:cNvPr id="69" name="Text Box 54"/>
            <p:cNvSpPr txBox="1">
              <a:spLocks noChangeArrowheads="1"/>
            </p:cNvSpPr>
            <p:nvPr/>
          </p:nvSpPr>
          <p:spPr bwMode="auto">
            <a:xfrm flipH="1">
              <a:off x="4679" y="2612"/>
              <a:ext cx="697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[new!=old]</a:t>
              </a:r>
            </a:p>
          </p:txBody>
        </p:sp>
        <p:sp>
          <p:nvSpPr>
            <p:cNvPr id="70" name="Line 56"/>
            <p:cNvSpPr>
              <a:spLocks noChangeShapeType="1"/>
            </p:cNvSpPr>
            <p:nvPr/>
          </p:nvSpPr>
          <p:spPr bwMode="auto">
            <a:xfrm>
              <a:off x="4716" y="2717"/>
              <a:ext cx="135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" name="Text Box 68"/>
            <p:cNvSpPr txBox="1">
              <a:spLocks noChangeArrowheads="1"/>
            </p:cNvSpPr>
            <p:nvPr/>
          </p:nvSpPr>
          <p:spPr bwMode="auto">
            <a:xfrm>
              <a:off x="4576" y="3019"/>
              <a:ext cx="31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L!=0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grpSp>
        <p:nvGrpSpPr>
          <p:cNvPr id="6" name="Group 74" descr=" 2"/>
          <p:cNvGrpSpPr>
            <a:grpSpLocks/>
          </p:cNvGrpSpPr>
          <p:nvPr/>
        </p:nvGrpSpPr>
        <p:grpSpPr bwMode="auto">
          <a:xfrm>
            <a:off x="7853367" y="3606456"/>
            <a:ext cx="955675" cy="409575"/>
            <a:chOff x="4947" y="2803"/>
            <a:chExt cx="602" cy="258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 flipH="1">
              <a:off x="5377" y="2889"/>
              <a:ext cx="172" cy="17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 b="1">
                  <a:latin typeface="Times New Roman" pitchFamily="18" charset="0"/>
                  <a:ea typeface="新細明體" charset="-120"/>
                </a:rPr>
                <a:t>11</a:t>
              </a:r>
            </a:p>
          </p:txBody>
        </p:sp>
        <p:sp>
          <p:nvSpPr>
            <p:cNvPr id="74" name="Text Box 58"/>
            <p:cNvSpPr txBox="1">
              <a:spLocks noChangeArrowheads="1"/>
            </p:cNvSpPr>
            <p:nvPr/>
          </p:nvSpPr>
          <p:spPr bwMode="auto">
            <a:xfrm flipH="1">
              <a:off x="4960" y="2803"/>
              <a:ext cx="4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[L!=0]</a:t>
              </a:r>
            </a:p>
          </p:txBody>
        </p:sp>
        <p:sp>
          <p:nvSpPr>
            <p:cNvPr id="75" name="Line 59"/>
            <p:cNvSpPr>
              <a:spLocks noChangeShapeType="1"/>
            </p:cNvSpPr>
            <p:nvPr/>
          </p:nvSpPr>
          <p:spPr bwMode="auto">
            <a:xfrm flipV="1">
              <a:off x="4947" y="2975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2" name="圓角矩形 71"/>
          <p:cNvSpPr/>
          <p:nvPr/>
        </p:nvSpPr>
        <p:spPr>
          <a:xfrm>
            <a:off x="5004048" y="4581128"/>
            <a:ext cx="1003812" cy="20882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76" name="直線單箭頭接點 75"/>
          <p:cNvCxnSpPr/>
          <p:nvPr/>
        </p:nvCxnSpPr>
        <p:spPr>
          <a:xfrm>
            <a:off x="4576300" y="5301208"/>
            <a:ext cx="427748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圓角矩形 76"/>
          <p:cNvSpPr/>
          <p:nvPr/>
        </p:nvSpPr>
        <p:spPr>
          <a:xfrm>
            <a:off x="3237952" y="4581128"/>
            <a:ext cx="1440160" cy="20882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8" name="橢圓 77"/>
          <p:cNvSpPr/>
          <p:nvPr/>
        </p:nvSpPr>
        <p:spPr>
          <a:xfrm>
            <a:off x="3403672" y="4885101"/>
            <a:ext cx="1172628" cy="780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L’=0 </a:t>
            </a:r>
            <a:r>
              <a:rPr lang="en-US" altLang="zh-TW" sz="1400" b="1" dirty="0" smtClean="0">
                <a:latin typeface="cmsy10"/>
              </a:rPr>
              <a:t>Æ </a:t>
            </a:r>
            <a:r>
              <a:rPr lang="en-US" altLang="zh-TW" sz="1400" b="1" dirty="0" smtClean="0"/>
              <a:t>L=1</a:t>
            </a:r>
            <a:r>
              <a:rPr lang="en-US" altLang="zh-TW" sz="1400" b="1" dirty="0" smtClean="0">
                <a:latin typeface="cmsy10"/>
              </a:rPr>
              <a:t>Æ </a:t>
            </a:r>
            <a:r>
              <a:rPr lang="en-US" altLang="zh-TW" sz="1400" b="1" dirty="0" smtClean="0"/>
              <a:t>old=new</a:t>
            </a:r>
            <a:endParaRPr lang="zh-TW" altLang="en-US" sz="1400" b="1" dirty="0" smtClean="0">
              <a:latin typeface="cmsy10"/>
            </a:endParaRPr>
          </a:p>
        </p:txBody>
      </p:sp>
      <p:sp>
        <p:nvSpPr>
          <p:cNvPr id="79" name="圓角矩形 78"/>
          <p:cNvSpPr/>
          <p:nvPr/>
        </p:nvSpPr>
        <p:spPr>
          <a:xfrm>
            <a:off x="1453952" y="4581128"/>
            <a:ext cx="1029816" cy="20882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0" name="矩形 79"/>
          <p:cNvSpPr/>
          <p:nvPr/>
        </p:nvSpPr>
        <p:spPr>
          <a:xfrm>
            <a:off x="1691680" y="4575299"/>
            <a:ext cx="514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L=0</a:t>
            </a:r>
            <a:endParaRPr lang="zh-TW" altLang="en-US" b="1" dirty="0" smtClean="0">
              <a:latin typeface="cmsy10"/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611560" y="4885101"/>
            <a:ext cx="482352" cy="780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</a:t>
            </a:r>
            <a:endParaRPr lang="zh-TW" altLang="en-US" dirty="0" smtClean="0">
              <a:latin typeface="cmsy10"/>
            </a:endParaRPr>
          </a:p>
        </p:txBody>
      </p:sp>
      <p:sp>
        <p:nvSpPr>
          <p:cNvPr id="82" name="橢圓 81"/>
          <p:cNvSpPr/>
          <p:nvPr/>
        </p:nvSpPr>
        <p:spPr>
          <a:xfrm>
            <a:off x="1619672" y="4885101"/>
            <a:ext cx="792088" cy="780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L=0</a:t>
            </a:r>
            <a:endParaRPr lang="zh-TW" altLang="en-US" dirty="0" smtClean="0">
              <a:latin typeface="cmsy10"/>
            </a:endParaRPr>
          </a:p>
        </p:txBody>
      </p:sp>
      <p:cxnSp>
        <p:nvCxnSpPr>
          <p:cNvPr id="83" name="直線單箭頭接點 82"/>
          <p:cNvCxnSpPr>
            <a:stCxn id="81" idx="6"/>
            <a:endCxn id="82" idx="2"/>
          </p:cNvCxnSpPr>
          <p:nvPr/>
        </p:nvCxnSpPr>
        <p:spPr>
          <a:xfrm>
            <a:off x="1093912" y="5275571"/>
            <a:ext cx="525760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1034510" y="4993431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L=0</a:t>
            </a:r>
            <a:endParaRPr lang="zh-TW" altLang="en-US" sz="1400" b="1" dirty="0"/>
          </a:p>
        </p:txBody>
      </p:sp>
      <p:cxnSp>
        <p:nvCxnSpPr>
          <p:cNvPr id="85" name="直線單箭頭接點 84"/>
          <p:cNvCxnSpPr/>
          <p:nvPr/>
        </p:nvCxnSpPr>
        <p:spPr>
          <a:xfrm>
            <a:off x="2483768" y="5270245"/>
            <a:ext cx="864096" cy="5327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/>
          <p:cNvSpPr txBox="1"/>
          <p:nvPr/>
        </p:nvSpPr>
        <p:spPr>
          <a:xfrm>
            <a:off x="2483768" y="4725144"/>
            <a:ext cx="829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L=1</a:t>
            </a:r>
          </a:p>
          <a:p>
            <a:r>
              <a:rPr lang="en-US" altLang="zh-TW" sz="1400" b="1" dirty="0" smtClean="0"/>
              <a:t>old=new</a:t>
            </a:r>
            <a:endParaRPr lang="zh-TW" altLang="en-US" sz="1400" b="1" dirty="0"/>
          </a:p>
        </p:txBody>
      </p:sp>
      <p:sp>
        <p:nvSpPr>
          <p:cNvPr id="87" name="矩形 86"/>
          <p:cNvSpPr/>
          <p:nvPr/>
        </p:nvSpPr>
        <p:spPr>
          <a:xfrm>
            <a:off x="3602526" y="4571836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L!=0</a:t>
            </a:r>
            <a:endParaRPr lang="zh-TW" altLang="en-US" b="1" dirty="0" smtClean="0">
              <a:latin typeface="cmsy10"/>
            </a:endParaRPr>
          </a:p>
        </p:txBody>
      </p:sp>
      <p:sp>
        <p:nvSpPr>
          <p:cNvPr id="88" name="橢圓 87"/>
          <p:cNvSpPr/>
          <p:nvPr/>
        </p:nvSpPr>
        <p:spPr>
          <a:xfrm>
            <a:off x="5157368" y="4885101"/>
            <a:ext cx="706476" cy="780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L!=0</a:t>
            </a:r>
            <a:endParaRPr lang="zh-TW" altLang="en-US" sz="1400" b="1" dirty="0" smtClean="0">
              <a:latin typeface="cmsy1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215772" y="4571836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L!=0</a:t>
            </a:r>
            <a:endParaRPr lang="zh-TW" altLang="en-US" b="1" dirty="0" smtClean="0">
              <a:latin typeface="cmsy10"/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>
            <a:off x="6026228" y="5314117"/>
            <a:ext cx="864096" cy="5327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/>
          <p:cNvSpPr txBox="1"/>
          <p:nvPr/>
        </p:nvSpPr>
        <p:spPr>
          <a:xfrm>
            <a:off x="5924416" y="4783084"/>
            <a:ext cx="1002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1400" b="1" dirty="0" smtClean="0"/>
          </a:p>
          <a:p>
            <a:r>
              <a:rPr lang="en-US" altLang="zh-TW" sz="1400" b="1" dirty="0" smtClean="0"/>
              <a:t>[new!=old]</a:t>
            </a:r>
            <a:endParaRPr lang="zh-TW" altLang="en-US" sz="1400" b="1" dirty="0"/>
          </a:p>
        </p:txBody>
      </p:sp>
      <p:sp>
        <p:nvSpPr>
          <p:cNvPr id="98" name="橢圓 97"/>
          <p:cNvSpPr/>
          <p:nvPr/>
        </p:nvSpPr>
        <p:spPr>
          <a:xfrm>
            <a:off x="6876256" y="4924180"/>
            <a:ext cx="936104" cy="809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 dirty="0" smtClean="0">
              <a:latin typeface="cmsy1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886270" y="5013176"/>
            <a:ext cx="8822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L!=0 </a:t>
            </a:r>
            <a:r>
              <a:rPr lang="en-US" altLang="zh-TW" sz="1400" b="1" dirty="0" smtClean="0">
                <a:solidFill>
                  <a:schemeClr val="bg1"/>
                </a:solidFill>
                <a:latin typeface="cmsy10"/>
              </a:rPr>
              <a:t>Æ </a:t>
            </a:r>
            <a:r>
              <a:rPr lang="en-US" altLang="zh-TW" sz="1400" b="1" dirty="0" smtClean="0">
                <a:solidFill>
                  <a:schemeClr val="bg1"/>
                </a:solidFill>
              </a:rPr>
              <a:t>old!=new</a:t>
            </a:r>
            <a:endParaRPr lang="zh-TW" altLang="en-US" sz="1400" b="1" dirty="0" smtClean="0">
              <a:solidFill>
                <a:schemeClr val="bg1"/>
              </a:solidFill>
              <a:latin typeface="cmsy1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006110" y="4571836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L!=0</a:t>
            </a:r>
            <a:endParaRPr lang="zh-TW" altLang="en-US" b="1" dirty="0" smtClean="0">
              <a:latin typeface="cmsy10"/>
            </a:endParaRPr>
          </a:p>
        </p:txBody>
      </p:sp>
      <p:sp>
        <p:nvSpPr>
          <p:cNvPr id="102" name="橢圓 101"/>
          <p:cNvSpPr/>
          <p:nvPr/>
        </p:nvSpPr>
        <p:spPr>
          <a:xfrm>
            <a:off x="8373616" y="4941168"/>
            <a:ext cx="770384" cy="78094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L!=0</a:t>
            </a:r>
            <a:endParaRPr lang="zh-TW" altLang="en-US" sz="1600" dirty="0" smtClean="0">
              <a:latin typeface="cmsy10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7868632" y="478141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1400" b="1" dirty="0" smtClean="0"/>
          </a:p>
          <a:p>
            <a:r>
              <a:rPr lang="en-US" altLang="zh-TW" sz="1400" b="1" dirty="0" smtClean="0"/>
              <a:t>[L!=0]</a:t>
            </a:r>
            <a:endParaRPr lang="zh-TW" altLang="en-US" sz="1400" b="1" dirty="0"/>
          </a:p>
        </p:txBody>
      </p:sp>
      <p:sp>
        <p:nvSpPr>
          <p:cNvPr id="104" name="橢圓 103"/>
          <p:cNvSpPr/>
          <p:nvPr/>
        </p:nvSpPr>
        <p:spPr>
          <a:xfrm>
            <a:off x="6804248" y="5517232"/>
            <a:ext cx="1080120" cy="1008112"/>
          </a:xfrm>
          <a:prstGeom prst="ellipse">
            <a:avLst/>
          </a:prstGeom>
          <a:solidFill>
            <a:schemeClr val="accent2">
              <a:lumMod val="50000"/>
              <a:alpha val="49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L!=0</a:t>
            </a:r>
            <a:endParaRPr lang="zh-TW" altLang="en-US" sz="1600" dirty="0" smtClean="0">
              <a:latin typeface="cmsy10"/>
            </a:endParaRPr>
          </a:p>
        </p:txBody>
      </p:sp>
      <p:sp>
        <p:nvSpPr>
          <p:cNvPr id="105" name="手繪多邊形 104"/>
          <p:cNvSpPr/>
          <p:nvPr/>
        </p:nvSpPr>
        <p:spPr>
          <a:xfrm>
            <a:off x="7011695" y="5522976"/>
            <a:ext cx="664693" cy="214884"/>
          </a:xfrm>
          <a:custGeom>
            <a:avLst/>
            <a:gdLst>
              <a:gd name="connsiteX0" fmla="*/ 10897 w 664693"/>
              <a:gd name="connsiteY0" fmla="*/ 96012 h 214884"/>
              <a:gd name="connsiteX1" fmla="*/ 10897 w 664693"/>
              <a:gd name="connsiteY1" fmla="*/ 96012 h 214884"/>
              <a:gd name="connsiteX2" fmla="*/ 52045 w 664693"/>
              <a:gd name="connsiteY2" fmla="*/ 77724 h 214884"/>
              <a:gd name="connsiteX3" fmla="*/ 65761 w 664693"/>
              <a:gd name="connsiteY3" fmla="*/ 68580 h 214884"/>
              <a:gd name="connsiteX4" fmla="*/ 106909 w 664693"/>
              <a:gd name="connsiteY4" fmla="*/ 54864 h 214884"/>
              <a:gd name="connsiteX5" fmla="*/ 120625 w 664693"/>
              <a:gd name="connsiteY5" fmla="*/ 50292 h 214884"/>
              <a:gd name="connsiteX6" fmla="*/ 138913 w 664693"/>
              <a:gd name="connsiteY6" fmla="*/ 41148 h 214884"/>
              <a:gd name="connsiteX7" fmla="*/ 170917 w 664693"/>
              <a:gd name="connsiteY7" fmla="*/ 32004 h 214884"/>
              <a:gd name="connsiteX8" fmla="*/ 198349 w 664693"/>
              <a:gd name="connsiteY8" fmla="*/ 22860 h 214884"/>
              <a:gd name="connsiteX9" fmla="*/ 225781 w 664693"/>
              <a:gd name="connsiteY9" fmla="*/ 13716 h 214884"/>
              <a:gd name="connsiteX10" fmla="*/ 239497 w 664693"/>
              <a:gd name="connsiteY10" fmla="*/ 9144 h 214884"/>
              <a:gd name="connsiteX11" fmla="*/ 294361 w 664693"/>
              <a:gd name="connsiteY11" fmla="*/ 0 h 214884"/>
              <a:gd name="connsiteX12" fmla="*/ 413233 w 664693"/>
              <a:gd name="connsiteY12" fmla="*/ 4572 h 214884"/>
              <a:gd name="connsiteX13" fmla="*/ 481813 w 664693"/>
              <a:gd name="connsiteY13" fmla="*/ 13716 h 214884"/>
              <a:gd name="connsiteX14" fmla="*/ 500101 w 664693"/>
              <a:gd name="connsiteY14" fmla="*/ 18288 h 214884"/>
              <a:gd name="connsiteX15" fmla="*/ 541249 w 664693"/>
              <a:gd name="connsiteY15" fmla="*/ 27432 h 214884"/>
              <a:gd name="connsiteX16" fmla="*/ 568681 w 664693"/>
              <a:gd name="connsiteY16" fmla="*/ 36576 h 214884"/>
              <a:gd name="connsiteX17" fmla="*/ 582397 w 664693"/>
              <a:gd name="connsiteY17" fmla="*/ 41148 h 214884"/>
              <a:gd name="connsiteX18" fmla="*/ 596113 w 664693"/>
              <a:gd name="connsiteY18" fmla="*/ 50292 h 214884"/>
              <a:gd name="connsiteX19" fmla="*/ 623545 w 664693"/>
              <a:gd name="connsiteY19" fmla="*/ 59436 h 214884"/>
              <a:gd name="connsiteX20" fmla="*/ 650977 w 664693"/>
              <a:gd name="connsiteY20" fmla="*/ 77724 h 214884"/>
              <a:gd name="connsiteX21" fmla="*/ 664693 w 664693"/>
              <a:gd name="connsiteY21" fmla="*/ 86868 h 214884"/>
              <a:gd name="connsiteX22" fmla="*/ 660121 w 664693"/>
              <a:gd name="connsiteY22" fmla="*/ 100584 h 214884"/>
              <a:gd name="connsiteX23" fmla="*/ 605257 w 664693"/>
              <a:gd name="connsiteY23" fmla="*/ 128016 h 214884"/>
              <a:gd name="connsiteX24" fmla="*/ 577825 w 664693"/>
              <a:gd name="connsiteY24" fmla="*/ 146304 h 214884"/>
              <a:gd name="connsiteX25" fmla="*/ 564109 w 664693"/>
              <a:gd name="connsiteY25" fmla="*/ 150876 h 214884"/>
              <a:gd name="connsiteX26" fmla="*/ 550393 w 664693"/>
              <a:gd name="connsiteY26" fmla="*/ 160020 h 214884"/>
              <a:gd name="connsiteX27" fmla="*/ 536677 w 664693"/>
              <a:gd name="connsiteY27" fmla="*/ 164592 h 214884"/>
              <a:gd name="connsiteX28" fmla="*/ 522961 w 664693"/>
              <a:gd name="connsiteY28" fmla="*/ 173736 h 214884"/>
              <a:gd name="connsiteX29" fmla="*/ 495529 w 664693"/>
              <a:gd name="connsiteY29" fmla="*/ 182880 h 214884"/>
              <a:gd name="connsiteX30" fmla="*/ 481813 w 664693"/>
              <a:gd name="connsiteY30" fmla="*/ 187452 h 214884"/>
              <a:gd name="connsiteX31" fmla="*/ 463525 w 664693"/>
              <a:gd name="connsiteY31" fmla="*/ 196596 h 214884"/>
              <a:gd name="connsiteX32" fmla="*/ 417805 w 664693"/>
              <a:gd name="connsiteY32" fmla="*/ 210312 h 214884"/>
              <a:gd name="connsiteX33" fmla="*/ 381229 w 664693"/>
              <a:gd name="connsiteY33" fmla="*/ 214884 h 214884"/>
              <a:gd name="connsiteX34" fmla="*/ 330937 w 664693"/>
              <a:gd name="connsiteY34" fmla="*/ 210312 h 214884"/>
              <a:gd name="connsiteX35" fmla="*/ 289789 w 664693"/>
              <a:gd name="connsiteY35" fmla="*/ 205740 h 214884"/>
              <a:gd name="connsiteX36" fmla="*/ 216637 w 664693"/>
              <a:gd name="connsiteY36" fmla="*/ 201168 h 214884"/>
              <a:gd name="connsiteX37" fmla="*/ 166345 w 664693"/>
              <a:gd name="connsiteY37" fmla="*/ 192024 h 214884"/>
              <a:gd name="connsiteX38" fmla="*/ 152629 w 664693"/>
              <a:gd name="connsiteY38" fmla="*/ 187452 h 214884"/>
              <a:gd name="connsiteX39" fmla="*/ 111481 w 664693"/>
              <a:gd name="connsiteY39" fmla="*/ 178308 h 214884"/>
              <a:gd name="connsiteX40" fmla="*/ 97765 w 664693"/>
              <a:gd name="connsiteY40" fmla="*/ 169164 h 214884"/>
              <a:gd name="connsiteX41" fmla="*/ 70333 w 664693"/>
              <a:gd name="connsiteY41" fmla="*/ 160020 h 214884"/>
              <a:gd name="connsiteX42" fmla="*/ 42901 w 664693"/>
              <a:gd name="connsiteY42" fmla="*/ 150876 h 214884"/>
              <a:gd name="connsiteX43" fmla="*/ 29185 w 664693"/>
              <a:gd name="connsiteY43" fmla="*/ 146304 h 214884"/>
              <a:gd name="connsiteX44" fmla="*/ 15469 w 664693"/>
              <a:gd name="connsiteY44" fmla="*/ 137160 h 214884"/>
              <a:gd name="connsiteX45" fmla="*/ 10897 w 664693"/>
              <a:gd name="connsiteY45" fmla="*/ 123444 h 214884"/>
              <a:gd name="connsiteX46" fmla="*/ 1753 w 664693"/>
              <a:gd name="connsiteY46" fmla="*/ 109728 h 214884"/>
              <a:gd name="connsiteX47" fmla="*/ 10897 w 664693"/>
              <a:gd name="connsiteY47" fmla="*/ 96012 h 21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64693" h="214884">
                <a:moveTo>
                  <a:pt x="10897" y="96012"/>
                </a:moveTo>
                <a:lnTo>
                  <a:pt x="10897" y="96012"/>
                </a:lnTo>
                <a:cubicBezTo>
                  <a:pt x="24613" y="89916"/>
                  <a:pt x="38620" y="84437"/>
                  <a:pt x="52045" y="77724"/>
                </a:cubicBezTo>
                <a:cubicBezTo>
                  <a:pt x="56960" y="75267"/>
                  <a:pt x="60740" y="70812"/>
                  <a:pt x="65761" y="68580"/>
                </a:cubicBezTo>
                <a:lnTo>
                  <a:pt x="106909" y="54864"/>
                </a:lnTo>
                <a:cubicBezTo>
                  <a:pt x="111481" y="53340"/>
                  <a:pt x="116314" y="52447"/>
                  <a:pt x="120625" y="50292"/>
                </a:cubicBezTo>
                <a:cubicBezTo>
                  <a:pt x="126721" y="47244"/>
                  <a:pt x="132649" y="43833"/>
                  <a:pt x="138913" y="41148"/>
                </a:cubicBezTo>
                <a:cubicBezTo>
                  <a:pt x="150864" y="36026"/>
                  <a:pt x="158028" y="35871"/>
                  <a:pt x="170917" y="32004"/>
                </a:cubicBezTo>
                <a:cubicBezTo>
                  <a:pt x="180149" y="29234"/>
                  <a:pt x="189205" y="25908"/>
                  <a:pt x="198349" y="22860"/>
                </a:cubicBezTo>
                <a:lnTo>
                  <a:pt x="225781" y="13716"/>
                </a:lnTo>
                <a:cubicBezTo>
                  <a:pt x="230353" y="12192"/>
                  <a:pt x="234715" y="9742"/>
                  <a:pt x="239497" y="9144"/>
                </a:cubicBezTo>
                <a:cubicBezTo>
                  <a:pt x="282308" y="3793"/>
                  <a:pt x="264153" y="7552"/>
                  <a:pt x="294361" y="0"/>
                </a:cubicBezTo>
                <a:lnTo>
                  <a:pt x="413233" y="4572"/>
                </a:lnTo>
                <a:cubicBezTo>
                  <a:pt x="430312" y="5548"/>
                  <a:pt x="463125" y="9978"/>
                  <a:pt x="481813" y="13716"/>
                </a:cubicBezTo>
                <a:cubicBezTo>
                  <a:pt x="487975" y="14948"/>
                  <a:pt x="493967" y="16925"/>
                  <a:pt x="500101" y="18288"/>
                </a:cubicBezTo>
                <a:cubicBezTo>
                  <a:pt x="516882" y="22017"/>
                  <a:pt x="525320" y="22653"/>
                  <a:pt x="541249" y="27432"/>
                </a:cubicBezTo>
                <a:cubicBezTo>
                  <a:pt x="550481" y="30202"/>
                  <a:pt x="559537" y="33528"/>
                  <a:pt x="568681" y="36576"/>
                </a:cubicBezTo>
                <a:cubicBezTo>
                  <a:pt x="573253" y="38100"/>
                  <a:pt x="578387" y="38475"/>
                  <a:pt x="582397" y="41148"/>
                </a:cubicBezTo>
                <a:cubicBezTo>
                  <a:pt x="586969" y="44196"/>
                  <a:pt x="591092" y="48060"/>
                  <a:pt x="596113" y="50292"/>
                </a:cubicBezTo>
                <a:cubicBezTo>
                  <a:pt x="604921" y="54207"/>
                  <a:pt x="615525" y="54089"/>
                  <a:pt x="623545" y="59436"/>
                </a:cubicBezTo>
                <a:lnTo>
                  <a:pt x="650977" y="77724"/>
                </a:lnTo>
                <a:lnTo>
                  <a:pt x="664693" y="86868"/>
                </a:lnTo>
                <a:cubicBezTo>
                  <a:pt x="663169" y="91440"/>
                  <a:pt x="663529" y="97176"/>
                  <a:pt x="660121" y="100584"/>
                </a:cubicBezTo>
                <a:cubicBezTo>
                  <a:pt x="616957" y="143748"/>
                  <a:pt x="649879" y="98268"/>
                  <a:pt x="605257" y="128016"/>
                </a:cubicBezTo>
                <a:cubicBezTo>
                  <a:pt x="596113" y="134112"/>
                  <a:pt x="588251" y="142829"/>
                  <a:pt x="577825" y="146304"/>
                </a:cubicBezTo>
                <a:cubicBezTo>
                  <a:pt x="573253" y="147828"/>
                  <a:pt x="568420" y="148721"/>
                  <a:pt x="564109" y="150876"/>
                </a:cubicBezTo>
                <a:cubicBezTo>
                  <a:pt x="559194" y="153333"/>
                  <a:pt x="555308" y="157563"/>
                  <a:pt x="550393" y="160020"/>
                </a:cubicBezTo>
                <a:cubicBezTo>
                  <a:pt x="546082" y="162175"/>
                  <a:pt x="540988" y="162437"/>
                  <a:pt x="536677" y="164592"/>
                </a:cubicBezTo>
                <a:cubicBezTo>
                  <a:pt x="531762" y="167049"/>
                  <a:pt x="527982" y="171504"/>
                  <a:pt x="522961" y="173736"/>
                </a:cubicBezTo>
                <a:cubicBezTo>
                  <a:pt x="514153" y="177651"/>
                  <a:pt x="504673" y="179832"/>
                  <a:pt x="495529" y="182880"/>
                </a:cubicBezTo>
                <a:cubicBezTo>
                  <a:pt x="490957" y="184404"/>
                  <a:pt x="486124" y="185297"/>
                  <a:pt x="481813" y="187452"/>
                </a:cubicBezTo>
                <a:cubicBezTo>
                  <a:pt x="475717" y="190500"/>
                  <a:pt x="469853" y="194065"/>
                  <a:pt x="463525" y="196596"/>
                </a:cubicBezTo>
                <a:cubicBezTo>
                  <a:pt x="454814" y="200080"/>
                  <a:pt x="429353" y="208387"/>
                  <a:pt x="417805" y="210312"/>
                </a:cubicBezTo>
                <a:cubicBezTo>
                  <a:pt x="405685" y="212332"/>
                  <a:pt x="393421" y="213360"/>
                  <a:pt x="381229" y="214884"/>
                </a:cubicBezTo>
                <a:lnTo>
                  <a:pt x="330937" y="210312"/>
                </a:lnTo>
                <a:cubicBezTo>
                  <a:pt x="317205" y="208939"/>
                  <a:pt x="303545" y="206841"/>
                  <a:pt x="289789" y="205740"/>
                </a:cubicBezTo>
                <a:cubicBezTo>
                  <a:pt x="265435" y="203792"/>
                  <a:pt x="241021" y="202692"/>
                  <a:pt x="216637" y="201168"/>
                </a:cubicBezTo>
                <a:cubicBezTo>
                  <a:pt x="204408" y="199130"/>
                  <a:pt x="179125" y="195219"/>
                  <a:pt x="166345" y="192024"/>
                </a:cubicBezTo>
                <a:cubicBezTo>
                  <a:pt x="161670" y="190855"/>
                  <a:pt x="157334" y="188497"/>
                  <a:pt x="152629" y="187452"/>
                </a:cubicBezTo>
                <a:cubicBezTo>
                  <a:pt x="139986" y="184642"/>
                  <a:pt x="123832" y="184483"/>
                  <a:pt x="111481" y="178308"/>
                </a:cubicBezTo>
                <a:cubicBezTo>
                  <a:pt x="106566" y="175851"/>
                  <a:pt x="102786" y="171396"/>
                  <a:pt x="97765" y="169164"/>
                </a:cubicBezTo>
                <a:cubicBezTo>
                  <a:pt x="88957" y="165249"/>
                  <a:pt x="79477" y="163068"/>
                  <a:pt x="70333" y="160020"/>
                </a:cubicBezTo>
                <a:lnTo>
                  <a:pt x="42901" y="150876"/>
                </a:lnTo>
                <a:cubicBezTo>
                  <a:pt x="38329" y="149352"/>
                  <a:pt x="33195" y="148977"/>
                  <a:pt x="29185" y="146304"/>
                </a:cubicBezTo>
                <a:lnTo>
                  <a:pt x="15469" y="137160"/>
                </a:lnTo>
                <a:cubicBezTo>
                  <a:pt x="13945" y="132588"/>
                  <a:pt x="13052" y="127755"/>
                  <a:pt x="10897" y="123444"/>
                </a:cubicBezTo>
                <a:cubicBezTo>
                  <a:pt x="8440" y="118529"/>
                  <a:pt x="4580" y="114440"/>
                  <a:pt x="1753" y="109728"/>
                </a:cubicBezTo>
                <a:cubicBezTo>
                  <a:pt x="0" y="106806"/>
                  <a:pt x="9373" y="98298"/>
                  <a:pt x="10897" y="96012"/>
                </a:cubicBezTo>
                <a:close/>
              </a:path>
            </a:pathLst>
          </a:custGeom>
          <a:solidFill>
            <a:srgbClr val="FFC000"/>
          </a:solidFill>
          <a:ln w="317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手繪多邊形 105"/>
          <p:cNvSpPr/>
          <p:nvPr/>
        </p:nvSpPr>
        <p:spPr>
          <a:xfrm>
            <a:off x="7383780" y="5623346"/>
            <a:ext cx="809244" cy="242530"/>
          </a:xfrm>
          <a:custGeom>
            <a:avLst/>
            <a:gdLst>
              <a:gd name="connsiteX0" fmla="*/ 0 w 809244"/>
              <a:gd name="connsiteY0" fmla="*/ 18502 h 242530"/>
              <a:gd name="connsiteX1" fmla="*/ 13716 w 809244"/>
              <a:gd name="connsiteY1" fmla="*/ 13930 h 242530"/>
              <a:gd name="connsiteX2" fmla="*/ 146304 w 809244"/>
              <a:gd name="connsiteY2" fmla="*/ 13930 h 242530"/>
              <a:gd name="connsiteX3" fmla="*/ 246888 w 809244"/>
              <a:gd name="connsiteY3" fmla="*/ 23074 h 242530"/>
              <a:gd name="connsiteX4" fmla="*/ 269748 w 809244"/>
              <a:gd name="connsiteY4" fmla="*/ 27646 h 242530"/>
              <a:gd name="connsiteX5" fmla="*/ 301752 w 809244"/>
              <a:gd name="connsiteY5" fmla="*/ 32218 h 242530"/>
              <a:gd name="connsiteX6" fmla="*/ 333756 w 809244"/>
              <a:gd name="connsiteY6" fmla="*/ 41362 h 242530"/>
              <a:gd name="connsiteX7" fmla="*/ 397764 w 809244"/>
              <a:gd name="connsiteY7" fmla="*/ 50506 h 242530"/>
              <a:gd name="connsiteX8" fmla="*/ 489204 w 809244"/>
              <a:gd name="connsiteY8" fmla="*/ 77938 h 242530"/>
              <a:gd name="connsiteX9" fmla="*/ 521208 w 809244"/>
              <a:gd name="connsiteY9" fmla="*/ 87082 h 242530"/>
              <a:gd name="connsiteX10" fmla="*/ 617220 w 809244"/>
              <a:gd name="connsiteY10" fmla="*/ 123658 h 242530"/>
              <a:gd name="connsiteX11" fmla="*/ 653796 w 809244"/>
              <a:gd name="connsiteY11" fmla="*/ 141946 h 242530"/>
              <a:gd name="connsiteX12" fmla="*/ 676656 w 809244"/>
              <a:gd name="connsiteY12" fmla="*/ 155662 h 242530"/>
              <a:gd name="connsiteX13" fmla="*/ 699516 w 809244"/>
              <a:gd name="connsiteY13" fmla="*/ 164806 h 242530"/>
              <a:gd name="connsiteX14" fmla="*/ 736092 w 809244"/>
              <a:gd name="connsiteY14" fmla="*/ 187666 h 242530"/>
              <a:gd name="connsiteX15" fmla="*/ 763524 w 809244"/>
              <a:gd name="connsiteY15" fmla="*/ 201382 h 242530"/>
              <a:gd name="connsiteX16" fmla="*/ 777240 w 809244"/>
              <a:gd name="connsiteY16" fmla="*/ 210526 h 242530"/>
              <a:gd name="connsiteX17" fmla="*/ 809244 w 809244"/>
              <a:gd name="connsiteY17" fmla="*/ 242530 h 24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9244" h="242530">
                <a:moveTo>
                  <a:pt x="0" y="18502"/>
                </a:moveTo>
                <a:cubicBezTo>
                  <a:pt x="4572" y="16978"/>
                  <a:pt x="9082" y="15254"/>
                  <a:pt x="13716" y="13930"/>
                </a:cubicBezTo>
                <a:cubicBezTo>
                  <a:pt x="62472" y="0"/>
                  <a:pt x="65313" y="9777"/>
                  <a:pt x="146304" y="13930"/>
                </a:cubicBezTo>
                <a:cubicBezTo>
                  <a:pt x="179286" y="15621"/>
                  <a:pt x="213948" y="18006"/>
                  <a:pt x="246888" y="23074"/>
                </a:cubicBezTo>
                <a:cubicBezTo>
                  <a:pt x="254569" y="24256"/>
                  <a:pt x="262083" y="26368"/>
                  <a:pt x="269748" y="27646"/>
                </a:cubicBezTo>
                <a:cubicBezTo>
                  <a:pt x="280378" y="29418"/>
                  <a:pt x="291215" y="29960"/>
                  <a:pt x="301752" y="32218"/>
                </a:cubicBezTo>
                <a:cubicBezTo>
                  <a:pt x="312601" y="34543"/>
                  <a:pt x="322857" y="39286"/>
                  <a:pt x="333756" y="41362"/>
                </a:cubicBezTo>
                <a:cubicBezTo>
                  <a:pt x="354928" y="45395"/>
                  <a:pt x="397764" y="50506"/>
                  <a:pt x="397764" y="50506"/>
                </a:cubicBezTo>
                <a:cubicBezTo>
                  <a:pt x="446247" y="66667"/>
                  <a:pt x="415928" y="57002"/>
                  <a:pt x="489204" y="77938"/>
                </a:cubicBezTo>
                <a:cubicBezTo>
                  <a:pt x="499872" y="80986"/>
                  <a:pt x="511010" y="82712"/>
                  <a:pt x="521208" y="87082"/>
                </a:cubicBezTo>
                <a:cubicBezTo>
                  <a:pt x="595414" y="118884"/>
                  <a:pt x="562896" y="108137"/>
                  <a:pt x="617220" y="123658"/>
                </a:cubicBezTo>
                <a:cubicBezTo>
                  <a:pt x="660353" y="156007"/>
                  <a:pt x="611773" y="123269"/>
                  <a:pt x="653796" y="141946"/>
                </a:cubicBezTo>
                <a:cubicBezTo>
                  <a:pt x="661916" y="145555"/>
                  <a:pt x="668708" y="151688"/>
                  <a:pt x="676656" y="155662"/>
                </a:cubicBezTo>
                <a:cubicBezTo>
                  <a:pt x="683997" y="159332"/>
                  <a:pt x="692290" y="160915"/>
                  <a:pt x="699516" y="164806"/>
                </a:cubicBezTo>
                <a:cubicBezTo>
                  <a:pt x="712175" y="171622"/>
                  <a:pt x="723232" y="181236"/>
                  <a:pt x="736092" y="187666"/>
                </a:cubicBezTo>
                <a:cubicBezTo>
                  <a:pt x="745236" y="192238"/>
                  <a:pt x="754587" y="196417"/>
                  <a:pt x="763524" y="201382"/>
                </a:cubicBezTo>
                <a:cubicBezTo>
                  <a:pt x="768327" y="204051"/>
                  <a:pt x="773156" y="206850"/>
                  <a:pt x="777240" y="210526"/>
                </a:cubicBezTo>
                <a:cubicBezTo>
                  <a:pt x="788454" y="220619"/>
                  <a:pt x="809244" y="242530"/>
                  <a:pt x="809244" y="242530"/>
                </a:cubicBezTo>
              </a:path>
            </a:pathLst>
          </a:custGeom>
          <a:ln w="22225">
            <a:solidFill>
              <a:schemeClr val="accent3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/>
          <p:cNvSpPr/>
          <p:nvPr/>
        </p:nvSpPr>
        <p:spPr>
          <a:xfrm>
            <a:off x="8028384" y="5733256"/>
            <a:ext cx="7920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100" b="1" dirty="0" smtClean="0"/>
              <a:t>L!=0 </a:t>
            </a:r>
            <a:r>
              <a:rPr lang="en-US" altLang="zh-TW" sz="1100" b="1" dirty="0" smtClean="0">
                <a:latin typeface="cmsy10"/>
              </a:rPr>
              <a:t>Æ </a:t>
            </a:r>
            <a:r>
              <a:rPr lang="en-US" altLang="zh-TW" sz="1100" b="1" dirty="0" smtClean="0"/>
              <a:t>old!=new</a:t>
            </a:r>
            <a:endParaRPr lang="zh-TW" altLang="en-US" sz="1100" b="1" dirty="0" smtClean="0">
              <a:latin typeface="cmsy10"/>
            </a:endParaRPr>
          </a:p>
        </p:txBody>
      </p:sp>
      <p:cxnSp>
        <p:nvCxnSpPr>
          <p:cNvPr id="108" name="直線單箭頭接點 107"/>
          <p:cNvCxnSpPr/>
          <p:nvPr/>
        </p:nvCxnSpPr>
        <p:spPr>
          <a:xfrm flipV="1">
            <a:off x="7884368" y="5445224"/>
            <a:ext cx="504056" cy="57606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stCxn id="112" idx="6"/>
            <a:endCxn id="105" idx="0"/>
          </p:cNvCxnSpPr>
          <p:nvPr/>
        </p:nvCxnSpPr>
        <p:spPr>
          <a:xfrm flipV="1">
            <a:off x="5951038" y="5618988"/>
            <a:ext cx="1071554" cy="33029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橢圓 111"/>
          <p:cNvSpPr/>
          <p:nvPr/>
        </p:nvSpPr>
        <p:spPr>
          <a:xfrm>
            <a:off x="5014934" y="5373216"/>
            <a:ext cx="936104" cy="1152128"/>
          </a:xfrm>
          <a:prstGeom prst="ellipse">
            <a:avLst/>
          </a:prstGeom>
          <a:solidFill>
            <a:schemeClr val="accent2">
              <a:lumMod val="50000"/>
              <a:alpha val="49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b="1" dirty="0" smtClean="0"/>
          </a:p>
          <a:p>
            <a:pPr algn="ctr"/>
            <a:endParaRPr lang="en-US" altLang="zh-TW" sz="1400" b="1" dirty="0" smtClean="0"/>
          </a:p>
        </p:txBody>
      </p:sp>
      <p:sp>
        <p:nvSpPr>
          <p:cNvPr id="115" name="矩形 114"/>
          <p:cNvSpPr/>
          <p:nvPr/>
        </p:nvSpPr>
        <p:spPr>
          <a:xfrm>
            <a:off x="5115406" y="5896542"/>
            <a:ext cx="7920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100" b="1" dirty="0" smtClean="0">
                <a:solidFill>
                  <a:schemeClr val="bg1"/>
                </a:solidFill>
              </a:rPr>
              <a:t>L!=0 </a:t>
            </a:r>
            <a:r>
              <a:rPr lang="en-US" altLang="zh-TW" sz="1100" b="1" dirty="0" smtClean="0">
                <a:solidFill>
                  <a:schemeClr val="bg1"/>
                </a:solidFill>
                <a:latin typeface="cmsy10"/>
              </a:rPr>
              <a:t>Æ </a:t>
            </a:r>
            <a:r>
              <a:rPr lang="en-US" altLang="zh-TW" sz="1100" b="1" dirty="0" smtClean="0">
                <a:solidFill>
                  <a:schemeClr val="bg1"/>
                </a:solidFill>
              </a:rPr>
              <a:t>old!=new</a:t>
            </a:r>
            <a:endParaRPr lang="zh-TW" altLang="en-US" sz="1100" b="1" dirty="0" smtClean="0">
              <a:solidFill>
                <a:schemeClr val="bg1"/>
              </a:solidFill>
              <a:latin typeface="cmsy10"/>
            </a:endParaRPr>
          </a:p>
        </p:txBody>
      </p:sp>
      <p:sp>
        <p:nvSpPr>
          <p:cNvPr id="116" name="手繪多邊形 115"/>
          <p:cNvSpPr/>
          <p:nvPr/>
        </p:nvSpPr>
        <p:spPr>
          <a:xfrm>
            <a:off x="5209980" y="5379720"/>
            <a:ext cx="581220" cy="308217"/>
          </a:xfrm>
          <a:custGeom>
            <a:avLst/>
            <a:gdLst>
              <a:gd name="connsiteX0" fmla="*/ 7180 w 581220"/>
              <a:gd name="connsiteY0" fmla="*/ 106680 h 308217"/>
              <a:gd name="connsiteX1" fmla="*/ 7180 w 581220"/>
              <a:gd name="connsiteY1" fmla="*/ 106680 h 308217"/>
              <a:gd name="connsiteX2" fmla="*/ 42740 w 581220"/>
              <a:gd name="connsiteY2" fmla="*/ 81280 h 308217"/>
              <a:gd name="connsiteX3" fmla="*/ 57980 w 581220"/>
              <a:gd name="connsiteY3" fmla="*/ 76200 h 308217"/>
              <a:gd name="connsiteX4" fmla="*/ 88460 w 581220"/>
              <a:gd name="connsiteY4" fmla="*/ 55880 h 308217"/>
              <a:gd name="connsiteX5" fmla="*/ 103700 w 581220"/>
              <a:gd name="connsiteY5" fmla="*/ 45720 h 308217"/>
              <a:gd name="connsiteX6" fmla="*/ 118940 w 581220"/>
              <a:gd name="connsiteY6" fmla="*/ 35560 h 308217"/>
              <a:gd name="connsiteX7" fmla="*/ 149420 w 581220"/>
              <a:gd name="connsiteY7" fmla="*/ 25400 h 308217"/>
              <a:gd name="connsiteX8" fmla="*/ 164660 w 581220"/>
              <a:gd name="connsiteY8" fmla="*/ 15240 h 308217"/>
              <a:gd name="connsiteX9" fmla="*/ 215460 w 581220"/>
              <a:gd name="connsiteY9" fmla="*/ 0 h 308217"/>
              <a:gd name="connsiteX10" fmla="*/ 266260 w 581220"/>
              <a:gd name="connsiteY10" fmla="*/ 5080 h 308217"/>
              <a:gd name="connsiteX11" fmla="*/ 393260 w 581220"/>
              <a:gd name="connsiteY11" fmla="*/ 15240 h 308217"/>
              <a:gd name="connsiteX12" fmla="*/ 428820 w 581220"/>
              <a:gd name="connsiteY12" fmla="*/ 20320 h 308217"/>
              <a:gd name="connsiteX13" fmla="*/ 474540 w 581220"/>
              <a:gd name="connsiteY13" fmla="*/ 35560 h 308217"/>
              <a:gd name="connsiteX14" fmla="*/ 489780 w 581220"/>
              <a:gd name="connsiteY14" fmla="*/ 40640 h 308217"/>
              <a:gd name="connsiteX15" fmla="*/ 505020 w 581220"/>
              <a:gd name="connsiteY15" fmla="*/ 50800 h 308217"/>
              <a:gd name="connsiteX16" fmla="*/ 535500 w 581220"/>
              <a:gd name="connsiteY16" fmla="*/ 66040 h 308217"/>
              <a:gd name="connsiteX17" fmla="*/ 565980 w 581220"/>
              <a:gd name="connsiteY17" fmla="*/ 111760 h 308217"/>
              <a:gd name="connsiteX18" fmla="*/ 576140 w 581220"/>
              <a:gd name="connsiteY18" fmla="*/ 127000 h 308217"/>
              <a:gd name="connsiteX19" fmla="*/ 581220 w 581220"/>
              <a:gd name="connsiteY19" fmla="*/ 142240 h 308217"/>
              <a:gd name="connsiteX20" fmla="*/ 571060 w 581220"/>
              <a:gd name="connsiteY20" fmla="*/ 157480 h 308217"/>
              <a:gd name="connsiteX21" fmla="*/ 555820 w 581220"/>
              <a:gd name="connsiteY21" fmla="*/ 167640 h 308217"/>
              <a:gd name="connsiteX22" fmla="*/ 550740 w 581220"/>
              <a:gd name="connsiteY22" fmla="*/ 182880 h 308217"/>
              <a:gd name="connsiteX23" fmla="*/ 525340 w 581220"/>
              <a:gd name="connsiteY23" fmla="*/ 208280 h 308217"/>
              <a:gd name="connsiteX24" fmla="*/ 484700 w 581220"/>
              <a:gd name="connsiteY24" fmla="*/ 233680 h 308217"/>
              <a:gd name="connsiteX25" fmla="*/ 454220 w 581220"/>
              <a:gd name="connsiteY25" fmla="*/ 254000 h 308217"/>
              <a:gd name="connsiteX26" fmla="*/ 438980 w 581220"/>
              <a:gd name="connsiteY26" fmla="*/ 264160 h 308217"/>
              <a:gd name="connsiteX27" fmla="*/ 423740 w 581220"/>
              <a:gd name="connsiteY27" fmla="*/ 269240 h 308217"/>
              <a:gd name="connsiteX28" fmla="*/ 408500 w 581220"/>
              <a:gd name="connsiteY28" fmla="*/ 279400 h 308217"/>
              <a:gd name="connsiteX29" fmla="*/ 378020 w 581220"/>
              <a:gd name="connsiteY29" fmla="*/ 289560 h 308217"/>
              <a:gd name="connsiteX30" fmla="*/ 184980 w 581220"/>
              <a:gd name="connsiteY30" fmla="*/ 279400 h 308217"/>
              <a:gd name="connsiteX31" fmla="*/ 139260 w 581220"/>
              <a:gd name="connsiteY31" fmla="*/ 264160 h 308217"/>
              <a:gd name="connsiteX32" fmla="*/ 108780 w 581220"/>
              <a:gd name="connsiteY32" fmla="*/ 254000 h 308217"/>
              <a:gd name="connsiteX33" fmla="*/ 93540 w 581220"/>
              <a:gd name="connsiteY33" fmla="*/ 248920 h 308217"/>
              <a:gd name="connsiteX34" fmla="*/ 83380 w 581220"/>
              <a:gd name="connsiteY34" fmla="*/ 233680 h 308217"/>
              <a:gd name="connsiteX35" fmla="*/ 68140 w 581220"/>
              <a:gd name="connsiteY35" fmla="*/ 218440 h 308217"/>
              <a:gd name="connsiteX36" fmla="*/ 63060 w 581220"/>
              <a:gd name="connsiteY36" fmla="*/ 203200 h 308217"/>
              <a:gd name="connsiteX37" fmla="*/ 27500 w 581220"/>
              <a:gd name="connsiteY37" fmla="*/ 157480 h 308217"/>
              <a:gd name="connsiteX38" fmla="*/ 12260 w 581220"/>
              <a:gd name="connsiteY38" fmla="*/ 147320 h 308217"/>
              <a:gd name="connsiteX39" fmla="*/ 7180 w 581220"/>
              <a:gd name="connsiteY39" fmla="*/ 106680 h 30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81220" h="308217">
                <a:moveTo>
                  <a:pt x="7180" y="106680"/>
                </a:moveTo>
                <a:lnTo>
                  <a:pt x="7180" y="106680"/>
                </a:lnTo>
                <a:cubicBezTo>
                  <a:pt x="19033" y="98213"/>
                  <a:pt x="30249" y="88774"/>
                  <a:pt x="42740" y="81280"/>
                </a:cubicBezTo>
                <a:cubicBezTo>
                  <a:pt x="47332" y="78525"/>
                  <a:pt x="53299" y="78801"/>
                  <a:pt x="57980" y="76200"/>
                </a:cubicBezTo>
                <a:cubicBezTo>
                  <a:pt x="68654" y="70270"/>
                  <a:pt x="78300" y="62653"/>
                  <a:pt x="88460" y="55880"/>
                </a:cubicBezTo>
                <a:lnTo>
                  <a:pt x="103700" y="45720"/>
                </a:lnTo>
                <a:cubicBezTo>
                  <a:pt x="108780" y="42333"/>
                  <a:pt x="113148" y="37491"/>
                  <a:pt x="118940" y="35560"/>
                </a:cubicBezTo>
                <a:cubicBezTo>
                  <a:pt x="129100" y="32173"/>
                  <a:pt x="140509" y="31341"/>
                  <a:pt x="149420" y="25400"/>
                </a:cubicBezTo>
                <a:cubicBezTo>
                  <a:pt x="154500" y="22013"/>
                  <a:pt x="159081" y="17720"/>
                  <a:pt x="164660" y="15240"/>
                </a:cubicBezTo>
                <a:cubicBezTo>
                  <a:pt x="180562" y="8173"/>
                  <a:pt x="198572" y="4222"/>
                  <a:pt x="215460" y="0"/>
                </a:cubicBezTo>
                <a:lnTo>
                  <a:pt x="266260" y="5080"/>
                </a:lnTo>
                <a:cubicBezTo>
                  <a:pt x="308573" y="8707"/>
                  <a:pt x="351218" y="9234"/>
                  <a:pt x="393260" y="15240"/>
                </a:cubicBezTo>
                <a:lnTo>
                  <a:pt x="428820" y="20320"/>
                </a:lnTo>
                <a:lnTo>
                  <a:pt x="474540" y="35560"/>
                </a:lnTo>
                <a:cubicBezTo>
                  <a:pt x="479620" y="37253"/>
                  <a:pt x="485325" y="37670"/>
                  <a:pt x="489780" y="40640"/>
                </a:cubicBezTo>
                <a:cubicBezTo>
                  <a:pt x="494860" y="44027"/>
                  <a:pt x="499559" y="48070"/>
                  <a:pt x="505020" y="50800"/>
                </a:cubicBezTo>
                <a:cubicBezTo>
                  <a:pt x="547084" y="71832"/>
                  <a:pt x="491824" y="36923"/>
                  <a:pt x="535500" y="66040"/>
                </a:cubicBezTo>
                <a:lnTo>
                  <a:pt x="565980" y="111760"/>
                </a:lnTo>
                <a:cubicBezTo>
                  <a:pt x="569367" y="116840"/>
                  <a:pt x="574209" y="121208"/>
                  <a:pt x="576140" y="127000"/>
                </a:cubicBezTo>
                <a:lnTo>
                  <a:pt x="581220" y="142240"/>
                </a:lnTo>
                <a:cubicBezTo>
                  <a:pt x="577833" y="147320"/>
                  <a:pt x="575377" y="153163"/>
                  <a:pt x="571060" y="157480"/>
                </a:cubicBezTo>
                <a:cubicBezTo>
                  <a:pt x="566743" y="161797"/>
                  <a:pt x="559634" y="162872"/>
                  <a:pt x="555820" y="167640"/>
                </a:cubicBezTo>
                <a:cubicBezTo>
                  <a:pt x="552475" y="171821"/>
                  <a:pt x="553135" y="178091"/>
                  <a:pt x="550740" y="182880"/>
                </a:cubicBezTo>
                <a:cubicBezTo>
                  <a:pt x="542273" y="199813"/>
                  <a:pt x="540580" y="198120"/>
                  <a:pt x="525340" y="208280"/>
                </a:cubicBezTo>
                <a:cubicBezTo>
                  <a:pt x="500968" y="244838"/>
                  <a:pt x="535481" y="199826"/>
                  <a:pt x="484700" y="233680"/>
                </a:cubicBezTo>
                <a:lnTo>
                  <a:pt x="454220" y="254000"/>
                </a:lnTo>
                <a:cubicBezTo>
                  <a:pt x="449140" y="257387"/>
                  <a:pt x="444772" y="262229"/>
                  <a:pt x="438980" y="264160"/>
                </a:cubicBezTo>
                <a:cubicBezTo>
                  <a:pt x="433900" y="265853"/>
                  <a:pt x="428529" y="266845"/>
                  <a:pt x="423740" y="269240"/>
                </a:cubicBezTo>
                <a:cubicBezTo>
                  <a:pt x="418279" y="271970"/>
                  <a:pt x="414079" y="276920"/>
                  <a:pt x="408500" y="279400"/>
                </a:cubicBezTo>
                <a:cubicBezTo>
                  <a:pt x="398713" y="283750"/>
                  <a:pt x="378020" y="289560"/>
                  <a:pt x="378020" y="289560"/>
                </a:cubicBezTo>
                <a:cubicBezTo>
                  <a:pt x="313673" y="286173"/>
                  <a:pt x="242613" y="308217"/>
                  <a:pt x="184980" y="279400"/>
                </a:cubicBezTo>
                <a:cubicBezTo>
                  <a:pt x="147724" y="260772"/>
                  <a:pt x="182590" y="275977"/>
                  <a:pt x="139260" y="264160"/>
                </a:cubicBezTo>
                <a:cubicBezTo>
                  <a:pt x="128928" y="261342"/>
                  <a:pt x="118940" y="257387"/>
                  <a:pt x="108780" y="254000"/>
                </a:cubicBezTo>
                <a:lnTo>
                  <a:pt x="93540" y="248920"/>
                </a:lnTo>
                <a:cubicBezTo>
                  <a:pt x="90153" y="243840"/>
                  <a:pt x="87289" y="238370"/>
                  <a:pt x="83380" y="233680"/>
                </a:cubicBezTo>
                <a:cubicBezTo>
                  <a:pt x="78781" y="228161"/>
                  <a:pt x="72125" y="224418"/>
                  <a:pt x="68140" y="218440"/>
                </a:cubicBezTo>
                <a:cubicBezTo>
                  <a:pt x="65170" y="213985"/>
                  <a:pt x="65661" y="207881"/>
                  <a:pt x="63060" y="203200"/>
                </a:cubicBezTo>
                <a:cubicBezTo>
                  <a:pt x="53294" y="185622"/>
                  <a:pt x="42820" y="170247"/>
                  <a:pt x="27500" y="157480"/>
                </a:cubicBezTo>
                <a:cubicBezTo>
                  <a:pt x="22810" y="153571"/>
                  <a:pt x="17340" y="150707"/>
                  <a:pt x="12260" y="147320"/>
                </a:cubicBezTo>
                <a:cubicBezTo>
                  <a:pt x="0" y="128930"/>
                  <a:pt x="8027" y="113453"/>
                  <a:pt x="7180" y="106680"/>
                </a:cubicBezTo>
                <a:close/>
              </a:path>
            </a:pathLst>
          </a:custGeom>
          <a:solidFill>
            <a:srgbClr val="FFC000"/>
          </a:solidFill>
          <a:ln w="317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手繪多邊形 116"/>
          <p:cNvSpPr/>
          <p:nvPr/>
        </p:nvSpPr>
        <p:spPr>
          <a:xfrm>
            <a:off x="5508104" y="5517232"/>
            <a:ext cx="792088" cy="504056"/>
          </a:xfrm>
          <a:custGeom>
            <a:avLst/>
            <a:gdLst>
              <a:gd name="connsiteX0" fmla="*/ 0 w 809244"/>
              <a:gd name="connsiteY0" fmla="*/ 18502 h 242530"/>
              <a:gd name="connsiteX1" fmla="*/ 13716 w 809244"/>
              <a:gd name="connsiteY1" fmla="*/ 13930 h 242530"/>
              <a:gd name="connsiteX2" fmla="*/ 146304 w 809244"/>
              <a:gd name="connsiteY2" fmla="*/ 13930 h 242530"/>
              <a:gd name="connsiteX3" fmla="*/ 246888 w 809244"/>
              <a:gd name="connsiteY3" fmla="*/ 23074 h 242530"/>
              <a:gd name="connsiteX4" fmla="*/ 269748 w 809244"/>
              <a:gd name="connsiteY4" fmla="*/ 27646 h 242530"/>
              <a:gd name="connsiteX5" fmla="*/ 301752 w 809244"/>
              <a:gd name="connsiteY5" fmla="*/ 32218 h 242530"/>
              <a:gd name="connsiteX6" fmla="*/ 333756 w 809244"/>
              <a:gd name="connsiteY6" fmla="*/ 41362 h 242530"/>
              <a:gd name="connsiteX7" fmla="*/ 397764 w 809244"/>
              <a:gd name="connsiteY7" fmla="*/ 50506 h 242530"/>
              <a:gd name="connsiteX8" fmla="*/ 489204 w 809244"/>
              <a:gd name="connsiteY8" fmla="*/ 77938 h 242530"/>
              <a:gd name="connsiteX9" fmla="*/ 521208 w 809244"/>
              <a:gd name="connsiteY9" fmla="*/ 87082 h 242530"/>
              <a:gd name="connsiteX10" fmla="*/ 617220 w 809244"/>
              <a:gd name="connsiteY10" fmla="*/ 123658 h 242530"/>
              <a:gd name="connsiteX11" fmla="*/ 653796 w 809244"/>
              <a:gd name="connsiteY11" fmla="*/ 141946 h 242530"/>
              <a:gd name="connsiteX12" fmla="*/ 676656 w 809244"/>
              <a:gd name="connsiteY12" fmla="*/ 155662 h 242530"/>
              <a:gd name="connsiteX13" fmla="*/ 699516 w 809244"/>
              <a:gd name="connsiteY13" fmla="*/ 164806 h 242530"/>
              <a:gd name="connsiteX14" fmla="*/ 736092 w 809244"/>
              <a:gd name="connsiteY14" fmla="*/ 187666 h 242530"/>
              <a:gd name="connsiteX15" fmla="*/ 763524 w 809244"/>
              <a:gd name="connsiteY15" fmla="*/ 201382 h 242530"/>
              <a:gd name="connsiteX16" fmla="*/ 777240 w 809244"/>
              <a:gd name="connsiteY16" fmla="*/ 210526 h 242530"/>
              <a:gd name="connsiteX17" fmla="*/ 809244 w 809244"/>
              <a:gd name="connsiteY17" fmla="*/ 242530 h 24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9244" h="242530">
                <a:moveTo>
                  <a:pt x="0" y="18502"/>
                </a:moveTo>
                <a:cubicBezTo>
                  <a:pt x="4572" y="16978"/>
                  <a:pt x="9082" y="15254"/>
                  <a:pt x="13716" y="13930"/>
                </a:cubicBezTo>
                <a:cubicBezTo>
                  <a:pt x="62472" y="0"/>
                  <a:pt x="65313" y="9777"/>
                  <a:pt x="146304" y="13930"/>
                </a:cubicBezTo>
                <a:cubicBezTo>
                  <a:pt x="179286" y="15621"/>
                  <a:pt x="213948" y="18006"/>
                  <a:pt x="246888" y="23074"/>
                </a:cubicBezTo>
                <a:cubicBezTo>
                  <a:pt x="254569" y="24256"/>
                  <a:pt x="262083" y="26368"/>
                  <a:pt x="269748" y="27646"/>
                </a:cubicBezTo>
                <a:cubicBezTo>
                  <a:pt x="280378" y="29418"/>
                  <a:pt x="291215" y="29960"/>
                  <a:pt x="301752" y="32218"/>
                </a:cubicBezTo>
                <a:cubicBezTo>
                  <a:pt x="312601" y="34543"/>
                  <a:pt x="322857" y="39286"/>
                  <a:pt x="333756" y="41362"/>
                </a:cubicBezTo>
                <a:cubicBezTo>
                  <a:pt x="354928" y="45395"/>
                  <a:pt x="397764" y="50506"/>
                  <a:pt x="397764" y="50506"/>
                </a:cubicBezTo>
                <a:cubicBezTo>
                  <a:pt x="446247" y="66667"/>
                  <a:pt x="415928" y="57002"/>
                  <a:pt x="489204" y="77938"/>
                </a:cubicBezTo>
                <a:cubicBezTo>
                  <a:pt x="499872" y="80986"/>
                  <a:pt x="511010" y="82712"/>
                  <a:pt x="521208" y="87082"/>
                </a:cubicBezTo>
                <a:cubicBezTo>
                  <a:pt x="595414" y="118884"/>
                  <a:pt x="562896" y="108137"/>
                  <a:pt x="617220" y="123658"/>
                </a:cubicBezTo>
                <a:cubicBezTo>
                  <a:pt x="660353" y="156007"/>
                  <a:pt x="611773" y="123269"/>
                  <a:pt x="653796" y="141946"/>
                </a:cubicBezTo>
                <a:cubicBezTo>
                  <a:pt x="661916" y="145555"/>
                  <a:pt x="668708" y="151688"/>
                  <a:pt x="676656" y="155662"/>
                </a:cubicBezTo>
                <a:cubicBezTo>
                  <a:pt x="683997" y="159332"/>
                  <a:pt x="692290" y="160915"/>
                  <a:pt x="699516" y="164806"/>
                </a:cubicBezTo>
                <a:cubicBezTo>
                  <a:pt x="712175" y="171622"/>
                  <a:pt x="723232" y="181236"/>
                  <a:pt x="736092" y="187666"/>
                </a:cubicBezTo>
                <a:cubicBezTo>
                  <a:pt x="745236" y="192238"/>
                  <a:pt x="754587" y="196417"/>
                  <a:pt x="763524" y="201382"/>
                </a:cubicBezTo>
                <a:cubicBezTo>
                  <a:pt x="768327" y="204051"/>
                  <a:pt x="773156" y="206850"/>
                  <a:pt x="777240" y="210526"/>
                </a:cubicBezTo>
                <a:cubicBezTo>
                  <a:pt x="788454" y="220619"/>
                  <a:pt x="809244" y="242530"/>
                  <a:pt x="809244" y="242530"/>
                </a:cubicBezTo>
              </a:path>
            </a:pathLst>
          </a:custGeom>
          <a:ln w="22225">
            <a:solidFill>
              <a:schemeClr val="accent3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/>
          <p:cNvSpPr/>
          <p:nvPr/>
        </p:nvSpPr>
        <p:spPr>
          <a:xfrm>
            <a:off x="6012160" y="5949280"/>
            <a:ext cx="7920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100" b="1" dirty="0" smtClean="0"/>
              <a:t>L!=0 </a:t>
            </a:r>
            <a:r>
              <a:rPr lang="en-US" altLang="zh-TW" sz="1100" b="1" dirty="0" smtClean="0">
                <a:latin typeface="cmsy10"/>
              </a:rPr>
              <a:t>Æ </a:t>
            </a:r>
            <a:r>
              <a:rPr lang="en-US" altLang="zh-TW" sz="1100" b="1" dirty="0" smtClean="0"/>
              <a:t>old!=new</a:t>
            </a:r>
            <a:endParaRPr lang="zh-TW" altLang="en-US" sz="1100" b="1" dirty="0" smtClean="0">
              <a:latin typeface="cmsy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直線單箭頭接點 100"/>
          <p:cNvCxnSpPr/>
          <p:nvPr/>
        </p:nvCxnSpPr>
        <p:spPr>
          <a:xfrm>
            <a:off x="7508592" y="5329344"/>
            <a:ext cx="864096" cy="5327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圓角矩形 96"/>
          <p:cNvSpPr/>
          <p:nvPr/>
        </p:nvSpPr>
        <p:spPr>
          <a:xfrm>
            <a:off x="6718172" y="4581128"/>
            <a:ext cx="1238204" cy="20882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7714" name="Text Box 66" descr=" 27714"/>
          <p:cNvSpPr txBox="1">
            <a:spLocks noChangeArrowheads="1"/>
          </p:cNvSpPr>
          <p:nvPr/>
        </p:nvSpPr>
        <p:spPr bwMode="auto">
          <a:xfrm>
            <a:off x="6400800" y="2509490"/>
            <a:ext cx="5036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L!=0</a:t>
            </a:r>
            <a:endParaRPr lang="en-US" altLang="zh-TW" sz="1200" b="1" i="1" dirty="0">
              <a:solidFill>
                <a:srgbClr val="990033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27650" name="Rectangle 2" descr=" 276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7651" name="Oval 3" descr=" 27651"/>
          <p:cNvSpPr>
            <a:spLocks noChangeArrowheads="1"/>
          </p:cNvSpPr>
          <p:nvPr/>
        </p:nvSpPr>
        <p:spPr bwMode="auto">
          <a:xfrm>
            <a:off x="1670050" y="113789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2" name="Oval 4" descr=" 27652"/>
          <p:cNvSpPr>
            <a:spLocks noChangeArrowheads="1"/>
          </p:cNvSpPr>
          <p:nvPr/>
        </p:nvSpPr>
        <p:spPr bwMode="auto">
          <a:xfrm>
            <a:off x="1670050" y="180940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3" name="Oval 5" descr=" 27653"/>
          <p:cNvSpPr>
            <a:spLocks noChangeArrowheads="1"/>
          </p:cNvSpPr>
          <p:nvPr/>
        </p:nvSpPr>
        <p:spPr bwMode="auto">
          <a:xfrm>
            <a:off x="730250" y="180940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4" name="Oval 6" descr=" 27654"/>
          <p:cNvSpPr>
            <a:spLocks noChangeArrowheads="1"/>
          </p:cNvSpPr>
          <p:nvPr/>
        </p:nvSpPr>
        <p:spPr bwMode="auto">
          <a:xfrm>
            <a:off x="1938338" y="248250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5" name="Oval 7" descr=" 27655"/>
          <p:cNvSpPr>
            <a:spLocks noChangeArrowheads="1"/>
          </p:cNvSpPr>
          <p:nvPr/>
        </p:nvSpPr>
        <p:spPr bwMode="auto">
          <a:xfrm>
            <a:off x="1938338" y="315401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6" name="Oval 8" descr=" 27656"/>
          <p:cNvSpPr>
            <a:spLocks noChangeArrowheads="1"/>
          </p:cNvSpPr>
          <p:nvPr/>
        </p:nvSpPr>
        <p:spPr bwMode="auto">
          <a:xfrm>
            <a:off x="1938338" y="369217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7" name="Text Box 9" descr=" 27657"/>
          <p:cNvSpPr txBox="1">
            <a:spLocks noChangeArrowheads="1"/>
          </p:cNvSpPr>
          <p:nvPr/>
        </p:nvSpPr>
        <p:spPr bwMode="auto">
          <a:xfrm>
            <a:off x="1754188" y="133315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58" name="Text Box 10" descr=" 27658"/>
          <p:cNvSpPr txBox="1">
            <a:spLocks noChangeArrowheads="1"/>
          </p:cNvSpPr>
          <p:nvPr/>
        </p:nvSpPr>
        <p:spPr bwMode="auto">
          <a:xfrm>
            <a:off x="1828800" y="193640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7659" name="Text Box 11" descr=" 27659"/>
          <p:cNvSpPr txBox="1">
            <a:spLocks noChangeArrowheads="1"/>
          </p:cNvSpPr>
          <p:nvPr/>
        </p:nvSpPr>
        <p:spPr bwMode="auto">
          <a:xfrm>
            <a:off x="873125" y="154429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60" name="Text Box 12" descr=" 27660"/>
          <p:cNvSpPr txBox="1">
            <a:spLocks noChangeArrowheads="1"/>
          </p:cNvSpPr>
          <p:nvPr/>
        </p:nvSpPr>
        <p:spPr bwMode="auto">
          <a:xfrm>
            <a:off x="855663" y="269205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61" name="Text Box 13" descr=" 27661"/>
          <p:cNvSpPr txBox="1">
            <a:spLocks noChangeArrowheads="1"/>
          </p:cNvSpPr>
          <p:nvPr/>
        </p:nvSpPr>
        <p:spPr bwMode="auto">
          <a:xfrm>
            <a:off x="2105025" y="342230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7662" name="Text Box 14" descr=" 27662"/>
          <p:cNvSpPr txBox="1">
            <a:spLocks noChangeArrowheads="1"/>
          </p:cNvSpPr>
          <p:nvPr/>
        </p:nvSpPr>
        <p:spPr bwMode="auto">
          <a:xfrm>
            <a:off x="2865438" y="289049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63" name="Line 15" descr=" 27663"/>
          <p:cNvSpPr>
            <a:spLocks noChangeShapeType="1"/>
          </p:cNvSpPr>
          <p:nvPr/>
        </p:nvSpPr>
        <p:spPr bwMode="auto">
          <a:xfrm>
            <a:off x="1803400" y="140617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4" name="Line 16" descr=" 27664"/>
          <p:cNvSpPr>
            <a:spLocks noChangeShapeType="1"/>
          </p:cNvSpPr>
          <p:nvPr/>
        </p:nvSpPr>
        <p:spPr bwMode="auto">
          <a:xfrm>
            <a:off x="2071688" y="275079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5" name="Line 17" descr=" 27665"/>
          <p:cNvSpPr>
            <a:spLocks noChangeShapeType="1"/>
          </p:cNvSpPr>
          <p:nvPr/>
        </p:nvSpPr>
        <p:spPr bwMode="auto">
          <a:xfrm>
            <a:off x="2071688" y="342230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6" name="Line 18" descr=" 27666"/>
          <p:cNvSpPr>
            <a:spLocks noChangeShapeType="1"/>
          </p:cNvSpPr>
          <p:nvPr/>
        </p:nvSpPr>
        <p:spPr bwMode="auto">
          <a:xfrm flipH="1" flipV="1">
            <a:off x="998538" y="1944340"/>
            <a:ext cx="671512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7" name="Line 19" descr=" 27667"/>
          <p:cNvSpPr>
            <a:spLocks noChangeShapeType="1"/>
          </p:cNvSpPr>
          <p:nvPr/>
        </p:nvSpPr>
        <p:spPr bwMode="auto">
          <a:xfrm>
            <a:off x="1879600" y="204594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8" name="Freeform 20" descr=" 27668"/>
          <p:cNvSpPr>
            <a:spLocks/>
          </p:cNvSpPr>
          <p:nvPr/>
        </p:nvSpPr>
        <p:spPr bwMode="auto">
          <a:xfrm>
            <a:off x="1585913" y="270951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9" name="Freeform 21" descr=" 27669"/>
          <p:cNvSpPr>
            <a:spLocks/>
          </p:cNvSpPr>
          <p:nvPr/>
        </p:nvSpPr>
        <p:spPr bwMode="auto">
          <a:xfrm>
            <a:off x="1938338" y="191100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70" name="Text Box 22" descr=" 27670"/>
          <p:cNvSpPr txBox="1">
            <a:spLocks noChangeArrowheads="1"/>
          </p:cNvSpPr>
          <p:nvPr/>
        </p:nvSpPr>
        <p:spPr bwMode="auto">
          <a:xfrm>
            <a:off x="1143000" y="420017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sp>
        <p:nvSpPr>
          <p:cNvPr id="27671" name="Oval 23" descr=" 27671"/>
          <p:cNvSpPr>
            <a:spLocks noChangeArrowheads="1"/>
          </p:cNvSpPr>
          <p:nvPr/>
        </p:nvSpPr>
        <p:spPr bwMode="auto">
          <a:xfrm>
            <a:off x="6478588" y="115694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0</a:t>
            </a:r>
          </a:p>
        </p:txBody>
      </p:sp>
      <p:sp>
        <p:nvSpPr>
          <p:cNvPr id="27672" name="Oval 24" descr=" 27672"/>
          <p:cNvSpPr>
            <a:spLocks noChangeArrowheads="1"/>
          </p:cNvSpPr>
          <p:nvPr/>
        </p:nvSpPr>
        <p:spPr bwMode="auto">
          <a:xfrm>
            <a:off x="6478588" y="183956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27673" name="Oval 25" descr=" 27673"/>
          <p:cNvSpPr>
            <a:spLocks noChangeArrowheads="1"/>
          </p:cNvSpPr>
          <p:nvPr/>
        </p:nvSpPr>
        <p:spPr bwMode="auto">
          <a:xfrm>
            <a:off x="5522913" y="1839565"/>
            <a:ext cx="273050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27674" name="Oval 26" descr=" 27674"/>
          <p:cNvSpPr>
            <a:spLocks noChangeArrowheads="1"/>
          </p:cNvSpPr>
          <p:nvPr/>
        </p:nvSpPr>
        <p:spPr bwMode="auto">
          <a:xfrm>
            <a:off x="6094413" y="252219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3</a:t>
            </a:r>
          </a:p>
        </p:txBody>
      </p:sp>
      <p:sp>
        <p:nvSpPr>
          <p:cNvPr id="27675" name="Oval 27" descr=" 27675"/>
          <p:cNvSpPr>
            <a:spLocks noChangeArrowheads="1"/>
          </p:cNvSpPr>
          <p:nvPr/>
        </p:nvSpPr>
        <p:spPr bwMode="auto">
          <a:xfrm>
            <a:off x="5727700" y="320481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4</a:t>
            </a:r>
          </a:p>
        </p:txBody>
      </p:sp>
      <p:sp>
        <p:nvSpPr>
          <p:cNvPr id="27676" name="Oval 28" descr=" 27676"/>
          <p:cNvSpPr>
            <a:spLocks noChangeArrowheads="1"/>
          </p:cNvSpPr>
          <p:nvPr/>
        </p:nvSpPr>
        <p:spPr bwMode="auto">
          <a:xfrm>
            <a:off x="5403850" y="373504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5</a:t>
            </a:r>
          </a:p>
        </p:txBody>
      </p:sp>
      <p:sp>
        <p:nvSpPr>
          <p:cNvPr id="27677" name="Text Box 29" descr=" 27677"/>
          <p:cNvSpPr txBox="1">
            <a:spLocks noChangeArrowheads="1"/>
          </p:cNvSpPr>
          <p:nvPr/>
        </p:nvSpPr>
        <p:spPr bwMode="auto">
          <a:xfrm>
            <a:off x="6626225" y="1366490"/>
            <a:ext cx="4603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78" name="Text Box 30" descr=" 27678"/>
          <p:cNvSpPr txBox="1">
            <a:spLocks noChangeArrowheads="1"/>
          </p:cNvSpPr>
          <p:nvPr/>
        </p:nvSpPr>
        <p:spPr bwMode="auto">
          <a:xfrm>
            <a:off x="6408738" y="2125315"/>
            <a:ext cx="8302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L=1;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old=new</a:t>
            </a:r>
          </a:p>
        </p:txBody>
      </p:sp>
      <p:sp>
        <p:nvSpPr>
          <p:cNvPr id="27679" name="Text Box 31" descr=" 27679"/>
          <p:cNvSpPr txBox="1">
            <a:spLocks noChangeArrowheads="1"/>
          </p:cNvSpPr>
          <p:nvPr/>
        </p:nvSpPr>
        <p:spPr bwMode="auto">
          <a:xfrm>
            <a:off x="5668963" y="1601440"/>
            <a:ext cx="735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80" name="Text Box 32" descr=" 27680"/>
          <p:cNvSpPr txBox="1">
            <a:spLocks noChangeArrowheads="1"/>
          </p:cNvSpPr>
          <p:nvPr/>
        </p:nvSpPr>
        <p:spPr bwMode="auto">
          <a:xfrm>
            <a:off x="5267325" y="2658715"/>
            <a:ext cx="8286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  L=0;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81" name="Text Box 33" descr=" 27681"/>
          <p:cNvSpPr txBox="1">
            <a:spLocks noChangeArrowheads="1"/>
          </p:cNvSpPr>
          <p:nvPr/>
        </p:nvSpPr>
        <p:spPr bwMode="auto">
          <a:xfrm>
            <a:off x="4686300" y="3300065"/>
            <a:ext cx="1104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82" name="Line 34" descr=" 27682"/>
          <p:cNvSpPr>
            <a:spLocks noChangeShapeType="1"/>
          </p:cNvSpPr>
          <p:nvPr/>
        </p:nvSpPr>
        <p:spPr bwMode="auto">
          <a:xfrm>
            <a:off x="6615113" y="1429990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3" name="Line 35" descr=" 27683"/>
          <p:cNvSpPr>
            <a:spLocks noChangeShapeType="1"/>
          </p:cNvSpPr>
          <p:nvPr/>
        </p:nvSpPr>
        <p:spPr bwMode="auto">
          <a:xfrm flipH="1">
            <a:off x="5856288" y="2744440"/>
            <a:ext cx="288925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4" name="Line 36" descr=" 27684"/>
          <p:cNvSpPr>
            <a:spLocks noChangeShapeType="1"/>
          </p:cNvSpPr>
          <p:nvPr/>
        </p:nvSpPr>
        <p:spPr bwMode="auto">
          <a:xfrm flipH="1">
            <a:off x="5549900" y="3469928"/>
            <a:ext cx="212725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5" name="Line 37" descr=" 27685"/>
          <p:cNvSpPr>
            <a:spLocks noChangeShapeType="1"/>
          </p:cNvSpPr>
          <p:nvPr/>
        </p:nvSpPr>
        <p:spPr bwMode="auto">
          <a:xfrm flipH="1" flipV="1">
            <a:off x="5795963" y="197609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6" name="Text Box 38" descr=" 27686"/>
          <p:cNvSpPr txBox="1">
            <a:spLocks noChangeArrowheads="1"/>
          </p:cNvSpPr>
          <p:nvPr/>
        </p:nvSpPr>
        <p:spPr bwMode="auto">
          <a:xfrm>
            <a:off x="5265738" y="1566515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7687" name="Text Box 39" descr=" 27687"/>
          <p:cNvSpPr txBox="1">
            <a:spLocks noChangeArrowheads="1"/>
          </p:cNvSpPr>
          <p:nvPr/>
        </p:nvSpPr>
        <p:spPr bwMode="auto">
          <a:xfrm>
            <a:off x="6646863" y="1626840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7688" name="Line 40" descr=" 27688"/>
          <p:cNvSpPr>
            <a:spLocks noChangeShapeType="1"/>
          </p:cNvSpPr>
          <p:nvPr/>
        </p:nvSpPr>
        <p:spPr bwMode="auto">
          <a:xfrm flipH="1">
            <a:off x="6230938" y="2087215"/>
            <a:ext cx="29845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93" name="Text Box 45" descr=" 27693"/>
          <p:cNvSpPr txBox="1">
            <a:spLocks noChangeArrowheads="1"/>
          </p:cNvSpPr>
          <p:nvPr/>
        </p:nvSpPr>
        <p:spPr bwMode="auto">
          <a:xfrm>
            <a:off x="5580063" y="3606453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7694" name="Text Box 46" descr=" 27694"/>
          <p:cNvSpPr txBox="1">
            <a:spLocks noChangeArrowheads="1"/>
          </p:cNvSpPr>
          <p:nvPr/>
        </p:nvSpPr>
        <p:spPr bwMode="auto">
          <a:xfrm>
            <a:off x="5870575" y="3009553"/>
            <a:ext cx="439738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grpSp>
        <p:nvGrpSpPr>
          <p:cNvPr id="2" name="Group 71" descr=" 5"/>
          <p:cNvGrpSpPr>
            <a:grpSpLocks/>
          </p:cNvGrpSpPr>
          <p:nvPr/>
        </p:nvGrpSpPr>
        <p:grpSpPr bwMode="auto">
          <a:xfrm>
            <a:off x="5932487" y="3300065"/>
            <a:ext cx="1104900" cy="715962"/>
            <a:chOff x="3737" y="2610"/>
            <a:chExt cx="696" cy="451"/>
          </a:xfrm>
        </p:grpSpPr>
        <p:sp>
          <p:nvSpPr>
            <p:cNvPr id="52" name="Oval 48"/>
            <p:cNvSpPr>
              <a:spLocks noChangeArrowheads="1"/>
            </p:cNvSpPr>
            <p:nvPr/>
          </p:nvSpPr>
          <p:spPr bwMode="auto">
            <a:xfrm>
              <a:off x="3947" y="2889"/>
              <a:ext cx="171" cy="17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7</a:t>
              </a:r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3737" y="2701"/>
              <a:ext cx="231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Text Box 50"/>
            <p:cNvSpPr txBox="1">
              <a:spLocks noChangeArrowheads="1"/>
            </p:cNvSpPr>
            <p:nvPr/>
          </p:nvSpPr>
          <p:spPr bwMode="auto">
            <a:xfrm>
              <a:off x="3737" y="2610"/>
              <a:ext cx="69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dirty="0">
                  <a:latin typeface="Courier New" pitchFamily="49" charset="0"/>
                  <a:ea typeface="新細明體" charset="-120"/>
                </a:rPr>
                <a:t>[new==old]</a:t>
              </a:r>
            </a:p>
          </p:txBody>
        </p:sp>
        <p:sp>
          <p:nvSpPr>
            <p:cNvPr id="55" name="Text Box 51"/>
            <p:cNvSpPr txBox="1">
              <a:spLocks noChangeArrowheads="1"/>
            </p:cNvSpPr>
            <p:nvPr/>
          </p:nvSpPr>
          <p:spPr bwMode="auto">
            <a:xfrm>
              <a:off x="4047" y="2814"/>
              <a:ext cx="28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sp>
        <p:nvSpPr>
          <p:cNvPr id="27711" name="Freeform 63" descr=" 27711"/>
          <p:cNvSpPr>
            <a:spLocks/>
          </p:cNvSpPr>
          <p:nvPr/>
        </p:nvSpPr>
        <p:spPr bwMode="auto">
          <a:xfrm>
            <a:off x="5222875" y="2036415"/>
            <a:ext cx="1263650" cy="1739900"/>
          </a:xfrm>
          <a:custGeom>
            <a:avLst/>
            <a:gdLst/>
            <a:ahLst/>
            <a:cxnLst>
              <a:cxn ang="0">
                <a:pos x="76" y="612"/>
              </a:cxn>
              <a:cxn ang="0">
                <a:pos x="10" y="432"/>
              </a:cxn>
              <a:cxn ang="0">
                <a:pos x="73" y="141"/>
              </a:cxn>
              <a:cxn ang="0">
                <a:pos x="445" y="0"/>
              </a:cxn>
            </a:cxnLst>
            <a:rect l="0" t="0" r="r" b="b"/>
            <a:pathLst>
              <a:path w="445" h="612">
                <a:moveTo>
                  <a:pt x="76" y="612"/>
                </a:moveTo>
                <a:cubicBezTo>
                  <a:pt x="65" y="582"/>
                  <a:pt x="10" y="510"/>
                  <a:pt x="10" y="432"/>
                </a:cubicBezTo>
                <a:cubicBezTo>
                  <a:pt x="10" y="354"/>
                  <a:pt x="0" y="213"/>
                  <a:pt x="73" y="141"/>
                </a:cubicBezTo>
                <a:cubicBezTo>
                  <a:pt x="146" y="69"/>
                  <a:pt x="368" y="29"/>
                  <a:pt x="445" y="0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713" name="Text Box 65" descr=" 27713"/>
          <p:cNvSpPr txBox="1">
            <a:spLocks noChangeArrowheads="1"/>
          </p:cNvSpPr>
          <p:nvPr/>
        </p:nvSpPr>
        <p:spPr bwMode="auto">
          <a:xfrm>
            <a:off x="6629400" y="980728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27729" name="Text Box 81" descr=" 27729"/>
          <p:cNvSpPr txBox="1">
            <a:spLocks noChangeArrowheads="1"/>
          </p:cNvSpPr>
          <p:nvPr/>
        </p:nvSpPr>
        <p:spPr bwMode="auto">
          <a:xfrm>
            <a:off x="3465513" y="409699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57" name="向右箭號 56"/>
          <p:cNvSpPr/>
          <p:nvPr/>
        </p:nvSpPr>
        <p:spPr>
          <a:xfrm>
            <a:off x="395536" y="1865610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Group 72" descr=" 4"/>
          <p:cNvGrpSpPr>
            <a:grpSpLocks/>
          </p:cNvGrpSpPr>
          <p:nvPr/>
        </p:nvGrpSpPr>
        <p:grpSpPr bwMode="auto">
          <a:xfrm>
            <a:off x="6372205" y="2761902"/>
            <a:ext cx="1492251" cy="715962"/>
            <a:chOff x="4002" y="2271"/>
            <a:chExt cx="940" cy="451"/>
          </a:xfrm>
        </p:grpSpPr>
        <p:sp>
          <p:nvSpPr>
            <p:cNvPr id="59" name="Oval 52"/>
            <p:cNvSpPr>
              <a:spLocks noChangeArrowheads="1"/>
            </p:cNvSpPr>
            <p:nvPr/>
          </p:nvSpPr>
          <p:spPr bwMode="auto">
            <a:xfrm flipH="1">
              <a:off x="4566" y="255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8</a:t>
              </a:r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>
              <a:off x="4002" y="2271"/>
              <a:ext cx="655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" name="Text Box 67"/>
            <p:cNvSpPr txBox="1">
              <a:spLocks noChangeArrowheads="1"/>
            </p:cNvSpPr>
            <p:nvPr/>
          </p:nvSpPr>
          <p:spPr bwMode="auto">
            <a:xfrm>
              <a:off x="4625" y="2370"/>
              <a:ext cx="31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L!=0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grpSp>
        <p:nvGrpSpPr>
          <p:cNvPr id="4" name="Group 85" descr=" 8"/>
          <p:cNvGrpSpPr>
            <a:grpSpLocks/>
          </p:cNvGrpSpPr>
          <p:nvPr/>
        </p:nvGrpSpPr>
        <p:grpSpPr bwMode="auto">
          <a:xfrm>
            <a:off x="6732600" y="3460394"/>
            <a:ext cx="571501" cy="781048"/>
            <a:chOff x="4241" y="2711"/>
            <a:chExt cx="360" cy="492"/>
          </a:xfrm>
        </p:grpSpPr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4418" y="2711"/>
              <a:ext cx="183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63" name="Oval 82"/>
            <p:cNvSpPr>
              <a:spLocks noChangeArrowheads="1"/>
            </p:cNvSpPr>
            <p:nvPr/>
          </p:nvSpPr>
          <p:spPr bwMode="auto">
            <a:xfrm>
              <a:off x="4296" y="2894"/>
              <a:ext cx="172" cy="17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 dirty="0">
                  <a:latin typeface="Times New Roman" pitchFamily="18" charset="0"/>
                  <a:ea typeface="新細明體" charset="-120"/>
                </a:rPr>
                <a:t>9</a:t>
              </a:r>
            </a:p>
          </p:txBody>
        </p:sp>
        <p:sp>
          <p:nvSpPr>
            <p:cNvPr id="64" name="Text Box 84"/>
            <p:cNvSpPr txBox="1">
              <a:spLocks noChangeArrowheads="1"/>
            </p:cNvSpPr>
            <p:nvPr/>
          </p:nvSpPr>
          <p:spPr bwMode="auto">
            <a:xfrm>
              <a:off x="4241" y="3029"/>
              <a:ext cx="31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L!=0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sp>
        <p:nvSpPr>
          <p:cNvPr id="65" name="Text Box 50"/>
          <p:cNvSpPr txBox="1">
            <a:spLocks noChangeArrowheads="1"/>
          </p:cNvSpPr>
          <p:nvPr/>
        </p:nvSpPr>
        <p:spPr bwMode="auto">
          <a:xfrm>
            <a:off x="6516216" y="3491397"/>
            <a:ext cx="1104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dirty="0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grpSp>
        <p:nvGrpSpPr>
          <p:cNvPr id="5" name="Group 73" descr=" 3"/>
          <p:cNvGrpSpPr>
            <a:grpSpLocks/>
          </p:cNvGrpSpPr>
          <p:nvPr/>
        </p:nvGrpSpPr>
        <p:grpSpPr bwMode="auto">
          <a:xfrm>
            <a:off x="7317968" y="3246970"/>
            <a:ext cx="1270000" cy="922338"/>
            <a:chOff x="4576" y="2612"/>
            <a:chExt cx="800" cy="581"/>
          </a:xfrm>
        </p:grpSpPr>
        <p:sp>
          <p:nvSpPr>
            <p:cNvPr id="68" name="Oval 53"/>
            <p:cNvSpPr>
              <a:spLocks noChangeArrowheads="1"/>
            </p:cNvSpPr>
            <p:nvPr/>
          </p:nvSpPr>
          <p:spPr bwMode="auto">
            <a:xfrm flipH="1">
              <a:off x="4770" y="2884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10</a:t>
              </a:r>
            </a:p>
          </p:txBody>
        </p:sp>
        <p:sp>
          <p:nvSpPr>
            <p:cNvPr id="69" name="Text Box 54"/>
            <p:cNvSpPr txBox="1">
              <a:spLocks noChangeArrowheads="1"/>
            </p:cNvSpPr>
            <p:nvPr/>
          </p:nvSpPr>
          <p:spPr bwMode="auto">
            <a:xfrm flipH="1">
              <a:off x="4679" y="2612"/>
              <a:ext cx="697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[new!=old]</a:t>
              </a:r>
            </a:p>
          </p:txBody>
        </p:sp>
        <p:sp>
          <p:nvSpPr>
            <p:cNvPr id="70" name="Line 56"/>
            <p:cNvSpPr>
              <a:spLocks noChangeShapeType="1"/>
            </p:cNvSpPr>
            <p:nvPr/>
          </p:nvSpPr>
          <p:spPr bwMode="auto">
            <a:xfrm>
              <a:off x="4716" y="2717"/>
              <a:ext cx="135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" name="Text Box 68"/>
            <p:cNvSpPr txBox="1">
              <a:spLocks noChangeArrowheads="1"/>
            </p:cNvSpPr>
            <p:nvPr/>
          </p:nvSpPr>
          <p:spPr bwMode="auto">
            <a:xfrm>
              <a:off x="4576" y="3019"/>
              <a:ext cx="31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L!=0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grpSp>
        <p:nvGrpSpPr>
          <p:cNvPr id="6" name="Group 74" descr=" 2"/>
          <p:cNvGrpSpPr>
            <a:grpSpLocks/>
          </p:cNvGrpSpPr>
          <p:nvPr/>
        </p:nvGrpSpPr>
        <p:grpSpPr bwMode="auto">
          <a:xfrm>
            <a:off x="7853367" y="3606456"/>
            <a:ext cx="955675" cy="409575"/>
            <a:chOff x="4947" y="2803"/>
            <a:chExt cx="602" cy="258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 flipH="1">
              <a:off x="5377" y="2889"/>
              <a:ext cx="172" cy="17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 b="1">
                  <a:latin typeface="Times New Roman" pitchFamily="18" charset="0"/>
                  <a:ea typeface="新細明體" charset="-120"/>
                </a:rPr>
                <a:t>11</a:t>
              </a:r>
            </a:p>
          </p:txBody>
        </p:sp>
        <p:sp>
          <p:nvSpPr>
            <p:cNvPr id="74" name="Text Box 58"/>
            <p:cNvSpPr txBox="1">
              <a:spLocks noChangeArrowheads="1"/>
            </p:cNvSpPr>
            <p:nvPr/>
          </p:nvSpPr>
          <p:spPr bwMode="auto">
            <a:xfrm flipH="1">
              <a:off x="4960" y="2803"/>
              <a:ext cx="4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[L!=0]</a:t>
              </a:r>
            </a:p>
          </p:txBody>
        </p:sp>
        <p:sp>
          <p:nvSpPr>
            <p:cNvPr id="75" name="Line 59"/>
            <p:cNvSpPr>
              <a:spLocks noChangeShapeType="1"/>
            </p:cNvSpPr>
            <p:nvPr/>
          </p:nvSpPr>
          <p:spPr bwMode="auto">
            <a:xfrm flipV="1">
              <a:off x="4947" y="2975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2" name="圓角矩形 71"/>
          <p:cNvSpPr/>
          <p:nvPr/>
        </p:nvSpPr>
        <p:spPr>
          <a:xfrm>
            <a:off x="5004048" y="4581128"/>
            <a:ext cx="1003812" cy="20882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76" name="直線單箭頭接點 75"/>
          <p:cNvCxnSpPr/>
          <p:nvPr/>
        </p:nvCxnSpPr>
        <p:spPr>
          <a:xfrm>
            <a:off x="4576300" y="5301208"/>
            <a:ext cx="427748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圓角矩形 76"/>
          <p:cNvSpPr/>
          <p:nvPr/>
        </p:nvSpPr>
        <p:spPr>
          <a:xfrm>
            <a:off x="3237952" y="4581128"/>
            <a:ext cx="1440160" cy="20882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8" name="橢圓 77"/>
          <p:cNvSpPr/>
          <p:nvPr/>
        </p:nvSpPr>
        <p:spPr>
          <a:xfrm>
            <a:off x="3403672" y="4885101"/>
            <a:ext cx="1172628" cy="780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L’=0 </a:t>
            </a:r>
            <a:r>
              <a:rPr lang="en-US" altLang="zh-TW" sz="1400" b="1" dirty="0" smtClean="0">
                <a:latin typeface="cmsy10"/>
              </a:rPr>
              <a:t>Æ </a:t>
            </a:r>
            <a:r>
              <a:rPr lang="en-US" altLang="zh-TW" sz="1400" b="1" dirty="0" smtClean="0"/>
              <a:t>L=1</a:t>
            </a:r>
            <a:r>
              <a:rPr lang="en-US" altLang="zh-TW" sz="1400" b="1" dirty="0" smtClean="0">
                <a:latin typeface="cmsy10"/>
              </a:rPr>
              <a:t>Æ </a:t>
            </a:r>
            <a:r>
              <a:rPr lang="en-US" altLang="zh-TW" sz="1400" b="1" dirty="0" smtClean="0"/>
              <a:t>old=new</a:t>
            </a:r>
            <a:endParaRPr lang="zh-TW" altLang="en-US" sz="1400" b="1" dirty="0" smtClean="0">
              <a:latin typeface="cmsy10"/>
            </a:endParaRPr>
          </a:p>
        </p:txBody>
      </p:sp>
      <p:sp>
        <p:nvSpPr>
          <p:cNvPr id="79" name="圓角矩形 78"/>
          <p:cNvSpPr/>
          <p:nvPr/>
        </p:nvSpPr>
        <p:spPr>
          <a:xfrm>
            <a:off x="1453952" y="4581128"/>
            <a:ext cx="1029816" cy="20882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0" name="矩形 79"/>
          <p:cNvSpPr/>
          <p:nvPr/>
        </p:nvSpPr>
        <p:spPr>
          <a:xfrm>
            <a:off x="1691680" y="4575299"/>
            <a:ext cx="514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L=0</a:t>
            </a:r>
            <a:endParaRPr lang="zh-TW" altLang="en-US" b="1" dirty="0" smtClean="0">
              <a:latin typeface="cmsy10"/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611560" y="4885101"/>
            <a:ext cx="482352" cy="780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</a:t>
            </a:r>
            <a:endParaRPr lang="zh-TW" altLang="en-US" dirty="0" smtClean="0">
              <a:latin typeface="cmsy10"/>
            </a:endParaRPr>
          </a:p>
        </p:txBody>
      </p:sp>
      <p:sp>
        <p:nvSpPr>
          <p:cNvPr id="82" name="橢圓 81"/>
          <p:cNvSpPr/>
          <p:nvPr/>
        </p:nvSpPr>
        <p:spPr>
          <a:xfrm>
            <a:off x="1619672" y="4885101"/>
            <a:ext cx="792088" cy="780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L=0</a:t>
            </a:r>
            <a:endParaRPr lang="zh-TW" altLang="en-US" dirty="0" smtClean="0">
              <a:latin typeface="cmsy10"/>
            </a:endParaRPr>
          </a:p>
        </p:txBody>
      </p:sp>
      <p:cxnSp>
        <p:nvCxnSpPr>
          <p:cNvPr id="83" name="直線單箭頭接點 82"/>
          <p:cNvCxnSpPr>
            <a:stCxn id="81" idx="6"/>
            <a:endCxn id="82" idx="2"/>
          </p:cNvCxnSpPr>
          <p:nvPr/>
        </p:nvCxnSpPr>
        <p:spPr>
          <a:xfrm>
            <a:off x="1093912" y="5275571"/>
            <a:ext cx="525760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1034510" y="4993431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L=0</a:t>
            </a:r>
            <a:endParaRPr lang="zh-TW" altLang="en-US" sz="1400" b="1" dirty="0"/>
          </a:p>
        </p:txBody>
      </p:sp>
      <p:cxnSp>
        <p:nvCxnSpPr>
          <p:cNvPr id="85" name="直線單箭頭接點 84"/>
          <p:cNvCxnSpPr/>
          <p:nvPr/>
        </p:nvCxnSpPr>
        <p:spPr>
          <a:xfrm>
            <a:off x="2483768" y="5270245"/>
            <a:ext cx="864096" cy="5327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/>
          <p:cNvSpPr txBox="1"/>
          <p:nvPr/>
        </p:nvSpPr>
        <p:spPr>
          <a:xfrm>
            <a:off x="2483768" y="4725144"/>
            <a:ext cx="829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L=1</a:t>
            </a:r>
          </a:p>
          <a:p>
            <a:r>
              <a:rPr lang="en-US" altLang="zh-TW" sz="1400" b="1" dirty="0" smtClean="0"/>
              <a:t>old=new</a:t>
            </a:r>
            <a:endParaRPr lang="zh-TW" altLang="en-US" sz="1400" b="1" dirty="0"/>
          </a:p>
        </p:txBody>
      </p:sp>
      <p:sp>
        <p:nvSpPr>
          <p:cNvPr id="87" name="矩形 86"/>
          <p:cNvSpPr/>
          <p:nvPr/>
        </p:nvSpPr>
        <p:spPr>
          <a:xfrm>
            <a:off x="3602526" y="4571836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L!=0</a:t>
            </a:r>
            <a:endParaRPr lang="zh-TW" altLang="en-US" b="1" dirty="0" smtClean="0">
              <a:latin typeface="cmsy10"/>
            </a:endParaRPr>
          </a:p>
        </p:txBody>
      </p:sp>
      <p:sp>
        <p:nvSpPr>
          <p:cNvPr id="88" name="橢圓 87"/>
          <p:cNvSpPr/>
          <p:nvPr/>
        </p:nvSpPr>
        <p:spPr>
          <a:xfrm>
            <a:off x="5157368" y="4885101"/>
            <a:ext cx="706476" cy="780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L!=0</a:t>
            </a:r>
            <a:endParaRPr lang="zh-TW" altLang="en-US" sz="1400" b="1" dirty="0" smtClean="0">
              <a:latin typeface="cmsy1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215772" y="4571836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L!=0</a:t>
            </a:r>
            <a:endParaRPr lang="zh-TW" altLang="en-US" b="1" dirty="0" smtClean="0">
              <a:latin typeface="cmsy10"/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>
            <a:off x="6026228" y="5314117"/>
            <a:ext cx="864096" cy="5327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/>
          <p:cNvSpPr txBox="1"/>
          <p:nvPr/>
        </p:nvSpPr>
        <p:spPr>
          <a:xfrm>
            <a:off x="5924416" y="4783084"/>
            <a:ext cx="1002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1400" b="1" dirty="0" smtClean="0"/>
          </a:p>
          <a:p>
            <a:r>
              <a:rPr lang="en-US" altLang="zh-TW" sz="1400" b="1" dirty="0" smtClean="0"/>
              <a:t>[new!=old]</a:t>
            </a:r>
            <a:endParaRPr lang="zh-TW" altLang="en-US" sz="1400" b="1" dirty="0"/>
          </a:p>
        </p:txBody>
      </p:sp>
      <p:sp>
        <p:nvSpPr>
          <p:cNvPr id="98" name="橢圓 97"/>
          <p:cNvSpPr/>
          <p:nvPr/>
        </p:nvSpPr>
        <p:spPr>
          <a:xfrm>
            <a:off x="6876256" y="4924180"/>
            <a:ext cx="936104" cy="809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 dirty="0" smtClean="0">
              <a:latin typeface="cmsy1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886270" y="5013176"/>
            <a:ext cx="8822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L!=0 </a:t>
            </a:r>
            <a:r>
              <a:rPr lang="en-US" altLang="zh-TW" sz="1400" b="1" dirty="0" smtClean="0">
                <a:solidFill>
                  <a:schemeClr val="bg1"/>
                </a:solidFill>
                <a:latin typeface="cmsy10"/>
              </a:rPr>
              <a:t>Æ </a:t>
            </a:r>
            <a:r>
              <a:rPr lang="en-US" altLang="zh-TW" sz="1400" b="1" dirty="0" smtClean="0">
                <a:solidFill>
                  <a:schemeClr val="bg1"/>
                </a:solidFill>
              </a:rPr>
              <a:t>old!=new</a:t>
            </a:r>
            <a:endParaRPr lang="zh-TW" altLang="en-US" sz="1400" b="1" dirty="0" smtClean="0">
              <a:solidFill>
                <a:schemeClr val="bg1"/>
              </a:solidFill>
              <a:latin typeface="cmsy1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006110" y="4571836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L!=0</a:t>
            </a:r>
            <a:endParaRPr lang="zh-TW" altLang="en-US" b="1" dirty="0" smtClean="0">
              <a:latin typeface="cmsy10"/>
            </a:endParaRPr>
          </a:p>
        </p:txBody>
      </p:sp>
      <p:sp>
        <p:nvSpPr>
          <p:cNvPr id="102" name="橢圓 101"/>
          <p:cNvSpPr/>
          <p:nvPr/>
        </p:nvSpPr>
        <p:spPr>
          <a:xfrm>
            <a:off x="8373616" y="4941168"/>
            <a:ext cx="770384" cy="78094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L!=0</a:t>
            </a:r>
            <a:endParaRPr lang="zh-TW" altLang="en-US" sz="1600" dirty="0" smtClean="0">
              <a:latin typeface="cmsy10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7868632" y="478141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1400" b="1" dirty="0" smtClean="0"/>
          </a:p>
          <a:p>
            <a:r>
              <a:rPr lang="en-US" altLang="zh-TW" sz="1400" b="1" dirty="0" smtClean="0"/>
              <a:t>[L!=0]</a:t>
            </a:r>
            <a:endParaRPr lang="zh-TW" altLang="en-US" sz="1400" b="1" dirty="0"/>
          </a:p>
        </p:txBody>
      </p:sp>
      <p:sp>
        <p:nvSpPr>
          <p:cNvPr id="104" name="橢圓 103"/>
          <p:cNvSpPr/>
          <p:nvPr/>
        </p:nvSpPr>
        <p:spPr>
          <a:xfrm>
            <a:off x="6804248" y="5517232"/>
            <a:ext cx="1080120" cy="1008112"/>
          </a:xfrm>
          <a:prstGeom prst="ellipse">
            <a:avLst/>
          </a:prstGeom>
          <a:solidFill>
            <a:schemeClr val="accent2">
              <a:lumMod val="50000"/>
              <a:alpha val="49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L!=0</a:t>
            </a:r>
            <a:endParaRPr lang="zh-TW" altLang="en-US" sz="1600" dirty="0" smtClean="0">
              <a:latin typeface="cmsy10"/>
            </a:endParaRPr>
          </a:p>
        </p:txBody>
      </p:sp>
      <p:sp>
        <p:nvSpPr>
          <p:cNvPr id="105" name="手繪多邊形 104"/>
          <p:cNvSpPr/>
          <p:nvPr/>
        </p:nvSpPr>
        <p:spPr>
          <a:xfrm>
            <a:off x="7011695" y="5522976"/>
            <a:ext cx="664693" cy="214884"/>
          </a:xfrm>
          <a:custGeom>
            <a:avLst/>
            <a:gdLst>
              <a:gd name="connsiteX0" fmla="*/ 10897 w 664693"/>
              <a:gd name="connsiteY0" fmla="*/ 96012 h 214884"/>
              <a:gd name="connsiteX1" fmla="*/ 10897 w 664693"/>
              <a:gd name="connsiteY1" fmla="*/ 96012 h 214884"/>
              <a:gd name="connsiteX2" fmla="*/ 52045 w 664693"/>
              <a:gd name="connsiteY2" fmla="*/ 77724 h 214884"/>
              <a:gd name="connsiteX3" fmla="*/ 65761 w 664693"/>
              <a:gd name="connsiteY3" fmla="*/ 68580 h 214884"/>
              <a:gd name="connsiteX4" fmla="*/ 106909 w 664693"/>
              <a:gd name="connsiteY4" fmla="*/ 54864 h 214884"/>
              <a:gd name="connsiteX5" fmla="*/ 120625 w 664693"/>
              <a:gd name="connsiteY5" fmla="*/ 50292 h 214884"/>
              <a:gd name="connsiteX6" fmla="*/ 138913 w 664693"/>
              <a:gd name="connsiteY6" fmla="*/ 41148 h 214884"/>
              <a:gd name="connsiteX7" fmla="*/ 170917 w 664693"/>
              <a:gd name="connsiteY7" fmla="*/ 32004 h 214884"/>
              <a:gd name="connsiteX8" fmla="*/ 198349 w 664693"/>
              <a:gd name="connsiteY8" fmla="*/ 22860 h 214884"/>
              <a:gd name="connsiteX9" fmla="*/ 225781 w 664693"/>
              <a:gd name="connsiteY9" fmla="*/ 13716 h 214884"/>
              <a:gd name="connsiteX10" fmla="*/ 239497 w 664693"/>
              <a:gd name="connsiteY10" fmla="*/ 9144 h 214884"/>
              <a:gd name="connsiteX11" fmla="*/ 294361 w 664693"/>
              <a:gd name="connsiteY11" fmla="*/ 0 h 214884"/>
              <a:gd name="connsiteX12" fmla="*/ 413233 w 664693"/>
              <a:gd name="connsiteY12" fmla="*/ 4572 h 214884"/>
              <a:gd name="connsiteX13" fmla="*/ 481813 w 664693"/>
              <a:gd name="connsiteY13" fmla="*/ 13716 h 214884"/>
              <a:gd name="connsiteX14" fmla="*/ 500101 w 664693"/>
              <a:gd name="connsiteY14" fmla="*/ 18288 h 214884"/>
              <a:gd name="connsiteX15" fmla="*/ 541249 w 664693"/>
              <a:gd name="connsiteY15" fmla="*/ 27432 h 214884"/>
              <a:gd name="connsiteX16" fmla="*/ 568681 w 664693"/>
              <a:gd name="connsiteY16" fmla="*/ 36576 h 214884"/>
              <a:gd name="connsiteX17" fmla="*/ 582397 w 664693"/>
              <a:gd name="connsiteY17" fmla="*/ 41148 h 214884"/>
              <a:gd name="connsiteX18" fmla="*/ 596113 w 664693"/>
              <a:gd name="connsiteY18" fmla="*/ 50292 h 214884"/>
              <a:gd name="connsiteX19" fmla="*/ 623545 w 664693"/>
              <a:gd name="connsiteY19" fmla="*/ 59436 h 214884"/>
              <a:gd name="connsiteX20" fmla="*/ 650977 w 664693"/>
              <a:gd name="connsiteY20" fmla="*/ 77724 h 214884"/>
              <a:gd name="connsiteX21" fmla="*/ 664693 w 664693"/>
              <a:gd name="connsiteY21" fmla="*/ 86868 h 214884"/>
              <a:gd name="connsiteX22" fmla="*/ 660121 w 664693"/>
              <a:gd name="connsiteY22" fmla="*/ 100584 h 214884"/>
              <a:gd name="connsiteX23" fmla="*/ 605257 w 664693"/>
              <a:gd name="connsiteY23" fmla="*/ 128016 h 214884"/>
              <a:gd name="connsiteX24" fmla="*/ 577825 w 664693"/>
              <a:gd name="connsiteY24" fmla="*/ 146304 h 214884"/>
              <a:gd name="connsiteX25" fmla="*/ 564109 w 664693"/>
              <a:gd name="connsiteY25" fmla="*/ 150876 h 214884"/>
              <a:gd name="connsiteX26" fmla="*/ 550393 w 664693"/>
              <a:gd name="connsiteY26" fmla="*/ 160020 h 214884"/>
              <a:gd name="connsiteX27" fmla="*/ 536677 w 664693"/>
              <a:gd name="connsiteY27" fmla="*/ 164592 h 214884"/>
              <a:gd name="connsiteX28" fmla="*/ 522961 w 664693"/>
              <a:gd name="connsiteY28" fmla="*/ 173736 h 214884"/>
              <a:gd name="connsiteX29" fmla="*/ 495529 w 664693"/>
              <a:gd name="connsiteY29" fmla="*/ 182880 h 214884"/>
              <a:gd name="connsiteX30" fmla="*/ 481813 w 664693"/>
              <a:gd name="connsiteY30" fmla="*/ 187452 h 214884"/>
              <a:gd name="connsiteX31" fmla="*/ 463525 w 664693"/>
              <a:gd name="connsiteY31" fmla="*/ 196596 h 214884"/>
              <a:gd name="connsiteX32" fmla="*/ 417805 w 664693"/>
              <a:gd name="connsiteY32" fmla="*/ 210312 h 214884"/>
              <a:gd name="connsiteX33" fmla="*/ 381229 w 664693"/>
              <a:gd name="connsiteY33" fmla="*/ 214884 h 214884"/>
              <a:gd name="connsiteX34" fmla="*/ 330937 w 664693"/>
              <a:gd name="connsiteY34" fmla="*/ 210312 h 214884"/>
              <a:gd name="connsiteX35" fmla="*/ 289789 w 664693"/>
              <a:gd name="connsiteY35" fmla="*/ 205740 h 214884"/>
              <a:gd name="connsiteX36" fmla="*/ 216637 w 664693"/>
              <a:gd name="connsiteY36" fmla="*/ 201168 h 214884"/>
              <a:gd name="connsiteX37" fmla="*/ 166345 w 664693"/>
              <a:gd name="connsiteY37" fmla="*/ 192024 h 214884"/>
              <a:gd name="connsiteX38" fmla="*/ 152629 w 664693"/>
              <a:gd name="connsiteY38" fmla="*/ 187452 h 214884"/>
              <a:gd name="connsiteX39" fmla="*/ 111481 w 664693"/>
              <a:gd name="connsiteY39" fmla="*/ 178308 h 214884"/>
              <a:gd name="connsiteX40" fmla="*/ 97765 w 664693"/>
              <a:gd name="connsiteY40" fmla="*/ 169164 h 214884"/>
              <a:gd name="connsiteX41" fmla="*/ 70333 w 664693"/>
              <a:gd name="connsiteY41" fmla="*/ 160020 h 214884"/>
              <a:gd name="connsiteX42" fmla="*/ 42901 w 664693"/>
              <a:gd name="connsiteY42" fmla="*/ 150876 h 214884"/>
              <a:gd name="connsiteX43" fmla="*/ 29185 w 664693"/>
              <a:gd name="connsiteY43" fmla="*/ 146304 h 214884"/>
              <a:gd name="connsiteX44" fmla="*/ 15469 w 664693"/>
              <a:gd name="connsiteY44" fmla="*/ 137160 h 214884"/>
              <a:gd name="connsiteX45" fmla="*/ 10897 w 664693"/>
              <a:gd name="connsiteY45" fmla="*/ 123444 h 214884"/>
              <a:gd name="connsiteX46" fmla="*/ 1753 w 664693"/>
              <a:gd name="connsiteY46" fmla="*/ 109728 h 214884"/>
              <a:gd name="connsiteX47" fmla="*/ 10897 w 664693"/>
              <a:gd name="connsiteY47" fmla="*/ 96012 h 21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64693" h="214884">
                <a:moveTo>
                  <a:pt x="10897" y="96012"/>
                </a:moveTo>
                <a:lnTo>
                  <a:pt x="10897" y="96012"/>
                </a:lnTo>
                <a:cubicBezTo>
                  <a:pt x="24613" y="89916"/>
                  <a:pt x="38620" y="84437"/>
                  <a:pt x="52045" y="77724"/>
                </a:cubicBezTo>
                <a:cubicBezTo>
                  <a:pt x="56960" y="75267"/>
                  <a:pt x="60740" y="70812"/>
                  <a:pt x="65761" y="68580"/>
                </a:cubicBezTo>
                <a:lnTo>
                  <a:pt x="106909" y="54864"/>
                </a:lnTo>
                <a:cubicBezTo>
                  <a:pt x="111481" y="53340"/>
                  <a:pt x="116314" y="52447"/>
                  <a:pt x="120625" y="50292"/>
                </a:cubicBezTo>
                <a:cubicBezTo>
                  <a:pt x="126721" y="47244"/>
                  <a:pt x="132649" y="43833"/>
                  <a:pt x="138913" y="41148"/>
                </a:cubicBezTo>
                <a:cubicBezTo>
                  <a:pt x="150864" y="36026"/>
                  <a:pt x="158028" y="35871"/>
                  <a:pt x="170917" y="32004"/>
                </a:cubicBezTo>
                <a:cubicBezTo>
                  <a:pt x="180149" y="29234"/>
                  <a:pt x="189205" y="25908"/>
                  <a:pt x="198349" y="22860"/>
                </a:cubicBezTo>
                <a:lnTo>
                  <a:pt x="225781" y="13716"/>
                </a:lnTo>
                <a:cubicBezTo>
                  <a:pt x="230353" y="12192"/>
                  <a:pt x="234715" y="9742"/>
                  <a:pt x="239497" y="9144"/>
                </a:cubicBezTo>
                <a:cubicBezTo>
                  <a:pt x="282308" y="3793"/>
                  <a:pt x="264153" y="7552"/>
                  <a:pt x="294361" y="0"/>
                </a:cubicBezTo>
                <a:lnTo>
                  <a:pt x="413233" y="4572"/>
                </a:lnTo>
                <a:cubicBezTo>
                  <a:pt x="430312" y="5548"/>
                  <a:pt x="463125" y="9978"/>
                  <a:pt x="481813" y="13716"/>
                </a:cubicBezTo>
                <a:cubicBezTo>
                  <a:pt x="487975" y="14948"/>
                  <a:pt x="493967" y="16925"/>
                  <a:pt x="500101" y="18288"/>
                </a:cubicBezTo>
                <a:cubicBezTo>
                  <a:pt x="516882" y="22017"/>
                  <a:pt x="525320" y="22653"/>
                  <a:pt x="541249" y="27432"/>
                </a:cubicBezTo>
                <a:cubicBezTo>
                  <a:pt x="550481" y="30202"/>
                  <a:pt x="559537" y="33528"/>
                  <a:pt x="568681" y="36576"/>
                </a:cubicBezTo>
                <a:cubicBezTo>
                  <a:pt x="573253" y="38100"/>
                  <a:pt x="578387" y="38475"/>
                  <a:pt x="582397" y="41148"/>
                </a:cubicBezTo>
                <a:cubicBezTo>
                  <a:pt x="586969" y="44196"/>
                  <a:pt x="591092" y="48060"/>
                  <a:pt x="596113" y="50292"/>
                </a:cubicBezTo>
                <a:cubicBezTo>
                  <a:pt x="604921" y="54207"/>
                  <a:pt x="615525" y="54089"/>
                  <a:pt x="623545" y="59436"/>
                </a:cubicBezTo>
                <a:lnTo>
                  <a:pt x="650977" y="77724"/>
                </a:lnTo>
                <a:lnTo>
                  <a:pt x="664693" y="86868"/>
                </a:lnTo>
                <a:cubicBezTo>
                  <a:pt x="663169" y="91440"/>
                  <a:pt x="663529" y="97176"/>
                  <a:pt x="660121" y="100584"/>
                </a:cubicBezTo>
                <a:cubicBezTo>
                  <a:pt x="616957" y="143748"/>
                  <a:pt x="649879" y="98268"/>
                  <a:pt x="605257" y="128016"/>
                </a:cubicBezTo>
                <a:cubicBezTo>
                  <a:pt x="596113" y="134112"/>
                  <a:pt x="588251" y="142829"/>
                  <a:pt x="577825" y="146304"/>
                </a:cubicBezTo>
                <a:cubicBezTo>
                  <a:pt x="573253" y="147828"/>
                  <a:pt x="568420" y="148721"/>
                  <a:pt x="564109" y="150876"/>
                </a:cubicBezTo>
                <a:cubicBezTo>
                  <a:pt x="559194" y="153333"/>
                  <a:pt x="555308" y="157563"/>
                  <a:pt x="550393" y="160020"/>
                </a:cubicBezTo>
                <a:cubicBezTo>
                  <a:pt x="546082" y="162175"/>
                  <a:pt x="540988" y="162437"/>
                  <a:pt x="536677" y="164592"/>
                </a:cubicBezTo>
                <a:cubicBezTo>
                  <a:pt x="531762" y="167049"/>
                  <a:pt x="527982" y="171504"/>
                  <a:pt x="522961" y="173736"/>
                </a:cubicBezTo>
                <a:cubicBezTo>
                  <a:pt x="514153" y="177651"/>
                  <a:pt x="504673" y="179832"/>
                  <a:pt x="495529" y="182880"/>
                </a:cubicBezTo>
                <a:cubicBezTo>
                  <a:pt x="490957" y="184404"/>
                  <a:pt x="486124" y="185297"/>
                  <a:pt x="481813" y="187452"/>
                </a:cubicBezTo>
                <a:cubicBezTo>
                  <a:pt x="475717" y="190500"/>
                  <a:pt x="469853" y="194065"/>
                  <a:pt x="463525" y="196596"/>
                </a:cubicBezTo>
                <a:cubicBezTo>
                  <a:pt x="454814" y="200080"/>
                  <a:pt x="429353" y="208387"/>
                  <a:pt x="417805" y="210312"/>
                </a:cubicBezTo>
                <a:cubicBezTo>
                  <a:pt x="405685" y="212332"/>
                  <a:pt x="393421" y="213360"/>
                  <a:pt x="381229" y="214884"/>
                </a:cubicBezTo>
                <a:lnTo>
                  <a:pt x="330937" y="210312"/>
                </a:lnTo>
                <a:cubicBezTo>
                  <a:pt x="317205" y="208939"/>
                  <a:pt x="303545" y="206841"/>
                  <a:pt x="289789" y="205740"/>
                </a:cubicBezTo>
                <a:cubicBezTo>
                  <a:pt x="265435" y="203792"/>
                  <a:pt x="241021" y="202692"/>
                  <a:pt x="216637" y="201168"/>
                </a:cubicBezTo>
                <a:cubicBezTo>
                  <a:pt x="204408" y="199130"/>
                  <a:pt x="179125" y="195219"/>
                  <a:pt x="166345" y="192024"/>
                </a:cubicBezTo>
                <a:cubicBezTo>
                  <a:pt x="161670" y="190855"/>
                  <a:pt x="157334" y="188497"/>
                  <a:pt x="152629" y="187452"/>
                </a:cubicBezTo>
                <a:cubicBezTo>
                  <a:pt x="139986" y="184642"/>
                  <a:pt x="123832" y="184483"/>
                  <a:pt x="111481" y="178308"/>
                </a:cubicBezTo>
                <a:cubicBezTo>
                  <a:pt x="106566" y="175851"/>
                  <a:pt x="102786" y="171396"/>
                  <a:pt x="97765" y="169164"/>
                </a:cubicBezTo>
                <a:cubicBezTo>
                  <a:pt x="88957" y="165249"/>
                  <a:pt x="79477" y="163068"/>
                  <a:pt x="70333" y="160020"/>
                </a:cubicBezTo>
                <a:lnTo>
                  <a:pt x="42901" y="150876"/>
                </a:lnTo>
                <a:cubicBezTo>
                  <a:pt x="38329" y="149352"/>
                  <a:pt x="33195" y="148977"/>
                  <a:pt x="29185" y="146304"/>
                </a:cubicBezTo>
                <a:lnTo>
                  <a:pt x="15469" y="137160"/>
                </a:lnTo>
                <a:cubicBezTo>
                  <a:pt x="13945" y="132588"/>
                  <a:pt x="13052" y="127755"/>
                  <a:pt x="10897" y="123444"/>
                </a:cubicBezTo>
                <a:cubicBezTo>
                  <a:pt x="8440" y="118529"/>
                  <a:pt x="4580" y="114440"/>
                  <a:pt x="1753" y="109728"/>
                </a:cubicBezTo>
                <a:cubicBezTo>
                  <a:pt x="0" y="106806"/>
                  <a:pt x="9373" y="98298"/>
                  <a:pt x="10897" y="96012"/>
                </a:cubicBezTo>
                <a:close/>
              </a:path>
            </a:pathLst>
          </a:custGeom>
          <a:solidFill>
            <a:srgbClr val="FFC000"/>
          </a:solidFill>
          <a:ln w="317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8" name="直線單箭頭接點 107"/>
          <p:cNvCxnSpPr/>
          <p:nvPr/>
        </p:nvCxnSpPr>
        <p:spPr>
          <a:xfrm flipV="1">
            <a:off x="7884368" y="5445224"/>
            <a:ext cx="504056" cy="57606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stCxn id="112" idx="6"/>
            <a:endCxn id="105" idx="0"/>
          </p:cNvCxnSpPr>
          <p:nvPr/>
        </p:nvCxnSpPr>
        <p:spPr>
          <a:xfrm flipV="1">
            <a:off x="5951038" y="5618988"/>
            <a:ext cx="1071554" cy="33029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橢圓 111"/>
          <p:cNvSpPr/>
          <p:nvPr/>
        </p:nvSpPr>
        <p:spPr>
          <a:xfrm>
            <a:off x="5014934" y="5373216"/>
            <a:ext cx="936104" cy="1152128"/>
          </a:xfrm>
          <a:prstGeom prst="ellipse">
            <a:avLst/>
          </a:prstGeom>
          <a:solidFill>
            <a:schemeClr val="accent2">
              <a:lumMod val="50000"/>
              <a:alpha val="49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b="1" dirty="0" smtClean="0"/>
          </a:p>
          <a:p>
            <a:pPr algn="ctr"/>
            <a:endParaRPr lang="en-US" altLang="zh-TW" sz="1400" b="1" dirty="0" smtClean="0"/>
          </a:p>
        </p:txBody>
      </p:sp>
      <p:sp>
        <p:nvSpPr>
          <p:cNvPr id="115" name="矩形 114"/>
          <p:cNvSpPr/>
          <p:nvPr/>
        </p:nvSpPr>
        <p:spPr>
          <a:xfrm>
            <a:off x="5115406" y="5896542"/>
            <a:ext cx="7920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100" b="1" dirty="0" smtClean="0">
                <a:solidFill>
                  <a:schemeClr val="bg1"/>
                </a:solidFill>
              </a:rPr>
              <a:t>L!=0 </a:t>
            </a:r>
            <a:r>
              <a:rPr lang="en-US" altLang="zh-TW" sz="1100" b="1" dirty="0" smtClean="0">
                <a:solidFill>
                  <a:schemeClr val="bg1"/>
                </a:solidFill>
                <a:latin typeface="cmsy10"/>
              </a:rPr>
              <a:t>Æ </a:t>
            </a:r>
            <a:r>
              <a:rPr lang="en-US" altLang="zh-TW" sz="1100" b="1" dirty="0" smtClean="0">
                <a:solidFill>
                  <a:schemeClr val="bg1"/>
                </a:solidFill>
              </a:rPr>
              <a:t>old!=new</a:t>
            </a:r>
            <a:endParaRPr lang="zh-TW" altLang="en-US" sz="1100" b="1" dirty="0" smtClean="0">
              <a:solidFill>
                <a:schemeClr val="bg1"/>
              </a:solidFill>
              <a:latin typeface="cmsy10"/>
            </a:endParaRPr>
          </a:p>
        </p:txBody>
      </p:sp>
      <p:sp>
        <p:nvSpPr>
          <p:cNvPr id="116" name="手繪多邊形 115"/>
          <p:cNvSpPr/>
          <p:nvPr/>
        </p:nvSpPr>
        <p:spPr>
          <a:xfrm>
            <a:off x="5209980" y="5379720"/>
            <a:ext cx="581220" cy="308217"/>
          </a:xfrm>
          <a:custGeom>
            <a:avLst/>
            <a:gdLst>
              <a:gd name="connsiteX0" fmla="*/ 7180 w 581220"/>
              <a:gd name="connsiteY0" fmla="*/ 106680 h 308217"/>
              <a:gd name="connsiteX1" fmla="*/ 7180 w 581220"/>
              <a:gd name="connsiteY1" fmla="*/ 106680 h 308217"/>
              <a:gd name="connsiteX2" fmla="*/ 42740 w 581220"/>
              <a:gd name="connsiteY2" fmla="*/ 81280 h 308217"/>
              <a:gd name="connsiteX3" fmla="*/ 57980 w 581220"/>
              <a:gd name="connsiteY3" fmla="*/ 76200 h 308217"/>
              <a:gd name="connsiteX4" fmla="*/ 88460 w 581220"/>
              <a:gd name="connsiteY4" fmla="*/ 55880 h 308217"/>
              <a:gd name="connsiteX5" fmla="*/ 103700 w 581220"/>
              <a:gd name="connsiteY5" fmla="*/ 45720 h 308217"/>
              <a:gd name="connsiteX6" fmla="*/ 118940 w 581220"/>
              <a:gd name="connsiteY6" fmla="*/ 35560 h 308217"/>
              <a:gd name="connsiteX7" fmla="*/ 149420 w 581220"/>
              <a:gd name="connsiteY7" fmla="*/ 25400 h 308217"/>
              <a:gd name="connsiteX8" fmla="*/ 164660 w 581220"/>
              <a:gd name="connsiteY8" fmla="*/ 15240 h 308217"/>
              <a:gd name="connsiteX9" fmla="*/ 215460 w 581220"/>
              <a:gd name="connsiteY9" fmla="*/ 0 h 308217"/>
              <a:gd name="connsiteX10" fmla="*/ 266260 w 581220"/>
              <a:gd name="connsiteY10" fmla="*/ 5080 h 308217"/>
              <a:gd name="connsiteX11" fmla="*/ 393260 w 581220"/>
              <a:gd name="connsiteY11" fmla="*/ 15240 h 308217"/>
              <a:gd name="connsiteX12" fmla="*/ 428820 w 581220"/>
              <a:gd name="connsiteY12" fmla="*/ 20320 h 308217"/>
              <a:gd name="connsiteX13" fmla="*/ 474540 w 581220"/>
              <a:gd name="connsiteY13" fmla="*/ 35560 h 308217"/>
              <a:gd name="connsiteX14" fmla="*/ 489780 w 581220"/>
              <a:gd name="connsiteY14" fmla="*/ 40640 h 308217"/>
              <a:gd name="connsiteX15" fmla="*/ 505020 w 581220"/>
              <a:gd name="connsiteY15" fmla="*/ 50800 h 308217"/>
              <a:gd name="connsiteX16" fmla="*/ 535500 w 581220"/>
              <a:gd name="connsiteY16" fmla="*/ 66040 h 308217"/>
              <a:gd name="connsiteX17" fmla="*/ 565980 w 581220"/>
              <a:gd name="connsiteY17" fmla="*/ 111760 h 308217"/>
              <a:gd name="connsiteX18" fmla="*/ 576140 w 581220"/>
              <a:gd name="connsiteY18" fmla="*/ 127000 h 308217"/>
              <a:gd name="connsiteX19" fmla="*/ 581220 w 581220"/>
              <a:gd name="connsiteY19" fmla="*/ 142240 h 308217"/>
              <a:gd name="connsiteX20" fmla="*/ 571060 w 581220"/>
              <a:gd name="connsiteY20" fmla="*/ 157480 h 308217"/>
              <a:gd name="connsiteX21" fmla="*/ 555820 w 581220"/>
              <a:gd name="connsiteY21" fmla="*/ 167640 h 308217"/>
              <a:gd name="connsiteX22" fmla="*/ 550740 w 581220"/>
              <a:gd name="connsiteY22" fmla="*/ 182880 h 308217"/>
              <a:gd name="connsiteX23" fmla="*/ 525340 w 581220"/>
              <a:gd name="connsiteY23" fmla="*/ 208280 h 308217"/>
              <a:gd name="connsiteX24" fmla="*/ 484700 w 581220"/>
              <a:gd name="connsiteY24" fmla="*/ 233680 h 308217"/>
              <a:gd name="connsiteX25" fmla="*/ 454220 w 581220"/>
              <a:gd name="connsiteY25" fmla="*/ 254000 h 308217"/>
              <a:gd name="connsiteX26" fmla="*/ 438980 w 581220"/>
              <a:gd name="connsiteY26" fmla="*/ 264160 h 308217"/>
              <a:gd name="connsiteX27" fmla="*/ 423740 w 581220"/>
              <a:gd name="connsiteY27" fmla="*/ 269240 h 308217"/>
              <a:gd name="connsiteX28" fmla="*/ 408500 w 581220"/>
              <a:gd name="connsiteY28" fmla="*/ 279400 h 308217"/>
              <a:gd name="connsiteX29" fmla="*/ 378020 w 581220"/>
              <a:gd name="connsiteY29" fmla="*/ 289560 h 308217"/>
              <a:gd name="connsiteX30" fmla="*/ 184980 w 581220"/>
              <a:gd name="connsiteY30" fmla="*/ 279400 h 308217"/>
              <a:gd name="connsiteX31" fmla="*/ 139260 w 581220"/>
              <a:gd name="connsiteY31" fmla="*/ 264160 h 308217"/>
              <a:gd name="connsiteX32" fmla="*/ 108780 w 581220"/>
              <a:gd name="connsiteY32" fmla="*/ 254000 h 308217"/>
              <a:gd name="connsiteX33" fmla="*/ 93540 w 581220"/>
              <a:gd name="connsiteY33" fmla="*/ 248920 h 308217"/>
              <a:gd name="connsiteX34" fmla="*/ 83380 w 581220"/>
              <a:gd name="connsiteY34" fmla="*/ 233680 h 308217"/>
              <a:gd name="connsiteX35" fmla="*/ 68140 w 581220"/>
              <a:gd name="connsiteY35" fmla="*/ 218440 h 308217"/>
              <a:gd name="connsiteX36" fmla="*/ 63060 w 581220"/>
              <a:gd name="connsiteY36" fmla="*/ 203200 h 308217"/>
              <a:gd name="connsiteX37" fmla="*/ 27500 w 581220"/>
              <a:gd name="connsiteY37" fmla="*/ 157480 h 308217"/>
              <a:gd name="connsiteX38" fmla="*/ 12260 w 581220"/>
              <a:gd name="connsiteY38" fmla="*/ 147320 h 308217"/>
              <a:gd name="connsiteX39" fmla="*/ 7180 w 581220"/>
              <a:gd name="connsiteY39" fmla="*/ 106680 h 30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81220" h="308217">
                <a:moveTo>
                  <a:pt x="7180" y="106680"/>
                </a:moveTo>
                <a:lnTo>
                  <a:pt x="7180" y="106680"/>
                </a:lnTo>
                <a:cubicBezTo>
                  <a:pt x="19033" y="98213"/>
                  <a:pt x="30249" y="88774"/>
                  <a:pt x="42740" y="81280"/>
                </a:cubicBezTo>
                <a:cubicBezTo>
                  <a:pt x="47332" y="78525"/>
                  <a:pt x="53299" y="78801"/>
                  <a:pt x="57980" y="76200"/>
                </a:cubicBezTo>
                <a:cubicBezTo>
                  <a:pt x="68654" y="70270"/>
                  <a:pt x="78300" y="62653"/>
                  <a:pt x="88460" y="55880"/>
                </a:cubicBezTo>
                <a:lnTo>
                  <a:pt x="103700" y="45720"/>
                </a:lnTo>
                <a:cubicBezTo>
                  <a:pt x="108780" y="42333"/>
                  <a:pt x="113148" y="37491"/>
                  <a:pt x="118940" y="35560"/>
                </a:cubicBezTo>
                <a:cubicBezTo>
                  <a:pt x="129100" y="32173"/>
                  <a:pt x="140509" y="31341"/>
                  <a:pt x="149420" y="25400"/>
                </a:cubicBezTo>
                <a:cubicBezTo>
                  <a:pt x="154500" y="22013"/>
                  <a:pt x="159081" y="17720"/>
                  <a:pt x="164660" y="15240"/>
                </a:cubicBezTo>
                <a:cubicBezTo>
                  <a:pt x="180562" y="8173"/>
                  <a:pt x="198572" y="4222"/>
                  <a:pt x="215460" y="0"/>
                </a:cubicBezTo>
                <a:lnTo>
                  <a:pt x="266260" y="5080"/>
                </a:lnTo>
                <a:cubicBezTo>
                  <a:pt x="308573" y="8707"/>
                  <a:pt x="351218" y="9234"/>
                  <a:pt x="393260" y="15240"/>
                </a:cubicBezTo>
                <a:lnTo>
                  <a:pt x="428820" y="20320"/>
                </a:lnTo>
                <a:lnTo>
                  <a:pt x="474540" y="35560"/>
                </a:lnTo>
                <a:cubicBezTo>
                  <a:pt x="479620" y="37253"/>
                  <a:pt x="485325" y="37670"/>
                  <a:pt x="489780" y="40640"/>
                </a:cubicBezTo>
                <a:cubicBezTo>
                  <a:pt x="494860" y="44027"/>
                  <a:pt x="499559" y="48070"/>
                  <a:pt x="505020" y="50800"/>
                </a:cubicBezTo>
                <a:cubicBezTo>
                  <a:pt x="547084" y="71832"/>
                  <a:pt x="491824" y="36923"/>
                  <a:pt x="535500" y="66040"/>
                </a:cubicBezTo>
                <a:lnTo>
                  <a:pt x="565980" y="111760"/>
                </a:lnTo>
                <a:cubicBezTo>
                  <a:pt x="569367" y="116840"/>
                  <a:pt x="574209" y="121208"/>
                  <a:pt x="576140" y="127000"/>
                </a:cubicBezTo>
                <a:lnTo>
                  <a:pt x="581220" y="142240"/>
                </a:lnTo>
                <a:cubicBezTo>
                  <a:pt x="577833" y="147320"/>
                  <a:pt x="575377" y="153163"/>
                  <a:pt x="571060" y="157480"/>
                </a:cubicBezTo>
                <a:cubicBezTo>
                  <a:pt x="566743" y="161797"/>
                  <a:pt x="559634" y="162872"/>
                  <a:pt x="555820" y="167640"/>
                </a:cubicBezTo>
                <a:cubicBezTo>
                  <a:pt x="552475" y="171821"/>
                  <a:pt x="553135" y="178091"/>
                  <a:pt x="550740" y="182880"/>
                </a:cubicBezTo>
                <a:cubicBezTo>
                  <a:pt x="542273" y="199813"/>
                  <a:pt x="540580" y="198120"/>
                  <a:pt x="525340" y="208280"/>
                </a:cubicBezTo>
                <a:cubicBezTo>
                  <a:pt x="500968" y="244838"/>
                  <a:pt x="535481" y="199826"/>
                  <a:pt x="484700" y="233680"/>
                </a:cubicBezTo>
                <a:lnTo>
                  <a:pt x="454220" y="254000"/>
                </a:lnTo>
                <a:cubicBezTo>
                  <a:pt x="449140" y="257387"/>
                  <a:pt x="444772" y="262229"/>
                  <a:pt x="438980" y="264160"/>
                </a:cubicBezTo>
                <a:cubicBezTo>
                  <a:pt x="433900" y="265853"/>
                  <a:pt x="428529" y="266845"/>
                  <a:pt x="423740" y="269240"/>
                </a:cubicBezTo>
                <a:cubicBezTo>
                  <a:pt x="418279" y="271970"/>
                  <a:pt x="414079" y="276920"/>
                  <a:pt x="408500" y="279400"/>
                </a:cubicBezTo>
                <a:cubicBezTo>
                  <a:pt x="398713" y="283750"/>
                  <a:pt x="378020" y="289560"/>
                  <a:pt x="378020" y="289560"/>
                </a:cubicBezTo>
                <a:cubicBezTo>
                  <a:pt x="313673" y="286173"/>
                  <a:pt x="242613" y="308217"/>
                  <a:pt x="184980" y="279400"/>
                </a:cubicBezTo>
                <a:cubicBezTo>
                  <a:pt x="147724" y="260772"/>
                  <a:pt x="182590" y="275977"/>
                  <a:pt x="139260" y="264160"/>
                </a:cubicBezTo>
                <a:cubicBezTo>
                  <a:pt x="128928" y="261342"/>
                  <a:pt x="118940" y="257387"/>
                  <a:pt x="108780" y="254000"/>
                </a:cubicBezTo>
                <a:lnTo>
                  <a:pt x="93540" y="248920"/>
                </a:lnTo>
                <a:cubicBezTo>
                  <a:pt x="90153" y="243840"/>
                  <a:pt x="87289" y="238370"/>
                  <a:pt x="83380" y="233680"/>
                </a:cubicBezTo>
                <a:cubicBezTo>
                  <a:pt x="78781" y="228161"/>
                  <a:pt x="72125" y="224418"/>
                  <a:pt x="68140" y="218440"/>
                </a:cubicBezTo>
                <a:cubicBezTo>
                  <a:pt x="65170" y="213985"/>
                  <a:pt x="65661" y="207881"/>
                  <a:pt x="63060" y="203200"/>
                </a:cubicBezTo>
                <a:cubicBezTo>
                  <a:pt x="53294" y="185622"/>
                  <a:pt x="42820" y="170247"/>
                  <a:pt x="27500" y="157480"/>
                </a:cubicBezTo>
                <a:cubicBezTo>
                  <a:pt x="22810" y="153571"/>
                  <a:pt x="17340" y="150707"/>
                  <a:pt x="12260" y="147320"/>
                </a:cubicBezTo>
                <a:cubicBezTo>
                  <a:pt x="0" y="128930"/>
                  <a:pt x="8027" y="113453"/>
                  <a:pt x="7180" y="106680"/>
                </a:cubicBezTo>
                <a:close/>
              </a:path>
            </a:pathLst>
          </a:custGeom>
          <a:solidFill>
            <a:srgbClr val="FFC000"/>
          </a:solidFill>
          <a:ln w="317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手繪多邊形 116"/>
          <p:cNvSpPr/>
          <p:nvPr/>
        </p:nvSpPr>
        <p:spPr>
          <a:xfrm>
            <a:off x="5508104" y="5517232"/>
            <a:ext cx="792088" cy="504056"/>
          </a:xfrm>
          <a:custGeom>
            <a:avLst/>
            <a:gdLst>
              <a:gd name="connsiteX0" fmla="*/ 0 w 809244"/>
              <a:gd name="connsiteY0" fmla="*/ 18502 h 242530"/>
              <a:gd name="connsiteX1" fmla="*/ 13716 w 809244"/>
              <a:gd name="connsiteY1" fmla="*/ 13930 h 242530"/>
              <a:gd name="connsiteX2" fmla="*/ 146304 w 809244"/>
              <a:gd name="connsiteY2" fmla="*/ 13930 h 242530"/>
              <a:gd name="connsiteX3" fmla="*/ 246888 w 809244"/>
              <a:gd name="connsiteY3" fmla="*/ 23074 h 242530"/>
              <a:gd name="connsiteX4" fmla="*/ 269748 w 809244"/>
              <a:gd name="connsiteY4" fmla="*/ 27646 h 242530"/>
              <a:gd name="connsiteX5" fmla="*/ 301752 w 809244"/>
              <a:gd name="connsiteY5" fmla="*/ 32218 h 242530"/>
              <a:gd name="connsiteX6" fmla="*/ 333756 w 809244"/>
              <a:gd name="connsiteY6" fmla="*/ 41362 h 242530"/>
              <a:gd name="connsiteX7" fmla="*/ 397764 w 809244"/>
              <a:gd name="connsiteY7" fmla="*/ 50506 h 242530"/>
              <a:gd name="connsiteX8" fmla="*/ 489204 w 809244"/>
              <a:gd name="connsiteY8" fmla="*/ 77938 h 242530"/>
              <a:gd name="connsiteX9" fmla="*/ 521208 w 809244"/>
              <a:gd name="connsiteY9" fmla="*/ 87082 h 242530"/>
              <a:gd name="connsiteX10" fmla="*/ 617220 w 809244"/>
              <a:gd name="connsiteY10" fmla="*/ 123658 h 242530"/>
              <a:gd name="connsiteX11" fmla="*/ 653796 w 809244"/>
              <a:gd name="connsiteY11" fmla="*/ 141946 h 242530"/>
              <a:gd name="connsiteX12" fmla="*/ 676656 w 809244"/>
              <a:gd name="connsiteY12" fmla="*/ 155662 h 242530"/>
              <a:gd name="connsiteX13" fmla="*/ 699516 w 809244"/>
              <a:gd name="connsiteY13" fmla="*/ 164806 h 242530"/>
              <a:gd name="connsiteX14" fmla="*/ 736092 w 809244"/>
              <a:gd name="connsiteY14" fmla="*/ 187666 h 242530"/>
              <a:gd name="connsiteX15" fmla="*/ 763524 w 809244"/>
              <a:gd name="connsiteY15" fmla="*/ 201382 h 242530"/>
              <a:gd name="connsiteX16" fmla="*/ 777240 w 809244"/>
              <a:gd name="connsiteY16" fmla="*/ 210526 h 242530"/>
              <a:gd name="connsiteX17" fmla="*/ 809244 w 809244"/>
              <a:gd name="connsiteY17" fmla="*/ 242530 h 24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9244" h="242530">
                <a:moveTo>
                  <a:pt x="0" y="18502"/>
                </a:moveTo>
                <a:cubicBezTo>
                  <a:pt x="4572" y="16978"/>
                  <a:pt x="9082" y="15254"/>
                  <a:pt x="13716" y="13930"/>
                </a:cubicBezTo>
                <a:cubicBezTo>
                  <a:pt x="62472" y="0"/>
                  <a:pt x="65313" y="9777"/>
                  <a:pt x="146304" y="13930"/>
                </a:cubicBezTo>
                <a:cubicBezTo>
                  <a:pt x="179286" y="15621"/>
                  <a:pt x="213948" y="18006"/>
                  <a:pt x="246888" y="23074"/>
                </a:cubicBezTo>
                <a:cubicBezTo>
                  <a:pt x="254569" y="24256"/>
                  <a:pt x="262083" y="26368"/>
                  <a:pt x="269748" y="27646"/>
                </a:cubicBezTo>
                <a:cubicBezTo>
                  <a:pt x="280378" y="29418"/>
                  <a:pt x="291215" y="29960"/>
                  <a:pt x="301752" y="32218"/>
                </a:cubicBezTo>
                <a:cubicBezTo>
                  <a:pt x="312601" y="34543"/>
                  <a:pt x="322857" y="39286"/>
                  <a:pt x="333756" y="41362"/>
                </a:cubicBezTo>
                <a:cubicBezTo>
                  <a:pt x="354928" y="45395"/>
                  <a:pt x="397764" y="50506"/>
                  <a:pt x="397764" y="50506"/>
                </a:cubicBezTo>
                <a:cubicBezTo>
                  <a:pt x="446247" y="66667"/>
                  <a:pt x="415928" y="57002"/>
                  <a:pt x="489204" y="77938"/>
                </a:cubicBezTo>
                <a:cubicBezTo>
                  <a:pt x="499872" y="80986"/>
                  <a:pt x="511010" y="82712"/>
                  <a:pt x="521208" y="87082"/>
                </a:cubicBezTo>
                <a:cubicBezTo>
                  <a:pt x="595414" y="118884"/>
                  <a:pt x="562896" y="108137"/>
                  <a:pt x="617220" y="123658"/>
                </a:cubicBezTo>
                <a:cubicBezTo>
                  <a:pt x="660353" y="156007"/>
                  <a:pt x="611773" y="123269"/>
                  <a:pt x="653796" y="141946"/>
                </a:cubicBezTo>
                <a:cubicBezTo>
                  <a:pt x="661916" y="145555"/>
                  <a:pt x="668708" y="151688"/>
                  <a:pt x="676656" y="155662"/>
                </a:cubicBezTo>
                <a:cubicBezTo>
                  <a:pt x="683997" y="159332"/>
                  <a:pt x="692290" y="160915"/>
                  <a:pt x="699516" y="164806"/>
                </a:cubicBezTo>
                <a:cubicBezTo>
                  <a:pt x="712175" y="171622"/>
                  <a:pt x="723232" y="181236"/>
                  <a:pt x="736092" y="187666"/>
                </a:cubicBezTo>
                <a:cubicBezTo>
                  <a:pt x="745236" y="192238"/>
                  <a:pt x="754587" y="196417"/>
                  <a:pt x="763524" y="201382"/>
                </a:cubicBezTo>
                <a:cubicBezTo>
                  <a:pt x="768327" y="204051"/>
                  <a:pt x="773156" y="206850"/>
                  <a:pt x="777240" y="210526"/>
                </a:cubicBezTo>
                <a:cubicBezTo>
                  <a:pt x="788454" y="220619"/>
                  <a:pt x="809244" y="242530"/>
                  <a:pt x="809244" y="242530"/>
                </a:cubicBezTo>
              </a:path>
            </a:pathLst>
          </a:custGeom>
          <a:ln w="22225">
            <a:solidFill>
              <a:schemeClr val="accent3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/>
          <p:cNvSpPr/>
          <p:nvPr/>
        </p:nvSpPr>
        <p:spPr>
          <a:xfrm>
            <a:off x="6012160" y="5949280"/>
            <a:ext cx="7920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100" b="1" dirty="0" smtClean="0"/>
              <a:t>L!=0 </a:t>
            </a:r>
            <a:r>
              <a:rPr lang="en-US" altLang="zh-TW" sz="1100" b="1" dirty="0" smtClean="0">
                <a:latin typeface="cmsy10"/>
              </a:rPr>
              <a:t>Æ </a:t>
            </a:r>
            <a:r>
              <a:rPr lang="en-US" altLang="zh-TW" sz="1100" b="1" dirty="0" smtClean="0"/>
              <a:t>old!=new</a:t>
            </a:r>
            <a:endParaRPr lang="zh-TW" altLang="en-US" sz="1100" b="1" dirty="0" smtClean="0">
              <a:latin typeface="cmsy10"/>
            </a:endParaRPr>
          </a:p>
        </p:txBody>
      </p:sp>
      <p:sp>
        <p:nvSpPr>
          <p:cNvPr id="110" name="橢圓 109"/>
          <p:cNvSpPr/>
          <p:nvPr/>
        </p:nvSpPr>
        <p:spPr>
          <a:xfrm>
            <a:off x="3491880" y="5877272"/>
            <a:ext cx="936104" cy="720080"/>
          </a:xfrm>
          <a:prstGeom prst="ellipse">
            <a:avLst/>
          </a:prstGeom>
          <a:solidFill>
            <a:schemeClr val="accent2">
              <a:lumMod val="50000"/>
              <a:alpha val="49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b="1" dirty="0" smtClean="0"/>
          </a:p>
          <a:p>
            <a:pPr algn="ctr"/>
            <a:endParaRPr lang="en-US" altLang="zh-TW" sz="1400" b="1" dirty="0" smtClean="0"/>
          </a:p>
        </p:txBody>
      </p:sp>
      <p:sp>
        <p:nvSpPr>
          <p:cNvPr id="113" name="矩形 112"/>
          <p:cNvSpPr/>
          <p:nvPr/>
        </p:nvSpPr>
        <p:spPr>
          <a:xfrm>
            <a:off x="3563888" y="6021288"/>
            <a:ext cx="7920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100" b="1" dirty="0" smtClean="0">
                <a:solidFill>
                  <a:schemeClr val="bg1"/>
                </a:solidFill>
              </a:rPr>
              <a:t>L!=0 </a:t>
            </a:r>
            <a:r>
              <a:rPr lang="en-US" altLang="zh-TW" sz="1100" b="1" dirty="0" smtClean="0">
                <a:solidFill>
                  <a:schemeClr val="bg1"/>
                </a:solidFill>
                <a:latin typeface="cmsy10"/>
              </a:rPr>
              <a:t>Æ </a:t>
            </a:r>
            <a:r>
              <a:rPr lang="en-US" altLang="zh-TW" sz="1100" b="1" dirty="0" smtClean="0">
                <a:solidFill>
                  <a:schemeClr val="bg1"/>
                </a:solidFill>
              </a:rPr>
              <a:t>old!=new</a:t>
            </a:r>
            <a:endParaRPr lang="zh-TW" altLang="en-US" sz="1100" b="1" dirty="0" smtClean="0">
              <a:solidFill>
                <a:schemeClr val="bg1"/>
              </a:solidFill>
              <a:latin typeface="cmsy10"/>
            </a:endParaRPr>
          </a:p>
        </p:txBody>
      </p:sp>
      <p:cxnSp>
        <p:nvCxnSpPr>
          <p:cNvPr id="114" name="直線單箭頭接點 113"/>
          <p:cNvCxnSpPr>
            <a:stCxn id="110" idx="6"/>
            <a:endCxn id="116" idx="34"/>
          </p:cNvCxnSpPr>
          <p:nvPr/>
        </p:nvCxnSpPr>
        <p:spPr>
          <a:xfrm flipV="1">
            <a:off x="4427984" y="5613400"/>
            <a:ext cx="865376" cy="62391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直線單箭頭接點 100"/>
          <p:cNvCxnSpPr/>
          <p:nvPr/>
        </p:nvCxnSpPr>
        <p:spPr>
          <a:xfrm>
            <a:off x="7508592" y="5329344"/>
            <a:ext cx="864096" cy="5327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圓角矩形 96"/>
          <p:cNvSpPr/>
          <p:nvPr/>
        </p:nvSpPr>
        <p:spPr>
          <a:xfrm>
            <a:off x="6718172" y="4581128"/>
            <a:ext cx="1238204" cy="20882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7714" name="Text Box 66" descr=" 27714"/>
          <p:cNvSpPr txBox="1">
            <a:spLocks noChangeArrowheads="1"/>
          </p:cNvSpPr>
          <p:nvPr/>
        </p:nvSpPr>
        <p:spPr bwMode="auto">
          <a:xfrm>
            <a:off x="6400800" y="2509490"/>
            <a:ext cx="13067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L!=0 </a:t>
            </a:r>
            <a:r>
              <a:rPr lang="en-US" altLang="zh-TW" sz="1200" b="1" i="1" dirty="0" smtClean="0">
                <a:solidFill>
                  <a:srgbClr val="990033"/>
                </a:solidFill>
                <a:latin typeface="cmsy10"/>
                <a:ea typeface="新細明體" charset="-120"/>
              </a:rPr>
              <a:t>Æ</a:t>
            </a:r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 old =new</a:t>
            </a:r>
            <a:endParaRPr lang="en-US" altLang="zh-TW" sz="1200" b="1" i="1" dirty="0">
              <a:solidFill>
                <a:srgbClr val="990033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27650" name="Rectangle 2" descr=" 276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7651" name="Oval 3" descr=" 27651"/>
          <p:cNvSpPr>
            <a:spLocks noChangeArrowheads="1"/>
          </p:cNvSpPr>
          <p:nvPr/>
        </p:nvSpPr>
        <p:spPr bwMode="auto">
          <a:xfrm>
            <a:off x="1670050" y="113789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2" name="Oval 4" descr=" 27652"/>
          <p:cNvSpPr>
            <a:spLocks noChangeArrowheads="1"/>
          </p:cNvSpPr>
          <p:nvPr/>
        </p:nvSpPr>
        <p:spPr bwMode="auto">
          <a:xfrm>
            <a:off x="1670050" y="180940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3" name="Oval 5" descr=" 27653"/>
          <p:cNvSpPr>
            <a:spLocks noChangeArrowheads="1"/>
          </p:cNvSpPr>
          <p:nvPr/>
        </p:nvSpPr>
        <p:spPr bwMode="auto">
          <a:xfrm>
            <a:off x="730250" y="180940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4" name="Oval 6" descr=" 27654"/>
          <p:cNvSpPr>
            <a:spLocks noChangeArrowheads="1"/>
          </p:cNvSpPr>
          <p:nvPr/>
        </p:nvSpPr>
        <p:spPr bwMode="auto">
          <a:xfrm>
            <a:off x="1938338" y="248250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5" name="Oval 7" descr=" 27655"/>
          <p:cNvSpPr>
            <a:spLocks noChangeArrowheads="1"/>
          </p:cNvSpPr>
          <p:nvPr/>
        </p:nvSpPr>
        <p:spPr bwMode="auto">
          <a:xfrm>
            <a:off x="1938338" y="315401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6" name="Oval 8" descr=" 27656"/>
          <p:cNvSpPr>
            <a:spLocks noChangeArrowheads="1"/>
          </p:cNvSpPr>
          <p:nvPr/>
        </p:nvSpPr>
        <p:spPr bwMode="auto">
          <a:xfrm>
            <a:off x="1938338" y="369217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7" name="Text Box 9" descr=" 27657"/>
          <p:cNvSpPr txBox="1">
            <a:spLocks noChangeArrowheads="1"/>
          </p:cNvSpPr>
          <p:nvPr/>
        </p:nvSpPr>
        <p:spPr bwMode="auto">
          <a:xfrm>
            <a:off x="1754188" y="133315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58" name="Text Box 10" descr=" 27658"/>
          <p:cNvSpPr txBox="1">
            <a:spLocks noChangeArrowheads="1"/>
          </p:cNvSpPr>
          <p:nvPr/>
        </p:nvSpPr>
        <p:spPr bwMode="auto">
          <a:xfrm>
            <a:off x="1828800" y="193640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7659" name="Text Box 11" descr=" 27659"/>
          <p:cNvSpPr txBox="1">
            <a:spLocks noChangeArrowheads="1"/>
          </p:cNvSpPr>
          <p:nvPr/>
        </p:nvSpPr>
        <p:spPr bwMode="auto">
          <a:xfrm>
            <a:off x="873125" y="154429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60" name="Text Box 12" descr=" 27660"/>
          <p:cNvSpPr txBox="1">
            <a:spLocks noChangeArrowheads="1"/>
          </p:cNvSpPr>
          <p:nvPr/>
        </p:nvSpPr>
        <p:spPr bwMode="auto">
          <a:xfrm>
            <a:off x="855663" y="269205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61" name="Text Box 13" descr=" 27661"/>
          <p:cNvSpPr txBox="1">
            <a:spLocks noChangeArrowheads="1"/>
          </p:cNvSpPr>
          <p:nvPr/>
        </p:nvSpPr>
        <p:spPr bwMode="auto">
          <a:xfrm>
            <a:off x="2105025" y="342230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7662" name="Text Box 14" descr=" 27662"/>
          <p:cNvSpPr txBox="1">
            <a:spLocks noChangeArrowheads="1"/>
          </p:cNvSpPr>
          <p:nvPr/>
        </p:nvSpPr>
        <p:spPr bwMode="auto">
          <a:xfrm>
            <a:off x="2865438" y="289049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63" name="Line 15" descr=" 27663"/>
          <p:cNvSpPr>
            <a:spLocks noChangeShapeType="1"/>
          </p:cNvSpPr>
          <p:nvPr/>
        </p:nvSpPr>
        <p:spPr bwMode="auto">
          <a:xfrm>
            <a:off x="1803400" y="140617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4" name="Line 16" descr=" 27664"/>
          <p:cNvSpPr>
            <a:spLocks noChangeShapeType="1"/>
          </p:cNvSpPr>
          <p:nvPr/>
        </p:nvSpPr>
        <p:spPr bwMode="auto">
          <a:xfrm>
            <a:off x="2071688" y="275079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5" name="Line 17" descr=" 27665"/>
          <p:cNvSpPr>
            <a:spLocks noChangeShapeType="1"/>
          </p:cNvSpPr>
          <p:nvPr/>
        </p:nvSpPr>
        <p:spPr bwMode="auto">
          <a:xfrm>
            <a:off x="2071688" y="342230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6" name="Line 18" descr=" 27666"/>
          <p:cNvSpPr>
            <a:spLocks noChangeShapeType="1"/>
          </p:cNvSpPr>
          <p:nvPr/>
        </p:nvSpPr>
        <p:spPr bwMode="auto">
          <a:xfrm flipH="1" flipV="1">
            <a:off x="998538" y="1944340"/>
            <a:ext cx="671512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7" name="Line 19" descr=" 27667"/>
          <p:cNvSpPr>
            <a:spLocks noChangeShapeType="1"/>
          </p:cNvSpPr>
          <p:nvPr/>
        </p:nvSpPr>
        <p:spPr bwMode="auto">
          <a:xfrm>
            <a:off x="1879600" y="204594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8" name="Freeform 20" descr=" 27668"/>
          <p:cNvSpPr>
            <a:spLocks/>
          </p:cNvSpPr>
          <p:nvPr/>
        </p:nvSpPr>
        <p:spPr bwMode="auto">
          <a:xfrm>
            <a:off x="1585913" y="270951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9" name="Freeform 21" descr=" 27669"/>
          <p:cNvSpPr>
            <a:spLocks/>
          </p:cNvSpPr>
          <p:nvPr/>
        </p:nvSpPr>
        <p:spPr bwMode="auto">
          <a:xfrm>
            <a:off x="1938338" y="191100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70" name="Text Box 22" descr=" 27670"/>
          <p:cNvSpPr txBox="1">
            <a:spLocks noChangeArrowheads="1"/>
          </p:cNvSpPr>
          <p:nvPr/>
        </p:nvSpPr>
        <p:spPr bwMode="auto">
          <a:xfrm>
            <a:off x="1143000" y="420017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sp>
        <p:nvSpPr>
          <p:cNvPr id="27671" name="Oval 23" descr=" 27671"/>
          <p:cNvSpPr>
            <a:spLocks noChangeArrowheads="1"/>
          </p:cNvSpPr>
          <p:nvPr/>
        </p:nvSpPr>
        <p:spPr bwMode="auto">
          <a:xfrm>
            <a:off x="6478588" y="115694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0</a:t>
            </a:r>
          </a:p>
        </p:txBody>
      </p:sp>
      <p:sp>
        <p:nvSpPr>
          <p:cNvPr id="27672" name="Oval 24" descr=" 27672"/>
          <p:cNvSpPr>
            <a:spLocks noChangeArrowheads="1"/>
          </p:cNvSpPr>
          <p:nvPr/>
        </p:nvSpPr>
        <p:spPr bwMode="auto">
          <a:xfrm>
            <a:off x="6478588" y="183956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27673" name="Oval 25" descr=" 27673"/>
          <p:cNvSpPr>
            <a:spLocks noChangeArrowheads="1"/>
          </p:cNvSpPr>
          <p:nvPr/>
        </p:nvSpPr>
        <p:spPr bwMode="auto">
          <a:xfrm>
            <a:off x="5522913" y="1839565"/>
            <a:ext cx="273050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27674" name="Oval 26" descr=" 27674"/>
          <p:cNvSpPr>
            <a:spLocks noChangeArrowheads="1"/>
          </p:cNvSpPr>
          <p:nvPr/>
        </p:nvSpPr>
        <p:spPr bwMode="auto">
          <a:xfrm>
            <a:off x="6094413" y="252219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3</a:t>
            </a:r>
          </a:p>
        </p:txBody>
      </p:sp>
      <p:sp>
        <p:nvSpPr>
          <p:cNvPr id="27675" name="Oval 27" descr=" 27675"/>
          <p:cNvSpPr>
            <a:spLocks noChangeArrowheads="1"/>
          </p:cNvSpPr>
          <p:nvPr/>
        </p:nvSpPr>
        <p:spPr bwMode="auto">
          <a:xfrm>
            <a:off x="5727700" y="320481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4</a:t>
            </a:r>
          </a:p>
        </p:txBody>
      </p:sp>
      <p:sp>
        <p:nvSpPr>
          <p:cNvPr id="27676" name="Oval 28" descr=" 27676"/>
          <p:cNvSpPr>
            <a:spLocks noChangeArrowheads="1"/>
          </p:cNvSpPr>
          <p:nvPr/>
        </p:nvSpPr>
        <p:spPr bwMode="auto">
          <a:xfrm>
            <a:off x="5403850" y="373504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5</a:t>
            </a:r>
          </a:p>
        </p:txBody>
      </p:sp>
      <p:sp>
        <p:nvSpPr>
          <p:cNvPr id="27677" name="Text Box 29" descr=" 27677"/>
          <p:cNvSpPr txBox="1">
            <a:spLocks noChangeArrowheads="1"/>
          </p:cNvSpPr>
          <p:nvPr/>
        </p:nvSpPr>
        <p:spPr bwMode="auto">
          <a:xfrm>
            <a:off x="6626225" y="1366490"/>
            <a:ext cx="4603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78" name="Text Box 30" descr=" 27678"/>
          <p:cNvSpPr txBox="1">
            <a:spLocks noChangeArrowheads="1"/>
          </p:cNvSpPr>
          <p:nvPr/>
        </p:nvSpPr>
        <p:spPr bwMode="auto">
          <a:xfrm>
            <a:off x="6408738" y="2125315"/>
            <a:ext cx="8302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L=1;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old=new</a:t>
            </a:r>
          </a:p>
        </p:txBody>
      </p:sp>
      <p:sp>
        <p:nvSpPr>
          <p:cNvPr id="27679" name="Text Box 31" descr=" 27679"/>
          <p:cNvSpPr txBox="1">
            <a:spLocks noChangeArrowheads="1"/>
          </p:cNvSpPr>
          <p:nvPr/>
        </p:nvSpPr>
        <p:spPr bwMode="auto">
          <a:xfrm>
            <a:off x="5668963" y="1601440"/>
            <a:ext cx="735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80" name="Text Box 32" descr=" 27680"/>
          <p:cNvSpPr txBox="1">
            <a:spLocks noChangeArrowheads="1"/>
          </p:cNvSpPr>
          <p:nvPr/>
        </p:nvSpPr>
        <p:spPr bwMode="auto">
          <a:xfrm>
            <a:off x="5267325" y="2658715"/>
            <a:ext cx="8286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  L=0;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81" name="Text Box 33" descr=" 27681"/>
          <p:cNvSpPr txBox="1">
            <a:spLocks noChangeArrowheads="1"/>
          </p:cNvSpPr>
          <p:nvPr/>
        </p:nvSpPr>
        <p:spPr bwMode="auto">
          <a:xfrm>
            <a:off x="4686300" y="3300065"/>
            <a:ext cx="1104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82" name="Line 34" descr=" 27682"/>
          <p:cNvSpPr>
            <a:spLocks noChangeShapeType="1"/>
          </p:cNvSpPr>
          <p:nvPr/>
        </p:nvSpPr>
        <p:spPr bwMode="auto">
          <a:xfrm>
            <a:off x="6615113" y="1429990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3" name="Line 35" descr=" 27683"/>
          <p:cNvSpPr>
            <a:spLocks noChangeShapeType="1"/>
          </p:cNvSpPr>
          <p:nvPr/>
        </p:nvSpPr>
        <p:spPr bwMode="auto">
          <a:xfrm flipH="1">
            <a:off x="5856288" y="2744440"/>
            <a:ext cx="288925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4" name="Line 36" descr=" 27684"/>
          <p:cNvSpPr>
            <a:spLocks noChangeShapeType="1"/>
          </p:cNvSpPr>
          <p:nvPr/>
        </p:nvSpPr>
        <p:spPr bwMode="auto">
          <a:xfrm flipH="1">
            <a:off x="5549900" y="3469928"/>
            <a:ext cx="212725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5" name="Line 37" descr=" 27685"/>
          <p:cNvSpPr>
            <a:spLocks noChangeShapeType="1"/>
          </p:cNvSpPr>
          <p:nvPr/>
        </p:nvSpPr>
        <p:spPr bwMode="auto">
          <a:xfrm flipH="1" flipV="1">
            <a:off x="5795963" y="197609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6" name="Text Box 38" descr=" 27686"/>
          <p:cNvSpPr txBox="1">
            <a:spLocks noChangeArrowheads="1"/>
          </p:cNvSpPr>
          <p:nvPr/>
        </p:nvSpPr>
        <p:spPr bwMode="auto">
          <a:xfrm>
            <a:off x="5265738" y="1566515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7687" name="Text Box 39" descr=" 27687"/>
          <p:cNvSpPr txBox="1">
            <a:spLocks noChangeArrowheads="1"/>
          </p:cNvSpPr>
          <p:nvPr/>
        </p:nvSpPr>
        <p:spPr bwMode="auto">
          <a:xfrm>
            <a:off x="6646863" y="1626840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7688" name="Line 40" descr=" 27688"/>
          <p:cNvSpPr>
            <a:spLocks noChangeShapeType="1"/>
          </p:cNvSpPr>
          <p:nvPr/>
        </p:nvSpPr>
        <p:spPr bwMode="auto">
          <a:xfrm flipH="1">
            <a:off x="6230938" y="2087215"/>
            <a:ext cx="29845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93" name="Text Box 45" descr=" 27693"/>
          <p:cNvSpPr txBox="1">
            <a:spLocks noChangeArrowheads="1"/>
          </p:cNvSpPr>
          <p:nvPr/>
        </p:nvSpPr>
        <p:spPr bwMode="auto">
          <a:xfrm>
            <a:off x="5580063" y="3606453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7694" name="Text Box 46" descr=" 27694"/>
          <p:cNvSpPr txBox="1">
            <a:spLocks noChangeArrowheads="1"/>
          </p:cNvSpPr>
          <p:nvPr/>
        </p:nvSpPr>
        <p:spPr bwMode="auto">
          <a:xfrm>
            <a:off x="5870575" y="3009553"/>
            <a:ext cx="439738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grpSp>
        <p:nvGrpSpPr>
          <p:cNvPr id="2" name="Group 71" descr=" 5"/>
          <p:cNvGrpSpPr>
            <a:grpSpLocks/>
          </p:cNvGrpSpPr>
          <p:nvPr/>
        </p:nvGrpSpPr>
        <p:grpSpPr bwMode="auto">
          <a:xfrm>
            <a:off x="5932487" y="3300065"/>
            <a:ext cx="1104900" cy="715962"/>
            <a:chOff x="3737" y="2610"/>
            <a:chExt cx="696" cy="451"/>
          </a:xfrm>
        </p:grpSpPr>
        <p:sp>
          <p:nvSpPr>
            <p:cNvPr id="52" name="Oval 48"/>
            <p:cNvSpPr>
              <a:spLocks noChangeArrowheads="1"/>
            </p:cNvSpPr>
            <p:nvPr/>
          </p:nvSpPr>
          <p:spPr bwMode="auto">
            <a:xfrm>
              <a:off x="3947" y="2889"/>
              <a:ext cx="171" cy="17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7</a:t>
              </a:r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3737" y="2701"/>
              <a:ext cx="231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Text Box 50"/>
            <p:cNvSpPr txBox="1">
              <a:spLocks noChangeArrowheads="1"/>
            </p:cNvSpPr>
            <p:nvPr/>
          </p:nvSpPr>
          <p:spPr bwMode="auto">
            <a:xfrm>
              <a:off x="3737" y="2610"/>
              <a:ext cx="69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dirty="0">
                  <a:latin typeface="Courier New" pitchFamily="49" charset="0"/>
                  <a:ea typeface="新細明體" charset="-120"/>
                </a:rPr>
                <a:t>[new==old]</a:t>
              </a:r>
            </a:p>
          </p:txBody>
        </p:sp>
        <p:sp>
          <p:nvSpPr>
            <p:cNvPr id="55" name="Text Box 51"/>
            <p:cNvSpPr txBox="1">
              <a:spLocks noChangeArrowheads="1"/>
            </p:cNvSpPr>
            <p:nvPr/>
          </p:nvSpPr>
          <p:spPr bwMode="auto">
            <a:xfrm>
              <a:off x="4047" y="2814"/>
              <a:ext cx="28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sp>
        <p:nvSpPr>
          <p:cNvPr id="27711" name="Freeform 63" descr=" 27711"/>
          <p:cNvSpPr>
            <a:spLocks/>
          </p:cNvSpPr>
          <p:nvPr/>
        </p:nvSpPr>
        <p:spPr bwMode="auto">
          <a:xfrm>
            <a:off x="5222875" y="2036415"/>
            <a:ext cx="1263650" cy="1739900"/>
          </a:xfrm>
          <a:custGeom>
            <a:avLst/>
            <a:gdLst/>
            <a:ahLst/>
            <a:cxnLst>
              <a:cxn ang="0">
                <a:pos x="76" y="612"/>
              </a:cxn>
              <a:cxn ang="0">
                <a:pos x="10" y="432"/>
              </a:cxn>
              <a:cxn ang="0">
                <a:pos x="73" y="141"/>
              </a:cxn>
              <a:cxn ang="0">
                <a:pos x="445" y="0"/>
              </a:cxn>
            </a:cxnLst>
            <a:rect l="0" t="0" r="r" b="b"/>
            <a:pathLst>
              <a:path w="445" h="612">
                <a:moveTo>
                  <a:pt x="76" y="612"/>
                </a:moveTo>
                <a:cubicBezTo>
                  <a:pt x="65" y="582"/>
                  <a:pt x="10" y="510"/>
                  <a:pt x="10" y="432"/>
                </a:cubicBezTo>
                <a:cubicBezTo>
                  <a:pt x="10" y="354"/>
                  <a:pt x="0" y="213"/>
                  <a:pt x="73" y="141"/>
                </a:cubicBezTo>
                <a:cubicBezTo>
                  <a:pt x="146" y="69"/>
                  <a:pt x="368" y="29"/>
                  <a:pt x="445" y="0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713" name="Text Box 65" descr=" 27713"/>
          <p:cNvSpPr txBox="1">
            <a:spLocks noChangeArrowheads="1"/>
          </p:cNvSpPr>
          <p:nvPr/>
        </p:nvSpPr>
        <p:spPr bwMode="auto">
          <a:xfrm>
            <a:off x="6629400" y="980728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27729" name="Text Box 81" descr=" 27729"/>
          <p:cNvSpPr txBox="1">
            <a:spLocks noChangeArrowheads="1"/>
          </p:cNvSpPr>
          <p:nvPr/>
        </p:nvSpPr>
        <p:spPr bwMode="auto">
          <a:xfrm>
            <a:off x="3465513" y="409699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57" name="向右箭號 56"/>
          <p:cNvSpPr/>
          <p:nvPr/>
        </p:nvSpPr>
        <p:spPr>
          <a:xfrm>
            <a:off x="395536" y="1865610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Group 72" descr=" 4"/>
          <p:cNvGrpSpPr>
            <a:grpSpLocks/>
          </p:cNvGrpSpPr>
          <p:nvPr/>
        </p:nvGrpSpPr>
        <p:grpSpPr bwMode="auto">
          <a:xfrm>
            <a:off x="6372205" y="2761902"/>
            <a:ext cx="1492251" cy="715962"/>
            <a:chOff x="4002" y="2271"/>
            <a:chExt cx="940" cy="451"/>
          </a:xfrm>
        </p:grpSpPr>
        <p:sp>
          <p:nvSpPr>
            <p:cNvPr id="59" name="Oval 52"/>
            <p:cNvSpPr>
              <a:spLocks noChangeArrowheads="1"/>
            </p:cNvSpPr>
            <p:nvPr/>
          </p:nvSpPr>
          <p:spPr bwMode="auto">
            <a:xfrm flipH="1">
              <a:off x="4566" y="255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8</a:t>
              </a:r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>
              <a:off x="4002" y="2271"/>
              <a:ext cx="655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" name="Text Box 67"/>
            <p:cNvSpPr txBox="1">
              <a:spLocks noChangeArrowheads="1"/>
            </p:cNvSpPr>
            <p:nvPr/>
          </p:nvSpPr>
          <p:spPr bwMode="auto">
            <a:xfrm>
              <a:off x="4625" y="2370"/>
              <a:ext cx="31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L!=0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grpSp>
        <p:nvGrpSpPr>
          <p:cNvPr id="4" name="Group 85" descr=" 8"/>
          <p:cNvGrpSpPr>
            <a:grpSpLocks/>
          </p:cNvGrpSpPr>
          <p:nvPr/>
        </p:nvGrpSpPr>
        <p:grpSpPr bwMode="auto">
          <a:xfrm>
            <a:off x="6732600" y="3460394"/>
            <a:ext cx="571501" cy="781048"/>
            <a:chOff x="4241" y="2711"/>
            <a:chExt cx="360" cy="492"/>
          </a:xfrm>
        </p:grpSpPr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4418" y="2711"/>
              <a:ext cx="183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63" name="Oval 82"/>
            <p:cNvSpPr>
              <a:spLocks noChangeArrowheads="1"/>
            </p:cNvSpPr>
            <p:nvPr/>
          </p:nvSpPr>
          <p:spPr bwMode="auto">
            <a:xfrm>
              <a:off x="4296" y="2894"/>
              <a:ext cx="172" cy="17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 dirty="0">
                  <a:latin typeface="Times New Roman" pitchFamily="18" charset="0"/>
                  <a:ea typeface="新細明體" charset="-120"/>
                </a:rPr>
                <a:t>9</a:t>
              </a:r>
            </a:p>
          </p:txBody>
        </p:sp>
        <p:sp>
          <p:nvSpPr>
            <p:cNvPr id="64" name="Text Box 84"/>
            <p:cNvSpPr txBox="1">
              <a:spLocks noChangeArrowheads="1"/>
            </p:cNvSpPr>
            <p:nvPr/>
          </p:nvSpPr>
          <p:spPr bwMode="auto">
            <a:xfrm>
              <a:off x="4241" y="3029"/>
              <a:ext cx="31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L!=0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sp>
        <p:nvSpPr>
          <p:cNvPr id="65" name="Text Box 50"/>
          <p:cNvSpPr txBox="1">
            <a:spLocks noChangeArrowheads="1"/>
          </p:cNvSpPr>
          <p:nvPr/>
        </p:nvSpPr>
        <p:spPr bwMode="auto">
          <a:xfrm>
            <a:off x="6516216" y="3491397"/>
            <a:ext cx="1104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dirty="0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grpSp>
        <p:nvGrpSpPr>
          <p:cNvPr id="5" name="Group 73" descr=" 3"/>
          <p:cNvGrpSpPr>
            <a:grpSpLocks/>
          </p:cNvGrpSpPr>
          <p:nvPr/>
        </p:nvGrpSpPr>
        <p:grpSpPr bwMode="auto">
          <a:xfrm>
            <a:off x="7317968" y="3246970"/>
            <a:ext cx="1270000" cy="922338"/>
            <a:chOff x="4576" y="2612"/>
            <a:chExt cx="800" cy="581"/>
          </a:xfrm>
        </p:grpSpPr>
        <p:sp>
          <p:nvSpPr>
            <p:cNvPr id="68" name="Oval 53"/>
            <p:cNvSpPr>
              <a:spLocks noChangeArrowheads="1"/>
            </p:cNvSpPr>
            <p:nvPr/>
          </p:nvSpPr>
          <p:spPr bwMode="auto">
            <a:xfrm flipH="1">
              <a:off x="4770" y="2884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10</a:t>
              </a:r>
            </a:p>
          </p:txBody>
        </p:sp>
        <p:sp>
          <p:nvSpPr>
            <p:cNvPr id="69" name="Text Box 54"/>
            <p:cNvSpPr txBox="1">
              <a:spLocks noChangeArrowheads="1"/>
            </p:cNvSpPr>
            <p:nvPr/>
          </p:nvSpPr>
          <p:spPr bwMode="auto">
            <a:xfrm flipH="1">
              <a:off x="4679" y="2612"/>
              <a:ext cx="697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[new!=old]</a:t>
              </a:r>
            </a:p>
          </p:txBody>
        </p:sp>
        <p:sp>
          <p:nvSpPr>
            <p:cNvPr id="70" name="Line 56"/>
            <p:cNvSpPr>
              <a:spLocks noChangeShapeType="1"/>
            </p:cNvSpPr>
            <p:nvPr/>
          </p:nvSpPr>
          <p:spPr bwMode="auto">
            <a:xfrm>
              <a:off x="4716" y="2717"/>
              <a:ext cx="135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" name="Text Box 68"/>
            <p:cNvSpPr txBox="1">
              <a:spLocks noChangeArrowheads="1"/>
            </p:cNvSpPr>
            <p:nvPr/>
          </p:nvSpPr>
          <p:spPr bwMode="auto">
            <a:xfrm>
              <a:off x="4576" y="3019"/>
              <a:ext cx="31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L!=0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grpSp>
        <p:nvGrpSpPr>
          <p:cNvPr id="6" name="Group 74" descr=" 2"/>
          <p:cNvGrpSpPr>
            <a:grpSpLocks/>
          </p:cNvGrpSpPr>
          <p:nvPr/>
        </p:nvGrpSpPr>
        <p:grpSpPr bwMode="auto">
          <a:xfrm>
            <a:off x="7853367" y="3606456"/>
            <a:ext cx="955675" cy="409575"/>
            <a:chOff x="4947" y="2803"/>
            <a:chExt cx="602" cy="258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 flipH="1">
              <a:off x="5377" y="2889"/>
              <a:ext cx="172" cy="17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 b="1">
                  <a:latin typeface="Times New Roman" pitchFamily="18" charset="0"/>
                  <a:ea typeface="新細明體" charset="-120"/>
                </a:rPr>
                <a:t>11</a:t>
              </a:r>
            </a:p>
          </p:txBody>
        </p:sp>
        <p:sp>
          <p:nvSpPr>
            <p:cNvPr id="74" name="Text Box 58"/>
            <p:cNvSpPr txBox="1">
              <a:spLocks noChangeArrowheads="1"/>
            </p:cNvSpPr>
            <p:nvPr/>
          </p:nvSpPr>
          <p:spPr bwMode="auto">
            <a:xfrm flipH="1">
              <a:off x="4960" y="2803"/>
              <a:ext cx="4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[L!=0]</a:t>
              </a:r>
            </a:p>
          </p:txBody>
        </p:sp>
        <p:sp>
          <p:nvSpPr>
            <p:cNvPr id="75" name="Line 59"/>
            <p:cNvSpPr>
              <a:spLocks noChangeShapeType="1"/>
            </p:cNvSpPr>
            <p:nvPr/>
          </p:nvSpPr>
          <p:spPr bwMode="auto">
            <a:xfrm flipV="1">
              <a:off x="4947" y="2975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2" name="圓角矩形 71"/>
          <p:cNvSpPr/>
          <p:nvPr/>
        </p:nvSpPr>
        <p:spPr>
          <a:xfrm>
            <a:off x="5004048" y="4581128"/>
            <a:ext cx="1003812" cy="20882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7" name="圓角矩形 76"/>
          <p:cNvSpPr/>
          <p:nvPr/>
        </p:nvSpPr>
        <p:spPr>
          <a:xfrm>
            <a:off x="3237952" y="4581128"/>
            <a:ext cx="1440160" cy="115212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8" name="橢圓 77"/>
          <p:cNvSpPr/>
          <p:nvPr/>
        </p:nvSpPr>
        <p:spPr>
          <a:xfrm>
            <a:off x="3403672" y="4885101"/>
            <a:ext cx="1172628" cy="780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L’=0 </a:t>
            </a:r>
            <a:r>
              <a:rPr lang="en-US" altLang="zh-TW" sz="1400" b="1" dirty="0" smtClean="0">
                <a:latin typeface="cmsy10"/>
              </a:rPr>
              <a:t>Æ </a:t>
            </a:r>
            <a:r>
              <a:rPr lang="en-US" altLang="zh-TW" sz="1400" b="1" dirty="0" smtClean="0"/>
              <a:t>L=1</a:t>
            </a:r>
            <a:r>
              <a:rPr lang="en-US" altLang="zh-TW" sz="1400" b="1" dirty="0" smtClean="0">
                <a:latin typeface="cmsy10"/>
              </a:rPr>
              <a:t>Æ </a:t>
            </a:r>
            <a:r>
              <a:rPr lang="en-US" altLang="zh-TW" sz="1400" b="1" dirty="0" smtClean="0"/>
              <a:t>old=new</a:t>
            </a:r>
            <a:endParaRPr lang="zh-TW" altLang="en-US" sz="1400" b="1" dirty="0" smtClean="0">
              <a:latin typeface="cmsy10"/>
            </a:endParaRPr>
          </a:p>
        </p:txBody>
      </p:sp>
      <p:sp>
        <p:nvSpPr>
          <p:cNvPr id="79" name="圓角矩形 78"/>
          <p:cNvSpPr/>
          <p:nvPr/>
        </p:nvSpPr>
        <p:spPr>
          <a:xfrm>
            <a:off x="1453952" y="4581128"/>
            <a:ext cx="1029816" cy="20882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0" name="矩形 79"/>
          <p:cNvSpPr/>
          <p:nvPr/>
        </p:nvSpPr>
        <p:spPr>
          <a:xfrm>
            <a:off x="1691680" y="4575299"/>
            <a:ext cx="514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L=0</a:t>
            </a:r>
            <a:endParaRPr lang="zh-TW" altLang="en-US" b="1" dirty="0" smtClean="0">
              <a:latin typeface="cmsy10"/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611560" y="4885101"/>
            <a:ext cx="482352" cy="780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</a:t>
            </a:r>
            <a:endParaRPr lang="zh-TW" altLang="en-US" dirty="0" smtClean="0">
              <a:latin typeface="cmsy10"/>
            </a:endParaRPr>
          </a:p>
        </p:txBody>
      </p:sp>
      <p:sp>
        <p:nvSpPr>
          <p:cNvPr id="82" name="橢圓 81"/>
          <p:cNvSpPr/>
          <p:nvPr/>
        </p:nvSpPr>
        <p:spPr>
          <a:xfrm>
            <a:off x="1619672" y="4885101"/>
            <a:ext cx="792088" cy="780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L=0</a:t>
            </a:r>
            <a:endParaRPr lang="zh-TW" altLang="en-US" dirty="0" smtClean="0">
              <a:latin typeface="cmsy10"/>
            </a:endParaRPr>
          </a:p>
        </p:txBody>
      </p:sp>
      <p:cxnSp>
        <p:nvCxnSpPr>
          <p:cNvPr id="83" name="直線單箭頭接點 82"/>
          <p:cNvCxnSpPr>
            <a:stCxn id="81" idx="6"/>
            <a:endCxn id="82" idx="2"/>
          </p:cNvCxnSpPr>
          <p:nvPr/>
        </p:nvCxnSpPr>
        <p:spPr>
          <a:xfrm>
            <a:off x="1093912" y="5275571"/>
            <a:ext cx="525760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1034510" y="4993431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L=0</a:t>
            </a:r>
            <a:endParaRPr lang="zh-TW" altLang="en-US" sz="1400" b="1" dirty="0"/>
          </a:p>
        </p:txBody>
      </p:sp>
      <p:cxnSp>
        <p:nvCxnSpPr>
          <p:cNvPr id="85" name="直線單箭頭接點 84"/>
          <p:cNvCxnSpPr/>
          <p:nvPr/>
        </p:nvCxnSpPr>
        <p:spPr>
          <a:xfrm>
            <a:off x="2483768" y="5270245"/>
            <a:ext cx="864096" cy="5327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/>
          <p:cNvSpPr txBox="1"/>
          <p:nvPr/>
        </p:nvSpPr>
        <p:spPr>
          <a:xfrm>
            <a:off x="2483768" y="4725144"/>
            <a:ext cx="829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L=1</a:t>
            </a:r>
          </a:p>
          <a:p>
            <a:r>
              <a:rPr lang="en-US" altLang="zh-TW" sz="1400" b="1" dirty="0" smtClean="0"/>
              <a:t>old=new</a:t>
            </a:r>
            <a:endParaRPr lang="zh-TW" altLang="en-US" sz="1400" b="1" dirty="0"/>
          </a:p>
        </p:txBody>
      </p:sp>
      <p:sp>
        <p:nvSpPr>
          <p:cNvPr id="87" name="矩形 86"/>
          <p:cNvSpPr/>
          <p:nvPr/>
        </p:nvSpPr>
        <p:spPr>
          <a:xfrm>
            <a:off x="3263570" y="4590886"/>
            <a:ext cx="13443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 dirty="0" smtClean="0"/>
              <a:t>L!=0 </a:t>
            </a:r>
            <a:r>
              <a:rPr lang="en-US" altLang="zh-TW" sz="1400" b="1" dirty="0" smtClean="0">
                <a:latin typeface="cmsy10"/>
              </a:rPr>
              <a:t>Æ</a:t>
            </a:r>
            <a:r>
              <a:rPr lang="en-US" altLang="zh-TW" sz="1400" b="1" dirty="0" smtClean="0"/>
              <a:t> old=new</a:t>
            </a:r>
            <a:endParaRPr lang="zh-TW" altLang="en-US" sz="1400" b="1" dirty="0" smtClean="0">
              <a:latin typeface="cmsy10"/>
            </a:endParaRPr>
          </a:p>
        </p:txBody>
      </p:sp>
      <p:sp>
        <p:nvSpPr>
          <p:cNvPr id="88" name="橢圓 87"/>
          <p:cNvSpPr/>
          <p:nvPr/>
        </p:nvSpPr>
        <p:spPr>
          <a:xfrm>
            <a:off x="5157368" y="4885101"/>
            <a:ext cx="706476" cy="780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L!=0</a:t>
            </a:r>
            <a:endParaRPr lang="zh-TW" altLang="en-US" sz="1400" b="1" dirty="0" smtClean="0">
              <a:latin typeface="cmsy1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215772" y="4571836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L!=0</a:t>
            </a:r>
            <a:endParaRPr lang="zh-TW" altLang="en-US" b="1" dirty="0" smtClean="0">
              <a:latin typeface="cmsy10"/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>
            <a:off x="6026228" y="5314117"/>
            <a:ext cx="864096" cy="5327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/>
          <p:cNvSpPr txBox="1"/>
          <p:nvPr/>
        </p:nvSpPr>
        <p:spPr>
          <a:xfrm>
            <a:off x="5924416" y="4783084"/>
            <a:ext cx="1002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1400" b="1" dirty="0" smtClean="0"/>
          </a:p>
          <a:p>
            <a:r>
              <a:rPr lang="en-US" altLang="zh-TW" sz="1400" b="1" dirty="0" smtClean="0"/>
              <a:t>[new!=old]</a:t>
            </a:r>
            <a:endParaRPr lang="zh-TW" altLang="en-US" sz="1400" b="1" dirty="0"/>
          </a:p>
        </p:txBody>
      </p:sp>
      <p:sp>
        <p:nvSpPr>
          <p:cNvPr id="98" name="橢圓 97"/>
          <p:cNvSpPr/>
          <p:nvPr/>
        </p:nvSpPr>
        <p:spPr>
          <a:xfrm>
            <a:off x="6876256" y="4924180"/>
            <a:ext cx="936104" cy="809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 dirty="0" smtClean="0">
              <a:latin typeface="cmsy1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886270" y="5013176"/>
            <a:ext cx="8822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L!=0 </a:t>
            </a:r>
            <a:r>
              <a:rPr lang="en-US" altLang="zh-TW" sz="1400" b="1" dirty="0" smtClean="0">
                <a:solidFill>
                  <a:schemeClr val="bg1"/>
                </a:solidFill>
                <a:latin typeface="cmsy10"/>
              </a:rPr>
              <a:t>Æ </a:t>
            </a:r>
            <a:r>
              <a:rPr lang="en-US" altLang="zh-TW" sz="1400" b="1" dirty="0" smtClean="0">
                <a:solidFill>
                  <a:schemeClr val="bg1"/>
                </a:solidFill>
              </a:rPr>
              <a:t>old!=new</a:t>
            </a:r>
            <a:endParaRPr lang="zh-TW" altLang="en-US" sz="1400" b="1" dirty="0" smtClean="0">
              <a:solidFill>
                <a:schemeClr val="bg1"/>
              </a:solidFill>
              <a:latin typeface="cmsy1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006110" y="4571836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L!=0</a:t>
            </a:r>
            <a:endParaRPr lang="zh-TW" altLang="en-US" b="1" dirty="0" smtClean="0">
              <a:latin typeface="cmsy10"/>
            </a:endParaRPr>
          </a:p>
        </p:txBody>
      </p:sp>
      <p:sp>
        <p:nvSpPr>
          <p:cNvPr id="102" name="橢圓 101"/>
          <p:cNvSpPr/>
          <p:nvPr/>
        </p:nvSpPr>
        <p:spPr>
          <a:xfrm>
            <a:off x="8373616" y="4941168"/>
            <a:ext cx="770384" cy="78094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L!=0</a:t>
            </a:r>
            <a:endParaRPr lang="zh-TW" altLang="en-US" sz="1600" dirty="0" smtClean="0">
              <a:latin typeface="cmsy10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7868632" y="478141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1400" b="1" dirty="0" smtClean="0"/>
          </a:p>
          <a:p>
            <a:r>
              <a:rPr lang="en-US" altLang="zh-TW" sz="1400" b="1" dirty="0" smtClean="0"/>
              <a:t>[L!=0]</a:t>
            </a:r>
            <a:endParaRPr lang="zh-TW" altLang="en-US" sz="1400" b="1" dirty="0"/>
          </a:p>
        </p:txBody>
      </p:sp>
      <p:sp>
        <p:nvSpPr>
          <p:cNvPr id="104" name="橢圓 103"/>
          <p:cNvSpPr/>
          <p:nvPr/>
        </p:nvSpPr>
        <p:spPr>
          <a:xfrm>
            <a:off x="6804248" y="5517232"/>
            <a:ext cx="1080120" cy="1008112"/>
          </a:xfrm>
          <a:prstGeom prst="ellipse">
            <a:avLst/>
          </a:prstGeom>
          <a:solidFill>
            <a:schemeClr val="accent2">
              <a:lumMod val="50000"/>
              <a:alpha val="49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L!=0</a:t>
            </a:r>
            <a:endParaRPr lang="zh-TW" altLang="en-US" sz="1600" dirty="0" smtClean="0">
              <a:latin typeface="cmsy10"/>
            </a:endParaRPr>
          </a:p>
        </p:txBody>
      </p:sp>
      <p:sp>
        <p:nvSpPr>
          <p:cNvPr id="105" name="手繪多邊形 104"/>
          <p:cNvSpPr/>
          <p:nvPr/>
        </p:nvSpPr>
        <p:spPr>
          <a:xfrm>
            <a:off x="7011695" y="5522976"/>
            <a:ext cx="664693" cy="214884"/>
          </a:xfrm>
          <a:custGeom>
            <a:avLst/>
            <a:gdLst>
              <a:gd name="connsiteX0" fmla="*/ 10897 w 664693"/>
              <a:gd name="connsiteY0" fmla="*/ 96012 h 214884"/>
              <a:gd name="connsiteX1" fmla="*/ 10897 w 664693"/>
              <a:gd name="connsiteY1" fmla="*/ 96012 h 214884"/>
              <a:gd name="connsiteX2" fmla="*/ 52045 w 664693"/>
              <a:gd name="connsiteY2" fmla="*/ 77724 h 214884"/>
              <a:gd name="connsiteX3" fmla="*/ 65761 w 664693"/>
              <a:gd name="connsiteY3" fmla="*/ 68580 h 214884"/>
              <a:gd name="connsiteX4" fmla="*/ 106909 w 664693"/>
              <a:gd name="connsiteY4" fmla="*/ 54864 h 214884"/>
              <a:gd name="connsiteX5" fmla="*/ 120625 w 664693"/>
              <a:gd name="connsiteY5" fmla="*/ 50292 h 214884"/>
              <a:gd name="connsiteX6" fmla="*/ 138913 w 664693"/>
              <a:gd name="connsiteY6" fmla="*/ 41148 h 214884"/>
              <a:gd name="connsiteX7" fmla="*/ 170917 w 664693"/>
              <a:gd name="connsiteY7" fmla="*/ 32004 h 214884"/>
              <a:gd name="connsiteX8" fmla="*/ 198349 w 664693"/>
              <a:gd name="connsiteY8" fmla="*/ 22860 h 214884"/>
              <a:gd name="connsiteX9" fmla="*/ 225781 w 664693"/>
              <a:gd name="connsiteY9" fmla="*/ 13716 h 214884"/>
              <a:gd name="connsiteX10" fmla="*/ 239497 w 664693"/>
              <a:gd name="connsiteY10" fmla="*/ 9144 h 214884"/>
              <a:gd name="connsiteX11" fmla="*/ 294361 w 664693"/>
              <a:gd name="connsiteY11" fmla="*/ 0 h 214884"/>
              <a:gd name="connsiteX12" fmla="*/ 413233 w 664693"/>
              <a:gd name="connsiteY12" fmla="*/ 4572 h 214884"/>
              <a:gd name="connsiteX13" fmla="*/ 481813 w 664693"/>
              <a:gd name="connsiteY13" fmla="*/ 13716 h 214884"/>
              <a:gd name="connsiteX14" fmla="*/ 500101 w 664693"/>
              <a:gd name="connsiteY14" fmla="*/ 18288 h 214884"/>
              <a:gd name="connsiteX15" fmla="*/ 541249 w 664693"/>
              <a:gd name="connsiteY15" fmla="*/ 27432 h 214884"/>
              <a:gd name="connsiteX16" fmla="*/ 568681 w 664693"/>
              <a:gd name="connsiteY16" fmla="*/ 36576 h 214884"/>
              <a:gd name="connsiteX17" fmla="*/ 582397 w 664693"/>
              <a:gd name="connsiteY17" fmla="*/ 41148 h 214884"/>
              <a:gd name="connsiteX18" fmla="*/ 596113 w 664693"/>
              <a:gd name="connsiteY18" fmla="*/ 50292 h 214884"/>
              <a:gd name="connsiteX19" fmla="*/ 623545 w 664693"/>
              <a:gd name="connsiteY19" fmla="*/ 59436 h 214884"/>
              <a:gd name="connsiteX20" fmla="*/ 650977 w 664693"/>
              <a:gd name="connsiteY20" fmla="*/ 77724 h 214884"/>
              <a:gd name="connsiteX21" fmla="*/ 664693 w 664693"/>
              <a:gd name="connsiteY21" fmla="*/ 86868 h 214884"/>
              <a:gd name="connsiteX22" fmla="*/ 660121 w 664693"/>
              <a:gd name="connsiteY22" fmla="*/ 100584 h 214884"/>
              <a:gd name="connsiteX23" fmla="*/ 605257 w 664693"/>
              <a:gd name="connsiteY23" fmla="*/ 128016 h 214884"/>
              <a:gd name="connsiteX24" fmla="*/ 577825 w 664693"/>
              <a:gd name="connsiteY24" fmla="*/ 146304 h 214884"/>
              <a:gd name="connsiteX25" fmla="*/ 564109 w 664693"/>
              <a:gd name="connsiteY25" fmla="*/ 150876 h 214884"/>
              <a:gd name="connsiteX26" fmla="*/ 550393 w 664693"/>
              <a:gd name="connsiteY26" fmla="*/ 160020 h 214884"/>
              <a:gd name="connsiteX27" fmla="*/ 536677 w 664693"/>
              <a:gd name="connsiteY27" fmla="*/ 164592 h 214884"/>
              <a:gd name="connsiteX28" fmla="*/ 522961 w 664693"/>
              <a:gd name="connsiteY28" fmla="*/ 173736 h 214884"/>
              <a:gd name="connsiteX29" fmla="*/ 495529 w 664693"/>
              <a:gd name="connsiteY29" fmla="*/ 182880 h 214884"/>
              <a:gd name="connsiteX30" fmla="*/ 481813 w 664693"/>
              <a:gd name="connsiteY30" fmla="*/ 187452 h 214884"/>
              <a:gd name="connsiteX31" fmla="*/ 463525 w 664693"/>
              <a:gd name="connsiteY31" fmla="*/ 196596 h 214884"/>
              <a:gd name="connsiteX32" fmla="*/ 417805 w 664693"/>
              <a:gd name="connsiteY32" fmla="*/ 210312 h 214884"/>
              <a:gd name="connsiteX33" fmla="*/ 381229 w 664693"/>
              <a:gd name="connsiteY33" fmla="*/ 214884 h 214884"/>
              <a:gd name="connsiteX34" fmla="*/ 330937 w 664693"/>
              <a:gd name="connsiteY34" fmla="*/ 210312 h 214884"/>
              <a:gd name="connsiteX35" fmla="*/ 289789 w 664693"/>
              <a:gd name="connsiteY35" fmla="*/ 205740 h 214884"/>
              <a:gd name="connsiteX36" fmla="*/ 216637 w 664693"/>
              <a:gd name="connsiteY36" fmla="*/ 201168 h 214884"/>
              <a:gd name="connsiteX37" fmla="*/ 166345 w 664693"/>
              <a:gd name="connsiteY37" fmla="*/ 192024 h 214884"/>
              <a:gd name="connsiteX38" fmla="*/ 152629 w 664693"/>
              <a:gd name="connsiteY38" fmla="*/ 187452 h 214884"/>
              <a:gd name="connsiteX39" fmla="*/ 111481 w 664693"/>
              <a:gd name="connsiteY39" fmla="*/ 178308 h 214884"/>
              <a:gd name="connsiteX40" fmla="*/ 97765 w 664693"/>
              <a:gd name="connsiteY40" fmla="*/ 169164 h 214884"/>
              <a:gd name="connsiteX41" fmla="*/ 70333 w 664693"/>
              <a:gd name="connsiteY41" fmla="*/ 160020 h 214884"/>
              <a:gd name="connsiteX42" fmla="*/ 42901 w 664693"/>
              <a:gd name="connsiteY42" fmla="*/ 150876 h 214884"/>
              <a:gd name="connsiteX43" fmla="*/ 29185 w 664693"/>
              <a:gd name="connsiteY43" fmla="*/ 146304 h 214884"/>
              <a:gd name="connsiteX44" fmla="*/ 15469 w 664693"/>
              <a:gd name="connsiteY44" fmla="*/ 137160 h 214884"/>
              <a:gd name="connsiteX45" fmla="*/ 10897 w 664693"/>
              <a:gd name="connsiteY45" fmla="*/ 123444 h 214884"/>
              <a:gd name="connsiteX46" fmla="*/ 1753 w 664693"/>
              <a:gd name="connsiteY46" fmla="*/ 109728 h 214884"/>
              <a:gd name="connsiteX47" fmla="*/ 10897 w 664693"/>
              <a:gd name="connsiteY47" fmla="*/ 96012 h 21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64693" h="214884">
                <a:moveTo>
                  <a:pt x="10897" y="96012"/>
                </a:moveTo>
                <a:lnTo>
                  <a:pt x="10897" y="96012"/>
                </a:lnTo>
                <a:cubicBezTo>
                  <a:pt x="24613" y="89916"/>
                  <a:pt x="38620" y="84437"/>
                  <a:pt x="52045" y="77724"/>
                </a:cubicBezTo>
                <a:cubicBezTo>
                  <a:pt x="56960" y="75267"/>
                  <a:pt x="60740" y="70812"/>
                  <a:pt x="65761" y="68580"/>
                </a:cubicBezTo>
                <a:lnTo>
                  <a:pt x="106909" y="54864"/>
                </a:lnTo>
                <a:cubicBezTo>
                  <a:pt x="111481" y="53340"/>
                  <a:pt x="116314" y="52447"/>
                  <a:pt x="120625" y="50292"/>
                </a:cubicBezTo>
                <a:cubicBezTo>
                  <a:pt x="126721" y="47244"/>
                  <a:pt x="132649" y="43833"/>
                  <a:pt x="138913" y="41148"/>
                </a:cubicBezTo>
                <a:cubicBezTo>
                  <a:pt x="150864" y="36026"/>
                  <a:pt x="158028" y="35871"/>
                  <a:pt x="170917" y="32004"/>
                </a:cubicBezTo>
                <a:cubicBezTo>
                  <a:pt x="180149" y="29234"/>
                  <a:pt x="189205" y="25908"/>
                  <a:pt x="198349" y="22860"/>
                </a:cubicBezTo>
                <a:lnTo>
                  <a:pt x="225781" y="13716"/>
                </a:lnTo>
                <a:cubicBezTo>
                  <a:pt x="230353" y="12192"/>
                  <a:pt x="234715" y="9742"/>
                  <a:pt x="239497" y="9144"/>
                </a:cubicBezTo>
                <a:cubicBezTo>
                  <a:pt x="282308" y="3793"/>
                  <a:pt x="264153" y="7552"/>
                  <a:pt x="294361" y="0"/>
                </a:cubicBezTo>
                <a:lnTo>
                  <a:pt x="413233" y="4572"/>
                </a:lnTo>
                <a:cubicBezTo>
                  <a:pt x="430312" y="5548"/>
                  <a:pt x="463125" y="9978"/>
                  <a:pt x="481813" y="13716"/>
                </a:cubicBezTo>
                <a:cubicBezTo>
                  <a:pt x="487975" y="14948"/>
                  <a:pt x="493967" y="16925"/>
                  <a:pt x="500101" y="18288"/>
                </a:cubicBezTo>
                <a:cubicBezTo>
                  <a:pt x="516882" y="22017"/>
                  <a:pt x="525320" y="22653"/>
                  <a:pt x="541249" y="27432"/>
                </a:cubicBezTo>
                <a:cubicBezTo>
                  <a:pt x="550481" y="30202"/>
                  <a:pt x="559537" y="33528"/>
                  <a:pt x="568681" y="36576"/>
                </a:cubicBezTo>
                <a:cubicBezTo>
                  <a:pt x="573253" y="38100"/>
                  <a:pt x="578387" y="38475"/>
                  <a:pt x="582397" y="41148"/>
                </a:cubicBezTo>
                <a:cubicBezTo>
                  <a:pt x="586969" y="44196"/>
                  <a:pt x="591092" y="48060"/>
                  <a:pt x="596113" y="50292"/>
                </a:cubicBezTo>
                <a:cubicBezTo>
                  <a:pt x="604921" y="54207"/>
                  <a:pt x="615525" y="54089"/>
                  <a:pt x="623545" y="59436"/>
                </a:cubicBezTo>
                <a:lnTo>
                  <a:pt x="650977" y="77724"/>
                </a:lnTo>
                <a:lnTo>
                  <a:pt x="664693" y="86868"/>
                </a:lnTo>
                <a:cubicBezTo>
                  <a:pt x="663169" y="91440"/>
                  <a:pt x="663529" y="97176"/>
                  <a:pt x="660121" y="100584"/>
                </a:cubicBezTo>
                <a:cubicBezTo>
                  <a:pt x="616957" y="143748"/>
                  <a:pt x="649879" y="98268"/>
                  <a:pt x="605257" y="128016"/>
                </a:cubicBezTo>
                <a:cubicBezTo>
                  <a:pt x="596113" y="134112"/>
                  <a:pt x="588251" y="142829"/>
                  <a:pt x="577825" y="146304"/>
                </a:cubicBezTo>
                <a:cubicBezTo>
                  <a:pt x="573253" y="147828"/>
                  <a:pt x="568420" y="148721"/>
                  <a:pt x="564109" y="150876"/>
                </a:cubicBezTo>
                <a:cubicBezTo>
                  <a:pt x="559194" y="153333"/>
                  <a:pt x="555308" y="157563"/>
                  <a:pt x="550393" y="160020"/>
                </a:cubicBezTo>
                <a:cubicBezTo>
                  <a:pt x="546082" y="162175"/>
                  <a:pt x="540988" y="162437"/>
                  <a:pt x="536677" y="164592"/>
                </a:cubicBezTo>
                <a:cubicBezTo>
                  <a:pt x="531762" y="167049"/>
                  <a:pt x="527982" y="171504"/>
                  <a:pt x="522961" y="173736"/>
                </a:cubicBezTo>
                <a:cubicBezTo>
                  <a:pt x="514153" y="177651"/>
                  <a:pt x="504673" y="179832"/>
                  <a:pt x="495529" y="182880"/>
                </a:cubicBezTo>
                <a:cubicBezTo>
                  <a:pt x="490957" y="184404"/>
                  <a:pt x="486124" y="185297"/>
                  <a:pt x="481813" y="187452"/>
                </a:cubicBezTo>
                <a:cubicBezTo>
                  <a:pt x="475717" y="190500"/>
                  <a:pt x="469853" y="194065"/>
                  <a:pt x="463525" y="196596"/>
                </a:cubicBezTo>
                <a:cubicBezTo>
                  <a:pt x="454814" y="200080"/>
                  <a:pt x="429353" y="208387"/>
                  <a:pt x="417805" y="210312"/>
                </a:cubicBezTo>
                <a:cubicBezTo>
                  <a:pt x="405685" y="212332"/>
                  <a:pt x="393421" y="213360"/>
                  <a:pt x="381229" y="214884"/>
                </a:cubicBezTo>
                <a:lnTo>
                  <a:pt x="330937" y="210312"/>
                </a:lnTo>
                <a:cubicBezTo>
                  <a:pt x="317205" y="208939"/>
                  <a:pt x="303545" y="206841"/>
                  <a:pt x="289789" y="205740"/>
                </a:cubicBezTo>
                <a:cubicBezTo>
                  <a:pt x="265435" y="203792"/>
                  <a:pt x="241021" y="202692"/>
                  <a:pt x="216637" y="201168"/>
                </a:cubicBezTo>
                <a:cubicBezTo>
                  <a:pt x="204408" y="199130"/>
                  <a:pt x="179125" y="195219"/>
                  <a:pt x="166345" y="192024"/>
                </a:cubicBezTo>
                <a:cubicBezTo>
                  <a:pt x="161670" y="190855"/>
                  <a:pt x="157334" y="188497"/>
                  <a:pt x="152629" y="187452"/>
                </a:cubicBezTo>
                <a:cubicBezTo>
                  <a:pt x="139986" y="184642"/>
                  <a:pt x="123832" y="184483"/>
                  <a:pt x="111481" y="178308"/>
                </a:cubicBezTo>
                <a:cubicBezTo>
                  <a:pt x="106566" y="175851"/>
                  <a:pt x="102786" y="171396"/>
                  <a:pt x="97765" y="169164"/>
                </a:cubicBezTo>
                <a:cubicBezTo>
                  <a:pt x="88957" y="165249"/>
                  <a:pt x="79477" y="163068"/>
                  <a:pt x="70333" y="160020"/>
                </a:cubicBezTo>
                <a:lnTo>
                  <a:pt x="42901" y="150876"/>
                </a:lnTo>
                <a:cubicBezTo>
                  <a:pt x="38329" y="149352"/>
                  <a:pt x="33195" y="148977"/>
                  <a:pt x="29185" y="146304"/>
                </a:cubicBezTo>
                <a:lnTo>
                  <a:pt x="15469" y="137160"/>
                </a:lnTo>
                <a:cubicBezTo>
                  <a:pt x="13945" y="132588"/>
                  <a:pt x="13052" y="127755"/>
                  <a:pt x="10897" y="123444"/>
                </a:cubicBezTo>
                <a:cubicBezTo>
                  <a:pt x="8440" y="118529"/>
                  <a:pt x="4580" y="114440"/>
                  <a:pt x="1753" y="109728"/>
                </a:cubicBezTo>
                <a:cubicBezTo>
                  <a:pt x="0" y="106806"/>
                  <a:pt x="9373" y="98298"/>
                  <a:pt x="10897" y="96012"/>
                </a:cubicBezTo>
                <a:close/>
              </a:path>
            </a:pathLst>
          </a:custGeom>
          <a:solidFill>
            <a:srgbClr val="FFC000"/>
          </a:solidFill>
          <a:ln w="317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8" name="直線單箭頭接點 107"/>
          <p:cNvCxnSpPr/>
          <p:nvPr/>
        </p:nvCxnSpPr>
        <p:spPr>
          <a:xfrm flipV="1">
            <a:off x="7884368" y="5445224"/>
            <a:ext cx="504056" cy="57606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stCxn id="112" idx="6"/>
            <a:endCxn id="105" idx="0"/>
          </p:cNvCxnSpPr>
          <p:nvPr/>
        </p:nvCxnSpPr>
        <p:spPr>
          <a:xfrm flipV="1">
            <a:off x="5951038" y="5618988"/>
            <a:ext cx="1071554" cy="33029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橢圓 111"/>
          <p:cNvSpPr/>
          <p:nvPr/>
        </p:nvSpPr>
        <p:spPr>
          <a:xfrm>
            <a:off x="5014934" y="5373216"/>
            <a:ext cx="936104" cy="1152128"/>
          </a:xfrm>
          <a:prstGeom prst="ellipse">
            <a:avLst/>
          </a:prstGeom>
          <a:solidFill>
            <a:schemeClr val="accent2">
              <a:lumMod val="50000"/>
              <a:alpha val="49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b="1" dirty="0" smtClean="0"/>
          </a:p>
          <a:p>
            <a:pPr algn="ctr"/>
            <a:endParaRPr lang="en-US" altLang="zh-TW" sz="1400" b="1" dirty="0" smtClean="0"/>
          </a:p>
        </p:txBody>
      </p:sp>
      <p:sp>
        <p:nvSpPr>
          <p:cNvPr id="115" name="矩形 114"/>
          <p:cNvSpPr/>
          <p:nvPr/>
        </p:nvSpPr>
        <p:spPr>
          <a:xfrm>
            <a:off x="5115406" y="5896542"/>
            <a:ext cx="7920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100" b="1" dirty="0" smtClean="0">
                <a:solidFill>
                  <a:schemeClr val="bg1"/>
                </a:solidFill>
              </a:rPr>
              <a:t>L!=0 </a:t>
            </a:r>
            <a:r>
              <a:rPr lang="en-US" altLang="zh-TW" sz="1100" b="1" dirty="0" smtClean="0">
                <a:solidFill>
                  <a:schemeClr val="bg1"/>
                </a:solidFill>
                <a:latin typeface="cmsy10"/>
              </a:rPr>
              <a:t>Æ </a:t>
            </a:r>
            <a:r>
              <a:rPr lang="en-US" altLang="zh-TW" sz="1100" b="1" dirty="0" smtClean="0">
                <a:solidFill>
                  <a:schemeClr val="bg1"/>
                </a:solidFill>
              </a:rPr>
              <a:t>old!=new</a:t>
            </a:r>
            <a:endParaRPr lang="zh-TW" altLang="en-US" sz="1100" b="1" dirty="0" smtClean="0">
              <a:solidFill>
                <a:schemeClr val="bg1"/>
              </a:solidFill>
              <a:latin typeface="cmsy10"/>
            </a:endParaRPr>
          </a:p>
        </p:txBody>
      </p:sp>
      <p:sp>
        <p:nvSpPr>
          <p:cNvPr id="116" name="手繪多邊形 115"/>
          <p:cNvSpPr/>
          <p:nvPr/>
        </p:nvSpPr>
        <p:spPr>
          <a:xfrm>
            <a:off x="5209980" y="5379720"/>
            <a:ext cx="581220" cy="308217"/>
          </a:xfrm>
          <a:custGeom>
            <a:avLst/>
            <a:gdLst>
              <a:gd name="connsiteX0" fmla="*/ 7180 w 581220"/>
              <a:gd name="connsiteY0" fmla="*/ 106680 h 308217"/>
              <a:gd name="connsiteX1" fmla="*/ 7180 w 581220"/>
              <a:gd name="connsiteY1" fmla="*/ 106680 h 308217"/>
              <a:gd name="connsiteX2" fmla="*/ 42740 w 581220"/>
              <a:gd name="connsiteY2" fmla="*/ 81280 h 308217"/>
              <a:gd name="connsiteX3" fmla="*/ 57980 w 581220"/>
              <a:gd name="connsiteY3" fmla="*/ 76200 h 308217"/>
              <a:gd name="connsiteX4" fmla="*/ 88460 w 581220"/>
              <a:gd name="connsiteY4" fmla="*/ 55880 h 308217"/>
              <a:gd name="connsiteX5" fmla="*/ 103700 w 581220"/>
              <a:gd name="connsiteY5" fmla="*/ 45720 h 308217"/>
              <a:gd name="connsiteX6" fmla="*/ 118940 w 581220"/>
              <a:gd name="connsiteY6" fmla="*/ 35560 h 308217"/>
              <a:gd name="connsiteX7" fmla="*/ 149420 w 581220"/>
              <a:gd name="connsiteY7" fmla="*/ 25400 h 308217"/>
              <a:gd name="connsiteX8" fmla="*/ 164660 w 581220"/>
              <a:gd name="connsiteY8" fmla="*/ 15240 h 308217"/>
              <a:gd name="connsiteX9" fmla="*/ 215460 w 581220"/>
              <a:gd name="connsiteY9" fmla="*/ 0 h 308217"/>
              <a:gd name="connsiteX10" fmla="*/ 266260 w 581220"/>
              <a:gd name="connsiteY10" fmla="*/ 5080 h 308217"/>
              <a:gd name="connsiteX11" fmla="*/ 393260 w 581220"/>
              <a:gd name="connsiteY11" fmla="*/ 15240 h 308217"/>
              <a:gd name="connsiteX12" fmla="*/ 428820 w 581220"/>
              <a:gd name="connsiteY12" fmla="*/ 20320 h 308217"/>
              <a:gd name="connsiteX13" fmla="*/ 474540 w 581220"/>
              <a:gd name="connsiteY13" fmla="*/ 35560 h 308217"/>
              <a:gd name="connsiteX14" fmla="*/ 489780 w 581220"/>
              <a:gd name="connsiteY14" fmla="*/ 40640 h 308217"/>
              <a:gd name="connsiteX15" fmla="*/ 505020 w 581220"/>
              <a:gd name="connsiteY15" fmla="*/ 50800 h 308217"/>
              <a:gd name="connsiteX16" fmla="*/ 535500 w 581220"/>
              <a:gd name="connsiteY16" fmla="*/ 66040 h 308217"/>
              <a:gd name="connsiteX17" fmla="*/ 565980 w 581220"/>
              <a:gd name="connsiteY17" fmla="*/ 111760 h 308217"/>
              <a:gd name="connsiteX18" fmla="*/ 576140 w 581220"/>
              <a:gd name="connsiteY18" fmla="*/ 127000 h 308217"/>
              <a:gd name="connsiteX19" fmla="*/ 581220 w 581220"/>
              <a:gd name="connsiteY19" fmla="*/ 142240 h 308217"/>
              <a:gd name="connsiteX20" fmla="*/ 571060 w 581220"/>
              <a:gd name="connsiteY20" fmla="*/ 157480 h 308217"/>
              <a:gd name="connsiteX21" fmla="*/ 555820 w 581220"/>
              <a:gd name="connsiteY21" fmla="*/ 167640 h 308217"/>
              <a:gd name="connsiteX22" fmla="*/ 550740 w 581220"/>
              <a:gd name="connsiteY22" fmla="*/ 182880 h 308217"/>
              <a:gd name="connsiteX23" fmla="*/ 525340 w 581220"/>
              <a:gd name="connsiteY23" fmla="*/ 208280 h 308217"/>
              <a:gd name="connsiteX24" fmla="*/ 484700 w 581220"/>
              <a:gd name="connsiteY24" fmla="*/ 233680 h 308217"/>
              <a:gd name="connsiteX25" fmla="*/ 454220 w 581220"/>
              <a:gd name="connsiteY25" fmla="*/ 254000 h 308217"/>
              <a:gd name="connsiteX26" fmla="*/ 438980 w 581220"/>
              <a:gd name="connsiteY26" fmla="*/ 264160 h 308217"/>
              <a:gd name="connsiteX27" fmla="*/ 423740 w 581220"/>
              <a:gd name="connsiteY27" fmla="*/ 269240 h 308217"/>
              <a:gd name="connsiteX28" fmla="*/ 408500 w 581220"/>
              <a:gd name="connsiteY28" fmla="*/ 279400 h 308217"/>
              <a:gd name="connsiteX29" fmla="*/ 378020 w 581220"/>
              <a:gd name="connsiteY29" fmla="*/ 289560 h 308217"/>
              <a:gd name="connsiteX30" fmla="*/ 184980 w 581220"/>
              <a:gd name="connsiteY30" fmla="*/ 279400 h 308217"/>
              <a:gd name="connsiteX31" fmla="*/ 139260 w 581220"/>
              <a:gd name="connsiteY31" fmla="*/ 264160 h 308217"/>
              <a:gd name="connsiteX32" fmla="*/ 108780 w 581220"/>
              <a:gd name="connsiteY32" fmla="*/ 254000 h 308217"/>
              <a:gd name="connsiteX33" fmla="*/ 93540 w 581220"/>
              <a:gd name="connsiteY33" fmla="*/ 248920 h 308217"/>
              <a:gd name="connsiteX34" fmla="*/ 83380 w 581220"/>
              <a:gd name="connsiteY34" fmla="*/ 233680 h 308217"/>
              <a:gd name="connsiteX35" fmla="*/ 68140 w 581220"/>
              <a:gd name="connsiteY35" fmla="*/ 218440 h 308217"/>
              <a:gd name="connsiteX36" fmla="*/ 63060 w 581220"/>
              <a:gd name="connsiteY36" fmla="*/ 203200 h 308217"/>
              <a:gd name="connsiteX37" fmla="*/ 27500 w 581220"/>
              <a:gd name="connsiteY37" fmla="*/ 157480 h 308217"/>
              <a:gd name="connsiteX38" fmla="*/ 12260 w 581220"/>
              <a:gd name="connsiteY38" fmla="*/ 147320 h 308217"/>
              <a:gd name="connsiteX39" fmla="*/ 7180 w 581220"/>
              <a:gd name="connsiteY39" fmla="*/ 106680 h 30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81220" h="308217">
                <a:moveTo>
                  <a:pt x="7180" y="106680"/>
                </a:moveTo>
                <a:lnTo>
                  <a:pt x="7180" y="106680"/>
                </a:lnTo>
                <a:cubicBezTo>
                  <a:pt x="19033" y="98213"/>
                  <a:pt x="30249" y="88774"/>
                  <a:pt x="42740" y="81280"/>
                </a:cubicBezTo>
                <a:cubicBezTo>
                  <a:pt x="47332" y="78525"/>
                  <a:pt x="53299" y="78801"/>
                  <a:pt x="57980" y="76200"/>
                </a:cubicBezTo>
                <a:cubicBezTo>
                  <a:pt x="68654" y="70270"/>
                  <a:pt x="78300" y="62653"/>
                  <a:pt x="88460" y="55880"/>
                </a:cubicBezTo>
                <a:lnTo>
                  <a:pt x="103700" y="45720"/>
                </a:lnTo>
                <a:cubicBezTo>
                  <a:pt x="108780" y="42333"/>
                  <a:pt x="113148" y="37491"/>
                  <a:pt x="118940" y="35560"/>
                </a:cubicBezTo>
                <a:cubicBezTo>
                  <a:pt x="129100" y="32173"/>
                  <a:pt x="140509" y="31341"/>
                  <a:pt x="149420" y="25400"/>
                </a:cubicBezTo>
                <a:cubicBezTo>
                  <a:pt x="154500" y="22013"/>
                  <a:pt x="159081" y="17720"/>
                  <a:pt x="164660" y="15240"/>
                </a:cubicBezTo>
                <a:cubicBezTo>
                  <a:pt x="180562" y="8173"/>
                  <a:pt x="198572" y="4222"/>
                  <a:pt x="215460" y="0"/>
                </a:cubicBezTo>
                <a:lnTo>
                  <a:pt x="266260" y="5080"/>
                </a:lnTo>
                <a:cubicBezTo>
                  <a:pt x="308573" y="8707"/>
                  <a:pt x="351218" y="9234"/>
                  <a:pt x="393260" y="15240"/>
                </a:cubicBezTo>
                <a:lnTo>
                  <a:pt x="428820" y="20320"/>
                </a:lnTo>
                <a:lnTo>
                  <a:pt x="474540" y="35560"/>
                </a:lnTo>
                <a:cubicBezTo>
                  <a:pt x="479620" y="37253"/>
                  <a:pt x="485325" y="37670"/>
                  <a:pt x="489780" y="40640"/>
                </a:cubicBezTo>
                <a:cubicBezTo>
                  <a:pt x="494860" y="44027"/>
                  <a:pt x="499559" y="48070"/>
                  <a:pt x="505020" y="50800"/>
                </a:cubicBezTo>
                <a:cubicBezTo>
                  <a:pt x="547084" y="71832"/>
                  <a:pt x="491824" y="36923"/>
                  <a:pt x="535500" y="66040"/>
                </a:cubicBezTo>
                <a:lnTo>
                  <a:pt x="565980" y="111760"/>
                </a:lnTo>
                <a:cubicBezTo>
                  <a:pt x="569367" y="116840"/>
                  <a:pt x="574209" y="121208"/>
                  <a:pt x="576140" y="127000"/>
                </a:cubicBezTo>
                <a:lnTo>
                  <a:pt x="581220" y="142240"/>
                </a:lnTo>
                <a:cubicBezTo>
                  <a:pt x="577833" y="147320"/>
                  <a:pt x="575377" y="153163"/>
                  <a:pt x="571060" y="157480"/>
                </a:cubicBezTo>
                <a:cubicBezTo>
                  <a:pt x="566743" y="161797"/>
                  <a:pt x="559634" y="162872"/>
                  <a:pt x="555820" y="167640"/>
                </a:cubicBezTo>
                <a:cubicBezTo>
                  <a:pt x="552475" y="171821"/>
                  <a:pt x="553135" y="178091"/>
                  <a:pt x="550740" y="182880"/>
                </a:cubicBezTo>
                <a:cubicBezTo>
                  <a:pt x="542273" y="199813"/>
                  <a:pt x="540580" y="198120"/>
                  <a:pt x="525340" y="208280"/>
                </a:cubicBezTo>
                <a:cubicBezTo>
                  <a:pt x="500968" y="244838"/>
                  <a:pt x="535481" y="199826"/>
                  <a:pt x="484700" y="233680"/>
                </a:cubicBezTo>
                <a:lnTo>
                  <a:pt x="454220" y="254000"/>
                </a:lnTo>
                <a:cubicBezTo>
                  <a:pt x="449140" y="257387"/>
                  <a:pt x="444772" y="262229"/>
                  <a:pt x="438980" y="264160"/>
                </a:cubicBezTo>
                <a:cubicBezTo>
                  <a:pt x="433900" y="265853"/>
                  <a:pt x="428529" y="266845"/>
                  <a:pt x="423740" y="269240"/>
                </a:cubicBezTo>
                <a:cubicBezTo>
                  <a:pt x="418279" y="271970"/>
                  <a:pt x="414079" y="276920"/>
                  <a:pt x="408500" y="279400"/>
                </a:cubicBezTo>
                <a:cubicBezTo>
                  <a:pt x="398713" y="283750"/>
                  <a:pt x="378020" y="289560"/>
                  <a:pt x="378020" y="289560"/>
                </a:cubicBezTo>
                <a:cubicBezTo>
                  <a:pt x="313673" y="286173"/>
                  <a:pt x="242613" y="308217"/>
                  <a:pt x="184980" y="279400"/>
                </a:cubicBezTo>
                <a:cubicBezTo>
                  <a:pt x="147724" y="260772"/>
                  <a:pt x="182590" y="275977"/>
                  <a:pt x="139260" y="264160"/>
                </a:cubicBezTo>
                <a:cubicBezTo>
                  <a:pt x="128928" y="261342"/>
                  <a:pt x="118940" y="257387"/>
                  <a:pt x="108780" y="254000"/>
                </a:cubicBezTo>
                <a:lnTo>
                  <a:pt x="93540" y="248920"/>
                </a:lnTo>
                <a:cubicBezTo>
                  <a:pt x="90153" y="243840"/>
                  <a:pt x="87289" y="238370"/>
                  <a:pt x="83380" y="233680"/>
                </a:cubicBezTo>
                <a:cubicBezTo>
                  <a:pt x="78781" y="228161"/>
                  <a:pt x="72125" y="224418"/>
                  <a:pt x="68140" y="218440"/>
                </a:cubicBezTo>
                <a:cubicBezTo>
                  <a:pt x="65170" y="213985"/>
                  <a:pt x="65661" y="207881"/>
                  <a:pt x="63060" y="203200"/>
                </a:cubicBezTo>
                <a:cubicBezTo>
                  <a:pt x="53294" y="185622"/>
                  <a:pt x="42820" y="170247"/>
                  <a:pt x="27500" y="157480"/>
                </a:cubicBezTo>
                <a:cubicBezTo>
                  <a:pt x="22810" y="153571"/>
                  <a:pt x="17340" y="150707"/>
                  <a:pt x="12260" y="147320"/>
                </a:cubicBezTo>
                <a:cubicBezTo>
                  <a:pt x="0" y="128930"/>
                  <a:pt x="8027" y="113453"/>
                  <a:pt x="7180" y="106680"/>
                </a:cubicBezTo>
                <a:close/>
              </a:path>
            </a:pathLst>
          </a:custGeom>
          <a:solidFill>
            <a:srgbClr val="FFC000"/>
          </a:solidFill>
          <a:ln w="317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手繪多邊形 116"/>
          <p:cNvSpPr/>
          <p:nvPr/>
        </p:nvSpPr>
        <p:spPr>
          <a:xfrm>
            <a:off x="5508104" y="5517232"/>
            <a:ext cx="792088" cy="504056"/>
          </a:xfrm>
          <a:custGeom>
            <a:avLst/>
            <a:gdLst>
              <a:gd name="connsiteX0" fmla="*/ 0 w 809244"/>
              <a:gd name="connsiteY0" fmla="*/ 18502 h 242530"/>
              <a:gd name="connsiteX1" fmla="*/ 13716 w 809244"/>
              <a:gd name="connsiteY1" fmla="*/ 13930 h 242530"/>
              <a:gd name="connsiteX2" fmla="*/ 146304 w 809244"/>
              <a:gd name="connsiteY2" fmla="*/ 13930 h 242530"/>
              <a:gd name="connsiteX3" fmla="*/ 246888 w 809244"/>
              <a:gd name="connsiteY3" fmla="*/ 23074 h 242530"/>
              <a:gd name="connsiteX4" fmla="*/ 269748 w 809244"/>
              <a:gd name="connsiteY4" fmla="*/ 27646 h 242530"/>
              <a:gd name="connsiteX5" fmla="*/ 301752 w 809244"/>
              <a:gd name="connsiteY5" fmla="*/ 32218 h 242530"/>
              <a:gd name="connsiteX6" fmla="*/ 333756 w 809244"/>
              <a:gd name="connsiteY6" fmla="*/ 41362 h 242530"/>
              <a:gd name="connsiteX7" fmla="*/ 397764 w 809244"/>
              <a:gd name="connsiteY7" fmla="*/ 50506 h 242530"/>
              <a:gd name="connsiteX8" fmla="*/ 489204 w 809244"/>
              <a:gd name="connsiteY8" fmla="*/ 77938 h 242530"/>
              <a:gd name="connsiteX9" fmla="*/ 521208 w 809244"/>
              <a:gd name="connsiteY9" fmla="*/ 87082 h 242530"/>
              <a:gd name="connsiteX10" fmla="*/ 617220 w 809244"/>
              <a:gd name="connsiteY10" fmla="*/ 123658 h 242530"/>
              <a:gd name="connsiteX11" fmla="*/ 653796 w 809244"/>
              <a:gd name="connsiteY11" fmla="*/ 141946 h 242530"/>
              <a:gd name="connsiteX12" fmla="*/ 676656 w 809244"/>
              <a:gd name="connsiteY12" fmla="*/ 155662 h 242530"/>
              <a:gd name="connsiteX13" fmla="*/ 699516 w 809244"/>
              <a:gd name="connsiteY13" fmla="*/ 164806 h 242530"/>
              <a:gd name="connsiteX14" fmla="*/ 736092 w 809244"/>
              <a:gd name="connsiteY14" fmla="*/ 187666 h 242530"/>
              <a:gd name="connsiteX15" fmla="*/ 763524 w 809244"/>
              <a:gd name="connsiteY15" fmla="*/ 201382 h 242530"/>
              <a:gd name="connsiteX16" fmla="*/ 777240 w 809244"/>
              <a:gd name="connsiteY16" fmla="*/ 210526 h 242530"/>
              <a:gd name="connsiteX17" fmla="*/ 809244 w 809244"/>
              <a:gd name="connsiteY17" fmla="*/ 242530 h 24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9244" h="242530">
                <a:moveTo>
                  <a:pt x="0" y="18502"/>
                </a:moveTo>
                <a:cubicBezTo>
                  <a:pt x="4572" y="16978"/>
                  <a:pt x="9082" y="15254"/>
                  <a:pt x="13716" y="13930"/>
                </a:cubicBezTo>
                <a:cubicBezTo>
                  <a:pt x="62472" y="0"/>
                  <a:pt x="65313" y="9777"/>
                  <a:pt x="146304" y="13930"/>
                </a:cubicBezTo>
                <a:cubicBezTo>
                  <a:pt x="179286" y="15621"/>
                  <a:pt x="213948" y="18006"/>
                  <a:pt x="246888" y="23074"/>
                </a:cubicBezTo>
                <a:cubicBezTo>
                  <a:pt x="254569" y="24256"/>
                  <a:pt x="262083" y="26368"/>
                  <a:pt x="269748" y="27646"/>
                </a:cubicBezTo>
                <a:cubicBezTo>
                  <a:pt x="280378" y="29418"/>
                  <a:pt x="291215" y="29960"/>
                  <a:pt x="301752" y="32218"/>
                </a:cubicBezTo>
                <a:cubicBezTo>
                  <a:pt x="312601" y="34543"/>
                  <a:pt x="322857" y="39286"/>
                  <a:pt x="333756" y="41362"/>
                </a:cubicBezTo>
                <a:cubicBezTo>
                  <a:pt x="354928" y="45395"/>
                  <a:pt x="397764" y="50506"/>
                  <a:pt x="397764" y="50506"/>
                </a:cubicBezTo>
                <a:cubicBezTo>
                  <a:pt x="446247" y="66667"/>
                  <a:pt x="415928" y="57002"/>
                  <a:pt x="489204" y="77938"/>
                </a:cubicBezTo>
                <a:cubicBezTo>
                  <a:pt x="499872" y="80986"/>
                  <a:pt x="511010" y="82712"/>
                  <a:pt x="521208" y="87082"/>
                </a:cubicBezTo>
                <a:cubicBezTo>
                  <a:pt x="595414" y="118884"/>
                  <a:pt x="562896" y="108137"/>
                  <a:pt x="617220" y="123658"/>
                </a:cubicBezTo>
                <a:cubicBezTo>
                  <a:pt x="660353" y="156007"/>
                  <a:pt x="611773" y="123269"/>
                  <a:pt x="653796" y="141946"/>
                </a:cubicBezTo>
                <a:cubicBezTo>
                  <a:pt x="661916" y="145555"/>
                  <a:pt x="668708" y="151688"/>
                  <a:pt x="676656" y="155662"/>
                </a:cubicBezTo>
                <a:cubicBezTo>
                  <a:pt x="683997" y="159332"/>
                  <a:pt x="692290" y="160915"/>
                  <a:pt x="699516" y="164806"/>
                </a:cubicBezTo>
                <a:cubicBezTo>
                  <a:pt x="712175" y="171622"/>
                  <a:pt x="723232" y="181236"/>
                  <a:pt x="736092" y="187666"/>
                </a:cubicBezTo>
                <a:cubicBezTo>
                  <a:pt x="745236" y="192238"/>
                  <a:pt x="754587" y="196417"/>
                  <a:pt x="763524" y="201382"/>
                </a:cubicBezTo>
                <a:cubicBezTo>
                  <a:pt x="768327" y="204051"/>
                  <a:pt x="773156" y="206850"/>
                  <a:pt x="777240" y="210526"/>
                </a:cubicBezTo>
                <a:cubicBezTo>
                  <a:pt x="788454" y="220619"/>
                  <a:pt x="809244" y="242530"/>
                  <a:pt x="809244" y="242530"/>
                </a:cubicBezTo>
              </a:path>
            </a:pathLst>
          </a:custGeom>
          <a:ln w="22225">
            <a:solidFill>
              <a:schemeClr val="accent3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/>
          <p:cNvSpPr/>
          <p:nvPr/>
        </p:nvSpPr>
        <p:spPr>
          <a:xfrm>
            <a:off x="6012160" y="5949280"/>
            <a:ext cx="7920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100" b="1" dirty="0" smtClean="0"/>
              <a:t>L!=0 </a:t>
            </a:r>
            <a:r>
              <a:rPr lang="en-US" altLang="zh-TW" sz="1100" b="1" dirty="0" smtClean="0">
                <a:latin typeface="cmsy10"/>
              </a:rPr>
              <a:t>Æ </a:t>
            </a:r>
            <a:r>
              <a:rPr lang="en-US" altLang="zh-TW" sz="1100" b="1" dirty="0" smtClean="0"/>
              <a:t>old!=new</a:t>
            </a:r>
            <a:endParaRPr lang="zh-TW" altLang="en-US" sz="1100" b="1" dirty="0" smtClean="0">
              <a:latin typeface="cmsy10"/>
            </a:endParaRPr>
          </a:p>
        </p:txBody>
      </p:sp>
      <p:sp>
        <p:nvSpPr>
          <p:cNvPr id="110" name="橢圓 109"/>
          <p:cNvSpPr/>
          <p:nvPr/>
        </p:nvSpPr>
        <p:spPr>
          <a:xfrm>
            <a:off x="3491880" y="5877272"/>
            <a:ext cx="936104" cy="7200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b="1" dirty="0" smtClean="0"/>
          </a:p>
          <a:p>
            <a:pPr algn="ctr"/>
            <a:endParaRPr lang="en-US" altLang="zh-TW" sz="1400" b="1" dirty="0" smtClean="0"/>
          </a:p>
        </p:txBody>
      </p:sp>
      <p:sp>
        <p:nvSpPr>
          <p:cNvPr id="113" name="矩形 112"/>
          <p:cNvSpPr/>
          <p:nvPr/>
        </p:nvSpPr>
        <p:spPr>
          <a:xfrm>
            <a:off x="3563888" y="6021288"/>
            <a:ext cx="7920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100" b="1" dirty="0" smtClean="0">
                <a:solidFill>
                  <a:schemeClr val="bg1"/>
                </a:solidFill>
              </a:rPr>
              <a:t>L!=0 </a:t>
            </a:r>
            <a:r>
              <a:rPr lang="en-US" altLang="zh-TW" sz="1100" b="1" dirty="0" smtClean="0">
                <a:solidFill>
                  <a:schemeClr val="bg1"/>
                </a:solidFill>
                <a:latin typeface="cmsy10"/>
              </a:rPr>
              <a:t>Æ </a:t>
            </a:r>
            <a:r>
              <a:rPr lang="en-US" altLang="zh-TW" sz="1100" b="1" dirty="0" smtClean="0">
                <a:solidFill>
                  <a:schemeClr val="bg1"/>
                </a:solidFill>
              </a:rPr>
              <a:t>old!=new</a:t>
            </a:r>
            <a:endParaRPr lang="zh-TW" altLang="en-US" sz="1100" b="1" dirty="0" smtClean="0">
              <a:solidFill>
                <a:schemeClr val="bg1"/>
              </a:solidFill>
              <a:latin typeface="cmsy10"/>
            </a:endParaRPr>
          </a:p>
        </p:txBody>
      </p:sp>
      <p:cxnSp>
        <p:nvCxnSpPr>
          <p:cNvPr id="114" name="直線單箭頭接點 113"/>
          <p:cNvCxnSpPr>
            <a:stCxn id="110" idx="6"/>
            <a:endCxn id="116" idx="34"/>
          </p:cNvCxnSpPr>
          <p:nvPr/>
        </p:nvCxnSpPr>
        <p:spPr>
          <a:xfrm flipV="1">
            <a:off x="4427984" y="5613400"/>
            <a:ext cx="865376" cy="62391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直線單箭頭接點 100"/>
          <p:cNvCxnSpPr/>
          <p:nvPr/>
        </p:nvCxnSpPr>
        <p:spPr>
          <a:xfrm>
            <a:off x="7508592" y="5329344"/>
            <a:ext cx="864096" cy="5327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圓角矩形 96"/>
          <p:cNvSpPr/>
          <p:nvPr/>
        </p:nvSpPr>
        <p:spPr>
          <a:xfrm>
            <a:off x="6718172" y="4581128"/>
            <a:ext cx="1238204" cy="20882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7714" name="Text Box 66" descr=" 27714"/>
          <p:cNvSpPr txBox="1">
            <a:spLocks noChangeArrowheads="1"/>
          </p:cNvSpPr>
          <p:nvPr/>
        </p:nvSpPr>
        <p:spPr bwMode="auto">
          <a:xfrm>
            <a:off x="6400800" y="2509490"/>
            <a:ext cx="13067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L!=0 </a:t>
            </a:r>
            <a:r>
              <a:rPr lang="en-US" altLang="zh-TW" sz="1200" b="1" i="1" dirty="0" smtClean="0">
                <a:solidFill>
                  <a:srgbClr val="990033"/>
                </a:solidFill>
                <a:latin typeface="cmsy10"/>
                <a:ea typeface="新細明體" charset="-120"/>
              </a:rPr>
              <a:t>Æ</a:t>
            </a:r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 old =new</a:t>
            </a:r>
            <a:endParaRPr lang="en-US" altLang="zh-TW" sz="1200" b="1" i="1" dirty="0">
              <a:solidFill>
                <a:srgbClr val="990033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27650" name="Rectangle 2" descr=" 276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7651" name="Oval 3" descr=" 27651"/>
          <p:cNvSpPr>
            <a:spLocks noChangeArrowheads="1"/>
          </p:cNvSpPr>
          <p:nvPr/>
        </p:nvSpPr>
        <p:spPr bwMode="auto">
          <a:xfrm>
            <a:off x="1670050" y="113789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2" name="Oval 4" descr=" 27652"/>
          <p:cNvSpPr>
            <a:spLocks noChangeArrowheads="1"/>
          </p:cNvSpPr>
          <p:nvPr/>
        </p:nvSpPr>
        <p:spPr bwMode="auto">
          <a:xfrm>
            <a:off x="1670050" y="180940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3" name="Oval 5" descr=" 27653"/>
          <p:cNvSpPr>
            <a:spLocks noChangeArrowheads="1"/>
          </p:cNvSpPr>
          <p:nvPr/>
        </p:nvSpPr>
        <p:spPr bwMode="auto">
          <a:xfrm>
            <a:off x="730250" y="180940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4" name="Oval 6" descr=" 27654"/>
          <p:cNvSpPr>
            <a:spLocks noChangeArrowheads="1"/>
          </p:cNvSpPr>
          <p:nvPr/>
        </p:nvSpPr>
        <p:spPr bwMode="auto">
          <a:xfrm>
            <a:off x="1938338" y="248250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5" name="Oval 7" descr=" 27655"/>
          <p:cNvSpPr>
            <a:spLocks noChangeArrowheads="1"/>
          </p:cNvSpPr>
          <p:nvPr/>
        </p:nvSpPr>
        <p:spPr bwMode="auto">
          <a:xfrm>
            <a:off x="1938338" y="315401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6" name="Oval 8" descr=" 27656"/>
          <p:cNvSpPr>
            <a:spLocks noChangeArrowheads="1"/>
          </p:cNvSpPr>
          <p:nvPr/>
        </p:nvSpPr>
        <p:spPr bwMode="auto">
          <a:xfrm>
            <a:off x="1938338" y="369217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7" name="Text Box 9" descr=" 27657"/>
          <p:cNvSpPr txBox="1">
            <a:spLocks noChangeArrowheads="1"/>
          </p:cNvSpPr>
          <p:nvPr/>
        </p:nvSpPr>
        <p:spPr bwMode="auto">
          <a:xfrm>
            <a:off x="1754188" y="133315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58" name="Text Box 10" descr=" 27658"/>
          <p:cNvSpPr txBox="1">
            <a:spLocks noChangeArrowheads="1"/>
          </p:cNvSpPr>
          <p:nvPr/>
        </p:nvSpPr>
        <p:spPr bwMode="auto">
          <a:xfrm>
            <a:off x="1828800" y="193640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7659" name="Text Box 11" descr=" 27659"/>
          <p:cNvSpPr txBox="1">
            <a:spLocks noChangeArrowheads="1"/>
          </p:cNvSpPr>
          <p:nvPr/>
        </p:nvSpPr>
        <p:spPr bwMode="auto">
          <a:xfrm>
            <a:off x="873125" y="154429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60" name="Text Box 12" descr=" 27660"/>
          <p:cNvSpPr txBox="1">
            <a:spLocks noChangeArrowheads="1"/>
          </p:cNvSpPr>
          <p:nvPr/>
        </p:nvSpPr>
        <p:spPr bwMode="auto">
          <a:xfrm>
            <a:off x="855663" y="269205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61" name="Text Box 13" descr=" 27661"/>
          <p:cNvSpPr txBox="1">
            <a:spLocks noChangeArrowheads="1"/>
          </p:cNvSpPr>
          <p:nvPr/>
        </p:nvSpPr>
        <p:spPr bwMode="auto">
          <a:xfrm>
            <a:off x="2105025" y="342230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7662" name="Text Box 14" descr=" 27662"/>
          <p:cNvSpPr txBox="1">
            <a:spLocks noChangeArrowheads="1"/>
          </p:cNvSpPr>
          <p:nvPr/>
        </p:nvSpPr>
        <p:spPr bwMode="auto">
          <a:xfrm>
            <a:off x="2865438" y="289049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63" name="Line 15" descr=" 27663"/>
          <p:cNvSpPr>
            <a:spLocks noChangeShapeType="1"/>
          </p:cNvSpPr>
          <p:nvPr/>
        </p:nvSpPr>
        <p:spPr bwMode="auto">
          <a:xfrm>
            <a:off x="1803400" y="140617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4" name="Line 16" descr=" 27664"/>
          <p:cNvSpPr>
            <a:spLocks noChangeShapeType="1"/>
          </p:cNvSpPr>
          <p:nvPr/>
        </p:nvSpPr>
        <p:spPr bwMode="auto">
          <a:xfrm>
            <a:off x="2071688" y="275079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5" name="Line 17" descr=" 27665"/>
          <p:cNvSpPr>
            <a:spLocks noChangeShapeType="1"/>
          </p:cNvSpPr>
          <p:nvPr/>
        </p:nvSpPr>
        <p:spPr bwMode="auto">
          <a:xfrm>
            <a:off x="2071688" y="342230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6" name="Line 18" descr=" 27666"/>
          <p:cNvSpPr>
            <a:spLocks noChangeShapeType="1"/>
          </p:cNvSpPr>
          <p:nvPr/>
        </p:nvSpPr>
        <p:spPr bwMode="auto">
          <a:xfrm flipH="1" flipV="1">
            <a:off x="998538" y="1944340"/>
            <a:ext cx="671512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7" name="Line 19" descr=" 27667"/>
          <p:cNvSpPr>
            <a:spLocks noChangeShapeType="1"/>
          </p:cNvSpPr>
          <p:nvPr/>
        </p:nvSpPr>
        <p:spPr bwMode="auto">
          <a:xfrm>
            <a:off x="1879600" y="204594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8" name="Freeform 20" descr=" 27668"/>
          <p:cNvSpPr>
            <a:spLocks/>
          </p:cNvSpPr>
          <p:nvPr/>
        </p:nvSpPr>
        <p:spPr bwMode="auto">
          <a:xfrm>
            <a:off x="1585913" y="270951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9" name="Freeform 21" descr=" 27669"/>
          <p:cNvSpPr>
            <a:spLocks/>
          </p:cNvSpPr>
          <p:nvPr/>
        </p:nvSpPr>
        <p:spPr bwMode="auto">
          <a:xfrm>
            <a:off x="1938338" y="191100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70" name="Text Box 22" descr=" 27670"/>
          <p:cNvSpPr txBox="1">
            <a:spLocks noChangeArrowheads="1"/>
          </p:cNvSpPr>
          <p:nvPr/>
        </p:nvSpPr>
        <p:spPr bwMode="auto">
          <a:xfrm>
            <a:off x="1143000" y="420017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sp>
        <p:nvSpPr>
          <p:cNvPr id="27671" name="Oval 23" descr=" 27671"/>
          <p:cNvSpPr>
            <a:spLocks noChangeArrowheads="1"/>
          </p:cNvSpPr>
          <p:nvPr/>
        </p:nvSpPr>
        <p:spPr bwMode="auto">
          <a:xfrm>
            <a:off x="6478588" y="115694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0</a:t>
            </a:r>
          </a:p>
        </p:txBody>
      </p:sp>
      <p:sp>
        <p:nvSpPr>
          <p:cNvPr id="27672" name="Oval 24" descr=" 27672"/>
          <p:cNvSpPr>
            <a:spLocks noChangeArrowheads="1"/>
          </p:cNvSpPr>
          <p:nvPr/>
        </p:nvSpPr>
        <p:spPr bwMode="auto">
          <a:xfrm>
            <a:off x="6478588" y="183956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27673" name="Oval 25" descr=" 27673"/>
          <p:cNvSpPr>
            <a:spLocks noChangeArrowheads="1"/>
          </p:cNvSpPr>
          <p:nvPr/>
        </p:nvSpPr>
        <p:spPr bwMode="auto">
          <a:xfrm>
            <a:off x="5522913" y="1839565"/>
            <a:ext cx="273050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27674" name="Oval 26" descr=" 27674"/>
          <p:cNvSpPr>
            <a:spLocks noChangeArrowheads="1"/>
          </p:cNvSpPr>
          <p:nvPr/>
        </p:nvSpPr>
        <p:spPr bwMode="auto">
          <a:xfrm>
            <a:off x="6094413" y="252219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3</a:t>
            </a:r>
          </a:p>
        </p:txBody>
      </p:sp>
      <p:sp>
        <p:nvSpPr>
          <p:cNvPr id="27675" name="Oval 27" descr=" 27675"/>
          <p:cNvSpPr>
            <a:spLocks noChangeArrowheads="1"/>
          </p:cNvSpPr>
          <p:nvPr/>
        </p:nvSpPr>
        <p:spPr bwMode="auto">
          <a:xfrm>
            <a:off x="5727700" y="320481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4</a:t>
            </a:r>
          </a:p>
        </p:txBody>
      </p:sp>
      <p:sp>
        <p:nvSpPr>
          <p:cNvPr id="27676" name="Oval 28" descr=" 27676"/>
          <p:cNvSpPr>
            <a:spLocks noChangeArrowheads="1"/>
          </p:cNvSpPr>
          <p:nvPr/>
        </p:nvSpPr>
        <p:spPr bwMode="auto">
          <a:xfrm>
            <a:off x="5403850" y="373504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5</a:t>
            </a:r>
          </a:p>
        </p:txBody>
      </p:sp>
      <p:sp>
        <p:nvSpPr>
          <p:cNvPr id="27677" name="Text Box 29" descr=" 27677"/>
          <p:cNvSpPr txBox="1">
            <a:spLocks noChangeArrowheads="1"/>
          </p:cNvSpPr>
          <p:nvPr/>
        </p:nvSpPr>
        <p:spPr bwMode="auto">
          <a:xfrm>
            <a:off x="6626225" y="1366490"/>
            <a:ext cx="4603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78" name="Text Box 30" descr=" 27678"/>
          <p:cNvSpPr txBox="1">
            <a:spLocks noChangeArrowheads="1"/>
          </p:cNvSpPr>
          <p:nvPr/>
        </p:nvSpPr>
        <p:spPr bwMode="auto">
          <a:xfrm>
            <a:off x="6408738" y="2125315"/>
            <a:ext cx="8302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L=1;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old=new</a:t>
            </a:r>
          </a:p>
        </p:txBody>
      </p:sp>
      <p:sp>
        <p:nvSpPr>
          <p:cNvPr id="27679" name="Text Box 31" descr=" 27679"/>
          <p:cNvSpPr txBox="1">
            <a:spLocks noChangeArrowheads="1"/>
          </p:cNvSpPr>
          <p:nvPr/>
        </p:nvSpPr>
        <p:spPr bwMode="auto">
          <a:xfrm>
            <a:off x="5668963" y="1601440"/>
            <a:ext cx="735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80" name="Text Box 32" descr=" 27680"/>
          <p:cNvSpPr txBox="1">
            <a:spLocks noChangeArrowheads="1"/>
          </p:cNvSpPr>
          <p:nvPr/>
        </p:nvSpPr>
        <p:spPr bwMode="auto">
          <a:xfrm>
            <a:off x="5267325" y="2658715"/>
            <a:ext cx="8286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  L=0;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81" name="Text Box 33" descr=" 27681"/>
          <p:cNvSpPr txBox="1">
            <a:spLocks noChangeArrowheads="1"/>
          </p:cNvSpPr>
          <p:nvPr/>
        </p:nvSpPr>
        <p:spPr bwMode="auto">
          <a:xfrm>
            <a:off x="4686300" y="3300065"/>
            <a:ext cx="1104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82" name="Line 34" descr=" 27682"/>
          <p:cNvSpPr>
            <a:spLocks noChangeShapeType="1"/>
          </p:cNvSpPr>
          <p:nvPr/>
        </p:nvSpPr>
        <p:spPr bwMode="auto">
          <a:xfrm>
            <a:off x="6615113" y="1429990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3" name="Line 35" descr=" 27683"/>
          <p:cNvSpPr>
            <a:spLocks noChangeShapeType="1"/>
          </p:cNvSpPr>
          <p:nvPr/>
        </p:nvSpPr>
        <p:spPr bwMode="auto">
          <a:xfrm flipH="1">
            <a:off x="5856288" y="2744440"/>
            <a:ext cx="288925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4" name="Line 36" descr=" 27684"/>
          <p:cNvSpPr>
            <a:spLocks noChangeShapeType="1"/>
          </p:cNvSpPr>
          <p:nvPr/>
        </p:nvSpPr>
        <p:spPr bwMode="auto">
          <a:xfrm flipH="1">
            <a:off x="5549900" y="3469928"/>
            <a:ext cx="212725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5" name="Line 37" descr=" 27685"/>
          <p:cNvSpPr>
            <a:spLocks noChangeShapeType="1"/>
          </p:cNvSpPr>
          <p:nvPr/>
        </p:nvSpPr>
        <p:spPr bwMode="auto">
          <a:xfrm flipH="1" flipV="1">
            <a:off x="5795963" y="197609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6" name="Text Box 38" descr=" 27686"/>
          <p:cNvSpPr txBox="1">
            <a:spLocks noChangeArrowheads="1"/>
          </p:cNvSpPr>
          <p:nvPr/>
        </p:nvSpPr>
        <p:spPr bwMode="auto">
          <a:xfrm>
            <a:off x="5265738" y="1566515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7687" name="Text Box 39" descr=" 27687"/>
          <p:cNvSpPr txBox="1">
            <a:spLocks noChangeArrowheads="1"/>
          </p:cNvSpPr>
          <p:nvPr/>
        </p:nvSpPr>
        <p:spPr bwMode="auto">
          <a:xfrm>
            <a:off x="6646863" y="1626840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7688" name="Line 40" descr=" 27688"/>
          <p:cNvSpPr>
            <a:spLocks noChangeShapeType="1"/>
          </p:cNvSpPr>
          <p:nvPr/>
        </p:nvSpPr>
        <p:spPr bwMode="auto">
          <a:xfrm flipH="1">
            <a:off x="6230938" y="2087215"/>
            <a:ext cx="29845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93" name="Text Box 45" descr=" 27693"/>
          <p:cNvSpPr txBox="1">
            <a:spLocks noChangeArrowheads="1"/>
          </p:cNvSpPr>
          <p:nvPr/>
        </p:nvSpPr>
        <p:spPr bwMode="auto">
          <a:xfrm>
            <a:off x="5580063" y="3606453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7694" name="Text Box 46" descr=" 27694"/>
          <p:cNvSpPr txBox="1">
            <a:spLocks noChangeArrowheads="1"/>
          </p:cNvSpPr>
          <p:nvPr/>
        </p:nvSpPr>
        <p:spPr bwMode="auto">
          <a:xfrm>
            <a:off x="5870575" y="3009553"/>
            <a:ext cx="439738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grpSp>
        <p:nvGrpSpPr>
          <p:cNvPr id="2" name="Group 71" descr=" 5"/>
          <p:cNvGrpSpPr>
            <a:grpSpLocks/>
          </p:cNvGrpSpPr>
          <p:nvPr/>
        </p:nvGrpSpPr>
        <p:grpSpPr bwMode="auto">
          <a:xfrm>
            <a:off x="5932487" y="3300065"/>
            <a:ext cx="1104900" cy="715962"/>
            <a:chOff x="3737" y="2610"/>
            <a:chExt cx="696" cy="451"/>
          </a:xfrm>
        </p:grpSpPr>
        <p:sp>
          <p:nvSpPr>
            <p:cNvPr id="52" name="Oval 48"/>
            <p:cNvSpPr>
              <a:spLocks noChangeArrowheads="1"/>
            </p:cNvSpPr>
            <p:nvPr/>
          </p:nvSpPr>
          <p:spPr bwMode="auto">
            <a:xfrm>
              <a:off x="3947" y="2889"/>
              <a:ext cx="171" cy="17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7</a:t>
              </a:r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3737" y="2701"/>
              <a:ext cx="231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Text Box 50"/>
            <p:cNvSpPr txBox="1">
              <a:spLocks noChangeArrowheads="1"/>
            </p:cNvSpPr>
            <p:nvPr/>
          </p:nvSpPr>
          <p:spPr bwMode="auto">
            <a:xfrm>
              <a:off x="3737" y="2610"/>
              <a:ext cx="69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dirty="0">
                  <a:latin typeface="Courier New" pitchFamily="49" charset="0"/>
                  <a:ea typeface="新細明體" charset="-120"/>
                </a:rPr>
                <a:t>[new==old]</a:t>
              </a:r>
            </a:p>
          </p:txBody>
        </p:sp>
        <p:sp>
          <p:nvSpPr>
            <p:cNvPr id="55" name="Text Box 51"/>
            <p:cNvSpPr txBox="1">
              <a:spLocks noChangeArrowheads="1"/>
            </p:cNvSpPr>
            <p:nvPr/>
          </p:nvSpPr>
          <p:spPr bwMode="auto">
            <a:xfrm>
              <a:off x="4047" y="2814"/>
              <a:ext cx="28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sp>
        <p:nvSpPr>
          <p:cNvPr id="27711" name="Freeform 63" descr=" 27711"/>
          <p:cNvSpPr>
            <a:spLocks/>
          </p:cNvSpPr>
          <p:nvPr/>
        </p:nvSpPr>
        <p:spPr bwMode="auto">
          <a:xfrm>
            <a:off x="5222875" y="2036415"/>
            <a:ext cx="1263650" cy="1739900"/>
          </a:xfrm>
          <a:custGeom>
            <a:avLst/>
            <a:gdLst/>
            <a:ahLst/>
            <a:cxnLst>
              <a:cxn ang="0">
                <a:pos x="76" y="612"/>
              </a:cxn>
              <a:cxn ang="0">
                <a:pos x="10" y="432"/>
              </a:cxn>
              <a:cxn ang="0">
                <a:pos x="73" y="141"/>
              </a:cxn>
              <a:cxn ang="0">
                <a:pos x="445" y="0"/>
              </a:cxn>
            </a:cxnLst>
            <a:rect l="0" t="0" r="r" b="b"/>
            <a:pathLst>
              <a:path w="445" h="612">
                <a:moveTo>
                  <a:pt x="76" y="612"/>
                </a:moveTo>
                <a:cubicBezTo>
                  <a:pt x="65" y="582"/>
                  <a:pt x="10" y="510"/>
                  <a:pt x="10" y="432"/>
                </a:cubicBezTo>
                <a:cubicBezTo>
                  <a:pt x="10" y="354"/>
                  <a:pt x="0" y="213"/>
                  <a:pt x="73" y="141"/>
                </a:cubicBezTo>
                <a:cubicBezTo>
                  <a:pt x="146" y="69"/>
                  <a:pt x="368" y="29"/>
                  <a:pt x="445" y="0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713" name="Text Box 65" descr=" 27713"/>
          <p:cNvSpPr txBox="1">
            <a:spLocks noChangeArrowheads="1"/>
          </p:cNvSpPr>
          <p:nvPr/>
        </p:nvSpPr>
        <p:spPr bwMode="auto">
          <a:xfrm>
            <a:off x="6629400" y="980728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27729" name="Text Box 81" descr=" 27729"/>
          <p:cNvSpPr txBox="1">
            <a:spLocks noChangeArrowheads="1"/>
          </p:cNvSpPr>
          <p:nvPr/>
        </p:nvSpPr>
        <p:spPr bwMode="auto">
          <a:xfrm>
            <a:off x="3465513" y="409699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57" name="向右箭號 56"/>
          <p:cNvSpPr/>
          <p:nvPr/>
        </p:nvSpPr>
        <p:spPr>
          <a:xfrm>
            <a:off x="395536" y="1865610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Group 72" descr=" 4"/>
          <p:cNvGrpSpPr>
            <a:grpSpLocks/>
          </p:cNvGrpSpPr>
          <p:nvPr/>
        </p:nvGrpSpPr>
        <p:grpSpPr bwMode="auto">
          <a:xfrm>
            <a:off x="6372205" y="2761902"/>
            <a:ext cx="1492251" cy="715962"/>
            <a:chOff x="4002" y="2271"/>
            <a:chExt cx="940" cy="451"/>
          </a:xfrm>
        </p:grpSpPr>
        <p:sp>
          <p:nvSpPr>
            <p:cNvPr id="59" name="Oval 52"/>
            <p:cNvSpPr>
              <a:spLocks noChangeArrowheads="1"/>
            </p:cNvSpPr>
            <p:nvPr/>
          </p:nvSpPr>
          <p:spPr bwMode="auto">
            <a:xfrm flipH="1">
              <a:off x="4566" y="255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8</a:t>
              </a:r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>
              <a:off x="4002" y="2271"/>
              <a:ext cx="655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" name="Text Box 67"/>
            <p:cNvSpPr txBox="1">
              <a:spLocks noChangeArrowheads="1"/>
            </p:cNvSpPr>
            <p:nvPr/>
          </p:nvSpPr>
          <p:spPr bwMode="auto">
            <a:xfrm>
              <a:off x="4625" y="2370"/>
              <a:ext cx="31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L!=0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grpSp>
        <p:nvGrpSpPr>
          <p:cNvPr id="4" name="Group 85" descr=" 8"/>
          <p:cNvGrpSpPr>
            <a:grpSpLocks/>
          </p:cNvGrpSpPr>
          <p:nvPr/>
        </p:nvGrpSpPr>
        <p:grpSpPr bwMode="auto">
          <a:xfrm>
            <a:off x="6732600" y="3460394"/>
            <a:ext cx="571501" cy="781048"/>
            <a:chOff x="4241" y="2711"/>
            <a:chExt cx="360" cy="492"/>
          </a:xfrm>
        </p:grpSpPr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4418" y="2711"/>
              <a:ext cx="183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63" name="Oval 82"/>
            <p:cNvSpPr>
              <a:spLocks noChangeArrowheads="1"/>
            </p:cNvSpPr>
            <p:nvPr/>
          </p:nvSpPr>
          <p:spPr bwMode="auto">
            <a:xfrm>
              <a:off x="4296" y="2894"/>
              <a:ext cx="172" cy="17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 dirty="0">
                  <a:latin typeface="Times New Roman" pitchFamily="18" charset="0"/>
                  <a:ea typeface="新細明體" charset="-120"/>
                </a:rPr>
                <a:t>9</a:t>
              </a:r>
            </a:p>
          </p:txBody>
        </p:sp>
        <p:sp>
          <p:nvSpPr>
            <p:cNvPr id="64" name="Text Box 84"/>
            <p:cNvSpPr txBox="1">
              <a:spLocks noChangeArrowheads="1"/>
            </p:cNvSpPr>
            <p:nvPr/>
          </p:nvSpPr>
          <p:spPr bwMode="auto">
            <a:xfrm>
              <a:off x="4241" y="3029"/>
              <a:ext cx="31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L!=0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sp>
        <p:nvSpPr>
          <p:cNvPr id="65" name="Text Box 50"/>
          <p:cNvSpPr txBox="1">
            <a:spLocks noChangeArrowheads="1"/>
          </p:cNvSpPr>
          <p:nvPr/>
        </p:nvSpPr>
        <p:spPr bwMode="auto">
          <a:xfrm>
            <a:off x="6516216" y="3491397"/>
            <a:ext cx="1104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dirty="0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grpSp>
        <p:nvGrpSpPr>
          <p:cNvPr id="5" name="Group 73" descr=" 3"/>
          <p:cNvGrpSpPr>
            <a:grpSpLocks/>
          </p:cNvGrpSpPr>
          <p:nvPr/>
        </p:nvGrpSpPr>
        <p:grpSpPr bwMode="auto">
          <a:xfrm>
            <a:off x="7317968" y="3246970"/>
            <a:ext cx="1270000" cy="922338"/>
            <a:chOff x="4576" y="2612"/>
            <a:chExt cx="800" cy="581"/>
          </a:xfrm>
        </p:grpSpPr>
        <p:sp>
          <p:nvSpPr>
            <p:cNvPr id="68" name="Oval 53"/>
            <p:cNvSpPr>
              <a:spLocks noChangeArrowheads="1"/>
            </p:cNvSpPr>
            <p:nvPr/>
          </p:nvSpPr>
          <p:spPr bwMode="auto">
            <a:xfrm flipH="1">
              <a:off x="4770" y="2884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10</a:t>
              </a:r>
            </a:p>
          </p:txBody>
        </p:sp>
        <p:sp>
          <p:nvSpPr>
            <p:cNvPr id="69" name="Text Box 54"/>
            <p:cNvSpPr txBox="1">
              <a:spLocks noChangeArrowheads="1"/>
            </p:cNvSpPr>
            <p:nvPr/>
          </p:nvSpPr>
          <p:spPr bwMode="auto">
            <a:xfrm flipH="1">
              <a:off x="4679" y="2612"/>
              <a:ext cx="697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[new!=old]</a:t>
              </a:r>
            </a:p>
          </p:txBody>
        </p:sp>
        <p:sp>
          <p:nvSpPr>
            <p:cNvPr id="70" name="Line 56"/>
            <p:cNvSpPr>
              <a:spLocks noChangeShapeType="1"/>
            </p:cNvSpPr>
            <p:nvPr/>
          </p:nvSpPr>
          <p:spPr bwMode="auto">
            <a:xfrm>
              <a:off x="4716" y="2717"/>
              <a:ext cx="135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" name="Text Box 68"/>
            <p:cNvSpPr txBox="1">
              <a:spLocks noChangeArrowheads="1"/>
            </p:cNvSpPr>
            <p:nvPr/>
          </p:nvSpPr>
          <p:spPr bwMode="auto">
            <a:xfrm>
              <a:off x="4576" y="3019"/>
              <a:ext cx="31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L!=0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grpSp>
        <p:nvGrpSpPr>
          <p:cNvPr id="6" name="Group 74" descr=" 2"/>
          <p:cNvGrpSpPr>
            <a:grpSpLocks/>
          </p:cNvGrpSpPr>
          <p:nvPr/>
        </p:nvGrpSpPr>
        <p:grpSpPr bwMode="auto">
          <a:xfrm>
            <a:off x="7853367" y="3606456"/>
            <a:ext cx="955675" cy="409575"/>
            <a:chOff x="4947" y="2803"/>
            <a:chExt cx="602" cy="258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 flipH="1">
              <a:off x="5377" y="2889"/>
              <a:ext cx="172" cy="17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 b="1">
                  <a:latin typeface="Times New Roman" pitchFamily="18" charset="0"/>
                  <a:ea typeface="新細明體" charset="-120"/>
                </a:rPr>
                <a:t>11</a:t>
              </a:r>
            </a:p>
          </p:txBody>
        </p:sp>
        <p:sp>
          <p:nvSpPr>
            <p:cNvPr id="74" name="Text Box 58"/>
            <p:cNvSpPr txBox="1">
              <a:spLocks noChangeArrowheads="1"/>
            </p:cNvSpPr>
            <p:nvPr/>
          </p:nvSpPr>
          <p:spPr bwMode="auto">
            <a:xfrm flipH="1">
              <a:off x="4960" y="2803"/>
              <a:ext cx="4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[L!=0]</a:t>
              </a:r>
            </a:p>
          </p:txBody>
        </p:sp>
        <p:sp>
          <p:nvSpPr>
            <p:cNvPr id="75" name="Line 59"/>
            <p:cNvSpPr>
              <a:spLocks noChangeShapeType="1"/>
            </p:cNvSpPr>
            <p:nvPr/>
          </p:nvSpPr>
          <p:spPr bwMode="auto">
            <a:xfrm flipV="1">
              <a:off x="4947" y="2975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2" name="圓角矩形 71"/>
          <p:cNvSpPr/>
          <p:nvPr/>
        </p:nvSpPr>
        <p:spPr>
          <a:xfrm>
            <a:off x="5004048" y="4581128"/>
            <a:ext cx="1003812" cy="20882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7" name="圓角矩形 76"/>
          <p:cNvSpPr/>
          <p:nvPr/>
        </p:nvSpPr>
        <p:spPr>
          <a:xfrm>
            <a:off x="3237952" y="4581128"/>
            <a:ext cx="1440160" cy="115212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8" name="橢圓 77"/>
          <p:cNvSpPr/>
          <p:nvPr/>
        </p:nvSpPr>
        <p:spPr>
          <a:xfrm>
            <a:off x="3403672" y="4885101"/>
            <a:ext cx="1172628" cy="780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L’=0 </a:t>
            </a:r>
            <a:r>
              <a:rPr lang="en-US" altLang="zh-TW" sz="1400" b="1" dirty="0" smtClean="0">
                <a:latin typeface="cmsy10"/>
              </a:rPr>
              <a:t>Æ </a:t>
            </a:r>
            <a:r>
              <a:rPr lang="en-US" altLang="zh-TW" sz="1400" b="1" dirty="0" smtClean="0"/>
              <a:t>L=1</a:t>
            </a:r>
            <a:r>
              <a:rPr lang="en-US" altLang="zh-TW" sz="1400" b="1" dirty="0" smtClean="0">
                <a:latin typeface="cmsy10"/>
              </a:rPr>
              <a:t>Æ </a:t>
            </a:r>
            <a:r>
              <a:rPr lang="en-US" altLang="zh-TW" sz="1400" b="1" dirty="0" smtClean="0"/>
              <a:t>old=new</a:t>
            </a:r>
            <a:endParaRPr lang="zh-TW" altLang="en-US" sz="1400" b="1" dirty="0" smtClean="0">
              <a:latin typeface="cmsy10"/>
            </a:endParaRPr>
          </a:p>
        </p:txBody>
      </p:sp>
      <p:sp>
        <p:nvSpPr>
          <p:cNvPr id="79" name="圓角矩形 78"/>
          <p:cNvSpPr/>
          <p:nvPr/>
        </p:nvSpPr>
        <p:spPr>
          <a:xfrm>
            <a:off x="1453952" y="4581128"/>
            <a:ext cx="1029816" cy="20882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0" name="矩形 79"/>
          <p:cNvSpPr/>
          <p:nvPr/>
        </p:nvSpPr>
        <p:spPr>
          <a:xfrm>
            <a:off x="1691680" y="4575299"/>
            <a:ext cx="514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L=0</a:t>
            </a:r>
            <a:endParaRPr lang="zh-TW" altLang="en-US" b="1" dirty="0" smtClean="0">
              <a:latin typeface="cmsy10"/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611560" y="4885101"/>
            <a:ext cx="482352" cy="780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</a:t>
            </a:r>
            <a:endParaRPr lang="zh-TW" altLang="en-US" dirty="0" smtClean="0">
              <a:latin typeface="cmsy10"/>
            </a:endParaRPr>
          </a:p>
        </p:txBody>
      </p:sp>
      <p:sp>
        <p:nvSpPr>
          <p:cNvPr id="82" name="橢圓 81"/>
          <p:cNvSpPr/>
          <p:nvPr/>
        </p:nvSpPr>
        <p:spPr>
          <a:xfrm>
            <a:off x="1619672" y="4885101"/>
            <a:ext cx="792088" cy="780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L=0</a:t>
            </a:r>
            <a:endParaRPr lang="zh-TW" altLang="en-US" dirty="0" smtClean="0">
              <a:latin typeface="cmsy10"/>
            </a:endParaRPr>
          </a:p>
        </p:txBody>
      </p:sp>
      <p:cxnSp>
        <p:nvCxnSpPr>
          <p:cNvPr id="83" name="直線單箭頭接點 82"/>
          <p:cNvCxnSpPr>
            <a:stCxn id="81" idx="6"/>
            <a:endCxn id="82" idx="2"/>
          </p:cNvCxnSpPr>
          <p:nvPr/>
        </p:nvCxnSpPr>
        <p:spPr>
          <a:xfrm>
            <a:off x="1093912" y="5275571"/>
            <a:ext cx="525760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1034510" y="4993431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L=0</a:t>
            </a:r>
            <a:endParaRPr lang="zh-TW" altLang="en-US" sz="1400" b="1" dirty="0"/>
          </a:p>
        </p:txBody>
      </p:sp>
      <p:cxnSp>
        <p:nvCxnSpPr>
          <p:cNvPr id="85" name="直線單箭頭接點 84"/>
          <p:cNvCxnSpPr/>
          <p:nvPr/>
        </p:nvCxnSpPr>
        <p:spPr>
          <a:xfrm>
            <a:off x="2483768" y="5270245"/>
            <a:ext cx="864096" cy="5327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/>
          <p:cNvSpPr txBox="1"/>
          <p:nvPr/>
        </p:nvSpPr>
        <p:spPr>
          <a:xfrm>
            <a:off x="2483768" y="4725144"/>
            <a:ext cx="829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L=1</a:t>
            </a:r>
          </a:p>
          <a:p>
            <a:r>
              <a:rPr lang="en-US" altLang="zh-TW" sz="1400" b="1" dirty="0" smtClean="0"/>
              <a:t>old=new</a:t>
            </a:r>
            <a:endParaRPr lang="zh-TW" altLang="en-US" sz="1400" b="1" dirty="0"/>
          </a:p>
        </p:txBody>
      </p:sp>
      <p:sp>
        <p:nvSpPr>
          <p:cNvPr id="87" name="矩形 86"/>
          <p:cNvSpPr/>
          <p:nvPr/>
        </p:nvSpPr>
        <p:spPr>
          <a:xfrm>
            <a:off x="3263570" y="4590886"/>
            <a:ext cx="13443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 dirty="0" smtClean="0"/>
              <a:t>L!=0 </a:t>
            </a:r>
            <a:r>
              <a:rPr lang="en-US" altLang="zh-TW" sz="1400" b="1" dirty="0" smtClean="0">
                <a:latin typeface="cmsy10"/>
              </a:rPr>
              <a:t>Æ</a:t>
            </a:r>
            <a:r>
              <a:rPr lang="en-US" altLang="zh-TW" sz="1400" b="1" dirty="0" smtClean="0"/>
              <a:t> old=new</a:t>
            </a:r>
            <a:endParaRPr lang="zh-TW" altLang="en-US" sz="1400" b="1" dirty="0" smtClean="0">
              <a:latin typeface="cmsy10"/>
            </a:endParaRPr>
          </a:p>
        </p:txBody>
      </p:sp>
      <p:sp>
        <p:nvSpPr>
          <p:cNvPr id="88" name="橢圓 87"/>
          <p:cNvSpPr/>
          <p:nvPr/>
        </p:nvSpPr>
        <p:spPr>
          <a:xfrm>
            <a:off x="5157368" y="4885101"/>
            <a:ext cx="706476" cy="780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L!=0</a:t>
            </a:r>
            <a:endParaRPr lang="zh-TW" altLang="en-US" sz="1400" b="1" dirty="0" smtClean="0">
              <a:latin typeface="cmsy1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215772" y="4571836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L!=0</a:t>
            </a:r>
            <a:endParaRPr lang="zh-TW" altLang="en-US" b="1" dirty="0" smtClean="0">
              <a:latin typeface="cmsy10"/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>
            <a:off x="6026228" y="5314117"/>
            <a:ext cx="864096" cy="5327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/>
          <p:cNvSpPr txBox="1"/>
          <p:nvPr/>
        </p:nvSpPr>
        <p:spPr>
          <a:xfrm>
            <a:off x="5924416" y="4783084"/>
            <a:ext cx="1002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1400" b="1" dirty="0" smtClean="0"/>
          </a:p>
          <a:p>
            <a:r>
              <a:rPr lang="en-US" altLang="zh-TW" sz="1400" b="1" dirty="0" smtClean="0"/>
              <a:t>[new!=old]</a:t>
            </a:r>
            <a:endParaRPr lang="zh-TW" altLang="en-US" sz="1400" b="1" dirty="0"/>
          </a:p>
        </p:txBody>
      </p:sp>
      <p:sp>
        <p:nvSpPr>
          <p:cNvPr id="98" name="橢圓 97"/>
          <p:cNvSpPr/>
          <p:nvPr/>
        </p:nvSpPr>
        <p:spPr>
          <a:xfrm>
            <a:off x="6876256" y="4924180"/>
            <a:ext cx="936104" cy="809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 dirty="0" smtClean="0">
              <a:latin typeface="cmsy1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886270" y="5013176"/>
            <a:ext cx="8822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L!=0 </a:t>
            </a:r>
            <a:r>
              <a:rPr lang="en-US" altLang="zh-TW" sz="1400" b="1" dirty="0" smtClean="0">
                <a:solidFill>
                  <a:schemeClr val="bg1"/>
                </a:solidFill>
                <a:latin typeface="cmsy10"/>
              </a:rPr>
              <a:t>Æ </a:t>
            </a:r>
            <a:r>
              <a:rPr lang="en-US" altLang="zh-TW" sz="1400" b="1" dirty="0" smtClean="0">
                <a:solidFill>
                  <a:schemeClr val="bg1"/>
                </a:solidFill>
              </a:rPr>
              <a:t>old!=new</a:t>
            </a:r>
            <a:endParaRPr lang="zh-TW" altLang="en-US" sz="1400" b="1" dirty="0" smtClean="0">
              <a:solidFill>
                <a:schemeClr val="bg1"/>
              </a:solidFill>
              <a:latin typeface="cmsy1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006110" y="4571836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L!=0</a:t>
            </a:r>
            <a:endParaRPr lang="zh-TW" altLang="en-US" b="1" dirty="0" smtClean="0">
              <a:latin typeface="cmsy10"/>
            </a:endParaRPr>
          </a:p>
        </p:txBody>
      </p:sp>
      <p:sp>
        <p:nvSpPr>
          <p:cNvPr id="102" name="橢圓 101"/>
          <p:cNvSpPr/>
          <p:nvPr/>
        </p:nvSpPr>
        <p:spPr>
          <a:xfrm>
            <a:off x="8373616" y="4941168"/>
            <a:ext cx="770384" cy="78094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L!=0</a:t>
            </a:r>
            <a:endParaRPr lang="zh-TW" altLang="en-US" sz="1600" dirty="0" smtClean="0">
              <a:latin typeface="cmsy10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7868632" y="478141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1400" b="1" dirty="0" smtClean="0"/>
          </a:p>
          <a:p>
            <a:r>
              <a:rPr lang="en-US" altLang="zh-TW" sz="1400" b="1" dirty="0" smtClean="0"/>
              <a:t>[L!=0]</a:t>
            </a:r>
            <a:endParaRPr lang="zh-TW" altLang="en-US" sz="1400" b="1" dirty="0"/>
          </a:p>
        </p:txBody>
      </p:sp>
      <p:sp>
        <p:nvSpPr>
          <p:cNvPr id="104" name="橢圓 103"/>
          <p:cNvSpPr/>
          <p:nvPr/>
        </p:nvSpPr>
        <p:spPr>
          <a:xfrm>
            <a:off x="6804248" y="5517232"/>
            <a:ext cx="1080120" cy="1008112"/>
          </a:xfrm>
          <a:prstGeom prst="ellipse">
            <a:avLst/>
          </a:prstGeom>
          <a:solidFill>
            <a:schemeClr val="accent2">
              <a:lumMod val="50000"/>
              <a:alpha val="49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L!=0</a:t>
            </a:r>
            <a:endParaRPr lang="zh-TW" altLang="en-US" sz="1600" dirty="0" smtClean="0">
              <a:latin typeface="cmsy10"/>
            </a:endParaRPr>
          </a:p>
        </p:txBody>
      </p:sp>
      <p:sp>
        <p:nvSpPr>
          <p:cNvPr id="105" name="手繪多邊形 104"/>
          <p:cNvSpPr/>
          <p:nvPr/>
        </p:nvSpPr>
        <p:spPr>
          <a:xfrm>
            <a:off x="7011695" y="5522976"/>
            <a:ext cx="664693" cy="214884"/>
          </a:xfrm>
          <a:custGeom>
            <a:avLst/>
            <a:gdLst>
              <a:gd name="connsiteX0" fmla="*/ 10897 w 664693"/>
              <a:gd name="connsiteY0" fmla="*/ 96012 h 214884"/>
              <a:gd name="connsiteX1" fmla="*/ 10897 w 664693"/>
              <a:gd name="connsiteY1" fmla="*/ 96012 h 214884"/>
              <a:gd name="connsiteX2" fmla="*/ 52045 w 664693"/>
              <a:gd name="connsiteY2" fmla="*/ 77724 h 214884"/>
              <a:gd name="connsiteX3" fmla="*/ 65761 w 664693"/>
              <a:gd name="connsiteY3" fmla="*/ 68580 h 214884"/>
              <a:gd name="connsiteX4" fmla="*/ 106909 w 664693"/>
              <a:gd name="connsiteY4" fmla="*/ 54864 h 214884"/>
              <a:gd name="connsiteX5" fmla="*/ 120625 w 664693"/>
              <a:gd name="connsiteY5" fmla="*/ 50292 h 214884"/>
              <a:gd name="connsiteX6" fmla="*/ 138913 w 664693"/>
              <a:gd name="connsiteY6" fmla="*/ 41148 h 214884"/>
              <a:gd name="connsiteX7" fmla="*/ 170917 w 664693"/>
              <a:gd name="connsiteY7" fmla="*/ 32004 h 214884"/>
              <a:gd name="connsiteX8" fmla="*/ 198349 w 664693"/>
              <a:gd name="connsiteY8" fmla="*/ 22860 h 214884"/>
              <a:gd name="connsiteX9" fmla="*/ 225781 w 664693"/>
              <a:gd name="connsiteY9" fmla="*/ 13716 h 214884"/>
              <a:gd name="connsiteX10" fmla="*/ 239497 w 664693"/>
              <a:gd name="connsiteY10" fmla="*/ 9144 h 214884"/>
              <a:gd name="connsiteX11" fmla="*/ 294361 w 664693"/>
              <a:gd name="connsiteY11" fmla="*/ 0 h 214884"/>
              <a:gd name="connsiteX12" fmla="*/ 413233 w 664693"/>
              <a:gd name="connsiteY12" fmla="*/ 4572 h 214884"/>
              <a:gd name="connsiteX13" fmla="*/ 481813 w 664693"/>
              <a:gd name="connsiteY13" fmla="*/ 13716 h 214884"/>
              <a:gd name="connsiteX14" fmla="*/ 500101 w 664693"/>
              <a:gd name="connsiteY14" fmla="*/ 18288 h 214884"/>
              <a:gd name="connsiteX15" fmla="*/ 541249 w 664693"/>
              <a:gd name="connsiteY15" fmla="*/ 27432 h 214884"/>
              <a:gd name="connsiteX16" fmla="*/ 568681 w 664693"/>
              <a:gd name="connsiteY16" fmla="*/ 36576 h 214884"/>
              <a:gd name="connsiteX17" fmla="*/ 582397 w 664693"/>
              <a:gd name="connsiteY17" fmla="*/ 41148 h 214884"/>
              <a:gd name="connsiteX18" fmla="*/ 596113 w 664693"/>
              <a:gd name="connsiteY18" fmla="*/ 50292 h 214884"/>
              <a:gd name="connsiteX19" fmla="*/ 623545 w 664693"/>
              <a:gd name="connsiteY19" fmla="*/ 59436 h 214884"/>
              <a:gd name="connsiteX20" fmla="*/ 650977 w 664693"/>
              <a:gd name="connsiteY20" fmla="*/ 77724 h 214884"/>
              <a:gd name="connsiteX21" fmla="*/ 664693 w 664693"/>
              <a:gd name="connsiteY21" fmla="*/ 86868 h 214884"/>
              <a:gd name="connsiteX22" fmla="*/ 660121 w 664693"/>
              <a:gd name="connsiteY22" fmla="*/ 100584 h 214884"/>
              <a:gd name="connsiteX23" fmla="*/ 605257 w 664693"/>
              <a:gd name="connsiteY23" fmla="*/ 128016 h 214884"/>
              <a:gd name="connsiteX24" fmla="*/ 577825 w 664693"/>
              <a:gd name="connsiteY24" fmla="*/ 146304 h 214884"/>
              <a:gd name="connsiteX25" fmla="*/ 564109 w 664693"/>
              <a:gd name="connsiteY25" fmla="*/ 150876 h 214884"/>
              <a:gd name="connsiteX26" fmla="*/ 550393 w 664693"/>
              <a:gd name="connsiteY26" fmla="*/ 160020 h 214884"/>
              <a:gd name="connsiteX27" fmla="*/ 536677 w 664693"/>
              <a:gd name="connsiteY27" fmla="*/ 164592 h 214884"/>
              <a:gd name="connsiteX28" fmla="*/ 522961 w 664693"/>
              <a:gd name="connsiteY28" fmla="*/ 173736 h 214884"/>
              <a:gd name="connsiteX29" fmla="*/ 495529 w 664693"/>
              <a:gd name="connsiteY29" fmla="*/ 182880 h 214884"/>
              <a:gd name="connsiteX30" fmla="*/ 481813 w 664693"/>
              <a:gd name="connsiteY30" fmla="*/ 187452 h 214884"/>
              <a:gd name="connsiteX31" fmla="*/ 463525 w 664693"/>
              <a:gd name="connsiteY31" fmla="*/ 196596 h 214884"/>
              <a:gd name="connsiteX32" fmla="*/ 417805 w 664693"/>
              <a:gd name="connsiteY32" fmla="*/ 210312 h 214884"/>
              <a:gd name="connsiteX33" fmla="*/ 381229 w 664693"/>
              <a:gd name="connsiteY33" fmla="*/ 214884 h 214884"/>
              <a:gd name="connsiteX34" fmla="*/ 330937 w 664693"/>
              <a:gd name="connsiteY34" fmla="*/ 210312 h 214884"/>
              <a:gd name="connsiteX35" fmla="*/ 289789 w 664693"/>
              <a:gd name="connsiteY35" fmla="*/ 205740 h 214884"/>
              <a:gd name="connsiteX36" fmla="*/ 216637 w 664693"/>
              <a:gd name="connsiteY36" fmla="*/ 201168 h 214884"/>
              <a:gd name="connsiteX37" fmla="*/ 166345 w 664693"/>
              <a:gd name="connsiteY37" fmla="*/ 192024 h 214884"/>
              <a:gd name="connsiteX38" fmla="*/ 152629 w 664693"/>
              <a:gd name="connsiteY38" fmla="*/ 187452 h 214884"/>
              <a:gd name="connsiteX39" fmla="*/ 111481 w 664693"/>
              <a:gd name="connsiteY39" fmla="*/ 178308 h 214884"/>
              <a:gd name="connsiteX40" fmla="*/ 97765 w 664693"/>
              <a:gd name="connsiteY40" fmla="*/ 169164 h 214884"/>
              <a:gd name="connsiteX41" fmla="*/ 70333 w 664693"/>
              <a:gd name="connsiteY41" fmla="*/ 160020 h 214884"/>
              <a:gd name="connsiteX42" fmla="*/ 42901 w 664693"/>
              <a:gd name="connsiteY42" fmla="*/ 150876 h 214884"/>
              <a:gd name="connsiteX43" fmla="*/ 29185 w 664693"/>
              <a:gd name="connsiteY43" fmla="*/ 146304 h 214884"/>
              <a:gd name="connsiteX44" fmla="*/ 15469 w 664693"/>
              <a:gd name="connsiteY44" fmla="*/ 137160 h 214884"/>
              <a:gd name="connsiteX45" fmla="*/ 10897 w 664693"/>
              <a:gd name="connsiteY45" fmla="*/ 123444 h 214884"/>
              <a:gd name="connsiteX46" fmla="*/ 1753 w 664693"/>
              <a:gd name="connsiteY46" fmla="*/ 109728 h 214884"/>
              <a:gd name="connsiteX47" fmla="*/ 10897 w 664693"/>
              <a:gd name="connsiteY47" fmla="*/ 96012 h 21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64693" h="214884">
                <a:moveTo>
                  <a:pt x="10897" y="96012"/>
                </a:moveTo>
                <a:lnTo>
                  <a:pt x="10897" y="96012"/>
                </a:lnTo>
                <a:cubicBezTo>
                  <a:pt x="24613" y="89916"/>
                  <a:pt x="38620" y="84437"/>
                  <a:pt x="52045" y="77724"/>
                </a:cubicBezTo>
                <a:cubicBezTo>
                  <a:pt x="56960" y="75267"/>
                  <a:pt x="60740" y="70812"/>
                  <a:pt x="65761" y="68580"/>
                </a:cubicBezTo>
                <a:lnTo>
                  <a:pt x="106909" y="54864"/>
                </a:lnTo>
                <a:cubicBezTo>
                  <a:pt x="111481" y="53340"/>
                  <a:pt x="116314" y="52447"/>
                  <a:pt x="120625" y="50292"/>
                </a:cubicBezTo>
                <a:cubicBezTo>
                  <a:pt x="126721" y="47244"/>
                  <a:pt x="132649" y="43833"/>
                  <a:pt x="138913" y="41148"/>
                </a:cubicBezTo>
                <a:cubicBezTo>
                  <a:pt x="150864" y="36026"/>
                  <a:pt x="158028" y="35871"/>
                  <a:pt x="170917" y="32004"/>
                </a:cubicBezTo>
                <a:cubicBezTo>
                  <a:pt x="180149" y="29234"/>
                  <a:pt x="189205" y="25908"/>
                  <a:pt x="198349" y="22860"/>
                </a:cubicBezTo>
                <a:lnTo>
                  <a:pt x="225781" y="13716"/>
                </a:lnTo>
                <a:cubicBezTo>
                  <a:pt x="230353" y="12192"/>
                  <a:pt x="234715" y="9742"/>
                  <a:pt x="239497" y="9144"/>
                </a:cubicBezTo>
                <a:cubicBezTo>
                  <a:pt x="282308" y="3793"/>
                  <a:pt x="264153" y="7552"/>
                  <a:pt x="294361" y="0"/>
                </a:cubicBezTo>
                <a:lnTo>
                  <a:pt x="413233" y="4572"/>
                </a:lnTo>
                <a:cubicBezTo>
                  <a:pt x="430312" y="5548"/>
                  <a:pt x="463125" y="9978"/>
                  <a:pt x="481813" y="13716"/>
                </a:cubicBezTo>
                <a:cubicBezTo>
                  <a:pt x="487975" y="14948"/>
                  <a:pt x="493967" y="16925"/>
                  <a:pt x="500101" y="18288"/>
                </a:cubicBezTo>
                <a:cubicBezTo>
                  <a:pt x="516882" y="22017"/>
                  <a:pt x="525320" y="22653"/>
                  <a:pt x="541249" y="27432"/>
                </a:cubicBezTo>
                <a:cubicBezTo>
                  <a:pt x="550481" y="30202"/>
                  <a:pt x="559537" y="33528"/>
                  <a:pt x="568681" y="36576"/>
                </a:cubicBezTo>
                <a:cubicBezTo>
                  <a:pt x="573253" y="38100"/>
                  <a:pt x="578387" y="38475"/>
                  <a:pt x="582397" y="41148"/>
                </a:cubicBezTo>
                <a:cubicBezTo>
                  <a:pt x="586969" y="44196"/>
                  <a:pt x="591092" y="48060"/>
                  <a:pt x="596113" y="50292"/>
                </a:cubicBezTo>
                <a:cubicBezTo>
                  <a:pt x="604921" y="54207"/>
                  <a:pt x="615525" y="54089"/>
                  <a:pt x="623545" y="59436"/>
                </a:cubicBezTo>
                <a:lnTo>
                  <a:pt x="650977" y="77724"/>
                </a:lnTo>
                <a:lnTo>
                  <a:pt x="664693" y="86868"/>
                </a:lnTo>
                <a:cubicBezTo>
                  <a:pt x="663169" y="91440"/>
                  <a:pt x="663529" y="97176"/>
                  <a:pt x="660121" y="100584"/>
                </a:cubicBezTo>
                <a:cubicBezTo>
                  <a:pt x="616957" y="143748"/>
                  <a:pt x="649879" y="98268"/>
                  <a:pt x="605257" y="128016"/>
                </a:cubicBezTo>
                <a:cubicBezTo>
                  <a:pt x="596113" y="134112"/>
                  <a:pt x="588251" y="142829"/>
                  <a:pt x="577825" y="146304"/>
                </a:cubicBezTo>
                <a:cubicBezTo>
                  <a:pt x="573253" y="147828"/>
                  <a:pt x="568420" y="148721"/>
                  <a:pt x="564109" y="150876"/>
                </a:cubicBezTo>
                <a:cubicBezTo>
                  <a:pt x="559194" y="153333"/>
                  <a:pt x="555308" y="157563"/>
                  <a:pt x="550393" y="160020"/>
                </a:cubicBezTo>
                <a:cubicBezTo>
                  <a:pt x="546082" y="162175"/>
                  <a:pt x="540988" y="162437"/>
                  <a:pt x="536677" y="164592"/>
                </a:cubicBezTo>
                <a:cubicBezTo>
                  <a:pt x="531762" y="167049"/>
                  <a:pt x="527982" y="171504"/>
                  <a:pt x="522961" y="173736"/>
                </a:cubicBezTo>
                <a:cubicBezTo>
                  <a:pt x="514153" y="177651"/>
                  <a:pt x="504673" y="179832"/>
                  <a:pt x="495529" y="182880"/>
                </a:cubicBezTo>
                <a:cubicBezTo>
                  <a:pt x="490957" y="184404"/>
                  <a:pt x="486124" y="185297"/>
                  <a:pt x="481813" y="187452"/>
                </a:cubicBezTo>
                <a:cubicBezTo>
                  <a:pt x="475717" y="190500"/>
                  <a:pt x="469853" y="194065"/>
                  <a:pt x="463525" y="196596"/>
                </a:cubicBezTo>
                <a:cubicBezTo>
                  <a:pt x="454814" y="200080"/>
                  <a:pt x="429353" y="208387"/>
                  <a:pt x="417805" y="210312"/>
                </a:cubicBezTo>
                <a:cubicBezTo>
                  <a:pt x="405685" y="212332"/>
                  <a:pt x="393421" y="213360"/>
                  <a:pt x="381229" y="214884"/>
                </a:cubicBezTo>
                <a:lnTo>
                  <a:pt x="330937" y="210312"/>
                </a:lnTo>
                <a:cubicBezTo>
                  <a:pt x="317205" y="208939"/>
                  <a:pt x="303545" y="206841"/>
                  <a:pt x="289789" y="205740"/>
                </a:cubicBezTo>
                <a:cubicBezTo>
                  <a:pt x="265435" y="203792"/>
                  <a:pt x="241021" y="202692"/>
                  <a:pt x="216637" y="201168"/>
                </a:cubicBezTo>
                <a:cubicBezTo>
                  <a:pt x="204408" y="199130"/>
                  <a:pt x="179125" y="195219"/>
                  <a:pt x="166345" y="192024"/>
                </a:cubicBezTo>
                <a:cubicBezTo>
                  <a:pt x="161670" y="190855"/>
                  <a:pt x="157334" y="188497"/>
                  <a:pt x="152629" y="187452"/>
                </a:cubicBezTo>
                <a:cubicBezTo>
                  <a:pt x="139986" y="184642"/>
                  <a:pt x="123832" y="184483"/>
                  <a:pt x="111481" y="178308"/>
                </a:cubicBezTo>
                <a:cubicBezTo>
                  <a:pt x="106566" y="175851"/>
                  <a:pt x="102786" y="171396"/>
                  <a:pt x="97765" y="169164"/>
                </a:cubicBezTo>
                <a:cubicBezTo>
                  <a:pt x="88957" y="165249"/>
                  <a:pt x="79477" y="163068"/>
                  <a:pt x="70333" y="160020"/>
                </a:cubicBezTo>
                <a:lnTo>
                  <a:pt x="42901" y="150876"/>
                </a:lnTo>
                <a:cubicBezTo>
                  <a:pt x="38329" y="149352"/>
                  <a:pt x="33195" y="148977"/>
                  <a:pt x="29185" y="146304"/>
                </a:cubicBezTo>
                <a:lnTo>
                  <a:pt x="15469" y="137160"/>
                </a:lnTo>
                <a:cubicBezTo>
                  <a:pt x="13945" y="132588"/>
                  <a:pt x="13052" y="127755"/>
                  <a:pt x="10897" y="123444"/>
                </a:cubicBezTo>
                <a:cubicBezTo>
                  <a:pt x="8440" y="118529"/>
                  <a:pt x="4580" y="114440"/>
                  <a:pt x="1753" y="109728"/>
                </a:cubicBezTo>
                <a:cubicBezTo>
                  <a:pt x="0" y="106806"/>
                  <a:pt x="9373" y="98298"/>
                  <a:pt x="10897" y="96012"/>
                </a:cubicBezTo>
                <a:close/>
              </a:path>
            </a:pathLst>
          </a:custGeom>
          <a:solidFill>
            <a:srgbClr val="FFC000"/>
          </a:solidFill>
          <a:ln w="317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8" name="直線單箭頭接點 107"/>
          <p:cNvCxnSpPr/>
          <p:nvPr/>
        </p:nvCxnSpPr>
        <p:spPr>
          <a:xfrm flipV="1">
            <a:off x="7884368" y="5445224"/>
            <a:ext cx="504056" cy="57606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stCxn id="112" idx="6"/>
            <a:endCxn id="105" idx="0"/>
          </p:cNvCxnSpPr>
          <p:nvPr/>
        </p:nvCxnSpPr>
        <p:spPr>
          <a:xfrm flipV="1">
            <a:off x="5951038" y="5618988"/>
            <a:ext cx="1071554" cy="33029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橢圓 111"/>
          <p:cNvSpPr/>
          <p:nvPr/>
        </p:nvSpPr>
        <p:spPr>
          <a:xfrm>
            <a:off x="5014934" y="5373216"/>
            <a:ext cx="936104" cy="1152128"/>
          </a:xfrm>
          <a:prstGeom prst="ellipse">
            <a:avLst/>
          </a:prstGeom>
          <a:solidFill>
            <a:schemeClr val="accent2">
              <a:lumMod val="50000"/>
              <a:alpha val="49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b="1" dirty="0" smtClean="0"/>
          </a:p>
          <a:p>
            <a:pPr algn="ctr"/>
            <a:endParaRPr lang="en-US" altLang="zh-TW" sz="1400" b="1" dirty="0" smtClean="0"/>
          </a:p>
        </p:txBody>
      </p:sp>
      <p:sp>
        <p:nvSpPr>
          <p:cNvPr id="115" name="矩形 114"/>
          <p:cNvSpPr/>
          <p:nvPr/>
        </p:nvSpPr>
        <p:spPr>
          <a:xfrm>
            <a:off x="5115406" y="5896542"/>
            <a:ext cx="7920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100" b="1" dirty="0" smtClean="0">
                <a:solidFill>
                  <a:schemeClr val="bg1"/>
                </a:solidFill>
              </a:rPr>
              <a:t>L!=0 </a:t>
            </a:r>
            <a:r>
              <a:rPr lang="en-US" altLang="zh-TW" sz="1100" b="1" dirty="0" smtClean="0">
                <a:solidFill>
                  <a:schemeClr val="bg1"/>
                </a:solidFill>
                <a:latin typeface="cmsy10"/>
              </a:rPr>
              <a:t>Æ </a:t>
            </a:r>
            <a:r>
              <a:rPr lang="en-US" altLang="zh-TW" sz="1100" b="1" dirty="0" smtClean="0">
                <a:solidFill>
                  <a:schemeClr val="bg1"/>
                </a:solidFill>
              </a:rPr>
              <a:t>old!=new</a:t>
            </a:r>
            <a:endParaRPr lang="zh-TW" altLang="en-US" sz="1100" b="1" dirty="0" smtClean="0">
              <a:solidFill>
                <a:schemeClr val="bg1"/>
              </a:solidFill>
              <a:latin typeface="cmsy10"/>
            </a:endParaRPr>
          </a:p>
        </p:txBody>
      </p:sp>
      <p:sp>
        <p:nvSpPr>
          <p:cNvPr id="116" name="手繪多邊形 115"/>
          <p:cNvSpPr/>
          <p:nvPr/>
        </p:nvSpPr>
        <p:spPr>
          <a:xfrm>
            <a:off x="5209980" y="5379720"/>
            <a:ext cx="581220" cy="308217"/>
          </a:xfrm>
          <a:custGeom>
            <a:avLst/>
            <a:gdLst>
              <a:gd name="connsiteX0" fmla="*/ 7180 w 581220"/>
              <a:gd name="connsiteY0" fmla="*/ 106680 h 308217"/>
              <a:gd name="connsiteX1" fmla="*/ 7180 w 581220"/>
              <a:gd name="connsiteY1" fmla="*/ 106680 h 308217"/>
              <a:gd name="connsiteX2" fmla="*/ 42740 w 581220"/>
              <a:gd name="connsiteY2" fmla="*/ 81280 h 308217"/>
              <a:gd name="connsiteX3" fmla="*/ 57980 w 581220"/>
              <a:gd name="connsiteY3" fmla="*/ 76200 h 308217"/>
              <a:gd name="connsiteX4" fmla="*/ 88460 w 581220"/>
              <a:gd name="connsiteY4" fmla="*/ 55880 h 308217"/>
              <a:gd name="connsiteX5" fmla="*/ 103700 w 581220"/>
              <a:gd name="connsiteY5" fmla="*/ 45720 h 308217"/>
              <a:gd name="connsiteX6" fmla="*/ 118940 w 581220"/>
              <a:gd name="connsiteY6" fmla="*/ 35560 h 308217"/>
              <a:gd name="connsiteX7" fmla="*/ 149420 w 581220"/>
              <a:gd name="connsiteY7" fmla="*/ 25400 h 308217"/>
              <a:gd name="connsiteX8" fmla="*/ 164660 w 581220"/>
              <a:gd name="connsiteY8" fmla="*/ 15240 h 308217"/>
              <a:gd name="connsiteX9" fmla="*/ 215460 w 581220"/>
              <a:gd name="connsiteY9" fmla="*/ 0 h 308217"/>
              <a:gd name="connsiteX10" fmla="*/ 266260 w 581220"/>
              <a:gd name="connsiteY10" fmla="*/ 5080 h 308217"/>
              <a:gd name="connsiteX11" fmla="*/ 393260 w 581220"/>
              <a:gd name="connsiteY11" fmla="*/ 15240 h 308217"/>
              <a:gd name="connsiteX12" fmla="*/ 428820 w 581220"/>
              <a:gd name="connsiteY12" fmla="*/ 20320 h 308217"/>
              <a:gd name="connsiteX13" fmla="*/ 474540 w 581220"/>
              <a:gd name="connsiteY13" fmla="*/ 35560 h 308217"/>
              <a:gd name="connsiteX14" fmla="*/ 489780 w 581220"/>
              <a:gd name="connsiteY14" fmla="*/ 40640 h 308217"/>
              <a:gd name="connsiteX15" fmla="*/ 505020 w 581220"/>
              <a:gd name="connsiteY15" fmla="*/ 50800 h 308217"/>
              <a:gd name="connsiteX16" fmla="*/ 535500 w 581220"/>
              <a:gd name="connsiteY16" fmla="*/ 66040 h 308217"/>
              <a:gd name="connsiteX17" fmla="*/ 565980 w 581220"/>
              <a:gd name="connsiteY17" fmla="*/ 111760 h 308217"/>
              <a:gd name="connsiteX18" fmla="*/ 576140 w 581220"/>
              <a:gd name="connsiteY18" fmla="*/ 127000 h 308217"/>
              <a:gd name="connsiteX19" fmla="*/ 581220 w 581220"/>
              <a:gd name="connsiteY19" fmla="*/ 142240 h 308217"/>
              <a:gd name="connsiteX20" fmla="*/ 571060 w 581220"/>
              <a:gd name="connsiteY20" fmla="*/ 157480 h 308217"/>
              <a:gd name="connsiteX21" fmla="*/ 555820 w 581220"/>
              <a:gd name="connsiteY21" fmla="*/ 167640 h 308217"/>
              <a:gd name="connsiteX22" fmla="*/ 550740 w 581220"/>
              <a:gd name="connsiteY22" fmla="*/ 182880 h 308217"/>
              <a:gd name="connsiteX23" fmla="*/ 525340 w 581220"/>
              <a:gd name="connsiteY23" fmla="*/ 208280 h 308217"/>
              <a:gd name="connsiteX24" fmla="*/ 484700 w 581220"/>
              <a:gd name="connsiteY24" fmla="*/ 233680 h 308217"/>
              <a:gd name="connsiteX25" fmla="*/ 454220 w 581220"/>
              <a:gd name="connsiteY25" fmla="*/ 254000 h 308217"/>
              <a:gd name="connsiteX26" fmla="*/ 438980 w 581220"/>
              <a:gd name="connsiteY26" fmla="*/ 264160 h 308217"/>
              <a:gd name="connsiteX27" fmla="*/ 423740 w 581220"/>
              <a:gd name="connsiteY27" fmla="*/ 269240 h 308217"/>
              <a:gd name="connsiteX28" fmla="*/ 408500 w 581220"/>
              <a:gd name="connsiteY28" fmla="*/ 279400 h 308217"/>
              <a:gd name="connsiteX29" fmla="*/ 378020 w 581220"/>
              <a:gd name="connsiteY29" fmla="*/ 289560 h 308217"/>
              <a:gd name="connsiteX30" fmla="*/ 184980 w 581220"/>
              <a:gd name="connsiteY30" fmla="*/ 279400 h 308217"/>
              <a:gd name="connsiteX31" fmla="*/ 139260 w 581220"/>
              <a:gd name="connsiteY31" fmla="*/ 264160 h 308217"/>
              <a:gd name="connsiteX32" fmla="*/ 108780 w 581220"/>
              <a:gd name="connsiteY32" fmla="*/ 254000 h 308217"/>
              <a:gd name="connsiteX33" fmla="*/ 93540 w 581220"/>
              <a:gd name="connsiteY33" fmla="*/ 248920 h 308217"/>
              <a:gd name="connsiteX34" fmla="*/ 83380 w 581220"/>
              <a:gd name="connsiteY34" fmla="*/ 233680 h 308217"/>
              <a:gd name="connsiteX35" fmla="*/ 68140 w 581220"/>
              <a:gd name="connsiteY35" fmla="*/ 218440 h 308217"/>
              <a:gd name="connsiteX36" fmla="*/ 63060 w 581220"/>
              <a:gd name="connsiteY36" fmla="*/ 203200 h 308217"/>
              <a:gd name="connsiteX37" fmla="*/ 27500 w 581220"/>
              <a:gd name="connsiteY37" fmla="*/ 157480 h 308217"/>
              <a:gd name="connsiteX38" fmla="*/ 12260 w 581220"/>
              <a:gd name="connsiteY38" fmla="*/ 147320 h 308217"/>
              <a:gd name="connsiteX39" fmla="*/ 7180 w 581220"/>
              <a:gd name="connsiteY39" fmla="*/ 106680 h 30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81220" h="308217">
                <a:moveTo>
                  <a:pt x="7180" y="106680"/>
                </a:moveTo>
                <a:lnTo>
                  <a:pt x="7180" y="106680"/>
                </a:lnTo>
                <a:cubicBezTo>
                  <a:pt x="19033" y="98213"/>
                  <a:pt x="30249" y="88774"/>
                  <a:pt x="42740" y="81280"/>
                </a:cubicBezTo>
                <a:cubicBezTo>
                  <a:pt x="47332" y="78525"/>
                  <a:pt x="53299" y="78801"/>
                  <a:pt x="57980" y="76200"/>
                </a:cubicBezTo>
                <a:cubicBezTo>
                  <a:pt x="68654" y="70270"/>
                  <a:pt x="78300" y="62653"/>
                  <a:pt x="88460" y="55880"/>
                </a:cubicBezTo>
                <a:lnTo>
                  <a:pt x="103700" y="45720"/>
                </a:lnTo>
                <a:cubicBezTo>
                  <a:pt x="108780" y="42333"/>
                  <a:pt x="113148" y="37491"/>
                  <a:pt x="118940" y="35560"/>
                </a:cubicBezTo>
                <a:cubicBezTo>
                  <a:pt x="129100" y="32173"/>
                  <a:pt x="140509" y="31341"/>
                  <a:pt x="149420" y="25400"/>
                </a:cubicBezTo>
                <a:cubicBezTo>
                  <a:pt x="154500" y="22013"/>
                  <a:pt x="159081" y="17720"/>
                  <a:pt x="164660" y="15240"/>
                </a:cubicBezTo>
                <a:cubicBezTo>
                  <a:pt x="180562" y="8173"/>
                  <a:pt x="198572" y="4222"/>
                  <a:pt x="215460" y="0"/>
                </a:cubicBezTo>
                <a:lnTo>
                  <a:pt x="266260" y="5080"/>
                </a:lnTo>
                <a:cubicBezTo>
                  <a:pt x="308573" y="8707"/>
                  <a:pt x="351218" y="9234"/>
                  <a:pt x="393260" y="15240"/>
                </a:cubicBezTo>
                <a:lnTo>
                  <a:pt x="428820" y="20320"/>
                </a:lnTo>
                <a:lnTo>
                  <a:pt x="474540" y="35560"/>
                </a:lnTo>
                <a:cubicBezTo>
                  <a:pt x="479620" y="37253"/>
                  <a:pt x="485325" y="37670"/>
                  <a:pt x="489780" y="40640"/>
                </a:cubicBezTo>
                <a:cubicBezTo>
                  <a:pt x="494860" y="44027"/>
                  <a:pt x="499559" y="48070"/>
                  <a:pt x="505020" y="50800"/>
                </a:cubicBezTo>
                <a:cubicBezTo>
                  <a:pt x="547084" y="71832"/>
                  <a:pt x="491824" y="36923"/>
                  <a:pt x="535500" y="66040"/>
                </a:cubicBezTo>
                <a:lnTo>
                  <a:pt x="565980" y="111760"/>
                </a:lnTo>
                <a:cubicBezTo>
                  <a:pt x="569367" y="116840"/>
                  <a:pt x="574209" y="121208"/>
                  <a:pt x="576140" y="127000"/>
                </a:cubicBezTo>
                <a:lnTo>
                  <a:pt x="581220" y="142240"/>
                </a:lnTo>
                <a:cubicBezTo>
                  <a:pt x="577833" y="147320"/>
                  <a:pt x="575377" y="153163"/>
                  <a:pt x="571060" y="157480"/>
                </a:cubicBezTo>
                <a:cubicBezTo>
                  <a:pt x="566743" y="161797"/>
                  <a:pt x="559634" y="162872"/>
                  <a:pt x="555820" y="167640"/>
                </a:cubicBezTo>
                <a:cubicBezTo>
                  <a:pt x="552475" y="171821"/>
                  <a:pt x="553135" y="178091"/>
                  <a:pt x="550740" y="182880"/>
                </a:cubicBezTo>
                <a:cubicBezTo>
                  <a:pt x="542273" y="199813"/>
                  <a:pt x="540580" y="198120"/>
                  <a:pt x="525340" y="208280"/>
                </a:cubicBezTo>
                <a:cubicBezTo>
                  <a:pt x="500968" y="244838"/>
                  <a:pt x="535481" y="199826"/>
                  <a:pt x="484700" y="233680"/>
                </a:cubicBezTo>
                <a:lnTo>
                  <a:pt x="454220" y="254000"/>
                </a:lnTo>
                <a:cubicBezTo>
                  <a:pt x="449140" y="257387"/>
                  <a:pt x="444772" y="262229"/>
                  <a:pt x="438980" y="264160"/>
                </a:cubicBezTo>
                <a:cubicBezTo>
                  <a:pt x="433900" y="265853"/>
                  <a:pt x="428529" y="266845"/>
                  <a:pt x="423740" y="269240"/>
                </a:cubicBezTo>
                <a:cubicBezTo>
                  <a:pt x="418279" y="271970"/>
                  <a:pt x="414079" y="276920"/>
                  <a:pt x="408500" y="279400"/>
                </a:cubicBezTo>
                <a:cubicBezTo>
                  <a:pt x="398713" y="283750"/>
                  <a:pt x="378020" y="289560"/>
                  <a:pt x="378020" y="289560"/>
                </a:cubicBezTo>
                <a:cubicBezTo>
                  <a:pt x="313673" y="286173"/>
                  <a:pt x="242613" y="308217"/>
                  <a:pt x="184980" y="279400"/>
                </a:cubicBezTo>
                <a:cubicBezTo>
                  <a:pt x="147724" y="260772"/>
                  <a:pt x="182590" y="275977"/>
                  <a:pt x="139260" y="264160"/>
                </a:cubicBezTo>
                <a:cubicBezTo>
                  <a:pt x="128928" y="261342"/>
                  <a:pt x="118940" y="257387"/>
                  <a:pt x="108780" y="254000"/>
                </a:cubicBezTo>
                <a:lnTo>
                  <a:pt x="93540" y="248920"/>
                </a:lnTo>
                <a:cubicBezTo>
                  <a:pt x="90153" y="243840"/>
                  <a:pt x="87289" y="238370"/>
                  <a:pt x="83380" y="233680"/>
                </a:cubicBezTo>
                <a:cubicBezTo>
                  <a:pt x="78781" y="228161"/>
                  <a:pt x="72125" y="224418"/>
                  <a:pt x="68140" y="218440"/>
                </a:cubicBezTo>
                <a:cubicBezTo>
                  <a:pt x="65170" y="213985"/>
                  <a:pt x="65661" y="207881"/>
                  <a:pt x="63060" y="203200"/>
                </a:cubicBezTo>
                <a:cubicBezTo>
                  <a:pt x="53294" y="185622"/>
                  <a:pt x="42820" y="170247"/>
                  <a:pt x="27500" y="157480"/>
                </a:cubicBezTo>
                <a:cubicBezTo>
                  <a:pt x="22810" y="153571"/>
                  <a:pt x="17340" y="150707"/>
                  <a:pt x="12260" y="147320"/>
                </a:cubicBezTo>
                <a:cubicBezTo>
                  <a:pt x="0" y="128930"/>
                  <a:pt x="8027" y="113453"/>
                  <a:pt x="7180" y="106680"/>
                </a:cubicBezTo>
                <a:close/>
              </a:path>
            </a:pathLst>
          </a:custGeom>
          <a:solidFill>
            <a:srgbClr val="FFC000"/>
          </a:solidFill>
          <a:ln w="317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手繪多邊形 116"/>
          <p:cNvSpPr/>
          <p:nvPr/>
        </p:nvSpPr>
        <p:spPr>
          <a:xfrm>
            <a:off x="5508104" y="5517232"/>
            <a:ext cx="792088" cy="504056"/>
          </a:xfrm>
          <a:custGeom>
            <a:avLst/>
            <a:gdLst>
              <a:gd name="connsiteX0" fmla="*/ 0 w 809244"/>
              <a:gd name="connsiteY0" fmla="*/ 18502 h 242530"/>
              <a:gd name="connsiteX1" fmla="*/ 13716 w 809244"/>
              <a:gd name="connsiteY1" fmla="*/ 13930 h 242530"/>
              <a:gd name="connsiteX2" fmla="*/ 146304 w 809244"/>
              <a:gd name="connsiteY2" fmla="*/ 13930 h 242530"/>
              <a:gd name="connsiteX3" fmla="*/ 246888 w 809244"/>
              <a:gd name="connsiteY3" fmla="*/ 23074 h 242530"/>
              <a:gd name="connsiteX4" fmla="*/ 269748 w 809244"/>
              <a:gd name="connsiteY4" fmla="*/ 27646 h 242530"/>
              <a:gd name="connsiteX5" fmla="*/ 301752 w 809244"/>
              <a:gd name="connsiteY5" fmla="*/ 32218 h 242530"/>
              <a:gd name="connsiteX6" fmla="*/ 333756 w 809244"/>
              <a:gd name="connsiteY6" fmla="*/ 41362 h 242530"/>
              <a:gd name="connsiteX7" fmla="*/ 397764 w 809244"/>
              <a:gd name="connsiteY7" fmla="*/ 50506 h 242530"/>
              <a:gd name="connsiteX8" fmla="*/ 489204 w 809244"/>
              <a:gd name="connsiteY8" fmla="*/ 77938 h 242530"/>
              <a:gd name="connsiteX9" fmla="*/ 521208 w 809244"/>
              <a:gd name="connsiteY9" fmla="*/ 87082 h 242530"/>
              <a:gd name="connsiteX10" fmla="*/ 617220 w 809244"/>
              <a:gd name="connsiteY10" fmla="*/ 123658 h 242530"/>
              <a:gd name="connsiteX11" fmla="*/ 653796 w 809244"/>
              <a:gd name="connsiteY11" fmla="*/ 141946 h 242530"/>
              <a:gd name="connsiteX12" fmla="*/ 676656 w 809244"/>
              <a:gd name="connsiteY12" fmla="*/ 155662 h 242530"/>
              <a:gd name="connsiteX13" fmla="*/ 699516 w 809244"/>
              <a:gd name="connsiteY13" fmla="*/ 164806 h 242530"/>
              <a:gd name="connsiteX14" fmla="*/ 736092 w 809244"/>
              <a:gd name="connsiteY14" fmla="*/ 187666 h 242530"/>
              <a:gd name="connsiteX15" fmla="*/ 763524 w 809244"/>
              <a:gd name="connsiteY15" fmla="*/ 201382 h 242530"/>
              <a:gd name="connsiteX16" fmla="*/ 777240 w 809244"/>
              <a:gd name="connsiteY16" fmla="*/ 210526 h 242530"/>
              <a:gd name="connsiteX17" fmla="*/ 809244 w 809244"/>
              <a:gd name="connsiteY17" fmla="*/ 242530 h 24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9244" h="242530">
                <a:moveTo>
                  <a:pt x="0" y="18502"/>
                </a:moveTo>
                <a:cubicBezTo>
                  <a:pt x="4572" y="16978"/>
                  <a:pt x="9082" y="15254"/>
                  <a:pt x="13716" y="13930"/>
                </a:cubicBezTo>
                <a:cubicBezTo>
                  <a:pt x="62472" y="0"/>
                  <a:pt x="65313" y="9777"/>
                  <a:pt x="146304" y="13930"/>
                </a:cubicBezTo>
                <a:cubicBezTo>
                  <a:pt x="179286" y="15621"/>
                  <a:pt x="213948" y="18006"/>
                  <a:pt x="246888" y="23074"/>
                </a:cubicBezTo>
                <a:cubicBezTo>
                  <a:pt x="254569" y="24256"/>
                  <a:pt x="262083" y="26368"/>
                  <a:pt x="269748" y="27646"/>
                </a:cubicBezTo>
                <a:cubicBezTo>
                  <a:pt x="280378" y="29418"/>
                  <a:pt x="291215" y="29960"/>
                  <a:pt x="301752" y="32218"/>
                </a:cubicBezTo>
                <a:cubicBezTo>
                  <a:pt x="312601" y="34543"/>
                  <a:pt x="322857" y="39286"/>
                  <a:pt x="333756" y="41362"/>
                </a:cubicBezTo>
                <a:cubicBezTo>
                  <a:pt x="354928" y="45395"/>
                  <a:pt x="397764" y="50506"/>
                  <a:pt x="397764" y="50506"/>
                </a:cubicBezTo>
                <a:cubicBezTo>
                  <a:pt x="446247" y="66667"/>
                  <a:pt x="415928" y="57002"/>
                  <a:pt x="489204" y="77938"/>
                </a:cubicBezTo>
                <a:cubicBezTo>
                  <a:pt x="499872" y="80986"/>
                  <a:pt x="511010" y="82712"/>
                  <a:pt x="521208" y="87082"/>
                </a:cubicBezTo>
                <a:cubicBezTo>
                  <a:pt x="595414" y="118884"/>
                  <a:pt x="562896" y="108137"/>
                  <a:pt x="617220" y="123658"/>
                </a:cubicBezTo>
                <a:cubicBezTo>
                  <a:pt x="660353" y="156007"/>
                  <a:pt x="611773" y="123269"/>
                  <a:pt x="653796" y="141946"/>
                </a:cubicBezTo>
                <a:cubicBezTo>
                  <a:pt x="661916" y="145555"/>
                  <a:pt x="668708" y="151688"/>
                  <a:pt x="676656" y="155662"/>
                </a:cubicBezTo>
                <a:cubicBezTo>
                  <a:pt x="683997" y="159332"/>
                  <a:pt x="692290" y="160915"/>
                  <a:pt x="699516" y="164806"/>
                </a:cubicBezTo>
                <a:cubicBezTo>
                  <a:pt x="712175" y="171622"/>
                  <a:pt x="723232" y="181236"/>
                  <a:pt x="736092" y="187666"/>
                </a:cubicBezTo>
                <a:cubicBezTo>
                  <a:pt x="745236" y="192238"/>
                  <a:pt x="754587" y="196417"/>
                  <a:pt x="763524" y="201382"/>
                </a:cubicBezTo>
                <a:cubicBezTo>
                  <a:pt x="768327" y="204051"/>
                  <a:pt x="773156" y="206850"/>
                  <a:pt x="777240" y="210526"/>
                </a:cubicBezTo>
                <a:cubicBezTo>
                  <a:pt x="788454" y="220619"/>
                  <a:pt x="809244" y="242530"/>
                  <a:pt x="809244" y="242530"/>
                </a:cubicBezTo>
              </a:path>
            </a:pathLst>
          </a:custGeom>
          <a:ln w="22225">
            <a:solidFill>
              <a:schemeClr val="accent3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/>
          <p:cNvSpPr/>
          <p:nvPr/>
        </p:nvSpPr>
        <p:spPr>
          <a:xfrm>
            <a:off x="6012160" y="5949280"/>
            <a:ext cx="7920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100" b="1" dirty="0" smtClean="0"/>
              <a:t>L!=0 </a:t>
            </a:r>
            <a:r>
              <a:rPr lang="en-US" altLang="zh-TW" sz="1100" b="1" dirty="0" smtClean="0">
                <a:latin typeface="cmsy10"/>
              </a:rPr>
              <a:t>Æ </a:t>
            </a:r>
            <a:r>
              <a:rPr lang="en-US" altLang="zh-TW" sz="1100" b="1" dirty="0" smtClean="0"/>
              <a:t>old!=new</a:t>
            </a:r>
            <a:endParaRPr lang="zh-TW" altLang="en-US" sz="1100" b="1" dirty="0" smtClean="0">
              <a:latin typeface="cmsy10"/>
            </a:endParaRPr>
          </a:p>
        </p:txBody>
      </p:sp>
      <p:sp>
        <p:nvSpPr>
          <p:cNvPr id="110" name="橢圓 109"/>
          <p:cNvSpPr/>
          <p:nvPr/>
        </p:nvSpPr>
        <p:spPr>
          <a:xfrm>
            <a:off x="3491880" y="5877272"/>
            <a:ext cx="936104" cy="7200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b="1" dirty="0" smtClean="0"/>
          </a:p>
          <a:p>
            <a:pPr algn="ctr"/>
            <a:endParaRPr lang="en-US" altLang="zh-TW" sz="1400" b="1" dirty="0" smtClean="0"/>
          </a:p>
        </p:txBody>
      </p:sp>
      <p:sp>
        <p:nvSpPr>
          <p:cNvPr id="113" name="矩形 112"/>
          <p:cNvSpPr/>
          <p:nvPr/>
        </p:nvSpPr>
        <p:spPr>
          <a:xfrm>
            <a:off x="3563888" y="6021288"/>
            <a:ext cx="7920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100" b="1" dirty="0" smtClean="0">
                <a:solidFill>
                  <a:schemeClr val="bg1"/>
                </a:solidFill>
              </a:rPr>
              <a:t>L!=0 </a:t>
            </a:r>
            <a:r>
              <a:rPr lang="en-US" altLang="zh-TW" sz="1100" b="1" dirty="0" smtClean="0">
                <a:solidFill>
                  <a:schemeClr val="bg1"/>
                </a:solidFill>
                <a:latin typeface="cmsy10"/>
              </a:rPr>
              <a:t>Æ </a:t>
            </a:r>
            <a:r>
              <a:rPr lang="en-US" altLang="zh-TW" sz="1100" b="1" dirty="0" smtClean="0">
                <a:solidFill>
                  <a:schemeClr val="bg1"/>
                </a:solidFill>
              </a:rPr>
              <a:t>old!=new</a:t>
            </a:r>
            <a:endParaRPr lang="zh-TW" altLang="en-US" sz="1100" b="1" dirty="0" smtClean="0">
              <a:solidFill>
                <a:schemeClr val="bg1"/>
              </a:solidFill>
              <a:latin typeface="cmsy10"/>
            </a:endParaRPr>
          </a:p>
        </p:txBody>
      </p:sp>
      <p:cxnSp>
        <p:nvCxnSpPr>
          <p:cNvPr id="114" name="直線單箭頭接點 113"/>
          <p:cNvCxnSpPr>
            <a:stCxn id="110" idx="6"/>
            <a:endCxn id="116" idx="34"/>
          </p:cNvCxnSpPr>
          <p:nvPr/>
        </p:nvCxnSpPr>
        <p:spPr>
          <a:xfrm flipV="1">
            <a:off x="4427984" y="5613400"/>
            <a:ext cx="865376" cy="62391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十字形 106"/>
          <p:cNvSpPr/>
          <p:nvPr/>
        </p:nvSpPr>
        <p:spPr>
          <a:xfrm rot="2546901">
            <a:off x="6789450" y="2879971"/>
            <a:ext cx="1469755" cy="1380467"/>
          </a:xfrm>
          <a:prstGeom prst="plus">
            <a:avLst>
              <a:gd name="adj" fmla="val 41667"/>
            </a:avLst>
          </a:prstGeom>
          <a:solidFill>
            <a:srgbClr val="C00000"/>
          </a:solidFill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十字形 110"/>
          <p:cNvSpPr/>
          <p:nvPr/>
        </p:nvSpPr>
        <p:spPr>
          <a:xfrm rot="2546901">
            <a:off x="5133266" y="2807964"/>
            <a:ext cx="1469755" cy="1380467"/>
          </a:xfrm>
          <a:prstGeom prst="plus">
            <a:avLst>
              <a:gd name="adj" fmla="val 41667"/>
            </a:avLst>
          </a:prstGeom>
          <a:solidFill>
            <a:srgbClr val="C00000"/>
          </a:solidFill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文字方塊 118"/>
          <p:cNvSpPr txBox="1"/>
          <p:nvPr/>
        </p:nvSpPr>
        <p:spPr>
          <a:xfrm>
            <a:off x="7631832" y="1916832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Remove all of its children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1" descr=" 5"/>
          <p:cNvGrpSpPr>
            <a:grpSpLocks/>
          </p:cNvGrpSpPr>
          <p:nvPr/>
        </p:nvGrpSpPr>
        <p:grpSpPr bwMode="auto">
          <a:xfrm>
            <a:off x="6094411" y="2930525"/>
            <a:ext cx="1520824" cy="708025"/>
            <a:chOff x="3839" y="1846"/>
            <a:chExt cx="958" cy="446"/>
          </a:xfrm>
        </p:grpSpPr>
        <p:sp>
          <p:nvSpPr>
            <p:cNvPr id="34" name="Oval 26"/>
            <p:cNvSpPr>
              <a:spLocks noChangeArrowheads="1"/>
            </p:cNvSpPr>
            <p:nvPr/>
          </p:nvSpPr>
          <p:spPr bwMode="auto">
            <a:xfrm>
              <a:off x="3839" y="212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3</a:t>
              </a:r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4037" y="1870"/>
              <a:ext cx="52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 L=1;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old=new</a:t>
              </a:r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 flipH="1">
              <a:off x="3925" y="1846"/>
              <a:ext cx="188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Text Box 66"/>
            <p:cNvSpPr txBox="1">
              <a:spLocks noChangeArrowheads="1"/>
            </p:cNvSpPr>
            <p:nvPr/>
          </p:nvSpPr>
          <p:spPr bwMode="auto">
            <a:xfrm>
              <a:off x="4001" y="2112"/>
              <a:ext cx="79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L!=0 </a:t>
              </a:r>
              <a:r>
                <a:rPr lang="en-US" altLang="zh-TW" sz="1200" b="1" i="1" dirty="0" smtClean="0">
                  <a:solidFill>
                    <a:srgbClr val="990033"/>
                  </a:solidFill>
                  <a:latin typeface="cmsy10"/>
                  <a:ea typeface="新細明體" charset="-120"/>
                </a:rPr>
                <a:t>Æ</a:t>
              </a:r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 old =new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sp>
        <p:nvSpPr>
          <p:cNvPr id="26626" name="Rectangle 2" descr=" 266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6627" name="Oval 3" descr=" 26627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8" name="Oval 4" descr=" 26628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9" name="Oval 5" descr=" 26629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0" name="Oval 6" descr=" 26630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1" name="Oval 7" descr=" 26631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2" name="Oval 8" descr=" 26632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3" name="Text Box 9" descr=" 26633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6634" name="Text Box 10" descr=" 26634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6635" name="Text Box 11" descr=" 26635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6636" name="Text Box 12" descr=" 26636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 dirty="0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 dirty="0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6637" name="Text Box 13" descr=" 26637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6638" name="Text Box 14" descr=" 26638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6639" name="Line 15" descr=" 26639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0" name="Line 16" descr=" 26640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1" name="Line 17" descr=" 26641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2" name="Line 18" descr=" 26642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3" name="Line 19" descr=" 26643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4" name="Freeform 20" descr=" 26644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5" name="Freeform 21" descr=" 26645"/>
          <p:cNvSpPr>
            <a:spLocks/>
          </p:cNvSpPr>
          <p:nvPr/>
        </p:nvSpPr>
        <p:spPr bwMode="auto">
          <a:xfrm>
            <a:off x="1938338" y="275431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6" name="Text Box 22" descr=" 26646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sp>
        <p:nvSpPr>
          <p:cNvPr id="26647" name="Oval 23" descr=" 26647"/>
          <p:cNvSpPr>
            <a:spLocks noChangeArrowheads="1"/>
          </p:cNvSpPr>
          <p:nvPr/>
        </p:nvSpPr>
        <p:spPr bwMode="auto">
          <a:xfrm>
            <a:off x="6478588" y="20002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0</a:t>
            </a:r>
          </a:p>
        </p:txBody>
      </p:sp>
      <p:sp>
        <p:nvSpPr>
          <p:cNvPr id="26648" name="Oval 24" descr=" 26648"/>
          <p:cNvSpPr>
            <a:spLocks noChangeArrowheads="1"/>
          </p:cNvSpPr>
          <p:nvPr/>
        </p:nvSpPr>
        <p:spPr bwMode="auto">
          <a:xfrm>
            <a:off x="6478588" y="268287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26649" name="Oval 25" descr=" 26649"/>
          <p:cNvSpPr>
            <a:spLocks noChangeArrowheads="1"/>
          </p:cNvSpPr>
          <p:nvPr/>
        </p:nvSpPr>
        <p:spPr bwMode="auto">
          <a:xfrm>
            <a:off x="5522913" y="2682875"/>
            <a:ext cx="273050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26653" name="Text Box 29" descr=" 26653"/>
          <p:cNvSpPr txBox="1">
            <a:spLocks noChangeArrowheads="1"/>
          </p:cNvSpPr>
          <p:nvPr/>
        </p:nvSpPr>
        <p:spPr bwMode="auto">
          <a:xfrm>
            <a:off x="6626225" y="2209800"/>
            <a:ext cx="4603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6655" name="Text Box 31" descr=" 26655"/>
          <p:cNvSpPr txBox="1">
            <a:spLocks noChangeArrowheads="1"/>
          </p:cNvSpPr>
          <p:nvPr/>
        </p:nvSpPr>
        <p:spPr bwMode="auto">
          <a:xfrm>
            <a:off x="5668963" y="2444750"/>
            <a:ext cx="735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6658" name="Line 34" descr=" 26658"/>
          <p:cNvSpPr>
            <a:spLocks noChangeShapeType="1"/>
          </p:cNvSpPr>
          <p:nvPr/>
        </p:nvSpPr>
        <p:spPr bwMode="auto">
          <a:xfrm>
            <a:off x="6615113" y="2273300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61" name="Line 37" descr=" 26661"/>
          <p:cNvSpPr>
            <a:spLocks noChangeShapeType="1"/>
          </p:cNvSpPr>
          <p:nvPr/>
        </p:nvSpPr>
        <p:spPr bwMode="auto">
          <a:xfrm flipH="1" flipV="1">
            <a:off x="5795963" y="281940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62" name="Text Box 38" descr=" 26662"/>
          <p:cNvSpPr txBox="1">
            <a:spLocks noChangeArrowheads="1"/>
          </p:cNvSpPr>
          <p:nvPr/>
        </p:nvSpPr>
        <p:spPr bwMode="auto">
          <a:xfrm>
            <a:off x="5265738" y="2409825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6663" name="Text Box 39" descr=" 26663"/>
          <p:cNvSpPr txBox="1">
            <a:spLocks noChangeArrowheads="1"/>
          </p:cNvSpPr>
          <p:nvPr/>
        </p:nvSpPr>
        <p:spPr bwMode="auto">
          <a:xfrm>
            <a:off x="6646863" y="2470150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6689" name="Text Box 65" descr=" 26689"/>
          <p:cNvSpPr txBox="1">
            <a:spLocks noChangeArrowheads="1"/>
          </p:cNvSpPr>
          <p:nvPr/>
        </p:nvSpPr>
        <p:spPr bwMode="auto">
          <a:xfrm>
            <a:off x="6629400" y="1824038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44" name="向右箭號 43"/>
          <p:cNvSpPr/>
          <p:nvPr/>
        </p:nvSpPr>
        <p:spPr>
          <a:xfrm>
            <a:off x="1619672" y="3284984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2" descr=" 4"/>
          <p:cNvGrpSpPr>
            <a:grpSpLocks/>
          </p:cNvGrpSpPr>
          <p:nvPr/>
        </p:nvGrpSpPr>
        <p:grpSpPr bwMode="auto">
          <a:xfrm>
            <a:off x="5267318" y="3502025"/>
            <a:ext cx="1863721" cy="819150"/>
            <a:chOff x="3318" y="2206"/>
            <a:chExt cx="1174" cy="516"/>
          </a:xfrm>
        </p:grpSpPr>
        <p:sp>
          <p:nvSpPr>
            <p:cNvPr id="39" name="Oval 27"/>
            <p:cNvSpPr>
              <a:spLocks noChangeArrowheads="1"/>
            </p:cNvSpPr>
            <p:nvPr/>
          </p:nvSpPr>
          <p:spPr bwMode="auto">
            <a:xfrm>
              <a:off x="3608" y="255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4</a:t>
              </a:r>
            </a:p>
          </p:txBody>
        </p:sp>
        <p:sp>
          <p:nvSpPr>
            <p:cNvPr id="40" name="Text Box 32"/>
            <p:cNvSpPr txBox="1">
              <a:spLocks noChangeArrowheads="1"/>
            </p:cNvSpPr>
            <p:nvPr/>
          </p:nvSpPr>
          <p:spPr bwMode="auto">
            <a:xfrm>
              <a:off x="3318" y="2206"/>
              <a:ext cx="52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   L=0;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 new++</a:t>
              </a: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 flipH="1">
              <a:off x="3689" y="2260"/>
              <a:ext cx="182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" name="Text Box 67"/>
            <p:cNvSpPr txBox="1">
              <a:spLocks noChangeArrowheads="1"/>
            </p:cNvSpPr>
            <p:nvPr/>
          </p:nvSpPr>
          <p:spPr bwMode="auto">
            <a:xfrm>
              <a:off x="3696" y="2418"/>
              <a:ext cx="79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L=0 </a:t>
              </a:r>
              <a:r>
                <a:rPr lang="en-US" altLang="zh-TW" sz="1200" b="1" i="1" dirty="0" smtClean="0">
                  <a:solidFill>
                    <a:srgbClr val="990033"/>
                  </a:solidFill>
                  <a:latin typeface="cmsy10"/>
                  <a:ea typeface="新細明體" charset="-120"/>
                </a:rPr>
                <a:t>Æ</a:t>
              </a:r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 old !=new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grpSp>
        <p:nvGrpSpPr>
          <p:cNvPr id="3" name="Group 71" descr=" 5"/>
          <p:cNvGrpSpPr>
            <a:grpSpLocks/>
          </p:cNvGrpSpPr>
          <p:nvPr/>
        </p:nvGrpSpPr>
        <p:grpSpPr bwMode="auto">
          <a:xfrm>
            <a:off x="6094411" y="2930525"/>
            <a:ext cx="1520824" cy="708025"/>
            <a:chOff x="3839" y="1846"/>
            <a:chExt cx="958" cy="446"/>
          </a:xfrm>
        </p:grpSpPr>
        <p:sp>
          <p:nvSpPr>
            <p:cNvPr id="34" name="Oval 26"/>
            <p:cNvSpPr>
              <a:spLocks noChangeArrowheads="1"/>
            </p:cNvSpPr>
            <p:nvPr/>
          </p:nvSpPr>
          <p:spPr bwMode="auto">
            <a:xfrm>
              <a:off x="3839" y="212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3</a:t>
              </a:r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4037" y="1870"/>
              <a:ext cx="52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 L=1;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old=new</a:t>
              </a:r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 flipH="1">
              <a:off x="3925" y="1846"/>
              <a:ext cx="188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Text Box 66"/>
            <p:cNvSpPr txBox="1">
              <a:spLocks noChangeArrowheads="1"/>
            </p:cNvSpPr>
            <p:nvPr/>
          </p:nvSpPr>
          <p:spPr bwMode="auto">
            <a:xfrm>
              <a:off x="4001" y="2112"/>
              <a:ext cx="79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L!=0 </a:t>
              </a:r>
              <a:r>
                <a:rPr lang="en-US" altLang="zh-TW" sz="1200" b="1" i="1" dirty="0" smtClean="0">
                  <a:solidFill>
                    <a:srgbClr val="990033"/>
                  </a:solidFill>
                  <a:latin typeface="cmsy10"/>
                  <a:ea typeface="新細明體" charset="-120"/>
                </a:rPr>
                <a:t>Æ</a:t>
              </a:r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 old =new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sp>
        <p:nvSpPr>
          <p:cNvPr id="26626" name="Rectangle 2" descr=" 266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6627" name="Oval 3" descr=" 26627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8" name="Oval 4" descr=" 26628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9" name="Oval 5" descr=" 26629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0" name="Oval 6" descr=" 26630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1" name="Oval 7" descr=" 26631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2" name="Oval 8" descr=" 26632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3" name="Text Box 9" descr=" 26633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6634" name="Text Box 10" descr=" 26634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6635" name="Text Box 11" descr=" 26635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6636" name="Text Box 12" descr=" 26636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6637" name="Text Box 13" descr=" 26637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6638" name="Text Box 14" descr=" 26638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6639" name="Line 15" descr=" 26639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0" name="Line 16" descr=" 26640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1" name="Line 17" descr=" 26641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2" name="Line 18" descr=" 26642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3" name="Line 19" descr=" 26643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4" name="Freeform 20" descr=" 26644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rgbClr val="C00000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5" name="Freeform 21" descr=" 26645"/>
          <p:cNvSpPr>
            <a:spLocks/>
          </p:cNvSpPr>
          <p:nvPr/>
        </p:nvSpPr>
        <p:spPr bwMode="auto">
          <a:xfrm>
            <a:off x="1938338" y="275431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6" name="Text Box 22" descr=" 26646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sp>
        <p:nvSpPr>
          <p:cNvPr id="26647" name="Oval 23" descr=" 26647"/>
          <p:cNvSpPr>
            <a:spLocks noChangeArrowheads="1"/>
          </p:cNvSpPr>
          <p:nvPr/>
        </p:nvSpPr>
        <p:spPr bwMode="auto">
          <a:xfrm>
            <a:off x="6478588" y="20002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0</a:t>
            </a:r>
          </a:p>
        </p:txBody>
      </p:sp>
      <p:sp>
        <p:nvSpPr>
          <p:cNvPr id="26648" name="Oval 24" descr=" 26648"/>
          <p:cNvSpPr>
            <a:spLocks noChangeArrowheads="1"/>
          </p:cNvSpPr>
          <p:nvPr/>
        </p:nvSpPr>
        <p:spPr bwMode="auto">
          <a:xfrm>
            <a:off x="6478588" y="268287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26649" name="Oval 25" descr=" 26649"/>
          <p:cNvSpPr>
            <a:spLocks noChangeArrowheads="1"/>
          </p:cNvSpPr>
          <p:nvPr/>
        </p:nvSpPr>
        <p:spPr bwMode="auto">
          <a:xfrm>
            <a:off x="5522913" y="2682875"/>
            <a:ext cx="273050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26653" name="Text Box 29" descr=" 26653"/>
          <p:cNvSpPr txBox="1">
            <a:spLocks noChangeArrowheads="1"/>
          </p:cNvSpPr>
          <p:nvPr/>
        </p:nvSpPr>
        <p:spPr bwMode="auto">
          <a:xfrm>
            <a:off x="6626225" y="2209800"/>
            <a:ext cx="4603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6655" name="Text Box 31" descr=" 26655"/>
          <p:cNvSpPr txBox="1">
            <a:spLocks noChangeArrowheads="1"/>
          </p:cNvSpPr>
          <p:nvPr/>
        </p:nvSpPr>
        <p:spPr bwMode="auto">
          <a:xfrm>
            <a:off x="5668963" y="2444750"/>
            <a:ext cx="735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6658" name="Line 34" descr=" 26658"/>
          <p:cNvSpPr>
            <a:spLocks noChangeShapeType="1"/>
          </p:cNvSpPr>
          <p:nvPr/>
        </p:nvSpPr>
        <p:spPr bwMode="auto">
          <a:xfrm>
            <a:off x="6615113" y="2273300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61" name="Line 37" descr=" 26661"/>
          <p:cNvSpPr>
            <a:spLocks noChangeShapeType="1"/>
          </p:cNvSpPr>
          <p:nvPr/>
        </p:nvSpPr>
        <p:spPr bwMode="auto">
          <a:xfrm flipH="1" flipV="1">
            <a:off x="5795963" y="281940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62" name="Text Box 38" descr=" 26662"/>
          <p:cNvSpPr txBox="1">
            <a:spLocks noChangeArrowheads="1"/>
          </p:cNvSpPr>
          <p:nvPr/>
        </p:nvSpPr>
        <p:spPr bwMode="auto">
          <a:xfrm>
            <a:off x="5265738" y="2409825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6663" name="Text Box 39" descr=" 26663"/>
          <p:cNvSpPr txBox="1">
            <a:spLocks noChangeArrowheads="1"/>
          </p:cNvSpPr>
          <p:nvPr/>
        </p:nvSpPr>
        <p:spPr bwMode="auto">
          <a:xfrm>
            <a:off x="6646863" y="2470150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6689" name="Text Box 65" descr=" 26689"/>
          <p:cNvSpPr txBox="1">
            <a:spLocks noChangeArrowheads="1"/>
          </p:cNvSpPr>
          <p:nvPr/>
        </p:nvSpPr>
        <p:spPr bwMode="auto">
          <a:xfrm>
            <a:off x="6629400" y="1824038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3491880" y="4293096"/>
            <a:ext cx="540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Compute Post (</a:t>
            </a:r>
            <a:r>
              <a:rPr lang="en-US" altLang="zh-TW" sz="1400" b="1" i="1" dirty="0" smtClean="0"/>
              <a:t>L!=0 </a:t>
            </a:r>
            <a:r>
              <a:rPr lang="en-US" altLang="zh-TW" sz="1400" b="1" i="1" dirty="0" smtClean="0">
                <a:latin typeface="cmsy10"/>
              </a:rPr>
              <a:t>Æ</a:t>
            </a:r>
            <a:r>
              <a:rPr lang="en-US" altLang="zh-TW" sz="1400" b="1" i="1" dirty="0" smtClean="0"/>
              <a:t> old =new</a:t>
            </a:r>
            <a:r>
              <a:rPr lang="en-US" altLang="zh-TW" sz="1400" dirty="0" smtClean="0"/>
              <a:t>, L=0)</a:t>
            </a:r>
          </a:p>
          <a:p>
            <a:r>
              <a:rPr lang="en-US" altLang="zh-TW" sz="1400" dirty="0" smtClean="0"/>
              <a:t>= (L!=0 </a:t>
            </a:r>
            <a:r>
              <a:rPr lang="en-US" altLang="zh-TW" sz="1400" dirty="0" smtClean="0">
                <a:latin typeface="cmsy10"/>
              </a:rPr>
              <a:t>Æ</a:t>
            </a:r>
            <a:r>
              <a:rPr lang="en-US" altLang="zh-TW" sz="1400" dirty="0" smtClean="0"/>
              <a:t> old=new)[L/L’] </a:t>
            </a:r>
            <a:r>
              <a:rPr lang="en-US" altLang="zh-TW" sz="1400" dirty="0" smtClean="0">
                <a:latin typeface="cmsy10"/>
              </a:rPr>
              <a:t>Æ</a:t>
            </a:r>
            <a:r>
              <a:rPr lang="en-US" altLang="zh-TW" sz="1400" dirty="0" smtClean="0"/>
              <a:t>L=0[L/L’]</a:t>
            </a:r>
          </a:p>
          <a:p>
            <a:r>
              <a:rPr lang="en-US" altLang="zh-TW" sz="1400" dirty="0" smtClean="0"/>
              <a:t>= (L’!=0 </a:t>
            </a:r>
            <a:r>
              <a:rPr lang="en-US" altLang="zh-TW" sz="1400" dirty="0" smtClean="0">
                <a:latin typeface="cmsy10"/>
              </a:rPr>
              <a:t>Æ</a:t>
            </a:r>
            <a:r>
              <a:rPr lang="en-US" altLang="zh-TW" sz="1400" dirty="0" smtClean="0"/>
              <a:t> old=new </a:t>
            </a:r>
            <a:r>
              <a:rPr lang="en-US" altLang="zh-TW" sz="1400" dirty="0" smtClean="0">
                <a:latin typeface="cmsy10"/>
              </a:rPr>
              <a:t>Æ</a:t>
            </a:r>
            <a:r>
              <a:rPr lang="en-US" altLang="zh-TW" sz="1400" dirty="0" smtClean="0"/>
              <a:t>L=0)</a:t>
            </a:r>
          </a:p>
          <a:p>
            <a:r>
              <a:rPr lang="en-US" altLang="zh-TW" sz="1400" dirty="0" smtClean="0"/>
              <a:t>Compute Post (</a:t>
            </a:r>
            <a:r>
              <a:rPr lang="en-US" altLang="zh-TW" sz="1400" b="1" dirty="0" smtClean="0"/>
              <a:t>L’!=0</a:t>
            </a:r>
            <a:r>
              <a:rPr lang="en-US" altLang="zh-TW" sz="1400" dirty="0" smtClean="0">
                <a:latin typeface="cmsy10"/>
              </a:rPr>
              <a:t> </a:t>
            </a:r>
            <a:r>
              <a:rPr lang="en-US" altLang="zh-TW" sz="1400" b="1" dirty="0" smtClean="0">
                <a:latin typeface="cmsy10"/>
              </a:rPr>
              <a:t>Æ</a:t>
            </a:r>
            <a:r>
              <a:rPr lang="en-US" altLang="zh-TW" sz="1400" b="1" dirty="0" smtClean="0"/>
              <a:t> old=new </a:t>
            </a:r>
            <a:r>
              <a:rPr lang="en-US" altLang="zh-TW" sz="1400" b="1" dirty="0" smtClean="0">
                <a:latin typeface="cmsy10"/>
              </a:rPr>
              <a:t>Æ</a:t>
            </a:r>
            <a:r>
              <a:rPr lang="en-US" altLang="zh-TW" sz="1400" b="1" dirty="0" smtClean="0"/>
              <a:t>(L=0)</a:t>
            </a:r>
            <a:r>
              <a:rPr lang="en-US" altLang="zh-TW" sz="1400" dirty="0" smtClean="0"/>
              <a:t>, new=new+1) </a:t>
            </a:r>
          </a:p>
          <a:p>
            <a:r>
              <a:rPr lang="en-US" altLang="zh-TW" sz="1400" dirty="0" smtClean="0"/>
              <a:t>= (L’!=0 </a:t>
            </a:r>
            <a:r>
              <a:rPr lang="en-US" altLang="zh-TW" sz="1400" dirty="0" smtClean="0">
                <a:latin typeface="cmsy10"/>
              </a:rPr>
              <a:t>Æ</a:t>
            </a:r>
            <a:r>
              <a:rPr lang="en-US" altLang="zh-TW" sz="1400" dirty="0" smtClean="0"/>
              <a:t> old=new </a:t>
            </a:r>
            <a:r>
              <a:rPr lang="en-US" altLang="zh-TW" sz="1400" dirty="0" smtClean="0">
                <a:latin typeface="cmsy10"/>
              </a:rPr>
              <a:t>Æ</a:t>
            </a:r>
            <a:r>
              <a:rPr lang="en-US" altLang="zh-TW" sz="1400" dirty="0" smtClean="0"/>
              <a:t>L=0)[new/new’] </a:t>
            </a:r>
            <a:r>
              <a:rPr lang="en-US" altLang="zh-TW" sz="1400" dirty="0" smtClean="0">
                <a:latin typeface="cmsy10"/>
              </a:rPr>
              <a:t>Æ</a:t>
            </a:r>
            <a:r>
              <a:rPr lang="en-US" altLang="zh-TW" sz="1400" dirty="0" smtClean="0"/>
              <a:t> new=(new+1)[new/new’]</a:t>
            </a:r>
          </a:p>
          <a:p>
            <a:r>
              <a:rPr lang="en-US" altLang="zh-TW" sz="1400" dirty="0" smtClean="0"/>
              <a:t>= (L’!=0 </a:t>
            </a:r>
            <a:r>
              <a:rPr lang="en-US" altLang="zh-TW" sz="1400" dirty="0" smtClean="0">
                <a:latin typeface="cmsy10"/>
              </a:rPr>
              <a:t>Æ</a:t>
            </a:r>
            <a:r>
              <a:rPr lang="en-US" altLang="zh-TW" sz="1400" dirty="0" smtClean="0"/>
              <a:t> old=new’ </a:t>
            </a:r>
            <a:r>
              <a:rPr lang="en-US" altLang="zh-TW" sz="1400" dirty="0" smtClean="0">
                <a:latin typeface="cmsy10"/>
              </a:rPr>
              <a:t>Æ</a:t>
            </a:r>
            <a:r>
              <a:rPr lang="en-US" altLang="zh-TW" sz="1400" dirty="0" smtClean="0"/>
              <a:t>L=0 </a:t>
            </a:r>
            <a:r>
              <a:rPr lang="en-US" altLang="zh-TW" sz="1400" dirty="0" smtClean="0">
                <a:latin typeface="cmsy10"/>
              </a:rPr>
              <a:t>Æ </a:t>
            </a:r>
            <a:r>
              <a:rPr lang="en-US" altLang="zh-TW" sz="1400" dirty="0" smtClean="0"/>
              <a:t>new=new’+1)</a:t>
            </a:r>
          </a:p>
          <a:p>
            <a:r>
              <a:rPr lang="en-US" altLang="zh-TW" sz="1400" dirty="0" smtClean="0"/>
              <a:t>Make Abstraction </a:t>
            </a:r>
          </a:p>
          <a:p>
            <a:r>
              <a:rPr lang="en-US" altLang="zh-TW" sz="1400" dirty="0" smtClean="0"/>
              <a:t>(L’!=0 </a:t>
            </a:r>
            <a:r>
              <a:rPr lang="en-US" altLang="zh-TW" sz="1400" dirty="0" smtClean="0">
                <a:latin typeface="cmsy10"/>
              </a:rPr>
              <a:t>Æ</a:t>
            </a:r>
            <a:r>
              <a:rPr lang="en-US" altLang="zh-TW" sz="1400" dirty="0" smtClean="0"/>
              <a:t> old=new’ </a:t>
            </a:r>
            <a:r>
              <a:rPr lang="en-US" altLang="zh-TW" sz="1400" dirty="0" smtClean="0">
                <a:latin typeface="cmsy10"/>
              </a:rPr>
              <a:t>Æ</a:t>
            </a:r>
            <a:r>
              <a:rPr lang="en-US" altLang="zh-TW" sz="1400" dirty="0" smtClean="0"/>
              <a:t>L=0 </a:t>
            </a:r>
            <a:r>
              <a:rPr lang="en-US" altLang="zh-TW" sz="1400" dirty="0" smtClean="0">
                <a:latin typeface="cmsy10"/>
              </a:rPr>
              <a:t>Æ </a:t>
            </a:r>
            <a:r>
              <a:rPr lang="en-US" altLang="zh-TW" sz="1400" dirty="0" smtClean="0"/>
              <a:t>new=new’+1) </a:t>
            </a:r>
            <a:r>
              <a:rPr lang="en-US" altLang="zh-TW" sz="1400" dirty="0" smtClean="0">
                <a:sym typeface="Wingdings" pitchFamily="2" charset="2"/>
              </a:rPr>
              <a:t> </a:t>
            </a:r>
            <a:r>
              <a:rPr lang="en-US" altLang="zh-TW" sz="1400" b="1" dirty="0" smtClean="0">
                <a:sym typeface="Wingdings" pitchFamily="2" charset="2"/>
              </a:rPr>
              <a:t>(L!=0)   </a:t>
            </a:r>
            <a:r>
              <a:rPr lang="en-US" altLang="zh-TW" sz="1400" b="1" dirty="0" smtClean="0">
                <a:solidFill>
                  <a:srgbClr val="FF0000"/>
                </a:solidFill>
                <a:sym typeface="Wingdings" pitchFamily="2" charset="2"/>
              </a:rPr>
              <a:t>Not Passed</a:t>
            </a:r>
            <a:endParaRPr lang="en-US" altLang="zh-TW" sz="1400" b="1" i="1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altLang="zh-TW" sz="1400" dirty="0" smtClean="0"/>
              <a:t>(L’!=0 </a:t>
            </a:r>
            <a:r>
              <a:rPr lang="en-US" altLang="zh-TW" sz="1400" dirty="0" smtClean="0">
                <a:latin typeface="cmsy10"/>
              </a:rPr>
              <a:t>Æ</a:t>
            </a:r>
            <a:r>
              <a:rPr lang="en-US" altLang="zh-TW" sz="1400" dirty="0" smtClean="0"/>
              <a:t> old=new’ </a:t>
            </a:r>
            <a:r>
              <a:rPr lang="en-US" altLang="zh-TW" sz="1400" dirty="0" smtClean="0">
                <a:latin typeface="cmsy10"/>
              </a:rPr>
              <a:t>Æ</a:t>
            </a:r>
            <a:r>
              <a:rPr lang="en-US" altLang="zh-TW" sz="1400" dirty="0" smtClean="0"/>
              <a:t>L=0 </a:t>
            </a:r>
            <a:r>
              <a:rPr lang="en-US" altLang="zh-TW" sz="1400" dirty="0" smtClean="0">
                <a:latin typeface="cmsy10"/>
              </a:rPr>
              <a:t>Æ </a:t>
            </a:r>
            <a:r>
              <a:rPr lang="en-US" altLang="zh-TW" sz="1400" dirty="0" smtClean="0"/>
              <a:t>new=new’+1) </a:t>
            </a:r>
            <a:r>
              <a:rPr lang="en-US" altLang="zh-TW" sz="1400" dirty="0" smtClean="0">
                <a:sym typeface="Wingdings" pitchFamily="2" charset="2"/>
              </a:rPr>
              <a:t> </a:t>
            </a:r>
            <a:r>
              <a:rPr lang="en-US" altLang="zh-TW" sz="1400" b="1" dirty="0" smtClean="0">
                <a:sym typeface="Wingdings" pitchFamily="2" charset="2"/>
              </a:rPr>
              <a:t>(L=0)    </a:t>
            </a:r>
            <a:r>
              <a:rPr lang="en-US" altLang="zh-TW" sz="1400" b="1" dirty="0" smtClean="0">
                <a:solidFill>
                  <a:srgbClr val="009900"/>
                </a:solidFill>
                <a:sym typeface="Wingdings" pitchFamily="2" charset="2"/>
              </a:rPr>
              <a:t>Pass</a:t>
            </a:r>
            <a:endParaRPr lang="zh-TW" altLang="en-US" sz="1400" dirty="0" smtClean="0"/>
          </a:p>
          <a:p>
            <a:r>
              <a:rPr lang="en-US" altLang="zh-TW" sz="1400" dirty="0" smtClean="0"/>
              <a:t>(L’!=0 </a:t>
            </a:r>
            <a:r>
              <a:rPr lang="en-US" altLang="zh-TW" sz="1400" dirty="0" smtClean="0">
                <a:latin typeface="cmsy10"/>
              </a:rPr>
              <a:t>Æ</a:t>
            </a:r>
            <a:r>
              <a:rPr lang="en-US" altLang="zh-TW" sz="1400" dirty="0" smtClean="0"/>
              <a:t> old=new’ </a:t>
            </a:r>
            <a:r>
              <a:rPr lang="en-US" altLang="zh-TW" sz="1400" dirty="0" smtClean="0">
                <a:latin typeface="cmsy10"/>
              </a:rPr>
              <a:t>Æ</a:t>
            </a:r>
            <a:r>
              <a:rPr lang="en-US" altLang="zh-TW" sz="1400" dirty="0" smtClean="0"/>
              <a:t>L=0 </a:t>
            </a:r>
            <a:r>
              <a:rPr lang="en-US" altLang="zh-TW" sz="1400" dirty="0" smtClean="0">
                <a:latin typeface="cmsy10"/>
              </a:rPr>
              <a:t>Æ </a:t>
            </a:r>
            <a:r>
              <a:rPr lang="en-US" altLang="zh-TW" sz="1400" dirty="0" smtClean="0"/>
              <a:t>new=new’+1) </a:t>
            </a:r>
            <a:r>
              <a:rPr lang="en-US" altLang="zh-TW" sz="1400" dirty="0" smtClean="0">
                <a:sym typeface="Wingdings" pitchFamily="2" charset="2"/>
              </a:rPr>
              <a:t> </a:t>
            </a:r>
            <a:r>
              <a:rPr lang="en-US" altLang="zh-TW" sz="1400" b="1" dirty="0" smtClean="0">
                <a:sym typeface="Wingdings" pitchFamily="2" charset="2"/>
              </a:rPr>
              <a:t>(old=new)   </a:t>
            </a:r>
            <a:r>
              <a:rPr lang="en-US" altLang="zh-TW" sz="1400" b="1" dirty="0" smtClean="0">
                <a:solidFill>
                  <a:srgbClr val="FF0000"/>
                </a:solidFill>
                <a:sym typeface="Wingdings" pitchFamily="2" charset="2"/>
              </a:rPr>
              <a:t>Not Passed</a:t>
            </a:r>
            <a:endParaRPr lang="en-US" altLang="zh-TW" sz="1400" b="1" i="1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altLang="zh-TW" sz="1400" dirty="0" smtClean="0"/>
              <a:t>(L’!=0 </a:t>
            </a:r>
            <a:r>
              <a:rPr lang="en-US" altLang="zh-TW" sz="1400" dirty="0" smtClean="0">
                <a:latin typeface="cmsy10"/>
              </a:rPr>
              <a:t>Æ</a:t>
            </a:r>
            <a:r>
              <a:rPr lang="en-US" altLang="zh-TW" sz="1400" dirty="0" smtClean="0"/>
              <a:t> old=new’ </a:t>
            </a:r>
            <a:r>
              <a:rPr lang="en-US" altLang="zh-TW" sz="1400" dirty="0" smtClean="0">
                <a:latin typeface="cmsy10"/>
              </a:rPr>
              <a:t>Æ</a:t>
            </a:r>
            <a:r>
              <a:rPr lang="en-US" altLang="zh-TW" sz="1400" dirty="0" smtClean="0"/>
              <a:t>L=0 </a:t>
            </a:r>
            <a:r>
              <a:rPr lang="en-US" altLang="zh-TW" sz="1400" dirty="0" smtClean="0">
                <a:latin typeface="cmsy10"/>
              </a:rPr>
              <a:t>Æ </a:t>
            </a:r>
            <a:r>
              <a:rPr lang="en-US" altLang="zh-TW" sz="1400" dirty="0" smtClean="0"/>
              <a:t>new=new’+1) </a:t>
            </a:r>
            <a:r>
              <a:rPr lang="en-US" altLang="zh-TW" sz="1400" dirty="0" smtClean="0">
                <a:sym typeface="Wingdings" pitchFamily="2" charset="2"/>
              </a:rPr>
              <a:t> </a:t>
            </a:r>
            <a:r>
              <a:rPr lang="en-US" altLang="zh-TW" sz="1400" b="1" dirty="0" smtClean="0">
                <a:sym typeface="Wingdings" pitchFamily="2" charset="2"/>
              </a:rPr>
              <a:t>(old!=new) </a:t>
            </a:r>
            <a:r>
              <a:rPr lang="en-US" altLang="zh-TW" sz="1400" b="1" dirty="0" smtClean="0">
                <a:solidFill>
                  <a:srgbClr val="009900"/>
                </a:solidFill>
                <a:sym typeface="Wingdings" pitchFamily="2" charset="2"/>
              </a:rPr>
              <a:t>Pass</a:t>
            </a:r>
            <a:endParaRPr lang="zh-TW" altLang="en-US" sz="1400" dirty="0" smtClean="0"/>
          </a:p>
          <a:p>
            <a:endParaRPr lang="zh-TW" altLang="en-US" sz="1400" dirty="0"/>
          </a:p>
        </p:txBody>
      </p:sp>
      <p:sp>
        <p:nvSpPr>
          <p:cNvPr id="44" name="向右箭號 43"/>
          <p:cNvSpPr/>
          <p:nvPr/>
        </p:nvSpPr>
        <p:spPr>
          <a:xfrm>
            <a:off x="1577368" y="4024488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3" descr=" 3"/>
          <p:cNvGrpSpPr>
            <a:grpSpLocks/>
          </p:cNvGrpSpPr>
          <p:nvPr/>
        </p:nvGrpSpPr>
        <p:grpSpPr bwMode="auto">
          <a:xfrm>
            <a:off x="4686306" y="4143375"/>
            <a:ext cx="2128840" cy="708025"/>
            <a:chOff x="2952" y="2610"/>
            <a:chExt cx="1341" cy="446"/>
          </a:xfrm>
        </p:grpSpPr>
        <p:sp>
          <p:nvSpPr>
            <p:cNvPr id="44" name="Oval 28"/>
            <p:cNvSpPr>
              <a:spLocks noChangeArrowheads="1"/>
            </p:cNvSpPr>
            <p:nvPr/>
          </p:nvSpPr>
          <p:spPr bwMode="auto">
            <a:xfrm>
              <a:off x="3404" y="2884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5</a:t>
              </a:r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2952" y="2610"/>
              <a:ext cx="69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[new!=old]</a:t>
              </a:r>
            </a:p>
          </p:txBody>
        </p:sp>
        <p:sp>
          <p:nvSpPr>
            <p:cNvPr id="46" name="Line 36"/>
            <p:cNvSpPr>
              <a:spLocks noChangeShapeType="1"/>
            </p:cNvSpPr>
            <p:nvPr/>
          </p:nvSpPr>
          <p:spPr bwMode="auto">
            <a:xfrm flipH="1">
              <a:off x="3496" y="2717"/>
              <a:ext cx="134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" name="Text Box 68"/>
            <p:cNvSpPr txBox="1">
              <a:spLocks noChangeArrowheads="1"/>
            </p:cNvSpPr>
            <p:nvPr/>
          </p:nvSpPr>
          <p:spPr bwMode="auto">
            <a:xfrm>
              <a:off x="3521" y="2802"/>
              <a:ext cx="77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L=0 </a:t>
              </a:r>
              <a:r>
                <a:rPr lang="en-US" altLang="zh-TW" sz="1200" b="1" i="1" dirty="0" smtClean="0">
                  <a:solidFill>
                    <a:srgbClr val="990033"/>
                  </a:solidFill>
                  <a:latin typeface="cmsy10"/>
                  <a:ea typeface="新細明體" charset="-120"/>
                </a:rPr>
                <a:t>Æ</a:t>
              </a:r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 old!=new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grpSp>
        <p:nvGrpSpPr>
          <p:cNvPr id="3" name="Group 72" descr=" 4"/>
          <p:cNvGrpSpPr>
            <a:grpSpLocks/>
          </p:cNvGrpSpPr>
          <p:nvPr/>
        </p:nvGrpSpPr>
        <p:grpSpPr bwMode="auto">
          <a:xfrm>
            <a:off x="5267319" y="3502025"/>
            <a:ext cx="1804984" cy="819150"/>
            <a:chOff x="3318" y="2206"/>
            <a:chExt cx="1137" cy="516"/>
          </a:xfrm>
        </p:grpSpPr>
        <p:sp>
          <p:nvSpPr>
            <p:cNvPr id="39" name="Oval 27"/>
            <p:cNvSpPr>
              <a:spLocks noChangeArrowheads="1"/>
            </p:cNvSpPr>
            <p:nvPr/>
          </p:nvSpPr>
          <p:spPr bwMode="auto">
            <a:xfrm>
              <a:off x="3608" y="255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4</a:t>
              </a:r>
            </a:p>
          </p:txBody>
        </p:sp>
        <p:sp>
          <p:nvSpPr>
            <p:cNvPr id="40" name="Text Box 32"/>
            <p:cNvSpPr txBox="1">
              <a:spLocks noChangeArrowheads="1"/>
            </p:cNvSpPr>
            <p:nvPr/>
          </p:nvSpPr>
          <p:spPr bwMode="auto">
            <a:xfrm>
              <a:off x="3318" y="2206"/>
              <a:ext cx="52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   L=0;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 new++</a:t>
              </a: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 flipH="1">
              <a:off x="3689" y="2260"/>
              <a:ext cx="182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" name="Text Box 67"/>
            <p:cNvSpPr txBox="1">
              <a:spLocks noChangeArrowheads="1"/>
            </p:cNvSpPr>
            <p:nvPr/>
          </p:nvSpPr>
          <p:spPr bwMode="auto">
            <a:xfrm>
              <a:off x="3696" y="2418"/>
              <a:ext cx="75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L=0 </a:t>
              </a:r>
              <a:r>
                <a:rPr lang="en-US" altLang="zh-TW" sz="1200" b="1" i="1" dirty="0" smtClean="0">
                  <a:solidFill>
                    <a:srgbClr val="990033"/>
                  </a:solidFill>
                  <a:latin typeface="cmsy10"/>
                  <a:ea typeface="新細明體" charset="-120"/>
                </a:rPr>
                <a:t>Æ</a:t>
              </a:r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 old =new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grpSp>
        <p:nvGrpSpPr>
          <p:cNvPr id="4" name="Group 71" descr=" 5"/>
          <p:cNvGrpSpPr>
            <a:grpSpLocks/>
          </p:cNvGrpSpPr>
          <p:nvPr/>
        </p:nvGrpSpPr>
        <p:grpSpPr bwMode="auto">
          <a:xfrm>
            <a:off x="6094401" y="2930525"/>
            <a:ext cx="1525584" cy="708025"/>
            <a:chOff x="3839" y="1846"/>
            <a:chExt cx="961" cy="446"/>
          </a:xfrm>
        </p:grpSpPr>
        <p:sp>
          <p:nvSpPr>
            <p:cNvPr id="34" name="Oval 26"/>
            <p:cNvSpPr>
              <a:spLocks noChangeArrowheads="1"/>
            </p:cNvSpPr>
            <p:nvPr/>
          </p:nvSpPr>
          <p:spPr bwMode="auto">
            <a:xfrm>
              <a:off x="3839" y="212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3</a:t>
              </a:r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4037" y="1870"/>
              <a:ext cx="52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 L=1;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old=new</a:t>
              </a:r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 flipH="1">
              <a:off x="3925" y="1846"/>
              <a:ext cx="188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Text Box 66"/>
            <p:cNvSpPr txBox="1">
              <a:spLocks noChangeArrowheads="1"/>
            </p:cNvSpPr>
            <p:nvPr/>
          </p:nvSpPr>
          <p:spPr bwMode="auto">
            <a:xfrm>
              <a:off x="4001" y="2112"/>
              <a:ext cx="7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L!=0 </a:t>
              </a:r>
              <a:r>
                <a:rPr lang="en-US" altLang="zh-TW" sz="1200" b="1" i="1" dirty="0" smtClean="0">
                  <a:solidFill>
                    <a:srgbClr val="990033"/>
                  </a:solidFill>
                  <a:latin typeface="cmsy10"/>
                  <a:ea typeface="新細明體" charset="-120"/>
                </a:rPr>
                <a:t>Æ</a:t>
              </a:r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 old=new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sp>
        <p:nvSpPr>
          <p:cNvPr id="26626" name="Rectangle 2" descr=" 266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6627" name="Oval 3" descr=" 26627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8" name="Oval 4" descr=" 26628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9" name="Oval 5" descr=" 26629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0" name="Oval 6" descr=" 26630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1" name="Oval 7" descr=" 26631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2" name="Oval 8" descr=" 26632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3" name="Text Box 9" descr=" 26633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6634" name="Text Box 10" descr=" 26634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6635" name="Text Box 11" descr=" 26635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6636" name="Text Box 12" descr=" 26636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6637" name="Text Box 13" descr=" 26637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6638" name="Text Box 14" descr=" 26638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6639" name="Line 15" descr=" 26639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0" name="Line 16" descr=" 26640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1" name="Line 17" descr=" 26641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2" name="Line 18" descr=" 26642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3" name="Line 19" descr=" 26643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4" name="Freeform 20" descr=" 26644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5" name="Freeform 21" descr=" 26645"/>
          <p:cNvSpPr>
            <a:spLocks/>
          </p:cNvSpPr>
          <p:nvPr/>
        </p:nvSpPr>
        <p:spPr bwMode="auto">
          <a:xfrm>
            <a:off x="1938338" y="2780655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rgbClr val="C00000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6" name="Text Box 22" descr=" 26646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sp>
        <p:nvSpPr>
          <p:cNvPr id="26647" name="Oval 23" descr=" 26647"/>
          <p:cNvSpPr>
            <a:spLocks noChangeArrowheads="1"/>
          </p:cNvSpPr>
          <p:nvPr/>
        </p:nvSpPr>
        <p:spPr bwMode="auto">
          <a:xfrm>
            <a:off x="6478588" y="20002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0</a:t>
            </a:r>
          </a:p>
        </p:txBody>
      </p:sp>
      <p:sp>
        <p:nvSpPr>
          <p:cNvPr id="26648" name="Oval 24" descr=" 26648"/>
          <p:cNvSpPr>
            <a:spLocks noChangeArrowheads="1"/>
          </p:cNvSpPr>
          <p:nvPr/>
        </p:nvSpPr>
        <p:spPr bwMode="auto">
          <a:xfrm>
            <a:off x="6478588" y="268287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26649" name="Oval 25" descr=" 26649"/>
          <p:cNvSpPr>
            <a:spLocks noChangeArrowheads="1"/>
          </p:cNvSpPr>
          <p:nvPr/>
        </p:nvSpPr>
        <p:spPr bwMode="auto">
          <a:xfrm>
            <a:off x="5522913" y="2682875"/>
            <a:ext cx="273050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26653" name="Text Box 29" descr=" 26653"/>
          <p:cNvSpPr txBox="1">
            <a:spLocks noChangeArrowheads="1"/>
          </p:cNvSpPr>
          <p:nvPr/>
        </p:nvSpPr>
        <p:spPr bwMode="auto">
          <a:xfrm>
            <a:off x="6626225" y="2209800"/>
            <a:ext cx="4603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6655" name="Text Box 31" descr=" 26655"/>
          <p:cNvSpPr txBox="1">
            <a:spLocks noChangeArrowheads="1"/>
          </p:cNvSpPr>
          <p:nvPr/>
        </p:nvSpPr>
        <p:spPr bwMode="auto">
          <a:xfrm>
            <a:off x="5668963" y="2444750"/>
            <a:ext cx="735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6658" name="Line 34" descr=" 26658"/>
          <p:cNvSpPr>
            <a:spLocks noChangeShapeType="1"/>
          </p:cNvSpPr>
          <p:nvPr/>
        </p:nvSpPr>
        <p:spPr bwMode="auto">
          <a:xfrm>
            <a:off x="6615113" y="2273300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61" name="Line 37" descr=" 26661"/>
          <p:cNvSpPr>
            <a:spLocks noChangeShapeType="1"/>
          </p:cNvSpPr>
          <p:nvPr/>
        </p:nvSpPr>
        <p:spPr bwMode="auto">
          <a:xfrm flipH="1" flipV="1">
            <a:off x="5795963" y="281940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62" name="Text Box 38" descr=" 26662"/>
          <p:cNvSpPr txBox="1">
            <a:spLocks noChangeArrowheads="1"/>
          </p:cNvSpPr>
          <p:nvPr/>
        </p:nvSpPr>
        <p:spPr bwMode="auto">
          <a:xfrm>
            <a:off x="5265738" y="2409825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6663" name="Text Box 39" descr=" 26663"/>
          <p:cNvSpPr txBox="1">
            <a:spLocks noChangeArrowheads="1"/>
          </p:cNvSpPr>
          <p:nvPr/>
        </p:nvSpPr>
        <p:spPr bwMode="auto">
          <a:xfrm>
            <a:off x="6646863" y="2470150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6689" name="Text Box 65" descr=" 26689"/>
          <p:cNvSpPr txBox="1">
            <a:spLocks noChangeArrowheads="1"/>
          </p:cNvSpPr>
          <p:nvPr/>
        </p:nvSpPr>
        <p:spPr bwMode="auto">
          <a:xfrm>
            <a:off x="6629400" y="1824038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3923928" y="4865092"/>
            <a:ext cx="47160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Compute Post (</a:t>
            </a:r>
            <a:r>
              <a:rPr lang="en-US" altLang="zh-TW" b="1" i="1" dirty="0" smtClean="0"/>
              <a:t>L=0 </a:t>
            </a:r>
            <a:r>
              <a:rPr lang="en-US" altLang="zh-TW" b="1" i="1" dirty="0" smtClean="0">
                <a:latin typeface="cmsy10"/>
              </a:rPr>
              <a:t>Æ</a:t>
            </a:r>
            <a:r>
              <a:rPr lang="en-US" altLang="zh-TW" b="1" i="1" dirty="0" smtClean="0"/>
              <a:t> old!=new</a:t>
            </a:r>
            <a:r>
              <a:rPr lang="en-US" altLang="zh-TW" dirty="0" smtClean="0"/>
              <a:t>, [new!=old])</a:t>
            </a:r>
          </a:p>
          <a:p>
            <a:r>
              <a:rPr lang="en-US" altLang="zh-TW" dirty="0" smtClean="0"/>
              <a:t>=  (L=0</a:t>
            </a:r>
            <a:r>
              <a:rPr lang="en-US" altLang="zh-TW" dirty="0" smtClean="0">
                <a:latin typeface="cmsy10"/>
              </a:rPr>
              <a:t> Æ </a:t>
            </a:r>
            <a:r>
              <a:rPr lang="en-US" altLang="zh-TW" dirty="0" smtClean="0"/>
              <a:t>new!=old)</a:t>
            </a:r>
          </a:p>
          <a:p>
            <a:r>
              <a:rPr lang="en-US" altLang="zh-TW" dirty="0" smtClean="0"/>
              <a:t>Make Abstraction </a:t>
            </a:r>
          </a:p>
          <a:p>
            <a:r>
              <a:rPr lang="en-US" altLang="zh-TW" dirty="0" smtClean="0"/>
              <a:t>(L=0</a:t>
            </a:r>
            <a:r>
              <a:rPr lang="en-US" altLang="zh-TW" dirty="0" smtClean="0">
                <a:latin typeface="cmsy10"/>
              </a:rPr>
              <a:t> Æ </a:t>
            </a:r>
            <a:r>
              <a:rPr lang="en-US" altLang="zh-TW" dirty="0" smtClean="0"/>
              <a:t>new!=old) 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en-US" altLang="zh-TW" b="1" dirty="0" smtClean="0">
                <a:sym typeface="Wingdings" pitchFamily="2" charset="2"/>
              </a:rPr>
              <a:t>(L!=0)   </a:t>
            </a:r>
            <a:r>
              <a:rPr lang="en-US" altLang="zh-TW" b="1" dirty="0" smtClean="0">
                <a:solidFill>
                  <a:srgbClr val="FF0000"/>
                </a:solidFill>
                <a:sym typeface="Wingdings" pitchFamily="2" charset="2"/>
              </a:rPr>
              <a:t>Not Passed</a:t>
            </a:r>
            <a:endParaRPr lang="en-US" altLang="zh-TW" b="1" i="1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altLang="zh-TW" dirty="0" smtClean="0"/>
              <a:t>(L=0</a:t>
            </a:r>
            <a:r>
              <a:rPr lang="en-US" altLang="zh-TW" dirty="0" smtClean="0">
                <a:latin typeface="cmsy10"/>
              </a:rPr>
              <a:t> Æ </a:t>
            </a:r>
            <a:r>
              <a:rPr lang="en-US" altLang="zh-TW" dirty="0" smtClean="0"/>
              <a:t>new!=old) 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en-US" altLang="zh-TW" b="1" dirty="0" smtClean="0">
                <a:sym typeface="Wingdings" pitchFamily="2" charset="2"/>
              </a:rPr>
              <a:t>(L=0)    </a:t>
            </a:r>
            <a:r>
              <a:rPr lang="en-US" altLang="zh-TW" b="1" dirty="0" smtClean="0">
                <a:solidFill>
                  <a:srgbClr val="009900"/>
                </a:solidFill>
                <a:sym typeface="Wingdings" pitchFamily="2" charset="2"/>
              </a:rPr>
              <a:t>Pass</a:t>
            </a:r>
          </a:p>
          <a:p>
            <a:r>
              <a:rPr lang="en-US" altLang="zh-TW" dirty="0" smtClean="0"/>
              <a:t>(L=0</a:t>
            </a:r>
            <a:r>
              <a:rPr lang="en-US" altLang="zh-TW" dirty="0" smtClean="0">
                <a:latin typeface="cmsy10"/>
              </a:rPr>
              <a:t> Æ </a:t>
            </a:r>
            <a:r>
              <a:rPr lang="en-US" altLang="zh-TW" dirty="0" smtClean="0"/>
              <a:t>new!=old) 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en-US" altLang="zh-TW" b="1" dirty="0" smtClean="0">
                <a:sym typeface="Wingdings" pitchFamily="2" charset="2"/>
              </a:rPr>
              <a:t>(old=new)   </a:t>
            </a:r>
            <a:r>
              <a:rPr lang="en-US" altLang="zh-TW" b="1" dirty="0" smtClean="0">
                <a:solidFill>
                  <a:srgbClr val="FF0000"/>
                </a:solidFill>
                <a:sym typeface="Wingdings" pitchFamily="2" charset="2"/>
              </a:rPr>
              <a:t>Not Passed</a:t>
            </a:r>
            <a:endParaRPr lang="en-US" altLang="zh-TW" b="1" i="1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altLang="zh-TW" dirty="0" smtClean="0"/>
              <a:t>(L=0</a:t>
            </a:r>
            <a:r>
              <a:rPr lang="en-US" altLang="zh-TW" dirty="0" smtClean="0">
                <a:latin typeface="cmsy10"/>
              </a:rPr>
              <a:t> Æ </a:t>
            </a:r>
            <a:r>
              <a:rPr lang="en-US" altLang="zh-TW" dirty="0" smtClean="0"/>
              <a:t>new!=old) 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en-US" altLang="zh-TW" b="1" dirty="0" smtClean="0">
                <a:sym typeface="Wingdings" pitchFamily="2" charset="2"/>
              </a:rPr>
              <a:t>(old!=new) </a:t>
            </a:r>
            <a:r>
              <a:rPr lang="en-US" altLang="zh-TW" b="1" dirty="0" smtClean="0">
                <a:solidFill>
                  <a:srgbClr val="009900"/>
                </a:solidFill>
                <a:sym typeface="Wingdings" pitchFamily="2" charset="2"/>
              </a:rPr>
              <a:t>Pass</a:t>
            </a:r>
            <a:endParaRPr lang="zh-TW" altLang="en-US" dirty="0" smtClean="0"/>
          </a:p>
          <a:p>
            <a:endParaRPr lang="zh-TW" altLang="en-US" dirty="0" smtClean="0"/>
          </a:p>
        </p:txBody>
      </p:sp>
      <p:sp>
        <p:nvSpPr>
          <p:cNvPr id="49" name="向右箭號 48"/>
          <p:cNvSpPr/>
          <p:nvPr/>
        </p:nvSpPr>
        <p:spPr>
          <a:xfrm>
            <a:off x="1331640" y="2708920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3" descr=" 3"/>
          <p:cNvGrpSpPr>
            <a:grpSpLocks/>
          </p:cNvGrpSpPr>
          <p:nvPr/>
        </p:nvGrpSpPr>
        <p:grpSpPr bwMode="auto">
          <a:xfrm>
            <a:off x="4686306" y="4143375"/>
            <a:ext cx="2144715" cy="708025"/>
            <a:chOff x="2952" y="2610"/>
            <a:chExt cx="1351" cy="446"/>
          </a:xfrm>
        </p:grpSpPr>
        <p:sp>
          <p:nvSpPr>
            <p:cNvPr id="44" name="Oval 28"/>
            <p:cNvSpPr>
              <a:spLocks noChangeArrowheads="1"/>
            </p:cNvSpPr>
            <p:nvPr/>
          </p:nvSpPr>
          <p:spPr bwMode="auto">
            <a:xfrm>
              <a:off x="3404" y="2884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5</a:t>
              </a:r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2952" y="2610"/>
              <a:ext cx="69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[new!=old]</a:t>
              </a:r>
            </a:p>
          </p:txBody>
        </p:sp>
        <p:sp>
          <p:nvSpPr>
            <p:cNvPr id="46" name="Line 36"/>
            <p:cNvSpPr>
              <a:spLocks noChangeShapeType="1"/>
            </p:cNvSpPr>
            <p:nvPr/>
          </p:nvSpPr>
          <p:spPr bwMode="auto">
            <a:xfrm flipH="1">
              <a:off x="3496" y="2717"/>
              <a:ext cx="134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" name="Text Box 68"/>
            <p:cNvSpPr txBox="1">
              <a:spLocks noChangeArrowheads="1"/>
            </p:cNvSpPr>
            <p:nvPr/>
          </p:nvSpPr>
          <p:spPr bwMode="auto">
            <a:xfrm>
              <a:off x="3521" y="2802"/>
              <a:ext cx="78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L=0</a:t>
              </a:r>
              <a:r>
                <a:rPr lang="en-US" altLang="zh-TW" sz="1200" b="1" i="1" dirty="0" smtClean="0">
                  <a:solidFill>
                    <a:srgbClr val="990033"/>
                  </a:solidFill>
                  <a:latin typeface="cmsy10"/>
                  <a:ea typeface="新細明體" charset="-120"/>
                </a:rPr>
                <a:t> Æ</a:t>
              </a:r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 old!=new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grpSp>
        <p:nvGrpSpPr>
          <p:cNvPr id="3" name="Group 72" descr=" 4"/>
          <p:cNvGrpSpPr>
            <a:grpSpLocks/>
          </p:cNvGrpSpPr>
          <p:nvPr/>
        </p:nvGrpSpPr>
        <p:grpSpPr bwMode="auto">
          <a:xfrm>
            <a:off x="5267319" y="3502025"/>
            <a:ext cx="1804984" cy="819150"/>
            <a:chOff x="3318" y="2206"/>
            <a:chExt cx="1137" cy="516"/>
          </a:xfrm>
        </p:grpSpPr>
        <p:sp>
          <p:nvSpPr>
            <p:cNvPr id="39" name="Oval 27"/>
            <p:cNvSpPr>
              <a:spLocks noChangeArrowheads="1"/>
            </p:cNvSpPr>
            <p:nvPr/>
          </p:nvSpPr>
          <p:spPr bwMode="auto">
            <a:xfrm>
              <a:off x="3608" y="255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4</a:t>
              </a:r>
            </a:p>
          </p:txBody>
        </p:sp>
        <p:sp>
          <p:nvSpPr>
            <p:cNvPr id="40" name="Text Box 32"/>
            <p:cNvSpPr txBox="1">
              <a:spLocks noChangeArrowheads="1"/>
            </p:cNvSpPr>
            <p:nvPr/>
          </p:nvSpPr>
          <p:spPr bwMode="auto">
            <a:xfrm>
              <a:off x="3318" y="2206"/>
              <a:ext cx="52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   L=0;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 new++</a:t>
              </a: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 flipH="1">
              <a:off x="3689" y="2260"/>
              <a:ext cx="182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" name="Text Box 67"/>
            <p:cNvSpPr txBox="1">
              <a:spLocks noChangeArrowheads="1"/>
            </p:cNvSpPr>
            <p:nvPr/>
          </p:nvSpPr>
          <p:spPr bwMode="auto">
            <a:xfrm>
              <a:off x="3696" y="2418"/>
              <a:ext cx="75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L=0 </a:t>
              </a:r>
              <a:r>
                <a:rPr lang="en-US" altLang="zh-TW" sz="1200" b="1" i="1" dirty="0" smtClean="0">
                  <a:solidFill>
                    <a:srgbClr val="990033"/>
                  </a:solidFill>
                  <a:latin typeface="cmsy10"/>
                  <a:ea typeface="新細明體" charset="-120"/>
                </a:rPr>
                <a:t>Æ</a:t>
              </a:r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 old =new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grpSp>
        <p:nvGrpSpPr>
          <p:cNvPr id="4" name="Group 71" descr=" 5"/>
          <p:cNvGrpSpPr>
            <a:grpSpLocks/>
          </p:cNvGrpSpPr>
          <p:nvPr/>
        </p:nvGrpSpPr>
        <p:grpSpPr bwMode="auto">
          <a:xfrm>
            <a:off x="6094411" y="2930525"/>
            <a:ext cx="1482724" cy="708025"/>
            <a:chOff x="3839" y="1846"/>
            <a:chExt cx="934" cy="446"/>
          </a:xfrm>
        </p:grpSpPr>
        <p:sp>
          <p:nvSpPr>
            <p:cNvPr id="34" name="Oval 26"/>
            <p:cNvSpPr>
              <a:spLocks noChangeArrowheads="1"/>
            </p:cNvSpPr>
            <p:nvPr/>
          </p:nvSpPr>
          <p:spPr bwMode="auto">
            <a:xfrm>
              <a:off x="3839" y="212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3</a:t>
              </a:r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4037" y="1870"/>
              <a:ext cx="52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 L=1;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old=new</a:t>
              </a:r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 flipH="1">
              <a:off x="3925" y="1846"/>
              <a:ext cx="188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Text Box 66"/>
            <p:cNvSpPr txBox="1">
              <a:spLocks noChangeArrowheads="1"/>
            </p:cNvSpPr>
            <p:nvPr/>
          </p:nvSpPr>
          <p:spPr bwMode="auto">
            <a:xfrm>
              <a:off x="4001" y="2112"/>
              <a:ext cx="77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L!=0 </a:t>
              </a:r>
              <a:r>
                <a:rPr lang="en-US" altLang="zh-TW" sz="1200" b="1" i="1" dirty="0" smtClean="0">
                  <a:solidFill>
                    <a:srgbClr val="990033"/>
                  </a:solidFill>
                  <a:latin typeface="cmsy10"/>
                  <a:ea typeface="新細明體" charset="-120"/>
                </a:rPr>
                <a:t>Æ</a:t>
              </a:r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 old=new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sp>
        <p:nvSpPr>
          <p:cNvPr id="26626" name="Rectangle 2" descr=" 266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6627" name="Oval 3" descr=" 26627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8" name="Oval 4" descr=" 26628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9" name="Oval 5" descr=" 26629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0" name="Oval 6" descr=" 26630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1" name="Oval 7" descr=" 26631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2" name="Oval 8" descr=" 26632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3" name="Text Box 9" descr=" 26633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6634" name="Text Box 10" descr=" 26634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6635" name="Text Box 11" descr=" 26635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6636" name="Text Box 12" descr=" 26636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6637" name="Text Box 13" descr=" 26637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6638" name="Text Box 14" descr=" 26638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6639" name="Line 15" descr=" 26639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0" name="Line 16" descr=" 26640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1" name="Line 17" descr=" 26641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2" name="Line 18" descr=" 26642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3" name="Line 19" descr=" 26643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4" name="Freeform 20" descr=" 26644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5" name="Freeform 21" descr=" 26645"/>
          <p:cNvSpPr>
            <a:spLocks/>
          </p:cNvSpPr>
          <p:nvPr/>
        </p:nvSpPr>
        <p:spPr bwMode="auto">
          <a:xfrm>
            <a:off x="1938338" y="275431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rgbClr val="C00000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6" name="Text Box 22" descr=" 26646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sp>
        <p:nvSpPr>
          <p:cNvPr id="26647" name="Oval 23" descr=" 26647"/>
          <p:cNvSpPr>
            <a:spLocks noChangeArrowheads="1"/>
          </p:cNvSpPr>
          <p:nvPr/>
        </p:nvSpPr>
        <p:spPr bwMode="auto">
          <a:xfrm>
            <a:off x="6478588" y="20002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0</a:t>
            </a:r>
          </a:p>
        </p:txBody>
      </p:sp>
      <p:sp>
        <p:nvSpPr>
          <p:cNvPr id="26648" name="Oval 24" descr=" 26648"/>
          <p:cNvSpPr>
            <a:spLocks noChangeArrowheads="1"/>
          </p:cNvSpPr>
          <p:nvPr/>
        </p:nvSpPr>
        <p:spPr bwMode="auto">
          <a:xfrm>
            <a:off x="6478588" y="268287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26649" name="Oval 25" descr=" 26649"/>
          <p:cNvSpPr>
            <a:spLocks noChangeArrowheads="1"/>
          </p:cNvSpPr>
          <p:nvPr/>
        </p:nvSpPr>
        <p:spPr bwMode="auto">
          <a:xfrm>
            <a:off x="5522913" y="2682875"/>
            <a:ext cx="273050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26653" name="Text Box 29" descr=" 26653"/>
          <p:cNvSpPr txBox="1">
            <a:spLocks noChangeArrowheads="1"/>
          </p:cNvSpPr>
          <p:nvPr/>
        </p:nvSpPr>
        <p:spPr bwMode="auto">
          <a:xfrm>
            <a:off x="6626225" y="2209800"/>
            <a:ext cx="4603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6655" name="Text Box 31" descr=" 26655"/>
          <p:cNvSpPr txBox="1">
            <a:spLocks noChangeArrowheads="1"/>
          </p:cNvSpPr>
          <p:nvPr/>
        </p:nvSpPr>
        <p:spPr bwMode="auto">
          <a:xfrm>
            <a:off x="5668963" y="2444750"/>
            <a:ext cx="735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6658" name="Line 34" descr=" 26658"/>
          <p:cNvSpPr>
            <a:spLocks noChangeShapeType="1"/>
          </p:cNvSpPr>
          <p:nvPr/>
        </p:nvSpPr>
        <p:spPr bwMode="auto">
          <a:xfrm>
            <a:off x="6615113" y="2273300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61" name="Line 37" descr=" 26661"/>
          <p:cNvSpPr>
            <a:spLocks noChangeShapeType="1"/>
          </p:cNvSpPr>
          <p:nvPr/>
        </p:nvSpPr>
        <p:spPr bwMode="auto">
          <a:xfrm flipH="1" flipV="1">
            <a:off x="5795963" y="281940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62" name="Text Box 38" descr=" 26662"/>
          <p:cNvSpPr txBox="1">
            <a:spLocks noChangeArrowheads="1"/>
          </p:cNvSpPr>
          <p:nvPr/>
        </p:nvSpPr>
        <p:spPr bwMode="auto">
          <a:xfrm>
            <a:off x="5265738" y="2409825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6663" name="Text Box 39" descr=" 26663"/>
          <p:cNvSpPr txBox="1">
            <a:spLocks noChangeArrowheads="1"/>
          </p:cNvSpPr>
          <p:nvPr/>
        </p:nvSpPr>
        <p:spPr bwMode="auto">
          <a:xfrm>
            <a:off x="6646863" y="2470150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6689" name="Text Box 65" descr=" 26689"/>
          <p:cNvSpPr txBox="1">
            <a:spLocks noChangeArrowheads="1"/>
          </p:cNvSpPr>
          <p:nvPr/>
        </p:nvSpPr>
        <p:spPr bwMode="auto">
          <a:xfrm>
            <a:off x="6629400" y="1824038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49" name="Freeform 63"/>
          <p:cNvSpPr>
            <a:spLocks/>
          </p:cNvSpPr>
          <p:nvPr/>
        </p:nvSpPr>
        <p:spPr bwMode="auto">
          <a:xfrm>
            <a:off x="5222875" y="2879725"/>
            <a:ext cx="1263650" cy="1739900"/>
          </a:xfrm>
          <a:custGeom>
            <a:avLst/>
            <a:gdLst/>
            <a:ahLst/>
            <a:cxnLst>
              <a:cxn ang="0">
                <a:pos x="76" y="612"/>
              </a:cxn>
              <a:cxn ang="0">
                <a:pos x="10" y="432"/>
              </a:cxn>
              <a:cxn ang="0">
                <a:pos x="73" y="141"/>
              </a:cxn>
              <a:cxn ang="0">
                <a:pos x="445" y="0"/>
              </a:cxn>
            </a:cxnLst>
            <a:rect l="0" t="0" r="r" b="b"/>
            <a:pathLst>
              <a:path w="445" h="612">
                <a:moveTo>
                  <a:pt x="76" y="612"/>
                </a:moveTo>
                <a:cubicBezTo>
                  <a:pt x="65" y="582"/>
                  <a:pt x="10" y="510"/>
                  <a:pt x="10" y="432"/>
                </a:cubicBezTo>
                <a:cubicBezTo>
                  <a:pt x="10" y="354"/>
                  <a:pt x="0" y="213"/>
                  <a:pt x="73" y="141"/>
                </a:cubicBezTo>
                <a:cubicBezTo>
                  <a:pt x="146" y="69"/>
                  <a:pt x="368" y="29"/>
                  <a:pt x="445" y="0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0" name="Text Box 77"/>
          <p:cNvSpPr txBox="1">
            <a:spLocks noChangeArrowheads="1"/>
          </p:cNvSpPr>
          <p:nvPr/>
        </p:nvSpPr>
        <p:spPr bwMode="auto">
          <a:xfrm>
            <a:off x="4419600" y="5334000"/>
            <a:ext cx="324685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Covering: state 5 is subsumed by</a:t>
            </a:r>
          </a:p>
          <a:p>
            <a:r>
              <a:rPr lang="en-US" altLang="zh-TW" dirty="0">
                <a:ea typeface="新細明體" charset="-120"/>
              </a:rPr>
              <a:t>state 1</a:t>
            </a:r>
            <a:r>
              <a:rPr lang="en-US" altLang="zh-TW" dirty="0" smtClean="0">
                <a:ea typeface="新細明體" charset="-120"/>
              </a:rPr>
              <a:t>.</a:t>
            </a:r>
          </a:p>
          <a:p>
            <a:r>
              <a:rPr lang="en-US" altLang="zh-TW" dirty="0" smtClean="0">
                <a:ea typeface="新細明體" charset="-120"/>
              </a:rPr>
              <a:t>L=1 </a:t>
            </a:r>
            <a:r>
              <a:rPr lang="en-US" altLang="zh-TW" dirty="0" smtClean="0">
                <a:latin typeface="cmsy10"/>
                <a:ea typeface="新細明體" charset="-120"/>
              </a:rPr>
              <a:t>Æ</a:t>
            </a:r>
            <a:r>
              <a:rPr lang="en-US" altLang="zh-TW" dirty="0" smtClean="0">
                <a:ea typeface="新細明體" charset="-120"/>
              </a:rPr>
              <a:t> old!=new</a:t>
            </a:r>
            <a:r>
              <a:rPr lang="en-US" altLang="zh-TW" dirty="0" smtClean="0">
                <a:ea typeface="新細明體" charset="-120"/>
                <a:sym typeface="Wingdings" pitchFamily="2" charset="2"/>
              </a:rPr>
              <a:t> L=1     </a:t>
            </a:r>
            <a:r>
              <a:rPr lang="en-US" altLang="zh-TW" b="1" dirty="0" smtClean="0">
                <a:solidFill>
                  <a:srgbClr val="009900"/>
                </a:solidFill>
                <a:ea typeface="新細明體" charset="-120"/>
                <a:sym typeface="Wingdings" pitchFamily="2" charset="2"/>
              </a:rPr>
              <a:t>Pass</a:t>
            </a:r>
            <a:endParaRPr lang="en-US" altLang="zh-TW" b="1" dirty="0">
              <a:solidFill>
                <a:srgbClr val="009900"/>
              </a:solidFill>
              <a:ea typeface="新細明體" charset="-120"/>
            </a:endParaRPr>
          </a:p>
        </p:txBody>
      </p:sp>
      <p:sp>
        <p:nvSpPr>
          <p:cNvPr id="51" name="向右箭號 50"/>
          <p:cNvSpPr/>
          <p:nvPr/>
        </p:nvSpPr>
        <p:spPr>
          <a:xfrm>
            <a:off x="1331640" y="2708920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4" name="Text Box 66" descr=" 27714"/>
          <p:cNvSpPr txBox="1">
            <a:spLocks noChangeArrowheads="1"/>
          </p:cNvSpPr>
          <p:nvPr/>
        </p:nvSpPr>
        <p:spPr bwMode="auto">
          <a:xfrm>
            <a:off x="6400800" y="3352800"/>
            <a:ext cx="122501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L!=0 </a:t>
            </a:r>
            <a:r>
              <a:rPr lang="en-US" altLang="zh-TW" sz="1200" b="1" i="1" dirty="0" smtClean="0">
                <a:solidFill>
                  <a:srgbClr val="990033"/>
                </a:solidFill>
                <a:latin typeface="cmsy10"/>
                <a:ea typeface="新細明體" charset="-120"/>
              </a:rPr>
              <a:t>Æ</a:t>
            </a:r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 old=new</a:t>
            </a:r>
            <a:endParaRPr lang="en-US" altLang="zh-TW" sz="1200" b="1" i="1" dirty="0">
              <a:solidFill>
                <a:srgbClr val="990033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27650" name="Rectangle 2" descr=" 276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7651" name="Oval 3" descr=" 27651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2" name="Oval 4" descr=" 27652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3" name="Oval 5" descr=" 27653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4" name="Oval 6" descr=" 27654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5" name="Oval 7" descr=" 27655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6" name="Oval 8" descr=" 27656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7" name="Text Box 9" descr=" 27657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58" name="Text Box 10" descr=" 27658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7659" name="Text Box 11" descr=" 27659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60" name="Text Box 12" descr=" 27660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61" name="Text Box 13" descr=" 27661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7662" name="Text Box 14" descr=" 27662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63" name="Line 15" descr=" 27663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4" name="Line 16" descr=" 27664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5" name="Line 17" descr=" 27665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6" name="Line 18" descr=" 27666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7" name="Line 19" descr=" 27667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8" name="Freeform 20" descr=" 27668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9" name="Freeform 21" descr=" 27669"/>
          <p:cNvSpPr>
            <a:spLocks/>
          </p:cNvSpPr>
          <p:nvPr/>
        </p:nvSpPr>
        <p:spPr bwMode="auto">
          <a:xfrm>
            <a:off x="1938338" y="275431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70" name="Text Box 22" descr=" 27670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sp>
        <p:nvSpPr>
          <p:cNvPr id="27671" name="Oval 23" descr=" 27671"/>
          <p:cNvSpPr>
            <a:spLocks noChangeArrowheads="1"/>
          </p:cNvSpPr>
          <p:nvPr/>
        </p:nvSpPr>
        <p:spPr bwMode="auto">
          <a:xfrm>
            <a:off x="6478588" y="20002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0</a:t>
            </a:r>
          </a:p>
        </p:txBody>
      </p:sp>
      <p:sp>
        <p:nvSpPr>
          <p:cNvPr id="27672" name="Oval 24" descr=" 27672"/>
          <p:cNvSpPr>
            <a:spLocks noChangeArrowheads="1"/>
          </p:cNvSpPr>
          <p:nvPr/>
        </p:nvSpPr>
        <p:spPr bwMode="auto">
          <a:xfrm>
            <a:off x="6478588" y="268287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27673" name="Oval 25" descr=" 27673"/>
          <p:cNvSpPr>
            <a:spLocks noChangeArrowheads="1"/>
          </p:cNvSpPr>
          <p:nvPr/>
        </p:nvSpPr>
        <p:spPr bwMode="auto">
          <a:xfrm>
            <a:off x="5522913" y="2682875"/>
            <a:ext cx="273050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27674" name="Oval 26" descr=" 27674"/>
          <p:cNvSpPr>
            <a:spLocks noChangeArrowheads="1"/>
          </p:cNvSpPr>
          <p:nvPr/>
        </p:nvSpPr>
        <p:spPr bwMode="auto">
          <a:xfrm>
            <a:off x="6094413" y="336550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3</a:t>
            </a:r>
          </a:p>
        </p:txBody>
      </p:sp>
      <p:sp>
        <p:nvSpPr>
          <p:cNvPr id="27675" name="Oval 27" descr=" 27675"/>
          <p:cNvSpPr>
            <a:spLocks noChangeArrowheads="1"/>
          </p:cNvSpPr>
          <p:nvPr/>
        </p:nvSpPr>
        <p:spPr bwMode="auto">
          <a:xfrm>
            <a:off x="5727700" y="404812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4</a:t>
            </a:r>
          </a:p>
        </p:txBody>
      </p:sp>
      <p:sp>
        <p:nvSpPr>
          <p:cNvPr id="27676" name="Oval 28" descr=" 27676"/>
          <p:cNvSpPr>
            <a:spLocks noChangeArrowheads="1"/>
          </p:cNvSpPr>
          <p:nvPr/>
        </p:nvSpPr>
        <p:spPr bwMode="auto">
          <a:xfrm>
            <a:off x="5403850" y="45783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5</a:t>
            </a:r>
          </a:p>
        </p:txBody>
      </p:sp>
      <p:sp>
        <p:nvSpPr>
          <p:cNvPr id="27677" name="Text Box 29" descr=" 27677"/>
          <p:cNvSpPr txBox="1">
            <a:spLocks noChangeArrowheads="1"/>
          </p:cNvSpPr>
          <p:nvPr/>
        </p:nvSpPr>
        <p:spPr bwMode="auto">
          <a:xfrm>
            <a:off x="6626225" y="2209800"/>
            <a:ext cx="4603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78" name="Text Box 30" descr=" 27678"/>
          <p:cNvSpPr txBox="1">
            <a:spLocks noChangeArrowheads="1"/>
          </p:cNvSpPr>
          <p:nvPr/>
        </p:nvSpPr>
        <p:spPr bwMode="auto">
          <a:xfrm>
            <a:off x="6408738" y="2968625"/>
            <a:ext cx="8302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L=1;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old=new</a:t>
            </a:r>
          </a:p>
        </p:txBody>
      </p:sp>
      <p:sp>
        <p:nvSpPr>
          <p:cNvPr id="27679" name="Text Box 31" descr=" 27679"/>
          <p:cNvSpPr txBox="1">
            <a:spLocks noChangeArrowheads="1"/>
          </p:cNvSpPr>
          <p:nvPr/>
        </p:nvSpPr>
        <p:spPr bwMode="auto">
          <a:xfrm>
            <a:off x="5668963" y="2444750"/>
            <a:ext cx="735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80" name="Text Box 32" descr=" 27680"/>
          <p:cNvSpPr txBox="1">
            <a:spLocks noChangeArrowheads="1"/>
          </p:cNvSpPr>
          <p:nvPr/>
        </p:nvSpPr>
        <p:spPr bwMode="auto">
          <a:xfrm>
            <a:off x="5267325" y="3502025"/>
            <a:ext cx="8286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  L=0;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81" name="Text Box 33" descr=" 27681"/>
          <p:cNvSpPr txBox="1">
            <a:spLocks noChangeArrowheads="1"/>
          </p:cNvSpPr>
          <p:nvPr/>
        </p:nvSpPr>
        <p:spPr bwMode="auto">
          <a:xfrm>
            <a:off x="4686300" y="4143375"/>
            <a:ext cx="1104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82" name="Line 34" descr=" 27682"/>
          <p:cNvSpPr>
            <a:spLocks noChangeShapeType="1"/>
          </p:cNvSpPr>
          <p:nvPr/>
        </p:nvSpPr>
        <p:spPr bwMode="auto">
          <a:xfrm>
            <a:off x="6615113" y="2273300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3" name="Line 35" descr=" 27683"/>
          <p:cNvSpPr>
            <a:spLocks noChangeShapeType="1"/>
          </p:cNvSpPr>
          <p:nvPr/>
        </p:nvSpPr>
        <p:spPr bwMode="auto">
          <a:xfrm flipH="1">
            <a:off x="5856288" y="3587750"/>
            <a:ext cx="288925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4" name="Line 36" descr=" 27684"/>
          <p:cNvSpPr>
            <a:spLocks noChangeShapeType="1"/>
          </p:cNvSpPr>
          <p:nvPr/>
        </p:nvSpPr>
        <p:spPr bwMode="auto">
          <a:xfrm flipH="1">
            <a:off x="5549900" y="4313238"/>
            <a:ext cx="212725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5" name="Line 37" descr=" 27685"/>
          <p:cNvSpPr>
            <a:spLocks noChangeShapeType="1"/>
          </p:cNvSpPr>
          <p:nvPr/>
        </p:nvSpPr>
        <p:spPr bwMode="auto">
          <a:xfrm flipH="1" flipV="1">
            <a:off x="5795963" y="281940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6" name="Text Box 38" descr=" 27686"/>
          <p:cNvSpPr txBox="1">
            <a:spLocks noChangeArrowheads="1"/>
          </p:cNvSpPr>
          <p:nvPr/>
        </p:nvSpPr>
        <p:spPr bwMode="auto">
          <a:xfrm>
            <a:off x="5265738" y="2409825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7687" name="Text Box 39" descr=" 27687"/>
          <p:cNvSpPr txBox="1">
            <a:spLocks noChangeArrowheads="1"/>
          </p:cNvSpPr>
          <p:nvPr/>
        </p:nvSpPr>
        <p:spPr bwMode="auto">
          <a:xfrm>
            <a:off x="6646863" y="2470150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7688" name="Line 40" descr=" 27688"/>
          <p:cNvSpPr>
            <a:spLocks noChangeShapeType="1"/>
          </p:cNvSpPr>
          <p:nvPr/>
        </p:nvSpPr>
        <p:spPr bwMode="auto">
          <a:xfrm flipH="1">
            <a:off x="6230938" y="2930525"/>
            <a:ext cx="29845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93" name="Text Box 45" descr=" 27693"/>
          <p:cNvSpPr txBox="1">
            <a:spLocks noChangeArrowheads="1"/>
          </p:cNvSpPr>
          <p:nvPr/>
        </p:nvSpPr>
        <p:spPr bwMode="auto">
          <a:xfrm>
            <a:off x="4787145" y="4808185"/>
            <a:ext cx="122501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 </a:t>
            </a:r>
            <a:r>
              <a:rPr lang="en-US" altLang="zh-TW" sz="1200" b="1" i="1" dirty="0" smtClean="0">
                <a:solidFill>
                  <a:srgbClr val="990033"/>
                </a:solidFill>
                <a:latin typeface="cmsy10"/>
                <a:ea typeface="新細明體" charset="-120"/>
              </a:rPr>
              <a:t>Æ</a:t>
            </a:r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 old!=new</a:t>
            </a:r>
            <a:endParaRPr lang="en-US" altLang="zh-TW" sz="1200" b="1" i="1" dirty="0">
              <a:solidFill>
                <a:srgbClr val="990033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27694" name="Text Box 46" descr=" 27694"/>
          <p:cNvSpPr txBox="1">
            <a:spLocks noChangeArrowheads="1"/>
          </p:cNvSpPr>
          <p:nvPr/>
        </p:nvSpPr>
        <p:spPr bwMode="auto">
          <a:xfrm>
            <a:off x="5870575" y="3852863"/>
            <a:ext cx="12202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  <a:r>
              <a:rPr lang="en-US" altLang="zh-TW" sz="1200" b="1" i="1" dirty="0" smtClean="0">
                <a:solidFill>
                  <a:srgbClr val="990033"/>
                </a:solidFill>
                <a:latin typeface="cmsy10"/>
                <a:ea typeface="新細明體" charset="-120"/>
              </a:rPr>
              <a:t> Æ</a:t>
            </a:r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 old =new</a:t>
            </a:r>
            <a:endParaRPr lang="en-US" altLang="zh-TW" sz="1200" b="1" i="1" dirty="0">
              <a:solidFill>
                <a:srgbClr val="990033"/>
              </a:solidFill>
              <a:latin typeface="Times New Roman" pitchFamily="18" charset="0"/>
              <a:ea typeface="新細明體" charset="-120"/>
            </a:endParaRPr>
          </a:p>
        </p:txBody>
      </p:sp>
      <p:grpSp>
        <p:nvGrpSpPr>
          <p:cNvPr id="2" name="Group 71" descr=" 5"/>
          <p:cNvGrpSpPr>
            <a:grpSpLocks/>
          </p:cNvGrpSpPr>
          <p:nvPr/>
        </p:nvGrpSpPr>
        <p:grpSpPr bwMode="auto">
          <a:xfrm>
            <a:off x="5932487" y="4143375"/>
            <a:ext cx="1673225" cy="715962"/>
            <a:chOff x="3737" y="2610"/>
            <a:chExt cx="1054" cy="451"/>
          </a:xfrm>
        </p:grpSpPr>
        <p:sp>
          <p:nvSpPr>
            <p:cNvPr id="52" name="Oval 48"/>
            <p:cNvSpPr>
              <a:spLocks noChangeArrowheads="1"/>
            </p:cNvSpPr>
            <p:nvPr/>
          </p:nvSpPr>
          <p:spPr bwMode="auto">
            <a:xfrm>
              <a:off x="3947" y="2889"/>
              <a:ext cx="171" cy="17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 dirty="0">
                  <a:latin typeface="Times New Roman" pitchFamily="18" charset="0"/>
                  <a:ea typeface="新細明體" charset="-120"/>
                </a:rPr>
                <a:t>7</a:t>
              </a:r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3737" y="2701"/>
              <a:ext cx="231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Text Box 50"/>
            <p:cNvSpPr txBox="1">
              <a:spLocks noChangeArrowheads="1"/>
            </p:cNvSpPr>
            <p:nvPr/>
          </p:nvSpPr>
          <p:spPr bwMode="auto">
            <a:xfrm>
              <a:off x="3737" y="2610"/>
              <a:ext cx="69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[new==old]</a:t>
              </a:r>
            </a:p>
          </p:txBody>
        </p:sp>
        <p:sp>
          <p:nvSpPr>
            <p:cNvPr id="55" name="Text Box 51"/>
            <p:cNvSpPr txBox="1">
              <a:spLocks noChangeArrowheads="1"/>
            </p:cNvSpPr>
            <p:nvPr/>
          </p:nvSpPr>
          <p:spPr bwMode="auto">
            <a:xfrm>
              <a:off x="4047" y="2814"/>
              <a:ext cx="74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L=0</a:t>
              </a:r>
              <a:r>
                <a:rPr lang="en-US" altLang="zh-TW" sz="1200" b="1" i="1" dirty="0" smtClean="0">
                  <a:solidFill>
                    <a:srgbClr val="990033"/>
                  </a:solidFill>
                  <a:latin typeface="cmsy10"/>
                  <a:ea typeface="新細明體" charset="-120"/>
                </a:rPr>
                <a:t> </a:t>
              </a:r>
              <a:r>
                <a:rPr lang="en-US" altLang="zh-TW" sz="1200" b="1" i="1" dirty="0" err="1" smtClean="0">
                  <a:solidFill>
                    <a:srgbClr val="990033"/>
                  </a:solidFill>
                  <a:latin typeface="cmsy10"/>
                  <a:ea typeface="新細明體" charset="-120"/>
                </a:rPr>
                <a:t>Æ</a:t>
              </a:r>
              <a:r>
                <a:rPr lang="en-US" altLang="zh-TW" sz="1200" b="1" i="1" dirty="0" err="1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old</a:t>
              </a:r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=new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sp>
        <p:nvSpPr>
          <p:cNvPr id="27711" name="Freeform 63" descr=" 27711"/>
          <p:cNvSpPr>
            <a:spLocks/>
          </p:cNvSpPr>
          <p:nvPr/>
        </p:nvSpPr>
        <p:spPr bwMode="auto">
          <a:xfrm>
            <a:off x="5222875" y="2879725"/>
            <a:ext cx="1263650" cy="1739900"/>
          </a:xfrm>
          <a:custGeom>
            <a:avLst/>
            <a:gdLst/>
            <a:ahLst/>
            <a:cxnLst>
              <a:cxn ang="0">
                <a:pos x="76" y="612"/>
              </a:cxn>
              <a:cxn ang="0">
                <a:pos x="10" y="432"/>
              </a:cxn>
              <a:cxn ang="0">
                <a:pos x="73" y="141"/>
              </a:cxn>
              <a:cxn ang="0">
                <a:pos x="445" y="0"/>
              </a:cxn>
            </a:cxnLst>
            <a:rect l="0" t="0" r="r" b="b"/>
            <a:pathLst>
              <a:path w="445" h="612">
                <a:moveTo>
                  <a:pt x="76" y="612"/>
                </a:moveTo>
                <a:cubicBezTo>
                  <a:pt x="65" y="582"/>
                  <a:pt x="10" y="510"/>
                  <a:pt x="10" y="432"/>
                </a:cubicBezTo>
                <a:cubicBezTo>
                  <a:pt x="10" y="354"/>
                  <a:pt x="0" y="213"/>
                  <a:pt x="73" y="141"/>
                </a:cubicBezTo>
                <a:cubicBezTo>
                  <a:pt x="146" y="69"/>
                  <a:pt x="368" y="29"/>
                  <a:pt x="445" y="0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713" name="Text Box 65" descr=" 27713"/>
          <p:cNvSpPr txBox="1">
            <a:spLocks noChangeArrowheads="1"/>
          </p:cNvSpPr>
          <p:nvPr/>
        </p:nvSpPr>
        <p:spPr bwMode="auto">
          <a:xfrm>
            <a:off x="6629400" y="1824038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27729" name="Text Box 81" descr=" 27729"/>
          <p:cNvSpPr txBox="1">
            <a:spLocks noChangeArrowheads="1"/>
          </p:cNvSpPr>
          <p:nvPr/>
        </p:nvSpPr>
        <p:spPr bwMode="auto">
          <a:xfrm>
            <a:off x="3465513" y="49403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56" name="文字方塊 55"/>
          <p:cNvSpPr txBox="1"/>
          <p:nvPr/>
        </p:nvSpPr>
        <p:spPr>
          <a:xfrm>
            <a:off x="3923928" y="4998075"/>
            <a:ext cx="47160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Compute Post (</a:t>
            </a:r>
            <a:r>
              <a:rPr lang="en-US" altLang="zh-TW" sz="1600" b="1" i="1" dirty="0" smtClean="0"/>
              <a:t>L=0</a:t>
            </a:r>
            <a:r>
              <a:rPr lang="en-US" altLang="zh-TW" sz="1600" dirty="0" smtClean="0"/>
              <a:t>, [new==old])</a:t>
            </a:r>
          </a:p>
          <a:p>
            <a:r>
              <a:rPr lang="en-US" altLang="zh-TW" sz="1600" dirty="0" smtClean="0"/>
              <a:t>=  (L=0</a:t>
            </a:r>
            <a:r>
              <a:rPr lang="en-US" altLang="zh-TW" sz="1600" dirty="0" smtClean="0">
                <a:latin typeface="cmsy10"/>
              </a:rPr>
              <a:t> Æ </a:t>
            </a:r>
            <a:r>
              <a:rPr lang="en-US" altLang="zh-TW" sz="1600" dirty="0" smtClean="0"/>
              <a:t>new=old)</a:t>
            </a:r>
          </a:p>
          <a:p>
            <a:r>
              <a:rPr lang="en-US" altLang="zh-TW" sz="1600" dirty="0" smtClean="0"/>
              <a:t>Make Abstraction </a:t>
            </a:r>
          </a:p>
          <a:p>
            <a:r>
              <a:rPr lang="en-US" altLang="zh-TW" sz="1600" dirty="0" smtClean="0"/>
              <a:t>(L=0</a:t>
            </a:r>
            <a:r>
              <a:rPr lang="en-US" altLang="zh-TW" sz="1600" dirty="0" smtClean="0">
                <a:latin typeface="cmsy10"/>
              </a:rPr>
              <a:t> Æ </a:t>
            </a:r>
            <a:r>
              <a:rPr lang="en-US" altLang="zh-TW" sz="1600" dirty="0" smtClean="0"/>
              <a:t>new=old) </a:t>
            </a:r>
            <a:r>
              <a:rPr lang="en-US" altLang="zh-TW" sz="1600" dirty="0" smtClean="0">
                <a:sym typeface="Wingdings" pitchFamily="2" charset="2"/>
              </a:rPr>
              <a:t> </a:t>
            </a:r>
            <a:r>
              <a:rPr lang="en-US" altLang="zh-TW" sz="1600" b="1" dirty="0" smtClean="0">
                <a:sym typeface="Wingdings" pitchFamily="2" charset="2"/>
              </a:rPr>
              <a:t>(L!=0)   </a:t>
            </a:r>
            <a:r>
              <a:rPr lang="en-US" altLang="zh-TW" sz="1600" b="1" dirty="0" smtClean="0">
                <a:solidFill>
                  <a:srgbClr val="FF0000"/>
                </a:solidFill>
                <a:sym typeface="Wingdings" pitchFamily="2" charset="2"/>
              </a:rPr>
              <a:t>Not Passed</a:t>
            </a:r>
            <a:endParaRPr lang="en-US" altLang="zh-TW" sz="1600" b="1" i="1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altLang="zh-TW" sz="1600" dirty="0" smtClean="0"/>
              <a:t>(L=0</a:t>
            </a:r>
            <a:r>
              <a:rPr lang="en-US" altLang="zh-TW" sz="1600" dirty="0" smtClean="0">
                <a:latin typeface="cmsy10"/>
              </a:rPr>
              <a:t> Æ </a:t>
            </a:r>
            <a:r>
              <a:rPr lang="en-US" altLang="zh-TW" sz="1600" dirty="0" smtClean="0"/>
              <a:t>new=old) </a:t>
            </a:r>
            <a:r>
              <a:rPr lang="en-US" altLang="zh-TW" sz="1600" dirty="0" smtClean="0">
                <a:sym typeface="Wingdings" pitchFamily="2" charset="2"/>
              </a:rPr>
              <a:t> </a:t>
            </a:r>
            <a:r>
              <a:rPr lang="en-US" altLang="zh-TW" sz="1600" b="1" dirty="0" smtClean="0">
                <a:sym typeface="Wingdings" pitchFamily="2" charset="2"/>
              </a:rPr>
              <a:t>(L=0)    </a:t>
            </a:r>
            <a:r>
              <a:rPr lang="en-US" altLang="zh-TW" sz="1600" b="1" dirty="0" smtClean="0">
                <a:solidFill>
                  <a:srgbClr val="009900"/>
                </a:solidFill>
                <a:sym typeface="Wingdings" pitchFamily="2" charset="2"/>
              </a:rPr>
              <a:t>Pass</a:t>
            </a:r>
          </a:p>
          <a:p>
            <a:r>
              <a:rPr lang="en-US" altLang="zh-TW" sz="1600" dirty="0" smtClean="0"/>
              <a:t>(L=0</a:t>
            </a:r>
            <a:r>
              <a:rPr lang="en-US" altLang="zh-TW" sz="1600" dirty="0" smtClean="0">
                <a:latin typeface="cmsy10"/>
              </a:rPr>
              <a:t> Æ </a:t>
            </a:r>
            <a:r>
              <a:rPr lang="en-US" altLang="zh-TW" sz="1600" dirty="0" smtClean="0"/>
              <a:t>new=old) </a:t>
            </a:r>
            <a:r>
              <a:rPr lang="en-US" altLang="zh-TW" sz="1600" dirty="0" smtClean="0">
                <a:sym typeface="Wingdings" pitchFamily="2" charset="2"/>
              </a:rPr>
              <a:t> </a:t>
            </a:r>
            <a:r>
              <a:rPr lang="en-US" altLang="zh-TW" sz="1600" b="1" dirty="0" smtClean="0">
                <a:sym typeface="Wingdings" pitchFamily="2" charset="2"/>
              </a:rPr>
              <a:t>(</a:t>
            </a:r>
            <a:r>
              <a:rPr lang="en-US" altLang="zh-TW" sz="1600" b="1" dirty="0" smtClean="0"/>
              <a:t>new!=old</a:t>
            </a:r>
            <a:r>
              <a:rPr lang="en-US" altLang="zh-TW" sz="1600" b="1" dirty="0" smtClean="0">
                <a:sym typeface="Wingdings" pitchFamily="2" charset="2"/>
              </a:rPr>
              <a:t>)   </a:t>
            </a:r>
            <a:r>
              <a:rPr lang="en-US" altLang="zh-TW" sz="1600" b="1" dirty="0" smtClean="0">
                <a:solidFill>
                  <a:srgbClr val="FF0000"/>
                </a:solidFill>
                <a:sym typeface="Wingdings" pitchFamily="2" charset="2"/>
              </a:rPr>
              <a:t>Not Passed</a:t>
            </a:r>
            <a:endParaRPr lang="en-US" altLang="zh-TW" sz="1600" b="1" i="1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altLang="zh-TW" sz="1600" dirty="0" smtClean="0"/>
              <a:t>(L=0</a:t>
            </a:r>
            <a:r>
              <a:rPr lang="en-US" altLang="zh-TW" sz="1600" dirty="0" smtClean="0">
                <a:latin typeface="cmsy10"/>
              </a:rPr>
              <a:t> Æ </a:t>
            </a:r>
            <a:r>
              <a:rPr lang="en-US" altLang="zh-TW" sz="1600" dirty="0" smtClean="0"/>
              <a:t>new=old) </a:t>
            </a:r>
            <a:r>
              <a:rPr lang="en-US" altLang="zh-TW" sz="1600" dirty="0" smtClean="0">
                <a:sym typeface="Wingdings" pitchFamily="2" charset="2"/>
              </a:rPr>
              <a:t> </a:t>
            </a:r>
            <a:r>
              <a:rPr lang="en-US" altLang="zh-TW" sz="1600" b="1" dirty="0" smtClean="0">
                <a:sym typeface="Wingdings" pitchFamily="2" charset="2"/>
              </a:rPr>
              <a:t>(</a:t>
            </a:r>
            <a:r>
              <a:rPr lang="en-US" altLang="zh-TW" sz="1600" b="1" dirty="0" smtClean="0"/>
              <a:t>new=old</a:t>
            </a:r>
            <a:r>
              <a:rPr lang="en-US" altLang="zh-TW" sz="1600" b="1" dirty="0" smtClean="0">
                <a:sym typeface="Wingdings" pitchFamily="2" charset="2"/>
              </a:rPr>
              <a:t>)    </a:t>
            </a:r>
            <a:r>
              <a:rPr lang="en-US" altLang="zh-TW" sz="1600" b="1" dirty="0" smtClean="0">
                <a:solidFill>
                  <a:srgbClr val="009900"/>
                </a:solidFill>
                <a:sym typeface="Wingdings" pitchFamily="2" charset="2"/>
              </a:rPr>
              <a:t>Pass</a:t>
            </a:r>
            <a:endParaRPr lang="zh-TW" altLang="en-US" sz="1600" dirty="0" smtClean="0"/>
          </a:p>
          <a:p>
            <a:endParaRPr lang="zh-TW" altLang="en-US" sz="1600" dirty="0" smtClean="0"/>
          </a:p>
        </p:txBody>
      </p:sp>
      <p:sp>
        <p:nvSpPr>
          <p:cNvPr id="57" name="向右箭號 56"/>
          <p:cNvSpPr/>
          <p:nvPr/>
        </p:nvSpPr>
        <p:spPr>
          <a:xfrm>
            <a:off x="1577368" y="4528544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 descr=" 245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4602" name="Oval 26" descr=" 24602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3" name="Oval 27" descr=" 24603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4" name="Oval 28" descr=" 24604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5" name="Oval 29" descr=" 24605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6" name="Oval 30" descr=" 24606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7" name="Oval 31" descr=" 24607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8" name="Text Box 32" descr=" 24608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4609" name="Text Box 33" descr=" 24609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4610" name="Text Box 34" descr=" 24610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4611" name="Text Box 35" descr=" 24611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4612" name="Text Box 36" descr=" 24612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4613" name="Text Box 37" descr=" 24613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4614" name="Line 38" descr=" 24614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5" name="Line 39" descr=" 24615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6" name="Line 40" descr=" 24616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7" name="Line 41" descr=" 24617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8" name="Line 42" descr=" 24618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9" name="Freeform 43" descr=" 24619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20" name="Freeform 44" descr=" 24620"/>
          <p:cNvSpPr>
            <a:spLocks/>
          </p:cNvSpPr>
          <p:nvPr/>
        </p:nvSpPr>
        <p:spPr bwMode="auto">
          <a:xfrm>
            <a:off x="1938338" y="275431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21" name="Text Box 45" descr=" 24621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grpSp>
        <p:nvGrpSpPr>
          <p:cNvPr id="2" name="Group 101" descr=" 4"/>
          <p:cNvGrpSpPr>
            <a:grpSpLocks/>
          </p:cNvGrpSpPr>
          <p:nvPr/>
        </p:nvGrpSpPr>
        <p:grpSpPr bwMode="auto">
          <a:xfrm>
            <a:off x="6478587" y="1824038"/>
            <a:ext cx="428625" cy="449262"/>
            <a:chOff x="4081" y="1149"/>
            <a:chExt cx="270" cy="283"/>
          </a:xfrm>
        </p:grpSpPr>
        <p:sp>
          <p:nvSpPr>
            <p:cNvPr id="24" name="Oval 47"/>
            <p:cNvSpPr>
              <a:spLocks noChangeArrowheads="1"/>
            </p:cNvSpPr>
            <p:nvPr/>
          </p:nvSpPr>
          <p:spPr bwMode="auto">
            <a:xfrm>
              <a:off x="4081" y="126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0</a:t>
              </a:r>
            </a:p>
          </p:txBody>
        </p:sp>
        <p:sp>
          <p:nvSpPr>
            <p:cNvPr id="25" name="Text Box 94"/>
            <p:cNvSpPr txBox="1">
              <a:spLocks noChangeArrowheads="1"/>
            </p:cNvSpPr>
            <p:nvPr/>
          </p:nvSpPr>
          <p:spPr bwMode="auto">
            <a:xfrm>
              <a:off x="4176" y="1149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sp>
        <p:nvSpPr>
          <p:cNvPr id="26" name="向右箭號 25"/>
          <p:cNvSpPr/>
          <p:nvPr/>
        </p:nvSpPr>
        <p:spPr>
          <a:xfrm>
            <a:off x="1331640" y="2008264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4" name="Text Box 66" descr=" 27714"/>
          <p:cNvSpPr txBox="1">
            <a:spLocks noChangeArrowheads="1"/>
          </p:cNvSpPr>
          <p:nvPr/>
        </p:nvSpPr>
        <p:spPr bwMode="auto">
          <a:xfrm>
            <a:off x="6400800" y="3352800"/>
            <a:ext cx="122501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L!=0 </a:t>
            </a:r>
            <a:r>
              <a:rPr lang="en-US" altLang="zh-TW" sz="1200" b="1" i="1" dirty="0" smtClean="0">
                <a:solidFill>
                  <a:srgbClr val="990033"/>
                </a:solidFill>
                <a:latin typeface="cmsy10"/>
                <a:ea typeface="新細明體" charset="-120"/>
              </a:rPr>
              <a:t>Æ</a:t>
            </a:r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 old=new</a:t>
            </a:r>
            <a:endParaRPr lang="en-US" altLang="zh-TW" sz="1200" b="1" i="1" dirty="0">
              <a:solidFill>
                <a:srgbClr val="990033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27650" name="Rectangle 2" descr=" 276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7651" name="Oval 3" descr=" 27651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2" name="Oval 4" descr=" 27652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3" name="Oval 5" descr=" 27653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4" name="Oval 6" descr=" 27654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5" name="Oval 7" descr=" 27655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6" name="Oval 8" descr=" 27656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7" name="Text Box 9" descr=" 27657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58" name="Text Box 10" descr=" 27658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7659" name="Text Box 11" descr=" 27659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60" name="Text Box 12" descr=" 27660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61" name="Text Box 13" descr=" 27661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7662" name="Text Box 14" descr=" 27662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63" name="Line 15" descr=" 27663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4" name="Line 16" descr=" 27664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5" name="Line 17" descr=" 27665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6" name="Line 18" descr=" 27666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7" name="Line 19" descr=" 27667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8" name="Freeform 20" descr=" 27668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9" name="Freeform 21" descr=" 27669"/>
          <p:cNvSpPr>
            <a:spLocks/>
          </p:cNvSpPr>
          <p:nvPr/>
        </p:nvSpPr>
        <p:spPr bwMode="auto">
          <a:xfrm>
            <a:off x="1938338" y="275431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70" name="Text Box 22" descr=" 27670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sp>
        <p:nvSpPr>
          <p:cNvPr id="27671" name="Oval 23" descr=" 27671"/>
          <p:cNvSpPr>
            <a:spLocks noChangeArrowheads="1"/>
          </p:cNvSpPr>
          <p:nvPr/>
        </p:nvSpPr>
        <p:spPr bwMode="auto">
          <a:xfrm>
            <a:off x="6478588" y="20002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0</a:t>
            </a:r>
          </a:p>
        </p:txBody>
      </p:sp>
      <p:sp>
        <p:nvSpPr>
          <p:cNvPr id="27672" name="Oval 24" descr=" 27672"/>
          <p:cNvSpPr>
            <a:spLocks noChangeArrowheads="1"/>
          </p:cNvSpPr>
          <p:nvPr/>
        </p:nvSpPr>
        <p:spPr bwMode="auto">
          <a:xfrm>
            <a:off x="6478588" y="268287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27673" name="Oval 25" descr=" 27673"/>
          <p:cNvSpPr>
            <a:spLocks noChangeArrowheads="1"/>
          </p:cNvSpPr>
          <p:nvPr/>
        </p:nvSpPr>
        <p:spPr bwMode="auto">
          <a:xfrm>
            <a:off x="5522913" y="2682875"/>
            <a:ext cx="273050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27674" name="Oval 26" descr=" 27674"/>
          <p:cNvSpPr>
            <a:spLocks noChangeArrowheads="1"/>
          </p:cNvSpPr>
          <p:nvPr/>
        </p:nvSpPr>
        <p:spPr bwMode="auto">
          <a:xfrm>
            <a:off x="6094413" y="336550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3</a:t>
            </a:r>
          </a:p>
        </p:txBody>
      </p:sp>
      <p:sp>
        <p:nvSpPr>
          <p:cNvPr id="27675" name="Oval 27" descr=" 27675"/>
          <p:cNvSpPr>
            <a:spLocks noChangeArrowheads="1"/>
          </p:cNvSpPr>
          <p:nvPr/>
        </p:nvSpPr>
        <p:spPr bwMode="auto">
          <a:xfrm>
            <a:off x="5727700" y="404812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4</a:t>
            </a:r>
          </a:p>
        </p:txBody>
      </p:sp>
      <p:sp>
        <p:nvSpPr>
          <p:cNvPr id="27676" name="Oval 28" descr=" 27676"/>
          <p:cNvSpPr>
            <a:spLocks noChangeArrowheads="1"/>
          </p:cNvSpPr>
          <p:nvPr/>
        </p:nvSpPr>
        <p:spPr bwMode="auto">
          <a:xfrm>
            <a:off x="5403850" y="45783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5</a:t>
            </a:r>
          </a:p>
        </p:txBody>
      </p:sp>
      <p:sp>
        <p:nvSpPr>
          <p:cNvPr id="27677" name="Text Box 29" descr=" 27677"/>
          <p:cNvSpPr txBox="1">
            <a:spLocks noChangeArrowheads="1"/>
          </p:cNvSpPr>
          <p:nvPr/>
        </p:nvSpPr>
        <p:spPr bwMode="auto">
          <a:xfrm>
            <a:off x="6626225" y="2209800"/>
            <a:ext cx="4603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78" name="Text Box 30" descr=" 27678"/>
          <p:cNvSpPr txBox="1">
            <a:spLocks noChangeArrowheads="1"/>
          </p:cNvSpPr>
          <p:nvPr/>
        </p:nvSpPr>
        <p:spPr bwMode="auto">
          <a:xfrm>
            <a:off x="6408738" y="2968625"/>
            <a:ext cx="8302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L=1;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old=new</a:t>
            </a:r>
          </a:p>
        </p:txBody>
      </p:sp>
      <p:sp>
        <p:nvSpPr>
          <p:cNvPr id="27679" name="Text Box 31" descr=" 27679"/>
          <p:cNvSpPr txBox="1">
            <a:spLocks noChangeArrowheads="1"/>
          </p:cNvSpPr>
          <p:nvPr/>
        </p:nvSpPr>
        <p:spPr bwMode="auto">
          <a:xfrm>
            <a:off x="5668963" y="2444750"/>
            <a:ext cx="735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80" name="Text Box 32" descr=" 27680"/>
          <p:cNvSpPr txBox="1">
            <a:spLocks noChangeArrowheads="1"/>
          </p:cNvSpPr>
          <p:nvPr/>
        </p:nvSpPr>
        <p:spPr bwMode="auto">
          <a:xfrm>
            <a:off x="5267325" y="3502025"/>
            <a:ext cx="8286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  L=0;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81" name="Text Box 33" descr=" 27681"/>
          <p:cNvSpPr txBox="1">
            <a:spLocks noChangeArrowheads="1"/>
          </p:cNvSpPr>
          <p:nvPr/>
        </p:nvSpPr>
        <p:spPr bwMode="auto">
          <a:xfrm>
            <a:off x="4686300" y="4143375"/>
            <a:ext cx="1104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82" name="Line 34" descr=" 27682"/>
          <p:cNvSpPr>
            <a:spLocks noChangeShapeType="1"/>
          </p:cNvSpPr>
          <p:nvPr/>
        </p:nvSpPr>
        <p:spPr bwMode="auto">
          <a:xfrm>
            <a:off x="6615113" y="2273300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3" name="Line 35" descr=" 27683"/>
          <p:cNvSpPr>
            <a:spLocks noChangeShapeType="1"/>
          </p:cNvSpPr>
          <p:nvPr/>
        </p:nvSpPr>
        <p:spPr bwMode="auto">
          <a:xfrm flipH="1">
            <a:off x="5856288" y="3587750"/>
            <a:ext cx="288925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4" name="Line 36" descr=" 27684"/>
          <p:cNvSpPr>
            <a:spLocks noChangeShapeType="1"/>
          </p:cNvSpPr>
          <p:nvPr/>
        </p:nvSpPr>
        <p:spPr bwMode="auto">
          <a:xfrm flipH="1">
            <a:off x="5549900" y="4313238"/>
            <a:ext cx="212725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5" name="Line 37" descr=" 27685"/>
          <p:cNvSpPr>
            <a:spLocks noChangeShapeType="1"/>
          </p:cNvSpPr>
          <p:nvPr/>
        </p:nvSpPr>
        <p:spPr bwMode="auto">
          <a:xfrm flipH="1" flipV="1">
            <a:off x="5795963" y="281940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6" name="Text Box 38" descr=" 27686"/>
          <p:cNvSpPr txBox="1">
            <a:spLocks noChangeArrowheads="1"/>
          </p:cNvSpPr>
          <p:nvPr/>
        </p:nvSpPr>
        <p:spPr bwMode="auto">
          <a:xfrm>
            <a:off x="5265738" y="2409825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7687" name="Text Box 39" descr=" 27687"/>
          <p:cNvSpPr txBox="1">
            <a:spLocks noChangeArrowheads="1"/>
          </p:cNvSpPr>
          <p:nvPr/>
        </p:nvSpPr>
        <p:spPr bwMode="auto">
          <a:xfrm>
            <a:off x="6646863" y="2470150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7688" name="Line 40" descr=" 27688"/>
          <p:cNvSpPr>
            <a:spLocks noChangeShapeType="1"/>
          </p:cNvSpPr>
          <p:nvPr/>
        </p:nvSpPr>
        <p:spPr bwMode="auto">
          <a:xfrm flipH="1">
            <a:off x="6230938" y="2930525"/>
            <a:ext cx="29845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93" name="Text Box 45" descr=" 27693"/>
          <p:cNvSpPr txBox="1">
            <a:spLocks noChangeArrowheads="1"/>
          </p:cNvSpPr>
          <p:nvPr/>
        </p:nvSpPr>
        <p:spPr bwMode="auto">
          <a:xfrm>
            <a:off x="4716016" y="4797152"/>
            <a:ext cx="122501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 </a:t>
            </a:r>
            <a:r>
              <a:rPr lang="en-US" altLang="zh-TW" sz="1200" b="1" i="1" dirty="0" smtClean="0">
                <a:solidFill>
                  <a:srgbClr val="990033"/>
                </a:solidFill>
                <a:latin typeface="cmsy10"/>
                <a:ea typeface="新細明體" charset="-120"/>
              </a:rPr>
              <a:t>Æ</a:t>
            </a:r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 old!=new</a:t>
            </a:r>
            <a:endParaRPr lang="en-US" altLang="zh-TW" sz="1200" b="1" i="1" dirty="0">
              <a:solidFill>
                <a:srgbClr val="990033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27694" name="Text Box 46" descr=" 27694"/>
          <p:cNvSpPr txBox="1">
            <a:spLocks noChangeArrowheads="1"/>
          </p:cNvSpPr>
          <p:nvPr/>
        </p:nvSpPr>
        <p:spPr bwMode="auto">
          <a:xfrm>
            <a:off x="5870575" y="3852863"/>
            <a:ext cx="12202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  <a:r>
              <a:rPr lang="en-US" altLang="zh-TW" sz="1200" b="1" i="1" dirty="0" smtClean="0">
                <a:solidFill>
                  <a:srgbClr val="990033"/>
                </a:solidFill>
                <a:latin typeface="cmsy10"/>
                <a:ea typeface="新細明體" charset="-120"/>
              </a:rPr>
              <a:t> Æ</a:t>
            </a:r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 old =new</a:t>
            </a:r>
            <a:endParaRPr lang="en-US" altLang="zh-TW" sz="1200" b="1" i="1" dirty="0">
              <a:solidFill>
                <a:srgbClr val="990033"/>
              </a:solidFill>
              <a:latin typeface="Times New Roman" pitchFamily="18" charset="0"/>
              <a:ea typeface="新細明體" charset="-120"/>
            </a:endParaRPr>
          </a:p>
        </p:txBody>
      </p:sp>
      <p:grpSp>
        <p:nvGrpSpPr>
          <p:cNvPr id="2" name="Group 71" descr=" 5"/>
          <p:cNvGrpSpPr>
            <a:grpSpLocks/>
          </p:cNvGrpSpPr>
          <p:nvPr/>
        </p:nvGrpSpPr>
        <p:grpSpPr bwMode="auto">
          <a:xfrm>
            <a:off x="5932489" y="4143373"/>
            <a:ext cx="1420813" cy="930274"/>
            <a:chOff x="3737" y="2610"/>
            <a:chExt cx="895" cy="586"/>
          </a:xfrm>
        </p:grpSpPr>
        <p:sp>
          <p:nvSpPr>
            <p:cNvPr id="52" name="Oval 48"/>
            <p:cNvSpPr>
              <a:spLocks noChangeArrowheads="1"/>
            </p:cNvSpPr>
            <p:nvPr/>
          </p:nvSpPr>
          <p:spPr bwMode="auto">
            <a:xfrm>
              <a:off x="3947" y="2889"/>
              <a:ext cx="171" cy="17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 dirty="0">
                  <a:latin typeface="Times New Roman" pitchFamily="18" charset="0"/>
                  <a:ea typeface="新細明體" charset="-120"/>
                </a:rPr>
                <a:t>7</a:t>
              </a:r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3737" y="2701"/>
              <a:ext cx="231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Text Box 50"/>
            <p:cNvSpPr txBox="1">
              <a:spLocks noChangeArrowheads="1"/>
            </p:cNvSpPr>
            <p:nvPr/>
          </p:nvSpPr>
          <p:spPr bwMode="auto">
            <a:xfrm>
              <a:off x="3737" y="2610"/>
              <a:ext cx="69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[new==old]</a:t>
              </a:r>
            </a:p>
          </p:txBody>
        </p:sp>
        <p:sp>
          <p:nvSpPr>
            <p:cNvPr id="55" name="Text Box 51"/>
            <p:cNvSpPr txBox="1">
              <a:spLocks noChangeArrowheads="1"/>
            </p:cNvSpPr>
            <p:nvPr/>
          </p:nvSpPr>
          <p:spPr bwMode="auto">
            <a:xfrm>
              <a:off x="3878" y="3022"/>
              <a:ext cx="75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L=0</a:t>
              </a:r>
              <a:r>
                <a:rPr lang="en-US" altLang="zh-TW" sz="1200" b="1" i="1" dirty="0" smtClean="0">
                  <a:solidFill>
                    <a:srgbClr val="990033"/>
                  </a:solidFill>
                  <a:latin typeface="cmsy10"/>
                  <a:ea typeface="新細明體" charset="-120"/>
                </a:rPr>
                <a:t> Æ </a:t>
              </a:r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old=new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sp>
        <p:nvSpPr>
          <p:cNvPr id="27711" name="Freeform 63" descr=" 27711"/>
          <p:cNvSpPr>
            <a:spLocks/>
          </p:cNvSpPr>
          <p:nvPr/>
        </p:nvSpPr>
        <p:spPr bwMode="auto">
          <a:xfrm>
            <a:off x="5222875" y="2879725"/>
            <a:ext cx="1263650" cy="1739900"/>
          </a:xfrm>
          <a:custGeom>
            <a:avLst/>
            <a:gdLst/>
            <a:ahLst/>
            <a:cxnLst>
              <a:cxn ang="0">
                <a:pos x="76" y="612"/>
              </a:cxn>
              <a:cxn ang="0">
                <a:pos x="10" y="432"/>
              </a:cxn>
              <a:cxn ang="0">
                <a:pos x="73" y="141"/>
              </a:cxn>
              <a:cxn ang="0">
                <a:pos x="445" y="0"/>
              </a:cxn>
            </a:cxnLst>
            <a:rect l="0" t="0" r="r" b="b"/>
            <a:pathLst>
              <a:path w="445" h="612">
                <a:moveTo>
                  <a:pt x="76" y="612"/>
                </a:moveTo>
                <a:cubicBezTo>
                  <a:pt x="65" y="582"/>
                  <a:pt x="10" y="510"/>
                  <a:pt x="10" y="432"/>
                </a:cubicBezTo>
                <a:cubicBezTo>
                  <a:pt x="10" y="354"/>
                  <a:pt x="0" y="213"/>
                  <a:pt x="73" y="141"/>
                </a:cubicBezTo>
                <a:cubicBezTo>
                  <a:pt x="146" y="69"/>
                  <a:pt x="368" y="29"/>
                  <a:pt x="445" y="0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713" name="Text Box 65" descr=" 27713"/>
          <p:cNvSpPr txBox="1">
            <a:spLocks noChangeArrowheads="1"/>
          </p:cNvSpPr>
          <p:nvPr/>
        </p:nvSpPr>
        <p:spPr bwMode="auto">
          <a:xfrm>
            <a:off x="6629400" y="1824038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27729" name="Text Box 81" descr=" 27729"/>
          <p:cNvSpPr txBox="1">
            <a:spLocks noChangeArrowheads="1"/>
          </p:cNvSpPr>
          <p:nvPr/>
        </p:nvSpPr>
        <p:spPr bwMode="auto">
          <a:xfrm>
            <a:off x="3465513" y="49403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56" name="文字方塊 55"/>
          <p:cNvSpPr txBox="1"/>
          <p:nvPr/>
        </p:nvSpPr>
        <p:spPr>
          <a:xfrm>
            <a:off x="3923928" y="4998075"/>
            <a:ext cx="47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 Actions</a:t>
            </a:r>
            <a:endParaRPr lang="zh-TW" altLang="en-US" dirty="0" smtClean="0"/>
          </a:p>
        </p:txBody>
      </p:sp>
      <p:sp>
        <p:nvSpPr>
          <p:cNvPr id="57" name="向右箭號 56"/>
          <p:cNvSpPr/>
          <p:nvPr/>
        </p:nvSpPr>
        <p:spPr>
          <a:xfrm>
            <a:off x="1577368" y="4005064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Group 72" descr=" 4"/>
          <p:cNvGrpSpPr>
            <a:grpSpLocks/>
          </p:cNvGrpSpPr>
          <p:nvPr/>
        </p:nvGrpSpPr>
        <p:grpSpPr bwMode="auto">
          <a:xfrm>
            <a:off x="6372208" y="3605212"/>
            <a:ext cx="2214565" cy="715962"/>
            <a:chOff x="4002" y="2271"/>
            <a:chExt cx="1395" cy="451"/>
          </a:xfrm>
        </p:grpSpPr>
        <p:sp>
          <p:nvSpPr>
            <p:cNvPr id="59" name="Oval 52"/>
            <p:cNvSpPr>
              <a:spLocks noChangeArrowheads="1"/>
            </p:cNvSpPr>
            <p:nvPr/>
          </p:nvSpPr>
          <p:spPr bwMode="auto">
            <a:xfrm flipH="1">
              <a:off x="4566" y="255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8</a:t>
              </a:r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>
              <a:off x="4002" y="2271"/>
              <a:ext cx="655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" name="Text Box 67"/>
            <p:cNvSpPr txBox="1">
              <a:spLocks noChangeArrowheads="1"/>
            </p:cNvSpPr>
            <p:nvPr/>
          </p:nvSpPr>
          <p:spPr bwMode="auto">
            <a:xfrm>
              <a:off x="4625" y="2370"/>
              <a:ext cx="77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L!=0 </a:t>
              </a:r>
              <a:r>
                <a:rPr lang="en-US" altLang="zh-TW" sz="1200" b="1" i="1" dirty="0" smtClean="0">
                  <a:solidFill>
                    <a:srgbClr val="990033"/>
                  </a:solidFill>
                  <a:latin typeface="cmsy10"/>
                  <a:ea typeface="新細明體" charset="-120"/>
                </a:rPr>
                <a:t>Æ</a:t>
              </a:r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 old=new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4" name="Text Box 66" descr=" 27714"/>
          <p:cNvSpPr txBox="1">
            <a:spLocks noChangeArrowheads="1"/>
          </p:cNvSpPr>
          <p:nvPr/>
        </p:nvSpPr>
        <p:spPr bwMode="auto">
          <a:xfrm>
            <a:off x="6400800" y="3352800"/>
            <a:ext cx="122501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L!=0 </a:t>
            </a:r>
            <a:r>
              <a:rPr lang="en-US" altLang="zh-TW" sz="1200" b="1" i="1" dirty="0" smtClean="0">
                <a:solidFill>
                  <a:srgbClr val="990033"/>
                </a:solidFill>
                <a:latin typeface="cmsy10"/>
                <a:ea typeface="新細明體" charset="-120"/>
              </a:rPr>
              <a:t>Æ</a:t>
            </a:r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 old=new</a:t>
            </a:r>
            <a:endParaRPr lang="en-US" altLang="zh-TW" sz="1200" b="1" i="1" dirty="0">
              <a:solidFill>
                <a:srgbClr val="990033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27650" name="Rectangle 2" descr=" 276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7651" name="Oval 3" descr=" 27651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2" name="Oval 4" descr=" 27652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3" name="Oval 5" descr=" 27653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4" name="Oval 6" descr=" 27654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5" name="Oval 7" descr=" 27655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6" name="Oval 8" descr=" 27656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7" name="Text Box 9" descr=" 27657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58" name="Text Box 10" descr=" 27658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7659" name="Text Box 11" descr=" 27659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60" name="Text Box 12" descr=" 27660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61" name="Text Box 13" descr=" 27661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7662" name="Text Box 14" descr=" 27662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63" name="Line 15" descr=" 27663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4" name="Line 16" descr=" 27664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5" name="Line 17" descr=" 27665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6" name="Line 18" descr=" 27666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7" name="Line 19" descr=" 27667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8" name="Freeform 20" descr=" 27668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9" name="Freeform 21" descr=" 27669"/>
          <p:cNvSpPr>
            <a:spLocks/>
          </p:cNvSpPr>
          <p:nvPr/>
        </p:nvSpPr>
        <p:spPr bwMode="auto">
          <a:xfrm>
            <a:off x="1938338" y="275431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70" name="Text Box 22" descr=" 27670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sp>
        <p:nvSpPr>
          <p:cNvPr id="27671" name="Oval 23" descr=" 27671"/>
          <p:cNvSpPr>
            <a:spLocks noChangeArrowheads="1"/>
          </p:cNvSpPr>
          <p:nvPr/>
        </p:nvSpPr>
        <p:spPr bwMode="auto">
          <a:xfrm>
            <a:off x="6478588" y="20002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0</a:t>
            </a:r>
          </a:p>
        </p:txBody>
      </p:sp>
      <p:sp>
        <p:nvSpPr>
          <p:cNvPr id="27672" name="Oval 24" descr=" 27672"/>
          <p:cNvSpPr>
            <a:spLocks noChangeArrowheads="1"/>
          </p:cNvSpPr>
          <p:nvPr/>
        </p:nvSpPr>
        <p:spPr bwMode="auto">
          <a:xfrm>
            <a:off x="6478588" y="268287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27673" name="Oval 25" descr=" 27673"/>
          <p:cNvSpPr>
            <a:spLocks noChangeArrowheads="1"/>
          </p:cNvSpPr>
          <p:nvPr/>
        </p:nvSpPr>
        <p:spPr bwMode="auto">
          <a:xfrm>
            <a:off x="5522913" y="2682875"/>
            <a:ext cx="273050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27674" name="Oval 26" descr=" 27674"/>
          <p:cNvSpPr>
            <a:spLocks noChangeArrowheads="1"/>
          </p:cNvSpPr>
          <p:nvPr/>
        </p:nvSpPr>
        <p:spPr bwMode="auto">
          <a:xfrm>
            <a:off x="6094413" y="336550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3</a:t>
            </a:r>
          </a:p>
        </p:txBody>
      </p:sp>
      <p:sp>
        <p:nvSpPr>
          <p:cNvPr id="27675" name="Oval 27" descr=" 27675"/>
          <p:cNvSpPr>
            <a:spLocks noChangeArrowheads="1"/>
          </p:cNvSpPr>
          <p:nvPr/>
        </p:nvSpPr>
        <p:spPr bwMode="auto">
          <a:xfrm>
            <a:off x="5727700" y="404812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4</a:t>
            </a:r>
          </a:p>
        </p:txBody>
      </p:sp>
      <p:sp>
        <p:nvSpPr>
          <p:cNvPr id="27676" name="Oval 28" descr=" 27676"/>
          <p:cNvSpPr>
            <a:spLocks noChangeArrowheads="1"/>
          </p:cNvSpPr>
          <p:nvPr/>
        </p:nvSpPr>
        <p:spPr bwMode="auto">
          <a:xfrm>
            <a:off x="5403850" y="45783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5</a:t>
            </a:r>
          </a:p>
        </p:txBody>
      </p:sp>
      <p:sp>
        <p:nvSpPr>
          <p:cNvPr id="27677" name="Text Box 29" descr=" 27677"/>
          <p:cNvSpPr txBox="1">
            <a:spLocks noChangeArrowheads="1"/>
          </p:cNvSpPr>
          <p:nvPr/>
        </p:nvSpPr>
        <p:spPr bwMode="auto">
          <a:xfrm>
            <a:off x="6626225" y="2209800"/>
            <a:ext cx="4603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78" name="Text Box 30" descr=" 27678"/>
          <p:cNvSpPr txBox="1">
            <a:spLocks noChangeArrowheads="1"/>
          </p:cNvSpPr>
          <p:nvPr/>
        </p:nvSpPr>
        <p:spPr bwMode="auto">
          <a:xfrm>
            <a:off x="6408738" y="2968625"/>
            <a:ext cx="8302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L=1;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old=new</a:t>
            </a:r>
          </a:p>
        </p:txBody>
      </p:sp>
      <p:sp>
        <p:nvSpPr>
          <p:cNvPr id="27679" name="Text Box 31" descr=" 27679"/>
          <p:cNvSpPr txBox="1">
            <a:spLocks noChangeArrowheads="1"/>
          </p:cNvSpPr>
          <p:nvPr/>
        </p:nvSpPr>
        <p:spPr bwMode="auto">
          <a:xfrm>
            <a:off x="5668963" y="2444750"/>
            <a:ext cx="735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80" name="Text Box 32" descr=" 27680"/>
          <p:cNvSpPr txBox="1">
            <a:spLocks noChangeArrowheads="1"/>
          </p:cNvSpPr>
          <p:nvPr/>
        </p:nvSpPr>
        <p:spPr bwMode="auto">
          <a:xfrm>
            <a:off x="5267325" y="3502025"/>
            <a:ext cx="8286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  L=0;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81" name="Text Box 33" descr=" 27681"/>
          <p:cNvSpPr txBox="1">
            <a:spLocks noChangeArrowheads="1"/>
          </p:cNvSpPr>
          <p:nvPr/>
        </p:nvSpPr>
        <p:spPr bwMode="auto">
          <a:xfrm>
            <a:off x="4686300" y="4143375"/>
            <a:ext cx="1104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82" name="Line 34" descr=" 27682"/>
          <p:cNvSpPr>
            <a:spLocks noChangeShapeType="1"/>
          </p:cNvSpPr>
          <p:nvPr/>
        </p:nvSpPr>
        <p:spPr bwMode="auto">
          <a:xfrm>
            <a:off x="6615113" y="2273300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3" name="Line 35" descr=" 27683"/>
          <p:cNvSpPr>
            <a:spLocks noChangeShapeType="1"/>
          </p:cNvSpPr>
          <p:nvPr/>
        </p:nvSpPr>
        <p:spPr bwMode="auto">
          <a:xfrm flipH="1">
            <a:off x="5856288" y="3587750"/>
            <a:ext cx="288925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4" name="Line 36" descr=" 27684"/>
          <p:cNvSpPr>
            <a:spLocks noChangeShapeType="1"/>
          </p:cNvSpPr>
          <p:nvPr/>
        </p:nvSpPr>
        <p:spPr bwMode="auto">
          <a:xfrm flipH="1">
            <a:off x="5549900" y="4313238"/>
            <a:ext cx="212725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5" name="Line 37" descr=" 27685"/>
          <p:cNvSpPr>
            <a:spLocks noChangeShapeType="1"/>
          </p:cNvSpPr>
          <p:nvPr/>
        </p:nvSpPr>
        <p:spPr bwMode="auto">
          <a:xfrm flipH="1" flipV="1">
            <a:off x="5795963" y="281940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6" name="Text Box 38" descr=" 27686"/>
          <p:cNvSpPr txBox="1">
            <a:spLocks noChangeArrowheads="1"/>
          </p:cNvSpPr>
          <p:nvPr/>
        </p:nvSpPr>
        <p:spPr bwMode="auto">
          <a:xfrm>
            <a:off x="5265738" y="2409825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7687" name="Text Box 39" descr=" 27687"/>
          <p:cNvSpPr txBox="1">
            <a:spLocks noChangeArrowheads="1"/>
          </p:cNvSpPr>
          <p:nvPr/>
        </p:nvSpPr>
        <p:spPr bwMode="auto">
          <a:xfrm>
            <a:off x="6646863" y="2470150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7688" name="Line 40" descr=" 27688"/>
          <p:cNvSpPr>
            <a:spLocks noChangeShapeType="1"/>
          </p:cNvSpPr>
          <p:nvPr/>
        </p:nvSpPr>
        <p:spPr bwMode="auto">
          <a:xfrm flipH="1">
            <a:off x="6230938" y="2930525"/>
            <a:ext cx="29845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93" name="Text Box 45" descr=" 27693"/>
          <p:cNvSpPr txBox="1">
            <a:spLocks noChangeArrowheads="1"/>
          </p:cNvSpPr>
          <p:nvPr/>
        </p:nvSpPr>
        <p:spPr bwMode="auto">
          <a:xfrm>
            <a:off x="4716016" y="4797152"/>
            <a:ext cx="122501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 </a:t>
            </a:r>
            <a:r>
              <a:rPr lang="en-US" altLang="zh-TW" sz="1200" b="1" i="1" dirty="0" smtClean="0">
                <a:solidFill>
                  <a:srgbClr val="990033"/>
                </a:solidFill>
                <a:latin typeface="cmsy10"/>
                <a:ea typeface="新細明體" charset="-120"/>
              </a:rPr>
              <a:t>Æ</a:t>
            </a:r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 old!=new</a:t>
            </a:r>
            <a:endParaRPr lang="en-US" altLang="zh-TW" sz="1200" b="1" i="1" dirty="0">
              <a:solidFill>
                <a:srgbClr val="990033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27694" name="Text Box 46" descr=" 27694"/>
          <p:cNvSpPr txBox="1">
            <a:spLocks noChangeArrowheads="1"/>
          </p:cNvSpPr>
          <p:nvPr/>
        </p:nvSpPr>
        <p:spPr bwMode="auto">
          <a:xfrm>
            <a:off x="5870575" y="3852863"/>
            <a:ext cx="12202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  <a:r>
              <a:rPr lang="en-US" altLang="zh-TW" sz="1200" b="1" i="1" dirty="0" smtClean="0">
                <a:solidFill>
                  <a:srgbClr val="990033"/>
                </a:solidFill>
                <a:latin typeface="cmsy10"/>
                <a:ea typeface="新細明體" charset="-120"/>
              </a:rPr>
              <a:t> Æ</a:t>
            </a:r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 old =new</a:t>
            </a:r>
            <a:endParaRPr lang="en-US" altLang="zh-TW" sz="1200" b="1" i="1" dirty="0">
              <a:solidFill>
                <a:srgbClr val="990033"/>
              </a:solidFill>
              <a:latin typeface="Times New Roman" pitchFamily="18" charset="0"/>
              <a:ea typeface="新細明體" charset="-120"/>
            </a:endParaRPr>
          </a:p>
        </p:txBody>
      </p:sp>
      <p:grpSp>
        <p:nvGrpSpPr>
          <p:cNvPr id="2" name="Group 71" descr=" 5"/>
          <p:cNvGrpSpPr>
            <a:grpSpLocks/>
          </p:cNvGrpSpPr>
          <p:nvPr/>
        </p:nvGrpSpPr>
        <p:grpSpPr bwMode="auto">
          <a:xfrm>
            <a:off x="5795962" y="4143373"/>
            <a:ext cx="1241425" cy="930274"/>
            <a:chOff x="3651" y="2610"/>
            <a:chExt cx="782" cy="586"/>
          </a:xfrm>
        </p:grpSpPr>
        <p:sp>
          <p:nvSpPr>
            <p:cNvPr id="52" name="Oval 48"/>
            <p:cNvSpPr>
              <a:spLocks noChangeArrowheads="1"/>
            </p:cNvSpPr>
            <p:nvPr/>
          </p:nvSpPr>
          <p:spPr bwMode="auto">
            <a:xfrm>
              <a:off x="3947" y="2889"/>
              <a:ext cx="171" cy="17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 dirty="0">
                  <a:latin typeface="Times New Roman" pitchFamily="18" charset="0"/>
                  <a:ea typeface="新細明體" charset="-120"/>
                </a:rPr>
                <a:t>7</a:t>
              </a:r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3737" y="2701"/>
              <a:ext cx="231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Text Box 50"/>
            <p:cNvSpPr txBox="1">
              <a:spLocks noChangeArrowheads="1"/>
            </p:cNvSpPr>
            <p:nvPr/>
          </p:nvSpPr>
          <p:spPr bwMode="auto">
            <a:xfrm>
              <a:off x="3737" y="2610"/>
              <a:ext cx="69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[new==old]</a:t>
              </a:r>
            </a:p>
          </p:txBody>
        </p:sp>
        <p:sp>
          <p:nvSpPr>
            <p:cNvPr id="55" name="Text Box 51"/>
            <p:cNvSpPr txBox="1">
              <a:spLocks noChangeArrowheads="1"/>
            </p:cNvSpPr>
            <p:nvPr/>
          </p:nvSpPr>
          <p:spPr bwMode="auto">
            <a:xfrm>
              <a:off x="3651" y="3022"/>
              <a:ext cx="75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L=0</a:t>
              </a:r>
              <a:r>
                <a:rPr lang="en-US" altLang="zh-TW" sz="1200" b="1" i="1" dirty="0" smtClean="0">
                  <a:solidFill>
                    <a:srgbClr val="990033"/>
                  </a:solidFill>
                  <a:latin typeface="cmsy10"/>
                  <a:ea typeface="新細明體" charset="-120"/>
                </a:rPr>
                <a:t> Æ </a:t>
              </a:r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old=new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sp>
        <p:nvSpPr>
          <p:cNvPr id="27711" name="Freeform 63" descr=" 27711"/>
          <p:cNvSpPr>
            <a:spLocks/>
          </p:cNvSpPr>
          <p:nvPr/>
        </p:nvSpPr>
        <p:spPr bwMode="auto">
          <a:xfrm>
            <a:off x="5222875" y="2879725"/>
            <a:ext cx="1263650" cy="1739900"/>
          </a:xfrm>
          <a:custGeom>
            <a:avLst/>
            <a:gdLst/>
            <a:ahLst/>
            <a:cxnLst>
              <a:cxn ang="0">
                <a:pos x="76" y="612"/>
              </a:cxn>
              <a:cxn ang="0">
                <a:pos x="10" y="432"/>
              </a:cxn>
              <a:cxn ang="0">
                <a:pos x="73" y="141"/>
              </a:cxn>
              <a:cxn ang="0">
                <a:pos x="445" y="0"/>
              </a:cxn>
            </a:cxnLst>
            <a:rect l="0" t="0" r="r" b="b"/>
            <a:pathLst>
              <a:path w="445" h="612">
                <a:moveTo>
                  <a:pt x="76" y="612"/>
                </a:moveTo>
                <a:cubicBezTo>
                  <a:pt x="65" y="582"/>
                  <a:pt x="10" y="510"/>
                  <a:pt x="10" y="432"/>
                </a:cubicBezTo>
                <a:cubicBezTo>
                  <a:pt x="10" y="354"/>
                  <a:pt x="0" y="213"/>
                  <a:pt x="73" y="141"/>
                </a:cubicBezTo>
                <a:cubicBezTo>
                  <a:pt x="146" y="69"/>
                  <a:pt x="368" y="29"/>
                  <a:pt x="445" y="0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713" name="Text Box 65" descr=" 27713"/>
          <p:cNvSpPr txBox="1">
            <a:spLocks noChangeArrowheads="1"/>
          </p:cNvSpPr>
          <p:nvPr/>
        </p:nvSpPr>
        <p:spPr bwMode="auto">
          <a:xfrm>
            <a:off x="6629400" y="1824038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27729" name="Text Box 81" descr=" 27729"/>
          <p:cNvSpPr txBox="1">
            <a:spLocks noChangeArrowheads="1"/>
          </p:cNvSpPr>
          <p:nvPr/>
        </p:nvSpPr>
        <p:spPr bwMode="auto">
          <a:xfrm>
            <a:off x="3465513" y="49403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57" name="向右箭號 56"/>
          <p:cNvSpPr/>
          <p:nvPr/>
        </p:nvSpPr>
        <p:spPr>
          <a:xfrm>
            <a:off x="1619672" y="4509120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Group 72" descr=" 4"/>
          <p:cNvGrpSpPr>
            <a:grpSpLocks/>
          </p:cNvGrpSpPr>
          <p:nvPr/>
        </p:nvGrpSpPr>
        <p:grpSpPr bwMode="auto">
          <a:xfrm>
            <a:off x="6372208" y="3605212"/>
            <a:ext cx="2214565" cy="715962"/>
            <a:chOff x="4002" y="2271"/>
            <a:chExt cx="1395" cy="451"/>
          </a:xfrm>
        </p:grpSpPr>
        <p:sp>
          <p:nvSpPr>
            <p:cNvPr id="59" name="Oval 52"/>
            <p:cNvSpPr>
              <a:spLocks noChangeArrowheads="1"/>
            </p:cNvSpPr>
            <p:nvPr/>
          </p:nvSpPr>
          <p:spPr bwMode="auto">
            <a:xfrm flipH="1">
              <a:off x="4566" y="255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8</a:t>
              </a:r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>
              <a:off x="4002" y="2271"/>
              <a:ext cx="655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" name="Text Box 67"/>
            <p:cNvSpPr txBox="1">
              <a:spLocks noChangeArrowheads="1"/>
            </p:cNvSpPr>
            <p:nvPr/>
          </p:nvSpPr>
          <p:spPr bwMode="auto">
            <a:xfrm>
              <a:off x="4625" y="2370"/>
              <a:ext cx="77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L!=0 </a:t>
              </a:r>
              <a:r>
                <a:rPr lang="en-US" altLang="zh-TW" sz="1200" b="1" i="1" dirty="0" smtClean="0">
                  <a:solidFill>
                    <a:srgbClr val="990033"/>
                  </a:solidFill>
                  <a:latin typeface="cmsy10"/>
                  <a:ea typeface="新細明體" charset="-120"/>
                </a:rPr>
                <a:t>Æ</a:t>
              </a:r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 old=new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grpSp>
        <p:nvGrpSpPr>
          <p:cNvPr id="4" name="Group 85" descr=" 8"/>
          <p:cNvGrpSpPr>
            <a:grpSpLocks/>
          </p:cNvGrpSpPr>
          <p:nvPr/>
        </p:nvGrpSpPr>
        <p:grpSpPr bwMode="auto">
          <a:xfrm>
            <a:off x="6819556" y="4303706"/>
            <a:ext cx="917577" cy="709611"/>
            <a:chOff x="4296" y="2711"/>
            <a:chExt cx="578" cy="447"/>
          </a:xfrm>
        </p:grpSpPr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4418" y="2711"/>
              <a:ext cx="183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63" name="Oval 82"/>
            <p:cNvSpPr>
              <a:spLocks noChangeArrowheads="1"/>
            </p:cNvSpPr>
            <p:nvPr/>
          </p:nvSpPr>
          <p:spPr bwMode="auto">
            <a:xfrm>
              <a:off x="4296" y="2894"/>
              <a:ext cx="172" cy="17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 dirty="0">
                  <a:latin typeface="Times New Roman" pitchFamily="18" charset="0"/>
                  <a:ea typeface="新細明體" charset="-120"/>
                </a:rPr>
                <a:t>9</a:t>
              </a:r>
            </a:p>
          </p:txBody>
        </p:sp>
        <p:sp>
          <p:nvSpPr>
            <p:cNvPr id="64" name="Text Box 84"/>
            <p:cNvSpPr txBox="1">
              <a:spLocks noChangeArrowheads="1"/>
            </p:cNvSpPr>
            <p:nvPr/>
          </p:nvSpPr>
          <p:spPr bwMode="auto">
            <a:xfrm>
              <a:off x="4416" y="2867"/>
              <a:ext cx="45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L!=0</a:t>
              </a:r>
              <a:r>
                <a:rPr lang="en-US" altLang="zh-TW" sz="1200" b="1" i="1" dirty="0" smtClean="0">
                  <a:solidFill>
                    <a:srgbClr val="990033"/>
                  </a:solidFill>
                  <a:latin typeface="cmsy10"/>
                  <a:ea typeface="新細明體" charset="-120"/>
                </a:rPr>
                <a:t> Æ</a:t>
              </a:r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 </a:t>
              </a:r>
            </a:p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old=new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sp>
        <p:nvSpPr>
          <p:cNvPr id="65" name="Text Box 50"/>
          <p:cNvSpPr txBox="1">
            <a:spLocks noChangeArrowheads="1"/>
          </p:cNvSpPr>
          <p:nvPr/>
        </p:nvSpPr>
        <p:spPr bwMode="auto">
          <a:xfrm>
            <a:off x="6516216" y="4334707"/>
            <a:ext cx="1104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dirty="0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3923928" y="5048016"/>
            <a:ext cx="47160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Compute Post (</a:t>
            </a:r>
            <a:r>
              <a:rPr lang="en-US" altLang="zh-TW" sz="1600" b="1" i="1" dirty="0" smtClean="0"/>
              <a:t>L!=0</a:t>
            </a:r>
            <a:r>
              <a:rPr lang="en-US" altLang="zh-TW" sz="1600" b="1" dirty="0" smtClean="0">
                <a:latin typeface="cmsy10"/>
              </a:rPr>
              <a:t>Æ</a:t>
            </a:r>
            <a:r>
              <a:rPr lang="en-US" altLang="zh-TW" sz="1600" b="1" dirty="0" smtClean="0"/>
              <a:t>new=old</a:t>
            </a:r>
            <a:r>
              <a:rPr lang="en-US" altLang="zh-TW" sz="1600" dirty="0" smtClean="0"/>
              <a:t>, [new==old])</a:t>
            </a:r>
          </a:p>
          <a:p>
            <a:r>
              <a:rPr lang="en-US" altLang="zh-TW" sz="1600" dirty="0" smtClean="0"/>
              <a:t>=  (L!=0</a:t>
            </a:r>
            <a:r>
              <a:rPr lang="en-US" altLang="zh-TW" sz="1600" dirty="0" smtClean="0">
                <a:latin typeface="cmsy10"/>
              </a:rPr>
              <a:t> Æ </a:t>
            </a:r>
            <a:r>
              <a:rPr lang="en-US" altLang="zh-TW" sz="1600" dirty="0" smtClean="0"/>
              <a:t>new=old)</a:t>
            </a:r>
          </a:p>
          <a:p>
            <a:r>
              <a:rPr lang="en-US" altLang="zh-TW" sz="1600" dirty="0" smtClean="0"/>
              <a:t>Make Abstraction </a:t>
            </a:r>
          </a:p>
          <a:p>
            <a:r>
              <a:rPr lang="en-US" altLang="zh-TW" sz="1600" dirty="0" smtClean="0"/>
              <a:t>(L!=0</a:t>
            </a:r>
            <a:r>
              <a:rPr lang="en-US" altLang="zh-TW" sz="1600" dirty="0" smtClean="0">
                <a:latin typeface="cmsy10"/>
              </a:rPr>
              <a:t> Æ </a:t>
            </a:r>
            <a:r>
              <a:rPr lang="en-US" altLang="zh-TW" sz="1600" dirty="0" smtClean="0"/>
              <a:t>new=old) </a:t>
            </a:r>
            <a:r>
              <a:rPr lang="en-US" altLang="zh-TW" sz="1600" dirty="0" smtClean="0">
                <a:sym typeface="Wingdings" pitchFamily="2" charset="2"/>
              </a:rPr>
              <a:t> </a:t>
            </a:r>
            <a:r>
              <a:rPr lang="en-US" altLang="zh-TW" sz="1600" b="1" dirty="0" smtClean="0">
                <a:sym typeface="Wingdings" pitchFamily="2" charset="2"/>
              </a:rPr>
              <a:t>(L!=0)              </a:t>
            </a:r>
            <a:r>
              <a:rPr lang="en-US" altLang="zh-TW" sz="1600" b="1" dirty="0" smtClean="0">
                <a:solidFill>
                  <a:srgbClr val="009900"/>
                </a:solidFill>
                <a:sym typeface="Wingdings" pitchFamily="2" charset="2"/>
              </a:rPr>
              <a:t>Pass</a:t>
            </a:r>
            <a:endParaRPr lang="en-US" altLang="zh-TW" sz="1600" b="1" i="1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altLang="zh-TW" sz="1600" dirty="0" smtClean="0"/>
              <a:t>(L!=0</a:t>
            </a:r>
            <a:r>
              <a:rPr lang="en-US" altLang="zh-TW" sz="1600" dirty="0" smtClean="0">
                <a:latin typeface="cmsy10"/>
              </a:rPr>
              <a:t> Æ </a:t>
            </a:r>
            <a:r>
              <a:rPr lang="en-US" altLang="zh-TW" sz="1600" dirty="0" smtClean="0"/>
              <a:t>new=old) </a:t>
            </a:r>
            <a:r>
              <a:rPr lang="en-US" altLang="zh-TW" sz="1600" dirty="0" smtClean="0">
                <a:sym typeface="Wingdings" pitchFamily="2" charset="2"/>
              </a:rPr>
              <a:t> </a:t>
            </a:r>
            <a:r>
              <a:rPr lang="en-US" altLang="zh-TW" sz="1600" b="1" dirty="0" smtClean="0">
                <a:sym typeface="Wingdings" pitchFamily="2" charset="2"/>
              </a:rPr>
              <a:t>(L=0)               </a:t>
            </a:r>
            <a:r>
              <a:rPr lang="en-US" altLang="zh-TW" sz="1600" b="1" dirty="0" smtClean="0">
                <a:solidFill>
                  <a:srgbClr val="FF0000"/>
                </a:solidFill>
                <a:sym typeface="Wingdings" pitchFamily="2" charset="2"/>
              </a:rPr>
              <a:t>Not Passed</a:t>
            </a:r>
          </a:p>
          <a:p>
            <a:r>
              <a:rPr lang="en-US" altLang="zh-TW" sz="1600" dirty="0" smtClean="0"/>
              <a:t>(L!=0</a:t>
            </a:r>
            <a:r>
              <a:rPr lang="en-US" altLang="zh-TW" sz="1600" dirty="0" smtClean="0">
                <a:latin typeface="cmsy10"/>
              </a:rPr>
              <a:t> Æ </a:t>
            </a:r>
            <a:r>
              <a:rPr lang="en-US" altLang="zh-TW" sz="1600" dirty="0" smtClean="0"/>
              <a:t>new=old) </a:t>
            </a:r>
            <a:r>
              <a:rPr lang="en-US" altLang="zh-TW" sz="1600" dirty="0" smtClean="0">
                <a:sym typeface="Wingdings" pitchFamily="2" charset="2"/>
              </a:rPr>
              <a:t> </a:t>
            </a:r>
            <a:r>
              <a:rPr lang="en-US" altLang="zh-TW" sz="1600" b="1" dirty="0" smtClean="0">
                <a:sym typeface="Wingdings" pitchFamily="2" charset="2"/>
              </a:rPr>
              <a:t>(old=new)      </a:t>
            </a:r>
            <a:r>
              <a:rPr lang="en-US" altLang="zh-TW" sz="1600" b="1" dirty="0" smtClean="0">
                <a:solidFill>
                  <a:srgbClr val="009900"/>
                </a:solidFill>
                <a:sym typeface="Wingdings" pitchFamily="2" charset="2"/>
              </a:rPr>
              <a:t>Pass</a:t>
            </a:r>
            <a:endParaRPr lang="en-US" altLang="zh-TW" sz="1600" b="1" i="1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altLang="zh-TW" sz="1600" dirty="0" smtClean="0"/>
              <a:t>(L!=0</a:t>
            </a:r>
            <a:r>
              <a:rPr lang="en-US" altLang="zh-TW" sz="1600" dirty="0" smtClean="0">
                <a:latin typeface="cmsy10"/>
              </a:rPr>
              <a:t> Æ </a:t>
            </a:r>
            <a:r>
              <a:rPr lang="en-US" altLang="zh-TW" sz="1600" dirty="0" smtClean="0"/>
              <a:t>new=old) </a:t>
            </a:r>
            <a:r>
              <a:rPr lang="en-US" altLang="zh-TW" sz="1600" dirty="0" smtClean="0">
                <a:sym typeface="Wingdings" pitchFamily="2" charset="2"/>
              </a:rPr>
              <a:t> </a:t>
            </a:r>
            <a:r>
              <a:rPr lang="en-US" altLang="zh-TW" sz="1600" b="1" dirty="0" smtClean="0">
                <a:sym typeface="Wingdings" pitchFamily="2" charset="2"/>
              </a:rPr>
              <a:t>(old!=new)    </a:t>
            </a:r>
            <a:r>
              <a:rPr lang="en-US" altLang="zh-TW" sz="1600" b="1" dirty="0" smtClean="0">
                <a:solidFill>
                  <a:srgbClr val="FF0000"/>
                </a:solidFill>
                <a:sym typeface="Wingdings" pitchFamily="2" charset="2"/>
              </a:rPr>
              <a:t>Not Passed</a:t>
            </a:r>
            <a:endParaRPr lang="zh-TW" altLang="en-US" sz="1600" dirty="0" smtClean="0"/>
          </a:p>
          <a:p>
            <a:endParaRPr lang="zh-TW" altLang="en-US" sz="1600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4" name="Text Box 66" descr=" 27714"/>
          <p:cNvSpPr txBox="1">
            <a:spLocks noChangeArrowheads="1"/>
          </p:cNvSpPr>
          <p:nvPr/>
        </p:nvSpPr>
        <p:spPr bwMode="auto">
          <a:xfrm>
            <a:off x="6400800" y="3352800"/>
            <a:ext cx="122501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L!=0 </a:t>
            </a:r>
            <a:r>
              <a:rPr lang="en-US" altLang="zh-TW" sz="1200" b="1" i="1" dirty="0" smtClean="0">
                <a:solidFill>
                  <a:srgbClr val="990033"/>
                </a:solidFill>
                <a:latin typeface="cmsy10"/>
                <a:ea typeface="新細明體" charset="-120"/>
              </a:rPr>
              <a:t>Æ</a:t>
            </a:r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 old=new</a:t>
            </a:r>
            <a:endParaRPr lang="en-US" altLang="zh-TW" sz="1200" b="1" i="1" dirty="0">
              <a:solidFill>
                <a:srgbClr val="990033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27650" name="Rectangle 2" descr=" 276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7651" name="Oval 3" descr=" 27651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2" name="Oval 4" descr=" 27652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3" name="Oval 5" descr=" 27653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4" name="Oval 6" descr=" 27654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5" name="Oval 7" descr=" 27655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6" name="Oval 8" descr=" 27656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7" name="Text Box 9" descr=" 27657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58" name="Text Box 10" descr=" 27658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7659" name="Text Box 11" descr=" 27659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60" name="Text Box 12" descr=" 27660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61" name="Text Box 13" descr=" 27661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7662" name="Text Box 14" descr=" 27662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63" name="Line 15" descr=" 27663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4" name="Line 16" descr=" 27664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5" name="Line 17" descr=" 27665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6" name="Line 18" descr=" 27666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7" name="Line 19" descr=" 27667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8" name="Freeform 20" descr=" 27668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9" name="Freeform 21" descr=" 27669"/>
          <p:cNvSpPr>
            <a:spLocks/>
          </p:cNvSpPr>
          <p:nvPr/>
        </p:nvSpPr>
        <p:spPr bwMode="auto">
          <a:xfrm>
            <a:off x="1938338" y="275431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rgbClr val="C00000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70" name="Text Box 22" descr=" 27670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sp>
        <p:nvSpPr>
          <p:cNvPr id="27671" name="Oval 23" descr=" 27671"/>
          <p:cNvSpPr>
            <a:spLocks noChangeArrowheads="1"/>
          </p:cNvSpPr>
          <p:nvPr/>
        </p:nvSpPr>
        <p:spPr bwMode="auto">
          <a:xfrm>
            <a:off x="6478588" y="20002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0</a:t>
            </a:r>
          </a:p>
        </p:txBody>
      </p:sp>
      <p:sp>
        <p:nvSpPr>
          <p:cNvPr id="27672" name="Oval 24" descr=" 27672"/>
          <p:cNvSpPr>
            <a:spLocks noChangeArrowheads="1"/>
          </p:cNvSpPr>
          <p:nvPr/>
        </p:nvSpPr>
        <p:spPr bwMode="auto">
          <a:xfrm>
            <a:off x="6478588" y="268287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27673" name="Oval 25" descr=" 27673"/>
          <p:cNvSpPr>
            <a:spLocks noChangeArrowheads="1"/>
          </p:cNvSpPr>
          <p:nvPr/>
        </p:nvSpPr>
        <p:spPr bwMode="auto">
          <a:xfrm>
            <a:off x="5522913" y="2682875"/>
            <a:ext cx="273050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27674" name="Oval 26" descr=" 27674"/>
          <p:cNvSpPr>
            <a:spLocks noChangeArrowheads="1"/>
          </p:cNvSpPr>
          <p:nvPr/>
        </p:nvSpPr>
        <p:spPr bwMode="auto">
          <a:xfrm>
            <a:off x="6094413" y="336550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3</a:t>
            </a:r>
          </a:p>
        </p:txBody>
      </p:sp>
      <p:sp>
        <p:nvSpPr>
          <p:cNvPr id="27675" name="Oval 27" descr=" 27675"/>
          <p:cNvSpPr>
            <a:spLocks noChangeArrowheads="1"/>
          </p:cNvSpPr>
          <p:nvPr/>
        </p:nvSpPr>
        <p:spPr bwMode="auto">
          <a:xfrm>
            <a:off x="5727700" y="404812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4</a:t>
            </a:r>
          </a:p>
        </p:txBody>
      </p:sp>
      <p:sp>
        <p:nvSpPr>
          <p:cNvPr id="27676" name="Oval 28" descr=" 27676"/>
          <p:cNvSpPr>
            <a:spLocks noChangeArrowheads="1"/>
          </p:cNvSpPr>
          <p:nvPr/>
        </p:nvSpPr>
        <p:spPr bwMode="auto">
          <a:xfrm>
            <a:off x="5403850" y="45783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5</a:t>
            </a:r>
          </a:p>
        </p:txBody>
      </p:sp>
      <p:sp>
        <p:nvSpPr>
          <p:cNvPr id="27677" name="Text Box 29" descr=" 27677"/>
          <p:cNvSpPr txBox="1">
            <a:spLocks noChangeArrowheads="1"/>
          </p:cNvSpPr>
          <p:nvPr/>
        </p:nvSpPr>
        <p:spPr bwMode="auto">
          <a:xfrm>
            <a:off x="6626225" y="2209800"/>
            <a:ext cx="4603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78" name="Text Box 30" descr=" 27678"/>
          <p:cNvSpPr txBox="1">
            <a:spLocks noChangeArrowheads="1"/>
          </p:cNvSpPr>
          <p:nvPr/>
        </p:nvSpPr>
        <p:spPr bwMode="auto">
          <a:xfrm>
            <a:off x="6408738" y="2968625"/>
            <a:ext cx="8302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L=1;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old=new</a:t>
            </a:r>
          </a:p>
        </p:txBody>
      </p:sp>
      <p:sp>
        <p:nvSpPr>
          <p:cNvPr id="27679" name="Text Box 31" descr=" 27679"/>
          <p:cNvSpPr txBox="1">
            <a:spLocks noChangeArrowheads="1"/>
          </p:cNvSpPr>
          <p:nvPr/>
        </p:nvSpPr>
        <p:spPr bwMode="auto">
          <a:xfrm>
            <a:off x="5668963" y="2444750"/>
            <a:ext cx="735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80" name="Text Box 32" descr=" 27680"/>
          <p:cNvSpPr txBox="1">
            <a:spLocks noChangeArrowheads="1"/>
          </p:cNvSpPr>
          <p:nvPr/>
        </p:nvSpPr>
        <p:spPr bwMode="auto">
          <a:xfrm>
            <a:off x="5267325" y="3502025"/>
            <a:ext cx="8286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  L=0;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81" name="Text Box 33" descr=" 27681"/>
          <p:cNvSpPr txBox="1">
            <a:spLocks noChangeArrowheads="1"/>
          </p:cNvSpPr>
          <p:nvPr/>
        </p:nvSpPr>
        <p:spPr bwMode="auto">
          <a:xfrm>
            <a:off x="4686300" y="4143375"/>
            <a:ext cx="1104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82" name="Line 34" descr=" 27682"/>
          <p:cNvSpPr>
            <a:spLocks noChangeShapeType="1"/>
          </p:cNvSpPr>
          <p:nvPr/>
        </p:nvSpPr>
        <p:spPr bwMode="auto">
          <a:xfrm>
            <a:off x="6615113" y="2273300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3" name="Line 35" descr=" 27683"/>
          <p:cNvSpPr>
            <a:spLocks noChangeShapeType="1"/>
          </p:cNvSpPr>
          <p:nvPr/>
        </p:nvSpPr>
        <p:spPr bwMode="auto">
          <a:xfrm flipH="1">
            <a:off x="5856288" y="3587750"/>
            <a:ext cx="288925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4" name="Line 36" descr=" 27684"/>
          <p:cNvSpPr>
            <a:spLocks noChangeShapeType="1"/>
          </p:cNvSpPr>
          <p:nvPr/>
        </p:nvSpPr>
        <p:spPr bwMode="auto">
          <a:xfrm flipH="1">
            <a:off x="5549900" y="4313238"/>
            <a:ext cx="212725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5" name="Line 37" descr=" 27685"/>
          <p:cNvSpPr>
            <a:spLocks noChangeShapeType="1"/>
          </p:cNvSpPr>
          <p:nvPr/>
        </p:nvSpPr>
        <p:spPr bwMode="auto">
          <a:xfrm flipH="1" flipV="1">
            <a:off x="5795963" y="281940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6" name="Text Box 38" descr=" 27686"/>
          <p:cNvSpPr txBox="1">
            <a:spLocks noChangeArrowheads="1"/>
          </p:cNvSpPr>
          <p:nvPr/>
        </p:nvSpPr>
        <p:spPr bwMode="auto">
          <a:xfrm>
            <a:off x="5265738" y="2409825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7687" name="Text Box 39" descr=" 27687"/>
          <p:cNvSpPr txBox="1">
            <a:spLocks noChangeArrowheads="1"/>
          </p:cNvSpPr>
          <p:nvPr/>
        </p:nvSpPr>
        <p:spPr bwMode="auto">
          <a:xfrm>
            <a:off x="6646863" y="2470150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7688" name="Line 40" descr=" 27688"/>
          <p:cNvSpPr>
            <a:spLocks noChangeShapeType="1"/>
          </p:cNvSpPr>
          <p:nvPr/>
        </p:nvSpPr>
        <p:spPr bwMode="auto">
          <a:xfrm flipH="1">
            <a:off x="6230938" y="2930525"/>
            <a:ext cx="29845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93" name="Text Box 45" descr=" 27693"/>
          <p:cNvSpPr txBox="1">
            <a:spLocks noChangeArrowheads="1"/>
          </p:cNvSpPr>
          <p:nvPr/>
        </p:nvSpPr>
        <p:spPr bwMode="auto">
          <a:xfrm>
            <a:off x="4716016" y="4797152"/>
            <a:ext cx="122501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 </a:t>
            </a:r>
            <a:r>
              <a:rPr lang="en-US" altLang="zh-TW" sz="1200" b="1" i="1" dirty="0" smtClean="0">
                <a:solidFill>
                  <a:srgbClr val="990033"/>
                </a:solidFill>
                <a:latin typeface="cmsy10"/>
                <a:ea typeface="新細明體" charset="-120"/>
              </a:rPr>
              <a:t>Æ</a:t>
            </a:r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 old!=new</a:t>
            </a:r>
            <a:endParaRPr lang="en-US" altLang="zh-TW" sz="1200" b="1" i="1" dirty="0">
              <a:solidFill>
                <a:srgbClr val="990033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27694" name="Text Box 46" descr=" 27694"/>
          <p:cNvSpPr txBox="1">
            <a:spLocks noChangeArrowheads="1"/>
          </p:cNvSpPr>
          <p:nvPr/>
        </p:nvSpPr>
        <p:spPr bwMode="auto">
          <a:xfrm>
            <a:off x="5870575" y="3852863"/>
            <a:ext cx="12202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  <a:r>
              <a:rPr lang="en-US" altLang="zh-TW" sz="1200" b="1" i="1" dirty="0" smtClean="0">
                <a:solidFill>
                  <a:srgbClr val="990033"/>
                </a:solidFill>
                <a:latin typeface="cmsy10"/>
                <a:ea typeface="新細明體" charset="-120"/>
              </a:rPr>
              <a:t> Æ</a:t>
            </a:r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 old =new</a:t>
            </a:r>
            <a:endParaRPr lang="en-US" altLang="zh-TW" sz="1200" b="1" i="1" dirty="0">
              <a:solidFill>
                <a:srgbClr val="990033"/>
              </a:solidFill>
              <a:latin typeface="Times New Roman" pitchFamily="18" charset="0"/>
              <a:ea typeface="新細明體" charset="-120"/>
            </a:endParaRPr>
          </a:p>
        </p:txBody>
      </p:sp>
      <p:grpSp>
        <p:nvGrpSpPr>
          <p:cNvPr id="2" name="Group 71" descr=" 5"/>
          <p:cNvGrpSpPr>
            <a:grpSpLocks/>
          </p:cNvGrpSpPr>
          <p:nvPr/>
        </p:nvGrpSpPr>
        <p:grpSpPr bwMode="auto">
          <a:xfrm>
            <a:off x="5795962" y="4143373"/>
            <a:ext cx="1241425" cy="930274"/>
            <a:chOff x="3651" y="2610"/>
            <a:chExt cx="782" cy="586"/>
          </a:xfrm>
        </p:grpSpPr>
        <p:sp>
          <p:nvSpPr>
            <p:cNvPr id="52" name="Oval 48"/>
            <p:cNvSpPr>
              <a:spLocks noChangeArrowheads="1"/>
            </p:cNvSpPr>
            <p:nvPr/>
          </p:nvSpPr>
          <p:spPr bwMode="auto">
            <a:xfrm>
              <a:off x="3947" y="2889"/>
              <a:ext cx="171" cy="17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 dirty="0">
                  <a:latin typeface="Times New Roman" pitchFamily="18" charset="0"/>
                  <a:ea typeface="新細明體" charset="-120"/>
                </a:rPr>
                <a:t>7</a:t>
              </a:r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3737" y="2701"/>
              <a:ext cx="231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Text Box 50"/>
            <p:cNvSpPr txBox="1">
              <a:spLocks noChangeArrowheads="1"/>
            </p:cNvSpPr>
            <p:nvPr/>
          </p:nvSpPr>
          <p:spPr bwMode="auto">
            <a:xfrm>
              <a:off x="3737" y="2610"/>
              <a:ext cx="69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[new==old]</a:t>
              </a:r>
            </a:p>
          </p:txBody>
        </p:sp>
        <p:sp>
          <p:nvSpPr>
            <p:cNvPr id="55" name="Text Box 51"/>
            <p:cNvSpPr txBox="1">
              <a:spLocks noChangeArrowheads="1"/>
            </p:cNvSpPr>
            <p:nvPr/>
          </p:nvSpPr>
          <p:spPr bwMode="auto">
            <a:xfrm>
              <a:off x="3651" y="3022"/>
              <a:ext cx="75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L=0</a:t>
              </a:r>
              <a:r>
                <a:rPr lang="en-US" altLang="zh-TW" sz="1200" b="1" i="1" dirty="0" smtClean="0">
                  <a:solidFill>
                    <a:srgbClr val="990033"/>
                  </a:solidFill>
                  <a:latin typeface="cmsy10"/>
                  <a:ea typeface="新細明體" charset="-120"/>
                </a:rPr>
                <a:t> Æ </a:t>
              </a:r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old=new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sp>
        <p:nvSpPr>
          <p:cNvPr id="27711" name="Freeform 63" descr=" 27711"/>
          <p:cNvSpPr>
            <a:spLocks/>
          </p:cNvSpPr>
          <p:nvPr/>
        </p:nvSpPr>
        <p:spPr bwMode="auto">
          <a:xfrm>
            <a:off x="5222875" y="2879725"/>
            <a:ext cx="1263650" cy="1739900"/>
          </a:xfrm>
          <a:custGeom>
            <a:avLst/>
            <a:gdLst/>
            <a:ahLst/>
            <a:cxnLst>
              <a:cxn ang="0">
                <a:pos x="76" y="612"/>
              </a:cxn>
              <a:cxn ang="0">
                <a:pos x="10" y="432"/>
              </a:cxn>
              <a:cxn ang="0">
                <a:pos x="73" y="141"/>
              </a:cxn>
              <a:cxn ang="0">
                <a:pos x="445" y="0"/>
              </a:cxn>
            </a:cxnLst>
            <a:rect l="0" t="0" r="r" b="b"/>
            <a:pathLst>
              <a:path w="445" h="612">
                <a:moveTo>
                  <a:pt x="76" y="612"/>
                </a:moveTo>
                <a:cubicBezTo>
                  <a:pt x="65" y="582"/>
                  <a:pt x="10" y="510"/>
                  <a:pt x="10" y="432"/>
                </a:cubicBezTo>
                <a:cubicBezTo>
                  <a:pt x="10" y="354"/>
                  <a:pt x="0" y="213"/>
                  <a:pt x="73" y="141"/>
                </a:cubicBezTo>
                <a:cubicBezTo>
                  <a:pt x="146" y="69"/>
                  <a:pt x="368" y="29"/>
                  <a:pt x="445" y="0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713" name="Text Box 65" descr=" 27713"/>
          <p:cNvSpPr txBox="1">
            <a:spLocks noChangeArrowheads="1"/>
          </p:cNvSpPr>
          <p:nvPr/>
        </p:nvSpPr>
        <p:spPr bwMode="auto">
          <a:xfrm>
            <a:off x="6629400" y="1824038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27729" name="Text Box 81" descr=" 27729"/>
          <p:cNvSpPr txBox="1">
            <a:spLocks noChangeArrowheads="1"/>
          </p:cNvSpPr>
          <p:nvPr/>
        </p:nvSpPr>
        <p:spPr bwMode="auto">
          <a:xfrm>
            <a:off x="3465513" y="49403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57" name="向右箭號 56"/>
          <p:cNvSpPr/>
          <p:nvPr/>
        </p:nvSpPr>
        <p:spPr>
          <a:xfrm>
            <a:off x="1331640" y="2636912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Group 72" descr=" 4"/>
          <p:cNvGrpSpPr>
            <a:grpSpLocks/>
          </p:cNvGrpSpPr>
          <p:nvPr/>
        </p:nvGrpSpPr>
        <p:grpSpPr bwMode="auto">
          <a:xfrm>
            <a:off x="6372208" y="3605212"/>
            <a:ext cx="2214565" cy="715962"/>
            <a:chOff x="4002" y="2271"/>
            <a:chExt cx="1395" cy="451"/>
          </a:xfrm>
        </p:grpSpPr>
        <p:sp>
          <p:nvSpPr>
            <p:cNvPr id="59" name="Oval 52"/>
            <p:cNvSpPr>
              <a:spLocks noChangeArrowheads="1"/>
            </p:cNvSpPr>
            <p:nvPr/>
          </p:nvSpPr>
          <p:spPr bwMode="auto">
            <a:xfrm flipH="1">
              <a:off x="4566" y="255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 dirty="0">
                  <a:latin typeface="Times New Roman" pitchFamily="18" charset="0"/>
                  <a:ea typeface="新細明體" charset="-120"/>
                </a:rPr>
                <a:t>8</a:t>
              </a:r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>
              <a:off x="4002" y="2271"/>
              <a:ext cx="655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" name="Text Box 67"/>
            <p:cNvSpPr txBox="1">
              <a:spLocks noChangeArrowheads="1"/>
            </p:cNvSpPr>
            <p:nvPr/>
          </p:nvSpPr>
          <p:spPr bwMode="auto">
            <a:xfrm>
              <a:off x="4625" y="2370"/>
              <a:ext cx="77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L!=0 </a:t>
              </a:r>
              <a:r>
                <a:rPr lang="en-US" altLang="zh-TW" sz="1200" b="1" i="1" dirty="0" smtClean="0">
                  <a:solidFill>
                    <a:srgbClr val="990033"/>
                  </a:solidFill>
                  <a:latin typeface="cmsy10"/>
                  <a:ea typeface="新細明體" charset="-120"/>
                </a:rPr>
                <a:t>Æ</a:t>
              </a:r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 old=new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grpSp>
        <p:nvGrpSpPr>
          <p:cNvPr id="4" name="Group 85" descr=" 8"/>
          <p:cNvGrpSpPr>
            <a:grpSpLocks/>
          </p:cNvGrpSpPr>
          <p:nvPr/>
        </p:nvGrpSpPr>
        <p:grpSpPr bwMode="auto">
          <a:xfrm>
            <a:off x="6819556" y="4303706"/>
            <a:ext cx="917577" cy="709611"/>
            <a:chOff x="4296" y="2711"/>
            <a:chExt cx="578" cy="447"/>
          </a:xfrm>
        </p:grpSpPr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4418" y="2711"/>
              <a:ext cx="183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63" name="Oval 82"/>
            <p:cNvSpPr>
              <a:spLocks noChangeArrowheads="1"/>
            </p:cNvSpPr>
            <p:nvPr/>
          </p:nvSpPr>
          <p:spPr bwMode="auto">
            <a:xfrm>
              <a:off x="4296" y="2894"/>
              <a:ext cx="172" cy="17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 dirty="0">
                  <a:latin typeface="Times New Roman" pitchFamily="18" charset="0"/>
                  <a:ea typeface="新細明體" charset="-120"/>
                </a:rPr>
                <a:t>9</a:t>
              </a:r>
            </a:p>
          </p:txBody>
        </p:sp>
        <p:sp>
          <p:nvSpPr>
            <p:cNvPr id="64" name="Text Box 84"/>
            <p:cNvSpPr txBox="1">
              <a:spLocks noChangeArrowheads="1"/>
            </p:cNvSpPr>
            <p:nvPr/>
          </p:nvSpPr>
          <p:spPr bwMode="auto">
            <a:xfrm>
              <a:off x="4416" y="2867"/>
              <a:ext cx="45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L!=0</a:t>
              </a:r>
              <a:r>
                <a:rPr lang="en-US" altLang="zh-TW" sz="1200" b="1" i="1" dirty="0" smtClean="0">
                  <a:solidFill>
                    <a:srgbClr val="990033"/>
                  </a:solidFill>
                  <a:latin typeface="cmsy10"/>
                  <a:ea typeface="新細明體" charset="-120"/>
                </a:rPr>
                <a:t> Æ</a:t>
              </a:r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 </a:t>
              </a:r>
            </a:p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old=new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sp>
        <p:nvSpPr>
          <p:cNvPr id="65" name="Text Box 50"/>
          <p:cNvSpPr txBox="1">
            <a:spLocks noChangeArrowheads="1"/>
          </p:cNvSpPr>
          <p:nvPr/>
        </p:nvSpPr>
        <p:spPr bwMode="auto">
          <a:xfrm>
            <a:off x="6516216" y="4334707"/>
            <a:ext cx="1104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dirty="0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3923928" y="5048016"/>
            <a:ext cx="4716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Compute Post (</a:t>
            </a:r>
            <a:r>
              <a:rPr lang="en-US" altLang="zh-TW" sz="1600" b="1" i="1" dirty="0" smtClean="0"/>
              <a:t>L!=0</a:t>
            </a:r>
            <a:r>
              <a:rPr lang="en-US" altLang="zh-TW" sz="1600" b="1" dirty="0" smtClean="0">
                <a:latin typeface="cmsy10"/>
              </a:rPr>
              <a:t>Æ</a:t>
            </a:r>
            <a:r>
              <a:rPr lang="en-US" altLang="zh-TW" sz="1600" b="1" dirty="0" smtClean="0"/>
              <a:t>new=old</a:t>
            </a:r>
            <a:r>
              <a:rPr lang="en-US" altLang="zh-TW" sz="1600" dirty="0" smtClean="0"/>
              <a:t>, [new!=old])</a:t>
            </a:r>
          </a:p>
          <a:p>
            <a:r>
              <a:rPr lang="en-US" altLang="zh-TW" sz="1600" dirty="0" smtClean="0"/>
              <a:t>=  (L!=0</a:t>
            </a:r>
            <a:r>
              <a:rPr lang="en-US" altLang="zh-TW" sz="1600" dirty="0" smtClean="0">
                <a:latin typeface="cmsy10"/>
              </a:rPr>
              <a:t> Æ </a:t>
            </a:r>
            <a:r>
              <a:rPr lang="en-US" altLang="zh-TW" sz="1600" dirty="0" smtClean="0"/>
              <a:t>new=old </a:t>
            </a:r>
            <a:r>
              <a:rPr lang="en-US" altLang="zh-TW" sz="1600" dirty="0" smtClean="0">
                <a:latin typeface="cmsy10"/>
              </a:rPr>
              <a:t>Æ </a:t>
            </a:r>
            <a:r>
              <a:rPr lang="en-US" altLang="zh-TW" sz="1600" dirty="0" smtClean="0"/>
              <a:t>new!=old )</a:t>
            </a:r>
          </a:p>
          <a:p>
            <a:r>
              <a:rPr lang="en-US" altLang="zh-TW" sz="1600" dirty="0" smtClean="0"/>
              <a:t>= false</a:t>
            </a:r>
          </a:p>
        </p:txBody>
      </p:sp>
      <p:grpSp>
        <p:nvGrpSpPr>
          <p:cNvPr id="5" name="Group 73" descr=" 3"/>
          <p:cNvGrpSpPr>
            <a:grpSpLocks/>
          </p:cNvGrpSpPr>
          <p:nvPr/>
        </p:nvGrpSpPr>
        <p:grpSpPr bwMode="auto">
          <a:xfrm>
            <a:off x="7481484" y="4090280"/>
            <a:ext cx="1106488" cy="839788"/>
            <a:chOff x="4679" y="2612"/>
            <a:chExt cx="697" cy="529"/>
          </a:xfrm>
        </p:grpSpPr>
        <p:sp>
          <p:nvSpPr>
            <p:cNvPr id="68" name="Oval 53"/>
            <p:cNvSpPr>
              <a:spLocks noChangeArrowheads="1"/>
            </p:cNvSpPr>
            <p:nvPr/>
          </p:nvSpPr>
          <p:spPr bwMode="auto">
            <a:xfrm flipH="1">
              <a:off x="4770" y="2884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 dirty="0">
                  <a:latin typeface="Times New Roman" pitchFamily="18" charset="0"/>
                  <a:ea typeface="新細明體" charset="-120"/>
                </a:rPr>
                <a:t>10</a:t>
              </a:r>
            </a:p>
          </p:txBody>
        </p:sp>
        <p:sp>
          <p:nvSpPr>
            <p:cNvPr id="69" name="Text Box 54"/>
            <p:cNvSpPr txBox="1">
              <a:spLocks noChangeArrowheads="1"/>
            </p:cNvSpPr>
            <p:nvPr/>
          </p:nvSpPr>
          <p:spPr bwMode="auto">
            <a:xfrm flipH="1">
              <a:off x="4679" y="2612"/>
              <a:ext cx="697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[new!=old]</a:t>
              </a:r>
            </a:p>
          </p:txBody>
        </p:sp>
        <p:sp>
          <p:nvSpPr>
            <p:cNvPr id="70" name="Line 56"/>
            <p:cNvSpPr>
              <a:spLocks noChangeShapeType="1"/>
            </p:cNvSpPr>
            <p:nvPr/>
          </p:nvSpPr>
          <p:spPr bwMode="auto">
            <a:xfrm>
              <a:off x="4716" y="2717"/>
              <a:ext cx="135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" name="Text Box 68"/>
            <p:cNvSpPr txBox="1">
              <a:spLocks noChangeArrowheads="1"/>
            </p:cNvSpPr>
            <p:nvPr/>
          </p:nvSpPr>
          <p:spPr bwMode="auto">
            <a:xfrm>
              <a:off x="4933" y="2967"/>
              <a:ext cx="1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F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Another Approach: The IMPACT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    Kenneth L. McMillan: Lazy Abstraction with </a:t>
            </a:r>
            <a:r>
              <a:rPr lang="en-US" altLang="zh-TW" dirty="0" err="1" smtClean="0"/>
              <a:t>Interpolants</a:t>
            </a:r>
            <a:r>
              <a:rPr lang="en-US" altLang="zh-TW" dirty="0" smtClean="0"/>
              <a:t>. CAV 2006: 123-136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 descr=" 307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Interpolation Lemma</a:t>
            </a:r>
          </a:p>
        </p:txBody>
      </p:sp>
      <p:sp>
        <p:nvSpPr>
          <p:cNvPr id="30723" name="Rectangle 3" descr=" 3072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419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Char char=" "/>
            </a:pPr>
            <a:r>
              <a:rPr lang="en-US" altLang="zh-TW" smtClean="0">
                <a:ea typeface="新細明體" charset="-120"/>
              </a:rPr>
              <a:t>          </a:t>
            </a:r>
            <a:r>
              <a:rPr lang="en-US" altLang="zh-TW" smtClean="0">
                <a:latin typeface="cmsy10" pitchFamily="34" charset="0"/>
                <a:ea typeface="新細明體" charset="-120"/>
              </a:rPr>
              <a:t> </a:t>
            </a:r>
            <a:r>
              <a:rPr lang="en-US" altLang="zh-TW" smtClean="0">
                <a:ea typeface="新細明體" charset="-120"/>
              </a:rPr>
              <a:t> </a:t>
            </a:r>
            <a:r>
              <a:rPr lang="en-US" altLang="zh-TW" smtClean="0">
                <a:latin typeface="Symbol" pitchFamily="18" charset="2"/>
                <a:ea typeface="新細明體" charset="-120"/>
                <a:sym typeface="Symbol" pitchFamily="18" charset="2"/>
              </a:rPr>
              <a:t> </a:t>
            </a:r>
            <a:r>
              <a:rPr lang="en-US" altLang="zh-TW" smtClean="0">
                <a:ea typeface="新細明體" charset="-120"/>
              </a:rPr>
              <a:t>                                             </a:t>
            </a:r>
            <a:br>
              <a:rPr lang="en-US" altLang="zh-TW" smtClean="0">
                <a:ea typeface="新細明體" charset="-120"/>
              </a:rPr>
            </a:br>
            <a:r>
              <a:rPr lang="en-US" altLang="zh-TW" smtClean="0">
                <a:ea typeface="新細明體" charset="-120"/>
              </a:rPr>
              <a:t>   </a:t>
            </a:r>
            <a:r>
              <a:rPr lang="en-US" altLang="zh-TW" smtClean="0">
                <a:latin typeface="Symbol" pitchFamily="18" charset="2"/>
                <a:ea typeface="新細明體" charset="-120"/>
                <a:sym typeface="Symbol" pitchFamily="18" charset="2"/>
              </a:rPr>
              <a:t> </a:t>
            </a:r>
            <a:endParaRPr lang="en-US" altLang="zh-TW">
              <a:latin typeface="Symbol" pitchFamily="18" charset="2"/>
              <a:ea typeface="新細明體" charset="-120"/>
              <a:sym typeface="Symbol" pitchFamily="18" charset="2"/>
            </a:endParaRPr>
          </a:p>
          <a:p>
            <a:pPr>
              <a:lnSpc>
                <a:spcPct val="90000"/>
              </a:lnSpc>
              <a:buChar char=" "/>
            </a:pPr>
            <a:r>
              <a:rPr lang="en-US" altLang="zh-TW" smtClean="0">
                <a:ea typeface="新細明體" charset="-120"/>
              </a:rPr>
              <a:t>     </a:t>
            </a:r>
            <a:r>
              <a:rPr lang="en-US" altLang="zh-TW" b="1" smtClean="0">
                <a:latin typeface="Symbol" pitchFamily="18" charset="2"/>
                <a:ea typeface="新細明體" charset="-120"/>
              </a:rPr>
              <a:t> </a:t>
            </a:r>
            <a:r>
              <a:rPr lang="en-US" altLang="zh-TW" smtClean="0">
                <a:ea typeface="新細明體" charset="-120"/>
              </a:rPr>
              <a:t>                            </a:t>
            </a:r>
            <a:r>
              <a:rPr lang="en-US" altLang="zh-TW" i="1" smtClean="0">
                <a:ea typeface="新細明體" charset="-120"/>
              </a:rPr>
              <a:t>           </a:t>
            </a:r>
            <a:r>
              <a:rPr lang="en-US" altLang="zh-TW" smtClean="0">
                <a:ea typeface="新細明體" charset="-120"/>
              </a:rPr>
              <a:t>                   </a:t>
            </a:r>
            <a:br>
              <a:rPr lang="en-US" altLang="zh-TW" smtClean="0">
                <a:ea typeface="新細明體" charset="-120"/>
              </a:rPr>
            </a:br>
            <a:r>
              <a:rPr lang="en-US" altLang="zh-TW" smtClean="0">
                <a:ea typeface="新細明體" charset="-120"/>
              </a:rPr>
              <a:t>     </a:t>
            </a:r>
            <a:endParaRPr lang="en-US" altLang="zh-TW">
              <a:ea typeface="新細明體" charset="-120"/>
            </a:endParaRPr>
          </a:p>
          <a:p>
            <a:pPr lvl="1" algn="ctr">
              <a:lnSpc>
                <a:spcPct val="90000"/>
              </a:lnSpc>
              <a:buFontTx/>
              <a:buChar char=" "/>
            </a:pPr>
            <a:r>
              <a:rPr lang="en-US" altLang="zh-TW" smtClean="0">
                <a:ea typeface="新細明體" charset="-120"/>
              </a:rPr>
              <a:t>  </a:t>
            </a:r>
            <a:r>
              <a:rPr lang="en-US" altLang="zh-TW" smtClean="0">
                <a:latin typeface="Symbol" pitchFamily="18" charset="2"/>
                <a:ea typeface="新細明體" charset="-120"/>
              </a:rPr>
              <a:t>  </a:t>
            </a:r>
            <a:r>
              <a:rPr lang="en-US" altLang="zh-TW" smtClean="0">
                <a:ea typeface="新細明體" charset="-120"/>
              </a:rPr>
              <a:t>  </a:t>
            </a:r>
            <a:endParaRPr lang="en-US" altLang="zh-TW">
              <a:ea typeface="新細明體" charset="-120"/>
            </a:endParaRPr>
          </a:p>
          <a:p>
            <a:pPr lvl="1" algn="ctr">
              <a:lnSpc>
                <a:spcPct val="90000"/>
              </a:lnSpc>
              <a:buFontTx/>
              <a:buChar char=" "/>
            </a:pPr>
            <a:r>
              <a:rPr lang="en-US" altLang="zh-TW" smtClean="0">
                <a:ea typeface="新細明體" charset="-120"/>
              </a:rPr>
              <a:t>   </a:t>
            </a:r>
            <a:r>
              <a:rPr lang="en-US" altLang="zh-TW" smtClean="0">
                <a:latin typeface="Symbol" pitchFamily="18" charset="2"/>
                <a:ea typeface="新細明體" charset="-120"/>
              </a:rPr>
              <a:t> </a:t>
            </a:r>
            <a:r>
              <a:rPr lang="en-US" altLang="zh-TW" smtClean="0">
                <a:ea typeface="新細明體" charset="-120"/>
              </a:rPr>
              <a:t>          </a:t>
            </a:r>
            <a:endParaRPr lang="en-US" altLang="zh-TW" sz="2000">
              <a:ea typeface="新細明體" charset="-120"/>
            </a:endParaRPr>
          </a:p>
          <a:p>
            <a:pPr lvl="1" algn="ctr">
              <a:lnSpc>
                <a:spcPct val="90000"/>
              </a:lnSpc>
              <a:buFontTx/>
              <a:buChar char=" "/>
            </a:pPr>
            <a:r>
              <a:rPr lang="en-US" altLang="zh-TW" smtClean="0">
                <a:ea typeface="新細明體" charset="-120"/>
              </a:rPr>
              <a:t>    </a:t>
            </a:r>
            <a:r>
              <a:rPr lang="en-US" altLang="zh-TW" smtClean="0">
                <a:latin typeface="cmsy10" pitchFamily="34" charset="0"/>
                <a:ea typeface="新細明體" charset="-120"/>
              </a:rPr>
              <a:t> </a:t>
            </a:r>
            <a:r>
              <a:rPr lang="en-US" altLang="zh-TW" smtClean="0">
                <a:ea typeface="新細明體" charset="-120"/>
              </a:rPr>
              <a:t> </a:t>
            </a:r>
            <a:r>
              <a:rPr lang="en-US" altLang="zh-TW" smtClean="0">
                <a:latin typeface="cmsy10" pitchFamily="34" charset="0"/>
                <a:ea typeface="新細明體" charset="-120"/>
              </a:rPr>
              <a:t> </a:t>
            </a:r>
            <a:r>
              <a:rPr lang="en-US" altLang="zh-TW" smtClean="0">
                <a:ea typeface="新細明體" charset="-120"/>
              </a:rPr>
              <a:t>    </a:t>
            </a:r>
            <a:r>
              <a:rPr lang="en-US" altLang="zh-TW" smtClean="0">
                <a:latin typeface="cmsy10" pitchFamily="34" charset="0"/>
                <a:ea typeface="新細明體" charset="-120"/>
              </a:rPr>
              <a:t> </a:t>
            </a:r>
            <a:r>
              <a:rPr lang="en-US" altLang="zh-TW" smtClean="0">
                <a:ea typeface="新細明體" charset="-120"/>
              </a:rPr>
              <a:t> </a:t>
            </a:r>
            <a:r>
              <a:rPr lang="en-US" altLang="zh-TW" smtClean="0">
                <a:latin typeface="cmsy10" pitchFamily="34" charset="0"/>
                <a:ea typeface="新細明體" charset="-120"/>
              </a:rPr>
              <a:t> </a:t>
            </a:r>
            <a:r>
              <a:rPr lang="en-US" altLang="zh-TW" smtClean="0">
                <a:ea typeface="新細明體" charset="-120"/>
              </a:rPr>
              <a:t>   </a:t>
            </a:r>
            <a:endParaRPr lang="en-US" altLang="zh-TW">
              <a:ea typeface="新細明體" charset="-120"/>
            </a:endParaRPr>
          </a:p>
          <a:p>
            <a:pPr>
              <a:lnSpc>
                <a:spcPct val="90000"/>
              </a:lnSpc>
              <a:buChar char=" "/>
            </a:pPr>
            <a:r>
              <a:rPr lang="en-US" altLang="zh-TW" smtClean="0">
                <a:ea typeface="新細明體" charset="-120"/>
              </a:rPr>
              <a:t>        </a:t>
            </a:r>
            <a:r>
              <a:rPr lang="en-US" altLang="zh-TW" sz="2400" smtClean="0">
                <a:ea typeface="新細明體" charset="-120"/>
              </a:rPr>
              <a:t> </a:t>
            </a:r>
            <a:endParaRPr lang="en-US" altLang="zh-TW" sz="2400">
              <a:ea typeface="新細明體" charset="-120"/>
            </a:endParaRPr>
          </a:p>
          <a:p>
            <a:pPr lvl="1">
              <a:lnSpc>
                <a:spcPct val="90000"/>
              </a:lnSpc>
              <a:buChar char=" "/>
            </a:pPr>
            <a:r>
              <a:rPr lang="en-US" altLang="zh-TW" sz="2000" smtClean="0">
                <a:ea typeface="新細明體" charset="-120"/>
              </a:rPr>
              <a:t>      </a:t>
            </a:r>
            <a:r>
              <a:rPr lang="en-US" altLang="zh-TW" sz="2000" b="1" smtClean="0">
                <a:latin typeface="Symbol" pitchFamily="18" charset="2"/>
                <a:ea typeface="新細明體" charset="-120"/>
              </a:rPr>
              <a:t> </a:t>
            </a:r>
            <a:r>
              <a:rPr lang="en-US" altLang="zh-TW" sz="2000" smtClean="0">
                <a:ea typeface="新細明體" charset="-120"/>
              </a:rPr>
              <a:t>          </a:t>
            </a:r>
            <a:r>
              <a:rPr lang="en-US" altLang="zh-TW" sz="2000" b="1" smtClean="0">
                <a:latin typeface="Symbol" pitchFamily="18" charset="2"/>
                <a:ea typeface="新細明體" charset="-120"/>
              </a:rPr>
              <a:t> </a:t>
            </a:r>
            <a:r>
              <a:rPr lang="en-US" altLang="zh-TW" sz="2000" smtClean="0">
                <a:ea typeface="新細明體" charset="-120"/>
              </a:rPr>
              <a:t>  </a:t>
            </a:r>
            <a:r>
              <a:rPr lang="en-US" altLang="zh-TW" sz="2000" b="1" smtClean="0">
                <a:latin typeface="Symbol" pitchFamily="18" charset="2"/>
                <a:ea typeface="新細明體" charset="-120"/>
              </a:rPr>
              <a:t> </a:t>
            </a:r>
            <a:r>
              <a:rPr lang="en-US" altLang="zh-TW" sz="2000" smtClean="0">
                <a:ea typeface="新細明體" charset="-120"/>
              </a:rPr>
              <a:t>             </a:t>
            </a:r>
            <a:endParaRPr lang="en-US" altLang="zh-TW" sz="2000">
              <a:ea typeface="新細明體" charset="-120"/>
            </a:endParaRPr>
          </a:p>
          <a:p>
            <a:pPr>
              <a:lnSpc>
                <a:spcPct val="90000"/>
              </a:lnSpc>
            </a:pPr>
            <a:endParaRPr lang="en-US" altLang="zh-TW" sz="2400">
              <a:ea typeface="新細明體" charset="-120"/>
            </a:endParaRPr>
          </a:p>
          <a:p>
            <a:pPr>
              <a:lnSpc>
                <a:spcPct val="90000"/>
              </a:lnSpc>
              <a:buChar char=" "/>
            </a:pPr>
            <a:r>
              <a:rPr lang="en-US" altLang="zh-TW" smtClean="0">
                <a:ea typeface="新細明體" charset="-120"/>
              </a:rPr>
              <a:t>                        </a:t>
            </a:r>
            <a:endParaRPr lang="en-US" altLang="zh-TW">
              <a:ea typeface="新細明體" charset="-120"/>
            </a:endParaRPr>
          </a:p>
          <a:p>
            <a:pPr lvl="1">
              <a:lnSpc>
                <a:spcPct val="90000"/>
              </a:lnSpc>
              <a:buChar char=" "/>
            </a:pPr>
            <a:r>
              <a:rPr lang="en-US" altLang="zh-TW" sz="2000" smtClean="0">
                <a:ea typeface="新細明體" charset="-120"/>
              </a:rPr>
              <a:t>                                                                                        </a:t>
            </a:r>
            <a:br>
              <a:rPr lang="en-US" altLang="zh-TW" sz="2000" smtClean="0">
                <a:ea typeface="新細明體" charset="-120"/>
              </a:rPr>
            </a:br>
            <a:r>
              <a:rPr lang="en-US" altLang="zh-TW" sz="2000" smtClean="0">
                <a:ea typeface="新細明體" charset="-120"/>
              </a:rPr>
              <a:t>                           </a:t>
            </a:r>
            <a:r>
              <a:rPr lang="en-US" altLang="zh-TW" sz="1600" smtClean="0">
                <a:ea typeface="新細明體" charset="-120"/>
              </a:rPr>
              <a:t>             </a:t>
            </a:r>
            <a:endParaRPr lang="en-US" altLang="zh-TW" sz="1600">
              <a:ea typeface="新細明體" charset="-120"/>
            </a:endParaRPr>
          </a:p>
          <a:p>
            <a:pPr lvl="1">
              <a:lnSpc>
                <a:spcPct val="90000"/>
              </a:lnSpc>
              <a:buChar char=" "/>
            </a:pPr>
            <a:r>
              <a:rPr lang="en-US" altLang="zh-TW" sz="2000" smtClean="0">
                <a:ea typeface="新細明體" charset="-120"/>
              </a:rPr>
              <a:t>                                                                                         </a:t>
            </a:r>
            <a:br>
              <a:rPr lang="en-US" altLang="zh-TW" sz="2000" smtClean="0">
                <a:ea typeface="新細明體" charset="-120"/>
              </a:rPr>
            </a:br>
            <a:r>
              <a:rPr lang="en-US" altLang="zh-TW" sz="2000" smtClean="0">
                <a:ea typeface="新細明體" charset="-120"/>
              </a:rPr>
              <a:t>         </a:t>
            </a:r>
            <a:endParaRPr lang="en-US" altLang="zh-TW" sz="2000">
              <a:ea typeface="新細明體" charset="-120"/>
            </a:endParaRPr>
          </a:p>
          <a:p>
            <a:pPr lvl="1">
              <a:lnSpc>
                <a:spcPct val="90000"/>
              </a:lnSpc>
            </a:pPr>
            <a:endParaRPr lang="en-US" altLang="zh-TW">
              <a:ea typeface="新細明體" charset="-120"/>
            </a:endParaRPr>
          </a:p>
        </p:txBody>
      </p:sp>
      <p:sp>
        <p:nvSpPr>
          <p:cNvPr id="30724" name="Text Box 4" descr=" 30724"/>
          <p:cNvSpPr txBox="1">
            <a:spLocks noChangeArrowheads="1"/>
          </p:cNvSpPr>
          <p:nvPr/>
        </p:nvSpPr>
        <p:spPr bwMode="auto">
          <a:xfrm>
            <a:off x="7243763" y="381000"/>
            <a:ext cx="15954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TW" sz="2400">
                <a:solidFill>
                  <a:schemeClr val="tx1"/>
                </a:solidFill>
                <a:latin typeface="Comic Sans MS" pitchFamily="66" charset="0"/>
                <a:ea typeface="新細明體" charset="-120"/>
              </a:rPr>
              <a:t>(Craig,57)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 descr=" 307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Interpolation Lemma</a:t>
            </a:r>
          </a:p>
        </p:txBody>
      </p:sp>
      <p:sp>
        <p:nvSpPr>
          <p:cNvPr id="30723" name="Rectangle 3" descr=" 3072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419600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90000"/>
              </a:lnSpc>
            </a:pPr>
            <a:r>
              <a:rPr lang="en-US" altLang="zh-TW" smtClean="0">
                <a:latin typeface="Calibri"/>
                <a:ea typeface="新細明體" charset="-120"/>
              </a:rPr>
              <a:t>Notation: </a:t>
            </a:r>
            <a:r>
              <a:rPr lang="en-US" altLang="zh-TW" smtClean="0">
                <a:latin typeface="cmsy10"/>
                <a:ea typeface="新細明體" charset="-120"/>
              </a:rPr>
              <a:t>L</a:t>
            </a:r>
            <a:r>
              <a:rPr lang="en-US" altLang="zh-TW" smtClean="0">
                <a:latin typeface="Calibri"/>
                <a:ea typeface="新細明體" charset="-120"/>
              </a:rPr>
              <a:t>(</a:t>
            </a:r>
            <a:r>
              <a:rPr lang="en-US" altLang="zh-TW" smtClean="0">
                <a:latin typeface="Symbol"/>
                <a:ea typeface="新細明體" charset="-120"/>
                <a:sym typeface="Symbol" pitchFamily="18" charset="2"/>
              </a:rPr>
              <a:t></a:t>
            </a:r>
            <a:r>
              <a:rPr lang="en-US" altLang="zh-TW" smtClean="0">
                <a:latin typeface="Calibri"/>
                <a:ea typeface="新細明體" charset="-120"/>
              </a:rPr>
              <a:t>) is the set of FO formulas over the symbols of </a:t>
            </a:r>
            <a:r>
              <a:rPr lang="en-US" altLang="zh-TW" smtClean="0">
                <a:latin typeface="Symbol"/>
                <a:ea typeface="新細明體" charset="-120"/>
                <a:sym typeface="Symbol" pitchFamily="18" charset="2"/>
              </a:rPr>
              <a:t></a:t>
            </a:r>
          </a:p>
          <a:p>
            <a:pPr>
              <a:lnSpc>
                <a:spcPct val="90000"/>
              </a:lnSpc>
              <a:buChar char=" "/>
            </a:pPr>
            <a:r>
              <a:rPr lang="en-US" altLang="zh-TW" smtClean="0">
                <a:ea typeface="新細明體" charset="-120"/>
              </a:rPr>
              <a:t>     </a:t>
            </a:r>
            <a:r>
              <a:rPr lang="en-US" altLang="zh-TW" b="1" smtClean="0">
                <a:latin typeface="Symbol" pitchFamily="18" charset="2"/>
                <a:ea typeface="新細明體" charset="-120"/>
              </a:rPr>
              <a:t> </a:t>
            </a:r>
            <a:r>
              <a:rPr lang="en-US" altLang="zh-TW" smtClean="0">
                <a:ea typeface="新細明體" charset="-120"/>
              </a:rPr>
              <a:t>                            </a:t>
            </a:r>
            <a:r>
              <a:rPr lang="en-US" altLang="zh-TW" i="1" smtClean="0">
                <a:ea typeface="新細明體" charset="-120"/>
              </a:rPr>
              <a:t>           </a:t>
            </a:r>
            <a:r>
              <a:rPr lang="en-US" altLang="zh-TW" smtClean="0">
                <a:ea typeface="新細明體" charset="-120"/>
              </a:rPr>
              <a:t>                   </a:t>
            </a:r>
            <a:br>
              <a:rPr lang="en-US" altLang="zh-TW" smtClean="0">
                <a:ea typeface="新細明體" charset="-120"/>
              </a:rPr>
            </a:br>
            <a:r>
              <a:rPr lang="en-US" altLang="zh-TW" smtClean="0">
                <a:ea typeface="新細明體" charset="-120"/>
              </a:rPr>
              <a:t>     </a:t>
            </a:r>
            <a:endParaRPr lang="en-US" altLang="zh-TW">
              <a:ea typeface="新細明體" charset="-120"/>
            </a:endParaRPr>
          </a:p>
          <a:p>
            <a:pPr lvl="1" algn="ctr">
              <a:lnSpc>
                <a:spcPct val="90000"/>
              </a:lnSpc>
              <a:buFontTx/>
              <a:buChar char=" "/>
            </a:pPr>
            <a:r>
              <a:rPr lang="en-US" altLang="zh-TW" smtClean="0">
                <a:ea typeface="新細明體" charset="-120"/>
              </a:rPr>
              <a:t>  </a:t>
            </a:r>
            <a:r>
              <a:rPr lang="en-US" altLang="zh-TW" smtClean="0">
                <a:latin typeface="Symbol" pitchFamily="18" charset="2"/>
                <a:ea typeface="新細明體" charset="-120"/>
              </a:rPr>
              <a:t>  </a:t>
            </a:r>
            <a:r>
              <a:rPr lang="en-US" altLang="zh-TW" smtClean="0">
                <a:ea typeface="新細明體" charset="-120"/>
              </a:rPr>
              <a:t>  </a:t>
            </a:r>
            <a:endParaRPr lang="en-US" altLang="zh-TW">
              <a:ea typeface="新細明體" charset="-120"/>
            </a:endParaRPr>
          </a:p>
          <a:p>
            <a:pPr lvl="1" algn="ctr">
              <a:lnSpc>
                <a:spcPct val="90000"/>
              </a:lnSpc>
              <a:buFontTx/>
              <a:buChar char=" "/>
            </a:pPr>
            <a:r>
              <a:rPr lang="en-US" altLang="zh-TW" smtClean="0">
                <a:ea typeface="新細明體" charset="-120"/>
              </a:rPr>
              <a:t>   </a:t>
            </a:r>
            <a:r>
              <a:rPr lang="en-US" altLang="zh-TW" smtClean="0">
                <a:latin typeface="Symbol" pitchFamily="18" charset="2"/>
                <a:ea typeface="新細明體" charset="-120"/>
              </a:rPr>
              <a:t> </a:t>
            </a:r>
            <a:r>
              <a:rPr lang="en-US" altLang="zh-TW" smtClean="0">
                <a:ea typeface="新細明體" charset="-120"/>
              </a:rPr>
              <a:t>          </a:t>
            </a:r>
            <a:endParaRPr lang="en-US" altLang="zh-TW" sz="2000">
              <a:ea typeface="新細明體" charset="-120"/>
            </a:endParaRPr>
          </a:p>
          <a:p>
            <a:pPr lvl="1" algn="ctr">
              <a:lnSpc>
                <a:spcPct val="90000"/>
              </a:lnSpc>
              <a:buFontTx/>
              <a:buChar char=" "/>
            </a:pPr>
            <a:r>
              <a:rPr lang="en-US" altLang="zh-TW" smtClean="0">
                <a:ea typeface="新細明體" charset="-120"/>
              </a:rPr>
              <a:t>    </a:t>
            </a:r>
            <a:r>
              <a:rPr lang="en-US" altLang="zh-TW" smtClean="0">
                <a:latin typeface="cmsy10" pitchFamily="34" charset="0"/>
                <a:ea typeface="新細明體" charset="-120"/>
              </a:rPr>
              <a:t> </a:t>
            </a:r>
            <a:r>
              <a:rPr lang="en-US" altLang="zh-TW" smtClean="0">
                <a:ea typeface="新細明體" charset="-120"/>
              </a:rPr>
              <a:t> </a:t>
            </a:r>
            <a:r>
              <a:rPr lang="en-US" altLang="zh-TW" smtClean="0">
                <a:latin typeface="cmsy10" pitchFamily="34" charset="0"/>
                <a:ea typeface="新細明體" charset="-120"/>
              </a:rPr>
              <a:t> </a:t>
            </a:r>
            <a:r>
              <a:rPr lang="en-US" altLang="zh-TW" smtClean="0">
                <a:ea typeface="新細明體" charset="-120"/>
              </a:rPr>
              <a:t>    </a:t>
            </a:r>
            <a:r>
              <a:rPr lang="en-US" altLang="zh-TW" smtClean="0">
                <a:latin typeface="cmsy10" pitchFamily="34" charset="0"/>
                <a:ea typeface="新細明體" charset="-120"/>
              </a:rPr>
              <a:t> </a:t>
            </a:r>
            <a:r>
              <a:rPr lang="en-US" altLang="zh-TW" smtClean="0">
                <a:ea typeface="新細明體" charset="-120"/>
              </a:rPr>
              <a:t> </a:t>
            </a:r>
            <a:r>
              <a:rPr lang="en-US" altLang="zh-TW" smtClean="0">
                <a:latin typeface="cmsy10" pitchFamily="34" charset="0"/>
                <a:ea typeface="新細明體" charset="-120"/>
              </a:rPr>
              <a:t> </a:t>
            </a:r>
            <a:r>
              <a:rPr lang="en-US" altLang="zh-TW" smtClean="0">
                <a:ea typeface="新細明體" charset="-120"/>
              </a:rPr>
              <a:t>   </a:t>
            </a:r>
            <a:endParaRPr lang="en-US" altLang="zh-TW">
              <a:ea typeface="新細明體" charset="-120"/>
            </a:endParaRPr>
          </a:p>
          <a:p>
            <a:pPr>
              <a:lnSpc>
                <a:spcPct val="90000"/>
              </a:lnSpc>
              <a:buChar char=" "/>
            </a:pPr>
            <a:r>
              <a:rPr lang="en-US" altLang="zh-TW" smtClean="0">
                <a:ea typeface="新細明體" charset="-120"/>
              </a:rPr>
              <a:t>        </a:t>
            </a:r>
            <a:r>
              <a:rPr lang="en-US" altLang="zh-TW" sz="2400" smtClean="0">
                <a:ea typeface="新細明體" charset="-120"/>
              </a:rPr>
              <a:t> </a:t>
            </a:r>
            <a:endParaRPr lang="en-US" altLang="zh-TW" sz="2400">
              <a:ea typeface="新細明體" charset="-120"/>
            </a:endParaRPr>
          </a:p>
          <a:p>
            <a:pPr lvl="1">
              <a:lnSpc>
                <a:spcPct val="90000"/>
              </a:lnSpc>
              <a:buChar char=" "/>
            </a:pPr>
            <a:r>
              <a:rPr lang="en-US" altLang="zh-TW" sz="2000" smtClean="0">
                <a:ea typeface="新細明體" charset="-120"/>
              </a:rPr>
              <a:t>      </a:t>
            </a:r>
            <a:r>
              <a:rPr lang="en-US" altLang="zh-TW" sz="2000" b="1" smtClean="0">
                <a:latin typeface="Symbol" pitchFamily="18" charset="2"/>
                <a:ea typeface="新細明體" charset="-120"/>
              </a:rPr>
              <a:t> </a:t>
            </a:r>
            <a:r>
              <a:rPr lang="en-US" altLang="zh-TW" sz="2000" smtClean="0">
                <a:ea typeface="新細明體" charset="-120"/>
              </a:rPr>
              <a:t>          </a:t>
            </a:r>
            <a:r>
              <a:rPr lang="en-US" altLang="zh-TW" sz="2000" b="1" smtClean="0">
                <a:latin typeface="Symbol" pitchFamily="18" charset="2"/>
                <a:ea typeface="新細明體" charset="-120"/>
              </a:rPr>
              <a:t> </a:t>
            </a:r>
            <a:r>
              <a:rPr lang="en-US" altLang="zh-TW" sz="2000" smtClean="0">
                <a:ea typeface="新細明體" charset="-120"/>
              </a:rPr>
              <a:t>  </a:t>
            </a:r>
            <a:r>
              <a:rPr lang="en-US" altLang="zh-TW" sz="2000" b="1" smtClean="0">
                <a:latin typeface="Symbol" pitchFamily="18" charset="2"/>
                <a:ea typeface="新細明體" charset="-120"/>
              </a:rPr>
              <a:t> </a:t>
            </a:r>
            <a:r>
              <a:rPr lang="en-US" altLang="zh-TW" sz="2000" smtClean="0">
                <a:ea typeface="新細明體" charset="-120"/>
              </a:rPr>
              <a:t>             </a:t>
            </a:r>
            <a:endParaRPr lang="en-US" altLang="zh-TW" sz="2000">
              <a:ea typeface="新細明體" charset="-120"/>
            </a:endParaRPr>
          </a:p>
          <a:p>
            <a:pPr>
              <a:lnSpc>
                <a:spcPct val="90000"/>
              </a:lnSpc>
            </a:pPr>
            <a:endParaRPr lang="en-US" altLang="zh-TW" sz="2400">
              <a:ea typeface="新細明體" charset="-120"/>
            </a:endParaRPr>
          </a:p>
          <a:p>
            <a:pPr>
              <a:lnSpc>
                <a:spcPct val="90000"/>
              </a:lnSpc>
              <a:buChar char=" "/>
            </a:pPr>
            <a:r>
              <a:rPr lang="en-US" altLang="zh-TW" smtClean="0">
                <a:ea typeface="新細明體" charset="-120"/>
              </a:rPr>
              <a:t>                        </a:t>
            </a:r>
            <a:endParaRPr lang="en-US" altLang="zh-TW">
              <a:ea typeface="新細明體" charset="-120"/>
            </a:endParaRPr>
          </a:p>
          <a:p>
            <a:pPr lvl="1">
              <a:lnSpc>
                <a:spcPct val="90000"/>
              </a:lnSpc>
              <a:buChar char=" "/>
            </a:pPr>
            <a:r>
              <a:rPr lang="en-US" altLang="zh-TW" sz="2000" smtClean="0">
                <a:ea typeface="新細明體" charset="-120"/>
              </a:rPr>
              <a:t>                                                                                        </a:t>
            </a:r>
            <a:br>
              <a:rPr lang="en-US" altLang="zh-TW" sz="2000" smtClean="0">
                <a:ea typeface="新細明體" charset="-120"/>
              </a:rPr>
            </a:br>
            <a:r>
              <a:rPr lang="en-US" altLang="zh-TW" sz="2000" smtClean="0">
                <a:ea typeface="新細明體" charset="-120"/>
              </a:rPr>
              <a:t>                           </a:t>
            </a:r>
            <a:r>
              <a:rPr lang="en-US" altLang="zh-TW" sz="1600" smtClean="0">
                <a:ea typeface="新細明體" charset="-120"/>
              </a:rPr>
              <a:t>             </a:t>
            </a:r>
            <a:endParaRPr lang="en-US" altLang="zh-TW" sz="1600">
              <a:ea typeface="新細明體" charset="-120"/>
            </a:endParaRPr>
          </a:p>
          <a:p>
            <a:pPr lvl="1">
              <a:lnSpc>
                <a:spcPct val="90000"/>
              </a:lnSpc>
              <a:buChar char=" "/>
            </a:pPr>
            <a:r>
              <a:rPr lang="en-US" altLang="zh-TW" sz="2000" smtClean="0">
                <a:ea typeface="新細明體" charset="-120"/>
              </a:rPr>
              <a:t>                                                                                         </a:t>
            </a:r>
            <a:br>
              <a:rPr lang="en-US" altLang="zh-TW" sz="2000" smtClean="0">
                <a:ea typeface="新細明體" charset="-120"/>
              </a:rPr>
            </a:br>
            <a:r>
              <a:rPr lang="en-US" altLang="zh-TW" sz="2000" smtClean="0">
                <a:ea typeface="新細明體" charset="-120"/>
              </a:rPr>
              <a:t>         </a:t>
            </a:r>
            <a:endParaRPr lang="en-US" altLang="zh-TW" sz="2000">
              <a:ea typeface="新細明體" charset="-120"/>
            </a:endParaRPr>
          </a:p>
          <a:p>
            <a:pPr lvl="1">
              <a:lnSpc>
                <a:spcPct val="90000"/>
              </a:lnSpc>
            </a:pPr>
            <a:endParaRPr lang="en-US" altLang="zh-TW">
              <a:ea typeface="新細明體" charset="-120"/>
            </a:endParaRPr>
          </a:p>
        </p:txBody>
      </p:sp>
      <p:sp>
        <p:nvSpPr>
          <p:cNvPr id="30724" name="Text Box 4" descr=" 30724"/>
          <p:cNvSpPr txBox="1">
            <a:spLocks noChangeArrowheads="1"/>
          </p:cNvSpPr>
          <p:nvPr/>
        </p:nvSpPr>
        <p:spPr bwMode="auto">
          <a:xfrm>
            <a:off x="7243763" y="381000"/>
            <a:ext cx="15954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TW" sz="2400">
                <a:solidFill>
                  <a:schemeClr val="tx1"/>
                </a:solidFill>
                <a:latin typeface="Comic Sans MS" pitchFamily="66" charset="0"/>
                <a:ea typeface="新細明體" charset="-120"/>
              </a:rPr>
              <a:t>(Craig,57)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 descr=" 307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Interpolation Lemma</a:t>
            </a:r>
          </a:p>
        </p:txBody>
      </p:sp>
      <p:sp>
        <p:nvSpPr>
          <p:cNvPr id="30723" name="Rectangle 3" descr=" 3072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419600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90000"/>
              </a:lnSpc>
            </a:pPr>
            <a:r>
              <a:rPr lang="en-US" altLang="zh-TW" smtClean="0">
                <a:latin typeface="Calibri"/>
                <a:ea typeface="新細明體" charset="-120"/>
              </a:rPr>
              <a:t>Notation: </a:t>
            </a:r>
            <a:r>
              <a:rPr lang="en-US" altLang="zh-TW" smtClean="0">
                <a:latin typeface="cmsy10"/>
                <a:ea typeface="新細明體" charset="-120"/>
              </a:rPr>
              <a:t>L</a:t>
            </a:r>
            <a:r>
              <a:rPr lang="en-US" altLang="zh-TW" smtClean="0">
                <a:latin typeface="Calibri"/>
                <a:ea typeface="新細明體" charset="-120"/>
              </a:rPr>
              <a:t>(</a:t>
            </a:r>
            <a:r>
              <a:rPr lang="en-US" altLang="zh-TW" smtClean="0">
                <a:latin typeface="Symbol"/>
                <a:ea typeface="新細明體" charset="-120"/>
                <a:sym typeface="Symbol" pitchFamily="18" charset="2"/>
              </a:rPr>
              <a:t></a:t>
            </a:r>
            <a:r>
              <a:rPr lang="en-US" altLang="zh-TW" smtClean="0">
                <a:latin typeface="Calibri"/>
                <a:ea typeface="新細明體" charset="-120"/>
              </a:rPr>
              <a:t>) is the set of FO formulas over the symbols of </a:t>
            </a:r>
            <a:r>
              <a:rPr lang="en-US" altLang="zh-TW" smtClean="0">
                <a:latin typeface="Symbol"/>
                <a:ea typeface="新細明體" charset="-120"/>
                <a:sym typeface="Symbol" pitchFamily="18" charset="2"/>
              </a:rPr>
              <a:t></a:t>
            </a:r>
          </a:p>
          <a:p>
            <a:pPr lvl="0">
              <a:lnSpc>
                <a:spcPct val="90000"/>
              </a:lnSpc>
            </a:pPr>
            <a:r>
              <a:rPr lang="en-US" altLang="zh-TW" smtClean="0">
                <a:latin typeface="Calibri"/>
                <a:ea typeface="新細明體" charset="-120"/>
              </a:rPr>
              <a:t>If A </a:t>
            </a:r>
            <a:r>
              <a:rPr lang="en-US" altLang="zh-TW" b="1" smtClean="0">
                <a:latin typeface="Symbol"/>
                <a:ea typeface="新細明體" charset="-120"/>
              </a:rPr>
              <a:t>Ù</a:t>
            </a:r>
            <a:r>
              <a:rPr lang="en-US" altLang="zh-TW" smtClean="0">
                <a:latin typeface="Calibri"/>
                <a:ea typeface="新細明體" charset="-120"/>
              </a:rPr>
              <a:t> B = false, there exists an </a:t>
            </a:r>
            <a:r>
              <a:rPr lang="en-US" altLang="zh-TW" i="1" smtClean="0">
                <a:latin typeface="Calibri"/>
                <a:ea typeface="新細明體" charset="-120"/>
              </a:rPr>
              <a:t>interpolant</a:t>
            </a:r>
            <a:r>
              <a:rPr lang="en-US" altLang="zh-TW" smtClean="0">
                <a:latin typeface="Calibri"/>
                <a:ea typeface="新細明體" charset="-120"/>
              </a:rPr>
              <a:t> A' for (A,B) such that:</a:t>
            </a:r>
          </a:p>
          <a:p>
            <a:pPr lvl="1" algn="ctr">
              <a:lnSpc>
                <a:spcPct val="90000"/>
              </a:lnSpc>
              <a:buNone/>
            </a:pPr>
            <a:r>
              <a:rPr lang="en-US" altLang="zh-TW" smtClean="0">
                <a:latin typeface="Calibri"/>
                <a:ea typeface="新細明體" charset="-120"/>
              </a:rPr>
              <a:t>A </a:t>
            </a:r>
            <a:r>
              <a:rPr lang="en-US" altLang="zh-TW" smtClean="0">
                <a:latin typeface="Symbol"/>
                <a:ea typeface="新細明體" charset="-120"/>
              </a:rPr>
              <a:t>Þ </a:t>
            </a:r>
            <a:r>
              <a:rPr lang="en-US" altLang="zh-TW" smtClean="0">
                <a:latin typeface="Calibri"/>
                <a:ea typeface="新細明體" charset="-120"/>
              </a:rPr>
              <a:t>A'</a:t>
            </a:r>
          </a:p>
          <a:p>
            <a:pPr lvl="1" algn="ctr">
              <a:lnSpc>
                <a:spcPct val="90000"/>
              </a:lnSpc>
              <a:buNone/>
            </a:pPr>
            <a:r>
              <a:rPr lang="en-US" altLang="zh-TW" smtClean="0">
                <a:latin typeface="Calibri"/>
                <a:ea typeface="新細明體" charset="-120"/>
              </a:rPr>
              <a:t>A' </a:t>
            </a:r>
            <a:r>
              <a:rPr lang="en-US" altLang="zh-TW" smtClean="0">
                <a:latin typeface="Symbol"/>
                <a:ea typeface="新細明體" charset="-120"/>
              </a:rPr>
              <a:t>Ù</a:t>
            </a:r>
            <a:r>
              <a:rPr lang="en-US" altLang="zh-TW" smtClean="0">
                <a:latin typeface="Calibri"/>
                <a:ea typeface="新細明體" charset="-120"/>
              </a:rPr>
              <a:t> B = false</a:t>
            </a:r>
            <a:endParaRPr lang="en-US" altLang="zh-TW" sz="2000" smtClean="0">
              <a:latin typeface="Calibri"/>
              <a:ea typeface="新細明體" charset="-120"/>
            </a:endParaRPr>
          </a:p>
          <a:p>
            <a:pPr lvl="1" algn="ctr">
              <a:lnSpc>
                <a:spcPct val="90000"/>
              </a:lnSpc>
              <a:buNone/>
            </a:pPr>
            <a:r>
              <a:rPr lang="en-US" altLang="zh-TW" smtClean="0">
                <a:latin typeface="Calibri"/>
                <a:ea typeface="新細明體" charset="-120"/>
              </a:rPr>
              <a:t>	A' </a:t>
            </a:r>
            <a:r>
              <a:rPr lang="en-US" altLang="zh-TW" smtClean="0">
                <a:latin typeface="cmsy10"/>
                <a:ea typeface="新細明體" charset="-120"/>
              </a:rPr>
              <a:t>2</a:t>
            </a:r>
            <a:r>
              <a:rPr lang="en-US" altLang="zh-TW" smtClean="0">
                <a:latin typeface="Calibri"/>
                <a:ea typeface="新細明體" charset="-120"/>
              </a:rPr>
              <a:t> </a:t>
            </a:r>
            <a:r>
              <a:rPr lang="en-US" altLang="zh-TW" smtClean="0">
                <a:latin typeface="cmsy10"/>
                <a:ea typeface="新細明體" charset="-120"/>
              </a:rPr>
              <a:t>L</a:t>
            </a:r>
            <a:r>
              <a:rPr lang="en-US" altLang="zh-TW" smtClean="0">
                <a:latin typeface="Calibri"/>
                <a:ea typeface="新細明體" charset="-120"/>
              </a:rPr>
              <a:t>(A) </a:t>
            </a:r>
            <a:r>
              <a:rPr lang="en-US" altLang="zh-TW" smtClean="0">
                <a:latin typeface="cmsy10"/>
                <a:ea typeface="新細明體" charset="-120"/>
              </a:rPr>
              <a:t>Å</a:t>
            </a:r>
            <a:r>
              <a:rPr lang="en-US" altLang="zh-TW" smtClean="0">
                <a:latin typeface="Calibri"/>
                <a:ea typeface="新細明體" charset="-120"/>
              </a:rPr>
              <a:t> </a:t>
            </a:r>
            <a:r>
              <a:rPr lang="en-US" altLang="zh-TW" smtClean="0">
                <a:latin typeface="cmsy10"/>
                <a:ea typeface="新細明體" charset="-120"/>
              </a:rPr>
              <a:t>L</a:t>
            </a:r>
            <a:r>
              <a:rPr lang="en-US" altLang="zh-TW" smtClean="0">
                <a:latin typeface="Calibri"/>
                <a:ea typeface="新細明體" charset="-120"/>
              </a:rPr>
              <a:t>(B)</a:t>
            </a:r>
          </a:p>
          <a:p>
            <a:pPr>
              <a:lnSpc>
                <a:spcPct val="90000"/>
              </a:lnSpc>
              <a:buChar char=" "/>
            </a:pPr>
            <a:r>
              <a:rPr lang="en-US" altLang="zh-TW" smtClean="0">
                <a:ea typeface="新細明體" charset="-120"/>
              </a:rPr>
              <a:t>        </a:t>
            </a:r>
            <a:r>
              <a:rPr lang="en-US" altLang="zh-TW" sz="2400" smtClean="0">
                <a:ea typeface="新細明體" charset="-120"/>
              </a:rPr>
              <a:t> </a:t>
            </a:r>
            <a:endParaRPr lang="en-US" altLang="zh-TW" sz="2400">
              <a:ea typeface="新細明體" charset="-120"/>
            </a:endParaRPr>
          </a:p>
          <a:p>
            <a:pPr lvl="1">
              <a:lnSpc>
                <a:spcPct val="90000"/>
              </a:lnSpc>
              <a:buChar char=" "/>
            </a:pPr>
            <a:r>
              <a:rPr lang="en-US" altLang="zh-TW" sz="2000" smtClean="0">
                <a:ea typeface="新細明體" charset="-120"/>
              </a:rPr>
              <a:t>      </a:t>
            </a:r>
            <a:r>
              <a:rPr lang="en-US" altLang="zh-TW" sz="2000" b="1" smtClean="0">
                <a:latin typeface="Symbol" pitchFamily="18" charset="2"/>
                <a:ea typeface="新細明體" charset="-120"/>
              </a:rPr>
              <a:t> </a:t>
            </a:r>
            <a:r>
              <a:rPr lang="en-US" altLang="zh-TW" sz="2000" smtClean="0">
                <a:ea typeface="新細明體" charset="-120"/>
              </a:rPr>
              <a:t>          </a:t>
            </a:r>
            <a:r>
              <a:rPr lang="en-US" altLang="zh-TW" sz="2000" b="1" smtClean="0">
                <a:latin typeface="Symbol" pitchFamily="18" charset="2"/>
                <a:ea typeface="新細明體" charset="-120"/>
              </a:rPr>
              <a:t> </a:t>
            </a:r>
            <a:r>
              <a:rPr lang="en-US" altLang="zh-TW" sz="2000" smtClean="0">
                <a:ea typeface="新細明體" charset="-120"/>
              </a:rPr>
              <a:t>  </a:t>
            </a:r>
            <a:r>
              <a:rPr lang="en-US" altLang="zh-TW" sz="2000" b="1" smtClean="0">
                <a:latin typeface="Symbol" pitchFamily="18" charset="2"/>
                <a:ea typeface="新細明體" charset="-120"/>
              </a:rPr>
              <a:t> </a:t>
            </a:r>
            <a:r>
              <a:rPr lang="en-US" altLang="zh-TW" sz="2000" smtClean="0">
                <a:ea typeface="新細明體" charset="-120"/>
              </a:rPr>
              <a:t>             </a:t>
            </a:r>
            <a:endParaRPr lang="en-US" altLang="zh-TW" sz="2000">
              <a:ea typeface="新細明體" charset="-120"/>
            </a:endParaRPr>
          </a:p>
          <a:p>
            <a:pPr>
              <a:lnSpc>
                <a:spcPct val="90000"/>
              </a:lnSpc>
            </a:pPr>
            <a:endParaRPr lang="en-US" altLang="zh-TW" sz="2400">
              <a:ea typeface="新細明體" charset="-120"/>
            </a:endParaRPr>
          </a:p>
          <a:p>
            <a:pPr>
              <a:lnSpc>
                <a:spcPct val="90000"/>
              </a:lnSpc>
              <a:buChar char=" "/>
            </a:pPr>
            <a:r>
              <a:rPr lang="en-US" altLang="zh-TW" smtClean="0">
                <a:ea typeface="新細明體" charset="-120"/>
              </a:rPr>
              <a:t>                        </a:t>
            </a:r>
            <a:endParaRPr lang="en-US" altLang="zh-TW">
              <a:ea typeface="新細明體" charset="-120"/>
            </a:endParaRPr>
          </a:p>
          <a:p>
            <a:pPr lvl="1">
              <a:lnSpc>
                <a:spcPct val="90000"/>
              </a:lnSpc>
              <a:buChar char=" "/>
            </a:pPr>
            <a:r>
              <a:rPr lang="en-US" altLang="zh-TW" sz="2000" smtClean="0">
                <a:ea typeface="新細明體" charset="-120"/>
              </a:rPr>
              <a:t>                                                                                        </a:t>
            </a:r>
            <a:br>
              <a:rPr lang="en-US" altLang="zh-TW" sz="2000" smtClean="0">
                <a:ea typeface="新細明體" charset="-120"/>
              </a:rPr>
            </a:br>
            <a:r>
              <a:rPr lang="en-US" altLang="zh-TW" sz="2000" smtClean="0">
                <a:ea typeface="新細明體" charset="-120"/>
              </a:rPr>
              <a:t>                           </a:t>
            </a:r>
            <a:r>
              <a:rPr lang="en-US" altLang="zh-TW" sz="1600" smtClean="0">
                <a:ea typeface="新細明體" charset="-120"/>
              </a:rPr>
              <a:t>             </a:t>
            </a:r>
            <a:endParaRPr lang="en-US" altLang="zh-TW" sz="1600">
              <a:ea typeface="新細明體" charset="-120"/>
            </a:endParaRPr>
          </a:p>
          <a:p>
            <a:pPr lvl="1">
              <a:lnSpc>
                <a:spcPct val="90000"/>
              </a:lnSpc>
              <a:buChar char=" "/>
            </a:pPr>
            <a:r>
              <a:rPr lang="en-US" altLang="zh-TW" sz="2000" smtClean="0">
                <a:ea typeface="新細明體" charset="-120"/>
              </a:rPr>
              <a:t>                                                                                         </a:t>
            </a:r>
            <a:br>
              <a:rPr lang="en-US" altLang="zh-TW" sz="2000" smtClean="0">
                <a:ea typeface="新細明體" charset="-120"/>
              </a:rPr>
            </a:br>
            <a:r>
              <a:rPr lang="en-US" altLang="zh-TW" sz="2000" smtClean="0">
                <a:ea typeface="新細明體" charset="-120"/>
              </a:rPr>
              <a:t>         </a:t>
            </a:r>
            <a:endParaRPr lang="en-US" altLang="zh-TW" sz="2000">
              <a:ea typeface="新細明體" charset="-120"/>
            </a:endParaRPr>
          </a:p>
          <a:p>
            <a:pPr lvl="1">
              <a:lnSpc>
                <a:spcPct val="90000"/>
              </a:lnSpc>
            </a:pPr>
            <a:endParaRPr lang="en-US" altLang="zh-TW">
              <a:ea typeface="新細明體" charset="-120"/>
            </a:endParaRPr>
          </a:p>
        </p:txBody>
      </p:sp>
      <p:sp>
        <p:nvSpPr>
          <p:cNvPr id="30724" name="Text Box 4" descr=" 30724"/>
          <p:cNvSpPr txBox="1">
            <a:spLocks noChangeArrowheads="1"/>
          </p:cNvSpPr>
          <p:nvPr/>
        </p:nvSpPr>
        <p:spPr bwMode="auto">
          <a:xfrm>
            <a:off x="7243763" y="381000"/>
            <a:ext cx="15954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TW" sz="2400">
                <a:solidFill>
                  <a:schemeClr val="tx1"/>
                </a:solidFill>
                <a:latin typeface="Comic Sans MS" pitchFamily="66" charset="0"/>
                <a:ea typeface="新細明體" charset="-120"/>
              </a:rPr>
              <a:t>(Craig,57)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 descr=" 307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Interpolation Lemma</a:t>
            </a:r>
          </a:p>
        </p:txBody>
      </p:sp>
      <p:sp>
        <p:nvSpPr>
          <p:cNvPr id="30723" name="Rectangle 3" descr=" 3072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419600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90000"/>
              </a:lnSpc>
            </a:pPr>
            <a:r>
              <a:rPr lang="en-US" altLang="zh-TW" smtClean="0">
                <a:latin typeface="Calibri"/>
                <a:ea typeface="新細明體" charset="-120"/>
              </a:rPr>
              <a:t>Notation: </a:t>
            </a:r>
            <a:r>
              <a:rPr lang="en-US" altLang="zh-TW" smtClean="0">
                <a:latin typeface="cmsy10"/>
                <a:ea typeface="新細明體" charset="-120"/>
              </a:rPr>
              <a:t>L</a:t>
            </a:r>
            <a:r>
              <a:rPr lang="en-US" altLang="zh-TW" smtClean="0">
                <a:latin typeface="Calibri"/>
                <a:ea typeface="新細明體" charset="-120"/>
              </a:rPr>
              <a:t>(</a:t>
            </a:r>
            <a:r>
              <a:rPr lang="en-US" altLang="zh-TW" smtClean="0">
                <a:latin typeface="Symbol"/>
                <a:ea typeface="新細明體" charset="-120"/>
                <a:sym typeface="Symbol" pitchFamily="18" charset="2"/>
              </a:rPr>
              <a:t></a:t>
            </a:r>
            <a:r>
              <a:rPr lang="en-US" altLang="zh-TW" smtClean="0">
                <a:latin typeface="Calibri"/>
                <a:ea typeface="新細明體" charset="-120"/>
              </a:rPr>
              <a:t>) is the set of FO formulas over the symbols of </a:t>
            </a:r>
            <a:r>
              <a:rPr lang="en-US" altLang="zh-TW" smtClean="0">
                <a:latin typeface="Symbol"/>
                <a:ea typeface="新細明體" charset="-120"/>
                <a:sym typeface="Symbol" pitchFamily="18" charset="2"/>
              </a:rPr>
              <a:t></a:t>
            </a:r>
          </a:p>
          <a:p>
            <a:pPr lvl="0">
              <a:lnSpc>
                <a:spcPct val="90000"/>
              </a:lnSpc>
            </a:pPr>
            <a:r>
              <a:rPr lang="en-US" altLang="zh-TW" smtClean="0">
                <a:latin typeface="Calibri"/>
                <a:ea typeface="新細明體" charset="-120"/>
              </a:rPr>
              <a:t>If A </a:t>
            </a:r>
            <a:r>
              <a:rPr lang="en-US" altLang="zh-TW" b="1" smtClean="0">
                <a:latin typeface="Symbol"/>
                <a:ea typeface="新細明體" charset="-120"/>
              </a:rPr>
              <a:t>Ù</a:t>
            </a:r>
            <a:r>
              <a:rPr lang="en-US" altLang="zh-TW" smtClean="0">
                <a:latin typeface="Calibri"/>
                <a:ea typeface="新細明體" charset="-120"/>
              </a:rPr>
              <a:t> B = false, there exists an </a:t>
            </a:r>
            <a:r>
              <a:rPr lang="en-US" altLang="zh-TW" i="1" smtClean="0">
                <a:latin typeface="Calibri"/>
                <a:ea typeface="新細明體" charset="-120"/>
              </a:rPr>
              <a:t>interpolant</a:t>
            </a:r>
            <a:r>
              <a:rPr lang="en-US" altLang="zh-TW" smtClean="0">
                <a:latin typeface="Calibri"/>
                <a:ea typeface="新細明體" charset="-120"/>
              </a:rPr>
              <a:t> A' for (A,B) such that:</a:t>
            </a:r>
          </a:p>
          <a:p>
            <a:pPr lvl="1" algn="ctr">
              <a:lnSpc>
                <a:spcPct val="90000"/>
              </a:lnSpc>
              <a:buNone/>
            </a:pPr>
            <a:r>
              <a:rPr lang="en-US" altLang="zh-TW" smtClean="0">
                <a:latin typeface="Calibri"/>
                <a:ea typeface="新細明體" charset="-120"/>
              </a:rPr>
              <a:t>A </a:t>
            </a:r>
            <a:r>
              <a:rPr lang="en-US" altLang="zh-TW" smtClean="0">
                <a:latin typeface="Symbol"/>
                <a:ea typeface="新細明體" charset="-120"/>
              </a:rPr>
              <a:t>Þ </a:t>
            </a:r>
            <a:r>
              <a:rPr lang="en-US" altLang="zh-TW" smtClean="0">
                <a:latin typeface="Calibri"/>
                <a:ea typeface="新細明體" charset="-120"/>
              </a:rPr>
              <a:t>A'</a:t>
            </a:r>
          </a:p>
          <a:p>
            <a:pPr lvl="1" algn="ctr">
              <a:lnSpc>
                <a:spcPct val="90000"/>
              </a:lnSpc>
              <a:buNone/>
            </a:pPr>
            <a:r>
              <a:rPr lang="en-US" altLang="zh-TW" smtClean="0">
                <a:latin typeface="Calibri"/>
                <a:ea typeface="新細明體" charset="-120"/>
              </a:rPr>
              <a:t>A' </a:t>
            </a:r>
            <a:r>
              <a:rPr lang="en-US" altLang="zh-TW" smtClean="0">
                <a:latin typeface="Symbol"/>
                <a:ea typeface="新細明體" charset="-120"/>
              </a:rPr>
              <a:t>Ù</a:t>
            </a:r>
            <a:r>
              <a:rPr lang="en-US" altLang="zh-TW" smtClean="0">
                <a:latin typeface="Calibri"/>
                <a:ea typeface="新細明體" charset="-120"/>
              </a:rPr>
              <a:t> B = false</a:t>
            </a:r>
            <a:endParaRPr lang="en-US" altLang="zh-TW" sz="2000" smtClean="0">
              <a:latin typeface="Calibri"/>
              <a:ea typeface="新細明體" charset="-120"/>
            </a:endParaRPr>
          </a:p>
          <a:p>
            <a:pPr lvl="1" algn="ctr">
              <a:lnSpc>
                <a:spcPct val="90000"/>
              </a:lnSpc>
              <a:buNone/>
            </a:pPr>
            <a:r>
              <a:rPr lang="en-US" altLang="zh-TW" smtClean="0">
                <a:latin typeface="Calibri"/>
                <a:ea typeface="新細明體" charset="-120"/>
              </a:rPr>
              <a:t>	A' </a:t>
            </a:r>
            <a:r>
              <a:rPr lang="en-US" altLang="zh-TW" smtClean="0">
                <a:latin typeface="cmsy10"/>
                <a:ea typeface="新細明體" charset="-120"/>
              </a:rPr>
              <a:t>2</a:t>
            </a:r>
            <a:r>
              <a:rPr lang="en-US" altLang="zh-TW" smtClean="0">
                <a:latin typeface="Calibri"/>
                <a:ea typeface="新細明體" charset="-120"/>
              </a:rPr>
              <a:t> </a:t>
            </a:r>
            <a:r>
              <a:rPr lang="en-US" altLang="zh-TW" smtClean="0">
                <a:latin typeface="cmsy10"/>
                <a:ea typeface="新細明體" charset="-120"/>
              </a:rPr>
              <a:t>L</a:t>
            </a:r>
            <a:r>
              <a:rPr lang="en-US" altLang="zh-TW" smtClean="0">
                <a:latin typeface="Calibri"/>
                <a:ea typeface="新細明體" charset="-120"/>
              </a:rPr>
              <a:t>(A) </a:t>
            </a:r>
            <a:r>
              <a:rPr lang="en-US" altLang="zh-TW" smtClean="0">
                <a:latin typeface="cmsy10"/>
                <a:ea typeface="新細明體" charset="-120"/>
              </a:rPr>
              <a:t>Å</a:t>
            </a:r>
            <a:r>
              <a:rPr lang="en-US" altLang="zh-TW" smtClean="0">
                <a:latin typeface="Calibri"/>
                <a:ea typeface="新細明體" charset="-120"/>
              </a:rPr>
              <a:t> </a:t>
            </a:r>
            <a:r>
              <a:rPr lang="en-US" altLang="zh-TW" smtClean="0">
                <a:latin typeface="cmsy10"/>
                <a:ea typeface="新細明體" charset="-120"/>
              </a:rPr>
              <a:t>L</a:t>
            </a:r>
            <a:r>
              <a:rPr lang="en-US" altLang="zh-TW" smtClean="0">
                <a:latin typeface="Calibri"/>
                <a:ea typeface="新細明體" charset="-120"/>
              </a:rPr>
              <a:t>(B)</a:t>
            </a:r>
          </a:p>
          <a:p>
            <a:pPr lvl="0">
              <a:lnSpc>
                <a:spcPct val="90000"/>
              </a:lnSpc>
            </a:pPr>
            <a:r>
              <a:rPr lang="en-US" altLang="zh-TW" smtClean="0">
                <a:latin typeface="Calibri"/>
                <a:ea typeface="新細明體" charset="-120"/>
              </a:rPr>
              <a:t>Example:</a:t>
            </a:r>
            <a:r>
              <a:rPr lang="en-US" altLang="zh-TW" sz="2400" smtClean="0">
                <a:latin typeface="Calibri"/>
                <a:ea typeface="新細明體" charset="-12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TW" sz="2000" smtClean="0">
                <a:latin typeface="Calibri"/>
                <a:ea typeface="新細明體" charset="-120"/>
              </a:rPr>
              <a:t>A = p </a:t>
            </a:r>
            <a:r>
              <a:rPr lang="en-US" altLang="zh-TW" sz="2000" b="1" smtClean="0">
                <a:latin typeface="Symbol"/>
                <a:ea typeface="新細明體" charset="-120"/>
              </a:rPr>
              <a:t>Ù</a:t>
            </a:r>
            <a:r>
              <a:rPr lang="en-US" altLang="zh-TW" sz="2000" smtClean="0">
                <a:latin typeface="Calibri"/>
                <a:ea typeface="新細明體" charset="-120"/>
              </a:rPr>
              <a:t> q,   B = </a:t>
            </a:r>
            <a:r>
              <a:rPr lang="en-US" altLang="zh-TW" sz="2000" b="1" smtClean="0">
                <a:latin typeface="Symbol"/>
                <a:ea typeface="新細明體" charset="-120"/>
              </a:rPr>
              <a:t>Ø</a:t>
            </a:r>
            <a:r>
              <a:rPr lang="en-US" altLang="zh-TW" sz="2000" smtClean="0">
                <a:latin typeface="Calibri"/>
                <a:ea typeface="新細明體" charset="-120"/>
              </a:rPr>
              <a:t>q </a:t>
            </a:r>
            <a:r>
              <a:rPr lang="en-US" altLang="zh-TW" sz="2000" b="1" smtClean="0">
                <a:latin typeface="Symbol"/>
                <a:ea typeface="新細明體" charset="-120"/>
              </a:rPr>
              <a:t>Ù</a:t>
            </a:r>
            <a:r>
              <a:rPr lang="en-US" altLang="zh-TW" sz="2000" smtClean="0">
                <a:latin typeface="Calibri"/>
                <a:ea typeface="新細明體" charset="-120"/>
              </a:rPr>
              <a:t> r,    A' = q</a:t>
            </a:r>
          </a:p>
          <a:p>
            <a:pPr>
              <a:lnSpc>
                <a:spcPct val="90000"/>
              </a:lnSpc>
            </a:pPr>
            <a:endParaRPr lang="en-US" altLang="zh-TW" sz="2400">
              <a:ea typeface="新細明體" charset="-120"/>
            </a:endParaRPr>
          </a:p>
          <a:p>
            <a:pPr>
              <a:lnSpc>
                <a:spcPct val="90000"/>
              </a:lnSpc>
              <a:buChar char=" "/>
            </a:pPr>
            <a:r>
              <a:rPr lang="en-US" altLang="zh-TW" smtClean="0">
                <a:ea typeface="新細明體" charset="-120"/>
              </a:rPr>
              <a:t>                        </a:t>
            </a:r>
            <a:endParaRPr lang="en-US" altLang="zh-TW">
              <a:ea typeface="新細明體" charset="-120"/>
            </a:endParaRPr>
          </a:p>
          <a:p>
            <a:pPr lvl="1">
              <a:lnSpc>
                <a:spcPct val="90000"/>
              </a:lnSpc>
              <a:buChar char=" "/>
            </a:pPr>
            <a:r>
              <a:rPr lang="en-US" altLang="zh-TW" sz="2000" smtClean="0">
                <a:ea typeface="新細明體" charset="-120"/>
              </a:rPr>
              <a:t>                                                                                        </a:t>
            </a:r>
            <a:br>
              <a:rPr lang="en-US" altLang="zh-TW" sz="2000" smtClean="0">
                <a:ea typeface="新細明體" charset="-120"/>
              </a:rPr>
            </a:br>
            <a:r>
              <a:rPr lang="en-US" altLang="zh-TW" sz="2000" smtClean="0">
                <a:ea typeface="新細明體" charset="-120"/>
              </a:rPr>
              <a:t>                           </a:t>
            </a:r>
            <a:r>
              <a:rPr lang="en-US" altLang="zh-TW" sz="1600" smtClean="0">
                <a:ea typeface="新細明體" charset="-120"/>
              </a:rPr>
              <a:t>             </a:t>
            </a:r>
            <a:endParaRPr lang="en-US" altLang="zh-TW" sz="1600">
              <a:ea typeface="新細明體" charset="-120"/>
            </a:endParaRPr>
          </a:p>
          <a:p>
            <a:pPr lvl="1">
              <a:lnSpc>
                <a:spcPct val="90000"/>
              </a:lnSpc>
              <a:buChar char=" "/>
            </a:pPr>
            <a:r>
              <a:rPr lang="en-US" altLang="zh-TW" sz="2000" smtClean="0">
                <a:ea typeface="新細明體" charset="-120"/>
              </a:rPr>
              <a:t>                                                                                         </a:t>
            </a:r>
            <a:br>
              <a:rPr lang="en-US" altLang="zh-TW" sz="2000" smtClean="0">
                <a:ea typeface="新細明體" charset="-120"/>
              </a:rPr>
            </a:br>
            <a:r>
              <a:rPr lang="en-US" altLang="zh-TW" sz="2000" smtClean="0">
                <a:ea typeface="新細明體" charset="-120"/>
              </a:rPr>
              <a:t>         </a:t>
            </a:r>
            <a:endParaRPr lang="en-US" altLang="zh-TW" sz="2000">
              <a:ea typeface="新細明體" charset="-120"/>
            </a:endParaRPr>
          </a:p>
          <a:p>
            <a:pPr lvl="1">
              <a:lnSpc>
                <a:spcPct val="90000"/>
              </a:lnSpc>
            </a:pPr>
            <a:endParaRPr lang="en-US" altLang="zh-TW">
              <a:ea typeface="新細明體" charset="-120"/>
            </a:endParaRPr>
          </a:p>
        </p:txBody>
      </p:sp>
      <p:sp>
        <p:nvSpPr>
          <p:cNvPr id="30724" name="Text Box 4" descr=" 30724"/>
          <p:cNvSpPr txBox="1">
            <a:spLocks noChangeArrowheads="1"/>
          </p:cNvSpPr>
          <p:nvPr/>
        </p:nvSpPr>
        <p:spPr bwMode="auto">
          <a:xfrm>
            <a:off x="7243763" y="381000"/>
            <a:ext cx="15954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TW" sz="2400">
                <a:solidFill>
                  <a:schemeClr val="tx1"/>
                </a:solidFill>
                <a:latin typeface="Comic Sans MS" pitchFamily="66" charset="0"/>
                <a:ea typeface="新細明體" charset="-120"/>
              </a:rPr>
              <a:t>(Craig,57)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 descr=" 307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Interpolation Lemma</a:t>
            </a:r>
          </a:p>
        </p:txBody>
      </p:sp>
      <p:sp>
        <p:nvSpPr>
          <p:cNvPr id="30723" name="Rectangle 3" descr=" 3072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419600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90000"/>
              </a:lnSpc>
            </a:pPr>
            <a:r>
              <a:rPr lang="en-US" altLang="zh-TW" smtClean="0">
                <a:latin typeface="Calibri"/>
                <a:ea typeface="新細明體" charset="-120"/>
              </a:rPr>
              <a:t>Notation: </a:t>
            </a:r>
            <a:r>
              <a:rPr lang="en-US" altLang="zh-TW" smtClean="0">
                <a:latin typeface="cmsy10"/>
                <a:ea typeface="新細明體" charset="-120"/>
              </a:rPr>
              <a:t>L</a:t>
            </a:r>
            <a:r>
              <a:rPr lang="en-US" altLang="zh-TW" smtClean="0">
                <a:latin typeface="Calibri"/>
                <a:ea typeface="新細明體" charset="-120"/>
              </a:rPr>
              <a:t>(</a:t>
            </a:r>
            <a:r>
              <a:rPr lang="en-US" altLang="zh-TW" smtClean="0">
                <a:latin typeface="Symbol"/>
                <a:ea typeface="新細明體" charset="-120"/>
                <a:sym typeface="Symbol" pitchFamily="18" charset="2"/>
              </a:rPr>
              <a:t></a:t>
            </a:r>
            <a:r>
              <a:rPr lang="en-US" altLang="zh-TW" smtClean="0">
                <a:latin typeface="Calibri"/>
                <a:ea typeface="新細明體" charset="-120"/>
              </a:rPr>
              <a:t>) is the set of FO formulas over the symbols of </a:t>
            </a:r>
            <a:r>
              <a:rPr lang="en-US" altLang="zh-TW" smtClean="0">
                <a:latin typeface="Symbol"/>
                <a:ea typeface="新細明體" charset="-120"/>
                <a:sym typeface="Symbol" pitchFamily="18" charset="2"/>
              </a:rPr>
              <a:t></a:t>
            </a:r>
          </a:p>
          <a:p>
            <a:pPr lvl="0">
              <a:lnSpc>
                <a:spcPct val="90000"/>
              </a:lnSpc>
            </a:pPr>
            <a:r>
              <a:rPr lang="en-US" altLang="zh-TW" smtClean="0">
                <a:latin typeface="Calibri"/>
                <a:ea typeface="新細明體" charset="-120"/>
              </a:rPr>
              <a:t>If A </a:t>
            </a:r>
            <a:r>
              <a:rPr lang="en-US" altLang="zh-TW" b="1" smtClean="0">
                <a:latin typeface="Symbol"/>
                <a:ea typeface="新細明體" charset="-120"/>
              </a:rPr>
              <a:t>Ù</a:t>
            </a:r>
            <a:r>
              <a:rPr lang="en-US" altLang="zh-TW" smtClean="0">
                <a:latin typeface="Calibri"/>
                <a:ea typeface="新細明體" charset="-120"/>
              </a:rPr>
              <a:t> B = false, there exists an </a:t>
            </a:r>
            <a:r>
              <a:rPr lang="en-US" altLang="zh-TW" i="1" smtClean="0">
                <a:latin typeface="Calibri"/>
                <a:ea typeface="新細明體" charset="-120"/>
              </a:rPr>
              <a:t>interpolant</a:t>
            </a:r>
            <a:r>
              <a:rPr lang="en-US" altLang="zh-TW" smtClean="0">
                <a:latin typeface="Calibri"/>
                <a:ea typeface="新細明體" charset="-120"/>
              </a:rPr>
              <a:t> A' for (A,B) such that:</a:t>
            </a:r>
          </a:p>
          <a:p>
            <a:pPr lvl="1" algn="ctr">
              <a:lnSpc>
                <a:spcPct val="90000"/>
              </a:lnSpc>
              <a:buNone/>
            </a:pPr>
            <a:r>
              <a:rPr lang="en-US" altLang="zh-TW" smtClean="0">
                <a:latin typeface="Calibri"/>
                <a:ea typeface="新細明體" charset="-120"/>
              </a:rPr>
              <a:t>A </a:t>
            </a:r>
            <a:r>
              <a:rPr lang="en-US" altLang="zh-TW" smtClean="0">
                <a:latin typeface="Symbol"/>
                <a:ea typeface="新細明體" charset="-120"/>
              </a:rPr>
              <a:t>Þ </a:t>
            </a:r>
            <a:r>
              <a:rPr lang="en-US" altLang="zh-TW" smtClean="0">
                <a:latin typeface="Calibri"/>
                <a:ea typeface="新細明體" charset="-120"/>
              </a:rPr>
              <a:t>A'</a:t>
            </a:r>
          </a:p>
          <a:p>
            <a:pPr lvl="1" algn="ctr">
              <a:lnSpc>
                <a:spcPct val="90000"/>
              </a:lnSpc>
              <a:buNone/>
            </a:pPr>
            <a:r>
              <a:rPr lang="en-US" altLang="zh-TW" smtClean="0">
                <a:latin typeface="Calibri"/>
                <a:ea typeface="新細明體" charset="-120"/>
              </a:rPr>
              <a:t>A' </a:t>
            </a:r>
            <a:r>
              <a:rPr lang="en-US" altLang="zh-TW" smtClean="0">
                <a:latin typeface="Symbol"/>
                <a:ea typeface="新細明體" charset="-120"/>
              </a:rPr>
              <a:t>Ù</a:t>
            </a:r>
            <a:r>
              <a:rPr lang="en-US" altLang="zh-TW" smtClean="0">
                <a:latin typeface="Calibri"/>
                <a:ea typeface="新細明體" charset="-120"/>
              </a:rPr>
              <a:t> B = false</a:t>
            </a:r>
            <a:endParaRPr lang="en-US" altLang="zh-TW" sz="2000" smtClean="0">
              <a:latin typeface="Calibri"/>
              <a:ea typeface="新細明體" charset="-120"/>
            </a:endParaRPr>
          </a:p>
          <a:p>
            <a:pPr lvl="1" algn="ctr">
              <a:lnSpc>
                <a:spcPct val="90000"/>
              </a:lnSpc>
              <a:buNone/>
            </a:pPr>
            <a:r>
              <a:rPr lang="en-US" altLang="zh-TW" smtClean="0">
                <a:latin typeface="Calibri"/>
                <a:ea typeface="新細明體" charset="-120"/>
              </a:rPr>
              <a:t>	A' </a:t>
            </a:r>
            <a:r>
              <a:rPr lang="en-US" altLang="zh-TW" smtClean="0">
                <a:latin typeface="cmsy10"/>
                <a:ea typeface="新細明體" charset="-120"/>
              </a:rPr>
              <a:t>2</a:t>
            </a:r>
            <a:r>
              <a:rPr lang="en-US" altLang="zh-TW" smtClean="0">
                <a:latin typeface="Calibri"/>
                <a:ea typeface="新細明體" charset="-120"/>
              </a:rPr>
              <a:t> </a:t>
            </a:r>
            <a:r>
              <a:rPr lang="en-US" altLang="zh-TW" smtClean="0">
                <a:latin typeface="cmsy10"/>
                <a:ea typeface="新細明體" charset="-120"/>
              </a:rPr>
              <a:t>L</a:t>
            </a:r>
            <a:r>
              <a:rPr lang="en-US" altLang="zh-TW" smtClean="0">
                <a:latin typeface="Calibri"/>
                <a:ea typeface="新細明體" charset="-120"/>
              </a:rPr>
              <a:t>(A) </a:t>
            </a:r>
            <a:r>
              <a:rPr lang="en-US" altLang="zh-TW" smtClean="0">
                <a:latin typeface="cmsy10"/>
                <a:ea typeface="新細明體" charset="-120"/>
              </a:rPr>
              <a:t>Å</a:t>
            </a:r>
            <a:r>
              <a:rPr lang="en-US" altLang="zh-TW" smtClean="0">
                <a:latin typeface="Calibri"/>
                <a:ea typeface="新細明體" charset="-120"/>
              </a:rPr>
              <a:t> </a:t>
            </a:r>
            <a:r>
              <a:rPr lang="en-US" altLang="zh-TW" smtClean="0">
                <a:latin typeface="cmsy10"/>
                <a:ea typeface="新細明體" charset="-120"/>
              </a:rPr>
              <a:t>L</a:t>
            </a:r>
            <a:r>
              <a:rPr lang="en-US" altLang="zh-TW" smtClean="0">
                <a:latin typeface="Calibri"/>
                <a:ea typeface="新細明體" charset="-120"/>
              </a:rPr>
              <a:t>(B)</a:t>
            </a:r>
          </a:p>
          <a:p>
            <a:pPr lvl="0">
              <a:lnSpc>
                <a:spcPct val="90000"/>
              </a:lnSpc>
            </a:pPr>
            <a:r>
              <a:rPr lang="en-US" altLang="zh-TW" smtClean="0">
                <a:latin typeface="Calibri"/>
                <a:ea typeface="新細明體" charset="-120"/>
              </a:rPr>
              <a:t>Example:</a:t>
            </a:r>
            <a:r>
              <a:rPr lang="en-US" altLang="zh-TW" sz="2400" smtClean="0">
                <a:latin typeface="Calibri"/>
                <a:ea typeface="新細明體" charset="-12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TW" sz="2000" smtClean="0">
                <a:latin typeface="Calibri"/>
                <a:ea typeface="新細明體" charset="-120"/>
              </a:rPr>
              <a:t>A = p </a:t>
            </a:r>
            <a:r>
              <a:rPr lang="en-US" altLang="zh-TW" sz="2000" b="1" smtClean="0">
                <a:latin typeface="Symbol"/>
                <a:ea typeface="新細明體" charset="-120"/>
              </a:rPr>
              <a:t>Ù</a:t>
            </a:r>
            <a:r>
              <a:rPr lang="en-US" altLang="zh-TW" sz="2000" smtClean="0">
                <a:latin typeface="Calibri"/>
                <a:ea typeface="新細明體" charset="-120"/>
              </a:rPr>
              <a:t> q,   B = </a:t>
            </a:r>
            <a:r>
              <a:rPr lang="en-US" altLang="zh-TW" sz="2000" b="1" smtClean="0">
                <a:latin typeface="Symbol"/>
                <a:ea typeface="新細明體" charset="-120"/>
              </a:rPr>
              <a:t>Ø</a:t>
            </a:r>
            <a:r>
              <a:rPr lang="en-US" altLang="zh-TW" sz="2000" smtClean="0">
                <a:latin typeface="Calibri"/>
                <a:ea typeface="新細明體" charset="-120"/>
              </a:rPr>
              <a:t>q </a:t>
            </a:r>
            <a:r>
              <a:rPr lang="en-US" altLang="zh-TW" sz="2000" b="1" smtClean="0">
                <a:latin typeface="Symbol"/>
                <a:ea typeface="新細明體" charset="-120"/>
              </a:rPr>
              <a:t>Ù</a:t>
            </a:r>
            <a:r>
              <a:rPr lang="en-US" altLang="zh-TW" sz="2000" smtClean="0">
                <a:latin typeface="Calibri"/>
                <a:ea typeface="新細明體" charset="-120"/>
              </a:rPr>
              <a:t> r,    A' = q</a:t>
            </a:r>
          </a:p>
          <a:p>
            <a:pPr>
              <a:lnSpc>
                <a:spcPct val="90000"/>
              </a:lnSpc>
            </a:pPr>
            <a:endParaRPr lang="en-US" altLang="zh-TW" sz="2400">
              <a:ea typeface="新細明體" charset="-120"/>
            </a:endParaRPr>
          </a:p>
          <a:p>
            <a:pPr lvl="0">
              <a:lnSpc>
                <a:spcPct val="90000"/>
              </a:lnSpc>
            </a:pPr>
            <a:r>
              <a:rPr lang="en-US" altLang="zh-TW" smtClean="0">
                <a:latin typeface="Calibri"/>
                <a:ea typeface="新細明體" charset="-120"/>
              </a:rPr>
              <a:t>Interpolants from proofs</a:t>
            </a:r>
          </a:p>
          <a:p>
            <a:pPr lvl="1">
              <a:lnSpc>
                <a:spcPct val="90000"/>
              </a:lnSpc>
            </a:pPr>
            <a:r>
              <a:rPr lang="en-US" altLang="zh-TW" sz="2000" smtClean="0">
                <a:latin typeface="Calibri"/>
                <a:ea typeface="新細明體" charset="-120"/>
              </a:rPr>
              <a:t>in certain quantifier-free theories, we can obtain an interpolant for a pair A,B from a refutation in linear time. </a:t>
            </a:r>
            <a:r>
              <a:rPr lang="en-US" altLang="zh-TW" sz="1600" smtClean="0">
                <a:latin typeface="Calibri"/>
                <a:ea typeface="新細明體" charset="-120"/>
              </a:rPr>
              <a:t>[McMillan 05]</a:t>
            </a:r>
          </a:p>
          <a:p>
            <a:pPr lvl="1">
              <a:lnSpc>
                <a:spcPct val="90000"/>
              </a:lnSpc>
            </a:pPr>
            <a:r>
              <a:rPr lang="en-US" altLang="zh-TW" sz="2000" smtClean="0">
                <a:latin typeface="Calibri"/>
                <a:ea typeface="新細明體" charset="-120"/>
              </a:rPr>
              <a:t>in particular, we can have linear arithmetic,uninterpreted functions, and restricted use of arrays</a:t>
            </a:r>
          </a:p>
          <a:p>
            <a:pPr lvl="1">
              <a:lnSpc>
                <a:spcPct val="90000"/>
              </a:lnSpc>
            </a:pPr>
            <a:endParaRPr lang="en-US" altLang="zh-TW">
              <a:ea typeface="新細明體" charset="-120"/>
            </a:endParaRPr>
          </a:p>
        </p:txBody>
      </p:sp>
      <p:sp>
        <p:nvSpPr>
          <p:cNvPr id="30724" name="Text Box 4" descr=" 30724"/>
          <p:cNvSpPr txBox="1">
            <a:spLocks noChangeArrowheads="1"/>
          </p:cNvSpPr>
          <p:nvPr/>
        </p:nvSpPr>
        <p:spPr bwMode="auto">
          <a:xfrm>
            <a:off x="7243763" y="381000"/>
            <a:ext cx="15954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TW" sz="2400">
                <a:solidFill>
                  <a:schemeClr val="tx1"/>
                </a:solidFill>
                <a:latin typeface="Comic Sans MS" pitchFamily="66" charset="0"/>
                <a:ea typeface="新細明體" charset="-120"/>
              </a:rPr>
              <a:t>(Craig,57)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 descr=" 317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Interpolants for sequences</a:t>
            </a:r>
          </a:p>
        </p:txBody>
      </p:sp>
      <p:sp>
        <p:nvSpPr>
          <p:cNvPr id="31747" name="Rectangle 3" descr=" 31747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2209800"/>
          </a:xfrm>
        </p:spPr>
        <p:txBody>
          <a:bodyPr>
            <a:normAutofit fontScale="77500" lnSpcReduction="20000"/>
          </a:bodyPr>
          <a:lstStyle/>
          <a:p>
            <a:pPr>
              <a:buChar char=" "/>
            </a:pPr>
            <a:r>
              <a:rPr lang="en-US" altLang="zh-TW" smtClean="0">
                <a:solidFill>
                  <a:schemeClr val="tx2">
                    <a:lumMod val="75000"/>
                  </a:schemeClr>
                </a:solidFill>
                <a:ea typeface="新細明體" charset="-120"/>
              </a:rPr>
              <a:t>     </a:t>
            </a:r>
            <a:r>
              <a:rPr lang="en-US" altLang="zh-TW" baseline="-25000" smtClean="0">
                <a:solidFill>
                  <a:schemeClr val="tx2">
                    <a:lumMod val="75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tx2">
                    <a:lumMod val="75000"/>
                  </a:schemeClr>
                </a:solidFill>
                <a:ea typeface="新細明體" charset="-120"/>
              </a:rPr>
              <a:t>    </a:t>
            </a:r>
            <a:r>
              <a:rPr lang="en-US" altLang="zh-TW" baseline="-25000" smtClean="0">
                <a:solidFill>
                  <a:schemeClr val="tx2">
                    <a:lumMod val="75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tx2">
                    <a:lumMod val="75000"/>
                  </a:schemeClr>
                </a:solidFill>
                <a:ea typeface="新細明體" charset="-120"/>
              </a:rPr>
              <a:t>                          </a:t>
            </a:r>
            <a:endParaRPr lang="en-US" altLang="zh-TW" dirty="0" smtClean="0">
              <a:solidFill>
                <a:schemeClr val="tx2">
                  <a:lumMod val="75000"/>
                </a:schemeClr>
              </a:solidFill>
              <a:ea typeface="新細明體" charset="-120"/>
            </a:endParaRPr>
          </a:p>
          <a:p>
            <a:pPr>
              <a:buChar char=" "/>
            </a:pPr>
            <a:r>
              <a:rPr lang="en-US" altLang="zh-TW" smtClean="0">
                <a:solidFill>
                  <a:schemeClr val="tx2">
                    <a:lumMod val="75000"/>
                  </a:schemeClr>
                </a:solidFill>
                <a:ea typeface="新細明體" charset="-120"/>
              </a:rPr>
              <a:t>             </a:t>
            </a:r>
            <a:r>
              <a:rPr lang="en-US" altLang="zh-TW" baseline="-25000" smtClean="0">
                <a:solidFill>
                  <a:schemeClr val="tx2">
                    <a:lumMod val="75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tx2">
                    <a:lumMod val="75000"/>
                  </a:schemeClr>
                </a:solidFill>
                <a:ea typeface="新細明體" charset="-120"/>
              </a:rPr>
              <a:t>     </a:t>
            </a:r>
            <a:r>
              <a:rPr lang="en-US" altLang="zh-TW" baseline="-25000" smtClean="0">
                <a:solidFill>
                  <a:schemeClr val="tx2">
                    <a:lumMod val="75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tx2">
                    <a:lumMod val="75000"/>
                  </a:schemeClr>
                </a:solidFill>
                <a:ea typeface="新細明體" charset="-120"/>
              </a:rPr>
              <a:t>                        </a:t>
            </a:r>
            <a:r>
              <a:rPr lang="en-US" altLang="zh-TW" baseline="-25000" smtClean="0">
                <a:solidFill>
                  <a:schemeClr val="tx2">
                    <a:lumMod val="75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tx2">
                    <a:lumMod val="75000"/>
                  </a:schemeClr>
                </a:solidFill>
                <a:ea typeface="新細明體" charset="-120"/>
              </a:rPr>
              <a:t>    </a:t>
            </a:r>
            <a:r>
              <a:rPr lang="en-US" altLang="zh-TW" baseline="-25000" smtClean="0">
                <a:solidFill>
                  <a:schemeClr val="tx2">
                    <a:lumMod val="75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tx2">
                    <a:lumMod val="75000"/>
                  </a:schemeClr>
                </a:solidFill>
                <a:ea typeface="新細明體" charset="-120"/>
              </a:rPr>
              <a:t>     </a:t>
            </a:r>
            <a:endParaRPr lang="en-US" altLang="zh-TW" dirty="0" smtClean="0">
              <a:solidFill>
                <a:schemeClr val="tx2">
                  <a:lumMod val="75000"/>
                </a:schemeClr>
              </a:solidFill>
              <a:ea typeface="新細明體" charset="-120"/>
            </a:endParaRPr>
          </a:p>
          <a:p>
            <a:pPr lvl="1">
              <a:buChar char=" "/>
            </a:pP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</a:t>
            </a:r>
            <a:r>
              <a:rPr lang="en-US" altLang="zh-TW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    </a:t>
            </a:r>
            <a:endParaRPr lang="en-US" altLang="zh-TW" dirty="0" smtClean="0">
              <a:solidFill>
                <a:schemeClr val="accent3">
                  <a:lumMod val="50000"/>
                </a:schemeClr>
              </a:solidFill>
              <a:ea typeface="新細明體" charset="-120"/>
            </a:endParaRPr>
          </a:p>
          <a:p>
            <a:pPr lvl="1">
              <a:buChar char=" "/>
            </a:pP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</a:t>
            </a:r>
            <a:r>
              <a:rPr lang="en-US" altLang="zh-TW" sz="20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z="24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latin typeface="cmsy10" pitchFamily="34" charset="0"/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</a:t>
            </a:r>
            <a:r>
              <a:rPr lang="en-US" altLang="zh-TW" sz="24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latin typeface="cmsy10" pitchFamily="34" charset="0"/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</a:t>
            </a:r>
            <a:r>
              <a:rPr lang="en-US" altLang="zh-TW" sz="24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           </a:t>
            </a:r>
            <a:endParaRPr lang="en-US" altLang="zh-TW" dirty="0">
              <a:solidFill>
                <a:schemeClr val="accent3">
                  <a:lumMod val="50000"/>
                </a:schemeClr>
              </a:solidFill>
              <a:ea typeface="新細明體" charset="-120"/>
            </a:endParaRPr>
          </a:p>
          <a:p>
            <a:pPr lvl="1">
              <a:buChar char=" "/>
            </a:pP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z="20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     </a:t>
            </a:r>
            <a:endParaRPr lang="en-US" altLang="zh-TW" dirty="0">
              <a:solidFill>
                <a:schemeClr val="accent3">
                  <a:lumMod val="50000"/>
                </a:schemeClr>
              </a:solidFill>
              <a:ea typeface="新細明體" charset="-120"/>
            </a:endParaRPr>
          </a:p>
          <a:p>
            <a:pPr lvl="1">
              <a:buChar char=" "/>
            </a:pP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            </a:t>
            </a:r>
            <a:r>
              <a:rPr lang="en-US" altLang="zh-TW" sz="24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latin typeface="cmsy10" pitchFamily="34" charset="0"/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latin typeface="cmsy10" pitchFamily="34" charset="0"/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</a:t>
            </a:r>
            <a:r>
              <a:rPr lang="en-US" altLang="zh-TW" sz="24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 </a:t>
            </a:r>
            <a:r>
              <a:rPr lang="en-US" altLang="zh-TW" sz="24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latin typeface="cmsy10" pitchFamily="34" charset="0"/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latin typeface="cmsy10" pitchFamily="34" charset="0"/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</a:t>
            </a:r>
            <a:r>
              <a:rPr lang="en-US" altLang="zh-TW" sz="24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 </a:t>
            </a:r>
            <a:r>
              <a:rPr lang="en-US" altLang="zh-TW" sz="24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endParaRPr lang="en-US" altLang="zh-TW" dirty="0">
              <a:solidFill>
                <a:schemeClr val="accent3">
                  <a:lumMod val="50000"/>
                </a:schemeClr>
              </a:solidFill>
              <a:ea typeface="新細明體" charset="-12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" descr=" 2"/>
          <p:cNvGrpSpPr>
            <a:grpSpLocks/>
          </p:cNvGrpSpPr>
          <p:nvPr/>
        </p:nvGrpSpPr>
        <p:grpSpPr bwMode="auto">
          <a:xfrm>
            <a:off x="6478587" y="2209800"/>
            <a:ext cx="608012" cy="746125"/>
            <a:chOff x="4081" y="1392"/>
            <a:chExt cx="383" cy="470"/>
          </a:xfrm>
        </p:grpSpPr>
        <p:sp>
          <p:nvSpPr>
            <p:cNvPr id="27" name="Oval 48"/>
            <p:cNvSpPr>
              <a:spLocks noChangeArrowheads="1"/>
            </p:cNvSpPr>
            <p:nvPr/>
          </p:nvSpPr>
          <p:spPr bwMode="auto">
            <a:xfrm>
              <a:off x="4081" y="169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1</a:t>
              </a:r>
            </a:p>
          </p:txBody>
        </p:sp>
        <p:sp>
          <p:nvSpPr>
            <p:cNvPr id="28" name="Text Box 53"/>
            <p:cNvSpPr txBox="1">
              <a:spLocks noChangeArrowheads="1"/>
            </p:cNvSpPr>
            <p:nvPr/>
          </p:nvSpPr>
          <p:spPr bwMode="auto">
            <a:xfrm>
              <a:off x="4174" y="1392"/>
              <a:ext cx="290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L=0</a:t>
              </a:r>
            </a:p>
          </p:txBody>
        </p:sp>
        <p:sp>
          <p:nvSpPr>
            <p:cNvPr id="29" name="Line 58"/>
            <p:cNvSpPr>
              <a:spLocks noChangeShapeType="1"/>
            </p:cNvSpPr>
            <p:nvPr/>
          </p:nvSpPr>
          <p:spPr bwMode="auto">
            <a:xfrm>
              <a:off x="4167" y="1432"/>
              <a:ext cx="0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" name="Text Box 99"/>
            <p:cNvSpPr txBox="1">
              <a:spLocks noChangeArrowheads="1"/>
            </p:cNvSpPr>
            <p:nvPr/>
          </p:nvSpPr>
          <p:spPr bwMode="auto">
            <a:xfrm>
              <a:off x="4224" y="1584"/>
              <a:ext cx="1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sp>
        <p:nvSpPr>
          <p:cNvPr id="24578" name="Rectangle 2" descr=" 245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4602" name="Oval 26" descr=" 24602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3" name="Oval 27" descr=" 24603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4" name="Oval 28" descr=" 24604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5" name="Oval 29" descr=" 24605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6" name="Oval 30" descr=" 24606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7" name="Oval 31" descr=" 24607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8" name="Text Box 32" descr=" 24608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4609" name="Text Box 33" descr=" 24609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4610" name="Text Box 34" descr=" 24610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4611" name="Text Box 35" descr=" 24611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4612" name="Text Box 36" descr=" 24612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4613" name="Text Box 37" descr=" 24613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4614" name="Line 38" descr=" 24614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5" name="Line 39" descr=" 24615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6" name="Line 40" descr=" 24616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7" name="Line 41" descr=" 24617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8" name="Line 42" descr=" 24618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9" name="Freeform 43" descr=" 24619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20" name="Freeform 44" descr=" 24620"/>
          <p:cNvSpPr>
            <a:spLocks/>
          </p:cNvSpPr>
          <p:nvPr/>
        </p:nvSpPr>
        <p:spPr bwMode="auto">
          <a:xfrm>
            <a:off x="1938338" y="275431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21" name="Text Box 45" descr=" 24621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grpSp>
        <p:nvGrpSpPr>
          <p:cNvPr id="3" name="Group 101" descr=" 4"/>
          <p:cNvGrpSpPr>
            <a:grpSpLocks/>
          </p:cNvGrpSpPr>
          <p:nvPr/>
        </p:nvGrpSpPr>
        <p:grpSpPr bwMode="auto">
          <a:xfrm>
            <a:off x="6478587" y="1824038"/>
            <a:ext cx="428625" cy="449262"/>
            <a:chOff x="4081" y="1149"/>
            <a:chExt cx="270" cy="283"/>
          </a:xfrm>
        </p:grpSpPr>
        <p:sp>
          <p:nvSpPr>
            <p:cNvPr id="24" name="Oval 47"/>
            <p:cNvSpPr>
              <a:spLocks noChangeArrowheads="1"/>
            </p:cNvSpPr>
            <p:nvPr/>
          </p:nvSpPr>
          <p:spPr bwMode="auto">
            <a:xfrm>
              <a:off x="4081" y="126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0</a:t>
              </a:r>
            </a:p>
          </p:txBody>
        </p:sp>
        <p:sp>
          <p:nvSpPr>
            <p:cNvPr id="25" name="Text Box 94"/>
            <p:cNvSpPr txBox="1">
              <a:spLocks noChangeArrowheads="1"/>
            </p:cNvSpPr>
            <p:nvPr/>
          </p:nvSpPr>
          <p:spPr bwMode="auto">
            <a:xfrm>
              <a:off x="4176" y="1149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4499992" y="4509120"/>
            <a:ext cx="4427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Compute Post (</a:t>
            </a:r>
            <a:r>
              <a:rPr lang="en-US" altLang="zh-TW" b="1" i="1" dirty="0" smtClean="0"/>
              <a:t>T</a:t>
            </a:r>
            <a:r>
              <a:rPr lang="en-US" altLang="zh-TW" dirty="0" smtClean="0"/>
              <a:t>, L=0)= </a:t>
            </a:r>
            <a:r>
              <a:rPr lang="en-US" altLang="zh-TW" b="1" i="1" dirty="0" smtClean="0"/>
              <a:t>T</a:t>
            </a:r>
            <a:r>
              <a:rPr lang="en-US" altLang="zh-TW" dirty="0" smtClean="0"/>
              <a:t>[L/L’] 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/>
              <a:t>L=0[L/L’]</a:t>
            </a:r>
          </a:p>
          <a:p>
            <a:r>
              <a:rPr lang="en-US" altLang="zh-TW" dirty="0" smtClean="0"/>
              <a:t>                                       = (L=0)</a:t>
            </a:r>
          </a:p>
          <a:p>
            <a:r>
              <a:rPr lang="en-US" altLang="zh-TW" dirty="0" smtClean="0"/>
              <a:t>Make Abstraction (L=0) 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en-US" altLang="zh-TW" b="1" i="1" dirty="0" smtClean="0">
                <a:sym typeface="Wingdings" pitchFamily="2" charset="2"/>
              </a:rPr>
              <a:t>T      </a:t>
            </a:r>
            <a:r>
              <a:rPr lang="en-US" altLang="zh-TW" b="1" dirty="0" smtClean="0">
                <a:solidFill>
                  <a:srgbClr val="009900"/>
                </a:solidFill>
                <a:sym typeface="Wingdings" pitchFamily="2" charset="2"/>
              </a:rPr>
              <a:t>Pass</a:t>
            </a:r>
            <a:endParaRPr lang="en-US" altLang="zh-TW" b="1" i="1" dirty="0" smtClean="0"/>
          </a:p>
          <a:p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283968" y="3284984"/>
            <a:ext cx="320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Replace all free occurrences of L in the formula with L’</a:t>
            </a:r>
            <a:endParaRPr lang="zh-TW" altLang="en-US" dirty="0"/>
          </a:p>
        </p:txBody>
      </p:sp>
      <p:sp>
        <p:nvSpPr>
          <p:cNvPr id="34" name="手繪多邊形 33"/>
          <p:cNvSpPr/>
          <p:nvPr/>
        </p:nvSpPr>
        <p:spPr>
          <a:xfrm>
            <a:off x="5877387" y="3910108"/>
            <a:ext cx="1100188" cy="649307"/>
          </a:xfrm>
          <a:custGeom>
            <a:avLst/>
            <a:gdLst>
              <a:gd name="connsiteX0" fmla="*/ 45111 w 1100188"/>
              <a:gd name="connsiteY0" fmla="*/ 710 h 649307"/>
              <a:gd name="connsiteX1" fmla="*/ 115450 w 1100188"/>
              <a:gd name="connsiteY1" fmla="*/ 42914 h 649307"/>
              <a:gd name="connsiteX2" fmla="*/ 171721 w 1100188"/>
              <a:gd name="connsiteY2" fmla="*/ 85117 h 649307"/>
              <a:gd name="connsiteX3" fmla="*/ 256127 w 1100188"/>
              <a:gd name="connsiteY3" fmla="*/ 197658 h 649307"/>
              <a:gd name="connsiteX4" fmla="*/ 270195 w 1100188"/>
              <a:gd name="connsiteY4" fmla="*/ 239861 h 649307"/>
              <a:gd name="connsiteX5" fmla="*/ 213924 w 1100188"/>
              <a:gd name="connsiteY5" fmla="*/ 380538 h 649307"/>
              <a:gd name="connsiteX6" fmla="*/ 129518 w 1100188"/>
              <a:gd name="connsiteY6" fmla="*/ 450877 h 649307"/>
              <a:gd name="connsiteX7" fmla="*/ 73247 w 1100188"/>
              <a:gd name="connsiteY7" fmla="*/ 479012 h 649307"/>
              <a:gd name="connsiteX8" fmla="*/ 31044 w 1100188"/>
              <a:gd name="connsiteY8" fmla="*/ 493080 h 649307"/>
              <a:gd name="connsiteX9" fmla="*/ 2908 w 1100188"/>
              <a:gd name="connsiteY9" fmla="*/ 464944 h 649307"/>
              <a:gd name="connsiteX10" fmla="*/ 16976 w 1100188"/>
              <a:gd name="connsiteY10" fmla="*/ 422741 h 649307"/>
              <a:gd name="connsiteX11" fmla="*/ 59179 w 1100188"/>
              <a:gd name="connsiteY11" fmla="*/ 394606 h 649307"/>
              <a:gd name="connsiteX12" fmla="*/ 157653 w 1100188"/>
              <a:gd name="connsiteY12" fmla="*/ 366470 h 649307"/>
              <a:gd name="connsiteX13" fmla="*/ 270195 w 1100188"/>
              <a:gd name="connsiteY13" fmla="*/ 380538 h 649307"/>
              <a:gd name="connsiteX14" fmla="*/ 312398 w 1100188"/>
              <a:gd name="connsiteY14" fmla="*/ 394606 h 649307"/>
              <a:gd name="connsiteX15" fmla="*/ 368668 w 1100188"/>
              <a:gd name="connsiteY15" fmla="*/ 408674 h 649307"/>
              <a:gd name="connsiteX16" fmla="*/ 410871 w 1100188"/>
              <a:gd name="connsiteY16" fmla="*/ 436809 h 649307"/>
              <a:gd name="connsiteX17" fmla="*/ 453075 w 1100188"/>
              <a:gd name="connsiteY17" fmla="*/ 450877 h 649307"/>
              <a:gd name="connsiteX18" fmla="*/ 467142 w 1100188"/>
              <a:gd name="connsiteY18" fmla="*/ 493080 h 649307"/>
              <a:gd name="connsiteX19" fmla="*/ 424939 w 1100188"/>
              <a:gd name="connsiteY19" fmla="*/ 479012 h 649307"/>
              <a:gd name="connsiteX20" fmla="*/ 410871 w 1100188"/>
              <a:gd name="connsiteY20" fmla="*/ 394606 h 649307"/>
              <a:gd name="connsiteX21" fmla="*/ 453075 w 1100188"/>
              <a:gd name="connsiteY21" fmla="*/ 380538 h 649307"/>
              <a:gd name="connsiteX22" fmla="*/ 678158 w 1100188"/>
              <a:gd name="connsiteY22" fmla="*/ 422741 h 649307"/>
              <a:gd name="connsiteX23" fmla="*/ 762564 w 1100188"/>
              <a:gd name="connsiteY23" fmla="*/ 450877 h 649307"/>
              <a:gd name="connsiteX24" fmla="*/ 804767 w 1100188"/>
              <a:gd name="connsiteY24" fmla="*/ 464944 h 649307"/>
              <a:gd name="connsiteX25" fmla="*/ 875105 w 1100188"/>
              <a:gd name="connsiteY25" fmla="*/ 521215 h 649307"/>
              <a:gd name="connsiteX26" fmla="*/ 903241 w 1100188"/>
              <a:gd name="connsiteY26" fmla="*/ 549350 h 649307"/>
              <a:gd name="connsiteX27" fmla="*/ 1015782 w 1100188"/>
              <a:gd name="connsiteY27" fmla="*/ 605621 h 649307"/>
              <a:gd name="connsiteX28" fmla="*/ 1043918 w 1100188"/>
              <a:gd name="connsiteY28" fmla="*/ 633757 h 649307"/>
              <a:gd name="connsiteX29" fmla="*/ 1100188 w 1100188"/>
              <a:gd name="connsiteY29" fmla="*/ 647824 h 649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00188" h="649307">
                <a:moveTo>
                  <a:pt x="45111" y="710"/>
                </a:moveTo>
                <a:cubicBezTo>
                  <a:pt x="114293" y="23771"/>
                  <a:pt x="63954" y="0"/>
                  <a:pt x="115450" y="42914"/>
                </a:cubicBezTo>
                <a:cubicBezTo>
                  <a:pt x="133462" y="57924"/>
                  <a:pt x="155949" y="67768"/>
                  <a:pt x="171721" y="85117"/>
                </a:cubicBezTo>
                <a:cubicBezTo>
                  <a:pt x="203264" y="119814"/>
                  <a:pt x="256127" y="197658"/>
                  <a:pt x="256127" y="197658"/>
                </a:cubicBezTo>
                <a:cubicBezTo>
                  <a:pt x="260816" y="211726"/>
                  <a:pt x="270195" y="225032"/>
                  <a:pt x="270195" y="239861"/>
                </a:cubicBezTo>
                <a:cubicBezTo>
                  <a:pt x="270195" y="297099"/>
                  <a:pt x="246210" y="335338"/>
                  <a:pt x="213924" y="380538"/>
                </a:cubicBezTo>
                <a:cubicBezTo>
                  <a:pt x="198390" y="402285"/>
                  <a:pt x="144815" y="441317"/>
                  <a:pt x="129518" y="450877"/>
                </a:cubicBezTo>
                <a:cubicBezTo>
                  <a:pt x="111735" y="461992"/>
                  <a:pt x="92522" y="470751"/>
                  <a:pt x="73247" y="479012"/>
                </a:cubicBezTo>
                <a:cubicBezTo>
                  <a:pt x="59617" y="484853"/>
                  <a:pt x="45112" y="488391"/>
                  <a:pt x="31044" y="493080"/>
                </a:cubicBezTo>
                <a:cubicBezTo>
                  <a:pt x="21665" y="483701"/>
                  <a:pt x="5509" y="477950"/>
                  <a:pt x="2908" y="464944"/>
                </a:cubicBezTo>
                <a:cubicBezTo>
                  <a:pt x="0" y="450403"/>
                  <a:pt x="7713" y="434320"/>
                  <a:pt x="16976" y="422741"/>
                </a:cubicBezTo>
                <a:cubicBezTo>
                  <a:pt x="27538" y="409539"/>
                  <a:pt x="44057" y="402167"/>
                  <a:pt x="59179" y="394606"/>
                </a:cubicBezTo>
                <a:cubicBezTo>
                  <a:pt x="79362" y="384515"/>
                  <a:pt x="139622" y="370978"/>
                  <a:pt x="157653" y="366470"/>
                </a:cubicBezTo>
                <a:cubicBezTo>
                  <a:pt x="195167" y="371159"/>
                  <a:pt x="232999" y="373775"/>
                  <a:pt x="270195" y="380538"/>
                </a:cubicBezTo>
                <a:cubicBezTo>
                  <a:pt x="284784" y="383191"/>
                  <a:pt x="298140" y="390532"/>
                  <a:pt x="312398" y="394606"/>
                </a:cubicBezTo>
                <a:cubicBezTo>
                  <a:pt x="330988" y="399918"/>
                  <a:pt x="349911" y="403985"/>
                  <a:pt x="368668" y="408674"/>
                </a:cubicBezTo>
                <a:cubicBezTo>
                  <a:pt x="382736" y="418052"/>
                  <a:pt x="395749" y="429248"/>
                  <a:pt x="410871" y="436809"/>
                </a:cubicBezTo>
                <a:cubicBezTo>
                  <a:pt x="424134" y="443441"/>
                  <a:pt x="442589" y="440391"/>
                  <a:pt x="453075" y="450877"/>
                </a:cubicBezTo>
                <a:cubicBezTo>
                  <a:pt x="463560" y="461362"/>
                  <a:pt x="477628" y="482595"/>
                  <a:pt x="467142" y="493080"/>
                </a:cubicBezTo>
                <a:cubicBezTo>
                  <a:pt x="456656" y="503565"/>
                  <a:pt x="439007" y="483701"/>
                  <a:pt x="424939" y="479012"/>
                </a:cubicBezTo>
                <a:cubicBezTo>
                  <a:pt x="406287" y="451034"/>
                  <a:pt x="375926" y="429551"/>
                  <a:pt x="410871" y="394606"/>
                </a:cubicBezTo>
                <a:cubicBezTo>
                  <a:pt x="421357" y="384120"/>
                  <a:pt x="439007" y="385227"/>
                  <a:pt x="453075" y="380538"/>
                </a:cubicBezTo>
                <a:cubicBezTo>
                  <a:pt x="594236" y="396223"/>
                  <a:pt x="554433" y="384672"/>
                  <a:pt x="678158" y="422741"/>
                </a:cubicBezTo>
                <a:cubicBezTo>
                  <a:pt x="706504" y="431463"/>
                  <a:pt x="734429" y="441499"/>
                  <a:pt x="762564" y="450877"/>
                </a:cubicBezTo>
                <a:lnTo>
                  <a:pt x="804767" y="464944"/>
                </a:lnTo>
                <a:cubicBezTo>
                  <a:pt x="872691" y="532870"/>
                  <a:pt x="786386" y="450241"/>
                  <a:pt x="875105" y="521215"/>
                </a:cubicBezTo>
                <a:cubicBezTo>
                  <a:pt x="885462" y="529500"/>
                  <a:pt x="892448" y="541641"/>
                  <a:pt x="903241" y="549350"/>
                </a:cubicBezTo>
                <a:cubicBezTo>
                  <a:pt x="961382" y="590880"/>
                  <a:pt x="961150" y="587411"/>
                  <a:pt x="1015782" y="605621"/>
                </a:cubicBezTo>
                <a:cubicBezTo>
                  <a:pt x="1025161" y="615000"/>
                  <a:pt x="1032545" y="626933"/>
                  <a:pt x="1043918" y="633757"/>
                </a:cubicBezTo>
                <a:cubicBezTo>
                  <a:pt x="1069834" y="649307"/>
                  <a:pt x="1077849" y="647824"/>
                  <a:pt x="1100188" y="647824"/>
                </a:cubicBezTo>
              </a:path>
            </a:pathLst>
          </a:cu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右箭號 34"/>
          <p:cNvSpPr/>
          <p:nvPr/>
        </p:nvSpPr>
        <p:spPr>
          <a:xfrm>
            <a:off x="1331640" y="2728344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 descr=" 317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Interpolants for sequences</a:t>
            </a:r>
          </a:p>
        </p:txBody>
      </p:sp>
      <p:sp>
        <p:nvSpPr>
          <p:cNvPr id="31747" name="Rectangle 3" descr=" 31747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22098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Let A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1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...A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n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 be a sequence of formulas</a:t>
            </a:r>
          </a:p>
          <a:p>
            <a:pPr>
              <a:buChar char=" "/>
            </a:pPr>
            <a:r>
              <a:rPr lang="en-US" altLang="zh-TW" smtClean="0">
                <a:solidFill>
                  <a:schemeClr val="tx2">
                    <a:lumMod val="75000"/>
                  </a:schemeClr>
                </a:solidFill>
                <a:ea typeface="新細明體" charset="-120"/>
              </a:rPr>
              <a:t>             </a:t>
            </a:r>
            <a:r>
              <a:rPr lang="en-US" altLang="zh-TW" baseline="-25000" smtClean="0">
                <a:solidFill>
                  <a:schemeClr val="tx2">
                    <a:lumMod val="75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tx2">
                    <a:lumMod val="75000"/>
                  </a:schemeClr>
                </a:solidFill>
                <a:ea typeface="新細明體" charset="-120"/>
              </a:rPr>
              <a:t>     </a:t>
            </a:r>
            <a:r>
              <a:rPr lang="en-US" altLang="zh-TW" baseline="-25000" smtClean="0">
                <a:solidFill>
                  <a:schemeClr val="tx2">
                    <a:lumMod val="75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tx2">
                    <a:lumMod val="75000"/>
                  </a:schemeClr>
                </a:solidFill>
                <a:ea typeface="新細明體" charset="-120"/>
              </a:rPr>
              <a:t>                        </a:t>
            </a:r>
            <a:r>
              <a:rPr lang="en-US" altLang="zh-TW" baseline="-25000" smtClean="0">
                <a:solidFill>
                  <a:schemeClr val="tx2">
                    <a:lumMod val="75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tx2">
                    <a:lumMod val="75000"/>
                  </a:schemeClr>
                </a:solidFill>
                <a:ea typeface="新細明體" charset="-120"/>
              </a:rPr>
              <a:t>    </a:t>
            </a:r>
            <a:r>
              <a:rPr lang="en-US" altLang="zh-TW" baseline="-25000" smtClean="0">
                <a:solidFill>
                  <a:schemeClr val="tx2">
                    <a:lumMod val="75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tx2">
                    <a:lumMod val="75000"/>
                  </a:schemeClr>
                </a:solidFill>
                <a:ea typeface="新細明體" charset="-120"/>
              </a:rPr>
              <a:t>     </a:t>
            </a:r>
            <a:endParaRPr lang="en-US" altLang="zh-TW" dirty="0" smtClean="0">
              <a:solidFill>
                <a:schemeClr val="tx2">
                  <a:lumMod val="75000"/>
                </a:schemeClr>
              </a:solidFill>
              <a:ea typeface="新細明體" charset="-120"/>
            </a:endParaRPr>
          </a:p>
          <a:p>
            <a:pPr lvl="1">
              <a:buChar char=" "/>
            </a:pP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</a:t>
            </a:r>
            <a:r>
              <a:rPr lang="en-US" altLang="zh-TW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    </a:t>
            </a:r>
            <a:endParaRPr lang="en-US" altLang="zh-TW" dirty="0" smtClean="0">
              <a:solidFill>
                <a:schemeClr val="accent3">
                  <a:lumMod val="50000"/>
                </a:schemeClr>
              </a:solidFill>
              <a:ea typeface="新細明體" charset="-120"/>
            </a:endParaRPr>
          </a:p>
          <a:p>
            <a:pPr lvl="1">
              <a:buChar char=" "/>
            </a:pP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</a:t>
            </a:r>
            <a:r>
              <a:rPr lang="en-US" altLang="zh-TW" sz="20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z="24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latin typeface="cmsy10" pitchFamily="34" charset="0"/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</a:t>
            </a:r>
            <a:r>
              <a:rPr lang="en-US" altLang="zh-TW" sz="24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latin typeface="cmsy10" pitchFamily="34" charset="0"/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</a:t>
            </a:r>
            <a:r>
              <a:rPr lang="en-US" altLang="zh-TW" sz="24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           </a:t>
            </a:r>
            <a:endParaRPr lang="en-US" altLang="zh-TW" dirty="0">
              <a:solidFill>
                <a:schemeClr val="accent3">
                  <a:lumMod val="50000"/>
                </a:schemeClr>
              </a:solidFill>
              <a:ea typeface="新細明體" charset="-120"/>
            </a:endParaRPr>
          </a:p>
          <a:p>
            <a:pPr lvl="1">
              <a:buChar char=" "/>
            </a:pP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z="20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     </a:t>
            </a:r>
            <a:endParaRPr lang="en-US" altLang="zh-TW" dirty="0">
              <a:solidFill>
                <a:schemeClr val="accent3">
                  <a:lumMod val="50000"/>
                </a:schemeClr>
              </a:solidFill>
              <a:ea typeface="新細明體" charset="-120"/>
            </a:endParaRPr>
          </a:p>
          <a:p>
            <a:pPr lvl="1">
              <a:buChar char=" "/>
            </a:pP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            </a:t>
            </a:r>
            <a:r>
              <a:rPr lang="en-US" altLang="zh-TW" sz="24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latin typeface="cmsy10" pitchFamily="34" charset="0"/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latin typeface="cmsy10" pitchFamily="34" charset="0"/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</a:t>
            </a:r>
            <a:r>
              <a:rPr lang="en-US" altLang="zh-TW" sz="24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 </a:t>
            </a:r>
            <a:r>
              <a:rPr lang="en-US" altLang="zh-TW" sz="24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latin typeface="cmsy10" pitchFamily="34" charset="0"/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latin typeface="cmsy10" pitchFamily="34" charset="0"/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</a:t>
            </a:r>
            <a:r>
              <a:rPr lang="en-US" altLang="zh-TW" sz="24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 </a:t>
            </a:r>
            <a:r>
              <a:rPr lang="en-US" altLang="zh-TW" sz="24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endParaRPr lang="en-US" altLang="zh-TW" dirty="0">
              <a:solidFill>
                <a:schemeClr val="accent3">
                  <a:lumMod val="50000"/>
                </a:schemeClr>
              </a:solidFill>
              <a:ea typeface="新細明體" charset="-12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 descr=" 317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Interpolants for sequences</a:t>
            </a:r>
          </a:p>
        </p:txBody>
      </p:sp>
      <p:sp>
        <p:nvSpPr>
          <p:cNvPr id="31747" name="Rectangle 3" descr=" 31747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22098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Let A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1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...A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n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 be a sequence of formulas</a:t>
            </a:r>
          </a:p>
          <a:p>
            <a:pPr lvl="0"/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A sequence A’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0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...A’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n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 is an interpolant for A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1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...A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n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 when</a:t>
            </a:r>
          </a:p>
          <a:p>
            <a:pPr lvl="1">
              <a:buChar char=" "/>
            </a:pP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</a:t>
            </a:r>
            <a:r>
              <a:rPr lang="en-US" altLang="zh-TW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    </a:t>
            </a:r>
            <a:endParaRPr lang="en-US" altLang="zh-TW" dirty="0" smtClean="0">
              <a:solidFill>
                <a:schemeClr val="accent3">
                  <a:lumMod val="50000"/>
                </a:schemeClr>
              </a:solidFill>
              <a:ea typeface="新細明體" charset="-120"/>
            </a:endParaRPr>
          </a:p>
          <a:p>
            <a:pPr lvl="1">
              <a:buChar char=" "/>
            </a:pP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</a:t>
            </a:r>
            <a:r>
              <a:rPr lang="en-US" altLang="zh-TW" sz="20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z="24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latin typeface="cmsy10" pitchFamily="34" charset="0"/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</a:t>
            </a:r>
            <a:r>
              <a:rPr lang="en-US" altLang="zh-TW" sz="24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latin typeface="cmsy10" pitchFamily="34" charset="0"/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</a:t>
            </a:r>
            <a:r>
              <a:rPr lang="en-US" altLang="zh-TW" sz="24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           </a:t>
            </a:r>
            <a:endParaRPr lang="en-US" altLang="zh-TW" dirty="0">
              <a:solidFill>
                <a:schemeClr val="accent3">
                  <a:lumMod val="50000"/>
                </a:schemeClr>
              </a:solidFill>
              <a:ea typeface="新細明體" charset="-120"/>
            </a:endParaRPr>
          </a:p>
          <a:p>
            <a:pPr lvl="1">
              <a:buChar char=" "/>
            </a:pP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z="20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     </a:t>
            </a:r>
            <a:endParaRPr lang="en-US" altLang="zh-TW" dirty="0">
              <a:solidFill>
                <a:schemeClr val="accent3">
                  <a:lumMod val="50000"/>
                </a:schemeClr>
              </a:solidFill>
              <a:ea typeface="新細明體" charset="-120"/>
            </a:endParaRPr>
          </a:p>
          <a:p>
            <a:pPr lvl="1">
              <a:buChar char=" "/>
            </a:pP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            </a:t>
            </a:r>
            <a:r>
              <a:rPr lang="en-US" altLang="zh-TW" sz="24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latin typeface="cmsy10" pitchFamily="34" charset="0"/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latin typeface="cmsy10" pitchFamily="34" charset="0"/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</a:t>
            </a:r>
            <a:r>
              <a:rPr lang="en-US" altLang="zh-TW" sz="24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 </a:t>
            </a:r>
            <a:r>
              <a:rPr lang="en-US" altLang="zh-TW" sz="24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latin typeface="cmsy10" pitchFamily="34" charset="0"/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latin typeface="cmsy10" pitchFamily="34" charset="0"/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</a:t>
            </a:r>
            <a:r>
              <a:rPr lang="en-US" altLang="zh-TW" sz="24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 </a:t>
            </a:r>
            <a:r>
              <a:rPr lang="en-US" altLang="zh-TW" sz="24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endParaRPr lang="en-US" altLang="zh-TW" dirty="0">
              <a:solidFill>
                <a:schemeClr val="accent3">
                  <a:lumMod val="50000"/>
                </a:schemeClr>
              </a:solidFill>
              <a:ea typeface="新細明體" charset="-12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 descr=" 317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Interpolants for sequences</a:t>
            </a:r>
          </a:p>
        </p:txBody>
      </p:sp>
      <p:sp>
        <p:nvSpPr>
          <p:cNvPr id="31747" name="Rectangle 3" descr=" 31747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22098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Let A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1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...A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n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 be a sequence of formulas</a:t>
            </a:r>
          </a:p>
          <a:p>
            <a:pPr lvl="0"/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A sequence A’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0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...A’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n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 is an interpolant for A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1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...A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n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 when</a:t>
            </a:r>
          </a:p>
          <a:p>
            <a:pPr lvl="1"/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A’</a:t>
            </a:r>
            <a:r>
              <a:rPr lang="en-US" altLang="zh-TW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0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= True</a:t>
            </a:r>
          </a:p>
          <a:p>
            <a:pPr lvl="1">
              <a:buChar char=" "/>
            </a:pP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</a:t>
            </a:r>
            <a:r>
              <a:rPr lang="en-US" altLang="zh-TW" sz="20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z="24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latin typeface="cmsy10" pitchFamily="34" charset="0"/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</a:t>
            </a:r>
            <a:r>
              <a:rPr lang="en-US" altLang="zh-TW" sz="24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latin typeface="cmsy10" pitchFamily="34" charset="0"/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</a:t>
            </a:r>
            <a:r>
              <a:rPr lang="en-US" altLang="zh-TW" sz="24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           </a:t>
            </a:r>
            <a:endParaRPr lang="en-US" altLang="zh-TW" dirty="0">
              <a:solidFill>
                <a:schemeClr val="accent3">
                  <a:lumMod val="50000"/>
                </a:schemeClr>
              </a:solidFill>
              <a:ea typeface="新細明體" charset="-120"/>
            </a:endParaRPr>
          </a:p>
          <a:p>
            <a:pPr lvl="1">
              <a:buChar char=" "/>
            </a:pP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z="20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     </a:t>
            </a:r>
            <a:endParaRPr lang="en-US" altLang="zh-TW" dirty="0">
              <a:solidFill>
                <a:schemeClr val="accent3">
                  <a:lumMod val="50000"/>
                </a:schemeClr>
              </a:solidFill>
              <a:ea typeface="新細明體" charset="-120"/>
            </a:endParaRPr>
          </a:p>
          <a:p>
            <a:pPr lvl="1">
              <a:buChar char=" "/>
            </a:pP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            </a:t>
            </a:r>
            <a:r>
              <a:rPr lang="en-US" altLang="zh-TW" sz="24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latin typeface="cmsy10" pitchFamily="34" charset="0"/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latin typeface="cmsy10" pitchFamily="34" charset="0"/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</a:t>
            </a:r>
            <a:r>
              <a:rPr lang="en-US" altLang="zh-TW" sz="24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 </a:t>
            </a:r>
            <a:r>
              <a:rPr lang="en-US" altLang="zh-TW" sz="24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latin typeface="cmsy10" pitchFamily="34" charset="0"/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latin typeface="cmsy10" pitchFamily="34" charset="0"/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</a:t>
            </a:r>
            <a:r>
              <a:rPr lang="en-US" altLang="zh-TW" sz="24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 </a:t>
            </a:r>
            <a:r>
              <a:rPr lang="en-US" altLang="zh-TW" sz="24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endParaRPr lang="en-US" altLang="zh-TW" dirty="0">
              <a:solidFill>
                <a:schemeClr val="accent3">
                  <a:lumMod val="50000"/>
                </a:schemeClr>
              </a:solidFill>
              <a:ea typeface="新細明體" charset="-12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 descr=" 317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Interpolants for sequences</a:t>
            </a:r>
          </a:p>
        </p:txBody>
      </p:sp>
      <p:sp>
        <p:nvSpPr>
          <p:cNvPr id="31747" name="Rectangle 3" descr=" 31747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22098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Let A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1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...A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n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 be a sequence of formulas</a:t>
            </a:r>
          </a:p>
          <a:p>
            <a:pPr lvl="0"/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A sequence A’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0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...A’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n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 is an interpolant for A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1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...A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n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 when</a:t>
            </a:r>
          </a:p>
          <a:p>
            <a:pPr lvl="1"/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A’</a:t>
            </a:r>
            <a:r>
              <a:rPr lang="en-US" altLang="zh-TW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0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= True</a:t>
            </a:r>
          </a:p>
          <a:p>
            <a:pPr lvl="1"/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A’</a:t>
            </a:r>
            <a:r>
              <a:rPr lang="en-US" altLang="zh-TW" sz="21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i</a:t>
            </a:r>
            <a:r>
              <a:rPr lang="en-US" altLang="zh-TW" sz="25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-1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msy10"/>
                <a:ea typeface="新細明體" charset="-120"/>
              </a:rPr>
              <a:t>Æ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A</a:t>
            </a:r>
            <a:r>
              <a:rPr lang="en-US" altLang="zh-TW" sz="25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i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msy10"/>
                <a:ea typeface="新細明體" charset="-120"/>
              </a:rPr>
              <a:t>)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A’</a:t>
            </a:r>
            <a:r>
              <a:rPr lang="en-US" altLang="zh-TW" sz="25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i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, for i = 1..n</a:t>
            </a:r>
          </a:p>
          <a:p>
            <a:pPr lvl="1">
              <a:buChar char=" "/>
            </a:pP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z="20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     </a:t>
            </a:r>
            <a:endParaRPr lang="en-US" altLang="zh-TW" dirty="0">
              <a:solidFill>
                <a:schemeClr val="accent3">
                  <a:lumMod val="50000"/>
                </a:schemeClr>
              </a:solidFill>
              <a:ea typeface="新細明體" charset="-120"/>
            </a:endParaRPr>
          </a:p>
          <a:p>
            <a:pPr lvl="1">
              <a:buChar char=" "/>
            </a:pP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            </a:t>
            </a:r>
            <a:r>
              <a:rPr lang="en-US" altLang="zh-TW" sz="24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latin typeface="cmsy10" pitchFamily="34" charset="0"/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latin typeface="cmsy10" pitchFamily="34" charset="0"/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</a:t>
            </a:r>
            <a:r>
              <a:rPr lang="en-US" altLang="zh-TW" sz="24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 </a:t>
            </a:r>
            <a:r>
              <a:rPr lang="en-US" altLang="zh-TW" sz="24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latin typeface="cmsy10" pitchFamily="34" charset="0"/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latin typeface="cmsy10" pitchFamily="34" charset="0"/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</a:t>
            </a:r>
            <a:r>
              <a:rPr lang="en-US" altLang="zh-TW" sz="24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 </a:t>
            </a:r>
            <a:r>
              <a:rPr lang="en-US" altLang="zh-TW" sz="24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endParaRPr lang="en-US" altLang="zh-TW" dirty="0">
              <a:solidFill>
                <a:schemeClr val="accent3">
                  <a:lumMod val="50000"/>
                </a:schemeClr>
              </a:solidFill>
              <a:ea typeface="新細明體" charset="-12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 descr=" 317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Interpolants for sequences</a:t>
            </a:r>
          </a:p>
        </p:txBody>
      </p:sp>
      <p:sp>
        <p:nvSpPr>
          <p:cNvPr id="31747" name="Rectangle 3" descr=" 31747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22098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Let A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1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...A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n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 be a sequence of formulas</a:t>
            </a:r>
          </a:p>
          <a:p>
            <a:pPr lvl="0"/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A sequence A’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0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...A’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n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 is an interpolant for A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1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...A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n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 when</a:t>
            </a:r>
          </a:p>
          <a:p>
            <a:pPr lvl="1"/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A’</a:t>
            </a:r>
            <a:r>
              <a:rPr lang="en-US" altLang="zh-TW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0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= True</a:t>
            </a:r>
          </a:p>
          <a:p>
            <a:pPr lvl="1"/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A’</a:t>
            </a:r>
            <a:r>
              <a:rPr lang="en-US" altLang="zh-TW" sz="21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i</a:t>
            </a:r>
            <a:r>
              <a:rPr lang="en-US" altLang="zh-TW" sz="25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-1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msy10"/>
                <a:ea typeface="新細明體" charset="-120"/>
              </a:rPr>
              <a:t>Æ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A</a:t>
            </a:r>
            <a:r>
              <a:rPr lang="en-US" altLang="zh-TW" sz="25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i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msy10"/>
                <a:ea typeface="新細明體" charset="-120"/>
              </a:rPr>
              <a:t>)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A’</a:t>
            </a:r>
            <a:r>
              <a:rPr lang="en-US" altLang="zh-TW" sz="25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i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, for i = 1..n</a:t>
            </a:r>
          </a:p>
          <a:p>
            <a:pPr lvl="1"/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A</a:t>
            </a:r>
            <a:r>
              <a:rPr lang="en-US" altLang="zh-TW" sz="21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n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= False</a:t>
            </a:r>
          </a:p>
          <a:p>
            <a:pPr lvl="1">
              <a:buChar char=" "/>
            </a:pP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            </a:t>
            </a:r>
            <a:r>
              <a:rPr lang="en-US" altLang="zh-TW" sz="24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latin typeface="cmsy10" pitchFamily="34" charset="0"/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latin typeface="cmsy10" pitchFamily="34" charset="0"/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</a:t>
            </a:r>
            <a:r>
              <a:rPr lang="en-US" altLang="zh-TW" sz="24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 </a:t>
            </a:r>
            <a:r>
              <a:rPr lang="en-US" altLang="zh-TW" sz="24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latin typeface="cmsy10" pitchFamily="34" charset="0"/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latin typeface="cmsy10" pitchFamily="34" charset="0"/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</a:t>
            </a:r>
            <a:r>
              <a:rPr lang="en-US" altLang="zh-TW" sz="24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 </a:t>
            </a:r>
            <a:r>
              <a:rPr lang="en-US" altLang="zh-TW" sz="2400" baseline="-25000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endParaRPr lang="en-US" altLang="zh-TW" dirty="0">
              <a:solidFill>
                <a:schemeClr val="accent3">
                  <a:lumMod val="50000"/>
                </a:schemeClr>
              </a:solidFill>
              <a:ea typeface="新細明體" charset="-12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 descr=" 317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Interpolants for sequences</a:t>
            </a:r>
          </a:p>
        </p:txBody>
      </p:sp>
      <p:sp>
        <p:nvSpPr>
          <p:cNvPr id="31747" name="Rectangle 3" descr=" 31747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22098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Let A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1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...A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n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 be a sequence of formulas</a:t>
            </a:r>
          </a:p>
          <a:p>
            <a:pPr lvl="0"/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A sequence A’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0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...A’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n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 is an interpolant for A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1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...A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n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 when</a:t>
            </a:r>
          </a:p>
          <a:p>
            <a:pPr lvl="1"/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A’</a:t>
            </a:r>
            <a:r>
              <a:rPr lang="en-US" altLang="zh-TW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0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= True</a:t>
            </a:r>
          </a:p>
          <a:p>
            <a:pPr lvl="1"/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A’</a:t>
            </a:r>
            <a:r>
              <a:rPr lang="en-US" altLang="zh-TW" sz="21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i</a:t>
            </a:r>
            <a:r>
              <a:rPr lang="en-US" altLang="zh-TW" sz="25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-1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msy10"/>
                <a:ea typeface="新細明體" charset="-120"/>
              </a:rPr>
              <a:t>Æ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A</a:t>
            </a:r>
            <a:r>
              <a:rPr lang="en-US" altLang="zh-TW" sz="25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i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msy10"/>
                <a:ea typeface="新細明體" charset="-120"/>
              </a:rPr>
              <a:t>)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A’</a:t>
            </a:r>
            <a:r>
              <a:rPr lang="en-US" altLang="zh-TW" sz="25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i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, for i = 1..n</a:t>
            </a:r>
          </a:p>
          <a:p>
            <a:pPr lvl="1"/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A</a:t>
            </a:r>
            <a:r>
              <a:rPr lang="en-US" altLang="zh-TW" sz="21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n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= False</a:t>
            </a:r>
          </a:p>
          <a:p>
            <a:pPr lvl="1"/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and finally, A’</a:t>
            </a:r>
            <a:r>
              <a:rPr lang="en-US" altLang="zh-TW" sz="25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i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msy10"/>
                <a:ea typeface="新細明體" charset="-120"/>
              </a:rPr>
              <a:t>2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msy10"/>
                <a:ea typeface="新細明體" charset="-120"/>
              </a:rPr>
              <a:t>L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(A</a:t>
            </a:r>
            <a:r>
              <a:rPr lang="en-US" altLang="zh-TW" sz="25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1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...A</a:t>
            </a:r>
            <a:r>
              <a:rPr lang="en-US" altLang="zh-TW" sz="25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i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) 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msy10"/>
                <a:ea typeface="新細明體" charset="-120"/>
              </a:rPr>
              <a:t>Å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msy10"/>
                <a:ea typeface="新細明體" charset="-120"/>
              </a:rPr>
              <a:t>L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(A</a:t>
            </a:r>
            <a:r>
              <a:rPr lang="en-US" altLang="zh-TW" sz="25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i+1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...A</a:t>
            </a:r>
            <a:r>
              <a:rPr lang="en-US" altLang="zh-TW" sz="25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n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)</a:t>
            </a:r>
          </a:p>
          <a:p>
            <a:pPr lvl="1">
              <a:buChar char=" "/>
            </a:pPr>
            <a:endParaRPr lang="en-US" altLang="zh-TW" dirty="0">
              <a:solidFill>
                <a:schemeClr val="accent3">
                  <a:lumMod val="50000"/>
                </a:schemeClr>
              </a:solidFill>
              <a:ea typeface="新細明體" charset="-12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 descr=" 317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Interpolants for sequences</a:t>
            </a:r>
          </a:p>
        </p:txBody>
      </p:sp>
      <p:sp>
        <p:nvSpPr>
          <p:cNvPr id="31747" name="Rectangle 3" descr=" 31747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22098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Let A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1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...A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n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 be a sequence of formulas</a:t>
            </a:r>
          </a:p>
          <a:p>
            <a:pPr lvl="0"/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A sequence A’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0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...A’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n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 is an interpolant for A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1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...A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n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 when</a:t>
            </a:r>
          </a:p>
          <a:p>
            <a:pPr lvl="1"/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A’</a:t>
            </a:r>
            <a:r>
              <a:rPr lang="en-US" altLang="zh-TW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0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= True</a:t>
            </a:r>
          </a:p>
          <a:p>
            <a:pPr lvl="1"/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A’</a:t>
            </a:r>
            <a:r>
              <a:rPr lang="en-US" altLang="zh-TW" sz="21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i</a:t>
            </a:r>
            <a:r>
              <a:rPr lang="en-US" altLang="zh-TW" sz="25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-1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msy10"/>
                <a:ea typeface="新細明體" charset="-120"/>
              </a:rPr>
              <a:t>Æ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A</a:t>
            </a:r>
            <a:r>
              <a:rPr lang="en-US" altLang="zh-TW" sz="25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i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msy10"/>
                <a:ea typeface="新細明體" charset="-120"/>
              </a:rPr>
              <a:t>)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A’</a:t>
            </a:r>
            <a:r>
              <a:rPr lang="en-US" altLang="zh-TW" sz="25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i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, for i = 1..n</a:t>
            </a:r>
          </a:p>
          <a:p>
            <a:pPr lvl="1"/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A</a:t>
            </a:r>
            <a:r>
              <a:rPr lang="en-US" altLang="zh-TW" sz="21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n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= False</a:t>
            </a:r>
          </a:p>
          <a:p>
            <a:pPr lvl="1"/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and finally, A’</a:t>
            </a:r>
            <a:r>
              <a:rPr lang="en-US" altLang="zh-TW" sz="25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i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msy10"/>
                <a:ea typeface="新細明體" charset="-120"/>
              </a:rPr>
              <a:t>2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msy10"/>
                <a:ea typeface="新細明體" charset="-120"/>
              </a:rPr>
              <a:t>L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(A</a:t>
            </a:r>
            <a:r>
              <a:rPr lang="en-US" altLang="zh-TW" sz="25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1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...A</a:t>
            </a:r>
            <a:r>
              <a:rPr lang="en-US" altLang="zh-TW" sz="25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i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) 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msy10"/>
                <a:ea typeface="新細明體" charset="-120"/>
              </a:rPr>
              <a:t>Å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msy10"/>
                <a:ea typeface="新細明體" charset="-120"/>
              </a:rPr>
              <a:t>L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(A</a:t>
            </a:r>
            <a:r>
              <a:rPr lang="en-US" altLang="zh-TW" sz="25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i+1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...A</a:t>
            </a:r>
            <a:r>
              <a:rPr lang="en-US" altLang="zh-TW" sz="25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n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)</a:t>
            </a:r>
          </a:p>
          <a:p>
            <a:pPr lvl="1">
              <a:buChar char=" "/>
            </a:pPr>
            <a:endParaRPr lang="en-US" altLang="zh-TW" dirty="0">
              <a:solidFill>
                <a:schemeClr val="accent3">
                  <a:lumMod val="50000"/>
                </a:schemeClr>
              </a:solidFill>
              <a:ea typeface="新細明體" charset="-120"/>
            </a:endParaRPr>
          </a:p>
        </p:txBody>
      </p:sp>
      <p:grpSp>
        <p:nvGrpSpPr>
          <p:cNvPr id="4" name="Group 4" descr=" 2"/>
          <p:cNvGrpSpPr>
            <a:grpSpLocks/>
          </p:cNvGrpSpPr>
          <p:nvPr/>
        </p:nvGrpSpPr>
        <p:grpSpPr bwMode="auto">
          <a:xfrm>
            <a:off x="2819401" y="3733800"/>
            <a:ext cx="3335337" cy="406400"/>
            <a:chOff x="1403" y="3623"/>
            <a:chExt cx="2101" cy="256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403" y="364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a typeface="新細明體" charset="-120"/>
                </a:rPr>
                <a:t>A</a:t>
              </a:r>
              <a:r>
                <a:rPr lang="en-US" altLang="zh-TW" b="1" baseline="-25000">
                  <a:ea typeface="新細明體" charset="-120"/>
                </a:rPr>
                <a:t>1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364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a typeface="新細明體" charset="-120"/>
                </a:rPr>
                <a:t>A</a:t>
              </a:r>
              <a:r>
                <a:rPr lang="en-US" altLang="zh-TW" b="1" baseline="-25000">
                  <a:ea typeface="新細明體" charset="-120"/>
                </a:rPr>
                <a:t>2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341" y="364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a typeface="新細明體" charset="-120"/>
                </a:rPr>
                <a:t>A</a:t>
              </a:r>
              <a:r>
                <a:rPr lang="en-US" altLang="zh-TW" b="1" baseline="-25000">
                  <a:ea typeface="新細明體" charset="-120"/>
                </a:rPr>
                <a:t>3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239" y="364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a typeface="新細明體" charset="-120"/>
                </a:rPr>
                <a:t>A</a:t>
              </a:r>
              <a:r>
                <a:rPr lang="en-US" altLang="zh-TW" b="1" baseline="-25000">
                  <a:ea typeface="新細明體" charset="-120"/>
                </a:rPr>
                <a:t>k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788" y="3623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a typeface="新細明體" charset="-120"/>
                </a:rPr>
                <a:t>...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 descr=" 317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Interpolants for sequences</a:t>
            </a:r>
          </a:p>
        </p:txBody>
      </p:sp>
      <p:sp>
        <p:nvSpPr>
          <p:cNvPr id="31747" name="Rectangle 3" descr=" 31747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22098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Let A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1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...A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n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 be a sequence of formulas</a:t>
            </a:r>
          </a:p>
          <a:p>
            <a:pPr lvl="0"/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A sequence A’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0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...A’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n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 is an interpolant for A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1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...A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n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 when</a:t>
            </a:r>
          </a:p>
          <a:p>
            <a:pPr lvl="1"/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A’</a:t>
            </a:r>
            <a:r>
              <a:rPr lang="en-US" altLang="zh-TW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0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= True</a:t>
            </a:r>
          </a:p>
          <a:p>
            <a:pPr lvl="1"/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A’</a:t>
            </a:r>
            <a:r>
              <a:rPr lang="en-US" altLang="zh-TW" sz="21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i</a:t>
            </a:r>
            <a:r>
              <a:rPr lang="en-US" altLang="zh-TW" sz="25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-1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msy10"/>
                <a:ea typeface="新細明體" charset="-120"/>
              </a:rPr>
              <a:t>Æ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A</a:t>
            </a:r>
            <a:r>
              <a:rPr lang="en-US" altLang="zh-TW" sz="25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i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msy10"/>
                <a:ea typeface="新細明體" charset="-120"/>
              </a:rPr>
              <a:t>)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A’</a:t>
            </a:r>
            <a:r>
              <a:rPr lang="en-US" altLang="zh-TW" sz="25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i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, for i = 1..n</a:t>
            </a:r>
          </a:p>
          <a:p>
            <a:pPr lvl="1"/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A</a:t>
            </a:r>
            <a:r>
              <a:rPr lang="en-US" altLang="zh-TW" sz="21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n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= False</a:t>
            </a:r>
          </a:p>
          <a:p>
            <a:pPr lvl="1"/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and finally, A’</a:t>
            </a:r>
            <a:r>
              <a:rPr lang="en-US" altLang="zh-TW" sz="25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i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msy10"/>
                <a:ea typeface="新細明體" charset="-120"/>
              </a:rPr>
              <a:t>2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msy10"/>
                <a:ea typeface="新細明體" charset="-120"/>
              </a:rPr>
              <a:t>L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(A</a:t>
            </a:r>
            <a:r>
              <a:rPr lang="en-US" altLang="zh-TW" sz="25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1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...A</a:t>
            </a:r>
            <a:r>
              <a:rPr lang="en-US" altLang="zh-TW" sz="25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i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) 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msy10"/>
                <a:ea typeface="新細明體" charset="-120"/>
              </a:rPr>
              <a:t>Å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msy10"/>
                <a:ea typeface="新細明體" charset="-120"/>
              </a:rPr>
              <a:t>L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(A</a:t>
            </a:r>
            <a:r>
              <a:rPr lang="en-US" altLang="zh-TW" sz="25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i+1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...A</a:t>
            </a:r>
            <a:r>
              <a:rPr lang="en-US" altLang="zh-TW" sz="25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n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)</a:t>
            </a:r>
          </a:p>
          <a:p>
            <a:pPr lvl="1">
              <a:buChar char=" "/>
            </a:pPr>
            <a:endParaRPr lang="en-US" altLang="zh-TW" dirty="0">
              <a:solidFill>
                <a:schemeClr val="accent3">
                  <a:lumMod val="50000"/>
                </a:schemeClr>
              </a:solidFill>
              <a:ea typeface="新細明體" charset="-120"/>
            </a:endParaRPr>
          </a:p>
        </p:txBody>
      </p:sp>
      <p:grpSp>
        <p:nvGrpSpPr>
          <p:cNvPr id="2" name="Group 4" descr=" 2"/>
          <p:cNvGrpSpPr>
            <a:grpSpLocks/>
          </p:cNvGrpSpPr>
          <p:nvPr/>
        </p:nvGrpSpPr>
        <p:grpSpPr bwMode="auto">
          <a:xfrm>
            <a:off x="2819401" y="3733800"/>
            <a:ext cx="3335337" cy="406400"/>
            <a:chOff x="1403" y="3623"/>
            <a:chExt cx="2101" cy="256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403" y="364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a typeface="新細明體" charset="-120"/>
                </a:rPr>
                <a:t>A</a:t>
              </a:r>
              <a:r>
                <a:rPr lang="en-US" altLang="zh-TW" b="1" baseline="-25000">
                  <a:ea typeface="新細明體" charset="-120"/>
                </a:rPr>
                <a:t>1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364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a typeface="新細明體" charset="-120"/>
                </a:rPr>
                <a:t>A</a:t>
              </a:r>
              <a:r>
                <a:rPr lang="en-US" altLang="zh-TW" b="1" baseline="-25000">
                  <a:ea typeface="新細明體" charset="-120"/>
                </a:rPr>
                <a:t>2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341" y="364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a typeface="新細明體" charset="-120"/>
                </a:rPr>
                <a:t>A</a:t>
              </a:r>
              <a:r>
                <a:rPr lang="en-US" altLang="zh-TW" b="1" baseline="-25000">
                  <a:ea typeface="新細明體" charset="-120"/>
                </a:rPr>
                <a:t>3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239" y="364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a typeface="新細明體" charset="-120"/>
                </a:rPr>
                <a:t>A</a:t>
              </a:r>
              <a:r>
                <a:rPr lang="en-US" altLang="zh-TW" b="1" baseline="-25000">
                  <a:ea typeface="新細明體" charset="-120"/>
                </a:rPr>
                <a:t>k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788" y="3623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a typeface="新細明體" charset="-120"/>
                </a:rPr>
                <a:t>...</a:t>
              </a:r>
            </a:p>
          </p:txBody>
        </p:sp>
      </p:grpSp>
      <p:grpSp>
        <p:nvGrpSpPr>
          <p:cNvPr id="10" name="Group 10" descr=" 3"/>
          <p:cNvGrpSpPr>
            <a:grpSpLocks/>
          </p:cNvGrpSpPr>
          <p:nvPr/>
        </p:nvGrpSpPr>
        <p:grpSpPr bwMode="auto">
          <a:xfrm>
            <a:off x="2187575" y="3733800"/>
            <a:ext cx="4822825" cy="914400"/>
            <a:chOff x="1378" y="3600"/>
            <a:chExt cx="3038" cy="576"/>
          </a:xfrm>
        </p:grpSpPr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112" y="360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592" y="360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072" y="360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552" y="360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014" y="3945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A'</a:t>
              </a:r>
              <a:r>
                <a:rPr lang="en-US" altLang="zh-TW" b="1" baseline="-25000">
                  <a:solidFill>
                    <a:srgbClr val="990033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483" y="3945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A'</a:t>
              </a:r>
              <a:r>
                <a:rPr lang="en-US" altLang="zh-TW" b="1" baseline="-25000">
                  <a:solidFill>
                    <a:srgbClr val="990033"/>
                  </a:solidFill>
                  <a:ea typeface="新細明體" charset="-120"/>
                </a:rPr>
                <a:t>2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952" y="3945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A'</a:t>
              </a:r>
              <a:r>
                <a:rPr lang="en-US" altLang="zh-TW" b="1" baseline="-25000">
                  <a:solidFill>
                    <a:srgbClr val="990033"/>
                  </a:solidFill>
                  <a:ea typeface="新細明體" charset="-120"/>
                </a:rPr>
                <a:t>3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3424" y="3945"/>
              <a:ext cx="3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A'</a:t>
              </a:r>
              <a:r>
                <a:rPr lang="en-US" altLang="zh-TW" b="1" baseline="-25000">
                  <a:solidFill>
                    <a:srgbClr val="990033"/>
                  </a:solidFill>
                  <a:ea typeface="新細明體" charset="-120"/>
                </a:rPr>
                <a:t>k-1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3168" y="3920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...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1378" y="3911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solidFill>
                    <a:srgbClr val="006600"/>
                  </a:solidFill>
                  <a:ea typeface="新細明體" charset="-120"/>
                </a:rPr>
                <a:t>True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948" y="3911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solidFill>
                    <a:srgbClr val="006600"/>
                  </a:solidFill>
                  <a:ea typeface="新細明體" charset="-120"/>
                </a:rPr>
                <a:t>False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1776" y="3936"/>
              <a:ext cx="25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>
                  <a:latin typeface="cmsy10" pitchFamily="34" charset="0"/>
                  <a:ea typeface="新細明體" charset="-120"/>
                </a:rPr>
                <a:t>)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2256" y="3936"/>
              <a:ext cx="25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>
                  <a:latin typeface="cmsy10" pitchFamily="34" charset="0"/>
                  <a:ea typeface="新細明體" charset="-120"/>
                </a:rPr>
                <a:t>)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2736" y="3936"/>
              <a:ext cx="25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>
                  <a:latin typeface="cmsy10" pitchFamily="34" charset="0"/>
                  <a:ea typeface="新細明體" charset="-120"/>
                </a:rPr>
                <a:t>)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3744" y="3936"/>
              <a:ext cx="25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>
                  <a:latin typeface="cmsy10" pitchFamily="34" charset="0"/>
                  <a:ea typeface="新細明體" charset="-120"/>
                </a:rPr>
                <a:t>)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 descr=" 317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Interpolants for sequences</a:t>
            </a:r>
          </a:p>
        </p:txBody>
      </p:sp>
      <p:sp>
        <p:nvSpPr>
          <p:cNvPr id="31747" name="Rectangle 3" descr=" 31747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22098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Let A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1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...A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n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 be a sequence of formulas</a:t>
            </a:r>
          </a:p>
          <a:p>
            <a:pPr lvl="0"/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A sequence A’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0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...A’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n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 is an interpolant for A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1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...A</a:t>
            </a:r>
            <a:r>
              <a:rPr lang="en-US" altLang="zh-TW" baseline="-25000" smtClean="0">
                <a:solidFill>
                  <a:schemeClr val="tx2"/>
                </a:solidFill>
                <a:latin typeface="Calibri"/>
                <a:ea typeface="新細明體" charset="-120"/>
              </a:rPr>
              <a:t>n</a:t>
            </a:r>
            <a:r>
              <a:rPr lang="en-US" altLang="zh-TW" smtClean="0">
                <a:solidFill>
                  <a:schemeClr val="tx2"/>
                </a:solidFill>
                <a:latin typeface="Calibri"/>
                <a:ea typeface="新細明體" charset="-120"/>
              </a:rPr>
              <a:t> when</a:t>
            </a:r>
          </a:p>
          <a:p>
            <a:pPr lvl="1"/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A’</a:t>
            </a:r>
            <a:r>
              <a:rPr lang="en-US" altLang="zh-TW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0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= True</a:t>
            </a:r>
          </a:p>
          <a:p>
            <a:pPr lvl="1"/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A’</a:t>
            </a:r>
            <a:r>
              <a:rPr lang="en-US" altLang="zh-TW" sz="21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i</a:t>
            </a:r>
            <a:r>
              <a:rPr lang="en-US" altLang="zh-TW" sz="25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-1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msy10"/>
                <a:ea typeface="新細明體" charset="-120"/>
              </a:rPr>
              <a:t>Æ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A</a:t>
            </a:r>
            <a:r>
              <a:rPr lang="en-US" altLang="zh-TW" sz="25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i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msy10"/>
                <a:ea typeface="新細明體" charset="-120"/>
              </a:rPr>
              <a:t>)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A’</a:t>
            </a:r>
            <a:r>
              <a:rPr lang="en-US" altLang="zh-TW" sz="25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i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, for i = 1..n</a:t>
            </a:r>
          </a:p>
          <a:p>
            <a:pPr lvl="1"/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A</a:t>
            </a:r>
            <a:r>
              <a:rPr lang="en-US" altLang="zh-TW" sz="21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n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= False</a:t>
            </a:r>
          </a:p>
          <a:p>
            <a:pPr lvl="1"/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and finally, A’</a:t>
            </a:r>
            <a:r>
              <a:rPr lang="en-US" altLang="zh-TW" sz="25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i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msy10"/>
                <a:ea typeface="新細明體" charset="-120"/>
              </a:rPr>
              <a:t>2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msy10"/>
                <a:ea typeface="新細明體" charset="-120"/>
              </a:rPr>
              <a:t>L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(A</a:t>
            </a:r>
            <a:r>
              <a:rPr lang="en-US" altLang="zh-TW" sz="25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1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...A</a:t>
            </a:r>
            <a:r>
              <a:rPr lang="en-US" altLang="zh-TW" sz="25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i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) 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msy10"/>
                <a:ea typeface="新細明體" charset="-120"/>
              </a:rPr>
              <a:t>Å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 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msy10"/>
                <a:ea typeface="新細明體" charset="-120"/>
              </a:rPr>
              <a:t>L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(A</a:t>
            </a:r>
            <a:r>
              <a:rPr lang="en-US" altLang="zh-TW" sz="25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i+1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...A</a:t>
            </a:r>
            <a:r>
              <a:rPr lang="en-US" altLang="zh-TW" sz="2500" baseline="-25000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n</a:t>
            </a:r>
            <a:r>
              <a:rPr lang="en-US" altLang="zh-TW" smtClean="0">
                <a:solidFill>
                  <a:srgbClr val="9BBB59">
                    <a:lumMod val="50000"/>
                  </a:srgbClr>
                </a:solidFill>
                <a:latin typeface="Calibri"/>
                <a:ea typeface="新細明體" charset="-120"/>
              </a:rPr>
              <a:t>)</a:t>
            </a:r>
          </a:p>
          <a:p>
            <a:pPr lvl="1">
              <a:buChar char=" "/>
            </a:pPr>
            <a:endParaRPr lang="en-US" altLang="zh-TW" dirty="0">
              <a:solidFill>
                <a:schemeClr val="accent3">
                  <a:lumMod val="50000"/>
                </a:schemeClr>
              </a:solidFill>
              <a:ea typeface="新細明體" charset="-120"/>
            </a:endParaRPr>
          </a:p>
        </p:txBody>
      </p:sp>
      <p:grpSp>
        <p:nvGrpSpPr>
          <p:cNvPr id="2" name="Group 4" descr=" 2"/>
          <p:cNvGrpSpPr>
            <a:grpSpLocks/>
          </p:cNvGrpSpPr>
          <p:nvPr/>
        </p:nvGrpSpPr>
        <p:grpSpPr bwMode="auto">
          <a:xfrm>
            <a:off x="2819401" y="3733800"/>
            <a:ext cx="3335337" cy="406400"/>
            <a:chOff x="1403" y="3623"/>
            <a:chExt cx="2101" cy="256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403" y="364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a typeface="新細明體" charset="-120"/>
                </a:rPr>
                <a:t>A</a:t>
              </a:r>
              <a:r>
                <a:rPr lang="en-US" altLang="zh-TW" b="1" baseline="-25000">
                  <a:ea typeface="新細明體" charset="-120"/>
                </a:rPr>
                <a:t>1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364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a typeface="新細明體" charset="-120"/>
                </a:rPr>
                <a:t>A</a:t>
              </a:r>
              <a:r>
                <a:rPr lang="en-US" altLang="zh-TW" b="1" baseline="-25000">
                  <a:ea typeface="新細明體" charset="-120"/>
                </a:rPr>
                <a:t>2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341" y="364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a typeface="新細明體" charset="-120"/>
                </a:rPr>
                <a:t>A</a:t>
              </a:r>
              <a:r>
                <a:rPr lang="en-US" altLang="zh-TW" b="1" baseline="-25000">
                  <a:ea typeface="新細明體" charset="-120"/>
                </a:rPr>
                <a:t>3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239" y="364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a typeface="新細明體" charset="-120"/>
                </a:rPr>
                <a:t>A</a:t>
              </a:r>
              <a:r>
                <a:rPr lang="en-US" altLang="zh-TW" b="1" baseline="-25000">
                  <a:ea typeface="新細明體" charset="-120"/>
                </a:rPr>
                <a:t>k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788" y="3623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a typeface="新細明體" charset="-120"/>
                </a:rPr>
                <a:t>...</a:t>
              </a:r>
            </a:p>
          </p:txBody>
        </p:sp>
      </p:grpSp>
      <p:grpSp>
        <p:nvGrpSpPr>
          <p:cNvPr id="3" name="Group 10" descr=" 3"/>
          <p:cNvGrpSpPr>
            <a:grpSpLocks/>
          </p:cNvGrpSpPr>
          <p:nvPr/>
        </p:nvGrpSpPr>
        <p:grpSpPr bwMode="auto">
          <a:xfrm>
            <a:off x="2187575" y="3733800"/>
            <a:ext cx="4822825" cy="914400"/>
            <a:chOff x="1378" y="3600"/>
            <a:chExt cx="3038" cy="576"/>
          </a:xfrm>
        </p:grpSpPr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112" y="360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592" y="360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072" y="360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552" y="360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014" y="3945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A'</a:t>
              </a:r>
              <a:r>
                <a:rPr lang="en-US" altLang="zh-TW" b="1" baseline="-25000">
                  <a:solidFill>
                    <a:srgbClr val="990033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483" y="3945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A'</a:t>
              </a:r>
              <a:r>
                <a:rPr lang="en-US" altLang="zh-TW" b="1" baseline="-25000">
                  <a:solidFill>
                    <a:srgbClr val="990033"/>
                  </a:solidFill>
                  <a:ea typeface="新細明體" charset="-120"/>
                </a:rPr>
                <a:t>2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952" y="3945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A'</a:t>
              </a:r>
              <a:r>
                <a:rPr lang="en-US" altLang="zh-TW" b="1" baseline="-25000">
                  <a:solidFill>
                    <a:srgbClr val="990033"/>
                  </a:solidFill>
                  <a:ea typeface="新細明體" charset="-120"/>
                </a:rPr>
                <a:t>3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3424" y="3945"/>
              <a:ext cx="3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A'</a:t>
              </a:r>
              <a:r>
                <a:rPr lang="en-US" altLang="zh-TW" b="1" baseline="-25000">
                  <a:solidFill>
                    <a:srgbClr val="990033"/>
                  </a:solidFill>
                  <a:ea typeface="新細明體" charset="-120"/>
                </a:rPr>
                <a:t>k-1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3168" y="3920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...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1378" y="3911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solidFill>
                    <a:srgbClr val="006600"/>
                  </a:solidFill>
                  <a:ea typeface="新細明體" charset="-120"/>
                </a:rPr>
                <a:t>True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948" y="3911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solidFill>
                    <a:srgbClr val="006600"/>
                  </a:solidFill>
                  <a:ea typeface="新細明體" charset="-120"/>
                </a:rPr>
                <a:t>False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1776" y="3936"/>
              <a:ext cx="25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>
                  <a:latin typeface="cmsy10" pitchFamily="34" charset="0"/>
                  <a:ea typeface="新細明體" charset="-120"/>
                </a:rPr>
                <a:t>)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2256" y="3936"/>
              <a:ext cx="25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>
                  <a:latin typeface="cmsy10" pitchFamily="34" charset="0"/>
                  <a:ea typeface="新細明體" charset="-120"/>
                </a:rPr>
                <a:t>)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2736" y="3936"/>
              <a:ext cx="25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>
                  <a:latin typeface="cmsy10" pitchFamily="34" charset="0"/>
                  <a:ea typeface="新細明體" charset="-120"/>
                </a:rPr>
                <a:t>)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3744" y="3936"/>
              <a:ext cx="25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>
                  <a:latin typeface="cmsy10" pitchFamily="34" charset="0"/>
                  <a:ea typeface="新細明體" charset="-120"/>
                </a:rPr>
                <a:t>)</a:t>
              </a:r>
            </a:p>
          </p:txBody>
        </p:sp>
      </p:grpSp>
      <p:sp>
        <p:nvSpPr>
          <p:cNvPr id="26" name="Text Box 26" descr=" 31770"/>
          <p:cNvSpPr txBox="1">
            <a:spLocks noChangeArrowheads="1"/>
          </p:cNvSpPr>
          <p:nvPr/>
        </p:nvSpPr>
        <p:spPr bwMode="auto">
          <a:xfrm>
            <a:off x="4057650" y="5715000"/>
            <a:ext cx="4705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In other words, the interpolant is a structured</a:t>
            </a:r>
          </a:p>
          <a:p>
            <a:r>
              <a:rPr lang="en-US" altLang="zh-TW">
                <a:ea typeface="新細明體" charset="-120"/>
              </a:rPr>
              <a:t>refutation of A</a:t>
            </a:r>
            <a:r>
              <a:rPr lang="en-US" altLang="zh-TW" sz="2400" baseline="-25000">
                <a:ea typeface="新細明體" charset="-120"/>
              </a:rPr>
              <a:t>1</a:t>
            </a:r>
            <a:r>
              <a:rPr lang="en-US" altLang="zh-TW">
                <a:ea typeface="新細明體" charset="-120"/>
              </a:rPr>
              <a:t>...A</a:t>
            </a:r>
            <a:r>
              <a:rPr lang="en-US" altLang="zh-TW" sz="2400" baseline="-25000">
                <a:ea typeface="新細明體" charset="-120"/>
              </a:rPr>
              <a:t>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 descr=" 327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Interpolants as Floyd-Hoare proofs</a:t>
            </a:r>
          </a:p>
        </p:txBody>
      </p:sp>
      <p:grpSp>
        <p:nvGrpSpPr>
          <p:cNvPr id="2" name="Group 17" descr=" 2"/>
          <p:cNvGrpSpPr>
            <a:grpSpLocks/>
          </p:cNvGrpSpPr>
          <p:nvPr/>
        </p:nvGrpSpPr>
        <p:grpSpPr bwMode="auto">
          <a:xfrm>
            <a:off x="7467600" y="2590800"/>
            <a:ext cx="914400" cy="2362200"/>
            <a:chOff x="1680" y="2064"/>
            <a:chExt cx="576" cy="1488"/>
          </a:xfrm>
        </p:grpSpPr>
        <p:sp>
          <p:nvSpPr>
            <p:cNvPr id="32786" name="Rectangle 18"/>
            <p:cNvSpPr>
              <a:spLocks noChangeArrowheads="1"/>
            </p:cNvSpPr>
            <p:nvPr/>
          </p:nvSpPr>
          <p:spPr bwMode="auto">
            <a:xfrm>
              <a:off x="1680" y="2064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1680" y="2496"/>
              <a:ext cx="528" cy="4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32788" name="Rectangle 20"/>
            <p:cNvSpPr>
              <a:spLocks noChangeArrowheads="1"/>
            </p:cNvSpPr>
            <p:nvPr/>
          </p:nvSpPr>
          <p:spPr bwMode="auto">
            <a:xfrm>
              <a:off x="1680" y="3024"/>
              <a:ext cx="528" cy="5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" descr=" 2"/>
          <p:cNvGrpSpPr>
            <a:grpSpLocks/>
          </p:cNvGrpSpPr>
          <p:nvPr/>
        </p:nvGrpSpPr>
        <p:grpSpPr bwMode="auto">
          <a:xfrm>
            <a:off x="6478587" y="2209800"/>
            <a:ext cx="608012" cy="746125"/>
            <a:chOff x="4081" y="1392"/>
            <a:chExt cx="383" cy="470"/>
          </a:xfrm>
        </p:grpSpPr>
        <p:sp>
          <p:nvSpPr>
            <p:cNvPr id="27" name="Oval 48"/>
            <p:cNvSpPr>
              <a:spLocks noChangeArrowheads="1"/>
            </p:cNvSpPr>
            <p:nvPr/>
          </p:nvSpPr>
          <p:spPr bwMode="auto">
            <a:xfrm>
              <a:off x="4081" y="169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1</a:t>
              </a:r>
            </a:p>
          </p:txBody>
        </p:sp>
        <p:sp>
          <p:nvSpPr>
            <p:cNvPr id="28" name="Text Box 53"/>
            <p:cNvSpPr txBox="1">
              <a:spLocks noChangeArrowheads="1"/>
            </p:cNvSpPr>
            <p:nvPr/>
          </p:nvSpPr>
          <p:spPr bwMode="auto">
            <a:xfrm>
              <a:off x="4174" y="1392"/>
              <a:ext cx="290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L=0</a:t>
              </a:r>
            </a:p>
          </p:txBody>
        </p:sp>
        <p:sp>
          <p:nvSpPr>
            <p:cNvPr id="29" name="Line 58"/>
            <p:cNvSpPr>
              <a:spLocks noChangeShapeType="1"/>
            </p:cNvSpPr>
            <p:nvPr/>
          </p:nvSpPr>
          <p:spPr bwMode="auto">
            <a:xfrm>
              <a:off x="4167" y="1432"/>
              <a:ext cx="0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" name="Text Box 99"/>
            <p:cNvSpPr txBox="1">
              <a:spLocks noChangeArrowheads="1"/>
            </p:cNvSpPr>
            <p:nvPr/>
          </p:nvSpPr>
          <p:spPr bwMode="auto">
            <a:xfrm>
              <a:off x="4224" y="1584"/>
              <a:ext cx="1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grpSp>
        <p:nvGrpSpPr>
          <p:cNvPr id="3" name="Group 103" descr=" 3"/>
          <p:cNvGrpSpPr>
            <a:grpSpLocks/>
          </p:cNvGrpSpPr>
          <p:nvPr/>
        </p:nvGrpSpPr>
        <p:grpSpPr bwMode="auto">
          <a:xfrm>
            <a:off x="5522915" y="2546350"/>
            <a:ext cx="1030288" cy="409575"/>
            <a:chOff x="3479" y="1604"/>
            <a:chExt cx="649" cy="258"/>
          </a:xfrm>
        </p:grpSpPr>
        <p:sp>
          <p:nvSpPr>
            <p:cNvPr id="32" name="Oval 49"/>
            <p:cNvSpPr>
              <a:spLocks noChangeArrowheads="1"/>
            </p:cNvSpPr>
            <p:nvPr/>
          </p:nvSpPr>
          <p:spPr bwMode="auto">
            <a:xfrm>
              <a:off x="3479" y="1690"/>
              <a:ext cx="172" cy="17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2</a:t>
              </a:r>
            </a:p>
          </p:txBody>
        </p:sp>
        <p:sp>
          <p:nvSpPr>
            <p:cNvPr id="33" name="Text Box 55"/>
            <p:cNvSpPr txBox="1">
              <a:spLocks noChangeArrowheads="1"/>
            </p:cNvSpPr>
            <p:nvPr/>
          </p:nvSpPr>
          <p:spPr bwMode="auto">
            <a:xfrm>
              <a:off x="3665" y="1604"/>
              <a:ext cx="463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[L!=0]</a:t>
              </a:r>
            </a:p>
          </p:txBody>
        </p:sp>
        <p:sp>
          <p:nvSpPr>
            <p:cNvPr id="34" name="Line 61"/>
            <p:cNvSpPr>
              <a:spLocks noChangeShapeType="1"/>
            </p:cNvSpPr>
            <p:nvPr/>
          </p:nvSpPr>
          <p:spPr bwMode="auto">
            <a:xfrm flipH="1" flipV="1">
              <a:off x="3651" y="1776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4578" name="Rectangle 2" descr=" 245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4602" name="Oval 26" descr=" 24602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3" name="Oval 27" descr=" 24603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4" name="Oval 28" descr=" 24604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5" name="Oval 29" descr=" 24605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6" name="Oval 30" descr=" 24606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7" name="Oval 31" descr=" 24607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8" name="Text Box 32" descr=" 24608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4609" name="Text Box 33" descr=" 24609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4610" name="Text Box 34" descr=" 24610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4611" name="Text Box 35" descr=" 24611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4612" name="Text Box 36" descr=" 24612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4613" name="Text Box 37" descr=" 24613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4614" name="Line 38" descr=" 24614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5" name="Line 39" descr=" 24615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6" name="Line 40" descr=" 24616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7" name="Line 41" descr=" 24617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8" name="Line 42" descr=" 24618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9" name="Freeform 43" descr=" 24619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20" name="Freeform 44" descr=" 24620"/>
          <p:cNvSpPr>
            <a:spLocks/>
          </p:cNvSpPr>
          <p:nvPr/>
        </p:nvSpPr>
        <p:spPr bwMode="auto">
          <a:xfrm>
            <a:off x="1938338" y="275431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21" name="Text Box 45" descr=" 24621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grpSp>
        <p:nvGrpSpPr>
          <p:cNvPr id="4" name="Group 101" descr=" 4"/>
          <p:cNvGrpSpPr>
            <a:grpSpLocks/>
          </p:cNvGrpSpPr>
          <p:nvPr/>
        </p:nvGrpSpPr>
        <p:grpSpPr bwMode="auto">
          <a:xfrm>
            <a:off x="6478587" y="1824038"/>
            <a:ext cx="428625" cy="449262"/>
            <a:chOff x="4081" y="1149"/>
            <a:chExt cx="270" cy="283"/>
          </a:xfrm>
        </p:grpSpPr>
        <p:sp>
          <p:nvSpPr>
            <p:cNvPr id="24" name="Oval 47"/>
            <p:cNvSpPr>
              <a:spLocks noChangeArrowheads="1"/>
            </p:cNvSpPr>
            <p:nvPr/>
          </p:nvSpPr>
          <p:spPr bwMode="auto">
            <a:xfrm>
              <a:off x="4081" y="126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0</a:t>
              </a:r>
            </a:p>
          </p:txBody>
        </p:sp>
        <p:sp>
          <p:nvSpPr>
            <p:cNvPr id="25" name="Text Box 94"/>
            <p:cNvSpPr txBox="1">
              <a:spLocks noChangeArrowheads="1"/>
            </p:cNvSpPr>
            <p:nvPr/>
          </p:nvSpPr>
          <p:spPr bwMode="auto">
            <a:xfrm>
              <a:off x="4176" y="1149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sp>
        <p:nvSpPr>
          <p:cNvPr id="36" name="文字方塊 35"/>
          <p:cNvSpPr txBox="1"/>
          <p:nvPr/>
        </p:nvSpPr>
        <p:spPr>
          <a:xfrm>
            <a:off x="4499992" y="3501008"/>
            <a:ext cx="4427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Compute Post (</a:t>
            </a:r>
            <a:r>
              <a:rPr lang="en-US" altLang="zh-TW" b="1" i="1" dirty="0" smtClean="0"/>
              <a:t>T</a:t>
            </a:r>
            <a:r>
              <a:rPr lang="en-US" altLang="zh-TW" dirty="0" smtClean="0"/>
              <a:t>, [L!=0])= </a:t>
            </a:r>
            <a:r>
              <a:rPr lang="en-US" altLang="zh-TW" b="1" i="1" dirty="0" smtClean="0"/>
              <a:t>T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/>
              <a:t>(L!=0)</a:t>
            </a:r>
          </a:p>
          <a:p>
            <a:r>
              <a:rPr lang="en-US" altLang="zh-TW" dirty="0" smtClean="0"/>
              <a:t>                                       = (L!=0)</a:t>
            </a:r>
          </a:p>
          <a:p>
            <a:r>
              <a:rPr lang="en-US" altLang="zh-TW" b="1" i="1" dirty="0" smtClean="0">
                <a:solidFill>
                  <a:srgbClr val="FF0000"/>
                </a:solidFill>
                <a:sym typeface="Wingdings" pitchFamily="2" charset="2"/>
              </a:rPr>
              <a:t>ERROR state reached!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9" name="向右箭號 48"/>
          <p:cNvSpPr/>
          <p:nvPr/>
        </p:nvSpPr>
        <p:spPr>
          <a:xfrm>
            <a:off x="395536" y="2656336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 descr=" 327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Interpolants as Floyd-Hoare proofs</a:t>
            </a:r>
          </a:p>
        </p:txBody>
      </p:sp>
      <p:grpSp>
        <p:nvGrpSpPr>
          <p:cNvPr id="2" name="Group 17" descr=" 2"/>
          <p:cNvGrpSpPr>
            <a:grpSpLocks/>
          </p:cNvGrpSpPr>
          <p:nvPr/>
        </p:nvGrpSpPr>
        <p:grpSpPr bwMode="auto">
          <a:xfrm>
            <a:off x="7467600" y="2590800"/>
            <a:ext cx="914400" cy="2362200"/>
            <a:chOff x="1680" y="2064"/>
            <a:chExt cx="576" cy="1488"/>
          </a:xfrm>
        </p:grpSpPr>
        <p:sp>
          <p:nvSpPr>
            <p:cNvPr id="32786" name="Rectangle 18"/>
            <p:cNvSpPr>
              <a:spLocks noChangeArrowheads="1"/>
            </p:cNvSpPr>
            <p:nvPr/>
          </p:nvSpPr>
          <p:spPr bwMode="auto">
            <a:xfrm>
              <a:off x="1680" y="2064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1680" y="2496"/>
              <a:ext cx="528" cy="4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32788" name="Rectangle 20"/>
            <p:cNvSpPr>
              <a:spLocks noChangeArrowheads="1"/>
            </p:cNvSpPr>
            <p:nvPr/>
          </p:nvSpPr>
          <p:spPr bwMode="auto">
            <a:xfrm>
              <a:off x="1680" y="3024"/>
              <a:ext cx="528" cy="5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7" name="Group 74" descr=" 7"/>
          <p:cNvGrpSpPr>
            <a:grpSpLocks/>
          </p:cNvGrpSpPr>
          <p:nvPr/>
        </p:nvGrpSpPr>
        <p:grpSpPr bwMode="auto">
          <a:xfrm>
            <a:off x="1295400" y="1295400"/>
            <a:ext cx="1022350" cy="2667000"/>
            <a:chOff x="920" y="768"/>
            <a:chExt cx="644" cy="1680"/>
          </a:xfrm>
        </p:grpSpPr>
        <p:grpSp>
          <p:nvGrpSpPr>
            <p:cNvPr id="8" name="Group 70"/>
            <p:cNvGrpSpPr>
              <a:grpSpLocks/>
            </p:cNvGrpSpPr>
            <p:nvPr/>
          </p:nvGrpSpPr>
          <p:grpSpPr bwMode="auto">
            <a:xfrm>
              <a:off x="920" y="864"/>
              <a:ext cx="644" cy="1584"/>
              <a:chOff x="920" y="864"/>
              <a:chExt cx="644" cy="1584"/>
            </a:xfrm>
          </p:grpSpPr>
          <p:sp>
            <p:nvSpPr>
              <p:cNvPr id="10" name="Line 5"/>
              <p:cNvSpPr>
                <a:spLocks noChangeShapeType="1"/>
              </p:cNvSpPr>
              <p:nvPr/>
            </p:nvSpPr>
            <p:spPr bwMode="auto">
              <a:xfrm>
                <a:off x="1516" y="86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" name="Oval 6"/>
              <p:cNvSpPr>
                <a:spLocks noChangeArrowheads="1"/>
              </p:cNvSpPr>
              <p:nvPr/>
            </p:nvSpPr>
            <p:spPr bwMode="auto">
              <a:xfrm>
                <a:off x="1468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1516" y="1392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3" name="Oval 8"/>
              <p:cNvSpPr>
                <a:spLocks noChangeArrowheads="1"/>
              </p:cNvSpPr>
              <p:nvPr/>
            </p:nvSpPr>
            <p:spPr bwMode="auto">
              <a:xfrm>
                <a:off x="1468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1516" y="192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5" name="Oval 10"/>
              <p:cNvSpPr>
                <a:spLocks noChangeArrowheads="1"/>
              </p:cNvSpPr>
              <p:nvPr/>
            </p:nvSpPr>
            <p:spPr bwMode="auto">
              <a:xfrm>
                <a:off x="1468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TW" altLang="en-US"/>
              </a:p>
            </p:txBody>
          </p:sp>
          <p:grpSp>
            <p:nvGrpSpPr>
              <p:cNvPr id="16" name="Group 69"/>
              <p:cNvGrpSpPr>
                <a:grpSpLocks/>
              </p:cNvGrpSpPr>
              <p:nvPr/>
            </p:nvGrpSpPr>
            <p:grpSpPr bwMode="auto">
              <a:xfrm>
                <a:off x="920" y="912"/>
                <a:ext cx="424" cy="1298"/>
                <a:chOff x="920" y="912"/>
                <a:chExt cx="424" cy="1298"/>
              </a:xfrm>
            </p:grpSpPr>
            <p:sp>
              <p:nvSpPr>
                <p:cNvPr id="1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960" y="912"/>
                  <a:ext cx="38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>
                      <a:ea typeface="新細明體" charset="-120"/>
                    </a:rPr>
                    <a:t>x=y;</a:t>
                  </a:r>
                  <a:endParaRPr lang="en-US" altLang="zh-TW" baseline="-25000">
                    <a:ea typeface="新細明體" charset="-120"/>
                  </a:endParaRPr>
                </a:p>
              </p:txBody>
            </p:sp>
            <p:sp>
              <p:nvSpPr>
                <p:cNvPr id="1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948" y="1449"/>
                  <a:ext cx="39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TW">
                      <a:ea typeface="新細明體" charset="-120"/>
                    </a:rPr>
                    <a:t>y++;</a:t>
                  </a:r>
                </a:p>
              </p:txBody>
            </p:sp>
            <p:sp>
              <p:nvSpPr>
                <p:cNvPr id="1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920" y="1979"/>
                  <a:ext cx="42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TW">
                      <a:ea typeface="新細明體" charset="-120"/>
                    </a:rPr>
                    <a:t>[x=y]</a:t>
                  </a:r>
                </a:p>
              </p:txBody>
            </p:sp>
          </p:grpSp>
        </p:grp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1468" y="76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 descr=" 327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Interpolants as Floyd-Hoare proofs</a:t>
            </a:r>
          </a:p>
        </p:txBody>
      </p:sp>
      <p:grpSp>
        <p:nvGrpSpPr>
          <p:cNvPr id="2" name="Group 17" descr=" 2"/>
          <p:cNvGrpSpPr>
            <a:grpSpLocks/>
          </p:cNvGrpSpPr>
          <p:nvPr/>
        </p:nvGrpSpPr>
        <p:grpSpPr bwMode="auto">
          <a:xfrm>
            <a:off x="7467600" y="2590800"/>
            <a:ext cx="914400" cy="2362200"/>
            <a:chOff x="1680" y="2064"/>
            <a:chExt cx="576" cy="1488"/>
          </a:xfrm>
        </p:grpSpPr>
        <p:sp>
          <p:nvSpPr>
            <p:cNvPr id="32786" name="Rectangle 18"/>
            <p:cNvSpPr>
              <a:spLocks noChangeArrowheads="1"/>
            </p:cNvSpPr>
            <p:nvPr/>
          </p:nvSpPr>
          <p:spPr bwMode="auto">
            <a:xfrm>
              <a:off x="1680" y="2064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1680" y="2496"/>
              <a:ext cx="528" cy="4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32788" name="Rectangle 20"/>
            <p:cNvSpPr>
              <a:spLocks noChangeArrowheads="1"/>
            </p:cNvSpPr>
            <p:nvPr/>
          </p:nvSpPr>
          <p:spPr bwMode="auto">
            <a:xfrm>
              <a:off x="1680" y="3024"/>
              <a:ext cx="528" cy="5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3" name="Group 74" descr=" 7"/>
          <p:cNvGrpSpPr>
            <a:grpSpLocks/>
          </p:cNvGrpSpPr>
          <p:nvPr/>
        </p:nvGrpSpPr>
        <p:grpSpPr bwMode="auto">
          <a:xfrm>
            <a:off x="1295400" y="1295400"/>
            <a:ext cx="1022350" cy="2667000"/>
            <a:chOff x="920" y="768"/>
            <a:chExt cx="644" cy="1680"/>
          </a:xfrm>
        </p:grpSpPr>
        <p:grpSp>
          <p:nvGrpSpPr>
            <p:cNvPr id="4" name="Group 70"/>
            <p:cNvGrpSpPr>
              <a:grpSpLocks/>
            </p:cNvGrpSpPr>
            <p:nvPr/>
          </p:nvGrpSpPr>
          <p:grpSpPr bwMode="auto">
            <a:xfrm>
              <a:off x="920" y="864"/>
              <a:ext cx="644" cy="1584"/>
              <a:chOff x="920" y="864"/>
              <a:chExt cx="644" cy="1584"/>
            </a:xfrm>
          </p:grpSpPr>
          <p:sp>
            <p:nvSpPr>
              <p:cNvPr id="10" name="Line 5"/>
              <p:cNvSpPr>
                <a:spLocks noChangeShapeType="1"/>
              </p:cNvSpPr>
              <p:nvPr/>
            </p:nvSpPr>
            <p:spPr bwMode="auto">
              <a:xfrm>
                <a:off x="1516" y="86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" name="Oval 6"/>
              <p:cNvSpPr>
                <a:spLocks noChangeArrowheads="1"/>
              </p:cNvSpPr>
              <p:nvPr/>
            </p:nvSpPr>
            <p:spPr bwMode="auto">
              <a:xfrm>
                <a:off x="1468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1516" y="1392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3" name="Oval 8"/>
              <p:cNvSpPr>
                <a:spLocks noChangeArrowheads="1"/>
              </p:cNvSpPr>
              <p:nvPr/>
            </p:nvSpPr>
            <p:spPr bwMode="auto">
              <a:xfrm>
                <a:off x="1468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1516" y="192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5" name="Oval 10"/>
              <p:cNvSpPr>
                <a:spLocks noChangeArrowheads="1"/>
              </p:cNvSpPr>
              <p:nvPr/>
            </p:nvSpPr>
            <p:spPr bwMode="auto">
              <a:xfrm>
                <a:off x="1468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TW" altLang="en-US"/>
              </a:p>
            </p:txBody>
          </p:sp>
          <p:grpSp>
            <p:nvGrpSpPr>
              <p:cNvPr id="5" name="Group 69"/>
              <p:cNvGrpSpPr>
                <a:grpSpLocks/>
              </p:cNvGrpSpPr>
              <p:nvPr/>
            </p:nvGrpSpPr>
            <p:grpSpPr bwMode="auto">
              <a:xfrm>
                <a:off x="920" y="912"/>
                <a:ext cx="424" cy="1298"/>
                <a:chOff x="920" y="912"/>
                <a:chExt cx="424" cy="1298"/>
              </a:xfrm>
            </p:grpSpPr>
            <p:sp>
              <p:nvSpPr>
                <p:cNvPr id="1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960" y="912"/>
                  <a:ext cx="38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>
                      <a:ea typeface="新細明體" charset="-120"/>
                    </a:rPr>
                    <a:t>x=y;</a:t>
                  </a:r>
                  <a:endParaRPr lang="en-US" altLang="zh-TW" baseline="-25000">
                    <a:ea typeface="新細明體" charset="-120"/>
                  </a:endParaRPr>
                </a:p>
              </p:txBody>
            </p:sp>
            <p:sp>
              <p:nvSpPr>
                <p:cNvPr id="1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948" y="1449"/>
                  <a:ext cx="39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TW">
                      <a:ea typeface="新細明體" charset="-120"/>
                    </a:rPr>
                    <a:t>y++;</a:t>
                  </a:r>
                </a:p>
              </p:txBody>
            </p:sp>
            <p:sp>
              <p:nvSpPr>
                <p:cNvPr id="1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920" y="1979"/>
                  <a:ext cx="42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TW">
                      <a:ea typeface="新細明體" charset="-120"/>
                    </a:rPr>
                    <a:t>[x=y]</a:t>
                  </a:r>
                </a:p>
              </p:txBody>
            </p:sp>
          </p:grpSp>
        </p:grp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1468" y="76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20" name="Group 71" descr=" 10"/>
          <p:cNvGrpSpPr>
            <a:grpSpLocks/>
          </p:cNvGrpSpPr>
          <p:nvPr/>
        </p:nvGrpSpPr>
        <p:grpSpPr bwMode="auto">
          <a:xfrm>
            <a:off x="1219200" y="1524000"/>
            <a:ext cx="974725" cy="2057400"/>
            <a:chOff x="846" y="912"/>
            <a:chExt cx="614" cy="1296"/>
          </a:xfrm>
        </p:grpSpPr>
        <p:sp>
          <p:nvSpPr>
            <p:cNvPr id="21" name="Text Box 65"/>
            <p:cNvSpPr txBox="1">
              <a:spLocks noChangeArrowheads="1"/>
            </p:cNvSpPr>
            <p:nvPr/>
          </p:nvSpPr>
          <p:spPr bwMode="auto">
            <a:xfrm>
              <a:off x="912" y="912"/>
              <a:ext cx="490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charset="-120"/>
                </a:rPr>
                <a:t>x</a:t>
              </a:r>
              <a:r>
                <a:rPr lang="en-US" altLang="zh-TW" baseline="-25000">
                  <a:ea typeface="新細明體" charset="-120"/>
                </a:rPr>
                <a:t>1</a:t>
              </a:r>
              <a:r>
                <a:rPr lang="en-US" altLang="zh-TW">
                  <a:ea typeface="新細明體" charset="-120"/>
                </a:rPr>
                <a:t>= y</a:t>
              </a:r>
              <a:r>
                <a:rPr lang="en-US" altLang="zh-TW" baseline="-25000">
                  <a:ea typeface="新細明體" charset="-120"/>
                </a:rPr>
                <a:t>0</a:t>
              </a:r>
            </a:p>
          </p:txBody>
        </p:sp>
        <p:sp>
          <p:nvSpPr>
            <p:cNvPr id="22" name="Text Box 66"/>
            <p:cNvSpPr txBox="1">
              <a:spLocks noChangeArrowheads="1"/>
            </p:cNvSpPr>
            <p:nvPr/>
          </p:nvSpPr>
          <p:spPr bwMode="auto">
            <a:xfrm>
              <a:off x="846" y="1449"/>
              <a:ext cx="614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a typeface="新細明體" charset="-120"/>
                </a:rPr>
                <a:t>y</a:t>
              </a:r>
              <a:r>
                <a:rPr lang="en-US" altLang="zh-TW" baseline="-25000">
                  <a:ea typeface="新細明體" charset="-120"/>
                </a:rPr>
                <a:t>1</a:t>
              </a:r>
              <a:r>
                <a:rPr lang="en-US" altLang="zh-TW">
                  <a:ea typeface="新細明體" charset="-120"/>
                </a:rPr>
                <a:t>=y</a:t>
              </a:r>
              <a:r>
                <a:rPr lang="en-US" altLang="zh-TW" baseline="-25000">
                  <a:ea typeface="新細明體" charset="-120"/>
                </a:rPr>
                <a:t>0</a:t>
              </a:r>
              <a:r>
                <a:rPr lang="en-US" altLang="zh-TW">
                  <a:ea typeface="新細明體" charset="-120"/>
                </a:rPr>
                <a:t>+1</a:t>
              </a:r>
            </a:p>
          </p:txBody>
        </p:sp>
        <p:sp>
          <p:nvSpPr>
            <p:cNvPr id="23" name="Text Box 67"/>
            <p:cNvSpPr txBox="1">
              <a:spLocks noChangeArrowheads="1"/>
            </p:cNvSpPr>
            <p:nvPr/>
          </p:nvSpPr>
          <p:spPr bwMode="auto">
            <a:xfrm>
              <a:off x="925" y="1977"/>
              <a:ext cx="445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a typeface="新細明體" charset="-120"/>
                </a:rPr>
                <a:t>x</a:t>
              </a:r>
              <a:r>
                <a:rPr lang="en-US" altLang="zh-TW" baseline="-25000">
                  <a:ea typeface="新細明體" charset="-120"/>
                </a:rPr>
                <a:t>1</a:t>
              </a:r>
              <a:r>
                <a:rPr lang="en-US" altLang="zh-TW">
                  <a:latin typeface="Symbol" pitchFamily="18" charset="2"/>
                  <a:ea typeface="新細明體" charset="-120"/>
                </a:rPr>
                <a:t>=</a:t>
              </a:r>
              <a:r>
                <a:rPr lang="en-US" altLang="zh-TW">
                  <a:ea typeface="新細明體" charset="-120"/>
                </a:rPr>
                <a:t>y</a:t>
              </a:r>
              <a:r>
                <a:rPr lang="en-US" altLang="zh-TW" baseline="-25000">
                  <a:ea typeface="新細明體" charset="-120"/>
                </a:rPr>
                <a:t>1</a:t>
              </a:r>
              <a:endParaRPr lang="en-US" altLang="zh-TW">
                <a:ea typeface="新細明體" charset="-12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 descr=" 327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Interpolants as Floyd-Hoare proofs</a:t>
            </a:r>
          </a:p>
        </p:txBody>
      </p:sp>
      <p:grpSp>
        <p:nvGrpSpPr>
          <p:cNvPr id="2" name="Group 17" descr=" 2"/>
          <p:cNvGrpSpPr>
            <a:grpSpLocks/>
          </p:cNvGrpSpPr>
          <p:nvPr/>
        </p:nvGrpSpPr>
        <p:grpSpPr bwMode="auto">
          <a:xfrm>
            <a:off x="7467600" y="2590800"/>
            <a:ext cx="914400" cy="2362200"/>
            <a:chOff x="1680" y="2064"/>
            <a:chExt cx="576" cy="1488"/>
          </a:xfrm>
        </p:grpSpPr>
        <p:sp>
          <p:nvSpPr>
            <p:cNvPr id="32786" name="Rectangle 18"/>
            <p:cNvSpPr>
              <a:spLocks noChangeArrowheads="1"/>
            </p:cNvSpPr>
            <p:nvPr/>
          </p:nvSpPr>
          <p:spPr bwMode="auto">
            <a:xfrm>
              <a:off x="1680" y="2064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1680" y="2496"/>
              <a:ext cx="528" cy="4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32788" name="Rectangle 20"/>
            <p:cNvSpPr>
              <a:spLocks noChangeArrowheads="1"/>
            </p:cNvSpPr>
            <p:nvPr/>
          </p:nvSpPr>
          <p:spPr bwMode="auto">
            <a:xfrm>
              <a:off x="1680" y="3024"/>
              <a:ext cx="528" cy="5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24" name="Group 49" descr=" 3"/>
          <p:cNvGrpSpPr>
            <a:grpSpLocks/>
          </p:cNvGrpSpPr>
          <p:nvPr/>
        </p:nvGrpSpPr>
        <p:grpSpPr bwMode="auto">
          <a:xfrm>
            <a:off x="2562225" y="1143000"/>
            <a:ext cx="774700" cy="2895600"/>
            <a:chOff x="1614" y="720"/>
            <a:chExt cx="488" cy="1824"/>
          </a:xfrm>
        </p:grpSpPr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1614" y="2313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False</a:t>
              </a:r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1652" y="1248"/>
              <a:ext cx="4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x</a:t>
              </a:r>
              <a:r>
                <a:rPr lang="en-US" altLang="zh-TW" baseline="-25000">
                  <a:solidFill>
                    <a:srgbClr val="990033"/>
                  </a:solidFill>
                  <a:ea typeface="新細明體" charset="-120"/>
                </a:rPr>
                <a:t>1</a:t>
              </a:r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=y</a:t>
              </a:r>
              <a:r>
                <a:rPr lang="en-US" altLang="zh-TW" baseline="-25000">
                  <a:solidFill>
                    <a:srgbClr val="990033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27" name="Text Box 16"/>
            <p:cNvSpPr txBox="1">
              <a:spLocks noChangeArrowheads="1"/>
            </p:cNvSpPr>
            <p:nvPr/>
          </p:nvSpPr>
          <p:spPr bwMode="auto">
            <a:xfrm>
              <a:off x="1662" y="720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True</a:t>
              </a: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1630" y="1778"/>
              <a:ext cx="4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y</a:t>
              </a:r>
              <a:r>
                <a:rPr lang="en-US" altLang="zh-TW" baseline="-25000">
                  <a:solidFill>
                    <a:srgbClr val="990033"/>
                  </a:solidFill>
                  <a:ea typeface="新細明體" charset="-120"/>
                </a:rPr>
                <a:t>1</a:t>
              </a:r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&gt;x</a:t>
              </a:r>
              <a:r>
                <a:rPr lang="en-US" altLang="zh-TW" baseline="-25000">
                  <a:solidFill>
                    <a:srgbClr val="990033"/>
                  </a:solidFill>
                  <a:ea typeface="新細明體" charset="-120"/>
                </a:rPr>
                <a:t>1</a:t>
              </a:r>
            </a:p>
          </p:txBody>
        </p:sp>
      </p:grpSp>
      <p:grpSp>
        <p:nvGrpSpPr>
          <p:cNvPr id="3" name="Group 74" descr=" 7"/>
          <p:cNvGrpSpPr>
            <a:grpSpLocks/>
          </p:cNvGrpSpPr>
          <p:nvPr/>
        </p:nvGrpSpPr>
        <p:grpSpPr bwMode="auto">
          <a:xfrm>
            <a:off x="1295400" y="1295400"/>
            <a:ext cx="1022350" cy="2667000"/>
            <a:chOff x="920" y="768"/>
            <a:chExt cx="644" cy="1680"/>
          </a:xfrm>
        </p:grpSpPr>
        <p:grpSp>
          <p:nvGrpSpPr>
            <p:cNvPr id="4" name="Group 70"/>
            <p:cNvGrpSpPr>
              <a:grpSpLocks/>
            </p:cNvGrpSpPr>
            <p:nvPr/>
          </p:nvGrpSpPr>
          <p:grpSpPr bwMode="auto">
            <a:xfrm>
              <a:off x="920" y="864"/>
              <a:ext cx="644" cy="1584"/>
              <a:chOff x="920" y="864"/>
              <a:chExt cx="644" cy="1584"/>
            </a:xfrm>
          </p:grpSpPr>
          <p:sp>
            <p:nvSpPr>
              <p:cNvPr id="10" name="Line 5"/>
              <p:cNvSpPr>
                <a:spLocks noChangeShapeType="1"/>
              </p:cNvSpPr>
              <p:nvPr/>
            </p:nvSpPr>
            <p:spPr bwMode="auto">
              <a:xfrm>
                <a:off x="1516" y="86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" name="Oval 6"/>
              <p:cNvSpPr>
                <a:spLocks noChangeArrowheads="1"/>
              </p:cNvSpPr>
              <p:nvPr/>
            </p:nvSpPr>
            <p:spPr bwMode="auto">
              <a:xfrm>
                <a:off x="1468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1516" y="1392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3" name="Oval 8"/>
              <p:cNvSpPr>
                <a:spLocks noChangeArrowheads="1"/>
              </p:cNvSpPr>
              <p:nvPr/>
            </p:nvSpPr>
            <p:spPr bwMode="auto">
              <a:xfrm>
                <a:off x="1468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1516" y="192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5" name="Oval 10"/>
              <p:cNvSpPr>
                <a:spLocks noChangeArrowheads="1"/>
              </p:cNvSpPr>
              <p:nvPr/>
            </p:nvSpPr>
            <p:spPr bwMode="auto">
              <a:xfrm>
                <a:off x="1468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TW" altLang="en-US"/>
              </a:p>
            </p:txBody>
          </p:sp>
          <p:grpSp>
            <p:nvGrpSpPr>
              <p:cNvPr id="5" name="Group 69"/>
              <p:cNvGrpSpPr>
                <a:grpSpLocks/>
              </p:cNvGrpSpPr>
              <p:nvPr/>
            </p:nvGrpSpPr>
            <p:grpSpPr bwMode="auto">
              <a:xfrm>
                <a:off x="920" y="912"/>
                <a:ext cx="424" cy="1298"/>
                <a:chOff x="920" y="912"/>
                <a:chExt cx="424" cy="1298"/>
              </a:xfrm>
            </p:grpSpPr>
            <p:sp>
              <p:nvSpPr>
                <p:cNvPr id="1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960" y="912"/>
                  <a:ext cx="38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>
                      <a:ea typeface="新細明體" charset="-120"/>
                    </a:rPr>
                    <a:t>x=y;</a:t>
                  </a:r>
                  <a:endParaRPr lang="en-US" altLang="zh-TW" baseline="-25000">
                    <a:ea typeface="新細明體" charset="-120"/>
                  </a:endParaRPr>
                </a:p>
              </p:txBody>
            </p:sp>
            <p:sp>
              <p:nvSpPr>
                <p:cNvPr id="1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948" y="1449"/>
                  <a:ext cx="39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TW">
                      <a:ea typeface="新細明體" charset="-120"/>
                    </a:rPr>
                    <a:t>y++;</a:t>
                  </a:r>
                </a:p>
              </p:txBody>
            </p:sp>
            <p:sp>
              <p:nvSpPr>
                <p:cNvPr id="1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920" y="1979"/>
                  <a:ext cx="42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TW">
                      <a:ea typeface="新細明體" charset="-120"/>
                    </a:rPr>
                    <a:t>[x=y]</a:t>
                  </a:r>
                </a:p>
              </p:txBody>
            </p:sp>
          </p:grpSp>
        </p:grp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1468" y="76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6" name="Group 71" descr=" 10"/>
          <p:cNvGrpSpPr>
            <a:grpSpLocks/>
          </p:cNvGrpSpPr>
          <p:nvPr/>
        </p:nvGrpSpPr>
        <p:grpSpPr bwMode="auto">
          <a:xfrm>
            <a:off x="1219200" y="1524000"/>
            <a:ext cx="974725" cy="2057400"/>
            <a:chOff x="846" y="912"/>
            <a:chExt cx="614" cy="1296"/>
          </a:xfrm>
        </p:grpSpPr>
        <p:sp>
          <p:nvSpPr>
            <p:cNvPr id="21" name="Text Box 65"/>
            <p:cNvSpPr txBox="1">
              <a:spLocks noChangeArrowheads="1"/>
            </p:cNvSpPr>
            <p:nvPr/>
          </p:nvSpPr>
          <p:spPr bwMode="auto">
            <a:xfrm>
              <a:off x="912" y="912"/>
              <a:ext cx="490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charset="-120"/>
                </a:rPr>
                <a:t>x</a:t>
              </a:r>
              <a:r>
                <a:rPr lang="en-US" altLang="zh-TW" baseline="-25000">
                  <a:ea typeface="新細明體" charset="-120"/>
                </a:rPr>
                <a:t>1</a:t>
              </a:r>
              <a:r>
                <a:rPr lang="en-US" altLang="zh-TW">
                  <a:ea typeface="新細明體" charset="-120"/>
                </a:rPr>
                <a:t>= y</a:t>
              </a:r>
              <a:r>
                <a:rPr lang="en-US" altLang="zh-TW" baseline="-25000">
                  <a:ea typeface="新細明體" charset="-120"/>
                </a:rPr>
                <a:t>0</a:t>
              </a:r>
            </a:p>
          </p:txBody>
        </p:sp>
        <p:sp>
          <p:nvSpPr>
            <p:cNvPr id="22" name="Text Box 66"/>
            <p:cNvSpPr txBox="1">
              <a:spLocks noChangeArrowheads="1"/>
            </p:cNvSpPr>
            <p:nvPr/>
          </p:nvSpPr>
          <p:spPr bwMode="auto">
            <a:xfrm>
              <a:off x="846" y="1449"/>
              <a:ext cx="614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a typeface="新細明體" charset="-120"/>
                </a:rPr>
                <a:t>y</a:t>
              </a:r>
              <a:r>
                <a:rPr lang="en-US" altLang="zh-TW" baseline="-25000">
                  <a:ea typeface="新細明體" charset="-120"/>
                </a:rPr>
                <a:t>1</a:t>
              </a:r>
              <a:r>
                <a:rPr lang="en-US" altLang="zh-TW">
                  <a:ea typeface="新細明體" charset="-120"/>
                </a:rPr>
                <a:t>=y</a:t>
              </a:r>
              <a:r>
                <a:rPr lang="en-US" altLang="zh-TW" baseline="-25000">
                  <a:ea typeface="新細明體" charset="-120"/>
                </a:rPr>
                <a:t>0</a:t>
              </a:r>
              <a:r>
                <a:rPr lang="en-US" altLang="zh-TW">
                  <a:ea typeface="新細明體" charset="-120"/>
                </a:rPr>
                <a:t>+1</a:t>
              </a:r>
            </a:p>
          </p:txBody>
        </p:sp>
        <p:sp>
          <p:nvSpPr>
            <p:cNvPr id="23" name="Text Box 67"/>
            <p:cNvSpPr txBox="1">
              <a:spLocks noChangeArrowheads="1"/>
            </p:cNvSpPr>
            <p:nvPr/>
          </p:nvSpPr>
          <p:spPr bwMode="auto">
            <a:xfrm>
              <a:off x="925" y="1977"/>
              <a:ext cx="445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a typeface="新細明體" charset="-120"/>
                </a:rPr>
                <a:t>x</a:t>
              </a:r>
              <a:r>
                <a:rPr lang="en-US" altLang="zh-TW" baseline="-25000">
                  <a:ea typeface="新細明體" charset="-120"/>
                </a:rPr>
                <a:t>1</a:t>
              </a:r>
              <a:r>
                <a:rPr lang="en-US" altLang="zh-TW">
                  <a:latin typeface="Symbol" pitchFamily="18" charset="2"/>
                  <a:ea typeface="新細明體" charset="-120"/>
                </a:rPr>
                <a:t>=</a:t>
              </a:r>
              <a:r>
                <a:rPr lang="en-US" altLang="zh-TW">
                  <a:ea typeface="新細明體" charset="-120"/>
                </a:rPr>
                <a:t>y</a:t>
              </a:r>
              <a:r>
                <a:rPr lang="en-US" altLang="zh-TW" baseline="-25000">
                  <a:ea typeface="新細明體" charset="-120"/>
                </a:rPr>
                <a:t>1</a:t>
              </a:r>
              <a:endParaRPr lang="en-US" altLang="zh-TW">
                <a:ea typeface="新細明體" charset="-12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 descr=" 327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a typeface="新細明體" charset="-120"/>
              </a:rPr>
              <a:t>Interpolants</a:t>
            </a:r>
            <a:r>
              <a:rPr lang="en-US" altLang="zh-TW" dirty="0">
                <a:ea typeface="新細明體" charset="-120"/>
              </a:rPr>
              <a:t> as Floyd-Hoare proofs</a:t>
            </a:r>
          </a:p>
        </p:txBody>
      </p:sp>
      <p:grpSp>
        <p:nvGrpSpPr>
          <p:cNvPr id="2" name="Group 17" descr=" 2"/>
          <p:cNvGrpSpPr>
            <a:grpSpLocks/>
          </p:cNvGrpSpPr>
          <p:nvPr/>
        </p:nvGrpSpPr>
        <p:grpSpPr bwMode="auto">
          <a:xfrm>
            <a:off x="7467600" y="2590800"/>
            <a:ext cx="914400" cy="2362200"/>
            <a:chOff x="1680" y="2064"/>
            <a:chExt cx="576" cy="1488"/>
          </a:xfrm>
        </p:grpSpPr>
        <p:sp>
          <p:nvSpPr>
            <p:cNvPr id="32786" name="Rectangle 18"/>
            <p:cNvSpPr>
              <a:spLocks noChangeArrowheads="1"/>
            </p:cNvSpPr>
            <p:nvPr/>
          </p:nvSpPr>
          <p:spPr bwMode="auto">
            <a:xfrm>
              <a:off x="1680" y="2064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1680" y="2496"/>
              <a:ext cx="528" cy="4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32788" name="Rectangle 20"/>
            <p:cNvSpPr>
              <a:spLocks noChangeArrowheads="1"/>
            </p:cNvSpPr>
            <p:nvPr/>
          </p:nvSpPr>
          <p:spPr bwMode="auto">
            <a:xfrm>
              <a:off x="1680" y="3024"/>
              <a:ext cx="528" cy="5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3" name="Group 49" descr=" 3"/>
          <p:cNvGrpSpPr>
            <a:grpSpLocks/>
          </p:cNvGrpSpPr>
          <p:nvPr/>
        </p:nvGrpSpPr>
        <p:grpSpPr bwMode="auto">
          <a:xfrm>
            <a:off x="2562225" y="1143000"/>
            <a:ext cx="774700" cy="2895600"/>
            <a:chOff x="1614" y="720"/>
            <a:chExt cx="488" cy="1824"/>
          </a:xfrm>
        </p:grpSpPr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1614" y="2313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False</a:t>
              </a:r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1652" y="1248"/>
              <a:ext cx="4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x</a:t>
              </a:r>
              <a:r>
                <a:rPr lang="en-US" altLang="zh-TW" baseline="-25000">
                  <a:solidFill>
                    <a:srgbClr val="990033"/>
                  </a:solidFill>
                  <a:ea typeface="新細明體" charset="-120"/>
                </a:rPr>
                <a:t>1</a:t>
              </a:r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=y</a:t>
              </a:r>
              <a:r>
                <a:rPr lang="en-US" altLang="zh-TW" baseline="-25000">
                  <a:solidFill>
                    <a:srgbClr val="990033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27" name="Text Box 16"/>
            <p:cNvSpPr txBox="1">
              <a:spLocks noChangeArrowheads="1"/>
            </p:cNvSpPr>
            <p:nvPr/>
          </p:nvSpPr>
          <p:spPr bwMode="auto">
            <a:xfrm>
              <a:off x="1662" y="720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True</a:t>
              </a: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1630" y="1778"/>
              <a:ext cx="4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y</a:t>
              </a:r>
              <a:r>
                <a:rPr lang="en-US" altLang="zh-TW" baseline="-25000">
                  <a:solidFill>
                    <a:srgbClr val="990033"/>
                  </a:solidFill>
                  <a:ea typeface="新細明體" charset="-120"/>
                </a:rPr>
                <a:t>1</a:t>
              </a:r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&gt;x</a:t>
              </a:r>
              <a:r>
                <a:rPr lang="en-US" altLang="zh-TW" baseline="-25000">
                  <a:solidFill>
                    <a:srgbClr val="990033"/>
                  </a:solidFill>
                  <a:ea typeface="新細明體" charset="-120"/>
                </a:rPr>
                <a:t>1</a:t>
              </a:r>
            </a:p>
          </p:txBody>
        </p:sp>
      </p:grpSp>
      <p:grpSp>
        <p:nvGrpSpPr>
          <p:cNvPr id="29" name="Group 26" descr=" 4"/>
          <p:cNvGrpSpPr>
            <a:grpSpLocks/>
          </p:cNvGrpSpPr>
          <p:nvPr/>
        </p:nvGrpSpPr>
        <p:grpSpPr bwMode="auto">
          <a:xfrm>
            <a:off x="2798763" y="1560512"/>
            <a:ext cx="5284787" cy="2146300"/>
            <a:chOff x="1763" y="983"/>
            <a:chExt cx="3329" cy="1352"/>
          </a:xfrm>
        </p:grpSpPr>
        <p:grpSp>
          <p:nvGrpSpPr>
            <p:cNvPr id="30" name="Group 27"/>
            <p:cNvGrpSpPr>
              <a:grpSpLocks/>
            </p:cNvGrpSpPr>
            <p:nvPr/>
          </p:nvGrpSpPr>
          <p:grpSpPr bwMode="auto">
            <a:xfrm>
              <a:off x="1763" y="995"/>
              <a:ext cx="244" cy="1340"/>
              <a:chOff x="1763" y="995"/>
              <a:chExt cx="244" cy="1340"/>
            </a:xfrm>
          </p:grpSpPr>
          <p:sp>
            <p:nvSpPr>
              <p:cNvPr id="32" name="Text Box 28"/>
              <p:cNvSpPr txBox="1">
                <a:spLocks noChangeArrowheads="1"/>
              </p:cNvSpPr>
              <p:nvPr/>
            </p:nvSpPr>
            <p:spPr bwMode="auto">
              <a:xfrm rot="5400000">
                <a:off x="1763" y="1008"/>
                <a:ext cx="25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b="1">
                    <a:latin typeface="cmsy10" pitchFamily="34" charset="0"/>
                    <a:ea typeface="新細明體" charset="-120"/>
                  </a:rPr>
                  <a:t>)</a:t>
                </a:r>
              </a:p>
            </p:txBody>
          </p:sp>
          <p:sp>
            <p:nvSpPr>
              <p:cNvPr id="33" name="Text Box 29"/>
              <p:cNvSpPr txBox="1">
                <a:spLocks noChangeArrowheads="1"/>
              </p:cNvSpPr>
              <p:nvPr/>
            </p:nvSpPr>
            <p:spPr bwMode="auto">
              <a:xfrm rot="5400000">
                <a:off x="1763" y="1549"/>
                <a:ext cx="25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b="1">
                    <a:latin typeface="cmsy10" pitchFamily="34" charset="0"/>
                    <a:ea typeface="新細明體" charset="-120"/>
                  </a:rPr>
                  <a:t>)</a:t>
                </a:r>
              </a:p>
            </p:txBody>
          </p:sp>
          <p:sp>
            <p:nvSpPr>
              <p:cNvPr id="34" name="Text Box 30"/>
              <p:cNvSpPr txBox="1">
                <a:spLocks noChangeArrowheads="1"/>
              </p:cNvSpPr>
              <p:nvPr/>
            </p:nvSpPr>
            <p:spPr bwMode="auto">
              <a:xfrm rot="5400000">
                <a:off x="1750" y="2090"/>
                <a:ext cx="25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b="1">
                    <a:latin typeface="cmsy10" pitchFamily="34" charset="0"/>
                    <a:ea typeface="新細明體" charset="-120"/>
                  </a:rPr>
                  <a:t>)</a:t>
                </a:r>
              </a:p>
            </p:txBody>
          </p:sp>
        </p:grp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2928" y="983"/>
              <a:ext cx="21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charset="-120"/>
                </a:rPr>
                <a:t>1. Each formula implies the next</a:t>
              </a:r>
            </a:p>
          </p:txBody>
        </p:sp>
      </p:grpSp>
      <p:grpSp>
        <p:nvGrpSpPr>
          <p:cNvPr id="4" name="Group 74" descr=" 7"/>
          <p:cNvGrpSpPr>
            <a:grpSpLocks/>
          </p:cNvGrpSpPr>
          <p:nvPr/>
        </p:nvGrpSpPr>
        <p:grpSpPr bwMode="auto">
          <a:xfrm>
            <a:off x="1295400" y="1295400"/>
            <a:ext cx="1022350" cy="2667000"/>
            <a:chOff x="920" y="768"/>
            <a:chExt cx="644" cy="1680"/>
          </a:xfrm>
        </p:grpSpPr>
        <p:grpSp>
          <p:nvGrpSpPr>
            <p:cNvPr id="5" name="Group 70"/>
            <p:cNvGrpSpPr>
              <a:grpSpLocks/>
            </p:cNvGrpSpPr>
            <p:nvPr/>
          </p:nvGrpSpPr>
          <p:grpSpPr bwMode="auto">
            <a:xfrm>
              <a:off x="920" y="864"/>
              <a:ext cx="644" cy="1584"/>
              <a:chOff x="920" y="864"/>
              <a:chExt cx="644" cy="1584"/>
            </a:xfrm>
          </p:grpSpPr>
          <p:sp>
            <p:nvSpPr>
              <p:cNvPr id="10" name="Line 5"/>
              <p:cNvSpPr>
                <a:spLocks noChangeShapeType="1"/>
              </p:cNvSpPr>
              <p:nvPr/>
            </p:nvSpPr>
            <p:spPr bwMode="auto">
              <a:xfrm>
                <a:off x="1516" y="86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" name="Oval 6"/>
              <p:cNvSpPr>
                <a:spLocks noChangeArrowheads="1"/>
              </p:cNvSpPr>
              <p:nvPr/>
            </p:nvSpPr>
            <p:spPr bwMode="auto">
              <a:xfrm>
                <a:off x="1468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1516" y="1392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3" name="Oval 8"/>
              <p:cNvSpPr>
                <a:spLocks noChangeArrowheads="1"/>
              </p:cNvSpPr>
              <p:nvPr/>
            </p:nvSpPr>
            <p:spPr bwMode="auto">
              <a:xfrm>
                <a:off x="1468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1516" y="192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5" name="Oval 10"/>
              <p:cNvSpPr>
                <a:spLocks noChangeArrowheads="1"/>
              </p:cNvSpPr>
              <p:nvPr/>
            </p:nvSpPr>
            <p:spPr bwMode="auto">
              <a:xfrm>
                <a:off x="1468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TW" altLang="en-US"/>
              </a:p>
            </p:txBody>
          </p:sp>
          <p:grpSp>
            <p:nvGrpSpPr>
              <p:cNvPr id="6" name="Group 69"/>
              <p:cNvGrpSpPr>
                <a:grpSpLocks/>
              </p:cNvGrpSpPr>
              <p:nvPr/>
            </p:nvGrpSpPr>
            <p:grpSpPr bwMode="auto">
              <a:xfrm>
                <a:off x="920" y="912"/>
                <a:ext cx="424" cy="1298"/>
                <a:chOff x="920" y="912"/>
                <a:chExt cx="424" cy="1298"/>
              </a:xfrm>
            </p:grpSpPr>
            <p:sp>
              <p:nvSpPr>
                <p:cNvPr id="1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960" y="912"/>
                  <a:ext cx="38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>
                      <a:ea typeface="新細明體" charset="-120"/>
                    </a:rPr>
                    <a:t>x=y;</a:t>
                  </a:r>
                  <a:endParaRPr lang="en-US" altLang="zh-TW" baseline="-25000">
                    <a:ea typeface="新細明體" charset="-120"/>
                  </a:endParaRPr>
                </a:p>
              </p:txBody>
            </p:sp>
            <p:sp>
              <p:nvSpPr>
                <p:cNvPr id="1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948" y="1449"/>
                  <a:ext cx="39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TW">
                      <a:ea typeface="新細明體" charset="-120"/>
                    </a:rPr>
                    <a:t>y++;</a:t>
                  </a:r>
                </a:p>
              </p:txBody>
            </p:sp>
            <p:sp>
              <p:nvSpPr>
                <p:cNvPr id="1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920" y="1979"/>
                  <a:ext cx="42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TW">
                      <a:ea typeface="新細明體" charset="-120"/>
                    </a:rPr>
                    <a:t>[x=y]</a:t>
                  </a:r>
                </a:p>
              </p:txBody>
            </p:sp>
          </p:grpSp>
        </p:grp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1468" y="76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7" name="Group 71" descr=" 10"/>
          <p:cNvGrpSpPr>
            <a:grpSpLocks/>
          </p:cNvGrpSpPr>
          <p:nvPr/>
        </p:nvGrpSpPr>
        <p:grpSpPr bwMode="auto">
          <a:xfrm>
            <a:off x="1219200" y="1524000"/>
            <a:ext cx="974725" cy="2057400"/>
            <a:chOff x="846" y="912"/>
            <a:chExt cx="614" cy="1296"/>
          </a:xfrm>
        </p:grpSpPr>
        <p:sp>
          <p:nvSpPr>
            <p:cNvPr id="21" name="Text Box 65"/>
            <p:cNvSpPr txBox="1">
              <a:spLocks noChangeArrowheads="1"/>
            </p:cNvSpPr>
            <p:nvPr/>
          </p:nvSpPr>
          <p:spPr bwMode="auto">
            <a:xfrm>
              <a:off x="912" y="912"/>
              <a:ext cx="490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charset="-120"/>
                </a:rPr>
                <a:t>x</a:t>
              </a:r>
              <a:r>
                <a:rPr lang="en-US" altLang="zh-TW" baseline="-25000">
                  <a:ea typeface="新細明體" charset="-120"/>
                </a:rPr>
                <a:t>1</a:t>
              </a:r>
              <a:r>
                <a:rPr lang="en-US" altLang="zh-TW">
                  <a:ea typeface="新細明體" charset="-120"/>
                </a:rPr>
                <a:t>= y</a:t>
              </a:r>
              <a:r>
                <a:rPr lang="en-US" altLang="zh-TW" baseline="-25000">
                  <a:ea typeface="新細明體" charset="-120"/>
                </a:rPr>
                <a:t>0</a:t>
              </a:r>
            </a:p>
          </p:txBody>
        </p:sp>
        <p:sp>
          <p:nvSpPr>
            <p:cNvPr id="22" name="Text Box 66"/>
            <p:cNvSpPr txBox="1">
              <a:spLocks noChangeArrowheads="1"/>
            </p:cNvSpPr>
            <p:nvPr/>
          </p:nvSpPr>
          <p:spPr bwMode="auto">
            <a:xfrm>
              <a:off x="846" y="1449"/>
              <a:ext cx="614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a typeface="新細明體" charset="-120"/>
                </a:rPr>
                <a:t>y</a:t>
              </a:r>
              <a:r>
                <a:rPr lang="en-US" altLang="zh-TW" baseline="-25000">
                  <a:ea typeface="新細明體" charset="-120"/>
                </a:rPr>
                <a:t>1</a:t>
              </a:r>
              <a:r>
                <a:rPr lang="en-US" altLang="zh-TW">
                  <a:ea typeface="新細明體" charset="-120"/>
                </a:rPr>
                <a:t>=y</a:t>
              </a:r>
              <a:r>
                <a:rPr lang="en-US" altLang="zh-TW" baseline="-25000">
                  <a:ea typeface="新細明體" charset="-120"/>
                </a:rPr>
                <a:t>0</a:t>
              </a:r>
              <a:r>
                <a:rPr lang="en-US" altLang="zh-TW">
                  <a:ea typeface="新細明體" charset="-120"/>
                </a:rPr>
                <a:t>+1</a:t>
              </a:r>
            </a:p>
          </p:txBody>
        </p:sp>
        <p:sp>
          <p:nvSpPr>
            <p:cNvPr id="23" name="Text Box 67"/>
            <p:cNvSpPr txBox="1">
              <a:spLocks noChangeArrowheads="1"/>
            </p:cNvSpPr>
            <p:nvPr/>
          </p:nvSpPr>
          <p:spPr bwMode="auto">
            <a:xfrm>
              <a:off x="925" y="1977"/>
              <a:ext cx="445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a typeface="新細明體" charset="-120"/>
                </a:rPr>
                <a:t>x</a:t>
              </a:r>
              <a:r>
                <a:rPr lang="en-US" altLang="zh-TW" baseline="-25000">
                  <a:ea typeface="新細明體" charset="-120"/>
                </a:rPr>
                <a:t>1</a:t>
              </a:r>
              <a:r>
                <a:rPr lang="en-US" altLang="zh-TW">
                  <a:latin typeface="Symbol" pitchFamily="18" charset="2"/>
                  <a:ea typeface="新細明體" charset="-120"/>
                </a:rPr>
                <a:t>=</a:t>
              </a:r>
              <a:r>
                <a:rPr lang="en-US" altLang="zh-TW">
                  <a:ea typeface="新細明體" charset="-120"/>
                </a:rPr>
                <a:t>y</a:t>
              </a:r>
              <a:r>
                <a:rPr lang="en-US" altLang="zh-TW" baseline="-25000">
                  <a:ea typeface="新細明體" charset="-120"/>
                </a:rPr>
                <a:t>1</a:t>
              </a:r>
              <a:endParaRPr lang="en-US" altLang="zh-TW">
                <a:ea typeface="新細明體" charset="-12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 descr=" 327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Interpolants as Floyd-Hoare proofs</a:t>
            </a:r>
          </a:p>
        </p:txBody>
      </p:sp>
      <p:grpSp>
        <p:nvGrpSpPr>
          <p:cNvPr id="2" name="Group 17" descr=" 2"/>
          <p:cNvGrpSpPr>
            <a:grpSpLocks/>
          </p:cNvGrpSpPr>
          <p:nvPr/>
        </p:nvGrpSpPr>
        <p:grpSpPr bwMode="auto">
          <a:xfrm>
            <a:off x="7467600" y="2590800"/>
            <a:ext cx="914400" cy="2362200"/>
            <a:chOff x="1680" y="2064"/>
            <a:chExt cx="576" cy="1488"/>
          </a:xfrm>
        </p:grpSpPr>
        <p:sp>
          <p:nvSpPr>
            <p:cNvPr id="32786" name="Rectangle 18"/>
            <p:cNvSpPr>
              <a:spLocks noChangeArrowheads="1"/>
            </p:cNvSpPr>
            <p:nvPr/>
          </p:nvSpPr>
          <p:spPr bwMode="auto">
            <a:xfrm>
              <a:off x="1680" y="2064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1680" y="2496"/>
              <a:ext cx="528" cy="4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32788" name="Rectangle 20"/>
            <p:cNvSpPr>
              <a:spLocks noChangeArrowheads="1"/>
            </p:cNvSpPr>
            <p:nvPr/>
          </p:nvSpPr>
          <p:spPr bwMode="auto">
            <a:xfrm>
              <a:off x="1680" y="3024"/>
              <a:ext cx="528" cy="5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3" name="Group 49" descr=" 3"/>
          <p:cNvGrpSpPr>
            <a:grpSpLocks/>
          </p:cNvGrpSpPr>
          <p:nvPr/>
        </p:nvGrpSpPr>
        <p:grpSpPr bwMode="auto">
          <a:xfrm>
            <a:off x="2562225" y="1143000"/>
            <a:ext cx="774700" cy="2895600"/>
            <a:chOff x="1614" y="720"/>
            <a:chExt cx="488" cy="1824"/>
          </a:xfrm>
        </p:grpSpPr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1614" y="2313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False</a:t>
              </a:r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1652" y="1248"/>
              <a:ext cx="4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x</a:t>
              </a:r>
              <a:r>
                <a:rPr lang="en-US" altLang="zh-TW" baseline="-25000">
                  <a:solidFill>
                    <a:srgbClr val="990033"/>
                  </a:solidFill>
                  <a:ea typeface="新細明體" charset="-120"/>
                </a:rPr>
                <a:t>1</a:t>
              </a:r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=y</a:t>
              </a:r>
              <a:r>
                <a:rPr lang="en-US" altLang="zh-TW" baseline="-25000">
                  <a:solidFill>
                    <a:srgbClr val="990033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27" name="Text Box 16"/>
            <p:cNvSpPr txBox="1">
              <a:spLocks noChangeArrowheads="1"/>
            </p:cNvSpPr>
            <p:nvPr/>
          </p:nvSpPr>
          <p:spPr bwMode="auto">
            <a:xfrm>
              <a:off x="1662" y="720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True</a:t>
              </a: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1630" y="1778"/>
              <a:ext cx="4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y</a:t>
              </a:r>
              <a:r>
                <a:rPr lang="en-US" altLang="zh-TW" baseline="-25000">
                  <a:solidFill>
                    <a:srgbClr val="990033"/>
                  </a:solidFill>
                  <a:ea typeface="新細明體" charset="-120"/>
                </a:rPr>
                <a:t>1</a:t>
              </a:r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&gt;x</a:t>
              </a:r>
              <a:r>
                <a:rPr lang="en-US" altLang="zh-TW" baseline="-25000">
                  <a:solidFill>
                    <a:srgbClr val="990033"/>
                  </a:solidFill>
                  <a:ea typeface="新細明體" charset="-120"/>
                </a:rPr>
                <a:t>1</a:t>
              </a:r>
            </a:p>
          </p:txBody>
        </p:sp>
      </p:grpSp>
      <p:grpSp>
        <p:nvGrpSpPr>
          <p:cNvPr id="4" name="Group 26" descr=" 4"/>
          <p:cNvGrpSpPr>
            <a:grpSpLocks/>
          </p:cNvGrpSpPr>
          <p:nvPr/>
        </p:nvGrpSpPr>
        <p:grpSpPr bwMode="auto">
          <a:xfrm>
            <a:off x="2798763" y="1560512"/>
            <a:ext cx="5284787" cy="2146300"/>
            <a:chOff x="1763" y="983"/>
            <a:chExt cx="3329" cy="1352"/>
          </a:xfrm>
        </p:grpSpPr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763" y="995"/>
              <a:ext cx="244" cy="1340"/>
              <a:chOff x="1763" y="995"/>
              <a:chExt cx="244" cy="1340"/>
            </a:xfrm>
          </p:grpSpPr>
          <p:sp>
            <p:nvSpPr>
              <p:cNvPr id="32" name="Text Box 28"/>
              <p:cNvSpPr txBox="1">
                <a:spLocks noChangeArrowheads="1"/>
              </p:cNvSpPr>
              <p:nvPr/>
            </p:nvSpPr>
            <p:spPr bwMode="auto">
              <a:xfrm rot="5400000">
                <a:off x="1763" y="1008"/>
                <a:ext cx="25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b="1">
                    <a:latin typeface="cmsy10" pitchFamily="34" charset="0"/>
                    <a:ea typeface="新細明體" charset="-120"/>
                  </a:rPr>
                  <a:t>)</a:t>
                </a:r>
              </a:p>
            </p:txBody>
          </p:sp>
          <p:sp>
            <p:nvSpPr>
              <p:cNvPr id="33" name="Text Box 29"/>
              <p:cNvSpPr txBox="1">
                <a:spLocks noChangeArrowheads="1"/>
              </p:cNvSpPr>
              <p:nvPr/>
            </p:nvSpPr>
            <p:spPr bwMode="auto">
              <a:xfrm rot="5400000">
                <a:off x="1763" y="1549"/>
                <a:ext cx="25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b="1">
                    <a:latin typeface="cmsy10" pitchFamily="34" charset="0"/>
                    <a:ea typeface="新細明體" charset="-120"/>
                  </a:rPr>
                  <a:t>)</a:t>
                </a:r>
              </a:p>
            </p:txBody>
          </p:sp>
          <p:sp>
            <p:nvSpPr>
              <p:cNvPr id="34" name="Text Box 30"/>
              <p:cNvSpPr txBox="1">
                <a:spLocks noChangeArrowheads="1"/>
              </p:cNvSpPr>
              <p:nvPr/>
            </p:nvSpPr>
            <p:spPr bwMode="auto">
              <a:xfrm rot="5400000">
                <a:off x="1750" y="2090"/>
                <a:ext cx="25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b="1">
                    <a:latin typeface="cmsy10" pitchFamily="34" charset="0"/>
                    <a:ea typeface="新細明體" charset="-120"/>
                  </a:rPr>
                  <a:t>)</a:t>
                </a:r>
              </a:p>
            </p:txBody>
          </p:sp>
        </p:grp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2928" y="983"/>
              <a:ext cx="21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charset="-120"/>
                </a:rPr>
                <a:t>1. Each formula implies the next</a:t>
              </a:r>
            </a:p>
          </p:txBody>
        </p:sp>
      </p:grpSp>
      <p:sp>
        <p:nvSpPr>
          <p:cNvPr id="35" name="Text Box 32" descr=" 32800"/>
          <p:cNvSpPr txBox="1">
            <a:spLocks noChangeArrowheads="1"/>
          </p:cNvSpPr>
          <p:nvPr/>
        </p:nvSpPr>
        <p:spPr bwMode="auto">
          <a:xfrm>
            <a:off x="4648200" y="2133600"/>
            <a:ext cx="3952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>
                <a:ea typeface="新細明體" charset="-120"/>
              </a:rPr>
              <a:t>2. Each is over common symbols of prefix and suffix</a:t>
            </a:r>
          </a:p>
        </p:txBody>
      </p:sp>
      <p:grpSp>
        <p:nvGrpSpPr>
          <p:cNvPr id="6" name="Group 74" descr=" 7"/>
          <p:cNvGrpSpPr>
            <a:grpSpLocks/>
          </p:cNvGrpSpPr>
          <p:nvPr/>
        </p:nvGrpSpPr>
        <p:grpSpPr bwMode="auto">
          <a:xfrm>
            <a:off x="1295400" y="1295400"/>
            <a:ext cx="1022350" cy="2667000"/>
            <a:chOff x="920" y="768"/>
            <a:chExt cx="644" cy="1680"/>
          </a:xfrm>
        </p:grpSpPr>
        <p:grpSp>
          <p:nvGrpSpPr>
            <p:cNvPr id="7" name="Group 70"/>
            <p:cNvGrpSpPr>
              <a:grpSpLocks/>
            </p:cNvGrpSpPr>
            <p:nvPr/>
          </p:nvGrpSpPr>
          <p:grpSpPr bwMode="auto">
            <a:xfrm>
              <a:off x="920" y="864"/>
              <a:ext cx="644" cy="1584"/>
              <a:chOff x="920" y="864"/>
              <a:chExt cx="644" cy="1584"/>
            </a:xfrm>
          </p:grpSpPr>
          <p:sp>
            <p:nvSpPr>
              <p:cNvPr id="10" name="Line 5"/>
              <p:cNvSpPr>
                <a:spLocks noChangeShapeType="1"/>
              </p:cNvSpPr>
              <p:nvPr/>
            </p:nvSpPr>
            <p:spPr bwMode="auto">
              <a:xfrm>
                <a:off x="1516" y="86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" name="Oval 6"/>
              <p:cNvSpPr>
                <a:spLocks noChangeArrowheads="1"/>
              </p:cNvSpPr>
              <p:nvPr/>
            </p:nvSpPr>
            <p:spPr bwMode="auto">
              <a:xfrm>
                <a:off x="1468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1516" y="1392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3" name="Oval 8"/>
              <p:cNvSpPr>
                <a:spLocks noChangeArrowheads="1"/>
              </p:cNvSpPr>
              <p:nvPr/>
            </p:nvSpPr>
            <p:spPr bwMode="auto">
              <a:xfrm>
                <a:off x="1468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1516" y="192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5" name="Oval 10"/>
              <p:cNvSpPr>
                <a:spLocks noChangeArrowheads="1"/>
              </p:cNvSpPr>
              <p:nvPr/>
            </p:nvSpPr>
            <p:spPr bwMode="auto">
              <a:xfrm>
                <a:off x="1468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TW" altLang="en-US"/>
              </a:p>
            </p:txBody>
          </p:sp>
          <p:grpSp>
            <p:nvGrpSpPr>
              <p:cNvPr id="8" name="Group 69"/>
              <p:cNvGrpSpPr>
                <a:grpSpLocks/>
              </p:cNvGrpSpPr>
              <p:nvPr/>
            </p:nvGrpSpPr>
            <p:grpSpPr bwMode="auto">
              <a:xfrm>
                <a:off x="920" y="912"/>
                <a:ext cx="424" cy="1298"/>
                <a:chOff x="920" y="912"/>
                <a:chExt cx="424" cy="1298"/>
              </a:xfrm>
            </p:grpSpPr>
            <p:sp>
              <p:nvSpPr>
                <p:cNvPr id="1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960" y="912"/>
                  <a:ext cx="38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>
                      <a:ea typeface="新細明體" charset="-120"/>
                    </a:rPr>
                    <a:t>x=y;</a:t>
                  </a:r>
                  <a:endParaRPr lang="en-US" altLang="zh-TW" baseline="-25000">
                    <a:ea typeface="新細明體" charset="-120"/>
                  </a:endParaRPr>
                </a:p>
              </p:txBody>
            </p:sp>
            <p:sp>
              <p:nvSpPr>
                <p:cNvPr id="1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948" y="1449"/>
                  <a:ext cx="39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TW">
                      <a:ea typeface="新細明體" charset="-120"/>
                    </a:rPr>
                    <a:t>y++;</a:t>
                  </a:r>
                </a:p>
              </p:txBody>
            </p:sp>
            <p:sp>
              <p:nvSpPr>
                <p:cNvPr id="1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920" y="1979"/>
                  <a:ext cx="42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TW">
                      <a:ea typeface="新細明體" charset="-120"/>
                    </a:rPr>
                    <a:t>[x=y]</a:t>
                  </a:r>
                </a:p>
              </p:txBody>
            </p:sp>
          </p:grpSp>
        </p:grp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1468" y="76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16" name="Group 71" descr=" 10"/>
          <p:cNvGrpSpPr>
            <a:grpSpLocks/>
          </p:cNvGrpSpPr>
          <p:nvPr/>
        </p:nvGrpSpPr>
        <p:grpSpPr bwMode="auto">
          <a:xfrm>
            <a:off x="1219200" y="1524000"/>
            <a:ext cx="974725" cy="2057400"/>
            <a:chOff x="846" y="912"/>
            <a:chExt cx="614" cy="1296"/>
          </a:xfrm>
        </p:grpSpPr>
        <p:sp>
          <p:nvSpPr>
            <p:cNvPr id="21" name="Text Box 65"/>
            <p:cNvSpPr txBox="1">
              <a:spLocks noChangeArrowheads="1"/>
            </p:cNvSpPr>
            <p:nvPr/>
          </p:nvSpPr>
          <p:spPr bwMode="auto">
            <a:xfrm>
              <a:off x="912" y="912"/>
              <a:ext cx="490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charset="-120"/>
                </a:rPr>
                <a:t>x</a:t>
              </a:r>
              <a:r>
                <a:rPr lang="en-US" altLang="zh-TW" baseline="-25000">
                  <a:ea typeface="新細明體" charset="-120"/>
                </a:rPr>
                <a:t>1</a:t>
              </a:r>
              <a:r>
                <a:rPr lang="en-US" altLang="zh-TW">
                  <a:ea typeface="新細明體" charset="-120"/>
                </a:rPr>
                <a:t>= y</a:t>
              </a:r>
              <a:r>
                <a:rPr lang="en-US" altLang="zh-TW" baseline="-25000">
                  <a:ea typeface="新細明體" charset="-120"/>
                </a:rPr>
                <a:t>0</a:t>
              </a:r>
            </a:p>
          </p:txBody>
        </p:sp>
        <p:sp>
          <p:nvSpPr>
            <p:cNvPr id="22" name="Text Box 66"/>
            <p:cNvSpPr txBox="1">
              <a:spLocks noChangeArrowheads="1"/>
            </p:cNvSpPr>
            <p:nvPr/>
          </p:nvSpPr>
          <p:spPr bwMode="auto">
            <a:xfrm>
              <a:off x="846" y="1449"/>
              <a:ext cx="614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a typeface="新細明體" charset="-120"/>
                </a:rPr>
                <a:t>y</a:t>
              </a:r>
              <a:r>
                <a:rPr lang="en-US" altLang="zh-TW" baseline="-25000">
                  <a:ea typeface="新細明體" charset="-120"/>
                </a:rPr>
                <a:t>1</a:t>
              </a:r>
              <a:r>
                <a:rPr lang="en-US" altLang="zh-TW">
                  <a:ea typeface="新細明體" charset="-120"/>
                </a:rPr>
                <a:t>=y</a:t>
              </a:r>
              <a:r>
                <a:rPr lang="en-US" altLang="zh-TW" baseline="-25000">
                  <a:ea typeface="新細明體" charset="-120"/>
                </a:rPr>
                <a:t>0</a:t>
              </a:r>
              <a:r>
                <a:rPr lang="en-US" altLang="zh-TW">
                  <a:ea typeface="新細明體" charset="-120"/>
                </a:rPr>
                <a:t>+1</a:t>
              </a:r>
            </a:p>
          </p:txBody>
        </p:sp>
        <p:sp>
          <p:nvSpPr>
            <p:cNvPr id="23" name="Text Box 67"/>
            <p:cNvSpPr txBox="1">
              <a:spLocks noChangeArrowheads="1"/>
            </p:cNvSpPr>
            <p:nvPr/>
          </p:nvSpPr>
          <p:spPr bwMode="auto">
            <a:xfrm>
              <a:off x="925" y="1977"/>
              <a:ext cx="445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a typeface="新細明體" charset="-120"/>
                </a:rPr>
                <a:t>x</a:t>
              </a:r>
              <a:r>
                <a:rPr lang="en-US" altLang="zh-TW" baseline="-25000">
                  <a:ea typeface="新細明體" charset="-120"/>
                </a:rPr>
                <a:t>1</a:t>
              </a:r>
              <a:r>
                <a:rPr lang="en-US" altLang="zh-TW">
                  <a:latin typeface="Symbol" pitchFamily="18" charset="2"/>
                  <a:ea typeface="新細明體" charset="-120"/>
                </a:rPr>
                <a:t>=</a:t>
              </a:r>
              <a:r>
                <a:rPr lang="en-US" altLang="zh-TW">
                  <a:ea typeface="新細明體" charset="-120"/>
                </a:rPr>
                <a:t>y</a:t>
              </a:r>
              <a:r>
                <a:rPr lang="en-US" altLang="zh-TW" baseline="-25000">
                  <a:ea typeface="新細明體" charset="-120"/>
                </a:rPr>
                <a:t>1</a:t>
              </a:r>
              <a:endParaRPr lang="en-US" altLang="zh-TW">
                <a:ea typeface="新細明體" charset="-12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 descr=" 327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Interpolants as Floyd-Hoare proofs</a:t>
            </a:r>
          </a:p>
        </p:txBody>
      </p:sp>
      <p:grpSp>
        <p:nvGrpSpPr>
          <p:cNvPr id="2" name="Group 17" descr=" 2"/>
          <p:cNvGrpSpPr>
            <a:grpSpLocks/>
          </p:cNvGrpSpPr>
          <p:nvPr/>
        </p:nvGrpSpPr>
        <p:grpSpPr bwMode="auto">
          <a:xfrm>
            <a:off x="7467600" y="2590800"/>
            <a:ext cx="914400" cy="2362200"/>
            <a:chOff x="1680" y="2064"/>
            <a:chExt cx="576" cy="1488"/>
          </a:xfrm>
        </p:grpSpPr>
        <p:sp>
          <p:nvSpPr>
            <p:cNvPr id="32786" name="Rectangle 18"/>
            <p:cNvSpPr>
              <a:spLocks noChangeArrowheads="1"/>
            </p:cNvSpPr>
            <p:nvPr/>
          </p:nvSpPr>
          <p:spPr bwMode="auto">
            <a:xfrm>
              <a:off x="1680" y="2064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1680" y="2496"/>
              <a:ext cx="528" cy="4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32788" name="Rectangle 20"/>
            <p:cNvSpPr>
              <a:spLocks noChangeArrowheads="1"/>
            </p:cNvSpPr>
            <p:nvPr/>
          </p:nvSpPr>
          <p:spPr bwMode="auto">
            <a:xfrm>
              <a:off x="1680" y="3024"/>
              <a:ext cx="528" cy="5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3" name="Group 49" descr=" 3"/>
          <p:cNvGrpSpPr>
            <a:grpSpLocks/>
          </p:cNvGrpSpPr>
          <p:nvPr/>
        </p:nvGrpSpPr>
        <p:grpSpPr bwMode="auto">
          <a:xfrm>
            <a:off x="2562225" y="1143000"/>
            <a:ext cx="774700" cy="2895600"/>
            <a:chOff x="1614" y="720"/>
            <a:chExt cx="488" cy="1824"/>
          </a:xfrm>
        </p:grpSpPr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1614" y="2313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False</a:t>
              </a:r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1652" y="1248"/>
              <a:ext cx="4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x</a:t>
              </a:r>
              <a:r>
                <a:rPr lang="en-US" altLang="zh-TW" baseline="-25000">
                  <a:solidFill>
                    <a:srgbClr val="990033"/>
                  </a:solidFill>
                  <a:ea typeface="新細明體" charset="-120"/>
                </a:rPr>
                <a:t>1</a:t>
              </a:r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=y</a:t>
              </a:r>
              <a:r>
                <a:rPr lang="en-US" altLang="zh-TW" baseline="-25000">
                  <a:solidFill>
                    <a:srgbClr val="990033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27" name="Text Box 16"/>
            <p:cNvSpPr txBox="1">
              <a:spLocks noChangeArrowheads="1"/>
            </p:cNvSpPr>
            <p:nvPr/>
          </p:nvSpPr>
          <p:spPr bwMode="auto">
            <a:xfrm>
              <a:off x="1662" y="720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True</a:t>
              </a: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1630" y="1778"/>
              <a:ext cx="4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y</a:t>
              </a:r>
              <a:r>
                <a:rPr lang="en-US" altLang="zh-TW" baseline="-25000">
                  <a:solidFill>
                    <a:srgbClr val="990033"/>
                  </a:solidFill>
                  <a:ea typeface="新細明體" charset="-120"/>
                </a:rPr>
                <a:t>1</a:t>
              </a:r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&gt;x</a:t>
              </a:r>
              <a:r>
                <a:rPr lang="en-US" altLang="zh-TW" baseline="-25000">
                  <a:solidFill>
                    <a:srgbClr val="990033"/>
                  </a:solidFill>
                  <a:ea typeface="新細明體" charset="-120"/>
                </a:rPr>
                <a:t>1</a:t>
              </a:r>
            </a:p>
          </p:txBody>
        </p:sp>
      </p:grpSp>
      <p:grpSp>
        <p:nvGrpSpPr>
          <p:cNvPr id="4" name="Group 26" descr=" 4"/>
          <p:cNvGrpSpPr>
            <a:grpSpLocks/>
          </p:cNvGrpSpPr>
          <p:nvPr/>
        </p:nvGrpSpPr>
        <p:grpSpPr bwMode="auto">
          <a:xfrm>
            <a:off x="2798763" y="1560512"/>
            <a:ext cx="5284787" cy="2146300"/>
            <a:chOff x="1763" y="983"/>
            <a:chExt cx="3329" cy="1352"/>
          </a:xfrm>
        </p:grpSpPr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763" y="995"/>
              <a:ext cx="244" cy="1340"/>
              <a:chOff x="1763" y="995"/>
              <a:chExt cx="244" cy="1340"/>
            </a:xfrm>
          </p:grpSpPr>
          <p:sp>
            <p:nvSpPr>
              <p:cNvPr id="32" name="Text Box 28"/>
              <p:cNvSpPr txBox="1">
                <a:spLocks noChangeArrowheads="1"/>
              </p:cNvSpPr>
              <p:nvPr/>
            </p:nvSpPr>
            <p:spPr bwMode="auto">
              <a:xfrm rot="5400000">
                <a:off x="1763" y="1008"/>
                <a:ext cx="25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b="1">
                    <a:latin typeface="cmsy10" pitchFamily="34" charset="0"/>
                    <a:ea typeface="新細明體" charset="-120"/>
                  </a:rPr>
                  <a:t>)</a:t>
                </a:r>
              </a:p>
            </p:txBody>
          </p:sp>
          <p:sp>
            <p:nvSpPr>
              <p:cNvPr id="33" name="Text Box 29"/>
              <p:cNvSpPr txBox="1">
                <a:spLocks noChangeArrowheads="1"/>
              </p:cNvSpPr>
              <p:nvPr/>
            </p:nvSpPr>
            <p:spPr bwMode="auto">
              <a:xfrm rot="5400000">
                <a:off x="1763" y="1549"/>
                <a:ext cx="25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b="1">
                    <a:latin typeface="cmsy10" pitchFamily="34" charset="0"/>
                    <a:ea typeface="新細明體" charset="-120"/>
                  </a:rPr>
                  <a:t>)</a:t>
                </a:r>
              </a:p>
            </p:txBody>
          </p:sp>
          <p:sp>
            <p:nvSpPr>
              <p:cNvPr id="34" name="Text Box 30"/>
              <p:cNvSpPr txBox="1">
                <a:spLocks noChangeArrowheads="1"/>
              </p:cNvSpPr>
              <p:nvPr/>
            </p:nvSpPr>
            <p:spPr bwMode="auto">
              <a:xfrm rot="5400000">
                <a:off x="1750" y="2090"/>
                <a:ext cx="25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b="1">
                    <a:latin typeface="cmsy10" pitchFamily="34" charset="0"/>
                    <a:ea typeface="新細明體" charset="-120"/>
                  </a:rPr>
                  <a:t>)</a:t>
                </a:r>
              </a:p>
            </p:txBody>
          </p:sp>
        </p:grp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2928" y="983"/>
              <a:ext cx="21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charset="-120"/>
                </a:rPr>
                <a:t>1. Each formula implies the next</a:t>
              </a:r>
            </a:p>
          </p:txBody>
        </p:sp>
      </p:grpSp>
      <p:sp>
        <p:nvSpPr>
          <p:cNvPr id="35" name="Text Box 32" descr=" 32800"/>
          <p:cNvSpPr txBox="1">
            <a:spLocks noChangeArrowheads="1"/>
          </p:cNvSpPr>
          <p:nvPr/>
        </p:nvSpPr>
        <p:spPr bwMode="auto">
          <a:xfrm>
            <a:off x="4648200" y="2133600"/>
            <a:ext cx="3952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>
                <a:ea typeface="新細明體" charset="-120"/>
              </a:rPr>
              <a:t>2. Each is over common symbols of prefix and suffix</a:t>
            </a:r>
          </a:p>
        </p:txBody>
      </p:sp>
      <p:sp>
        <p:nvSpPr>
          <p:cNvPr id="36" name="Text Box 33" descr=" 32801"/>
          <p:cNvSpPr txBox="1">
            <a:spLocks noChangeArrowheads="1"/>
          </p:cNvSpPr>
          <p:nvPr/>
        </p:nvSpPr>
        <p:spPr bwMode="auto">
          <a:xfrm>
            <a:off x="4648200" y="3048000"/>
            <a:ext cx="370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3. Begins with true, ends with false</a:t>
            </a:r>
          </a:p>
        </p:txBody>
      </p:sp>
      <p:grpSp>
        <p:nvGrpSpPr>
          <p:cNvPr id="6" name="Group 74" descr=" 7"/>
          <p:cNvGrpSpPr>
            <a:grpSpLocks/>
          </p:cNvGrpSpPr>
          <p:nvPr/>
        </p:nvGrpSpPr>
        <p:grpSpPr bwMode="auto">
          <a:xfrm>
            <a:off x="1295400" y="1295400"/>
            <a:ext cx="1022350" cy="2667000"/>
            <a:chOff x="920" y="768"/>
            <a:chExt cx="644" cy="1680"/>
          </a:xfrm>
        </p:grpSpPr>
        <p:grpSp>
          <p:nvGrpSpPr>
            <p:cNvPr id="7" name="Group 70"/>
            <p:cNvGrpSpPr>
              <a:grpSpLocks/>
            </p:cNvGrpSpPr>
            <p:nvPr/>
          </p:nvGrpSpPr>
          <p:grpSpPr bwMode="auto">
            <a:xfrm>
              <a:off x="920" y="864"/>
              <a:ext cx="644" cy="1584"/>
              <a:chOff x="920" y="864"/>
              <a:chExt cx="644" cy="1584"/>
            </a:xfrm>
          </p:grpSpPr>
          <p:sp>
            <p:nvSpPr>
              <p:cNvPr id="10" name="Line 5"/>
              <p:cNvSpPr>
                <a:spLocks noChangeShapeType="1"/>
              </p:cNvSpPr>
              <p:nvPr/>
            </p:nvSpPr>
            <p:spPr bwMode="auto">
              <a:xfrm>
                <a:off x="1516" y="86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" name="Oval 6"/>
              <p:cNvSpPr>
                <a:spLocks noChangeArrowheads="1"/>
              </p:cNvSpPr>
              <p:nvPr/>
            </p:nvSpPr>
            <p:spPr bwMode="auto">
              <a:xfrm>
                <a:off x="1468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1516" y="1392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3" name="Oval 8"/>
              <p:cNvSpPr>
                <a:spLocks noChangeArrowheads="1"/>
              </p:cNvSpPr>
              <p:nvPr/>
            </p:nvSpPr>
            <p:spPr bwMode="auto">
              <a:xfrm>
                <a:off x="1468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1516" y="192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5" name="Oval 10"/>
              <p:cNvSpPr>
                <a:spLocks noChangeArrowheads="1"/>
              </p:cNvSpPr>
              <p:nvPr/>
            </p:nvSpPr>
            <p:spPr bwMode="auto">
              <a:xfrm>
                <a:off x="1468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TW" altLang="en-US"/>
              </a:p>
            </p:txBody>
          </p:sp>
          <p:grpSp>
            <p:nvGrpSpPr>
              <p:cNvPr id="8" name="Group 69"/>
              <p:cNvGrpSpPr>
                <a:grpSpLocks/>
              </p:cNvGrpSpPr>
              <p:nvPr/>
            </p:nvGrpSpPr>
            <p:grpSpPr bwMode="auto">
              <a:xfrm>
                <a:off x="920" y="912"/>
                <a:ext cx="424" cy="1298"/>
                <a:chOff x="920" y="912"/>
                <a:chExt cx="424" cy="1298"/>
              </a:xfrm>
            </p:grpSpPr>
            <p:sp>
              <p:nvSpPr>
                <p:cNvPr id="1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960" y="912"/>
                  <a:ext cx="38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>
                      <a:ea typeface="新細明體" charset="-120"/>
                    </a:rPr>
                    <a:t>x=y;</a:t>
                  </a:r>
                  <a:endParaRPr lang="en-US" altLang="zh-TW" baseline="-25000">
                    <a:ea typeface="新細明體" charset="-120"/>
                  </a:endParaRPr>
                </a:p>
              </p:txBody>
            </p:sp>
            <p:sp>
              <p:nvSpPr>
                <p:cNvPr id="1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948" y="1449"/>
                  <a:ext cx="39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TW">
                      <a:ea typeface="新細明體" charset="-120"/>
                    </a:rPr>
                    <a:t>y++;</a:t>
                  </a:r>
                </a:p>
              </p:txBody>
            </p:sp>
            <p:sp>
              <p:nvSpPr>
                <p:cNvPr id="1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920" y="1979"/>
                  <a:ext cx="42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TW">
                      <a:ea typeface="新細明體" charset="-120"/>
                    </a:rPr>
                    <a:t>[x=y]</a:t>
                  </a:r>
                </a:p>
              </p:txBody>
            </p:sp>
          </p:grpSp>
        </p:grp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1468" y="76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16" name="Group 71" descr=" 10"/>
          <p:cNvGrpSpPr>
            <a:grpSpLocks/>
          </p:cNvGrpSpPr>
          <p:nvPr/>
        </p:nvGrpSpPr>
        <p:grpSpPr bwMode="auto">
          <a:xfrm>
            <a:off x="1219200" y="1524000"/>
            <a:ext cx="974725" cy="2057400"/>
            <a:chOff x="846" y="912"/>
            <a:chExt cx="614" cy="1296"/>
          </a:xfrm>
        </p:grpSpPr>
        <p:sp>
          <p:nvSpPr>
            <p:cNvPr id="21" name="Text Box 65"/>
            <p:cNvSpPr txBox="1">
              <a:spLocks noChangeArrowheads="1"/>
            </p:cNvSpPr>
            <p:nvPr/>
          </p:nvSpPr>
          <p:spPr bwMode="auto">
            <a:xfrm>
              <a:off x="912" y="912"/>
              <a:ext cx="490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charset="-120"/>
                </a:rPr>
                <a:t>x</a:t>
              </a:r>
              <a:r>
                <a:rPr lang="en-US" altLang="zh-TW" baseline="-25000">
                  <a:ea typeface="新細明體" charset="-120"/>
                </a:rPr>
                <a:t>1</a:t>
              </a:r>
              <a:r>
                <a:rPr lang="en-US" altLang="zh-TW">
                  <a:ea typeface="新細明體" charset="-120"/>
                </a:rPr>
                <a:t>= y</a:t>
              </a:r>
              <a:r>
                <a:rPr lang="en-US" altLang="zh-TW" baseline="-25000">
                  <a:ea typeface="新細明體" charset="-120"/>
                </a:rPr>
                <a:t>0</a:t>
              </a:r>
            </a:p>
          </p:txBody>
        </p:sp>
        <p:sp>
          <p:nvSpPr>
            <p:cNvPr id="22" name="Text Box 66"/>
            <p:cNvSpPr txBox="1">
              <a:spLocks noChangeArrowheads="1"/>
            </p:cNvSpPr>
            <p:nvPr/>
          </p:nvSpPr>
          <p:spPr bwMode="auto">
            <a:xfrm>
              <a:off x="846" y="1449"/>
              <a:ext cx="614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a typeface="新細明體" charset="-120"/>
                </a:rPr>
                <a:t>y</a:t>
              </a:r>
              <a:r>
                <a:rPr lang="en-US" altLang="zh-TW" baseline="-25000">
                  <a:ea typeface="新細明體" charset="-120"/>
                </a:rPr>
                <a:t>1</a:t>
              </a:r>
              <a:r>
                <a:rPr lang="en-US" altLang="zh-TW">
                  <a:ea typeface="新細明體" charset="-120"/>
                </a:rPr>
                <a:t>=y</a:t>
              </a:r>
              <a:r>
                <a:rPr lang="en-US" altLang="zh-TW" baseline="-25000">
                  <a:ea typeface="新細明體" charset="-120"/>
                </a:rPr>
                <a:t>0</a:t>
              </a:r>
              <a:r>
                <a:rPr lang="en-US" altLang="zh-TW">
                  <a:ea typeface="新細明體" charset="-120"/>
                </a:rPr>
                <a:t>+1</a:t>
              </a:r>
            </a:p>
          </p:txBody>
        </p:sp>
        <p:sp>
          <p:nvSpPr>
            <p:cNvPr id="23" name="Text Box 67"/>
            <p:cNvSpPr txBox="1">
              <a:spLocks noChangeArrowheads="1"/>
            </p:cNvSpPr>
            <p:nvPr/>
          </p:nvSpPr>
          <p:spPr bwMode="auto">
            <a:xfrm>
              <a:off x="925" y="1977"/>
              <a:ext cx="445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a typeface="新細明體" charset="-120"/>
                </a:rPr>
                <a:t>x</a:t>
              </a:r>
              <a:r>
                <a:rPr lang="en-US" altLang="zh-TW" baseline="-25000">
                  <a:ea typeface="新細明體" charset="-120"/>
                </a:rPr>
                <a:t>1</a:t>
              </a:r>
              <a:r>
                <a:rPr lang="en-US" altLang="zh-TW">
                  <a:latin typeface="Symbol" pitchFamily="18" charset="2"/>
                  <a:ea typeface="新細明體" charset="-120"/>
                </a:rPr>
                <a:t>=</a:t>
              </a:r>
              <a:r>
                <a:rPr lang="en-US" altLang="zh-TW">
                  <a:ea typeface="新細明體" charset="-120"/>
                </a:rPr>
                <a:t>y</a:t>
              </a:r>
              <a:r>
                <a:rPr lang="en-US" altLang="zh-TW" baseline="-25000">
                  <a:ea typeface="新細明體" charset="-120"/>
                </a:rPr>
                <a:t>1</a:t>
              </a:r>
              <a:endParaRPr lang="en-US" altLang="zh-TW">
                <a:ea typeface="新細明體" charset="-12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 descr=" 327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Interpolants as Floyd-Hoare proofs</a:t>
            </a:r>
          </a:p>
        </p:txBody>
      </p:sp>
      <p:grpSp>
        <p:nvGrpSpPr>
          <p:cNvPr id="2" name="Group 17" descr=" 2"/>
          <p:cNvGrpSpPr>
            <a:grpSpLocks/>
          </p:cNvGrpSpPr>
          <p:nvPr/>
        </p:nvGrpSpPr>
        <p:grpSpPr bwMode="auto">
          <a:xfrm>
            <a:off x="7467600" y="2590800"/>
            <a:ext cx="914400" cy="2362200"/>
            <a:chOff x="1680" y="2064"/>
            <a:chExt cx="576" cy="1488"/>
          </a:xfrm>
        </p:grpSpPr>
        <p:sp>
          <p:nvSpPr>
            <p:cNvPr id="32786" name="Rectangle 18"/>
            <p:cNvSpPr>
              <a:spLocks noChangeArrowheads="1"/>
            </p:cNvSpPr>
            <p:nvPr/>
          </p:nvSpPr>
          <p:spPr bwMode="auto">
            <a:xfrm>
              <a:off x="1680" y="2064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1680" y="2496"/>
              <a:ext cx="528" cy="4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32788" name="Rectangle 20"/>
            <p:cNvSpPr>
              <a:spLocks noChangeArrowheads="1"/>
            </p:cNvSpPr>
            <p:nvPr/>
          </p:nvSpPr>
          <p:spPr bwMode="auto">
            <a:xfrm>
              <a:off x="1680" y="3024"/>
              <a:ext cx="528" cy="5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3" name="Group 49" descr=" 3"/>
          <p:cNvGrpSpPr>
            <a:grpSpLocks/>
          </p:cNvGrpSpPr>
          <p:nvPr/>
        </p:nvGrpSpPr>
        <p:grpSpPr bwMode="auto">
          <a:xfrm>
            <a:off x="2562225" y="1143000"/>
            <a:ext cx="774700" cy="2895600"/>
            <a:chOff x="1614" y="720"/>
            <a:chExt cx="488" cy="1824"/>
          </a:xfrm>
        </p:grpSpPr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1614" y="2313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False</a:t>
              </a:r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1652" y="1248"/>
              <a:ext cx="4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x</a:t>
              </a:r>
              <a:r>
                <a:rPr lang="en-US" altLang="zh-TW" baseline="-25000">
                  <a:solidFill>
                    <a:srgbClr val="990033"/>
                  </a:solidFill>
                  <a:ea typeface="新細明體" charset="-120"/>
                </a:rPr>
                <a:t>1</a:t>
              </a:r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=y</a:t>
              </a:r>
              <a:r>
                <a:rPr lang="en-US" altLang="zh-TW" baseline="-25000">
                  <a:solidFill>
                    <a:srgbClr val="990033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27" name="Text Box 16"/>
            <p:cNvSpPr txBox="1">
              <a:spLocks noChangeArrowheads="1"/>
            </p:cNvSpPr>
            <p:nvPr/>
          </p:nvSpPr>
          <p:spPr bwMode="auto">
            <a:xfrm>
              <a:off x="1662" y="720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True</a:t>
              </a: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1630" y="1778"/>
              <a:ext cx="4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y</a:t>
              </a:r>
              <a:r>
                <a:rPr lang="en-US" altLang="zh-TW" baseline="-25000">
                  <a:solidFill>
                    <a:srgbClr val="990033"/>
                  </a:solidFill>
                  <a:ea typeface="新細明體" charset="-120"/>
                </a:rPr>
                <a:t>1</a:t>
              </a:r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&gt;x</a:t>
              </a:r>
              <a:r>
                <a:rPr lang="en-US" altLang="zh-TW" baseline="-25000">
                  <a:solidFill>
                    <a:srgbClr val="990033"/>
                  </a:solidFill>
                  <a:ea typeface="新細明體" charset="-120"/>
                </a:rPr>
                <a:t>1</a:t>
              </a:r>
            </a:p>
          </p:txBody>
        </p:sp>
      </p:grpSp>
      <p:grpSp>
        <p:nvGrpSpPr>
          <p:cNvPr id="4" name="Group 26" descr=" 4"/>
          <p:cNvGrpSpPr>
            <a:grpSpLocks/>
          </p:cNvGrpSpPr>
          <p:nvPr/>
        </p:nvGrpSpPr>
        <p:grpSpPr bwMode="auto">
          <a:xfrm>
            <a:off x="2798763" y="1560512"/>
            <a:ext cx="5284787" cy="2146300"/>
            <a:chOff x="1763" y="983"/>
            <a:chExt cx="3329" cy="1352"/>
          </a:xfrm>
        </p:grpSpPr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763" y="995"/>
              <a:ext cx="244" cy="1340"/>
              <a:chOff x="1763" y="995"/>
              <a:chExt cx="244" cy="1340"/>
            </a:xfrm>
          </p:grpSpPr>
          <p:sp>
            <p:nvSpPr>
              <p:cNvPr id="32" name="Text Box 28"/>
              <p:cNvSpPr txBox="1">
                <a:spLocks noChangeArrowheads="1"/>
              </p:cNvSpPr>
              <p:nvPr/>
            </p:nvSpPr>
            <p:spPr bwMode="auto">
              <a:xfrm rot="5400000">
                <a:off x="1763" y="1008"/>
                <a:ext cx="25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b="1">
                    <a:latin typeface="cmsy10" pitchFamily="34" charset="0"/>
                    <a:ea typeface="新細明體" charset="-120"/>
                  </a:rPr>
                  <a:t>)</a:t>
                </a:r>
              </a:p>
            </p:txBody>
          </p:sp>
          <p:sp>
            <p:nvSpPr>
              <p:cNvPr id="33" name="Text Box 29"/>
              <p:cNvSpPr txBox="1">
                <a:spLocks noChangeArrowheads="1"/>
              </p:cNvSpPr>
              <p:nvPr/>
            </p:nvSpPr>
            <p:spPr bwMode="auto">
              <a:xfrm rot="5400000">
                <a:off x="1763" y="1549"/>
                <a:ext cx="25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b="1">
                    <a:latin typeface="cmsy10" pitchFamily="34" charset="0"/>
                    <a:ea typeface="新細明體" charset="-120"/>
                  </a:rPr>
                  <a:t>)</a:t>
                </a:r>
              </a:p>
            </p:txBody>
          </p:sp>
          <p:sp>
            <p:nvSpPr>
              <p:cNvPr id="34" name="Text Box 30"/>
              <p:cNvSpPr txBox="1">
                <a:spLocks noChangeArrowheads="1"/>
              </p:cNvSpPr>
              <p:nvPr/>
            </p:nvSpPr>
            <p:spPr bwMode="auto">
              <a:xfrm rot="5400000">
                <a:off x="1750" y="2090"/>
                <a:ext cx="25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b="1">
                    <a:latin typeface="cmsy10" pitchFamily="34" charset="0"/>
                    <a:ea typeface="新細明體" charset="-120"/>
                  </a:rPr>
                  <a:t>)</a:t>
                </a:r>
              </a:p>
            </p:txBody>
          </p:sp>
        </p:grp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2928" y="983"/>
              <a:ext cx="21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charset="-120"/>
                </a:rPr>
                <a:t>1. Each formula implies the next</a:t>
              </a:r>
            </a:p>
          </p:txBody>
        </p:sp>
      </p:grpSp>
      <p:sp>
        <p:nvSpPr>
          <p:cNvPr id="35" name="Text Box 32" descr=" 32800"/>
          <p:cNvSpPr txBox="1">
            <a:spLocks noChangeArrowheads="1"/>
          </p:cNvSpPr>
          <p:nvPr/>
        </p:nvSpPr>
        <p:spPr bwMode="auto">
          <a:xfrm>
            <a:off x="4648200" y="2133600"/>
            <a:ext cx="3952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>
                <a:ea typeface="新細明體" charset="-120"/>
              </a:rPr>
              <a:t>2. Each is over common symbols of prefix and suffix</a:t>
            </a:r>
          </a:p>
        </p:txBody>
      </p:sp>
      <p:sp>
        <p:nvSpPr>
          <p:cNvPr id="36" name="Text Box 33" descr=" 32801"/>
          <p:cNvSpPr txBox="1">
            <a:spLocks noChangeArrowheads="1"/>
          </p:cNvSpPr>
          <p:nvPr/>
        </p:nvSpPr>
        <p:spPr bwMode="auto">
          <a:xfrm>
            <a:off x="4648200" y="3048000"/>
            <a:ext cx="370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3. Begins with true, ends with false</a:t>
            </a:r>
          </a:p>
        </p:txBody>
      </p:sp>
      <p:grpSp>
        <p:nvGrpSpPr>
          <p:cNvPr id="37" name="Group 34" descr=" 6"/>
          <p:cNvGrpSpPr>
            <a:grpSpLocks/>
          </p:cNvGrpSpPr>
          <p:nvPr/>
        </p:nvGrpSpPr>
        <p:grpSpPr bwMode="auto">
          <a:xfrm>
            <a:off x="838200" y="4662487"/>
            <a:ext cx="7524750" cy="1952625"/>
            <a:chOff x="528" y="2937"/>
            <a:chExt cx="4740" cy="1230"/>
          </a:xfrm>
        </p:grpSpPr>
        <p:sp>
          <p:nvSpPr>
            <p:cNvPr id="38" name="Text Box 35"/>
            <p:cNvSpPr txBox="1">
              <a:spLocks noChangeArrowheads="1"/>
            </p:cNvSpPr>
            <p:nvPr/>
          </p:nvSpPr>
          <p:spPr bwMode="auto">
            <a:xfrm>
              <a:off x="528" y="2937"/>
              <a:ext cx="18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Path refinement procedure</a:t>
              </a:r>
            </a:p>
          </p:txBody>
        </p:sp>
        <p:sp>
          <p:nvSpPr>
            <p:cNvPr id="39" name="Text Box 36"/>
            <p:cNvSpPr txBox="1">
              <a:spLocks noChangeArrowheads="1"/>
            </p:cNvSpPr>
            <p:nvPr/>
          </p:nvSpPr>
          <p:spPr bwMode="auto">
            <a:xfrm>
              <a:off x="576" y="3312"/>
              <a:ext cx="74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a typeface="新細明體" charset="-120"/>
                </a:rPr>
                <a:t>SSA</a:t>
              </a:r>
            </a:p>
            <a:p>
              <a:pPr algn="ctr"/>
              <a:r>
                <a:rPr lang="en-US" altLang="zh-TW">
                  <a:ea typeface="新細明體" charset="-120"/>
                </a:rPr>
                <a:t>sequence</a:t>
              </a:r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1344" y="35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1662" y="3408"/>
              <a:ext cx="546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a typeface="新細明體" charset="-120"/>
                </a:rPr>
                <a:t>Prover</a:t>
              </a:r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2208" y="35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43" name="Text Box 40"/>
            <p:cNvSpPr txBox="1">
              <a:spLocks noChangeArrowheads="1"/>
            </p:cNvSpPr>
            <p:nvPr/>
          </p:nvSpPr>
          <p:spPr bwMode="auto">
            <a:xfrm>
              <a:off x="3590" y="3719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endParaRPr lang="zh-TW" altLang="zh-TW"/>
            </a:p>
          </p:txBody>
        </p:sp>
        <p:pic>
          <p:nvPicPr>
            <p:cNvPr id="44" name="Picture 41" descr="grind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80" y="3168"/>
              <a:ext cx="734" cy="734"/>
            </a:xfrm>
            <a:prstGeom prst="rect">
              <a:avLst/>
            </a:prstGeom>
            <a:noFill/>
          </p:spPr>
        </p:pic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2788" y="3936"/>
              <a:ext cx="9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a typeface="新細明體" charset="-120"/>
                </a:rPr>
                <a:t>Interpolation</a:t>
              </a:r>
            </a:p>
          </p:txBody>
        </p:sp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4410" y="3312"/>
              <a:ext cx="858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a typeface="新細明體" charset="-120"/>
                </a:rPr>
                <a:t>Path</a:t>
              </a:r>
            </a:p>
            <a:p>
              <a:pPr algn="ctr"/>
              <a:r>
                <a:rPr lang="en-US" altLang="zh-TW">
                  <a:ea typeface="新細明體" charset="-120"/>
                </a:rPr>
                <a:t>Refinement</a:t>
              </a:r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>
              <a:off x="3648" y="350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48" name="Text Box 45"/>
            <p:cNvSpPr txBox="1">
              <a:spLocks noChangeArrowheads="1"/>
            </p:cNvSpPr>
            <p:nvPr/>
          </p:nvSpPr>
          <p:spPr bwMode="auto">
            <a:xfrm>
              <a:off x="2292" y="3264"/>
              <a:ext cx="4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solidFill>
                    <a:srgbClr val="006600"/>
                  </a:solidFill>
                  <a:ea typeface="新細明體" charset="-120"/>
                </a:rPr>
                <a:t>proof</a:t>
              </a:r>
            </a:p>
          </p:txBody>
        </p:sp>
        <p:sp>
          <p:nvSpPr>
            <p:cNvPr id="49" name="Text Box 46"/>
            <p:cNvSpPr txBox="1">
              <a:spLocks noChangeArrowheads="1"/>
            </p:cNvSpPr>
            <p:nvPr/>
          </p:nvSpPr>
          <p:spPr bwMode="auto">
            <a:xfrm>
              <a:off x="3600" y="3292"/>
              <a:ext cx="75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structured</a:t>
              </a:r>
            </a:p>
            <a:p>
              <a:pPr algn="ctr"/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proof</a:t>
              </a:r>
            </a:p>
          </p:txBody>
        </p:sp>
      </p:grpSp>
      <p:grpSp>
        <p:nvGrpSpPr>
          <p:cNvPr id="6" name="Group 74" descr=" 7"/>
          <p:cNvGrpSpPr>
            <a:grpSpLocks/>
          </p:cNvGrpSpPr>
          <p:nvPr/>
        </p:nvGrpSpPr>
        <p:grpSpPr bwMode="auto">
          <a:xfrm>
            <a:off x="1295400" y="1295400"/>
            <a:ext cx="1022350" cy="2667000"/>
            <a:chOff x="920" y="768"/>
            <a:chExt cx="644" cy="1680"/>
          </a:xfrm>
        </p:grpSpPr>
        <p:grpSp>
          <p:nvGrpSpPr>
            <p:cNvPr id="7" name="Group 70"/>
            <p:cNvGrpSpPr>
              <a:grpSpLocks/>
            </p:cNvGrpSpPr>
            <p:nvPr/>
          </p:nvGrpSpPr>
          <p:grpSpPr bwMode="auto">
            <a:xfrm>
              <a:off x="920" y="864"/>
              <a:ext cx="644" cy="1584"/>
              <a:chOff x="920" y="864"/>
              <a:chExt cx="644" cy="1584"/>
            </a:xfrm>
          </p:grpSpPr>
          <p:sp>
            <p:nvSpPr>
              <p:cNvPr id="10" name="Line 5"/>
              <p:cNvSpPr>
                <a:spLocks noChangeShapeType="1"/>
              </p:cNvSpPr>
              <p:nvPr/>
            </p:nvSpPr>
            <p:spPr bwMode="auto">
              <a:xfrm>
                <a:off x="1516" y="86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" name="Oval 6"/>
              <p:cNvSpPr>
                <a:spLocks noChangeArrowheads="1"/>
              </p:cNvSpPr>
              <p:nvPr/>
            </p:nvSpPr>
            <p:spPr bwMode="auto">
              <a:xfrm>
                <a:off x="1468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1516" y="1392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3" name="Oval 8"/>
              <p:cNvSpPr>
                <a:spLocks noChangeArrowheads="1"/>
              </p:cNvSpPr>
              <p:nvPr/>
            </p:nvSpPr>
            <p:spPr bwMode="auto">
              <a:xfrm>
                <a:off x="1468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1516" y="192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5" name="Oval 10"/>
              <p:cNvSpPr>
                <a:spLocks noChangeArrowheads="1"/>
              </p:cNvSpPr>
              <p:nvPr/>
            </p:nvSpPr>
            <p:spPr bwMode="auto">
              <a:xfrm>
                <a:off x="1468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TW" altLang="en-US"/>
              </a:p>
            </p:txBody>
          </p:sp>
          <p:grpSp>
            <p:nvGrpSpPr>
              <p:cNvPr id="8" name="Group 69"/>
              <p:cNvGrpSpPr>
                <a:grpSpLocks/>
              </p:cNvGrpSpPr>
              <p:nvPr/>
            </p:nvGrpSpPr>
            <p:grpSpPr bwMode="auto">
              <a:xfrm>
                <a:off x="920" y="912"/>
                <a:ext cx="424" cy="1298"/>
                <a:chOff x="920" y="912"/>
                <a:chExt cx="424" cy="1298"/>
              </a:xfrm>
            </p:grpSpPr>
            <p:sp>
              <p:nvSpPr>
                <p:cNvPr id="1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960" y="912"/>
                  <a:ext cx="38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>
                      <a:ea typeface="新細明體" charset="-120"/>
                    </a:rPr>
                    <a:t>x=y;</a:t>
                  </a:r>
                  <a:endParaRPr lang="en-US" altLang="zh-TW" baseline="-25000">
                    <a:ea typeface="新細明體" charset="-120"/>
                  </a:endParaRPr>
                </a:p>
              </p:txBody>
            </p:sp>
            <p:sp>
              <p:nvSpPr>
                <p:cNvPr id="1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948" y="1449"/>
                  <a:ext cx="39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TW">
                      <a:ea typeface="新細明體" charset="-120"/>
                    </a:rPr>
                    <a:t>y++;</a:t>
                  </a:r>
                </a:p>
              </p:txBody>
            </p:sp>
            <p:sp>
              <p:nvSpPr>
                <p:cNvPr id="1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920" y="1979"/>
                  <a:ext cx="42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TW">
                      <a:ea typeface="新細明體" charset="-120"/>
                    </a:rPr>
                    <a:t>[x=y]</a:t>
                  </a:r>
                </a:p>
              </p:txBody>
            </p:sp>
          </p:grpSp>
        </p:grp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1468" y="76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16" name="Group 71" descr=" 10"/>
          <p:cNvGrpSpPr>
            <a:grpSpLocks/>
          </p:cNvGrpSpPr>
          <p:nvPr/>
        </p:nvGrpSpPr>
        <p:grpSpPr bwMode="auto">
          <a:xfrm>
            <a:off x="1219200" y="1524000"/>
            <a:ext cx="974725" cy="2057400"/>
            <a:chOff x="846" y="912"/>
            <a:chExt cx="614" cy="1296"/>
          </a:xfrm>
        </p:grpSpPr>
        <p:sp>
          <p:nvSpPr>
            <p:cNvPr id="21" name="Text Box 65"/>
            <p:cNvSpPr txBox="1">
              <a:spLocks noChangeArrowheads="1"/>
            </p:cNvSpPr>
            <p:nvPr/>
          </p:nvSpPr>
          <p:spPr bwMode="auto">
            <a:xfrm>
              <a:off x="912" y="912"/>
              <a:ext cx="490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charset="-120"/>
                </a:rPr>
                <a:t>x</a:t>
              </a:r>
              <a:r>
                <a:rPr lang="en-US" altLang="zh-TW" baseline="-25000">
                  <a:ea typeface="新細明體" charset="-120"/>
                </a:rPr>
                <a:t>1</a:t>
              </a:r>
              <a:r>
                <a:rPr lang="en-US" altLang="zh-TW">
                  <a:ea typeface="新細明體" charset="-120"/>
                </a:rPr>
                <a:t>= y</a:t>
              </a:r>
              <a:r>
                <a:rPr lang="en-US" altLang="zh-TW" baseline="-25000">
                  <a:ea typeface="新細明體" charset="-120"/>
                </a:rPr>
                <a:t>0</a:t>
              </a:r>
            </a:p>
          </p:txBody>
        </p:sp>
        <p:sp>
          <p:nvSpPr>
            <p:cNvPr id="22" name="Text Box 66"/>
            <p:cNvSpPr txBox="1">
              <a:spLocks noChangeArrowheads="1"/>
            </p:cNvSpPr>
            <p:nvPr/>
          </p:nvSpPr>
          <p:spPr bwMode="auto">
            <a:xfrm>
              <a:off x="846" y="1449"/>
              <a:ext cx="614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a typeface="新細明體" charset="-120"/>
                </a:rPr>
                <a:t>y</a:t>
              </a:r>
              <a:r>
                <a:rPr lang="en-US" altLang="zh-TW" baseline="-25000">
                  <a:ea typeface="新細明體" charset="-120"/>
                </a:rPr>
                <a:t>1</a:t>
              </a:r>
              <a:r>
                <a:rPr lang="en-US" altLang="zh-TW">
                  <a:ea typeface="新細明體" charset="-120"/>
                </a:rPr>
                <a:t>=y</a:t>
              </a:r>
              <a:r>
                <a:rPr lang="en-US" altLang="zh-TW" baseline="-25000">
                  <a:ea typeface="新細明體" charset="-120"/>
                </a:rPr>
                <a:t>0</a:t>
              </a:r>
              <a:r>
                <a:rPr lang="en-US" altLang="zh-TW">
                  <a:ea typeface="新細明體" charset="-120"/>
                </a:rPr>
                <a:t>+1</a:t>
              </a:r>
            </a:p>
          </p:txBody>
        </p:sp>
        <p:sp>
          <p:nvSpPr>
            <p:cNvPr id="23" name="Text Box 67"/>
            <p:cNvSpPr txBox="1">
              <a:spLocks noChangeArrowheads="1"/>
            </p:cNvSpPr>
            <p:nvPr/>
          </p:nvSpPr>
          <p:spPr bwMode="auto">
            <a:xfrm>
              <a:off x="925" y="1977"/>
              <a:ext cx="445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a typeface="新細明體" charset="-120"/>
                </a:rPr>
                <a:t>x</a:t>
              </a:r>
              <a:r>
                <a:rPr lang="en-US" altLang="zh-TW" baseline="-25000">
                  <a:ea typeface="新細明體" charset="-120"/>
                </a:rPr>
                <a:t>1</a:t>
              </a:r>
              <a:r>
                <a:rPr lang="en-US" altLang="zh-TW">
                  <a:latin typeface="Symbol" pitchFamily="18" charset="2"/>
                  <a:ea typeface="新細明體" charset="-120"/>
                </a:rPr>
                <a:t>=</a:t>
              </a:r>
              <a:r>
                <a:rPr lang="en-US" altLang="zh-TW">
                  <a:ea typeface="新細明體" charset="-120"/>
                </a:rPr>
                <a:t>y</a:t>
              </a:r>
              <a:r>
                <a:rPr lang="en-US" altLang="zh-TW" baseline="-25000">
                  <a:ea typeface="新細明體" charset="-120"/>
                </a:rPr>
                <a:t>1</a:t>
              </a:r>
              <a:endParaRPr lang="en-US" altLang="zh-TW">
                <a:ea typeface="新細明體" charset="-12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 235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Lazy abstraction -- an example</a:t>
            </a:r>
          </a:p>
        </p:txBody>
      </p:sp>
      <p:grpSp>
        <p:nvGrpSpPr>
          <p:cNvPr id="2" name="Group 27" descr=" 2"/>
          <p:cNvGrpSpPr>
            <a:grpSpLocks/>
          </p:cNvGrpSpPr>
          <p:nvPr/>
        </p:nvGrpSpPr>
        <p:grpSpPr bwMode="auto">
          <a:xfrm>
            <a:off x="990600" y="2057400"/>
            <a:ext cx="3178175" cy="3352800"/>
            <a:chOff x="892" y="1556"/>
            <a:chExt cx="1076" cy="1135"/>
          </a:xfrm>
        </p:grpSpPr>
        <p:sp>
          <p:nvSpPr>
            <p:cNvPr id="23556" name="Text Box 4"/>
            <p:cNvSpPr txBox="1">
              <a:spLocks noChangeArrowheads="1"/>
            </p:cNvSpPr>
            <p:nvPr/>
          </p:nvSpPr>
          <p:spPr bwMode="auto">
            <a:xfrm>
              <a:off x="892" y="1556"/>
              <a:ext cx="1076" cy="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Courier New" pitchFamily="49" charset="0"/>
                  <a:ea typeface="新細明體" charset="-120"/>
                </a:rPr>
                <a:t>do{</a:t>
              </a:r>
            </a:p>
            <a:p>
              <a:r>
                <a:rPr lang="en-US" altLang="zh-TW" b="1">
                  <a:latin typeface="Courier New" pitchFamily="49" charset="0"/>
                  <a:ea typeface="新細明體" charset="-120"/>
                </a:rPr>
                <a:t>  lock();</a:t>
              </a:r>
            </a:p>
            <a:p>
              <a:r>
                <a:rPr lang="en-US" altLang="zh-TW" b="1">
                  <a:latin typeface="Courier New" pitchFamily="49" charset="0"/>
                  <a:ea typeface="新細明體" charset="-120"/>
                </a:rPr>
                <a:t>  old = new;</a:t>
              </a:r>
            </a:p>
            <a:p>
              <a:r>
                <a:rPr lang="en-US" altLang="zh-TW" b="1">
                  <a:latin typeface="Courier New" pitchFamily="49" charset="0"/>
                  <a:ea typeface="新細明體" charset="-120"/>
                </a:rPr>
                <a:t>  if(*){</a:t>
              </a:r>
            </a:p>
            <a:p>
              <a:r>
                <a:rPr lang="en-US" altLang="zh-TW" b="1">
                  <a:latin typeface="Courier New" pitchFamily="49" charset="0"/>
                  <a:ea typeface="新細明體" charset="-120"/>
                </a:rPr>
                <a:t>    unlock;</a:t>
              </a:r>
            </a:p>
            <a:p>
              <a:r>
                <a:rPr lang="en-US" altLang="zh-TW" b="1">
                  <a:latin typeface="Courier New" pitchFamily="49" charset="0"/>
                  <a:ea typeface="新細明體" charset="-120"/>
                </a:rPr>
                <a:t>    new++;</a:t>
              </a:r>
            </a:p>
            <a:p>
              <a:r>
                <a:rPr lang="en-US" altLang="zh-TW" b="1">
                  <a:latin typeface="Courier New" pitchFamily="49" charset="0"/>
                  <a:ea typeface="新細明體" charset="-120"/>
                </a:rPr>
                <a:t>  }</a:t>
              </a:r>
            </a:p>
            <a:p>
              <a:r>
                <a:rPr lang="en-US" altLang="zh-TW" b="1">
                  <a:latin typeface="Courier New" pitchFamily="49" charset="0"/>
                  <a:ea typeface="新細明體" charset="-120"/>
                </a:rPr>
                <a:t>} while (new != old);</a:t>
              </a:r>
              <a:r>
                <a:rPr lang="en-US" altLang="zh-TW" sz="2000">
                  <a:latin typeface="Times New Roman" pitchFamily="18" charset="0"/>
                  <a:ea typeface="新細明體" charset="-120"/>
                </a:rPr>
                <a:t>  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958" y="2567"/>
              <a:ext cx="62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rPr>
                <a:t>program fragment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 235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Lazy abstraction -- an example</a:t>
            </a:r>
          </a:p>
        </p:txBody>
      </p:sp>
      <p:grpSp>
        <p:nvGrpSpPr>
          <p:cNvPr id="2" name="Group 27" descr=" 2"/>
          <p:cNvGrpSpPr>
            <a:grpSpLocks/>
          </p:cNvGrpSpPr>
          <p:nvPr/>
        </p:nvGrpSpPr>
        <p:grpSpPr bwMode="auto">
          <a:xfrm>
            <a:off x="990600" y="2057400"/>
            <a:ext cx="3178175" cy="3352800"/>
            <a:chOff x="892" y="1556"/>
            <a:chExt cx="1076" cy="1135"/>
          </a:xfrm>
        </p:grpSpPr>
        <p:sp>
          <p:nvSpPr>
            <p:cNvPr id="23556" name="Text Box 4"/>
            <p:cNvSpPr txBox="1">
              <a:spLocks noChangeArrowheads="1"/>
            </p:cNvSpPr>
            <p:nvPr/>
          </p:nvSpPr>
          <p:spPr bwMode="auto">
            <a:xfrm>
              <a:off x="892" y="1556"/>
              <a:ext cx="1076" cy="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Courier New" pitchFamily="49" charset="0"/>
                  <a:ea typeface="新細明體" charset="-120"/>
                </a:rPr>
                <a:t>do{</a:t>
              </a:r>
            </a:p>
            <a:p>
              <a:r>
                <a:rPr lang="en-US" altLang="zh-TW" b="1">
                  <a:latin typeface="Courier New" pitchFamily="49" charset="0"/>
                  <a:ea typeface="新細明體" charset="-120"/>
                </a:rPr>
                <a:t>  lock();</a:t>
              </a:r>
            </a:p>
            <a:p>
              <a:r>
                <a:rPr lang="en-US" altLang="zh-TW" b="1">
                  <a:latin typeface="Courier New" pitchFamily="49" charset="0"/>
                  <a:ea typeface="新細明體" charset="-120"/>
                </a:rPr>
                <a:t>  old = new;</a:t>
              </a:r>
            </a:p>
            <a:p>
              <a:r>
                <a:rPr lang="en-US" altLang="zh-TW" b="1">
                  <a:latin typeface="Courier New" pitchFamily="49" charset="0"/>
                  <a:ea typeface="新細明體" charset="-120"/>
                </a:rPr>
                <a:t>  if(*){</a:t>
              </a:r>
            </a:p>
            <a:p>
              <a:r>
                <a:rPr lang="en-US" altLang="zh-TW" b="1">
                  <a:latin typeface="Courier New" pitchFamily="49" charset="0"/>
                  <a:ea typeface="新細明體" charset="-120"/>
                </a:rPr>
                <a:t>    unlock;</a:t>
              </a:r>
            </a:p>
            <a:p>
              <a:r>
                <a:rPr lang="en-US" altLang="zh-TW" b="1">
                  <a:latin typeface="Courier New" pitchFamily="49" charset="0"/>
                  <a:ea typeface="新細明體" charset="-120"/>
                </a:rPr>
                <a:t>    new++;</a:t>
              </a:r>
            </a:p>
            <a:p>
              <a:r>
                <a:rPr lang="en-US" altLang="zh-TW" b="1">
                  <a:latin typeface="Courier New" pitchFamily="49" charset="0"/>
                  <a:ea typeface="新細明體" charset="-120"/>
                </a:rPr>
                <a:t>  }</a:t>
              </a:r>
            </a:p>
            <a:p>
              <a:r>
                <a:rPr lang="en-US" altLang="zh-TW" b="1">
                  <a:latin typeface="Courier New" pitchFamily="49" charset="0"/>
                  <a:ea typeface="新細明體" charset="-120"/>
                </a:rPr>
                <a:t>} while (new != old);</a:t>
              </a:r>
              <a:r>
                <a:rPr lang="en-US" altLang="zh-TW" sz="2000">
                  <a:latin typeface="Times New Roman" pitchFamily="18" charset="0"/>
                  <a:ea typeface="新細明體" charset="-120"/>
                </a:rPr>
                <a:t>  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958" y="2567"/>
              <a:ext cx="62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rPr>
                <a:t>program fragment</a:t>
              </a:r>
            </a:p>
          </p:txBody>
        </p:sp>
      </p:grpSp>
      <p:grpSp>
        <p:nvGrpSpPr>
          <p:cNvPr id="6" name="Group 33" descr=" 3"/>
          <p:cNvGrpSpPr>
            <a:grpSpLocks/>
          </p:cNvGrpSpPr>
          <p:nvPr/>
        </p:nvGrpSpPr>
        <p:grpSpPr bwMode="auto">
          <a:xfrm>
            <a:off x="5149850" y="1981200"/>
            <a:ext cx="3384550" cy="3429000"/>
            <a:chOff x="3244" y="1248"/>
            <a:chExt cx="2132" cy="2160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836" y="1248"/>
              <a:ext cx="169" cy="1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TW" altLang="zh-TW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836" y="1671"/>
              <a:ext cx="169" cy="1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TW" altLang="zh-TW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244" y="1671"/>
              <a:ext cx="169" cy="17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TW" altLang="zh-TW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4005" y="2095"/>
              <a:ext cx="169" cy="1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TW" altLang="zh-TW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4005" y="2518"/>
              <a:ext cx="169" cy="1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TW" altLang="zh-TW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4005" y="2857"/>
              <a:ext cx="169" cy="1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TW" altLang="zh-TW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889" y="1371"/>
              <a:ext cx="317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400" b="1">
                  <a:latin typeface="Courier New" pitchFamily="49" charset="0"/>
                  <a:ea typeface="新細明體" charset="-120"/>
                </a:rPr>
                <a:t>L=0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936" y="1751"/>
              <a:ext cx="65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1400" b="1">
                  <a:latin typeface="Courier New" pitchFamily="49" charset="0"/>
                  <a:ea typeface="新細明體" charset="-120"/>
                </a:rPr>
                <a:t>L=1;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1400" b="1">
                  <a:latin typeface="Courier New" pitchFamily="49" charset="0"/>
                  <a:ea typeface="新細明體" charset="-120"/>
                </a:rPr>
                <a:t> old=new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334" y="1504"/>
              <a:ext cx="5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400" b="1">
                  <a:latin typeface="Courier New" pitchFamily="49" charset="0"/>
                  <a:ea typeface="新細明體" charset="-120"/>
                </a:rPr>
                <a:t>[L!=0]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323" y="2227"/>
              <a:ext cx="518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400" b="1">
                  <a:latin typeface="Courier New" pitchFamily="49" charset="0"/>
                  <a:ea typeface="新細明體" charset="-120"/>
                </a:rPr>
                <a:t> L=0;</a:t>
              </a:r>
            </a:p>
            <a:p>
              <a:r>
                <a:rPr lang="en-US" altLang="zh-TW" sz="1400" b="1">
                  <a:latin typeface="Courier New" pitchFamily="49" charset="0"/>
                  <a:ea typeface="新細明體" charset="-120"/>
                </a:rPr>
                <a:t> new++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4110" y="2687"/>
              <a:ext cx="786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400" b="1">
                  <a:latin typeface="Courier New" pitchFamily="49" charset="0"/>
                  <a:ea typeface="新細明體" charset="-120"/>
                </a:rPr>
                <a:t>[new==old]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4589" y="2352"/>
              <a:ext cx="7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400" b="1">
                  <a:latin typeface="Courier New" pitchFamily="49" charset="0"/>
                  <a:ea typeface="新細明體" charset="-120"/>
                </a:rPr>
                <a:t>[new!=old]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920" y="1417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4089" y="2264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089" y="2687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 flipV="1">
              <a:off x="3413" y="1756"/>
              <a:ext cx="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968" y="1820"/>
              <a:ext cx="120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3783" y="2238"/>
              <a:ext cx="238" cy="317"/>
            </a:xfrm>
            <a:custGeom>
              <a:avLst/>
              <a:gdLst/>
              <a:ahLst/>
              <a:cxnLst>
                <a:cxn ang="0">
                  <a:pos x="135" y="0"/>
                </a:cxn>
                <a:cxn ang="0">
                  <a:pos x="6" y="87"/>
                </a:cxn>
                <a:cxn ang="0">
                  <a:pos x="132" y="180"/>
                </a:cxn>
              </a:cxnLst>
              <a:rect l="0" t="0" r="r" b="b"/>
              <a:pathLst>
                <a:path w="135" h="180">
                  <a:moveTo>
                    <a:pt x="135" y="0"/>
                  </a:moveTo>
                  <a:cubicBezTo>
                    <a:pt x="114" y="14"/>
                    <a:pt x="0" y="9"/>
                    <a:pt x="6" y="87"/>
                  </a:cubicBezTo>
                  <a:cubicBezTo>
                    <a:pt x="12" y="165"/>
                    <a:pt x="106" y="161"/>
                    <a:pt x="132" y="18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4005" y="1735"/>
              <a:ext cx="660" cy="862"/>
            </a:xfrm>
            <a:custGeom>
              <a:avLst/>
              <a:gdLst/>
              <a:ahLst/>
              <a:cxnLst>
                <a:cxn ang="0">
                  <a:pos x="96" y="489"/>
                </a:cxn>
                <a:cxn ang="0">
                  <a:pos x="264" y="456"/>
                </a:cxn>
                <a:cxn ang="0">
                  <a:pos x="360" y="213"/>
                </a:cxn>
                <a:cxn ang="0">
                  <a:pos x="237" y="12"/>
                </a:cxn>
                <a:cxn ang="0">
                  <a:pos x="0" y="9"/>
                </a:cxn>
              </a:cxnLst>
              <a:rect l="0" t="0" r="r" b="b"/>
              <a:pathLst>
                <a:path w="375" h="489">
                  <a:moveTo>
                    <a:pt x="96" y="489"/>
                  </a:moveTo>
                  <a:cubicBezTo>
                    <a:pt x="124" y="484"/>
                    <a:pt x="204" y="486"/>
                    <a:pt x="264" y="456"/>
                  </a:cubicBezTo>
                  <a:cubicBezTo>
                    <a:pt x="324" y="426"/>
                    <a:pt x="375" y="336"/>
                    <a:pt x="360" y="213"/>
                  </a:cubicBezTo>
                  <a:cubicBezTo>
                    <a:pt x="345" y="90"/>
                    <a:pt x="294" y="24"/>
                    <a:pt x="237" y="12"/>
                  </a:cubicBezTo>
                  <a:cubicBezTo>
                    <a:pt x="180" y="0"/>
                    <a:pt x="49" y="10"/>
                    <a:pt x="0" y="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3504" y="3177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rPr>
                <a:t>control-flow graph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 descr=" 245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4602" name="Oval 26" descr=" 24602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3" name="Oval 27" descr=" 24603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4" name="Oval 28" descr=" 24604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5" name="Oval 29" descr=" 24605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6" name="Oval 30" descr=" 24606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7" name="Oval 31" descr=" 24607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8" name="Text Box 32" descr=" 24608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4609" name="Text Box 33" descr=" 24609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4610" name="Text Box 34" descr=" 24610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4611" name="Text Box 35" descr=" 24611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4612" name="Text Box 36" descr=" 24612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4613" name="Text Box 37" descr=" 24613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4614" name="Line 38" descr=" 24614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5" name="Line 39" descr=" 24615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6" name="Line 40" descr=" 24616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7" name="Line 41" descr=" 24617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8" name="Line 42" descr=" 24618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9" name="Freeform 43" descr=" 24619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20" name="Freeform 44" descr=" 24620"/>
          <p:cNvSpPr>
            <a:spLocks/>
          </p:cNvSpPr>
          <p:nvPr/>
        </p:nvSpPr>
        <p:spPr bwMode="auto">
          <a:xfrm>
            <a:off x="1938338" y="275431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21" name="Text Box 45" descr=" 24621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" descr=" 2"/>
          <p:cNvGrpSpPr>
            <a:grpSpLocks/>
          </p:cNvGrpSpPr>
          <p:nvPr/>
        </p:nvGrpSpPr>
        <p:grpSpPr bwMode="auto">
          <a:xfrm>
            <a:off x="6478587" y="2209800"/>
            <a:ext cx="608012" cy="746125"/>
            <a:chOff x="4081" y="1392"/>
            <a:chExt cx="383" cy="470"/>
          </a:xfrm>
        </p:grpSpPr>
        <p:sp>
          <p:nvSpPr>
            <p:cNvPr id="27" name="Oval 48"/>
            <p:cNvSpPr>
              <a:spLocks noChangeArrowheads="1"/>
            </p:cNvSpPr>
            <p:nvPr/>
          </p:nvSpPr>
          <p:spPr bwMode="auto">
            <a:xfrm>
              <a:off x="4081" y="169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1</a:t>
              </a:r>
            </a:p>
          </p:txBody>
        </p:sp>
        <p:sp>
          <p:nvSpPr>
            <p:cNvPr id="28" name="Text Box 53"/>
            <p:cNvSpPr txBox="1">
              <a:spLocks noChangeArrowheads="1"/>
            </p:cNvSpPr>
            <p:nvPr/>
          </p:nvSpPr>
          <p:spPr bwMode="auto">
            <a:xfrm>
              <a:off x="4174" y="1392"/>
              <a:ext cx="290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L=0</a:t>
              </a:r>
            </a:p>
          </p:txBody>
        </p:sp>
        <p:sp>
          <p:nvSpPr>
            <p:cNvPr id="29" name="Line 58"/>
            <p:cNvSpPr>
              <a:spLocks noChangeShapeType="1"/>
            </p:cNvSpPr>
            <p:nvPr/>
          </p:nvSpPr>
          <p:spPr bwMode="auto">
            <a:xfrm>
              <a:off x="4167" y="1432"/>
              <a:ext cx="0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" name="Text Box 99"/>
            <p:cNvSpPr txBox="1">
              <a:spLocks noChangeArrowheads="1"/>
            </p:cNvSpPr>
            <p:nvPr/>
          </p:nvSpPr>
          <p:spPr bwMode="auto">
            <a:xfrm>
              <a:off x="4224" y="1584"/>
              <a:ext cx="1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grpSp>
        <p:nvGrpSpPr>
          <p:cNvPr id="3" name="Group 103" descr=" 3"/>
          <p:cNvGrpSpPr>
            <a:grpSpLocks/>
          </p:cNvGrpSpPr>
          <p:nvPr/>
        </p:nvGrpSpPr>
        <p:grpSpPr bwMode="auto">
          <a:xfrm>
            <a:off x="5522915" y="2546350"/>
            <a:ext cx="1030288" cy="409575"/>
            <a:chOff x="3479" y="1604"/>
            <a:chExt cx="649" cy="258"/>
          </a:xfrm>
        </p:grpSpPr>
        <p:sp>
          <p:nvSpPr>
            <p:cNvPr id="32" name="Oval 49"/>
            <p:cNvSpPr>
              <a:spLocks noChangeArrowheads="1"/>
            </p:cNvSpPr>
            <p:nvPr/>
          </p:nvSpPr>
          <p:spPr bwMode="auto">
            <a:xfrm>
              <a:off x="3479" y="1690"/>
              <a:ext cx="172" cy="17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2</a:t>
              </a:r>
            </a:p>
          </p:txBody>
        </p:sp>
        <p:sp>
          <p:nvSpPr>
            <p:cNvPr id="33" name="Text Box 55"/>
            <p:cNvSpPr txBox="1">
              <a:spLocks noChangeArrowheads="1"/>
            </p:cNvSpPr>
            <p:nvPr/>
          </p:nvSpPr>
          <p:spPr bwMode="auto">
            <a:xfrm>
              <a:off x="3665" y="1604"/>
              <a:ext cx="463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[L!=0]</a:t>
              </a:r>
            </a:p>
          </p:txBody>
        </p:sp>
        <p:sp>
          <p:nvSpPr>
            <p:cNvPr id="34" name="Line 61"/>
            <p:cNvSpPr>
              <a:spLocks noChangeShapeType="1"/>
            </p:cNvSpPr>
            <p:nvPr/>
          </p:nvSpPr>
          <p:spPr bwMode="auto">
            <a:xfrm flipH="1" flipV="1">
              <a:off x="3651" y="1776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4578" name="Rectangle 2" descr=" 245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4602" name="Oval 26" descr=" 24602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3" name="Oval 27" descr=" 24603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4" name="Oval 28" descr=" 24604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5" name="Oval 29" descr=" 24605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6" name="Oval 30" descr=" 24606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7" name="Oval 31" descr=" 24607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8" name="Text Box 32" descr=" 24608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4609" name="Text Box 33" descr=" 24609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4610" name="Text Box 34" descr=" 24610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4611" name="Text Box 35" descr=" 24611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4612" name="Text Box 36" descr=" 24612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4613" name="Text Box 37" descr=" 24613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4614" name="Line 38" descr=" 24614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5" name="Line 39" descr=" 24615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6" name="Line 40" descr=" 24616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7" name="Line 41" descr=" 24617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8" name="Line 42" descr=" 24618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9" name="Freeform 43" descr=" 24619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20" name="Freeform 44" descr=" 24620"/>
          <p:cNvSpPr>
            <a:spLocks/>
          </p:cNvSpPr>
          <p:nvPr/>
        </p:nvSpPr>
        <p:spPr bwMode="auto">
          <a:xfrm>
            <a:off x="1938338" y="275431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21" name="Text Box 45" descr=" 24621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grpSp>
        <p:nvGrpSpPr>
          <p:cNvPr id="4" name="Group 101" descr=" 4"/>
          <p:cNvGrpSpPr>
            <a:grpSpLocks/>
          </p:cNvGrpSpPr>
          <p:nvPr/>
        </p:nvGrpSpPr>
        <p:grpSpPr bwMode="auto">
          <a:xfrm>
            <a:off x="6478587" y="1824038"/>
            <a:ext cx="428625" cy="449262"/>
            <a:chOff x="4081" y="1149"/>
            <a:chExt cx="270" cy="283"/>
          </a:xfrm>
        </p:grpSpPr>
        <p:sp>
          <p:nvSpPr>
            <p:cNvPr id="24" name="Oval 47"/>
            <p:cNvSpPr>
              <a:spLocks noChangeArrowheads="1"/>
            </p:cNvSpPr>
            <p:nvPr/>
          </p:nvSpPr>
          <p:spPr bwMode="auto">
            <a:xfrm>
              <a:off x="4081" y="126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0</a:t>
              </a:r>
            </a:p>
          </p:txBody>
        </p:sp>
        <p:sp>
          <p:nvSpPr>
            <p:cNvPr id="25" name="Text Box 94"/>
            <p:cNvSpPr txBox="1">
              <a:spLocks noChangeArrowheads="1"/>
            </p:cNvSpPr>
            <p:nvPr/>
          </p:nvSpPr>
          <p:spPr bwMode="auto">
            <a:xfrm>
              <a:off x="4176" y="1149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sp>
        <p:nvSpPr>
          <p:cNvPr id="36" name="文字方塊 35"/>
          <p:cNvSpPr txBox="1"/>
          <p:nvPr/>
        </p:nvSpPr>
        <p:spPr>
          <a:xfrm>
            <a:off x="4499992" y="3501008"/>
            <a:ext cx="4427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Compute Post (</a:t>
            </a:r>
            <a:r>
              <a:rPr lang="en-US" altLang="zh-TW" b="1" i="1" dirty="0" smtClean="0"/>
              <a:t>T</a:t>
            </a:r>
            <a:r>
              <a:rPr lang="en-US" altLang="zh-TW" dirty="0" smtClean="0"/>
              <a:t>, [L!=0])= </a:t>
            </a:r>
            <a:r>
              <a:rPr lang="en-US" altLang="zh-TW" b="1" i="1" dirty="0" smtClean="0"/>
              <a:t>T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/>
              <a:t>(L!=0)</a:t>
            </a:r>
          </a:p>
          <a:p>
            <a:r>
              <a:rPr lang="en-US" altLang="zh-TW" dirty="0" smtClean="0"/>
              <a:t>                                       = (L!=0)</a:t>
            </a:r>
          </a:p>
          <a:p>
            <a:r>
              <a:rPr lang="en-US" altLang="zh-TW" b="1" i="1" dirty="0" smtClean="0">
                <a:solidFill>
                  <a:srgbClr val="FF0000"/>
                </a:solidFill>
                <a:sym typeface="Wingdings" pitchFamily="2" charset="2"/>
              </a:rPr>
              <a:t>ERROR state reached!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5" name="群組 36"/>
          <p:cNvGrpSpPr/>
          <p:nvPr/>
        </p:nvGrpSpPr>
        <p:grpSpPr>
          <a:xfrm>
            <a:off x="3535288" y="4503291"/>
            <a:ext cx="5141168" cy="2094061"/>
            <a:chOff x="2721496" y="1618750"/>
            <a:chExt cx="5141168" cy="3610450"/>
          </a:xfrm>
        </p:grpSpPr>
        <p:sp>
          <p:nvSpPr>
            <p:cNvPr id="38" name="圓角矩形 37"/>
            <p:cNvSpPr/>
            <p:nvPr/>
          </p:nvSpPr>
          <p:spPr>
            <a:xfrm>
              <a:off x="4499992" y="1628800"/>
              <a:ext cx="1440160" cy="36004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 smtClean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5049058" y="1618750"/>
              <a:ext cx="298480" cy="6367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T</a:t>
              </a:r>
              <a:endParaRPr lang="zh-TW" altLang="en-US" b="1" dirty="0" smtClean="0">
                <a:latin typeface="cmsy10"/>
              </a:endParaRPr>
            </a:p>
          </p:txBody>
        </p:sp>
        <p:sp>
          <p:nvSpPr>
            <p:cNvPr id="40" name="橢圓 39"/>
            <p:cNvSpPr/>
            <p:nvPr/>
          </p:nvSpPr>
          <p:spPr>
            <a:xfrm>
              <a:off x="2721496" y="2152892"/>
              <a:ext cx="1058416" cy="1346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</a:t>
              </a:r>
              <a:endParaRPr lang="zh-TW" altLang="en-US" dirty="0" smtClean="0">
                <a:latin typeface="cmsy10"/>
              </a:endParaRPr>
            </a:p>
          </p:txBody>
        </p:sp>
        <p:sp>
          <p:nvSpPr>
            <p:cNvPr id="41" name="橢圓 40"/>
            <p:cNvSpPr/>
            <p:nvPr/>
          </p:nvSpPr>
          <p:spPr>
            <a:xfrm>
              <a:off x="4665712" y="2152892"/>
              <a:ext cx="1058416" cy="1346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L=0</a:t>
              </a:r>
              <a:endParaRPr lang="zh-TW" altLang="en-US" dirty="0" smtClean="0">
                <a:latin typeface="cmsy10"/>
              </a:endParaRPr>
            </a:p>
          </p:txBody>
        </p:sp>
        <p:cxnSp>
          <p:nvCxnSpPr>
            <p:cNvPr id="42" name="直線單箭頭接點 41"/>
            <p:cNvCxnSpPr>
              <a:endCxn id="41" idx="2"/>
            </p:cNvCxnSpPr>
            <p:nvPr/>
          </p:nvCxnSpPr>
          <p:spPr>
            <a:xfrm>
              <a:off x="3779912" y="2816932"/>
              <a:ext cx="885800" cy="9184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42"/>
            <p:cNvSpPr txBox="1"/>
            <p:nvPr/>
          </p:nvSpPr>
          <p:spPr>
            <a:xfrm>
              <a:off x="3830216" y="2273814"/>
              <a:ext cx="51488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L=0</a:t>
              </a:r>
              <a:endParaRPr lang="zh-TW" altLang="en-US" b="1" dirty="0"/>
            </a:p>
          </p:txBody>
        </p:sp>
        <p:sp>
          <p:nvSpPr>
            <p:cNvPr id="44" name="橢圓 43"/>
            <p:cNvSpPr/>
            <p:nvPr/>
          </p:nvSpPr>
          <p:spPr>
            <a:xfrm>
              <a:off x="6804248" y="2152892"/>
              <a:ext cx="1058416" cy="134644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L!=0</a:t>
              </a:r>
              <a:endParaRPr lang="zh-TW" altLang="en-US" dirty="0" smtClean="0">
                <a:latin typeface="cmsy10"/>
              </a:endParaRPr>
            </a:p>
          </p:txBody>
        </p:sp>
        <p:cxnSp>
          <p:nvCxnSpPr>
            <p:cNvPr id="45" name="直線單箭頭接點 44"/>
            <p:cNvCxnSpPr>
              <a:endCxn id="44" idx="2"/>
            </p:cNvCxnSpPr>
            <p:nvPr/>
          </p:nvCxnSpPr>
          <p:spPr>
            <a:xfrm>
              <a:off x="5940152" y="2816932"/>
              <a:ext cx="864096" cy="9184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/>
            <p:cNvSpPr txBox="1"/>
            <p:nvPr/>
          </p:nvSpPr>
          <p:spPr>
            <a:xfrm>
              <a:off x="6012160" y="2252681"/>
              <a:ext cx="740908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[L!=0]</a:t>
              </a:r>
              <a:endParaRPr lang="zh-TW" altLang="en-US" b="1" dirty="0"/>
            </a:p>
          </p:txBody>
        </p:sp>
      </p:grpSp>
      <p:sp>
        <p:nvSpPr>
          <p:cNvPr id="50" name="向右箭號 49"/>
          <p:cNvSpPr/>
          <p:nvPr/>
        </p:nvSpPr>
        <p:spPr>
          <a:xfrm>
            <a:off x="395536" y="2656336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 descr=" 245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4602" name="Oval 26" descr=" 24602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3" name="Oval 27" descr=" 24603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4" name="Oval 28" descr=" 24604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5" name="Oval 29" descr=" 24605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6" name="Oval 30" descr=" 24606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7" name="Oval 31" descr=" 24607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8" name="Text Box 32" descr=" 24608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4609" name="Text Box 33" descr=" 24609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4610" name="Text Box 34" descr=" 24610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4611" name="Text Box 35" descr=" 24611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4612" name="Text Box 36" descr=" 24612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4613" name="Text Box 37" descr=" 24613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4614" name="Line 38" descr=" 24614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5" name="Line 39" descr=" 24615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6" name="Line 40" descr=" 24616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7" name="Line 41" descr=" 24617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8" name="Line 42" descr=" 24618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9" name="Freeform 43" descr=" 24619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20" name="Freeform 44" descr=" 24620"/>
          <p:cNvSpPr>
            <a:spLocks/>
          </p:cNvSpPr>
          <p:nvPr/>
        </p:nvSpPr>
        <p:spPr bwMode="auto">
          <a:xfrm>
            <a:off x="1938338" y="275431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21" name="Text Box 45" descr=" 24621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grpSp>
        <p:nvGrpSpPr>
          <p:cNvPr id="23" name="Group 101" descr=" 4"/>
          <p:cNvGrpSpPr>
            <a:grpSpLocks/>
          </p:cNvGrpSpPr>
          <p:nvPr/>
        </p:nvGrpSpPr>
        <p:grpSpPr bwMode="auto">
          <a:xfrm>
            <a:off x="6478587" y="1824038"/>
            <a:ext cx="428625" cy="449262"/>
            <a:chOff x="4081" y="1149"/>
            <a:chExt cx="270" cy="283"/>
          </a:xfrm>
        </p:grpSpPr>
        <p:sp>
          <p:nvSpPr>
            <p:cNvPr id="24" name="Oval 47"/>
            <p:cNvSpPr>
              <a:spLocks noChangeArrowheads="1"/>
            </p:cNvSpPr>
            <p:nvPr/>
          </p:nvSpPr>
          <p:spPr bwMode="auto">
            <a:xfrm>
              <a:off x="4081" y="126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0</a:t>
              </a:r>
            </a:p>
          </p:txBody>
        </p:sp>
        <p:sp>
          <p:nvSpPr>
            <p:cNvPr id="25" name="Text Box 94"/>
            <p:cNvSpPr txBox="1">
              <a:spLocks noChangeArrowheads="1"/>
            </p:cNvSpPr>
            <p:nvPr/>
          </p:nvSpPr>
          <p:spPr bwMode="auto">
            <a:xfrm>
              <a:off x="4176" y="1149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sp>
        <p:nvSpPr>
          <p:cNvPr id="26" name="向右箭號 25"/>
          <p:cNvSpPr/>
          <p:nvPr/>
        </p:nvSpPr>
        <p:spPr>
          <a:xfrm>
            <a:off x="1331640" y="2008264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102" descr=" 2"/>
          <p:cNvGrpSpPr>
            <a:grpSpLocks/>
          </p:cNvGrpSpPr>
          <p:nvPr/>
        </p:nvGrpSpPr>
        <p:grpSpPr bwMode="auto">
          <a:xfrm>
            <a:off x="6478587" y="2209800"/>
            <a:ext cx="608012" cy="746125"/>
            <a:chOff x="4081" y="1392"/>
            <a:chExt cx="383" cy="470"/>
          </a:xfrm>
        </p:grpSpPr>
        <p:sp>
          <p:nvSpPr>
            <p:cNvPr id="27" name="Oval 48"/>
            <p:cNvSpPr>
              <a:spLocks noChangeArrowheads="1"/>
            </p:cNvSpPr>
            <p:nvPr/>
          </p:nvSpPr>
          <p:spPr bwMode="auto">
            <a:xfrm>
              <a:off x="4081" y="169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1</a:t>
              </a:r>
            </a:p>
          </p:txBody>
        </p:sp>
        <p:sp>
          <p:nvSpPr>
            <p:cNvPr id="28" name="Text Box 53"/>
            <p:cNvSpPr txBox="1">
              <a:spLocks noChangeArrowheads="1"/>
            </p:cNvSpPr>
            <p:nvPr/>
          </p:nvSpPr>
          <p:spPr bwMode="auto">
            <a:xfrm>
              <a:off x="4174" y="1392"/>
              <a:ext cx="290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L=0</a:t>
              </a:r>
            </a:p>
          </p:txBody>
        </p:sp>
        <p:sp>
          <p:nvSpPr>
            <p:cNvPr id="29" name="Line 58"/>
            <p:cNvSpPr>
              <a:spLocks noChangeShapeType="1"/>
            </p:cNvSpPr>
            <p:nvPr/>
          </p:nvSpPr>
          <p:spPr bwMode="auto">
            <a:xfrm>
              <a:off x="4167" y="1432"/>
              <a:ext cx="0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" name="Text Box 99"/>
            <p:cNvSpPr txBox="1">
              <a:spLocks noChangeArrowheads="1"/>
            </p:cNvSpPr>
            <p:nvPr/>
          </p:nvSpPr>
          <p:spPr bwMode="auto">
            <a:xfrm>
              <a:off x="4224" y="1584"/>
              <a:ext cx="1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sp>
        <p:nvSpPr>
          <p:cNvPr id="24578" name="Rectangle 2" descr=" 245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4602" name="Oval 26" descr=" 24602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3" name="Oval 27" descr=" 24603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4" name="Oval 28" descr=" 24604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5" name="Oval 29" descr=" 24605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6" name="Oval 30" descr=" 24606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7" name="Oval 31" descr=" 24607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8" name="Text Box 32" descr=" 24608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4609" name="Text Box 33" descr=" 24609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4610" name="Text Box 34" descr=" 24610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4611" name="Text Box 35" descr=" 24611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4612" name="Text Box 36" descr=" 24612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4613" name="Text Box 37" descr=" 24613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4614" name="Line 38" descr=" 24614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5" name="Line 39" descr=" 24615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6" name="Line 40" descr=" 24616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7" name="Line 41" descr=" 24617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8" name="Line 42" descr=" 24618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9" name="Freeform 43" descr=" 24619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20" name="Freeform 44" descr=" 24620"/>
          <p:cNvSpPr>
            <a:spLocks/>
          </p:cNvSpPr>
          <p:nvPr/>
        </p:nvSpPr>
        <p:spPr bwMode="auto">
          <a:xfrm>
            <a:off x="1938338" y="275431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21" name="Text Box 45" descr=" 24621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grpSp>
        <p:nvGrpSpPr>
          <p:cNvPr id="2" name="Group 101" descr=" 4"/>
          <p:cNvGrpSpPr>
            <a:grpSpLocks/>
          </p:cNvGrpSpPr>
          <p:nvPr/>
        </p:nvGrpSpPr>
        <p:grpSpPr bwMode="auto">
          <a:xfrm>
            <a:off x="6478587" y="1824038"/>
            <a:ext cx="428625" cy="449262"/>
            <a:chOff x="4081" y="1149"/>
            <a:chExt cx="270" cy="283"/>
          </a:xfrm>
        </p:grpSpPr>
        <p:sp>
          <p:nvSpPr>
            <p:cNvPr id="24" name="Oval 47"/>
            <p:cNvSpPr>
              <a:spLocks noChangeArrowheads="1"/>
            </p:cNvSpPr>
            <p:nvPr/>
          </p:nvSpPr>
          <p:spPr bwMode="auto">
            <a:xfrm>
              <a:off x="4081" y="126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0</a:t>
              </a:r>
            </a:p>
          </p:txBody>
        </p:sp>
        <p:sp>
          <p:nvSpPr>
            <p:cNvPr id="25" name="Text Box 94"/>
            <p:cNvSpPr txBox="1">
              <a:spLocks noChangeArrowheads="1"/>
            </p:cNvSpPr>
            <p:nvPr/>
          </p:nvSpPr>
          <p:spPr bwMode="auto">
            <a:xfrm>
              <a:off x="4176" y="1149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sp>
        <p:nvSpPr>
          <p:cNvPr id="31" name="向右箭號 30"/>
          <p:cNvSpPr/>
          <p:nvPr/>
        </p:nvSpPr>
        <p:spPr>
          <a:xfrm>
            <a:off x="1331640" y="2708920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" descr=" 2"/>
          <p:cNvGrpSpPr>
            <a:grpSpLocks/>
          </p:cNvGrpSpPr>
          <p:nvPr/>
        </p:nvGrpSpPr>
        <p:grpSpPr bwMode="auto">
          <a:xfrm>
            <a:off x="6478587" y="2209800"/>
            <a:ext cx="608012" cy="746125"/>
            <a:chOff x="4081" y="1392"/>
            <a:chExt cx="383" cy="470"/>
          </a:xfrm>
        </p:grpSpPr>
        <p:sp>
          <p:nvSpPr>
            <p:cNvPr id="27" name="Oval 48"/>
            <p:cNvSpPr>
              <a:spLocks noChangeArrowheads="1"/>
            </p:cNvSpPr>
            <p:nvPr/>
          </p:nvSpPr>
          <p:spPr bwMode="auto">
            <a:xfrm>
              <a:off x="4081" y="169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1</a:t>
              </a:r>
            </a:p>
          </p:txBody>
        </p:sp>
        <p:sp>
          <p:nvSpPr>
            <p:cNvPr id="28" name="Text Box 53"/>
            <p:cNvSpPr txBox="1">
              <a:spLocks noChangeArrowheads="1"/>
            </p:cNvSpPr>
            <p:nvPr/>
          </p:nvSpPr>
          <p:spPr bwMode="auto">
            <a:xfrm>
              <a:off x="4174" y="1392"/>
              <a:ext cx="290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L=0</a:t>
              </a:r>
            </a:p>
          </p:txBody>
        </p:sp>
        <p:sp>
          <p:nvSpPr>
            <p:cNvPr id="29" name="Line 58"/>
            <p:cNvSpPr>
              <a:spLocks noChangeShapeType="1"/>
            </p:cNvSpPr>
            <p:nvPr/>
          </p:nvSpPr>
          <p:spPr bwMode="auto">
            <a:xfrm>
              <a:off x="4167" y="1432"/>
              <a:ext cx="0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" name="Text Box 99"/>
            <p:cNvSpPr txBox="1">
              <a:spLocks noChangeArrowheads="1"/>
            </p:cNvSpPr>
            <p:nvPr/>
          </p:nvSpPr>
          <p:spPr bwMode="auto">
            <a:xfrm>
              <a:off x="4224" y="1584"/>
              <a:ext cx="1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grpSp>
        <p:nvGrpSpPr>
          <p:cNvPr id="31" name="Group 103" descr=" 3"/>
          <p:cNvGrpSpPr>
            <a:grpSpLocks/>
          </p:cNvGrpSpPr>
          <p:nvPr/>
        </p:nvGrpSpPr>
        <p:grpSpPr bwMode="auto">
          <a:xfrm>
            <a:off x="5257800" y="2438400"/>
            <a:ext cx="1295400" cy="517525"/>
            <a:chOff x="3312" y="1536"/>
            <a:chExt cx="816" cy="326"/>
          </a:xfrm>
        </p:grpSpPr>
        <p:sp>
          <p:nvSpPr>
            <p:cNvPr id="32" name="Oval 49"/>
            <p:cNvSpPr>
              <a:spLocks noChangeArrowheads="1"/>
            </p:cNvSpPr>
            <p:nvPr/>
          </p:nvSpPr>
          <p:spPr bwMode="auto">
            <a:xfrm>
              <a:off x="3479" y="1690"/>
              <a:ext cx="172" cy="17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2</a:t>
              </a:r>
            </a:p>
          </p:txBody>
        </p:sp>
        <p:sp>
          <p:nvSpPr>
            <p:cNvPr id="33" name="Text Box 55"/>
            <p:cNvSpPr txBox="1">
              <a:spLocks noChangeArrowheads="1"/>
            </p:cNvSpPr>
            <p:nvPr/>
          </p:nvSpPr>
          <p:spPr bwMode="auto">
            <a:xfrm>
              <a:off x="3665" y="1604"/>
              <a:ext cx="463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[L!=0]</a:t>
              </a:r>
            </a:p>
          </p:txBody>
        </p:sp>
        <p:sp>
          <p:nvSpPr>
            <p:cNvPr id="34" name="Line 61"/>
            <p:cNvSpPr>
              <a:spLocks noChangeShapeType="1"/>
            </p:cNvSpPr>
            <p:nvPr/>
          </p:nvSpPr>
          <p:spPr bwMode="auto">
            <a:xfrm flipH="1" flipV="1">
              <a:off x="3651" y="1776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" name="Text Box 100"/>
            <p:cNvSpPr txBox="1">
              <a:spLocks noChangeArrowheads="1"/>
            </p:cNvSpPr>
            <p:nvPr/>
          </p:nvSpPr>
          <p:spPr bwMode="auto">
            <a:xfrm>
              <a:off x="3312" y="1536"/>
              <a:ext cx="1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sp>
        <p:nvSpPr>
          <p:cNvPr id="24578" name="Rectangle 2" descr=" 245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4602" name="Oval 26" descr=" 24602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3" name="Oval 27" descr=" 24603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4" name="Oval 28" descr=" 24604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5" name="Oval 29" descr=" 24605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6" name="Oval 30" descr=" 24606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7" name="Oval 31" descr=" 24607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8" name="Text Box 32" descr=" 24608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4609" name="Text Box 33" descr=" 24609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4610" name="Text Box 34" descr=" 24610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4611" name="Text Box 35" descr=" 24611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4612" name="Text Box 36" descr=" 24612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4613" name="Text Box 37" descr=" 24613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4614" name="Line 38" descr=" 24614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5" name="Line 39" descr=" 24615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6" name="Line 40" descr=" 24616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7" name="Line 41" descr=" 24617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8" name="Line 42" descr=" 24618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9" name="Freeform 43" descr=" 24619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20" name="Freeform 44" descr=" 24620"/>
          <p:cNvSpPr>
            <a:spLocks/>
          </p:cNvSpPr>
          <p:nvPr/>
        </p:nvSpPr>
        <p:spPr bwMode="auto">
          <a:xfrm>
            <a:off x="1938338" y="275431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21" name="Text Box 45" descr=" 24621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grpSp>
        <p:nvGrpSpPr>
          <p:cNvPr id="3" name="Group 101" descr=" 4"/>
          <p:cNvGrpSpPr>
            <a:grpSpLocks/>
          </p:cNvGrpSpPr>
          <p:nvPr/>
        </p:nvGrpSpPr>
        <p:grpSpPr bwMode="auto">
          <a:xfrm>
            <a:off x="6478587" y="1824038"/>
            <a:ext cx="428625" cy="449262"/>
            <a:chOff x="4081" y="1149"/>
            <a:chExt cx="270" cy="283"/>
          </a:xfrm>
        </p:grpSpPr>
        <p:sp>
          <p:nvSpPr>
            <p:cNvPr id="24" name="Oval 47"/>
            <p:cNvSpPr>
              <a:spLocks noChangeArrowheads="1"/>
            </p:cNvSpPr>
            <p:nvPr/>
          </p:nvSpPr>
          <p:spPr bwMode="auto">
            <a:xfrm>
              <a:off x="4081" y="126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0</a:t>
              </a:r>
            </a:p>
          </p:txBody>
        </p:sp>
        <p:sp>
          <p:nvSpPr>
            <p:cNvPr id="25" name="Text Box 94"/>
            <p:cNvSpPr txBox="1">
              <a:spLocks noChangeArrowheads="1"/>
            </p:cNvSpPr>
            <p:nvPr/>
          </p:nvSpPr>
          <p:spPr bwMode="auto">
            <a:xfrm>
              <a:off x="4176" y="1149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sp>
        <p:nvSpPr>
          <p:cNvPr id="36" name="向右箭號 35"/>
          <p:cNvSpPr/>
          <p:nvPr/>
        </p:nvSpPr>
        <p:spPr>
          <a:xfrm>
            <a:off x="395536" y="2656336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5220072" y="4355812"/>
            <a:ext cx="340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Calibri"/>
              </a:rPr>
              <a:t>Interpolant</a:t>
            </a:r>
            <a:r>
              <a:rPr lang="en-US" altLang="zh-TW" dirty="0" smtClean="0">
                <a:latin typeface="Calibri"/>
              </a:rPr>
              <a:t> for (L</a:t>
            </a:r>
            <a:r>
              <a:rPr lang="en-US" altLang="zh-TW" baseline="-25000" dirty="0" smtClean="0">
                <a:latin typeface="Calibri"/>
              </a:rPr>
              <a:t>0</a:t>
            </a:r>
            <a:r>
              <a:rPr lang="en-US" altLang="zh-TW" dirty="0" smtClean="0"/>
              <a:t> =0) 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>
                <a:latin typeface="Calibri"/>
              </a:rPr>
              <a:t>(L</a:t>
            </a:r>
            <a:r>
              <a:rPr lang="en-US" altLang="zh-TW" baseline="-25000" dirty="0" smtClean="0">
                <a:latin typeface="Calibri"/>
              </a:rPr>
              <a:t>0</a:t>
            </a:r>
            <a:r>
              <a:rPr lang="en-US" altLang="zh-TW" dirty="0" smtClean="0"/>
              <a:t>!=0)  =?</a:t>
            </a:r>
            <a:endParaRPr lang="zh-TW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" descr=" 2"/>
          <p:cNvGrpSpPr>
            <a:grpSpLocks/>
          </p:cNvGrpSpPr>
          <p:nvPr/>
        </p:nvGrpSpPr>
        <p:grpSpPr bwMode="auto">
          <a:xfrm>
            <a:off x="6478587" y="2209800"/>
            <a:ext cx="608012" cy="746125"/>
            <a:chOff x="4081" y="1392"/>
            <a:chExt cx="383" cy="470"/>
          </a:xfrm>
        </p:grpSpPr>
        <p:sp>
          <p:nvSpPr>
            <p:cNvPr id="27" name="Oval 48"/>
            <p:cNvSpPr>
              <a:spLocks noChangeArrowheads="1"/>
            </p:cNvSpPr>
            <p:nvPr/>
          </p:nvSpPr>
          <p:spPr bwMode="auto">
            <a:xfrm>
              <a:off x="4081" y="169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1</a:t>
              </a:r>
            </a:p>
          </p:txBody>
        </p:sp>
        <p:sp>
          <p:nvSpPr>
            <p:cNvPr id="28" name="Text Box 53"/>
            <p:cNvSpPr txBox="1">
              <a:spLocks noChangeArrowheads="1"/>
            </p:cNvSpPr>
            <p:nvPr/>
          </p:nvSpPr>
          <p:spPr bwMode="auto">
            <a:xfrm>
              <a:off x="4174" y="1392"/>
              <a:ext cx="290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L=0</a:t>
              </a:r>
            </a:p>
          </p:txBody>
        </p:sp>
        <p:sp>
          <p:nvSpPr>
            <p:cNvPr id="29" name="Line 58"/>
            <p:cNvSpPr>
              <a:spLocks noChangeShapeType="1"/>
            </p:cNvSpPr>
            <p:nvPr/>
          </p:nvSpPr>
          <p:spPr bwMode="auto">
            <a:xfrm>
              <a:off x="4167" y="1432"/>
              <a:ext cx="0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" name="Text Box 99"/>
            <p:cNvSpPr txBox="1">
              <a:spLocks noChangeArrowheads="1"/>
            </p:cNvSpPr>
            <p:nvPr/>
          </p:nvSpPr>
          <p:spPr bwMode="auto">
            <a:xfrm>
              <a:off x="4224" y="1584"/>
              <a:ext cx="1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grpSp>
        <p:nvGrpSpPr>
          <p:cNvPr id="3" name="Group 103" descr=" 3"/>
          <p:cNvGrpSpPr>
            <a:grpSpLocks/>
          </p:cNvGrpSpPr>
          <p:nvPr/>
        </p:nvGrpSpPr>
        <p:grpSpPr bwMode="auto">
          <a:xfrm>
            <a:off x="5257800" y="2438400"/>
            <a:ext cx="1295400" cy="517525"/>
            <a:chOff x="3312" y="1536"/>
            <a:chExt cx="816" cy="326"/>
          </a:xfrm>
        </p:grpSpPr>
        <p:sp>
          <p:nvSpPr>
            <p:cNvPr id="32" name="Oval 49"/>
            <p:cNvSpPr>
              <a:spLocks noChangeArrowheads="1"/>
            </p:cNvSpPr>
            <p:nvPr/>
          </p:nvSpPr>
          <p:spPr bwMode="auto">
            <a:xfrm>
              <a:off x="3479" y="1690"/>
              <a:ext cx="172" cy="17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2</a:t>
              </a:r>
            </a:p>
          </p:txBody>
        </p:sp>
        <p:sp>
          <p:nvSpPr>
            <p:cNvPr id="33" name="Text Box 55"/>
            <p:cNvSpPr txBox="1">
              <a:spLocks noChangeArrowheads="1"/>
            </p:cNvSpPr>
            <p:nvPr/>
          </p:nvSpPr>
          <p:spPr bwMode="auto">
            <a:xfrm>
              <a:off x="3665" y="1604"/>
              <a:ext cx="463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[L!=0]</a:t>
              </a:r>
            </a:p>
          </p:txBody>
        </p:sp>
        <p:sp>
          <p:nvSpPr>
            <p:cNvPr id="34" name="Line 61"/>
            <p:cNvSpPr>
              <a:spLocks noChangeShapeType="1"/>
            </p:cNvSpPr>
            <p:nvPr/>
          </p:nvSpPr>
          <p:spPr bwMode="auto">
            <a:xfrm flipH="1" flipV="1">
              <a:off x="3651" y="1776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" name="Text Box 100"/>
            <p:cNvSpPr txBox="1">
              <a:spLocks noChangeArrowheads="1"/>
            </p:cNvSpPr>
            <p:nvPr/>
          </p:nvSpPr>
          <p:spPr bwMode="auto">
            <a:xfrm>
              <a:off x="3312" y="1536"/>
              <a:ext cx="1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sp>
        <p:nvSpPr>
          <p:cNvPr id="24578" name="Rectangle 2" descr=" 245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Unwinding the CFG</a:t>
            </a:r>
          </a:p>
        </p:txBody>
      </p:sp>
      <p:sp>
        <p:nvSpPr>
          <p:cNvPr id="24602" name="Oval 26" descr=" 24602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3" name="Oval 27" descr=" 24603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4" name="Oval 28" descr=" 24604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5" name="Oval 29" descr=" 24605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6" name="Oval 30" descr=" 24606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7" name="Oval 31" descr=" 24607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8" name="Text Box 32" descr=" 24608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4609" name="Text Box 33" descr=" 24609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4610" name="Text Box 34" descr=" 24610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4611" name="Text Box 35" descr=" 24611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4612" name="Text Box 36" descr=" 24612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4613" name="Text Box 37" descr=" 24613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4614" name="Line 38" descr=" 24614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5" name="Line 39" descr=" 24615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6" name="Line 40" descr=" 24616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7" name="Line 41" descr=" 24617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8" name="Line 42" descr=" 24618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9" name="Freeform 43" descr=" 24619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20" name="Freeform 44" descr=" 24620"/>
          <p:cNvSpPr>
            <a:spLocks/>
          </p:cNvSpPr>
          <p:nvPr/>
        </p:nvSpPr>
        <p:spPr bwMode="auto">
          <a:xfrm>
            <a:off x="1938338" y="275431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21" name="Text Box 45" descr=" 24621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grpSp>
        <p:nvGrpSpPr>
          <p:cNvPr id="4" name="Group 101" descr=" 4"/>
          <p:cNvGrpSpPr>
            <a:grpSpLocks/>
          </p:cNvGrpSpPr>
          <p:nvPr/>
        </p:nvGrpSpPr>
        <p:grpSpPr bwMode="auto">
          <a:xfrm>
            <a:off x="6478587" y="1824038"/>
            <a:ext cx="428625" cy="449262"/>
            <a:chOff x="4081" y="1149"/>
            <a:chExt cx="270" cy="283"/>
          </a:xfrm>
        </p:grpSpPr>
        <p:sp>
          <p:nvSpPr>
            <p:cNvPr id="24" name="Oval 47"/>
            <p:cNvSpPr>
              <a:spLocks noChangeArrowheads="1"/>
            </p:cNvSpPr>
            <p:nvPr/>
          </p:nvSpPr>
          <p:spPr bwMode="auto">
            <a:xfrm>
              <a:off x="4081" y="126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0</a:t>
              </a:r>
            </a:p>
          </p:txBody>
        </p:sp>
        <p:sp>
          <p:nvSpPr>
            <p:cNvPr id="25" name="Text Box 94"/>
            <p:cNvSpPr txBox="1">
              <a:spLocks noChangeArrowheads="1"/>
            </p:cNvSpPr>
            <p:nvPr/>
          </p:nvSpPr>
          <p:spPr bwMode="auto">
            <a:xfrm>
              <a:off x="4176" y="1149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grpSp>
        <p:nvGrpSpPr>
          <p:cNvPr id="36" name="Group 107" descr=" 5"/>
          <p:cNvGrpSpPr>
            <a:grpSpLocks/>
          </p:cNvGrpSpPr>
          <p:nvPr/>
        </p:nvGrpSpPr>
        <p:grpSpPr bwMode="auto">
          <a:xfrm>
            <a:off x="5257800" y="2409825"/>
            <a:ext cx="3429000" cy="1660525"/>
            <a:chOff x="3312" y="1518"/>
            <a:chExt cx="2160" cy="1046"/>
          </a:xfrm>
        </p:grpSpPr>
        <p:grpSp>
          <p:nvGrpSpPr>
            <p:cNvPr id="37" name="Group 104"/>
            <p:cNvGrpSpPr>
              <a:grpSpLocks/>
            </p:cNvGrpSpPr>
            <p:nvPr/>
          </p:nvGrpSpPr>
          <p:grpSpPr bwMode="auto">
            <a:xfrm>
              <a:off x="3317" y="1518"/>
              <a:ext cx="1195" cy="210"/>
              <a:chOff x="3317" y="1518"/>
              <a:chExt cx="1195" cy="210"/>
            </a:xfrm>
          </p:grpSpPr>
          <p:sp>
            <p:nvSpPr>
              <p:cNvPr id="39" name="Text Box 63"/>
              <p:cNvSpPr txBox="1">
                <a:spLocks noChangeArrowheads="1"/>
              </p:cNvSpPr>
              <p:nvPr/>
            </p:nvSpPr>
            <p:spPr bwMode="auto">
              <a:xfrm>
                <a:off x="3317" y="1518"/>
                <a:ext cx="180" cy="17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sz="1200" b="1" i="1" dirty="0">
                    <a:solidFill>
                      <a:srgbClr val="990033"/>
                    </a:solidFill>
                    <a:latin typeface="Times New Roman" pitchFamily="18" charset="0"/>
                    <a:ea typeface="新細明體" charset="-120"/>
                  </a:rPr>
                  <a:t>F</a:t>
                </a:r>
              </a:p>
            </p:txBody>
          </p:sp>
          <p:sp>
            <p:nvSpPr>
              <p:cNvPr id="40" name="Text Box 65"/>
              <p:cNvSpPr txBox="1">
                <a:spLocks noChangeArrowheads="1"/>
              </p:cNvSpPr>
              <p:nvPr/>
            </p:nvSpPr>
            <p:spPr bwMode="auto">
              <a:xfrm>
                <a:off x="4235" y="1556"/>
                <a:ext cx="277" cy="17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sz="1200" b="1" i="1" dirty="0">
                    <a:solidFill>
                      <a:srgbClr val="990033"/>
                    </a:solidFill>
                    <a:latin typeface="Times New Roman" pitchFamily="18" charset="0"/>
                    <a:ea typeface="新細明體" charset="-120"/>
                  </a:rPr>
                  <a:t>L=0</a:t>
                </a:r>
              </a:p>
            </p:txBody>
          </p:sp>
        </p:grpSp>
        <p:sp>
          <p:nvSpPr>
            <p:cNvPr id="38" name="Text Box 105"/>
            <p:cNvSpPr txBox="1">
              <a:spLocks noChangeArrowheads="1"/>
            </p:cNvSpPr>
            <p:nvPr/>
          </p:nvSpPr>
          <p:spPr bwMode="auto">
            <a:xfrm>
              <a:off x="3312" y="2160"/>
              <a:ext cx="216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>
                  <a:ea typeface="新細明體" charset="-120"/>
                </a:rPr>
                <a:t>Label error state with false, by refining labels on path</a:t>
              </a:r>
            </a:p>
          </p:txBody>
        </p:sp>
      </p:grpSp>
      <p:sp>
        <p:nvSpPr>
          <p:cNvPr id="42" name="向右箭號 41"/>
          <p:cNvSpPr/>
          <p:nvPr/>
        </p:nvSpPr>
        <p:spPr>
          <a:xfrm>
            <a:off x="395536" y="2656336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Text Box 94"/>
          <p:cNvSpPr txBox="1">
            <a:spLocks noChangeArrowheads="1"/>
          </p:cNvSpPr>
          <p:nvPr/>
        </p:nvSpPr>
        <p:spPr bwMode="auto">
          <a:xfrm>
            <a:off x="6557744" y="4622656"/>
            <a:ext cx="28803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46" name="Text Box 65"/>
          <p:cNvSpPr txBox="1">
            <a:spLocks noChangeArrowheads="1"/>
          </p:cNvSpPr>
          <p:nvPr/>
        </p:nvSpPr>
        <p:spPr bwMode="auto">
          <a:xfrm>
            <a:off x="7164288" y="4607416"/>
            <a:ext cx="50045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 dirty="0" smtClean="0">
                <a:solidFill>
                  <a:srgbClr val="990033"/>
                </a:solidFill>
                <a:latin typeface="Calibri"/>
                <a:ea typeface="新細明體" charset="-120"/>
              </a:rPr>
              <a:t>L</a:t>
            </a:r>
            <a:r>
              <a:rPr lang="en-US" altLang="zh-TW" sz="1400" b="1" i="1" baseline="-25000" dirty="0" smtClean="0">
                <a:solidFill>
                  <a:srgbClr val="990033"/>
                </a:solidFill>
                <a:latin typeface="Times New Roman"/>
                <a:ea typeface="新細明體" charset="-120"/>
              </a:rPr>
              <a:t>0</a:t>
            </a:r>
            <a:r>
              <a:rPr lang="en-US" altLang="zh-TW" sz="1400" b="1" dirty="0" smtClean="0">
                <a:solidFill>
                  <a:srgbClr val="990033"/>
                </a:solidFill>
                <a:latin typeface="Calibri"/>
                <a:ea typeface="新細明體" charset="-120"/>
              </a:rPr>
              <a:t>=0</a:t>
            </a:r>
            <a:endParaRPr lang="en-US" altLang="zh-TW" sz="1400" b="1" dirty="0">
              <a:solidFill>
                <a:srgbClr val="990033"/>
              </a:solidFill>
              <a:latin typeface="Calibri"/>
              <a:ea typeface="新細明體" charset="-120"/>
            </a:endParaRPr>
          </a:p>
        </p:txBody>
      </p:sp>
      <p:sp>
        <p:nvSpPr>
          <p:cNvPr id="47" name="Text Box 63"/>
          <p:cNvSpPr txBox="1">
            <a:spLocks noChangeArrowheads="1"/>
          </p:cNvSpPr>
          <p:nvPr/>
        </p:nvSpPr>
        <p:spPr bwMode="auto">
          <a:xfrm>
            <a:off x="8030666" y="4622398"/>
            <a:ext cx="285750" cy="273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5220072" y="4355812"/>
            <a:ext cx="340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Calibri"/>
              </a:rPr>
              <a:t>Interpolant</a:t>
            </a:r>
            <a:r>
              <a:rPr lang="en-US" altLang="zh-TW" dirty="0" smtClean="0">
                <a:latin typeface="Calibri"/>
              </a:rPr>
              <a:t> for (L</a:t>
            </a:r>
            <a:r>
              <a:rPr lang="en-US" altLang="zh-TW" baseline="-25000" dirty="0" smtClean="0">
                <a:latin typeface="Calibri"/>
              </a:rPr>
              <a:t>0</a:t>
            </a:r>
            <a:r>
              <a:rPr lang="en-US" altLang="zh-TW" dirty="0" smtClean="0"/>
              <a:t> =0) 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>
                <a:latin typeface="Calibri"/>
              </a:rPr>
              <a:t>(L</a:t>
            </a:r>
            <a:r>
              <a:rPr lang="en-US" altLang="zh-TW" baseline="-25000" dirty="0" smtClean="0">
                <a:latin typeface="Calibri"/>
              </a:rPr>
              <a:t>0</a:t>
            </a:r>
            <a:r>
              <a:rPr lang="en-US" altLang="zh-TW" dirty="0" smtClean="0"/>
              <a:t>!=0)  =?</a:t>
            </a:r>
            <a:endParaRPr lang="zh-TW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 descr=" 266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6627" name="Oval 3" descr=" 26627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8" name="Oval 4" descr=" 26628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9" name="Oval 5" descr=" 26629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0" name="Oval 6" descr=" 26630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1" name="Oval 7" descr=" 26631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2" name="Oval 8" descr=" 26632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3" name="Text Box 9" descr=" 26633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6634" name="Text Box 10" descr=" 26634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6635" name="Text Box 11" descr=" 26635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6636" name="Text Box 12" descr=" 26636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6637" name="Text Box 13" descr=" 26637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6638" name="Text Box 14" descr=" 26638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6639" name="Line 15" descr=" 26639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0" name="Line 16" descr=" 26640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1" name="Line 17" descr=" 26641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2" name="Line 18" descr=" 26642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3" name="Line 19" descr=" 26643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4" name="Freeform 20" descr=" 26644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5" name="Freeform 21" descr=" 26645"/>
          <p:cNvSpPr>
            <a:spLocks/>
          </p:cNvSpPr>
          <p:nvPr/>
        </p:nvSpPr>
        <p:spPr bwMode="auto">
          <a:xfrm>
            <a:off x="1938338" y="275431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6" name="Text Box 22" descr=" 26646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sp>
        <p:nvSpPr>
          <p:cNvPr id="26647" name="Oval 23" descr=" 26647"/>
          <p:cNvSpPr>
            <a:spLocks noChangeArrowheads="1"/>
          </p:cNvSpPr>
          <p:nvPr/>
        </p:nvSpPr>
        <p:spPr bwMode="auto">
          <a:xfrm>
            <a:off x="6478588" y="20002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0</a:t>
            </a:r>
          </a:p>
        </p:txBody>
      </p:sp>
      <p:sp>
        <p:nvSpPr>
          <p:cNvPr id="26648" name="Oval 24" descr=" 26648"/>
          <p:cNvSpPr>
            <a:spLocks noChangeArrowheads="1"/>
          </p:cNvSpPr>
          <p:nvPr/>
        </p:nvSpPr>
        <p:spPr bwMode="auto">
          <a:xfrm>
            <a:off x="6478588" y="268287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26649" name="Oval 25" descr=" 26649"/>
          <p:cNvSpPr>
            <a:spLocks noChangeArrowheads="1"/>
          </p:cNvSpPr>
          <p:nvPr/>
        </p:nvSpPr>
        <p:spPr bwMode="auto">
          <a:xfrm>
            <a:off x="5522913" y="2682875"/>
            <a:ext cx="273050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26653" name="Text Box 29" descr=" 26653"/>
          <p:cNvSpPr txBox="1">
            <a:spLocks noChangeArrowheads="1"/>
          </p:cNvSpPr>
          <p:nvPr/>
        </p:nvSpPr>
        <p:spPr bwMode="auto">
          <a:xfrm>
            <a:off x="6626225" y="2209800"/>
            <a:ext cx="4603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6655" name="Text Box 31" descr=" 26655"/>
          <p:cNvSpPr txBox="1">
            <a:spLocks noChangeArrowheads="1"/>
          </p:cNvSpPr>
          <p:nvPr/>
        </p:nvSpPr>
        <p:spPr bwMode="auto">
          <a:xfrm>
            <a:off x="5668963" y="2444750"/>
            <a:ext cx="735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6658" name="Line 34" descr=" 26658"/>
          <p:cNvSpPr>
            <a:spLocks noChangeShapeType="1"/>
          </p:cNvSpPr>
          <p:nvPr/>
        </p:nvSpPr>
        <p:spPr bwMode="auto">
          <a:xfrm>
            <a:off x="6615113" y="2273300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61" name="Line 37" descr=" 26661"/>
          <p:cNvSpPr>
            <a:spLocks noChangeShapeType="1"/>
          </p:cNvSpPr>
          <p:nvPr/>
        </p:nvSpPr>
        <p:spPr bwMode="auto">
          <a:xfrm flipH="1" flipV="1">
            <a:off x="5795963" y="281940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62" name="Text Box 38" descr=" 26662"/>
          <p:cNvSpPr txBox="1">
            <a:spLocks noChangeArrowheads="1"/>
          </p:cNvSpPr>
          <p:nvPr/>
        </p:nvSpPr>
        <p:spPr bwMode="auto">
          <a:xfrm>
            <a:off x="5265738" y="2409825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6663" name="Text Box 39" descr=" 26663"/>
          <p:cNvSpPr txBox="1">
            <a:spLocks noChangeArrowheads="1"/>
          </p:cNvSpPr>
          <p:nvPr/>
        </p:nvSpPr>
        <p:spPr bwMode="auto">
          <a:xfrm>
            <a:off x="6646863" y="2470150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6689" name="Text Box 65" descr=" 26689"/>
          <p:cNvSpPr txBox="1">
            <a:spLocks noChangeArrowheads="1"/>
          </p:cNvSpPr>
          <p:nvPr/>
        </p:nvSpPr>
        <p:spPr bwMode="auto">
          <a:xfrm>
            <a:off x="6629400" y="1824038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33" name="向右箭號 32"/>
          <p:cNvSpPr/>
          <p:nvPr/>
        </p:nvSpPr>
        <p:spPr>
          <a:xfrm>
            <a:off x="395536" y="2656336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71" descr=" 5"/>
          <p:cNvGrpSpPr>
            <a:grpSpLocks/>
          </p:cNvGrpSpPr>
          <p:nvPr/>
        </p:nvGrpSpPr>
        <p:grpSpPr bwMode="auto">
          <a:xfrm>
            <a:off x="6094412" y="2930525"/>
            <a:ext cx="1144587" cy="708025"/>
            <a:chOff x="3839" y="1846"/>
            <a:chExt cx="721" cy="446"/>
          </a:xfrm>
        </p:grpSpPr>
        <p:sp>
          <p:nvSpPr>
            <p:cNvPr id="34" name="Oval 26"/>
            <p:cNvSpPr>
              <a:spLocks noChangeArrowheads="1"/>
            </p:cNvSpPr>
            <p:nvPr/>
          </p:nvSpPr>
          <p:spPr bwMode="auto">
            <a:xfrm>
              <a:off x="3839" y="212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3</a:t>
              </a:r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4037" y="1870"/>
              <a:ext cx="52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 L=1;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old=new</a:t>
              </a:r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 flipH="1">
              <a:off x="3925" y="1846"/>
              <a:ext cx="188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Text Box 66"/>
            <p:cNvSpPr txBox="1">
              <a:spLocks noChangeArrowheads="1"/>
            </p:cNvSpPr>
            <p:nvPr/>
          </p:nvSpPr>
          <p:spPr bwMode="auto">
            <a:xfrm>
              <a:off x="4001" y="2112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sp>
        <p:nvSpPr>
          <p:cNvPr id="26626" name="Rectangle 2" descr=" 266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6627" name="Oval 3" descr=" 26627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8" name="Oval 4" descr=" 26628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9" name="Oval 5" descr=" 26629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0" name="Oval 6" descr=" 26630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1" name="Oval 7" descr=" 26631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2" name="Oval 8" descr=" 26632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3" name="Text Box 9" descr=" 26633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6634" name="Text Box 10" descr=" 26634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6635" name="Text Box 11" descr=" 26635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6636" name="Text Box 12" descr=" 26636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6637" name="Text Box 13" descr=" 26637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6638" name="Text Box 14" descr=" 26638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6639" name="Line 15" descr=" 26639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0" name="Line 16" descr=" 26640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1" name="Line 17" descr=" 26641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2" name="Line 18" descr=" 26642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3" name="Line 19" descr=" 26643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4" name="Freeform 20" descr=" 26644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5" name="Freeform 21" descr=" 26645"/>
          <p:cNvSpPr>
            <a:spLocks/>
          </p:cNvSpPr>
          <p:nvPr/>
        </p:nvSpPr>
        <p:spPr bwMode="auto">
          <a:xfrm>
            <a:off x="1938338" y="275431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6" name="Text Box 22" descr=" 26646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sp>
        <p:nvSpPr>
          <p:cNvPr id="26647" name="Oval 23" descr=" 26647"/>
          <p:cNvSpPr>
            <a:spLocks noChangeArrowheads="1"/>
          </p:cNvSpPr>
          <p:nvPr/>
        </p:nvSpPr>
        <p:spPr bwMode="auto">
          <a:xfrm>
            <a:off x="6478588" y="20002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0</a:t>
            </a:r>
          </a:p>
        </p:txBody>
      </p:sp>
      <p:sp>
        <p:nvSpPr>
          <p:cNvPr id="26648" name="Oval 24" descr=" 26648"/>
          <p:cNvSpPr>
            <a:spLocks noChangeArrowheads="1"/>
          </p:cNvSpPr>
          <p:nvPr/>
        </p:nvSpPr>
        <p:spPr bwMode="auto">
          <a:xfrm>
            <a:off x="6478588" y="268287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26649" name="Oval 25" descr=" 26649"/>
          <p:cNvSpPr>
            <a:spLocks noChangeArrowheads="1"/>
          </p:cNvSpPr>
          <p:nvPr/>
        </p:nvSpPr>
        <p:spPr bwMode="auto">
          <a:xfrm>
            <a:off x="5522913" y="2682875"/>
            <a:ext cx="273050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26653" name="Text Box 29" descr=" 26653"/>
          <p:cNvSpPr txBox="1">
            <a:spLocks noChangeArrowheads="1"/>
          </p:cNvSpPr>
          <p:nvPr/>
        </p:nvSpPr>
        <p:spPr bwMode="auto">
          <a:xfrm>
            <a:off x="6626225" y="2209800"/>
            <a:ext cx="4603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6655" name="Text Box 31" descr=" 26655"/>
          <p:cNvSpPr txBox="1">
            <a:spLocks noChangeArrowheads="1"/>
          </p:cNvSpPr>
          <p:nvPr/>
        </p:nvSpPr>
        <p:spPr bwMode="auto">
          <a:xfrm>
            <a:off x="5668963" y="2444750"/>
            <a:ext cx="735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6658" name="Line 34" descr=" 26658"/>
          <p:cNvSpPr>
            <a:spLocks noChangeShapeType="1"/>
          </p:cNvSpPr>
          <p:nvPr/>
        </p:nvSpPr>
        <p:spPr bwMode="auto">
          <a:xfrm>
            <a:off x="6615113" y="2273300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61" name="Line 37" descr=" 26661"/>
          <p:cNvSpPr>
            <a:spLocks noChangeShapeType="1"/>
          </p:cNvSpPr>
          <p:nvPr/>
        </p:nvSpPr>
        <p:spPr bwMode="auto">
          <a:xfrm flipH="1" flipV="1">
            <a:off x="5795963" y="281940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62" name="Text Box 38" descr=" 26662"/>
          <p:cNvSpPr txBox="1">
            <a:spLocks noChangeArrowheads="1"/>
          </p:cNvSpPr>
          <p:nvPr/>
        </p:nvSpPr>
        <p:spPr bwMode="auto">
          <a:xfrm>
            <a:off x="5265738" y="2409825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6663" name="Text Box 39" descr=" 26663"/>
          <p:cNvSpPr txBox="1">
            <a:spLocks noChangeArrowheads="1"/>
          </p:cNvSpPr>
          <p:nvPr/>
        </p:nvSpPr>
        <p:spPr bwMode="auto">
          <a:xfrm>
            <a:off x="6646863" y="2470150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6689" name="Text Box 65" descr=" 26689"/>
          <p:cNvSpPr txBox="1">
            <a:spLocks noChangeArrowheads="1"/>
          </p:cNvSpPr>
          <p:nvPr/>
        </p:nvSpPr>
        <p:spPr bwMode="auto">
          <a:xfrm>
            <a:off x="6629400" y="1824038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38" name="向右箭號 37"/>
          <p:cNvSpPr/>
          <p:nvPr/>
        </p:nvSpPr>
        <p:spPr>
          <a:xfrm>
            <a:off x="1619672" y="3304408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72" descr=" 4"/>
          <p:cNvGrpSpPr>
            <a:grpSpLocks/>
          </p:cNvGrpSpPr>
          <p:nvPr/>
        </p:nvGrpSpPr>
        <p:grpSpPr bwMode="auto">
          <a:xfrm>
            <a:off x="5267326" y="3502025"/>
            <a:ext cx="877887" cy="819150"/>
            <a:chOff x="3318" y="2206"/>
            <a:chExt cx="553" cy="516"/>
          </a:xfrm>
        </p:grpSpPr>
        <p:sp>
          <p:nvSpPr>
            <p:cNvPr id="39" name="Oval 27"/>
            <p:cNvSpPr>
              <a:spLocks noChangeArrowheads="1"/>
            </p:cNvSpPr>
            <p:nvPr/>
          </p:nvSpPr>
          <p:spPr bwMode="auto">
            <a:xfrm>
              <a:off x="3608" y="255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4</a:t>
              </a:r>
            </a:p>
          </p:txBody>
        </p:sp>
        <p:sp>
          <p:nvSpPr>
            <p:cNvPr id="40" name="Text Box 32"/>
            <p:cNvSpPr txBox="1">
              <a:spLocks noChangeArrowheads="1"/>
            </p:cNvSpPr>
            <p:nvPr/>
          </p:nvSpPr>
          <p:spPr bwMode="auto">
            <a:xfrm>
              <a:off x="3318" y="2206"/>
              <a:ext cx="52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   L=0;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 new++</a:t>
              </a: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 flipH="1">
              <a:off x="3689" y="2260"/>
              <a:ext cx="182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" name="Text Box 67"/>
            <p:cNvSpPr txBox="1">
              <a:spLocks noChangeArrowheads="1"/>
            </p:cNvSpPr>
            <p:nvPr/>
          </p:nvSpPr>
          <p:spPr bwMode="auto">
            <a:xfrm>
              <a:off x="3696" y="2418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grpSp>
        <p:nvGrpSpPr>
          <p:cNvPr id="2" name="Group 71" descr=" 5"/>
          <p:cNvGrpSpPr>
            <a:grpSpLocks/>
          </p:cNvGrpSpPr>
          <p:nvPr/>
        </p:nvGrpSpPr>
        <p:grpSpPr bwMode="auto">
          <a:xfrm>
            <a:off x="6094412" y="2930525"/>
            <a:ext cx="1144587" cy="708025"/>
            <a:chOff x="3839" y="1846"/>
            <a:chExt cx="721" cy="446"/>
          </a:xfrm>
        </p:grpSpPr>
        <p:sp>
          <p:nvSpPr>
            <p:cNvPr id="34" name="Oval 26"/>
            <p:cNvSpPr>
              <a:spLocks noChangeArrowheads="1"/>
            </p:cNvSpPr>
            <p:nvPr/>
          </p:nvSpPr>
          <p:spPr bwMode="auto">
            <a:xfrm>
              <a:off x="3839" y="212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3</a:t>
              </a:r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4037" y="1870"/>
              <a:ext cx="52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 L=1;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old=new</a:t>
              </a:r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 flipH="1">
              <a:off x="3925" y="1846"/>
              <a:ext cx="188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Text Box 66"/>
            <p:cNvSpPr txBox="1">
              <a:spLocks noChangeArrowheads="1"/>
            </p:cNvSpPr>
            <p:nvPr/>
          </p:nvSpPr>
          <p:spPr bwMode="auto">
            <a:xfrm>
              <a:off x="4001" y="2112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sp>
        <p:nvSpPr>
          <p:cNvPr id="26626" name="Rectangle 2" descr=" 266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6627" name="Oval 3" descr=" 26627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8" name="Oval 4" descr=" 26628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9" name="Oval 5" descr=" 26629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0" name="Oval 6" descr=" 26630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1" name="Oval 7" descr=" 26631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2" name="Oval 8" descr=" 26632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3" name="Text Box 9" descr=" 26633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6634" name="Text Box 10" descr=" 26634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6635" name="Text Box 11" descr=" 26635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6636" name="Text Box 12" descr=" 26636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6637" name="Text Box 13" descr=" 26637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6638" name="Text Box 14" descr=" 26638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6639" name="Line 15" descr=" 26639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0" name="Line 16" descr=" 26640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1" name="Line 17" descr=" 26641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2" name="Line 18" descr=" 26642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3" name="Line 19" descr=" 26643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4" name="Freeform 20" descr=" 26644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rgbClr val="C00000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5" name="Freeform 21" descr=" 26645"/>
          <p:cNvSpPr>
            <a:spLocks/>
          </p:cNvSpPr>
          <p:nvPr/>
        </p:nvSpPr>
        <p:spPr bwMode="auto">
          <a:xfrm>
            <a:off x="1938338" y="275431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6" name="Text Box 22" descr=" 26646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sp>
        <p:nvSpPr>
          <p:cNvPr id="26647" name="Oval 23" descr=" 26647"/>
          <p:cNvSpPr>
            <a:spLocks noChangeArrowheads="1"/>
          </p:cNvSpPr>
          <p:nvPr/>
        </p:nvSpPr>
        <p:spPr bwMode="auto">
          <a:xfrm>
            <a:off x="6478588" y="20002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0</a:t>
            </a:r>
          </a:p>
        </p:txBody>
      </p:sp>
      <p:sp>
        <p:nvSpPr>
          <p:cNvPr id="26648" name="Oval 24" descr=" 26648"/>
          <p:cNvSpPr>
            <a:spLocks noChangeArrowheads="1"/>
          </p:cNvSpPr>
          <p:nvPr/>
        </p:nvSpPr>
        <p:spPr bwMode="auto">
          <a:xfrm>
            <a:off x="6478588" y="268287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26649" name="Oval 25" descr=" 26649"/>
          <p:cNvSpPr>
            <a:spLocks noChangeArrowheads="1"/>
          </p:cNvSpPr>
          <p:nvPr/>
        </p:nvSpPr>
        <p:spPr bwMode="auto">
          <a:xfrm>
            <a:off x="5522913" y="2682875"/>
            <a:ext cx="273050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26653" name="Text Box 29" descr=" 26653"/>
          <p:cNvSpPr txBox="1">
            <a:spLocks noChangeArrowheads="1"/>
          </p:cNvSpPr>
          <p:nvPr/>
        </p:nvSpPr>
        <p:spPr bwMode="auto">
          <a:xfrm>
            <a:off x="6626225" y="2209800"/>
            <a:ext cx="4603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6655" name="Text Box 31" descr=" 26655"/>
          <p:cNvSpPr txBox="1">
            <a:spLocks noChangeArrowheads="1"/>
          </p:cNvSpPr>
          <p:nvPr/>
        </p:nvSpPr>
        <p:spPr bwMode="auto">
          <a:xfrm>
            <a:off x="5668963" y="2444750"/>
            <a:ext cx="735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6658" name="Line 34" descr=" 26658"/>
          <p:cNvSpPr>
            <a:spLocks noChangeShapeType="1"/>
          </p:cNvSpPr>
          <p:nvPr/>
        </p:nvSpPr>
        <p:spPr bwMode="auto">
          <a:xfrm>
            <a:off x="6615113" y="2273300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61" name="Line 37" descr=" 26661"/>
          <p:cNvSpPr>
            <a:spLocks noChangeShapeType="1"/>
          </p:cNvSpPr>
          <p:nvPr/>
        </p:nvSpPr>
        <p:spPr bwMode="auto">
          <a:xfrm flipH="1" flipV="1">
            <a:off x="5795963" y="281940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62" name="Text Box 38" descr=" 26662"/>
          <p:cNvSpPr txBox="1">
            <a:spLocks noChangeArrowheads="1"/>
          </p:cNvSpPr>
          <p:nvPr/>
        </p:nvSpPr>
        <p:spPr bwMode="auto">
          <a:xfrm>
            <a:off x="5265738" y="2409825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6663" name="Text Box 39" descr=" 26663"/>
          <p:cNvSpPr txBox="1">
            <a:spLocks noChangeArrowheads="1"/>
          </p:cNvSpPr>
          <p:nvPr/>
        </p:nvSpPr>
        <p:spPr bwMode="auto">
          <a:xfrm>
            <a:off x="6646863" y="2470150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6689" name="Text Box 65" descr=" 26689"/>
          <p:cNvSpPr txBox="1">
            <a:spLocks noChangeArrowheads="1"/>
          </p:cNvSpPr>
          <p:nvPr/>
        </p:nvSpPr>
        <p:spPr bwMode="auto">
          <a:xfrm>
            <a:off x="6629400" y="1824038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43" name="向右箭號 42"/>
          <p:cNvSpPr/>
          <p:nvPr/>
        </p:nvSpPr>
        <p:spPr>
          <a:xfrm>
            <a:off x="1649376" y="4024488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73" descr=" 3"/>
          <p:cNvGrpSpPr>
            <a:grpSpLocks/>
          </p:cNvGrpSpPr>
          <p:nvPr/>
        </p:nvGrpSpPr>
        <p:grpSpPr bwMode="auto">
          <a:xfrm>
            <a:off x="4686300" y="4143375"/>
            <a:ext cx="1181100" cy="708025"/>
            <a:chOff x="2952" y="2610"/>
            <a:chExt cx="744" cy="446"/>
          </a:xfrm>
        </p:grpSpPr>
        <p:sp>
          <p:nvSpPr>
            <p:cNvPr id="44" name="Oval 28"/>
            <p:cNvSpPr>
              <a:spLocks noChangeArrowheads="1"/>
            </p:cNvSpPr>
            <p:nvPr/>
          </p:nvSpPr>
          <p:spPr bwMode="auto">
            <a:xfrm>
              <a:off x="3404" y="2884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5</a:t>
              </a:r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2952" y="2610"/>
              <a:ext cx="69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[new!=old]</a:t>
              </a:r>
            </a:p>
          </p:txBody>
        </p:sp>
        <p:sp>
          <p:nvSpPr>
            <p:cNvPr id="46" name="Line 36"/>
            <p:cNvSpPr>
              <a:spLocks noChangeShapeType="1"/>
            </p:cNvSpPr>
            <p:nvPr/>
          </p:nvSpPr>
          <p:spPr bwMode="auto">
            <a:xfrm flipH="1">
              <a:off x="3496" y="2717"/>
              <a:ext cx="134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" name="Text Box 68"/>
            <p:cNvSpPr txBox="1">
              <a:spLocks noChangeArrowheads="1"/>
            </p:cNvSpPr>
            <p:nvPr/>
          </p:nvSpPr>
          <p:spPr bwMode="auto">
            <a:xfrm>
              <a:off x="3521" y="2802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grpSp>
        <p:nvGrpSpPr>
          <p:cNvPr id="2" name="Group 72" descr=" 4"/>
          <p:cNvGrpSpPr>
            <a:grpSpLocks/>
          </p:cNvGrpSpPr>
          <p:nvPr/>
        </p:nvGrpSpPr>
        <p:grpSpPr bwMode="auto">
          <a:xfrm>
            <a:off x="5267326" y="3502025"/>
            <a:ext cx="877887" cy="819150"/>
            <a:chOff x="3318" y="2206"/>
            <a:chExt cx="553" cy="516"/>
          </a:xfrm>
        </p:grpSpPr>
        <p:sp>
          <p:nvSpPr>
            <p:cNvPr id="39" name="Oval 27"/>
            <p:cNvSpPr>
              <a:spLocks noChangeArrowheads="1"/>
            </p:cNvSpPr>
            <p:nvPr/>
          </p:nvSpPr>
          <p:spPr bwMode="auto">
            <a:xfrm>
              <a:off x="3608" y="255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4</a:t>
              </a:r>
            </a:p>
          </p:txBody>
        </p:sp>
        <p:sp>
          <p:nvSpPr>
            <p:cNvPr id="40" name="Text Box 32"/>
            <p:cNvSpPr txBox="1">
              <a:spLocks noChangeArrowheads="1"/>
            </p:cNvSpPr>
            <p:nvPr/>
          </p:nvSpPr>
          <p:spPr bwMode="auto">
            <a:xfrm>
              <a:off x="3318" y="2206"/>
              <a:ext cx="52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   L=0;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 new++</a:t>
              </a: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 flipH="1">
              <a:off x="3689" y="2260"/>
              <a:ext cx="182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" name="Text Box 67"/>
            <p:cNvSpPr txBox="1">
              <a:spLocks noChangeArrowheads="1"/>
            </p:cNvSpPr>
            <p:nvPr/>
          </p:nvSpPr>
          <p:spPr bwMode="auto">
            <a:xfrm>
              <a:off x="3696" y="2418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grpSp>
        <p:nvGrpSpPr>
          <p:cNvPr id="3" name="Group 71" descr=" 5"/>
          <p:cNvGrpSpPr>
            <a:grpSpLocks/>
          </p:cNvGrpSpPr>
          <p:nvPr/>
        </p:nvGrpSpPr>
        <p:grpSpPr bwMode="auto">
          <a:xfrm>
            <a:off x="6094412" y="2930525"/>
            <a:ext cx="1144587" cy="708025"/>
            <a:chOff x="3839" y="1846"/>
            <a:chExt cx="721" cy="446"/>
          </a:xfrm>
        </p:grpSpPr>
        <p:sp>
          <p:nvSpPr>
            <p:cNvPr id="34" name="Oval 26"/>
            <p:cNvSpPr>
              <a:spLocks noChangeArrowheads="1"/>
            </p:cNvSpPr>
            <p:nvPr/>
          </p:nvSpPr>
          <p:spPr bwMode="auto">
            <a:xfrm>
              <a:off x="3839" y="212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3</a:t>
              </a:r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4037" y="1870"/>
              <a:ext cx="52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 L=1;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old=new</a:t>
              </a:r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 flipH="1">
              <a:off x="3925" y="1846"/>
              <a:ext cx="188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Text Box 66"/>
            <p:cNvSpPr txBox="1">
              <a:spLocks noChangeArrowheads="1"/>
            </p:cNvSpPr>
            <p:nvPr/>
          </p:nvSpPr>
          <p:spPr bwMode="auto">
            <a:xfrm>
              <a:off x="4001" y="2112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sp>
        <p:nvSpPr>
          <p:cNvPr id="26626" name="Rectangle 2" descr=" 266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6627" name="Oval 3" descr=" 26627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8" name="Oval 4" descr=" 26628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9" name="Oval 5" descr=" 26629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0" name="Oval 6" descr=" 26630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1" name="Oval 7" descr=" 26631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2" name="Oval 8" descr=" 26632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3" name="Text Box 9" descr=" 26633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6634" name="Text Box 10" descr=" 26634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6635" name="Text Box 11" descr=" 26635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6636" name="Text Box 12" descr=" 26636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6637" name="Text Box 13" descr=" 26637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6638" name="Text Box 14" descr=" 26638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6639" name="Line 15" descr=" 26639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0" name="Line 16" descr=" 26640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1" name="Line 17" descr=" 26641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2" name="Line 18" descr=" 26642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3" name="Line 19" descr=" 26643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4" name="Freeform 20" descr=" 26644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5" name="Freeform 21" descr=" 26645"/>
          <p:cNvSpPr>
            <a:spLocks/>
          </p:cNvSpPr>
          <p:nvPr/>
        </p:nvSpPr>
        <p:spPr bwMode="auto">
          <a:xfrm>
            <a:off x="1938338" y="275431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rgbClr val="C00000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6" name="Text Box 22" descr=" 26646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sp>
        <p:nvSpPr>
          <p:cNvPr id="26647" name="Oval 23" descr=" 26647"/>
          <p:cNvSpPr>
            <a:spLocks noChangeArrowheads="1"/>
          </p:cNvSpPr>
          <p:nvPr/>
        </p:nvSpPr>
        <p:spPr bwMode="auto">
          <a:xfrm>
            <a:off x="6478588" y="20002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0</a:t>
            </a:r>
          </a:p>
        </p:txBody>
      </p:sp>
      <p:sp>
        <p:nvSpPr>
          <p:cNvPr id="26648" name="Oval 24" descr=" 26648"/>
          <p:cNvSpPr>
            <a:spLocks noChangeArrowheads="1"/>
          </p:cNvSpPr>
          <p:nvPr/>
        </p:nvSpPr>
        <p:spPr bwMode="auto">
          <a:xfrm>
            <a:off x="6478588" y="268287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26649" name="Oval 25" descr=" 26649"/>
          <p:cNvSpPr>
            <a:spLocks noChangeArrowheads="1"/>
          </p:cNvSpPr>
          <p:nvPr/>
        </p:nvSpPr>
        <p:spPr bwMode="auto">
          <a:xfrm>
            <a:off x="5522913" y="2682875"/>
            <a:ext cx="273050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26653" name="Text Box 29" descr=" 26653"/>
          <p:cNvSpPr txBox="1">
            <a:spLocks noChangeArrowheads="1"/>
          </p:cNvSpPr>
          <p:nvPr/>
        </p:nvSpPr>
        <p:spPr bwMode="auto">
          <a:xfrm>
            <a:off x="6626225" y="2209800"/>
            <a:ext cx="4603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6655" name="Text Box 31" descr=" 26655"/>
          <p:cNvSpPr txBox="1">
            <a:spLocks noChangeArrowheads="1"/>
          </p:cNvSpPr>
          <p:nvPr/>
        </p:nvSpPr>
        <p:spPr bwMode="auto">
          <a:xfrm>
            <a:off x="5668963" y="2444750"/>
            <a:ext cx="735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6658" name="Line 34" descr=" 26658"/>
          <p:cNvSpPr>
            <a:spLocks noChangeShapeType="1"/>
          </p:cNvSpPr>
          <p:nvPr/>
        </p:nvSpPr>
        <p:spPr bwMode="auto">
          <a:xfrm>
            <a:off x="6615113" y="2273300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61" name="Line 37" descr=" 26661"/>
          <p:cNvSpPr>
            <a:spLocks noChangeShapeType="1"/>
          </p:cNvSpPr>
          <p:nvPr/>
        </p:nvSpPr>
        <p:spPr bwMode="auto">
          <a:xfrm flipH="1" flipV="1">
            <a:off x="5795963" y="281940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62" name="Text Box 38" descr=" 26662"/>
          <p:cNvSpPr txBox="1">
            <a:spLocks noChangeArrowheads="1"/>
          </p:cNvSpPr>
          <p:nvPr/>
        </p:nvSpPr>
        <p:spPr bwMode="auto">
          <a:xfrm>
            <a:off x="5265738" y="2409825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6663" name="Text Box 39" descr=" 26663"/>
          <p:cNvSpPr txBox="1">
            <a:spLocks noChangeArrowheads="1"/>
          </p:cNvSpPr>
          <p:nvPr/>
        </p:nvSpPr>
        <p:spPr bwMode="auto">
          <a:xfrm>
            <a:off x="6646863" y="2470150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6689" name="Text Box 65" descr=" 26689"/>
          <p:cNvSpPr txBox="1">
            <a:spLocks noChangeArrowheads="1"/>
          </p:cNvSpPr>
          <p:nvPr/>
        </p:nvSpPr>
        <p:spPr bwMode="auto">
          <a:xfrm>
            <a:off x="6629400" y="1824038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48" name="向右箭號 47"/>
          <p:cNvSpPr/>
          <p:nvPr/>
        </p:nvSpPr>
        <p:spPr>
          <a:xfrm>
            <a:off x="1361344" y="2708920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74" descr=" 2"/>
          <p:cNvGrpSpPr>
            <a:grpSpLocks/>
          </p:cNvGrpSpPr>
          <p:nvPr/>
        </p:nvGrpSpPr>
        <p:grpSpPr bwMode="auto">
          <a:xfrm>
            <a:off x="4191001" y="4419601"/>
            <a:ext cx="1258887" cy="439737"/>
            <a:chOff x="2640" y="2784"/>
            <a:chExt cx="793" cy="277"/>
          </a:xfrm>
        </p:grpSpPr>
        <p:sp>
          <p:nvSpPr>
            <p:cNvPr id="49" name="Oval 41"/>
            <p:cNvSpPr>
              <a:spLocks noChangeArrowheads="1"/>
            </p:cNvSpPr>
            <p:nvPr/>
          </p:nvSpPr>
          <p:spPr bwMode="auto">
            <a:xfrm>
              <a:off x="2798" y="2889"/>
              <a:ext cx="171" cy="17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6</a:t>
              </a:r>
            </a:p>
          </p:txBody>
        </p:sp>
        <p:sp>
          <p:nvSpPr>
            <p:cNvPr id="50" name="Text Box 42"/>
            <p:cNvSpPr txBox="1">
              <a:spLocks noChangeArrowheads="1"/>
            </p:cNvSpPr>
            <p:nvPr/>
          </p:nvSpPr>
          <p:spPr bwMode="auto">
            <a:xfrm>
              <a:off x="2969" y="2804"/>
              <a:ext cx="464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[L!=0]</a:t>
              </a:r>
            </a:p>
          </p:txBody>
        </p:sp>
        <p:sp>
          <p:nvSpPr>
            <p:cNvPr id="51" name="Line 43"/>
            <p:cNvSpPr>
              <a:spLocks noChangeShapeType="1"/>
            </p:cNvSpPr>
            <p:nvPr/>
          </p:nvSpPr>
          <p:spPr bwMode="auto">
            <a:xfrm flipH="1" flipV="1">
              <a:off x="2969" y="2975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" name="Text Box 69"/>
            <p:cNvSpPr txBox="1">
              <a:spLocks noChangeArrowheads="1"/>
            </p:cNvSpPr>
            <p:nvPr/>
          </p:nvSpPr>
          <p:spPr bwMode="auto">
            <a:xfrm>
              <a:off x="2640" y="2784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grpSp>
        <p:nvGrpSpPr>
          <p:cNvPr id="2" name="Group 73" descr=" 3"/>
          <p:cNvGrpSpPr>
            <a:grpSpLocks/>
          </p:cNvGrpSpPr>
          <p:nvPr/>
        </p:nvGrpSpPr>
        <p:grpSpPr bwMode="auto">
          <a:xfrm>
            <a:off x="4686300" y="4143375"/>
            <a:ext cx="1181100" cy="708025"/>
            <a:chOff x="2952" y="2610"/>
            <a:chExt cx="744" cy="446"/>
          </a:xfrm>
        </p:grpSpPr>
        <p:sp>
          <p:nvSpPr>
            <p:cNvPr id="44" name="Oval 28"/>
            <p:cNvSpPr>
              <a:spLocks noChangeArrowheads="1"/>
            </p:cNvSpPr>
            <p:nvPr/>
          </p:nvSpPr>
          <p:spPr bwMode="auto">
            <a:xfrm>
              <a:off x="3404" y="2884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5</a:t>
              </a:r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2952" y="2610"/>
              <a:ext cx="69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[new!=old]</a:t>
              </a:r>
            </a:p>
          </p:txBody>
        </p:sp>
        <p:sp>
          <p:nvSpPr>
            <p:cNvPr id="46" name="Line 36"/>
            <p:cNvSpPr>
              <a:spLocks noChangeShapeType="1"/>
            </p:cNvSpPr>
            <p:nvPr/>
          </p:nvSpPr>
          <p:spPr bwMode="auto">
            <a:xfrm flipH="1">
              <a:off x="3496" y="2717"/>
              <a:ext cx="134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" name="Text Box 68"/>
            <p:cNvSpPr txBox="1">
              <a:spLocks noChangeArrowheads="1"/>
            </p:cNvSpPr>
            <p:nvPr/>
          </p:nvSpPr>
          <p:spPr bwMode="auto">
            <a:xfrm>
              <a:off x="3521" y="2802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grpSp>
        <p:nvGrpSpPr>
          <p:cNvPr id="3" name="Group 72" descr=" 4"/>
          <p:cNvGrpSpPr>
            <a:grpSpLocks/>
          </p:cNvGrpSpPr>
          <p:nvPr/>
        </p:nvGrpSpPr>
        <p:grpSpPr bwMode="auto">
          <a:xfrm>
            <a:off x="5267326" y="3502025"/>
            <a:ext cx="877887" cy="819150"/>
            <a:chOff x="3318" y="2206"/>
            <a:chExt cx="553" cy="516"/>
          </a:xfrm>
        </p:grpSpPr>
        <p:sp>
          <p:nvSpPr>
            <p:cNvPr id="39" name="Oval 27"/>
            <p:cNvSpPr>
              <a:spLocks noChangeArrowheads="1"/>
            </p:cNvSpPr>
            <p:nvPr/>
          </p:nvSpPr>
          <p:spPr bwMode="auto">
            <a:xfrm>
              <a:off x="3608" y="255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4</a:t>
              </a:r>
            </a:p>
          </p:txBody>
        </p:sp>
        <p:sp>
          <p:nvSpPr>
            <p:cNvPr id="40" name="Text Box 32"/>
            <p:cNvSpPr txBox="1">
              <a:spLocks noChangeArrowheads="1"/>
            </p:cNvSpPr>
            <p:nvPr/>
          </p:nvSpPr>
          <p:spPr bwMode="auto">
            <a:xfrm>
              <a:off x="3318" y="2206"/>
              <a:ext cx="52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   L=0;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 new++</a:t>
              </a: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 flipH="1">
              <a:off x="3689" y="2260"/>
              <a:ext cx="182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" name="Text Box 67"/>
            <p:cNvSpPr txBox="1">
              <a:spLocks noChangeArrowheads="1"/>
            </p:cNvSpPr>
            <p:nvPr/>
          </p:nvSpPr>
          <p:spPr bwMode="auto">
            <a:xfrm>
              <a:off x="3696" y="2418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grpSp>
        <p:nvGrpSpPr>
          <p:cNvPr id="4" name="Group 71" descr=" 5"/>
          <p:cNvGrpSpPr>
            <a:grpSpLocks/>
          </p:cNvGrpSpPr>
          <p:nvPr/>
        </p:nvGrpSpPr>
        <p:grpSpPr bwMode="auto">
          <a:xfrm>
            <a:off x="6094412" y="2930525"/>
            <a:ext cx="1144587" cy="708025"/>
            <a:chOff x="3839" y="1846"/>
            <a:chExt cx="721" cy="446"/>
          </a:xfrm>
        </p:grpSpPr>
        <p:sp>
          <p:nvSpPr>
            <p:cNvPr id="34" name="Oval 26"/>
            <p:cNvSpPr>
              <a:spLocks noChangeArrowheads="1"/>
            </p:cNvSpPr>
            <p:nvPr/>
          </p:nvSpPr>
          <p:spPr bwMode="auto">
            <a:xfrm>
              <a:off x="3839" y="212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3</a:t>
              </a:r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4037" y="1870"/>
              <a:ext cx="52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 L=1;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old=new</a:t>
              </a:r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 flipH="1">
              <a:off x="3925" y="1846"/>
              <a:ext cx="188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Text Box 66"/>
            <p:cNvSpPr txBox="1">
              <a:spLocks noChangeArrowheads="1"/>
            </p:cNvSpPr>
            <p:nvPr/>
          </p:nvSpPr>
          <p:spPr bwMode="auto">
            <a:xfrm>
              <a:off x="4001" y="2112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sp>
        <p:nvSpPr>
          <p:cNvPr id="26626" name="Rectangle 2" descr=" 266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6627" name="Oval 3" descr=" 26627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8" name="Oval 4" descr=" 26628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9" name="Oval 5" descr=" 26629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0" name="Oval 6" descr=" 26630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1" name="Oval 7" descr=" 26631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2" name="Oval 8" descr=" 26632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3" name="Text Box 9" descr=" 26633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6634" name="Text Box 10" descr=" 26634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6635" name="Text Box 11" descr=" 26635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6636" name="Text Box 12" descr=" 26636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6637" name="Text Box 13" descr=" 26637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6638" name="Text Box 14" descr=" 26638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6639" name="Line 15" descr=" 26639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0" name="Line 16" descr=" 26640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1" name="Line 17" descr=" 26641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2" name="Line 18" descr=" 26642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3" name="Line 19" descr=" 26643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4" name="Freeform 20" descr=" 26644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5" name="Freeform 21" descr=" 26645"/>
          <p:cNvSpPr>
            <a:spLocks/>
          </p:cNvSpPr>
          <p:nvPr/>
        </p:nvSpPr>
        <p:spPr bwMode="auto">
          <a:xfrm>
            <a:off x="1938338" y="275431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6" name="Text Box 22" descr=" 26646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sp>
        <p:nvSpPr>
          <p:cNvPr id="26647" name="Oval 23" descr=" 26647"/>
          <p:cNvSpPr>
            <a:spLocks noChangeArrowheads="1"/>
          </p:cNvSpPr>
          <p:nvPr/>
        </p:nvSpPr>
        <p:spPr bwMode="auto">
          <a:xfrm>
            <a:off x="6478588" y="20002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0</a:t>
            </a:r>
          </a:p>
        </p:txBody>
      </p:sp>
      <p:sp>
        <p:nvSpPr>
          <p:cNvPr id="26648" name="Oval 24" descr=" 26648"/>
          <p:cNvSpPr>
            <a:spLocks noChangeArrowheads="1"/>
          </p:cNvSpPr>
          <p:nvPr/>
        </p:nvSpPr>
        <p:spPr bwMode="auto">
          <a:xfrm>
            <a:off x="6478588" y="268287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26649" name="Oval 25" descr=" 26649"/>
          <p:cNvSpPr>
            <a:spLocks noChangeArrowheads="1"/>
          </p:cNvSpPr>
          <p:nvPr/>
        </p:nvSpPr>
        <p:spPr bwMode="auto">
          <a:xfrm>
            <a:off x="5522913" y="2682875"/>
            <a:ext cx="273050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26653" name="Text Box 29" descr=" 26653"/>
          <p:cNvSpPr txBox="1">
            <a:spLocks noChangeArrowheads="1"/>
          </p:cNvSpPr>
          <p:nvPr/>
        </p:nvSpPr>
        <p:spPr bwMode="auto">
          <a:xfrm>
            <a:off x="6626225" y="2209800"/>
            <a:ext cx="4603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6655" name="Text Box 31" descr=" 26655"/>
          <p:cNvSpPr txBox="1">
            <a:spLocks noChangeArrowheads="1"/>
          </p:cNvSpPr>
          <p:nvPr/>
        </p:nvSpPr>
        <p:spPr bwMode="auto">
          <a:xfrm>
            <a:off x="5668963" y="2444750"/>
            <a:ext cx="735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6658" name="Line 34" descr=" 26658"/>
          <p:cNvSpPr>
            <a:spLocks noChangeShapeType="1"/>
          </p:cNvSpPr>
          <p:nvPr/>
        </p:nvSpPr>
        <p:spPr bwMode="auto">
          <a:xfrm>
            <a:off x="6615113" y="2273300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61" name="Line 37" descr=" 26661"/>
          <p:cNvSpPr>
            <a:spLocks noChangeShapeType="1"/>
          </p:cNvSpPr>
          <p:nvPr/>
        </p:nvSpPr>
        <p:spPr bwMode="auto">
          <a:xfrm flipH="1" flipV="1">
            <a:off x="5795963" y="281940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62" name="Text Box 38" descr=" 26662"/>
          <p:cNvSpPr txBox="1">
            <a:spLocks noChangeArrowheads="1"/>
          </p:cNvSpPr>
          <p:nvPr/>
        </p:nvSpPr>
        <p:spPr bwMode="auto">
          <a:xfrm>
            <a:off x="5265738" y="2409825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6663" name="Text Box 39" descr=" 26663"/>
          <p:cNvSpPr txBox="1">
            <a:spLocks noChangeArrowheads="1"/>
          </p:cNvSpPr>
          <p:nvPr/>
        </p:nvSpPr>
        <p:spPr bwMode="auto">
          <a:xfrm>
            <a:off x="6646863" y="2470150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6689" name="Text Box 65" descr=" 26689"/>
          <p:cNvSpPr txBox="1">
            <a:spLocks noChangeArrowheads="1"/>
          </p:cNvSpPr>
          <p:nvPr/>
        </p:nvSpPr>
        <p:spPr bwMode="auto">
          <a:xfrm>
            <a:off x="6629400" y="1824038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53" name="向右箭號 52"/>
          <p:cNvSpPr/>
          <p:nvPr/>
        </p:nvSpPr>
        <p:spPr>
          <a:xfrm>
            <a:off x="425240" y="2656336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172016" y="5589240"/>
            <a:ext cx="898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Calibri"/>
              </a:rPr>
              <a:t>Interpolant</a:t>
            </a:r>
            <a:r>
              <a:rPr lang="en-US" altLang="zh-TW" dirty="0" smtClean="0">
                <a:latin typeface="Calibri"/>
              </a:rPr>
              <a:t> for (L</a:t>
            </a:r>
            <a:r>
              <a:rPr lang="en-US" altLang="zh-TW" baseline="-25000" dirty="0" smtClean="0">
                <a:latin typeface="Calibri"/>
              </a:rPr>
              <a:t>0</a:t>
            </a:r>
            <a:r>
              <a:rPr lang="en-US" altLang="zh-TW" dirty="0" smtClean="0"/>
              <a:t> =0) 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>
                <a:latin typeface="Calibri"/>
              </a:rPr>
              <a:t>(L</a:t>
            </a:r>
            <a:r>
              <a:rPr lang="en-US" altLang="zh-TW" baseline="-25000" dirty="0" smtClean="0">
                <a:latin typeface="Calibri"/>
              </a:rPr>
              <a:t>1</a:t>
            </a:r>
            <a:r>
              <a:rPr lang="en-US" altLang="zh-TW" dirty="0" smtClean="0"/>
              <a:t>=1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/>
              <a:t>old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=new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/>
              <a:t>(L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=0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/>
              <a:t>new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=new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+1)</a:t>
            </a:r>
            <a:r>
              <a:rPr lang="en-US" altLang="zh-TW" dirty="0" smtClean="0">
                <a:latin typeface="cmsy10"/>
              </a:rPr>
              <a:t> Æ</a:t>
            </a:r>
            <a:r>
              <a:rPr lang="en-US" altLang="zh-TW" dirty="0" smtClean="0"/>
              <a:t>(new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!=old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)</a:t>
            </a:r>
            <a:r>
              <a:rPr lang="en-US" altLang="zh-TW" dirty="0" smtClean="0">
                <a:latin typeface="cmsy10"/>
              </a:rPr>
              <a:t> Æ</a:t>
            </a:r>
            <a:r>
              <a:rPr lang="en-US" altLang="zh-TW" dirty="0" smtClean="0"/>
              <a:t>(L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!=0) =?</a:t>
            </a:r>
            <a:endParaRPr lang="zh-TW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4" descr=" 2"/>
          <p:cNvGrpSpPr>
            <a:grpSpLocks/>
          </p:cNvGrpSpPr>
          <p:nvPr/>
        </p:nvGrpSpPr>
        <p:grpSpPr bwMode="auto">
          <a:xfrm>
            <a:off x="4191001" y="4419601"/>
            <a:ext cx="1258887" cy="439737"/>
            <a:chOff x="2640" y="2784"/>
            <a:chExt cx="793" cy="277"/>
          </a:xfrm>
        </p:grpSpPr>
        <p:sp>
          <p:nvSpPr>
            <p:cNvPr id="49" name="Oval 41"/>
            <p:cNvSpPr>
              <a:spLocks noChangeArrowheads="1"/>
            </p:cNvSpPr>
            <p:nvPr/>
          </p:nvSpPr>
          <p:spPr bwMode="auto">
            <a:xfrm>
              <a:off x="2798" y="2889"/>
              <a:ext cx="171" cy="17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6</a:t>
              </a:r>
            </a:p>
          </p:txBody>
        </p:sp>
        <p:sp>
          <p:nvSpPr>
            <p:cNvPr id="50" name="Text Box 42"/>
            <p:cNvSpPr txBox="1">
              <a:spLocks noChangeArrowheads="1"/>
            </p:cNvSpPr>
            <p:nvPr/>
          </p:nvSpPr>
          <p:spPr bwMode="auto">
            <a:xfrm>
              <a:off x="2969" y="2804"/>
              <a:ext cx="464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[L!=0]</a:t>
              </a:r>
            </a:p>
          </p:txBody>
        </p:sp>
        <p:sp>
          <p:nvSpPr>
            <p:cNvPr id="51" name="Line 43"/>
            <p:cNvSpPr>
              <a:spLocks noChangeShapeType="1"/>
            </p:cNvSpPr>
            <p:nvPr/>
          </p:nvSpPr>
          <p:spPr bwMode="auto">
            <a:xfrm flipH="1" flipV="1">
              <a:off x="2969" y="2975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" name="Text Box 69"/>
            <p:cNvSpPr txBox="1">
              <a:spLocks noChangeArrowheads="1"/>
            </p:cNvSpPr>
            <p:nvPr/>
          </p:nvSpPr>
          <p:spPr bwMode="auto">
            <a:xfrm>
              <a:off x="2640" y="2784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grpSp>
        <p:nvGrpSpPr>
          <p:cNvPr id="3" name="Group 73" descr=" 3"/>
          <p:cNvGrpSpPr>
            <a:grpSpLocks/>
          </p:cNvGrpSpPr>
          <p:nvPr/>
        </p:nvGrpSpPr>
        <p:grpSpPr bwMode="auto">
          <a:xfrm>
            <a:off x="4686300" y="4143375"/>
            <a:ext cx="1181100" cy="708025"/>
            <a:chOff x="2952" y="2610"/>
            <a:chExt cx="744" cy="446"/>
          </a:xfrm>
        </p:grpSpPr>
        <p:sp>
          <p:nvSpPr>
            <p:cNvPr id="44" name="Oval 28"/>
            <p:cNvSpPr>
              <a:spLocks noChangeArrowheads="1"/>
            </p:cNvSpPr>
            <p:nvPr/>
          </p:nvSpPr>
          <p:spPr bwMode="auto">
            <a:xfrm>
              <a:off x="3404" y="2884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5</a:t>
              </a:r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2952" y="2610"/>
              <a:ext cx="69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[new!=old]</a:t>
              </a:r>
            </a:p>
          </p:txBody>
        </p:sp>
        <p:sp>
          <p:nvSpPr>
            <p:cNvPr id="46" name="Line 36"/>
            <p:cNvSpPr>
              <a:spLocks noChangeShapeType="1"/>
            </p:cNvSpPr>
            <p:nvPr/>
          </p:nvSpPr>
          <p:spPr bwMode="auto">
            <a:xfrm flipH="1">
              <a:off x="3496" y="2717"/>
              <a:ext cx="134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" name="Text Box 68"/>
            <p:cNvSpPr txBox="1">
              <a:spLocks noChangeArrowheads="1"/>
            </p:cNvSpPr>
            <p:nvPr/>
          </p:nvSpPr>
          <p:spPr bwMode="auto">
            <a:xfrm>
              <a:off x="3521" y="2802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grpSp>
        <p:nvGrpSpPr>
          <p:cNvPr id="4" name="Group 72" descr=" 4"/>
          <p:cNvGrpSpPr>
            <a:grpSpLocks/>
          </p:cNvGrpSpPr>
          <p:nvPr/>
        </p:nvGrpSpPr>
        <p:grpSpPr bwMode="auto">
          <a:xfrm>
            <a:off x="5267326" y="3502025"/>
            <a:ext cx="877887" cy="819150"/>
            <a:chOff x="3318" y="2206"/>
            <a:chExt cx="553" cy="516"/>
          </a:xfrm>
        </p:grpSpPr>
        <p:sp>
          <p:nvSpPr>
            <p:cNvPr id="39" name="Oval 27"/>
            <p:cNvSpPr>
              <a:spLocks noChangeArrowheads="1"/>
            </p:cNvSpPr>
            <p:nvPr/>
          </p:nvSpPr>
          <p:spPr bwMode="auto">
            <a:xfrm>
              <a:off x="3608" y="255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4</a:t>
              </a:r>
            </a:p>
          </p:txBody>
        </p:sp>
        <p:sp>
          <p:nvSpPr>
            <p:cNvPr id="40" name="Text Box 32"/>
            <p:cNvSpPr txBox="1">
              <a:spLocks noChangeArrowheads="1"/>
            </p:cNvSpPr>
            <p:nvPr/>
          </p:nvSpPr>
          <p:spPr bwMode="auto">
            <a:xfrm>
              <a:off x="3318" y="2206"/>
              <a:ext cx="52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   L=0;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 new++</a:t>
              </a: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 flipH="1">
              <a:off x="3689" y="2260"/>
              <a:ext cx="182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" name="Text Box 67"/>
            <p:cNvSpPr txBox="1">
              <a:spLocks noChangeArrowheads="1"/>
            </p:cNvSpPr>
            <p:nvPr/>
          </p:nvSpPr>
          <p:spPr bwMode="auto">
            <a:xfrm>
              <a:off x="3696" y="2418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grpSp>
        <p:nvGrpSpPr>
          <p:cNvPr id="5" name="Group 71" descr=" 5"/>
          <p:cNvGrpSpPr>
            <a:grpSpLocks/>
          </p:cNvGrpSpPr>
          <p:nvPr/>
        </p:nvGrpSpPr>
        <p:grpSpPr bwMode="auto">
          <a:xfrm>
            <a:off x="6094412" y="2930525"/>
            <a:ext cx="1144587" cy="708025"/>
            <a:chOff x="3839" y="1846"/>
            <a:chExt cx="721" cy="446"/>
          </a:xfrm>
        </p:grpSpPr>
        <p:sp>
          <p:nvSpPr>
            <p:cNvPr id="34" name="Oval 26"/>
            <p:cNvSpPr>
              <a:spLocks noChangeArrowheads="1"/>
            </p:cNvSpPr>
            <p:nvPr/>
          </p:nvSpPr>
          <p:spPr bwMode="auto">
            <a:xfrm>
              <a:off x="3839" y="212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3</a:t>
              </a:r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4037" y="1870"/>
              <a:ext cx="52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 L=1;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old=new</a:t>
              </a:r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 flipH="1">
              <a:off x="3925" y="1846"/>
              <a:ext cx="188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Text Box 66"/>
            <p:cNvSpPr txBox="1">
              <a:spLocks noChangeArrowheads="1"/>
            </p:cNvSpPr>
            <p:nvPr/>
          </p:nvSpPr>
          <p:spPr bwMode="auto">
            <a:xfrm>
              <a:off x="4001" y="2112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sp>
        <p:nvSpPr>
          <p:cNvPr id="26626" name="Rectangle 2" descr=" 266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6627" name="Oval 3" descr=" 26627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8" name="Oval 4" descr=" 26628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9" name="Oval 5" descr=" 26629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0" name="Oval 6" descr=" 26630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1" name="Oval 7" descr=" 26631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2" name="Oval 8" descr=" 26632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3" name="Text Box 9" descr=" 26633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6634" name="Text Box 10" descr=" 26634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6635" name="Text Box 11" descr=" 26635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6636" name="Text Box 12" descr=" 26636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6637" name="Text Box 13" descr=" 26637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6638" name="Text Box 14" descr=" 26638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6639" name="Line 15" descr=" 26639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0" name="Line 16" descr=" 26640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1" name="Line 17" descr=" 26641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2" name="Line 18" descr=" 26642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3" name="Line 19" descr=" 26643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4" name="Freeform 20" descr=" 26644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5" name="Freeform 21" descr=" 26645"/>
          <p:cNvSpPr>
            <a:spLocks/>
          </p:cNvSpPr>
          <p:nvPr/>
        </p:nvSpPr>
        <p:spPr bwMode="auto">
          <a:xfrm>
            <a:off x="1938338" y="275431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6" name="Text Box 22" descr=" 26646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sp>
        <p:nvSpPr>
          <p:cNvPr id="26647" name="Oval 23" descr=" 26647"/>
          <p:cNvSpPr>
            <a:spLocks noChangeArrowheads="1"/>
          </p:cNvSpPr>
          <p:nvPr/>
        </p:nvSpPr>
        <p:spPr bwMode="auto">
          <a:xfrm>
            <a:off x="6478588" y="20002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0</a:t>
            </a:r>
          </a:p>
        </p:txBody>
      </p:sp>
      <p:sp>
        <p:nvSpPr>
          <p:cNvPr id="26648" name="Oval 24" descr=" 26648"/>
          <p:cNvSpPr>
            <a:spLocks noChangeArrowheads="1"/>
          </p:cNvSpPr>
          <p:nvPr/>
        </p:nvSpPr>
        <p:spPr bwMode="auto">
          <a:xfrm>
            <a:off x="6478588" y="268287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26649" name="Oval 25" descr=" 26649"/>
          <p:cNvSpPr>
            <a:spLocks noChangeArrowheads="1"/>
          </p:cNvSpPr>
          <p:nvPr/>
        </p:nvSpPr>
        <p:spPr bwMode="auto">
          <a:xfrm>
            <a:off x="5522913" y="2682875"/>
            <a:ext cx="273050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26653" name="Text Box 29" descr=" 26653"/>
          <p:cNvSpPr txBox="1">
            <a:spLocks noChangeArrowheads="1"/>
          </p:cNvSpPr>
          <p:nvPr/>
        </p:nvSpPr>
        <p:spPr bwMode="auto">
          <a:xfrm>
            <a:off x="6626225" y="2209800"/>
            <a:ext cx="4603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6655" name="Text Box 31" descr=" 26655"/>
          <p:cNvSpPr txBox="1">
            <a:spLocks noChangeArrowheads="1"/>
          </p:cNvSpPr>
          <p:nvPr/>
        </p:nvSpPr>
        <p:spPr bwMode="auto">
          <a:xfrm>
            <a:off x="5668963" y="2444750"/>
            <a:ext cx="735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6658" name="Line 34" descr=" 26658"/>
          <p:cNvSpPr>
            <a:spLocks noChangeShapeType="1"/>
          </p:cNvSpPr>
          <p:nvPr/>
        </p:nvSpPr>
        <p:spPr bwMode="auto">
          <a:xfrm>
            <a:off x="6615113" y="2273300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61" name="Line 37" descr=" 26661"/>
          <p:cNvSpPr>
            <a:spLocks noChangeShapeType="1"/>
          </p:cNvSpPr>
          <p:nvPr/>
        </p:nvSpPr>
        <p:spPr bwMode="auto">
          <a:xfrm flipH="1" flipV="1">
            <a:off x="5795963" y="281940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62" name="Text Box 38" descr=" 26662"/>
          <p:cNvSpPr txBox="1">
            <a:spLocks noChangeArrowheads="1"/>
          </p:cNvSpPr>
          <p:nvPr/>
        </p:nvSpPr>
        <p:spPr bwMode="auto">
          <a:xfrm>
            <a:off x="5265738" y="2409825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6663" name="Text Box 39" descr=" 26663"/>
          <p:cNvSpPr txBox="1">
            <a:spLocks noChangeArrowheads="1"/>
          </p:cNvSpPr>
          <p:nvPr/>
        </p:nvSpPr>
        <p:spPr bwMode="auto">
          <a:xfrm>
            <a:off x="6646863" y="2470150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6689" name="Text Box 65" descr=" 26689"/>
          <p:cNvSpPr txBox="1">
            <a:spLocks noChangeArrowheads="1"/>
          </p:cNvSpPr>
          <p:nvPr/>
        </p:nvSpPr>
        <p:spPr bwMode="auto">
          <a:xfrm>
            <a:off x="6629400" y="1824038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53" name="向右箭號 52"/>
          <p:cNvSpPr/>
          <p:nvPr/>
        </p:nvSpPr>
        <p:spPr>
          <a:xfrm>
            <a:off x="425240" y="2656336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172016" y="5589240"/>
            <a:ext cx="898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Calibri"/>
              </a:rPr>
              <a:t>Interpolant</a:t>
            </a:r>
            <a:r>
              <a:rPr lang="en-US" altLang="zh-TW" dirty="0" smtClean="0">
                <a:latin typeface="Calibri"/>
              </a:rPr>
              <a:t> for (L</a:t>
            </a:r>
            <a:r>
              <a:rPr lang="en-US" altLang="zh-TW" baseline="-25000" dirty="0" smtClean="0">
                <a:latin typeface="Calibri"/>
              </a:rPr>
              <a:t>0</a:t>
            </a:r>
            <a:r>
              <a:rPr lang="en-US" altLang="zh-TW" dirty="0" smtClean="0"/>
              <a:t> =0) 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>
                <a:latin typeface="Calibri"/>
              </a:rPr>
              <a:t>(L</a:t>
            </a:r>
            <a:r>
              <a:rPr lang="en-US" altLang="zh-TW" baseline="-25000" dirty="0" smtClean="0">
                <a:latin typeface="Calibri"/>
              </a:rPr>
              <a:t>1</a:t>
            </a:r>
            <a:r>
              <a:rPr lang="en-US" altLang="zh-TW" dirty="0" smtClean="0"/>
              <a:t>=1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/>
              <a:t>old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=new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/>
              <a:t>(L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=0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/>
              <a:t>new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=new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+1)</a:t>
            </a:r>
            <a:r>
              <a:rPr lang="en-US" altLang="zh-TW" dirty="0" smtClean="0">
                <a:latin typeface="cmsy10"/>
              </a:rPr>
              <a:t> Æ</a:t>
            </a:r>
            <a:r>
              <a:rPr lang="en-US" altLang="zh-TW" dirty="0" smtClean="0"/>
              <a:t>(new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!=old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)</a:t>
            </a:r>
            <a:r>
              <a:rPr lang="en-US" altLang="zh-TW" dirty="0" smtClean="0">
                <a:latin typeface="cmsy10"/>
              </a:rPr>
              <a:t> Æ</a:t>
            </a:r>
            <a:r>
              <a:rPr lang="en-US" altLang="zh-TW" dirty="0" smtClean="0"/>
              <a:t>(L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!=0) =?</a:t>
            </a:r>
            <a:endParaRPr lang="zh-TW" altLang="en-US" dirty="0"/>
          </a:p>
        </p:txBody>
      </p:sp>
      <p:sp>
        <p:nvSpPr>
          <p:cNvPr id="55" name="Text Box 65" descr=" 26689"/>
          <p:cNvSpPr txBox="1">
            <a:spLocks noChangeArrowheads="1"/>
          </p:cNvSpPr>
          <p:nvPr/>
        </p:nvSpPr>
        <p:spPr bwMode="auto">
          <a:xfrm>
            <a:off x="1475656" y="5858599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56" name="Text Box 65" descr=" 26689"/>
          <p:cNvSpPr txBox="1">
            <a:spLocks noChangeArrowheads="1"/>
          </p:cNvSpPr>
          <p:nvPr/>
        </p:nvSpPr>
        <p:spPr bwMode="auto">
          <a:xfrm>
            <a:off x="6228576" y="5831537"/>
            <a:ext cx="5036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 dirty="0" smtClean="0">
                <a:solidFill>
                  <a:srgbClr val="990033"/>
                </a:solidFill>
                <a:latin typeface="Calibri"/>
                <a:ea typeface="新細明體" charset="-120"/>
              </a:rPr>
              <a:t>L</a:t>
            </a:r>
            <a:r>
              <a:rPr lang="en-US" altLang="zh-TW" sz="1200" b="1" i="1" baseline="-25000" dirty="0" smtClean="0">
                <a:solidFill>
                  <a:srgbClr val="990033"/>
                </a:solidFill>
                <a:latin typeface="Times New Roman"/>
                <a:ea typeface="新細明體" charset="-120"/>
              </a:rPr>
              <a:t>2</a:t>
            </a:r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 =0</a:t>
            </a:r>
            <a:endParaRPr lang="en-US" altLang="zh-TW" sz="1200" b="1" i="1" dirty="0">
              <a:solidFill>
                <a:srgbClr val="990033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57" name="Text Box 65" descr=" 26689"/>
          <p:cNvSpPr txBox="1">
            <a:spLocks noChangeArrowheads="1"/>
          </p:cNvSpPr>
          <p:nvPr/>
        </p:nvSpPr>
        <p:spPr bwMode="auto">
          <a:xfrm>
            <a:off x="2195736" y="5817071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58" name="Text Box 65" descr=" 26689"/>
          <p:cNvSpPr txBox="1">
            <a:spLocks noChangeArrowheads="1"/>
          </p:cNvSpPr>
          <p:nvPr/>
        </p:nvSpPr>
        <p:spPr bwMode="auto">
          <a:xfrm>
            <a:off x="4078163" y="5873839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59" name="Text Box 65" descr=" 26689"/>
          <p:cNvSpPr txBox="1">
            <a:spLocks noChangeArrowheads="1"/>
          </p:cNvSpPr>
          <p:nvPr/>
        </p:nvSpPr>
        <p:spPr bwMode="auto">
          <a:xfrm>
            <a:off x="7638256" y="5805264"/>
            <a:ext cx="5036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 dirty="0" smtClean="0">
                <a:solidFill>
                  <a:srgbClr val="990033"/>
                </a:solidFill>
                <a:latin typeface="Calibri"/>
                <a:ea typeface="新細明體" charset="-120"/>
              </a:rPr>
              <a:t>L</a:t>
            </a:r>
            <a:r>
              <a:rPr lang="en-US" altLang="zh-TW" sz="1200" b="1" i="1" baseline="-25000" dirty="0" smtClean="0">
                <a:solidFill>
                  <a:srgbClr val="990033"/>
                </a:solidFill>
                <a:latin typeface="Times New Roman"/>
                <a:ea typeface="新細明體" charset="-120"/>
              </a:rPr>
              <a:t>2</a:t>
            </a:r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 =0</a:t>
            </a:r>
            <a:endParaRPr lang="en-US" altLang="zh-TW" sz="1200" b="1" i="1" dirty="0">
              <a:solidFill>
                <a:srgbClr val="990033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60" name="Text Box 65" descr=" 26689"/>
          <p:cNvSpPr txBox="1">
            <a:spLocks noChangeArrowheads="1"/>
          </p:cNvSpPr>
          <p:nvPr/>
        </p:nvSpPr>
        <p:spPr bwMode="auto">
          <a:xfrm>
            <a:off x="8574360" y="5805264"/>
            <a:ext cx="2872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  <a:endParaRPr lang="en-US" altLang="zh-TW" sz="1200" b="1" i="1" dirty="0">
              <a:solidFill>
                <a:srgbClr val="990033"/>
              </a:solidFill>
              <a:latin typeface="Times New Roman" pitchFamily="18" charset="0"/>
              <a:ea typeface="新細明體" charset="-12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" descr=" 2"/>
          <p:cNvGrpSpPr>
            <a:grpSpLocks/>
          </p:cNvGrpSpPr>
          <p:nvPr/>
        </p:nvGrpSpPr>
        <p:grpSpPr bwMode="auto">
          <a:xfrm>
            <a:off x="6478587" y="2209800"/>
            <a:ext cx="608012" cy="746125"/>
            <a:chOff x="4081" y="1392"/>
            <a:chExt cx="383" cy="470"/>
          </a:xfrm>
        </p:grpSpPr>
        <p:sp>
          <p:nvSpPr>
            <p:cNvPr id="27" name="Oval 48"/>
            <p:cNvSpPr>
              <a:spLocks noChangeArrowheads="1"/>
            </p:cNvSpPr>
            <p:nvPr/>
          </p:nvSpPr>
          <p:spPr bwMode="auto">
            <a:xfrm>
              <a:off x="4081" y="169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1</a:t>
              </a:r>
            </a:p>
          </p:txBody>
        </p:sp>
        <p:sp>
          <p:nvSpPr>
            <p:cNvPr id="28" name="Text Box 53"/>
            <p:cNvSpPr txBox="1">
              <a:spLocks noChangeArrowheads="1"/>
            </p:cNvSpPr>
            <p:nvPr/>
          </p:nvSpPr>
          <p:spPr bwMode="auto">
            <a:xfrm>
              <a:off x="4174" y="1392"/>
              <a:ext cx="290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L=0</a:t>
              </a:r>
            </a:p>
          </p:txBody>
        </p:sp>
        <p:sp>
          <p:nvSpPr>
            <p:cNvPr id="29" name="Line 58"/>
            <p:cNvSpPr>
              <a:spLocks noChangeShapeType="1"/>
            </p:cNvSpPr>
            <p:nvPr/>
          </p:nvSpPr>
          <p:spPr bwMode="auto">
            <a:xfrm>
              <a:off x="4167" y="1432"/>
              <a:ext cx="0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" name="Text Box 99"/>
            <p:cNvSpPr txBox="1">
              <a:spLocks noChangeArrowheads="1"/>
            </p:cNvSpPr>
            <p:nvPr/>
          </p:nvSpPr>
          <p:spPr bwMode="auto">
            <a:xfrm>
              <a:off x="4224" y="1584"/>
              <a:ext cx="1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grpSp>
        <p:nvGrpSpPr>
          <p:cNvPr id="3" name="Group 103" descr=" 3"/>
          <p:cNvGrpSpPr>
            <a:grpSpLocks/>
          </p:cNvGrpSpPr>
          <p:nvPr/>
        </p:nvGrpSpPr>
        <p:grpSpPr bwMode="auto">
          <a:xfrm>
            <a:off x="5522915" y="2546350"/>
            <a:ext cx="1030288" cy="409575"/>
            <a:chOff x="3479" y="1604"/>
            <a:chExt cx="649" cy="258"/>
          </a:xfrm>
        </p:grpSpPr>
        <p:sp>
          <p:nvSpPr>
            <p:cNvPr id="32" name="Oval 49"/>
            <p:cNvSpPr>
              <a:spLocks noChangeArrowheads="1"/>
            </p:cNvSpPr>
            <p:nvPr/>
          </p:nvSpPr>
          <p:spPr bwMode="auto">
            <a:xfrm>
              <a:off x="3479" y="1690"/>
              <a:ext cx="172" cy="17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2</a:t>
              </a:r>
            </a:p>
          </p:txBody>
        </p:sp>
        <p:sp>
          <p:nvSpPr>
            <p:cNvPr id="33" name="Text Box 55"/>
            <p:cNvSpPr txBox="1">
              <a:spLocks noChangeArrowheads="1"/>
            </p:cNvSpPr>
            <p:nvPr/>
          </p:nvSpPr>
          <p:spPr bwMode="auto">
            <a:xfrm>
              <a:off x="3665" y="1604"/>
              <a:ext cx="463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[L!=0]</a:t>
              </a:r>
            </a:p>
          </p:txBody>
        </p:sp>
        <p:sp>
          <p:nvSpPr>
            <p:cNvPr id="34" name="Line 61"/>
            <p:cNvSpPr>
              <a:spLocks noChangeShapeType="1"/>
            </p:cNvSpPr>
            <p:nvPr/>
          </p:nvSpPr>
          <p:spPr bwMode="auto">
            <a:xfrm flipH="1" flipV="1">
              <a:off x="3651" y="1776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4578" name="Rectangle 2" descr=" 245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4602" name="Oval 26" descr=" 24602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3" name="Oval 27" descr=" 24603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4" name="Oval 28" descr=" 24604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5" name="Oval 29" descr=" 24605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6" name="Oval 30" descr=" 24606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7" name="Oval 31" descr=" 24607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8" name="Text Box 32" descr=" 24608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4609" name="Text Box 33" descr=" 24609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4610" name="Text Box 34" descr=" 24610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4611" name="Text Box 35" descr=" 24611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4612" name="Text Box 36" descr=" 24612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4613" name="Text Box 37" descr=" 24613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4614" name="Line 38" descr=" 24614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5" name="Line 39" descr=" 24615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6" name="Line 40" descr=" 24616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7" name="Line 41" descr=" 24617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8" name="Line 42" descr=" 24618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9" name="Freeform 43" descr=" 24619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20" name="Freeform 44" descr=" 24620"/>
          <p:cNvSpPr>
            <a:spLocks/>
          </p:cNvSpPr>
          <p:nvPr/>
        </p:nvSpPr>
        <p:spPr bwMode="auto">
          <a:xfrm>
            <a:off x="1938338" y="275431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21" name="Text Box 45" descr=" 24621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grpSp>
        <p:nvGrpSpPr>
          <p:cNvPr id="4" name="Group 101" descr=" 4"/>
          <p:cNvGrpSpPr>
            <a:grpSpLocks/>
          </p:cNvGrpSpPr>
          <p:nvPr/>
        </p:nvGrpSpPr>
        <p:grpSpPr bwMode="auto">
          <a:xfrm>
            <a:off x="6478587" y="1824038"/>
            <a:ext cx="428625" cy="449262"/>
            <a:chOff x="4081" y="1149"/>
            <a:chExt cx="270" cy="283"/>
          </a:xfrm>
        </p:grpSpPr>
        <p:sp>
          <p:nvSpPr>
            <p:cNvPr id="24" name="Oval 47"/>
            <p:cNvSpPr>
              <a:spLocks noChangeArrowheads="1"/>
            </p:cNvSpPr>
            <p:nvPr/>
          </p:nvSpPr>
          <p:spPr bwMode="auto">
            <a:xfrm>
              <a:off x="4081" y="126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0</a:t>
              </a:r>
            </a:p>
          </p:txBody>
        </p:sp>
        <p:sp>
          <p:nvSpPr>
            <p:cNvPr id="25" name="Text Box 94"/>
            <p:cNvSpPr txBox="1">
              <a:spLocks noChangeArrowheads="1"/>
            </p:cNvSpPr>
            <p:nvPr/>
          </p:nvSpPr>
          <p:spPr bwMode="auto">
            <a:xfrm>
              <a:off x="4176" y="1149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sp>
        <p:nvSpPr>
          <p:cNvPr id="36" name="文字方塊 35"/>
          <p:cNvSpPr txBox="1"/>
          <p:nvPr/>
        </p:nvSpPr>
        <p:spPr>
          <a:xfrm>
            <a:off x="4499992" y="3501008"/>
            <a:ext cx="4427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Compute Post (</a:t>
            </a:r>
            <a:r>
              <a:rPr lang="en-US" altLang="zh-TW" b="1" i="1" dirty="0" smtClean="0"/>
              <a:t>T</a:t>
            </a:r>
            <a:r>
              <a:rPr lang="en-US" altLang="zh-TW" dirty="0" smtClean="0"/>
              <a:t>, [L!=0])= </a:t>
            </a:r>
            <a:r>
              <a:rPr lang="en-US" altLang="zh-TW" b="1" i="1" dirty="0" smtClean="0"/>
              <a:t>T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/>
              <a:t>(L!=0)</a:t>
            </a:r>
          </a:p>
          <a:p>
            <a:r>
              <a:rPr lang="en-US" altLang="zh-TW" dirty="0" smtClean="0"/>
              <a:t>                                       = (L!=0)</a:t>
            </a:r>
          </a:p>
          <a:p>
            <a:r>
              <a:rPr lang="en-US" altLang="zh-TW" b="1" i="1" dirty="0" smtClean="0">
                <a:solidFill>
                  <a:srgbClr val="FF0000"/>
                </a:solidFill>
                <a:sym typeface="Wingdings" pitchFamily="2" charset="2"/>
              </a:rPr>
              <a:t>ERROR state reached!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5" name="群組 36"/>
          <p:cNvGrpSpPr/>
          <p:nvPr/>
        </p:nvGrpSpPr>
        <p:grpSpPr>
          <a:xfrm>
            <a:off x="3535288" y="4503291"/>
            <a:ext cx="5141168" cy="2094061"/>
            <a:chOff x="2721496" y="1618750"/>
            <a:chExt cx="5141168" cy="3610450"/>
          </a:xfrm>
        </p:grpSpPr>
        <p:sp>
          <p:nvSpPr>
            <p:cNvPr id="38" name="圓角矩形 37"/>
            <p:cNvSpPr/>
            <p:nvPr/>
          </p:nvSpPr>
          <p:spPr>
            <a:xfrm>
              <a:off x="4499992" y="1628800"/>
              <a:ext cx="1440160" cy="36004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 smtClean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5049058" y="1618750"/>
              <a:ext cx="298480" cy="6367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T</a:t>
              </a:r>
              <a:endParaRPr lang="zh-TW" altLang="en-US" b="1" dirty="0" smtClean="0">
                <a:latin typeface="cmsy10"/>
              </a:endParaRPr>
            </a:p>
          </p:txBody>
        </p:sp>
        <p:sp>
          <p:nvSpPr>
            <p:cNvPr id="40" name="橢圓 39"/>
            <p:cNvSpPr/>
            <p:nvPr/>
          </p:nvSpPr>
          <p:spPr>
            <a:xfrm>
              <a:off x="2721496" y="2152892"/>
              <a:ext cx="1058416" cy="1346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</a:t>
              </a:r>
              <a:endParaRPr lang="zh-TW" altLang="en-US" dirty="0" smtClean="0">
                <a:latin typeface="cmsy10"/>
              </a:endParaRPr>
            </a:p>
          </p:txBody>
        </p:sp>
        <p:sp>
          <p:nvSpPr>
            <p:cNvPr id="41" name="橢圓 40"/>
            <p:cNvSpPr/>
            <p:nvPr/>
          </p:nvSpPr>
          <p:spPr>
            <a:xfrm>
              <a:off x="4665712" y="2152892"/>
              <a:ext cx="1058416" cy="1346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L=0</a:t>
              </a:r>
              <a:endParaRPr lang="zh-TW" altLang="en-US" dirty="0" smtClean="0">
                <a:latin typeface="cmsy10"/>
              </a:endParaRPr>
            </a:p>
          </p:txBody>
        </p:sp>
        <p:cxnSp>
          <p:nvCxnSpPr>
            <p:cNvPr id="42" name="直線單箭頭接點 41"/>
            <p:cNvCxnSpPr>
              <a:endCxn id="41" idx="2"/>
            </p:cNvCxnSpPr>
            <p:nvPr/>
          </p:nvCxnSpPr>
          <p:spPr>
            <a:xfrm>
              <a:off x="3779912" y="2816932"/>
              <a:ext cx="885800" cy="9184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42"/>
            <p:cNvSpPr txBox="1"/>
            <p:nvPr/>
          </p:nvSpPr>
          <p:spPr>
            <a:xfrm>
              <a:off x="3830216" y="2273814"/>
              <a:ext cx="51488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L=0</a:t>
              </a:r>
              <a:endParaRPr lang="zh-TW" altLang="en-US" b="1" dirty="0"/>
            </a:p>
          </p:txBody>
        </p:sp>
        <p:sp>
          <p:nvSpPr>
            <p:cNvPr id="44" name="橢圓 43"/>
            <p:cNvSpPr/>
            <p:nvPr/>
          </p:nvSpPr>
          <p:spPr>
            <a:xfrm>
              <a:off x="6804248" y="2152892"/>
              <a:ext cx="1058416" cy="134644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L!=0</a:t>
              </a:r>
              <a:endParaRPr lang="zh-TW" altLang="en-US" dirty="0" smtClean="0">
                <a:latin typeface="cmsy10"/>
              </a:endParaRPr>
            </a:p>
          </p:txBody>
        </p:sp>
        <p:cxnSp>
          <p:nvCxnSpPr>
            <p:cNvPr id="45" name="直線單箭頭接點 44"/>
            <p:cNvCxnSpPr>
              <a:endCxn id="44" idx="2"/>
            </p:cNvCxnSpPr>
            <p:nvPr/>
          </p:nvCxnSpPr>
          <p:spPr>
            <a:xfrm>
              <a:off x="5940152" y="2816932"/>
              <a:ext cx="864096" cy="9184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/>
            <p:cNvSpPr txBox="1"/>
            <p:nvPr/>
          </p:nvSpPr>
          <p:spPr>
            <a:xfrm>
              <a:off x="6012160" y="2252681"/>
              <a:ext cx="740908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[L!=0]</a:t>
              </a:r>
              <a:endParaRPr lang="zh-TW" altLang="en-US" b="1" dirty="0"/>
            </a:p>
          </p:txBody>
        </p:sp>
        <p:cxnSp>
          <p:nvCxnSpPr>
            <p:cNvPr id="47" name="直線單箭頭接點 46"/>
            <p:cNvCxnSpPr>
              <a:stCxn id="48" idx="6"/>
            </p:cNvCxnSpPr>
            <p:nvPr/>
          </p:nvCxnSpPr>
          <p:spPr>
            <a:xfrm flipV="1">
              <a:off x="5702424" y="3222160"/>
              <a:ext cx="1245840" cy="1168096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橢圓 47"/>
            <p:cNvSpPr/>
            <p:nvPr/>
          </p:nvSpPr>
          <p:spPr>
            <a:xfrm>
              <a:off x="4644008" y="3717032"/>
              <a:ext cx="1058416" cy="134644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L!=0</a:t>
              </a:r>
              <a:endParaRPr lang="zh-TW" altLang="en-US" dirty="0" smtClean="0">
                <a:latin typeface="cmsy10"/>
              </a:endParaRPr>
            </a:p>
          </p:txBody>
        </p:sp>
      </p:grpSp>
      <p:sp>
        <p:nvSpPr>
          <p:cNvPr id="49" name="文字方塊 48"/>
          <p:cNvSpPr txBox="1"/>
          <p:nvPr/>
        </p:nvSpPr>
        <p:spPr>
          <a:xfrm>
            <a:off x="6948264" y="5877272"/>
            <a:ext cx="2126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WPre</a:t>
            </a:r>
            <a:r>
              <a:rPr lang="en-US" altLang="zh-TW" dirty="0" smtClean="0"/>
              <a:t>(L!=0, [L!=0]) = </a:t>
            </a:r>
          </a:p>
          <a:p>
            <a:r>
              <a:rPr lang="en-US" altLang="zh-TW" dirty="0" smtClean="0"/>
              <a:t>(L!=0)</a:t>
            </a:r>
            <a:endParaRPr lang="zh-TW" altLang="en-US" dirty="0"/>
          </a:p>
        </p:txBody>
      </p:sp>
      <p:sp>
        <p:nvSpPr>
          <p:cNvPr id="50" name="向右箭號 49"/>
          <p:cNvSpPr/>
          <p:nvPr/>
        </p:nvSpPr>
        <p:spPr>
          <a:xfrm>
            <a:off x="395536" y="2656336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4" descr=" 2"/>
          <p:cNvGrpSpPr>
            <a:grpSpLocks/>
          </p:cNvGrpSpPr>
          <p:nvPr/>
        </p:nvGrpSpPr>
        <p:grpSpPr bwMode="auto">
          <a:xfrm>
            <a:off x="4191001" y="4419601"/>
            <a:ext cx="1258887" cy="439737"/>
            <a:chOff x="2640" y="2784"/>
            <a:chExt cx="793" cy="277"/>
          </a:xfrm>
        </p:grpSpPr>
        <p:sp>
          <p:nvSpPr>
            <p:cNvPr id="49" name="Oval 41"/>
            <p:cNvSpPr>
              <a:spLocks noChangeArrowheads="1"/>
            </p:cNvSpPr>
            <p:nvPr/>
          </p:nvSpPr>
          <p:spPr bwMode="auto">
            <a:xfrm>
              <a:off x="2798" y="2889"/>
              <a:ext cx="171" cy="17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6</a:t>
              </a:r>
            </a:p>
          </p:txBody>
        </p:sp>
        <p:sp>
          <p:nvSpPr>
            <p:cNvPr id="50" name="Text Box 42"/>
            <p:cNvSpPr txBox="1">
              <a:spLocks noChangeArrowheads="1"/>
            </p:cNvSpPr>
            <p:nvPr/>
          </p:nvSpPr>
          <p:spPr bwMode="auto">
            <a:xfrm>
              <a:off x="2969" y="2804"/>
              <a:ext cx="464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[L!=0]</a:t>
              </a:r>
            </a:p>
          </p:txBody>
        </p:sp>
        <p:sp>
          <p:nvSpPr>
            <p:cNvPr id="51" name="Line 43"/>
            <p:cNvSpPr>
              <a:spLocks noChangeShapeType="1"/>
            </p:cNvSpPr>
            <p:nvPr/>
          </p:nvSpPr>
          <p:spPr bwMode="auto">
            <a:xfrm flipH="1" flipV="1">
              <a:off x="2969" y="2975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" name="Text Box 69"/>
            <p:cNvSpPr txBox="1">
              <a:spLocks noChangeArrowheads="1"/>
            </p:cNvSpPr>
            <p:nvPr/>
          </p:nvSpPr>
          <p:spPr bwMode="auto">
            <a:xfrm>
              <a:off x="2640" y="2784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grpSp>
        <p:nvGrpSpPr>
          <p:cNvPr id="3" name="Group 73" descr=" 3"/>
          <p:cNvGrpSpPr>
            <a:grpSpLocks/>
          </p:cNvGrpSpPr>
          <p:nvPr/>
        </p:nvGrpSpPr>
        <p:grpSpPr bwMode="auto">
          <a:xfrm>
            <a:off x="4686300" y="4143375"/>
            <a:ext cx="1181100" cy="708025"/>
            <a:chOff x="2952" y="2610"/>
            <a:chExt cx="744" cy="446"/>
          </a:xfrm>
        </p:grpSpPr>
        <p:sp>
          <p:nvSpPr>
            <p:cNvPr id="44" name="Oval 28"/>
            <p:cNvSpPr>
              <a:spLocks noChangeArrowheads="1"/>
            </p:cNvSpPr>
            <p:nvPr/>
          </p:nvSpPr>
          <p:spPr bwMode="auto">
            <a:xfrm>
              <a:off x="3404" y="2884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5</a:t>
              </a:r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2952" y="2610"/>
              <a:ext cx="69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[new!=old]</a:t>
              </a:r>
            </a:p>
          </p:txBody>
        </p:sp>
        <p:sp>
          <p:nvSpPr>
            <p:cNvPr id="46" name="Line 36"/>
            <p:cNvSpPr>
              <a:spLocks noChangeShapeType="1"/>
            </p:cNvSpPr>
            <p:nvPr/>
          </p:nvSpPr>
          <p:spPr bwMode="auto">
            <a:xfrm flipH="1">
              <a:off x="3496" y="2717"/>
              <a:ext cx="134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" name="Text Box 68"/>
            <p:cNvSpPr txBox="1">
              <a:spLocks noChangeArrowheads="1"/>
            </p:cNvSpPr>
            <p:nvPr/>
          </p:nvSpPr>
          <p:spPr bwMode="auto">
            <a:xfrm>
              <a:off x="3521" y="2802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grpSp>
        <p:nvGrpSpPr>
          <p:cNvPr id="4" name="Group 72" descr=" 4"/>
          <p:cNvGrpSpPr>
            <a:grpSpLocks/>
          </p:cNvGrpSpPr>
          <p:nvPr/>
        </p:nvGrpSpPr>
        <p:grpSpPr bwMode="auto">
          <a:xfrm>
            <a:off x="5267326" y="3502025"/>
            <a:ext cx="877887" cy="819150"/>
            <a:chOff x="3318" y="2206"/>
            <a:chExt cx="553" cy="516"/>
          </a:xfrm>
        </p:grpSpPr>
        <p:sp>
          <p:nvSpPr>
            <p:cNvPr id="39" name="Oval 27"/>
            <p:cNvSpPr>
              <a:spLocks noChangeArrowheads="1"/>
            </p:cNvSpPr>
            <p:nvPr/>
          </p:nvSpPr>
          <p:spPr bwMode="auto">
            <a:xfrm>
              <a:off x="3608" y="255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4</a:t>
              </a:r>
            </a:p>
          </p:txBody>
        </p:sp>
        <p:sp>
          <p:nvSpPr>
            <p:cNvPr id="40" name="Text Box 32"/>
            <p:cNvSpPr txBox="1">
              <a:spLocks noChangeArrowheads="1"/>
            </p:cNvSpPr>
            <p:nvPr/>
          </p:nvSpPr>
          <p:spPr bwMode="auto">
            <a:xfrm>
              <a:off x="3318" y="2206"/>
              <a:ext cx="52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   L=0;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 new++</a:t>
              </a: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 flipH="1">
              <a:off x="3689" y="2260"/>
              <a:ext cx="182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" name="Text Box 67"/>
            <p:cNvSpPr txBox="1">
              <a:spLocks noChangeArrowheads="1"/>
            </p:cNvSpPr>
            <p:nvPr/>
          </p:nvSpPr>
          <p:spPr bwMode="auto">
            <a:xfrm>
              <a:off x="3696" y="2418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grpSp>
        <p:nvGrpSpPr>
          <p:cNvPr id="5" name="Group 71" descr=" 5"/>
          <p:cNvGrpSpPr>
            <a:grpSpLocks/>
          </p:cNvGrpSpPr>
          <p:nvPr/>
        </p:nvGrpSpPr>
        <p:grpSpPr bwMode="auto">
          <a:xfrm>
            <a:off x="6094412" y="2930525"/>
            <a:ext cx="1144587" cy="708025"/>
            <a:chOff x="3839" y="1846"/>
            <a:chExt cx="721" cy="446"/>
          </a:xfrm>
        </p:grpSpPr>
        <p:sp>
          <p:nvSpPr>
            <p:cNvPr id="34" name="Oval 26"/>
            <p:cNvSpPr>
              <a:spLocks noChangeArrowheads="1"/>
            </p:cNvSpPr>
            <p:nvPr/>
          </p:nvSpPr>
          <p:spPr bwMode="auto">
            <a:xfrm>
              <a:off x="3839" y="212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3</a:t>
              </a:r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4037" y="1870"/>
              <a:ext cx="52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 L=1;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old=new</a:t>
              </a:r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 flipH="1">
              <a:off x="3925" y="1846"/>
              <a:ext cx="188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Text Box 66"/>
            <p:cNvSpPr txBox="1">
              <a:spLocks noChangeArrowheads="1"/>
            </p:cNvSpPr>
            <p:nvPr/>
          </p:nvSpPr>
          <p:spPr bwMode="auto">
            <a:xfrm>
              <a:off x="4001" y="2112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sp>
        <p:nvSpPr>
          <p:cNvPr id="26626" name="Rectangle 2" descr=" 266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6627" name="Oval 3" descr=" 26627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8" name="Oval 4" descr=" 26628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9" name="Oval 5" descr=" 26629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0" name="Oval 6" descr=" 26630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1" name="Oval 7" descr=" 26631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2" name="Oval 8" descr=" 26632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3" name="Text Box 9" descr=" 26633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6634" name="Text Box 10" descr=" 26634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6635" name="Text Box 11" descr=" 26635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6636" name="Text Box 12" descr=" 26636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6637" name="Text Box 13" descr=" 26637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6638" name="Text Box 14" descr=" 26638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6639" name="Line 15" descr=" 26639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0" name="Line 16" descr=" 26640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1" name="Line 17" descr=" 26641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2" name="Line 18" descr=" 26642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3" name="Line 19" descr=" 26643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4" name="Freeform 20" descr=" 26644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5" name="Freeform 21" descr=" 26645"/>
          <p:cNvSpPr>
            <a:spLocks/>
          </p:cNvSpPr>
          <p:nvPr/>
        </p:nvSpPr>
        <p:spPr bwMode="auto">
          <a:xfrm>
            <a:off x="1938338" y="275431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6" name="Text Box 22" descr=" 26646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sp>
        <p:nvSpPr>
          <p:cNvPr id="26647" name="Oval 23" descr=" 26647"/>
          <p:cNvSpPr>
            <a:spLocks noChangeArrowheads="1"/>
          </p:cNvSpPr>
          <p:nvPr/>
        </p:nvSpPr>
        <p:spPr bwMode="auto">
          <a:xfrm>
            <a:off x="6478588" y="20002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0</a:t>
            </a:r>
          </a:p>
        </p:txBody>
      </p:sp>
      <p:sp>
        <p:nvSpPr>
          <p:cNvPr id="26648" name="Oval 24" descr=" 26648"/>
          <p:cNvSpPr>
            <a:spLocks noChangeArrowheads="1"/>
          </p:cNvSpPr>
          <p:nvPr/>
        </p:nvSpPr>
        <p:spPr bwMode="auto">
          <a:xfrm>
            <a:off x="6478588" y="268287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26649" name="Oval 25" descr=" 26649"/>
          <p:cNvSpPr>
            <a:spLocks noChangeArrowheads="1"/>
          </p:cNvSpPr>
          <p:nvPr/>
        </p:nvSpPr>
        <p:spPr bwMode="auto">
          <a:xfrm>
            <a:off x="5522913" y="2682875"/>
            <a:ext cx="273050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26653" name="Text Box 29" descr=" 26653"/>
          <p:cNvSpPr txBox="1">
            <a:spLocks noChangeArrowheads="1"/>
          </p:cNvSpPr>
          <p:nvPr/>
        </p:nvSpPr>
        <p:spPr bwMode="auto">
          <a:xfrm>
            <a:off x="6626225" y="2209800"/>
            <a:ext cx="4603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6655" name="Text Box 31" descr=" 26655"/>
          <p:cNvSpPr txBox="1">
            <a:spLocks noChangeArrowheads="1"/>
          </p:cNvSpPr>
          <p:nvPr/>
        </p:nvSpPr>
        <p:spPr bwMode="auto">
          <a:xfrm>
            <a:off x="5668963" y="2444750"/>
            <a:ext cx="735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6658" name="Line 34" descr=" 26658"/>
          <p:cNvSpPr>
            <a:spLocks noChangeShapeType="1"/>
          </p:cNvSpPr>
          <p:nvPr/>
        </p:nvSpPr>
        <p:spPr bwMode="auto">
          <a:xfrm>
            <a:off x="6615113" y="2273300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61" name="Line 37" descr=" 26661"/>
          <p:cNvSpPr>
            <a:spLocks noChangeShapeType="1"/>
          </p:cNvSpPr>
          <p:nvPr/>
        </p:nvSpPr>
        <p:spPr bwMode="auto">
          <a:xfrm flipH="1" flipV="1">
            <a:off x="5795963" y="281940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62" name="Text Box 38" descr=" 26662"/>
          <p:cNvSpPr txBox="1">
            <a:spLocks noChangeArrowheads="1"/>
          </p:cNvSpPr>
          <p:nvPr/>
        </p:nvSpPr>
        <p:spPr bwMode="auto">
          <a:xfrm>
            <a:off x="5265738" y="2409825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6663" name="Text Box 39" descr=" 26663"/>
          <p:cNvSpPr txBox="1">
            <a:spLocks noChangeArrowheads="1"/>
          </p:cNvSpPr>
          <p:nvPr/>
        </p:nvSpPr>
        <p:spPr bwMode="auto">
          <a:xfrm>
            <a:off x="6646863" y="2470150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grpSp>
        <p:nvGrpSpPr>
          <p:cNvPr id="53" name="Group 76" descr=" 6"/>
          <p:cNvGrpSpPr>
            <a:grpSpLocks/>
          </p:cNvGrpSpPr>
          <p:nvPr/>
        </p:nvGrpSpPr>
        <p:grpSpPr bwMode="auto">
          <a:xfrm>
            <a:off x="4114800" y="3852862"/>
            <a:ext cx="2286000" cy="869950"/>
            <a:chOff x="2592" y="2427"/>
            <a:chExt cx="1440" cy="548"/>
          </a:xfrm>
        </p:grpSpPr>
        <p:sp>
          <p:nvSpPr>
            <p:cNvPr id="54" name="Text Box 44"/>
            <p:cNvSpPr txBox="1">
              <a:spLocks noChangeArrowheads="1"/>
            </p:cNvSpPr>
            <p:nvPr/>
          </p:nvSpPr>
          <p:spPr bwMode="auto">
            <a:xfrm>
              <a:off x="2592" y="2784"/>
              <a:ext cx="181" cy="1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F</a:t>
              </a:r>
            </a:p>
          </p:txBody>
        </p:sp>
        <p:sp>
          <p:nvSpPr>
            <p:cNvPr id="55" name="Text Box 45"/>
            <p:cNvSpPr txBox="1">
              <a:spLocks noChangeArrowheads="1"/>
            </p:cNvSpPr>
            <p:nvPr/>
          </p:nvSpPr>
          <p:spPr bwMode="auto">
            <a:xfrm>
              <a:off x="3552" y="2803"/>
              <a:ext cx="277" cy="1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L=0</a:t>
              </a:r>
            </a:p>
          </p:txBody>
        </p:sp>
        <p:sp>
          <p:nvSpPr>
            <p:cNvPr id="56" name="Text Box 46"/>
            <p:cNvSpPr txBox="1">
              <a:spLocks noChangeArrowheads="1"/>
            </p:cNvSpPr>
            <p:nvPr/>
          </p:nvSpPr>
          <p:spPr bwMode="auto">
            <a:xfrm>
              <a:off x="3755" y="2427"/>
              <a:ext cx="277" cy="1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L=0</a:t>
              </a:r>
            </a:p>
          </p:txBody>
        </p:sp>
      </p:grpSp>
      <p:sp>
        <p:nvSpPr>
          <p:cNvPr id="26689" name="Text Box 65" descr=" 26689"/>
          <p:cNvSpPr txBox="1">
            <a:spLocks noChangeArrowheads="1"/>
          </p:cNvSpPr>
          <p:nvPr/>
        </p:nvSpPr>
        <p:spPr bwMode="auto">
          <a:xfrm>
            <a:off x="6629400" y="1824038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57" name="文字方塊 56"/>
          <p:cNvSpPr txBox="1"/>
          <p:nvPr/>
        </p:nvSpPr>
        <p:spPr>
          <a:xfrm>
            <a:off x="172016" y="5589240"/>
            <a:ext cx="898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Calibri"/>
              </a:rPr>
              <a:t>Interpolant</a:t>
            </a:r>
            <a:r>
              <a:rPr lang="en-US" altLang="zh-TW" dirty="0" smtClean="0">
                <a:latin typeface="Calibri"/>
              </a:rPr>
              <a:t> for (L</a:t>
            </a:r>
            <a:r>
              <a:rPr lang="en-US" altLang="zh-TW" baseline="-25000" dirty="0" smtClean="0">
                <a:latin typeface="Calibri"/>
              </a:rPr>
              <a:t>0</a:t>
            </a:r>
            <a:r>
              <a:rPr lang="en-US" altLang="zh-TW" dirty="0" smtClean="0"/>
              <a:t> =0) 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>
                <a:latin typeface="Calibri"/>
              </a:rPr>
              <a:t>(L</a:t>
            </a:r>
            <a:r>
              <a:rPr lang="en-US" altLang="zh-TW" baseline="-25000" dirty="0" smtClean="0">
                <a:latin typeface="Calibri"/>
              </a:rPr>
              <a:t>1</a:t>
            </a:r>
            <a:r>
              <a:rPr lang="en-US" altLang="zh-TW" dirty="0" smtClean="0"/>
              <a:t>=1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/>
              <a:t>old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=new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/>
              <a:t>(L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=0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/>
              <a:t>new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=new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+1)</a:t>
            </a:r>
            <a:r>
              <a:rPr lang="en-US" altLang="zh-TW" dirty="0" smtClean="0">
                <a:latin typeface="cmsy10"/>
              </a:rPr>
              <a:t> Æ</a:t>
            </a:r>
            <a:r>
              <a:rPr lang="en-US" altLang="zh-TW" dirty="0" smtClean="0"/>
              <a:t>(new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!=old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)</a:t>
            </a:r>
            <a:r>
              <a:rPr lang="en-US" altLang="zh-TW" dirty="0" smtClean="0">
                <a:latin typeface="cmsy10"/>
              </a:rPr>
              <a:t> Æ</a:t>
            </a:r>
            <a:r>
              <a:rPr lang="en-US" altLang="zh-TW" dirty="0" smtClean="0"/>
              <a:t>(L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!=0) =?</a:t>
            </a:r>
            <a:endParaRPr lang="zh-TW" altLang="en-US" dirty="0"/>
          </a:p>
        </p:txBody>
      </p:sp>
      <p:sp>
        <p:nvSpPr>
          <p:cNvPr id="58" name="Text Box 65" descr=" 26689"/>
          <p:cNvSpPr txBox="1">
            <a:spLocks noChangeArrowheads="1"/>
          </p:cNvSpPr>
          <p:nvPr/>
        </p:nvSpPr>
        <p:spPr bwMode="auto">
          <a:xfrm>
            <a:off x="1475656" y="5858599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59" name="Text Box 65" descr=" 26689"/>
          <p:cNvSpPr txBox="1">
            <a:spLocks noChangeArrowheads="1"/>
          </p:cNvSpPr>
          <p:nvPr/>
        </p:nvSpPr>
        <p:spPr bwMode="auto">
          <a:xfrm>
            <a:off x="6228576" y="5831537"/>
            <a:ext cx="5036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 dirty="0" smtClean="0">
                <a:solidFill>
                  <a:srgbClr val="990033"/>
                </a:solidFill>
                <a:latin typeface="Calibri"/>
                <a:ea typeface="新細明體" charset="-120"/>
              </a:rPr>
              <a:t>L</a:t>
            </a:r>
            <a:r>
              <a:rPr lang="en-US" altLang="zh-TW" sz="1200" b="1" i="1" baseline="-25000" dirty="0" smtClean="0">
                <a:solidFill>
                  <a:srgbClr val="990033"/>
                </a:solidFill>
                <a:latin typeface="Times New Roman"/>
                <a:ea typeface="新細明體" charset="-120"/>
              </a:rPr>
              <a:t>2</a:t>
            </a:r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 =0</a:t>
            </a:r>
            <a:endParaRPr lang="en-US" altLang="zh-TW" sz="1200" b="1" i="1" dirty="0">
              <a:solidFill>
                <a:srgbClr val="990033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60" name="Text Box 65" descr=" 26689"/>
          <p:cNvSpPr txBox="1">
            <a:spLocks noChangeArrowheads="1"/>
          </p:cNvSpPr>
          <p:nvPr/>
        </p:nvSpPr>
        <p:spPr bwMode="auto">
          <a:xfrm>
            <a:off x="2195736" y="5817071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61" name="Text Box 65" descr=" 26689"/>
          <p:cNvSpPr txBox="1">
            <a:spLocks noChangeArrowheads="1"/>
          </p:cNvSpPr>
          <p:nvPr/>
        </p:nvSpPr>
        <p:spPr bwMode="auto">
          <a:xfrm>
            <a:off x="4078163" y="5873839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62" name="Text Box 65" descr=" 26689"/>
          <p:cNvSpPr txBox="1">
            <a:spLocks noChangeArrowheads="1"/>
          </p:cNvSpPr>
          <p:nvPr/>
        </p:nvSpPr>
        <p:spPr bwMode="auto">
          <a:xfrm>
            <a:off x="7638256" y="5805264"/>
            <a:ext cx="5036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 dirty="0" smtClean="0">
                <a:solidFill>
                  <a:srgbClr val="990033"/>
                </a:solidFill>
                <a:latin typeface="Calibri"/>
                <a:ea typeface="新細明體" charset="-120"/>
              </a:rPr>
              <a:t>L</a:t>
            </a:r>
            <a:r>
              <a:rPr lang="en-US" altLang="zh-TW" sz="1200" b="1" i="1" baseline="-25000" dirty="0" smtClean="0">
                <a:solidFill>
                  <a:srgbClr val="990033"/>
                </a:solidFill>
                <a:latin typeface="Times New Roman"/>
                <a:ea typeface="新細明體" charset="-120"/>
              </a:rPr>
              <a:t>2</a:t>
            </a:r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 =0</a:t>
            </a:r>
            <a:endParaRPr lang="en-US" altLang="zh-TW" sz="1200" b="1" i="1" dirty="0">
              <a:solidFill>
                <a:srgbClr val="990033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63" name="Text Box 65" descr=" 26689"/>
          <p:cNvSpPr txBox="1">
            <a:spLocks noChangeArrowheads="1"/>
          </p:cNvSpPr>
          <p:nvPr/>
        </p:nvSpPr>
        <p:spPr bwMode="auto">
          <a:xfrm>
            <a:off x="8574360" y="5805264"/>
            <a:ext cx="2872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  <a:endParaRPr lang="en-US" altLang="zh-TW" sz="1200" b="1" i="1" dirty="0">
              <a:solidFill>
                <a:srgbClr val="990033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7765609" y="2276872"/>
            <a:ext cx="13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Comes from </a:t>
            </a:r>
          </a:p>
          <a:p>
            <a:r>
              <a:rPr lang="en-US" altLang="zh-TW" dirty="0" smtClean="0"/>
              <a:t>L=0 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/>
              <a:t> T</a:t>
            </a:r>
            <a:endParaRPr lang="zh-TW" altLang="en-US" dirty="0"/>
          </a:p>
        </p:txBody>
      </p:sp>
      <p:sp>
        <p:nvSpPr>
          <p:cNvPr id="65" name="手繪多邊形 64"/>
          <p:cNvSpPr/>
          <p:nvPr/>
        </p:nvSpPr>
        <p:spPr>
          <a:xfrm>
            <a:off x="7132320" y="2463772"/>
            <a:ext cx="670560" cy="218468"/>
          </a:xfrm>
          <a:custGeom>
            <a:avLst/>
            <a:gdLst>
              <a:gd name="connsiteX0" fmla="*/ 0 w 670560"/>
              <a:gd name="connsiteY0" fmla="*/ 96548 h 218468"/>
              <a:gd name="connsiteX1" fmla="*/ 30480 w 670560"/>
              <a:gd name="connsiteY1" fmla="*/ 50828 h 218468"/>
              <a:gd name="connsiteX2" fmla="*/ 152400 w 670560"/>
              <a:gd name="connsiteY2" fmla="*/ 5108 h 218468"/>
              <a:gd name="connsiteX3" fmla="*/ 243840 w 670560"/>
              <a:gd name="connsiteY3" fmla="*/ 20348 h 218468"/>
              <a:gd name="connsiteX4" fmla="*/ 274320 w 670560"/>
              <a:gd name="connsiteY4" fmla="*/ 111788 h 218468"/>
              <a:gd name="connsiteX5" fmla="*/ 243840 w 670560"/>
              <a:gd name="connsiteY5" fmla="*/ 157508 h 218468"/>
              <a:gd name="connsiteX6" fmla="*/ 228600 w 670560"/>
              <a:gd name="connsiteY6" fmla="*/ 66068 h 218468"/>
              <a:gd name="connsiteX7" fmla="*/ 289560 w 670560"/>
              <a:gd name="connsiteY7" fmla="*/ 50828 h 218468"/>
              <a:gd name="connsiteX8" fmla="*/ 350520 w 670560"/>
              <a:gd name="connsiteY8" fmla="*/ 66068 h 218468"/>
              <a:gd name="connsiteX9" fmla="*/ 426720 w 670560"/>
              <a:gd name="connsiteY9" fmla="*/ 81308 h 218468"/>
              <a:gd name="connsiteX10" fmla="*/ 472440 w 670560"/>
              <a:gd name="connsiteY10" fmla="*/ 96548 h 218468"/>
              <a:gd name="connsiteX11" fmla="*/ 518160 w 670560"/>
              <a:gd name="connsiteY11" fmla="*/ 187988 h 218468"/>
              <a:gd name="connsiteX12" fmla="*/ 472440 w 670560"/>
              <a:gd name="connsiteY12" fmla="*/ 218468 h 218468"/>
              <a:gd name="connsiteX13" fmla="*/ 441960 w 670560"/>
              <a:gd name="connsiteY13" fmla="*/ 172748 h 218468"/>
              <a:gd name="connsiteX14" fmla="*/ 502920 w 670560"/>
              <a:gd name="connsiteY14" fmla="*/ 96548 h 218468"/>
              <a:gd name="connsiteX15" fmla="*/ 670560 w 670560"/>
              <a:gd name="connsiteY15" fmla="*/ 111788 h 21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0560" h="218468">
                <a:moveTo>
                  <a:pt x="0" y="96548"/>
                </a:moveTo>
                <a:cubicBezTo>
                  <a:pt x="10160" y="81308"/>
                  <a:pt x="15575" y="61474"/>
                  <a:pt x="30480" y="50828"/>
                </a:cubicBezTo>
                <a:cubicBezTo>
                  <a:pt x="46425" y="39439"/>
                  <a:pt x="124869" y="14285"/>
                  <a:pt x="152400" y="5108"/>
                </a:cubicBezTo>
                <a:cubicBezTo>
                  <a:pt x="182880" y="10188"/>
                  <a:pt x="220585" y="0"/>
                  <a:pt x="243840" y="20348"/>
                </a:cubicBezTo>
                <a:cubicBezTo>
                  <a:pt x="268019" y="41505"/>
                  <a:pt x="274320" y="111788"/>
                  <a:pt x="274320" y="111788"/>
                </a:cubicBezTo>
                <a:cubicBezTo>
                  <a:pt x="264160" y="127028"/>
                  <a:pt x="262156" y="157508"/>
                  <a:pt x="243840" y="157508"/>
                </a:cubicBezTo>
                <a:cubicBezTo>
                  <a:pt x="196537" y="157508"/>
                  <a:pt x="214507" y="77342"/>
                  <a:pt x="228600" y="66068"/>
                </a:cubicBezTo>
                <a:cubicBezTo>
                  <a:pt x="244956" y="52984"/>
                  <a:pt x="269240" y="55908"/>
                  <a:pt x="289560" y="50828"/>
                </a:cubicBezTo>
                <a:cubicBezTo>
                  <a:pt x="309880" y="55908"/>
                  <a:pt x="330073" y="61524"/>
                  <a:pt x="350520" y="66068"/>
                </a:cubicBezTo>
                <a:cubicBezTo>
                  <a:pt x="375806" y="71687"/>
                  <a:pt x="401590" y="75026"/>
                  <a:pt x="426720" y="81308"/>
                </a:cubicBezTo>
                <a:cubicBezTo>
                  <a:pt x="442305" y="85204"/>
                  <a:pt x="457200" y="91468"/>
                  <a:pt x="472440" y="96548"/>
                </a:cubicBezTo>
                <a:cubicBezTo>
                  <a:pt x="478858" y="106175"/>
                  <a:pt x="526047" y="168270"/>
                  <a:pt x="518160" y="187988"/>
                </a:cubicBezTo>
                <a:cubicBezTo>
                  <a:pt x="511358" y="204994"/>
                  <a:pt x="487680" y="208308"/>
                  <a:pt x="472440" y="218468"/>
                </a:cubicBezTo>
                <a:cubicBezTo>
                  <a:pt x="462280" y="203228"/>
                  <a:pt x="444971" y="190815"/>
                  <a:pt x="441960" y="172748"/>
                </a:cubicBezTo>
                <a:cubicBezTo>
                  <a:pt x="434599" y="128581"/>
                  <a:pt x="476207" y="114357"/>
                  <a:pt x="502920" y="96548"/>
                </a:cubicBezTo>
                <a:lnTo>
                  <a:pt x="670560" y="111788"/>
                </a:lnTo>
              </a:path>
            </a:pathLst>
          </a:cu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向右箭號 65"/>
          <p:cNvSpPr/>
          <p:nvPr/>
        </p:nvSpPr>
        <p:spPr>
          <a:xfrm>
            <a:off x="425240" y="2656336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4" descr=" 2"/>
          <p:cNvGrpSpPr>
            <a:grpSpLocks/>
          </p:cNvGrpSpPr>
          <p:nvPr/>
        </p:nvGrpSpPr>
        <p:grpSpPr bwMode="auto">
          <a:xfrm>
            <a:off x="4191001" y="4419601"/>
            <a:ext cx="1258887" cy="439737"/>
            <a:chOff x="2640" y="2784"/>
            <a:chExt cx="793" cy="277"/>
          </a:xfrm>
        </p:grpSpPr>
        <p:sp>
          <p:nvSpPr>
            <p:cNvPr id="49" name="Oval 41"/>
            <p:cNvSpPr>
              <a:spLocks noChangeArrowheads="1"/>
            </p:cNvSpPr>
            <p:nvPr/>
          </p:nvSpPr>
          <p:spPr bwMode="auto">
            <a:xfrm>
              <a:off x="2798" y="2889"/>
              <a:ext cx="171" cy="17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6</a:t>
              </a:r>
            </a:p>
          </p:txBody>
        </p:sp>
        <p:sp>
          <p:nvSpPr>
            <p:cNvPr id="50" name="Text Box 42"/>
            <p:cNvSpPr txBox="1">
              <a:spLocks noChangeArrowheads="1"/>
            </p:cNvSpPr>
            <p:nvPr/>
          </p:nvSpPr>
          <p:spPr bwMode="auto">
            <a:xfrm>
              <a:off x="2969" y="2804"/>
              <a:ext cx="464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[L!=0]</a:t>
              </a:r>
            </a:p>
          </p:txBody>
        </p:sp>
        <p:sp>
          <p:nvSpPr>
            <p:cNvPr id="51" name="Line 43"/>
            <p:cNvSpPr>
              <a:spLocks noChangeShapeType="1"/>
            </p:cNvSpPr>
            <p:nvPr/>
          </p:nvSpPr>
          <p:spPr bwMode="auto">
            <a:xfrm flipH="1" flipV="1">
              <a:off x="2969" y="2975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" name="Text Box 69"/>
            <p:cNvSpPr txBox="1">
              <a:spLocks noChangeArrowheads="1"/>
            </p:cNvSpPr>
            <p:nvPr/>
          </p:nvSpPr>
          <p:spPr bwMode="auto">
            <a:xfrm>
              <a:off x="2640" y="2784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grpSp>
        <p:nvGrpSpPr>
          <p:cNvPr id="3" name="Group 73" descr=" 3"/>
          <p:cNvGrpSpPr>
            <a:grpSpLocks/>
          </p:cNvGrpSpPr>
          <p:nvPr/>
        </p:nvGrpSpPr>
        <p:grpSpPr bwMode="auto">
          <a:xfrm>
            <a:off x="4686300" y="4143375"/>
            <a:ext cx="1181100" cy="708025"/>
            <a:chOff x="2952" y="2610"/>
            <a:chExt cx="744" cy="446"/>
          </a:xfrm>
        </p:grpSpPr>
        <p:sp>
          <p:nvSpPr>
            <p:cNvPr id="44" name="Oval 28"/>
            <p:cNvSpPr>
              <a:spLocks noChangeArrowheads="1"/>
            </p:cNvSpPr>
            <p:nvPr/>
          </p:nvSpPr>
          <p:spPr bwMode="auto">
            <a:xfrm>
              <a:off x="3404" y="2884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5</a:t>
              </a:r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2952" y="2610"/>
              <a:ext cx="69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[new!=old]</a:t>
              </a:r>
            </a:p>
          </p:txBody>
        </p:sp>
        <p:sp>
          <p:nvSpPr>
            <p:cNvPr id="46" name="Line 36"/>
            <p:cNvSpPr>
              <a:spLocks noChangeShapeType="1"/>
            </p:cNvSpPr>
            <p:nvPr/>
          </p:nvSpPr>
          <p:spPr bwMode="auto">
            <a:xfrm flipH="1">
              <a:off x="3496" y="2717"/>
              <a:ext cx="134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" name="Text Box 68"/>
            <p:cNvSpPr txBox="1">
              <a:spLocks noChangeArrowheads="1"/>
            </p:cNvSpPr>
            <p:nvPr/>
          </p:nvSpPr>
          <p:spPr bwMode="auto">
            <a:xfrm>
              <a:off x="3521" y="2802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grpSp>
        <p:nvGrpSpPr>
          <p:cNvPr id="4" name="Group 72" descr=" 4"/>
          <p:cNvGrpSpPr>
            <a:grpSpLocks/>
          </p:cNvGrpSpPr>
          <p:nvPr/>
        </p:nvGrpSpPr>
        <p:grpSpPr bwMode="auto">
          <a:xfrm>
            <a:off x="5267326" y="3502025"/>
            <a:ext cx="877887" cy="819150"/>
            <a:chOff x="3318" y="2206"/>
            <a:chExt cx="553" cy="516"/>
          </a:xfrm>
        </p:grpSpPr>
        <p:sp>
          <p:nvSpPr>
            <p:cNvPr id="39" name="Oval 27"/>
            <p:cNvSpPr>
              <a:spLocks noChangeArrowheads="1"/>
            </p:cNvSpPr>
            <p:nvPr/>
          </p:nvSpPr>
          <p:spPr bwMode="auto">
            <a:xfrm>
              <a:off x="3608" y="255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4</a:t>
              </a:r>
            </a:p>
          </p:txBody>
        </p:sp>
        <p:sp>
          <p:nvSpPr>
            <p:cNvPr id="40" name="Text Box 32"/>
            <p:cNvSpPr txBox="1">
              <a:spLocks noChangeArrowheads="1"/>
            </p:cNvSpPr>
            <p:nvPr/>
          </p:nvSpPr>
          <p:spPr bwMode="auto">
            <a:xfrm>
              <a:off x="3318" y="2206"/>
              <a:ext cx="52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   L=0;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 new++</a:t>
              </a: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 flipH="1">
              <a:off x="3689" y="2260"/>
              <a:ext cx="182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" name="Text Box 67"/>
            <p:cNvSpPr txBox="1">
              <a:spLocks noChangeArrowheads="1"/>
            </p:cNvSpPr>
            <p:nvPr/>
          </p:nvSpPr>
          <p:spPr bwMode="auto">
            <a:xfrm>
              <a:off x="3696" y="2418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grpSp>
        <p:nvGrpSpPr>
          <p:cNvPr id="5" name="Group 71" descr=" 5"/>
          <p:cNvGrpSpPr>
            <a:grpSpLocks/>
          </p:cNvGrpSpPr>
          <p:nvPr/>
        </p:nvGrpSpPr>
        <p:grpSpPr bwMode="auto">
          <a:xfrm>
            <a:off x="6094412" y="2930525"/>
            <a:ext cx="1144587" cy="708025"/>
            <a:chOff x="3839" y="1846"/>
            <a:chExt cx="721" cy="446"/>
          </a:xfrm>
        </p:grpSpPr>
        <p:sp>
          <p:nvSpPr>
            <p:cNvPr id="34" name="Oval 26"/>
            <p:cNvSpPr>
              <a:spLocks noChangeArrowheads="1"/>
            </p:cNvSpPr>
            <p:nvPr/>
          </p:nvSpPr>
          <p:spPr bwMode="auto">
            <a:xfrm>
              <a:off x="3839" y="212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3</a:t>
              </a:r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4037" y="1870"/>
              <a:ext cx="52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 L=1;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old=new</a:t>
              </a:r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 flipH="1">
              <a:off x="3925" y="1846"/>
              <a:ext cx="188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Text Box 66"/>
            <p:cNvSpPr txBox="1">
              <a:spLocks noChangeArrowheads="1"/>
            </p:cNvSpPr>
            <p:nvPr/>
          </p:nvSpPr>
          <p:spPr bwMode="auto">
            <a:xfrm>
              <a:off x="4001" y="2112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sp>
        <p:nvSpPr>
          <p:cNvPr id="26626" name="Rectangle 2" descr=" 266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6627" name="Oval 3" descr=" 26627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8" name="Oval 4" descr=" 26628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9" name="Oval 5" descr=" 26629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0" name="Oval 6" descr=" 26630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1" name="Oval 7" descr=" 26631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2" name="Oval 8" descr=" 26632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3" name="Text Box 9" descr=" 26633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6634" name="Text Box 10" descr=" 26634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6635" name="Text Box 11" descr=" 26635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6636" name="Text Box 12" descr=" 26636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6637" name="Text Box 13" descr=" 26637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6638" name="Text Box 14" descr=" 26638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6639" name="Line 15" descr=" 26639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0" name="Line 16" descr=" 26640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1" name="Line 17" descr=" 26641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2" name="Line 18" descr=" 26642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3" name="Line 19" descr=" 26643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4" name="Freeform 20" descr=" 26644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5" name="Freeform 21" descr=" 26645"/>
          <p:cNvSpPr>
            <a:spLocks/>
          </p:cNvSpPr>
          <p:nvPr/>
        </p:nvSpPr>
        <p:spPr bwMode="auto">
          <a:xfrm>
            <a:off x="1938338" y="275431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46" name="Text Box 22" descr=" 26646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sp>
        <p:nvSpPr>
          <p:cNvPr id="26647" name="Oval 23" descr=" 26647"/>
          <p:cNvSpPr>
            <a:spLocks noChangeArrowheads="1"/>
          </p:cNvSpPr>
          <p:nvPr/>
        </p:nvSpPr>
        <p:spPr bwMode="auto">
          <a:xfrm>
            <a:off x="6478588" y="20002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0</a:t>
            </a:r>
          </a:p>
        </p:txBody>
      </p:sp>
      <p:sp>
        <p:nvSpPr>
          <p:cNvPr id="26648" name="Oval 24" descr=" 26648"/>
          <p:cNvSpPr>
            <a:spLocks noChangeArrowheads="1"/>
          </p:cNvSpPr>
          <p:nvPr/>
        </p:nvSpPr>
        <p:spPr bwMode="auto">
          <a:xfrm>
            <a:off x="6478588" y="268287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26649" name="Oval 25" descr=" 26649"/>
          <p:cNvSpPr>
            <a:spLocks noChangeArrowheads="1"/>
          </p:cNvSpPr>
          <p:nvPr/>
        </p:nvSpPr>
        <p:spPr bwMode="auto">
          <a:xfrm>
            <a:off x="5522913" y="2682875"/>
            <a:ext cx="273050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26653" name="Text Box 29" descr=" 26653"/>
          <p:cNvSpPr txBox="1">
            <a:spLocks noChangeArrowheads="1"/>
          </p:cNvSpPr>
          <p:nvPr/>
        </p:nvSpPr>
        <p:spPr bwMode="auto">
          <a:xfrm>
            <a:off x="6626225" y="2209800"/>
            <a:ext cx="4603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6655" name="Text Box 31" descr=" 26655"/>
          <p:cNvSpPr txBox="1">
            <a:spLocks noChangeArrowheads="1"/>
          </p:cNvSpPr>
          <p:nvPr/>
        </p:nvSpPr>
        <p:spPr bwMode="auto">
          <a:xfrm>
            <a:off x="5668963" y="2444750"/>
            <a:ext cx="735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6658" name="Line 34" descr=" 26658"/>
          <p:cNvSpPr>
            <a:spLocks noChangeShapeType="1"/>
          </p:cNvSpPr>
          <p:nvPr/>
        </p:nvSpPr>
        <p:spPr bwMode="auto">
          <a:xfrm>
            <a:off x="6615113" y="2273300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61" name="Line 37" descr=" 26661"/>
          <p:cNvSpPr>
            <a:spLocks noChangeShapeType="1"/>
          </p:cNvSpPr>
          <p:nvPr/>
        </p:nvSpPr>
        <p:spPr bwMode="auto">
          <a:xfrm flipH="1" flipV="1">
            <a:off x="5795963" y="281940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662" name="Text Box 38" descr=" 26662"/>
          <p:cNvSpPr txBox="1">
            <a:spLocks noChangeArrowheads="1"/>
          </p:cNvSpPr>
          <p:nvPr/>
        </p:nvSpPr>
        <p:spPr bwMode="auto">
          <a:xfrm>
            <a:off x="5265738" y="2409825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6663" name="Text Box 39" descr=" 26663"/>
          <p:cNvSpPr txBox="1">
            <a:spLocks noChangeArrowheads="1"/>
          </p:cNvSpPr>
          <p:nvPr/>
        </p:nvSpPr>
        <p:spPr bwMode="auto">
          <a:xfrm>
            <a:off x="6646863" y="2470150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grpSp>
        <p:nvGrpSpPr>
          <p:cNvPr id="6" name="Group 76" descr=" 6"/>
          <p:cNvGrpSpPr>
            <a:grpSpLocks/>
          </p:cNvGrpSpPr>
          <p:nvPr/>
        </p:nvGrpSpPr>
        <p:grpSpPr bwMode="auto">
          <a:xfrm>
            <a:off x="4114800" y="3852862"/>
            <a:ext cx="2286000" cy="869950"/>
            <a:chOff x="2592" y="2427"/>
            <a:chExt cx="1440" cy="548"/>
          </a:xfrm>
        </p:grpSpPr>
        <p:sp>
          <p:nvSpPr>
            <p:cNvPr id="54" name="Text Box 44"/>
            <p:cNvSpPr txBox="1">
              <a:spLocks noChangeArrowheads="1"/>
            </p:cNvSpPr>
            <p:nvPr/>
          </p:nvSpPr>
          <p:spPr bwMode="auto">
            <a:xfrm>
              <a:off x="2592" y="2784"/>
              <a:ext cx="181" cy="1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F</a:t>
              </a:r>
            </a:p>
          </p:txBody>
        </p:sp>
        <p:sp>
          <p:nvSpPr>
            <p:cNvPr id="55" name="Text Box 45"/>
            <p:cNvSpPr txBox="1">
              <a:spLocks noChangeArrowheads="1"/>
            </p:cNvSpPr>
            <p:nvPr/>
          </p:nvSpPr>
          <p:spPr bwMode="auto">
            <a:xfrm>
              <a:off x="3552" y="2803"/>
              <a:ext cx="277" cy="1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L=0</a:t>
              </a:r>
            </a:p>
          </p:txBody>
        </p:sp>
        <p:sp>
          <p:nvSpPr>
            <p:cNvPr id="56" name="Text Box 46"/>
            <p:cNvSpPr txBox="1">
              <a:spLocks noChangeArrowheads="1"/>
            </p:cNvSpPr>
            <p:nvPr/>
          </p:nvSpPr>
          <p:spPr bwMode="auto">
            <a:xfrm>
              <a:off x="3755" y="2427"/>
              <a:ext cx="277" cy="1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L=0</a:t>
              </a:r>
            </a:p>
          </p:txBody>
        </p:sp>
      </p:grpSp>
      <p:sp>
        <p:nvSpPr>
          <p:cNvPr id="26689" name="Text Box 65" descr=" 26689"/>
          <p:cNvSpPr txBox="1">
            <a:spLocks noChangeArrowheads="1"/>
          </p:cNvSpPr>
          <p:nvPr/>
        </p:nvSpPr>
        <p:spPr bwMode="auto">
          <a:xfrm>
            <a:off x="6629400" y="1824038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grpSp>
        <p:nvGrpSpPr>
          <p:cNvPr id="57" name="Group 78" descr=" 7"/>
          <p:cNvGrpSpPr>
            <a:grpSpLocks/>
          </p:cNvGrpSpPr>
          <p:nvPr/>
        </p:nvGrpSpPr>
        <p:grpSpPr bwMode="auto">
          <a:xfrm>
            <a:off x="4419600" y="2879725"/>
            <a:ext cx="3562350" cy="3095625"/>
            <a:chOff x="2784" y="1814"/>
            <a:chExt cx="2244" cy="1950"/>
          </a:xfrm>
        </p:grpSpPr>
        <p:sp>
          <p:nvSpPr>
            <p:cNvPr id="58" name="Freeform 63"/>
            <p:cNvSpPr>
              <a:spLocks/>
            </p:cNvSpPr>
            <p:nvPr/>
          </p:nvSpPr>
          <p:spPr bwMode="auto">
            <a:xfrm>
              <a:off x="3290" y="1814"/>
              <a:ext cx="796" cy="1096"/>
            </a:xfrm>
            <a:custGeom>
              <a:avLst/>
              <a:gdLst/>
              <a:ahLst/>
              <a:cxnLst>
                <a:cxn ang="0">
                  <a:pos x="76" y="612"/>
                </a:cxn>
                <a:cxn ang="0">
                  <a:pos x="10" y="432"/>
                </a:cxn>
                <a:cxn ang="0">
                  <a:pos x="73" y="141"/>
                </a:cxn>
                <a:cxn ang="0">
                  <a:pos x="445" y="0"/>
                </a:cxn>
              </a:cxnLst>
              <a:rect l="0" t="0" r="r" b="b"/>
              <a:pathLst>
                <a:path w="445" h="612">
                  <a:moveTo>
                    <a:pt x="76" y="612"/>
                  </a:moveTo>
                  <a:cubicBezTo>
                    <a:pt x="65" y="582"/>
                    <a:pt x="10" y="510"/>
                    <a:pt x="10" y="432"/>
                  </a:cubicBezTo>
                  <a:cubicBezTo>
                    <a:pt x="10" y="354"/>
                    <a:pt x="0" y="213"/>
                    <a:pt x="73" y="141"/>
                  </a:cubicBezTo>
                  <a:cubicBezTo>
                    <a:pt x="146" y="69"/>
                    <a:pt x="368" y="29"/>
                    <a:pt x="445" y="0"/>
                  </a:cubicBezTo>
                </a:path>
              </a:pathLst>
            </a:custGeom>
            <a:noFill/>
            <a:ln w="9525" cap="rnd" cmpd="sng">
              <a:solidFill>
                <a:schemeClr val="tx1"/>
              </a:solidFill>
              <a:prstDash val="sysDot"/>
              <a:round/>
              <a:headEnd type="none" w="med" len="med"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" name="Text Box 77"/>
            <p:cNvSpPr txBox="1">
              <a:spLocks noChangeArrowheads="1"/>
            </p:cNvSpPr>
            <p:nvPr/>
          </p:nvSpPr>
          <p:spPr bwMode="auto">
            <a:xfrm>
              <a:off x="2784" y="3360"/>
              <a:ext cx="224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charset="-120"/>
                </a:rPr>
                <a:t>Covering: state 5 is subsumed by</a:t>
              </a:r>
            </a:p>
            <a:p>
              <a:r>
                <a:rPr lang="en-US" altLang="zh-TW">
                  <a:ea typeface="新細明體" charset="-120"/>
                </a:rPr>
                <a:t>state 1.</a:t>
              </a:r>
            </a:p>
          </p:txBody>
        </p:sp>
      </p:grpSp>
      <p:sp>
        <p:nvSpPr>
          <p:cNvPr id="60" name="向右箭號 59"/>
          <p:cNvSpPr/>
          <p:nvPr/>
        </p:nvSpPr>
        <p:spPr>
          <a:xfrm>
            <a:off x="425240" y="2656336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4" name="Text Box 66" descr=" 27714"/>
          <p:cNvSpPr txBox="1">
            <a:spLocks noChangeArrowheads="1"/>
          </p:cNvSpPr>
          <p:nvPr/>
        </p:nvSpPr>
        <p:spPr bwMode="auto">
          <a:xfrm>
            <a:off x="6400800" y="3352800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27650" name="Rectangle 2" descr=" 276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7651" name="Oval 3" descr=" 27651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2" name="Oval 4" descr=" 27652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3" name="Oval 5" descr=" 27653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4" name="Oval 6" descr=" 27654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5" name="Oval 7" descr=" 27655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6" name="Oval 8" descr=" 27656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7" name="Text Box 9" descr=" 27657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58" name="Text Box 10" descr=" 27658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7659" name="Text Box 11" descr=" 27659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60" name="Text Box 12" descr=" 27660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61" name="Text Box 13" descr=" 27661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7662" name="Text Box 14" descr=" 27662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63" name="Line 15" descr=" 27663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4" name="Line 16" descr=" 27664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5" name="Line 17" descr=" 27665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6" name="Line 18" descr=" 27666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7" name="Line 19" descr=" 27667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8" name="Freeform 20" descr=" 27668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9" name="Freeform 21" descr=" 27669"/>
          <p:cNvSpPr>
            <a:spLocks/>
          </p:cNvSpPr>
          <p:nvPr/>
        </p:nvSpPr>
        <p:spPr bwMode="auto">
          <a:xfrm>
            <a:off x="1938338" y="275431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70" name="Text Box 22" descr=" 27670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sp>
        <p:nvSpPr>
          <p:cNvPr id="27671" name="Oval 23" descr=" 27671"/>
          <p:cNvSpPr>
            <a:spLocks noChangeArrowheads="1"/>
          </p:cNvSpPr>
          <p:nvPr/>
        </p:nvSpPr>
        <p:spPr bwMode="auto">
          <a:xfrm>
            <a:off x="6478588" y="20002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0</a:t>
            </a:r>
          </a:p>
        </p:txBody>
      </p:sp>
      <p:sp>
        <p:nvSpPr>
          <p:cNvPr id="27672" name="Oval 24" descr=" 27672"/>
          <p:cNvSpPr>
            <a:spLocks noChangeArrowheads="1"/>
          </p:cNvSpPr>
          <p:nvPr/>
        </p:nvSpPr>
        <p:spPr bwMode="auto">
          <a:xfrm>
            <a:off x="6478588" y="268287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27673" name="Oval 25" descr=" 27673"/>
          <p:cNvSpPr>
            <a:spLocks noChangeArrowheads="1"/>
          </p:cNvSpPr>
          <p:nvPr/>
        </p:nvSpPr>
        <p:spPr bwMode="auto">
          <a:xfrm>
            <a:off x="5522913" y="2682875"/>
            <a:ext cx="273050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27674" name="Oval 26" descr=" 27674"/>
          <p:cNvSpPr>
            <a:spLocks noChangeArrowheads="1"/>
          </p:cNvSpPr>
          <p:nvPr/>
        </p:nvSpPr>
        <p:spPr bwMode="auto">
          <a:xfrm>
            <a:off x="6094413" y="336550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3</a:t>
            </a:r>
          </a:p>
        </p:txBody>
      </p:sp>
      <p:sp>
        <p:nvSpPr>
          <p:cNvPr id="27675" name="Oval 27" descr=" 27675"/>
          <p:cNvSpPr>
            <a:spLocks noChangeArrowheads="1"/>
          </p:cNvSpPr>
          <p:nvPr/>
        </p:nvSpPr>
        <p:spPr bwMode="auto">
          <a:xfrm>
            <a:off x="5727700" y="404812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4</a:t>
            </a:r>
          </a:p>
        </p:txBody>
      </p:sp>
      <p:sp>
        <p:nvSpPr>
          <p:cNvPr id="27676" name="Oval 28" descr=" 27676"/>
          <p:cNvSpPr>
            <a:spLocks noChangeArrowheads="1"/>
          </p:cNvSpPr>
          <p:nvPr/>
        </p:nvSpPr>
        <p:spPr bwMode="auto">
          <a:xfrm>
            <a:off x="5403850" y="45783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5</a:t>
            </a:r>
          </a:p>
        </p:txBody>
      </p:sp>
      <p:sp>
        <p:nvSpPr>
          <p:cNvPr id="27677" name="Text Box 29" descr=" 27677"/>
          <p:cNvSpPr txBox="1">
            <a:spLocks noChangeArrowheads="1"/>
          </p:cNvSpPr>
          <p:nvPr/>
        </p:nvSpPr>
        <p:spPr bwMode="auto">
          <a:xfrm>
            <a:off x="6626225" y="2209800"/>
            <a:ext cx="4603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78" name="Text Box 30" descr=" 27678"/>
          <p:cNvSpPr txBox="1">
            <a:spLocks noChangeArrowheads="1"/>
          </p:cNvSpPr>
          <p:nvPr/>
        </p:nvSpPr>
        <p:spPr bwMode="auto">
          <a:xfrm>
            <a:off x="6408738" y="2968625"/>
            <a:ext cx="8302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L=1;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old=new</a:t>
            </a:r>
          </a:p>
        </p:txBody>
      </p:sp>
      <p:sp>
        <p:nvSpPr>
          <p:cNvPr id="27679" name="Text Box 31" descr=" 27679"/>
          <p:cNvSpPr txBox="1">
            <a:spLocks noChangeArrowheads="1"/>
          </p:cNvSpPr>
          <p:nvPr/>
        </p:nvSpPr>
        <p:spPr bwMode="auto">
          <a:xfrm>
            <a:off x="5668963" y="2444750"/>
            <a:ext cx="735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80" name="Text Box 32" descr=" 27680"/>
          <p:cNvSpPr txBox="1">
            <a:spLocks noChangeArrowheads="1"/>
          </p:cNvSpPr>
          <p:nvPr/>
        </p:nvSpPr>
        <p:spPr bwMode="auto">
          <a:xfrm>
            <a:off x="5267325" y="3502025"/>
            <a:ext cx="8286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  L=0;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81" name="Text Box 33" descr=" 27681"/>
          <p:cNvSpPr txBox="1">
            <a:spLocks noChangeArrowheads="1"/>
          </p:cNvSpPr>
          <p:nvPr/>
        </p:nvSpPr>
        <p:spPr bwMode="auto">
          <a:xfrm>
            <a:off x="4686300" y="4143375"/>
            <a:ext cx="1104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82" name="Line 34" descr=" 27682"/>
          <p:cNvSpPr>
            <a:spLocks noChangeShapeType="1"/>
          </p:cNvSpPr>
          <p:nvPr/>
        </p:nvSpPr>
        <p:spPr bwMode="auto">
          <a:xfrm>
            <a:off x="6615113" y="2273300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3" name="Line 35" descr=" 27683"/>
          <p:cNvSpPr>
            <a:spLocks noChangeShapeType="1"/>
          </p:cNvSpPr>
          <p:nvPr/>
        </p:nvSpPr>
        <p:spPr bwMode="auto">
          <a:xfrm flipH="1">
            <a:off x="5856288" y="3587750"/>
            <a:ext cx="288925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4" name="Line 36" descr=" 27684"/>
          <p:cNvSpPr>
            <a:spLocks noChangeShapeType="1"/>
          </p:cNvSpPr>
          <p:nvPr/>
        </p:nvSpPr>
        <p:spPr bwMode="auto">
          <a:xfrm flipH="1">
            <a:off x="5549900" y="4313238"/>
            <a:ext cx="212725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5" name="Line 37" descr=" 27685"/>
          <p:cNvSpPr>
            <a:spLocks noChangeShapeType="1"/>
          </p:cNvSpPr>
          <p:nvPr/>
        </p:nvSpPr>
        <p:spPr bwMode="auto">
          <a:xfrm flipH="1" flipV="1">
            <a:off x="5795963" y="281940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6" name="Text Box 38" descr=" 27686"/>
          <p:cNvSpPr txBox="1">
            <a:spLocks noChangeArrowheads="1"/>
          </p:cNvSpPr>
          <p:nvPr/>
        </p:nvSpPr>
        <p:spPr bwMode="auto">
          <a:xfrm>
            <a:off x="5265738" y="2409825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7687" name="Text Box 39" descr=" 27687"/>
          <p:cNvSpPr txBox="1">
            <a:spLocks noChangeArrowheads="1"/>
          </p:cNvSpPr>
          <p:nvPr/>
        </p:nvSpPr>
        <p:spPr bwMode="auto">
          <a:xfrm>
            <a:off x="6646863" y="2470150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7688" name="Line 40" descr=" 27688"/>
          <p:cNvSpPr>
            <a:spLocks noChangeShapeType="1"/>
          </p:cNvSpPr>
          <p:nvPr/>
        </p:nvSpPr>
        <p:spPr bwMode="auto">
          <a:xfrm flipH="1">
            <a:off x="6230938" y="2930525"/>
            <a:ext cx="29845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9" name="Oval 41" descr=" 27689"/>
          <p:cNvSpPr>
            <a:spLocks noChangeArrowheads="1"/>
          </p:cNvSpPr>
          <p:nvPr/>
        </p:nvSpPr>
        <p:spPr bwMode="auto">
          <a:xfrm>
            <a:off x="4441825" y="4586288"/>
            <a:ext cx="271463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6</a:t>
            </a:r>
          </a:p>
        </p:txBody>
      </p:sp>
      <p:sp>
        <p:nvSpPr>
          <p:cNvPr id="27690" name="Text Box 42" descr=" 27690"/>
          <p:cNvSpPr txBox="1">
            <a:spLocks noChangeArrowheads="1"/>
          </p:cNvSpPr>
          <p:nvPr/>
        </p:nvSpPr>
        <p:spPr bwMode="auto">
          <a:xfrm>
            <a:off x="4713288" y="4451350"/>
            <a:ext cx="736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91" name="Line 43" descr=" 27691"/>
          <p:cNvSpPr>
            <a:spLocks noChangeShapeType="1"/>
          </p:cNvSpPr>
          <p:nvPr/>
        </p:nvSpPr>
        <p:spPr bwMode="auto">
          <a:xfrm flipH="1" flipV="1">
            <a:off x="4713288" y="4722813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92" name="Text Box 44" descr=" 27692"/>
          <p:cNvSpPr txBox="1">
            <a:spLocks noChangeArrowheads="1"/>
          </p:cNvSpPr>
          <p:nvPr/>
        </p:nvSpPr>
        <p:spPr bwMode="auto">
          <a:xfrm>
            <a:off x="4208463" y="4419600"/>
            <a:ext cx="2873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7693" name="Text Box 45" descr=" 27693"/>
          <p:cNvSpPr txBox="1">
            <a:spLocks noChangeArrowheads="1"/>
          </p:cNvSpPr>
          <p:nvPr/>
        </p:nvSpPr>
        <p:spPr bwMode="auto">
          <a:xfrm>
            <a:off x="5580063" y="4449763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7694" name="Text Box 46" descr=" 27694"/>
          <p:cNvSpPr txBox="1">
            <a:spLocks noChangeArrowheads="1"/>
          </p:cNvSpPr>
          <p:nvPr/>
        </p:nvSpPr>
        <p:spPr bwMode="auto">
          <a:xfrm>
            <a:off x="5870575" y="3852863"/>
            <a:ext cx="439738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7711" name="Freeform 63" descr=" 27711"/>
          <p:cNvSpPr>
            <a:spLocks/>
          </p:cNvSpPr>
          <p:nvPr/>
        </p:nvSpPr>
        <p:spPr bwMode="auto">
          <a:xfrm>
            <a:off x="5222875" y="2879725"/>
            <a:ext cx="1263650" cy="1739900"/>
          </a:xfrm>
          <a:custGeom>
            <a:avLst/>
            <a:gdLst/>
            <a:ahLst/>
            <a:cxnLst>
              <a:cxn ang="0">
                <a:pos x="76" y="612"/>
              </a:cxn>
              <a:cxn ang="0">
                <a:pos x="10" y="432"/>
              </a:cxn>
              <a:cxn ang="0">
                <a:pos x="73" y="141"/>
              </a:cxn>
              <a:cxn ang="0">
                <a:pos x="445" y="0"/>
              </a:cxn>
            </a:cxnLst>
            <a:rect l="0" t="0" r="r" b="b"/>
            <a:pathLst>
              <a:path w="445" h="612">
                <a:moveTo>
                  <a:pt x="76" y="612"/>
                </a:moveTo>
                <a:cubicBezTo>
                  <a:pt x="65" y="582"/>
                  <a:pt x="10" y="510"/>
                  <a:pt x="10" y="432"/>
                </a:cubicBezTo>
                <a:cubicBezTo>
                  <a:pt x="10" y="354"/>
                  <a:pt x="0" y="213"/>
                  <a:pt x="73" y="141"/>
                </a:cubicBezTo>
                <a:cubicBezTo>
                  <a:pt x="146" y="69"/>
                  <a:pt x="368" y="29"/>
                  <a:pt x="445" y="0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713" name="Text Box 65" descr=" 27713"/>
          <p:cNvSpPr txBox="1">
            <a:spLocks noChangeArrowheads="1"/>
          </p:cNvSpPr>
          <p:nvPr/>
        </p:nvSpPr>
        <p:spPr bwMode="auto">
          <a:xfrm>
            <a:off x="6629400" y="1824038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27729" name="Text Box 81" descr=" 27729"/>
          <p:cNvSpPr txBox="1">
            <a:spLocks noChangeArrowheads="1"/>
          </p:cNvSpPr>
          <p:nvPr/>
        </p:nvSpPr>
        <p:spPr bwMode="auto">
          <a:xfrm>
            <a:off x="3465513" y="49403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51" name="向右箭號 50"/>
          <p:cNvSpPr/>
          <p:nvPr/>
        </p:nvSpPr>
        <p:spPr>
          <a:xfrm>
            <a:off x="1577368" y="3952480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向右箭號 51"/>
          <p:cNvSpPr/>
          <p:nvPr/>
        </p:nvSpPr>
        <p:spPr>
          <a:xfrm>
            <a:off x="5393792" y="4024488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4" name="Text Box 66" descr=" 27714"/>
          <p:cNvSpPr txBox="1">
            <a:spLocks noChangeArrowheads="1"/>
          </p:cNvSpPr>
          <p:nvPr/>
        </p:nvSpPr>
        <p:spPr bwMode="auto">
          <a:xfrm>
            <a:off x="6400800" y="3352800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27650" name="Rectangle 2" descr=" 276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7651" name="Oval 3" descr=" 27651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2" name="Oval 4" descr=" 27652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3" name="Oval 5" descr=" 27653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4" name="Oval 6" descr=" 27654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5" name="Oval 7" descr=" 27655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6" name="Oval 8" descr=" 27656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7" name="Text Box 9" descr=" 27657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58" name="Text Box 10" descr=" 27658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7659" name="Text Box 11" descr=" 27659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60" name="Text Box 12" descr=" 27660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61" name="Text Box 13" descr=" 27661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7662" name="Text Box 14" descr=" 27662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63" name="Line 15" descr=" 27663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4" name="Line 16" descr=" 27664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5" name="Line 17" descr=" 27665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6" name="Line 18" descr=" 27666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7" name="Line 19" descr=" 27667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8" name="Freeform 20" descr=" 27668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9" name="Freeform 21" descr=" 27669"/>
          <p:cNvSpPr>
            <a:spLocks/>
          </p:cNvSpPr>
          <p:nvPr/>
        </p:nvSpPr>
        <p:spPr bwMode="auto">
          <a:xfrm>
            <a:off x="1938338" y="275431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70" name="Text Box 22" descr=" 27670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sp>
        <p:nvSpPr>
          <p:cNvPr id="27671" name="Oval 23" descr=" 27671"/>
          <p:cNvSpPr>
            <a:spLocks noChangeArrowheads="1"/>
          </p:cNvSpPr>
          <p:nvPr/>
        </p:nvSpPr>
        <p:spPr bwMode="auto">
          <a:xfrm>
            <a:off x="6478588" y="20002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0</a:t>
            </a:r>
          </a:p>
        </p:txBody>
      </p:sp>
      <p:sp>
        <p:nvSpPr>
          <p:cNvPr id="27672" name="Oval 24" descr=" 27672"/>
          <p:cNvSpPr>
            <a:spLocks noChangeArrowheads="1"/>
          </p:cNvSpPr>
          <p:nvPr/>
        </p:nvSpPr>
        <p:spPr bwMode="auto">
          <a:xfrm>
            <a:off x="6478588" y="268287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27673" name="Oval 25" descr=" 27673"/>
          <p:cNvSpPr>
            <a:spLocks noChangeArrowheads="1"/>
          </p:cNvSpPr>
          <p:nvPr/>
        </p:nvSpPr>
        <p:spPr bwMode="auto">
          <a:xfrm>
            <a:off x="5522913" y="2682875"/>
            <a:ext cx="273050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27674" name="Oval 26" descr=" 27674"/>
          <p:cNvSpPr>
            <a:spLocks noChangeArrowheads="1"/>
          </p:cNvSpPr>
          <p:nvPr/>
        </p:nvSpPr>
        <p:spPr bwMode="auto">
          <a:xfrm>
            <a:off x="6094413" y="336550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3</a:t>
            </a:r>
          </a:p>
        </p:txBody>
      </p:sp>
      <p:sp>
        <p:nvSpPr>
          <p:cNvPr id="27675" name="Oval 27" descr=" 27675"/>
          <p:cNvSpPr>
            <a:spLocks noChangeArrowheads="1"/>
          </p:cNvSpPr>
          <p:nvPr/>
        </p:nvSpPr>
        <p:spPr bwMode="auto">
          <a:xfrm>
            <a:off x="5727700" y="404812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4</a:t>
            </a:r>
          </a:p>
        </p:txBody>
      </p:sp>
      <p:sp>
        <p:nvSpPr>
          <p:cNvPr id="27676" name="Oval 28" descr=" 27676"/>
          <p:cNvSpPr>
            <a:spLocks noChangeArrowheads="1"/>
          </p:cNvSpPr>
          <p:nvPr/>
        </p:nvSpPr>
        <p:spPr bwMode="auto">
          <a:xfrm>
            <a:off x="5403850" y="45783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5</a:t>
            </a:r>
          </a:p>
        </p:txBody>
      </p:sp>
      <p:sp>
        <p:nvSpPr>
          <p:cNvPr id="27677" name="Text Box 29" descr=" 27677"/>
          <p:cNvSpPr txBox="1">
            <a:spLocks noChangeArrowheads="1"/>
          </p:cNvSpPr>
          <p:nvPr/>
        </p:nvSpPr>
        <p:spPr bwMode="auto">
          <a:xfrm>
            <a:off x="6626225" y="2209800"/>
            <a:ext cx="4603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78" name="Text Box 30" descr=" 27678"/>
          <p:cNvSpPr txBox="1">
            <a:spLocks noChangeArrowheads="1"/>
          </p:cNvSpPr>
          <p:nvPr/>
        </p:nvSpPr>
        <p:spPr bwMode="auto">
          <a:xfrm>
            <a:off x="6408738" y="2968625"/>
            <a:ext cx="8302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L=1;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old=new</a:t>
            </a:r>
          </a:p>
        </p:txBody>
      </p:sp>
      <p:sp>
        <p:nvSpPr>
          <p:cNvPr id="27679" name="Text Box 31" descr=" 27679"/>
          <p:cNvSpPr txBox="1">
            <a:spLocks noChangeArrowheads="1"/>
          </p:cNvSpPr>
          <p:nvPr/>
        </p:nvSpPr>
        <p:spPr bwMode="auto">
          <a:xfrm>
            <a:off x="5668963" y="2444750"/>
            <a:ext cx="735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80" name="Text Box 32" descr=" 27680"/>
          <p:cNvSpPr txBox="1">
            <a:spLocks noChangeArrowheads="1"/>
          </p:cNvSpPr>
          <p:nvPr/>
        </p:nvSpPr>
        <p:spPr bwMode="auto">
          <a:xfrm>
            <a:off x="5267325" y="3502025"/>
            <a:ext cx="8286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  L=0;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81" name="Text Box 33" descr=" 27681"/>
          <p:cNvSpPr txBox="1">
            <a:spLocks noChangeArrowheads="1"/>
          </p:cNvSpPr>
          <p:nvPr/>
        </p:nvSpPr>
        <p:spPr bwMode="auto">
          <a:xfrm>
            <a:off x="4686300" y="4143375"/>
            <a:ext cx="1104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82" name="Line 34" descr=" 27682"/>
          <p:cNvSpPr>
            <a:spLocks noChangeShapeType="1"/>
          </p:cNvSpPr>
          <p:nvPr/>
        </p:nvSpPr>
        <p:spPr bwMode="auto">
          <a:xfrm>
            <a:off x="6615113" y="2273300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3" name="Line 35" descr=" 27683"/>
          <p:cNvSpPr>
            <a:spLocks noChangeShapeType="1"/>
          </p:cNvSpPr>
          <p:nvPr/>
        </p:nvSpPr>
        <p:spPr bwMode="auto">
          <a:xfrm flipH="1">
            <a:off x="5856288" y="3587750"/>
            <a:ext cx="288925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4" name="Line 36" descr=" 27684"/>
          <p:cNvSpPr>
            <a:spLocks noChangeShapeType="1"/>
          </p:cNvSpPr>
          <p:nvPr/>
        </p:nvSpPr>
        <p:spPr bwMode="auto">
          <a:xfrm flipH="1">
            <a:off x="5549900" y="4313238"/>
            <a:ext cx="212725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5" name="Line 37" descr=" 27685"/>
          <p:cNvSpPr>
            <a:spLocks noChangeShapeType="1"/>
          </p:cNvSpPr>
          <p:nvPr/>
        </p:nvSpPr>
        <p:spPr bwMode="auto">
          <a:xfrm flipH="1" flipV="1">
            <a:off x="5795963" y="281940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6" name="Text Box 38" descr=" 27686"/>
          <p:cNvSpPr txBox="1">
            <a:spLocks noChangeArrowheads="1"/>
          </p:cNvSpPr>
          <p:nvPr/>
        </p:nvSpPr>
        <p:spPr bwMode="auto">
          <a:xfrm>
            <a:off x="5265738" y="2409825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7687" name="Text Box 39" descr=" 27687"/>
          <p:cNvSpPr txBox="1">
            <a:spLocks noChangeArrowheads="1"/>
          </p:cNvSpPr>
          <p:nvPr/>
        </p:nvSpPr>
        <p:spPr bwMode="auto">
          <a:xfrm>
            <a:off x="6646863" y="2470150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7688" name="Line 40" descr=" 27688"/>
          <p:cNvSpPr>
            <a:spLocks noChangeShapeType="1"/>
          </p:cNvSpPr>
          <p:nvPr/>
        </p:nvSpPr>
        <p:spPr bwMode="auto">
          <a:xfrm flipH="1">
            <a:off x="6230938" y="2930525"/>
            <a:ext cx="29845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9" name="Oval 41" descr=" 27689"/>
          <p:cNvSpPr>
            <a:spLocks noChangeArrowheads="1"/>
          </p:cNvSpPr>
          <p:nvPr/>
        </p:nvSpPr>
        <p:spPr bwMode="auto">
          <a:xfrm>
            <a:off x="4441825" y="4586288"/>
            <a:ext cx="271463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6</a:t>
            </a:r>
          </a:p>
        </p:txBody>
      </p:sp>
      <p:sp>
        <p:nvSpPr>
          <p:cNvPr id="27690" name="Text Box 42" descr=" 27690"/>
          <p:cNvSpPr txBox="1">
            <a:spLocks noChangeArrowheads="1"/>
          </p:cNvSpPr>
          <p:nvPr/>
        </p:nvSpPr>
        <p:spPr bwMode="auto">
          <a:xfrm>
            <a:off x="4713288" y="4451350"/>
            <a:ext cx="736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91" name="Line 43" descr=" 27691"/>
          <p:cNvSpPr>
            <a:spLocks noChangeShapeType="1"/>
          </p:cNvSpPr>
          <p:nvPr/>
        </p:nvSpPr>
        <p:spPr bwMode="auto">
          <a:xfrm flipH="1" flipV="1">
            <a:off x="4713288" y="4722813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92" name="Text Box 44" descr=" 27692"/>
          <p:cNvSpPr txBox="1">
            <a:spLocks noChangeArrowheads="1"/>
          </p:cNvSpPr>
          <p:nvPr/>
        </p:nvSpPr>
        <p:spPr bwMode="auto">
          <a:xfrm>
            <a:off x="4208463" y="4419600"/>
            <a:ext cx="2873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7693" name="Text Box 45" descr=" 27693"/>
          <p:cNvSpPr txBox="1">
            <a:spLocks noChangeArrowheads="1"/>
          </p:cNvSpPr>
          <p:nvPr/>
        </p:nvSpPr>
        <p:spPr bwMode="auto">
          <a:xfrm>
            <a:off x="5580063" y="4449763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7694" name="Text Box 46" descr=" 27694"/>
          <p:cNvSpPr txBox="1">
            <a:spLocks noChangeArrowheads="1"/>
          </p:cNvSpPr>
          <p:nvPr/>
        </p:nvSpPr>
        <p:spPr bwMode="auto">
          <a:xfrm>
            <a:off x="5870575" y="3852863"/>
            <a:ext cx="439738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grpSp>
        <p:nvGrpSpPr>
          <p:cNvPr id="51" name="Group 71" descr=" 5"/>
          <p:cNvGrpSpPr>
            <a:grpSpLocks/>
          </p:cNvGrpSpPr>
          <p:nvPr/>
        </p:nvGrpSpPr>
        <p:grpSpPr bwMode="auto">
          <a:xfrm>
            <a:off x="5932487" y="4143375"/>
            <a:ext cx="1104900" cy="715962"/>
            <a:chOff x="3737" y="2610"/>
            <a:chExt cx="696" cy="451"/>
          </a:xfrm>
        </p:grpSpPr>
        <p:sp>
          <p:nvSpPr>
            <p:cNvPr id="52" name="Oval 48"/>
            <p:cNvSpPr>
              <a:spLocks noChangeArrowheads="1"/>
            </p:cNvSpPr>
            <p:nvPr/>
          </p:nvSpPr>
          <p:spPr bwMode="auto">
            <a:xfrm>
              <a:off x="3947" y="2889"/>
              <a:ext cx="171" cy="17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 dirty="0">
                  <a:latin typeface="Times New Roman" pitchFamily="18" charset="0"/>
                  <a:ea typeface="新細明體" charset="-120"/>
                </a:rPr>
                <a:t>7</a:t>
              </a:r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3737" y="2701"/>
              <a:ext cx="231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Text Box 50"/>
            <p:cNvSpPr txBox="1">
              <a:spLocks noChangeArrowheads="1"/>
            </p:cNvSpPr>
            <p:nvPr/>
          </p:nvSpPr>
          <p:spPr bwMode="auto">
            <a:xfrm>
              <a:off x="3737" y="2610"/>
              <a:ext cx="69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[new==old]</a:t>
              </a:r>
            </a:p>
          </p:txBody>
        </p:sp>
        <p:sp>
          <p:nvSpPr>
            <p:cNvPr id="55" name="Text Box 51"/>
            <p:cNvSpPr txBox="1">
              <a:spLocks noChangeArrowheads="1"/>
            </p:cNvSpPr>
            <p:nvPr/>
          </p:nvSpPr>
          <p:spPr bwMode="auto">
            <a:xfrm>
              <a:off x="4047" y="2814"/>
              <a:ext cx="175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sp>
        <p:nvSpPr>
          <p:cNvPr id="27711" name="Freeform 63" descr=" 27711"/>
          <p:cNvSpPr>
            <a:spLocks/>
          </p:cNvSpPr>
          <p:nvPr/>
        </p:nvSpPr>
        <p:spPr bwMode="auto">
          <a:xfrm>
            <a:off x="5222875" y="2879725"/>
            <a:ext cx="1263650" cy="1739900"/>
          </a:xfrm>
          <a:custGeom>
            <a:avLst/>
            <a:gdLst/>
            <a:ahLst/>
            <a:cxnLst>
              <a:cxn ang="0">
                <a:pos x="76" y="612"/>
              </a:cxn>
              <a:cxn ang="0">
                <a:pos x="10" y="432"/>
              </a:cxn>
              <a:cxn ang="0">
                <a:pos x="73" y="141"/>
              </a:cxn>
              <a:cxn ang="0">
                <a:pos x="445" y="0"/>
              </a:cxn>
            </a:cxnLst>
            <a:rect l="0" t="0" r="r" b="b"/>
            <a:pathLst>
              <a:path w="445" h="612">
                <a:moveTo>
                  <a:pt x="76" y="612"/>
                </a:moveTo>
                <a:cubicBezTo>
                  <a:pt x="65" y="582"/>
                  <a:pt x="10" y="510"/>
                  <a:pt x="10" y="432"/>
                </a:cubicBezTo>
                <a:cubicBezTo>
                  <a:pt x="10" y="354"/>
                  <a:pt x="0" y="213"/>
                  <a:pt x="73" y="141"/>
                </a:cubicBezTo>
                <a:cubicBezTo>
                  <a:pt x="146" y="69"/>
                  <a:pt x="368" y="29"/>
                  <a:pt x="445" y="0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713" name="Text Box 65" descr=" 27713"/>
          <p:cNvSpPr txBox="1">
            <a:spLocks noChangeArrowheads="1"/>
          </p:cNvSpPr>
          <p:nvPr/>
        </p:nvSpPr>
        <p:spPr bwMode="auto">
          <a:xfrm>
            <a:off x="6629400" y="1824038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27729" name="Text Box 81" descr=" 27729"/>
          <p:cNvSpPr txBox="1">
            <a:spLocks noChangeArrowheads="1"/>
          </p:cNvSpPr>
          <p:nvPr/>
        </p:nvSpPr>
        <p:spPr bwMode="auto">
          <a:xfrm>
            <a:off x="3465513" y="49403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56" name="向右箭號 55"/>
          <p:cNvSpPr/>
          <p:nvPr/>
        </p:nvSpPr>
        <p:spPr>
          <a:xfrm>
            <a:off x="1619672" y="4528544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4" name="Text Box 66" descr=" 27714"/>
          <p:cNvSpPr txBox="1">
            <a:spLocks noChangeArrowheads="1"/>
          </p:cNvSpPr>
          <p:nvPr/>
        </p:nvSpPr>
        <p:spPr bwMode="auto">
          <a:xfrm>
            <a:off x="6400800" y="3352800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grpSp>
        <p:nvGrpSpPr>
          <p:cNvPr id="56" name="Group 72" descr=" 4"/>
          <p:cNvGrpSpPr>
            <a:grpSpLocks/>
          </p:cNvGrpSpPr>
          <p:nvPr/>
        </p:nvGrpSpPr>
        <p:grpSpPr bwMode="auto">
          <a:xfrm>
            <a:off x="6372200" y="3605212"/>
            <a:ext cx="1266825" cy="715962"/>
            <a:chOff x="4002" y="2271"/>
            <a:chExt cx="798" cy="451"/>
          </a:xfrm>
        </p:grpSpPr>
        <p:sp>
          <p:nvSpPr>
            <p:cNvPr id="57" name="Oval 52"/>
            <p:cNvSpPr>
              <a:spLocks noChangeArrowheads="1"/>
            </p:cNvSpPr>
            <p:nvPr/>
          </p:nvSpPr>
          <p:spPr bwMode="auto">
            <a:xfrm flipH="1">
              <a:off x="4566" y="255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8</a:t>
              </a:r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4002" y="2271"/>
              <a:ext cx="655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" name="Text Box 67"/>
            <p:cNvSpPr txBox="1">
              <a:spLocks noChangeArrowheads="1"/>
            </p:cNvSpPr>
            <p:nvPr/>
          </p:nvSpPr>
          <p:spPr bwMode="auto">
            <a:xfrm>
              <a:off x="4625" y="2370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sp>
        <p:nvSpPr>
          <p:cNvPr id="27650" name="Rectangle 2" descr=" 276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7651" name="Oval 3" descr=" 27651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2" name="Oval 4" descr=" 27652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3" name="Oval 5" descr=" 27653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4" name="Oval 6" descr=" 27654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5" name="Oval 7" descr=" 27655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6" name="Oval 8" descr=" 27656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7" name="Text Box 9" descr=" 27657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58" name="Text Box 10" descr=" 27658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7659" name="Text Box 11" descr=" 27659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60" name="Text Box 12" descr=" 27660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61" name="Text Box 13" descr=" 27661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7662" name="Text Box 14" descr=" 27662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63" name="Line 15" descr=" 27663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4" name="Line 16" descr=" 27664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5" name="Line 17" descr=" 27665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6" name="Line 18" descr=" 27666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7" name="Line 19" descr=" 27667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8" name="Freeform 20" descr=" 27668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9" name="Freeform 21" descr=" 27669"/>
          <p:cNvSpPr>
            <a:spLocks/>
          </p:cNvSpPr>
          <p:nvPr/>
        </p:nvSpPr>
        <p:spPr bwMode="auto">
          <a:xfrm>
            <a:off x="1938338" y="275431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70" name="Text Box 22" descr=" 27670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sp>
        <p:nvSpPr>
          <p:cNvPr id="27671" name="Oval 23" descr=" 27671"/>
          <p:cNvSpPr>
            <a:spLocks noChangeArrowheads="1"/>
          </p:cNvSpPr>
          <p:nvPr/>
        </p:nvSpPr>
        <p:spPr bwMode="auto">
          <a:xfrm>
            <a:off x="6478588" y="20002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0</a:t>
            </a:r>
          </a:p>
        </p:txBody>
      </p:sp>
      <p:sp>
        <p:nvSpPr>
          <p:cNvPr id="27672" name="Oval 24" descr=" 27672"/>
          <p:cNvSpPr>
            <a:spLocks noChangeArrowheads="1"/>
          </p:cNvSpPr>
          <p:nvPr/>
        </p:nvSpPr>
        <p:spPr bwMode="auto">
          <a:xfrm>
            <a:off x="6478588" y="268287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27673" name="Oval 25" descr=" 27673"/>
          <p:cNvSpPr>
            <a:spLocks noChangeArrowheads="1"/>
          </p:cNvSpPr>
          <p:nvPr/>
        </p:nvSpPr>
        <p:spPr bwMode="auto">
          <a:xfrm>
            <a:off x="5522913" y="2682875"/>
            <a:ext cx="273050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27674" name="Oval 26" descr=" 27674"/>
          <p:cNvSpPr>
            <a:spLocks noChangeArrowheads="1"/>
          </p:cNvSpPr>
          <p:nvPr/>
        </p:nvSpPr>
        <p:spPr bwMode="auto">
          <a:xfrm>
            <a:off x="6094413" y="336550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3</a:t>
            </a:r>
          </a:p>
        </p:txBody>
      </p:sp>
      <p:sp>
        <p:nvSpPr>
          <p:cNvPr id="27675" name="Oval 27" descr=" 27675"/>
          <p:cNvSpPr>
            <a:spLocks noChangeArrowheads="1"/>
          </p:cNvSpPr>
          <p:nvPr/>
        </p:nvSpPr>
        <p:spPr bwMode="auto">
          <a:xfrm>
            <a:off x="5727700" y="404812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4</a:t>
            </a:r>
          </a:p>
        </p:txBody>
      </p:sp>
      <p:sp>
        <p:nvSpPr>
          <p:cNvPr id="27676" name="Oval 28" descr=" 27676"/>
          <p:cNvSpPr>
            <a:spLocks noChangeArrowheads="1"/>
          </p:cNvSpPr>
          <p:nvPr/>
        </p:nvSpPr>
        <p:spPr bwMode="auto">
          <a:xfrm>
            <a:off x="5403850" y="45783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5</a:t>
            </a:r>
          </a:p>
        </p:txBody>
      </p:sp>
      <p:sp>
        <p:nvSpPr>
          <p:cNvPr id="27677" name="Text Box 29" descr=" 27677"/>
          <p:cNvSpPr txBox="1">
            <a:spLocks noChangeArrowheads="1"/>
          </p:cNvSpPr>
          <p:nvPr/>
        </p:nvSpPr>
        <p:spPr bwMode="auto">
          <a:xfrm>
            <a:off x="6626225" y="2209800"/>
            <a:ext cx="4603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78" name="Text Box 30" descr=" 27678"/>
          <p:cNvSpPr txBox="1">
            <a:spLocks noChangeArrowheads="1"/>
          </p:cNvSpPr>
          <p:nvPr/>
        </p:nvSpPr>
        <p:spPr bwMode="auto">
          <a:xfrm>
            <a:off x="6408738" y="2968625"/>
            <a:ext cx="8302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L=1;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old=new</a:t>
            </a:r>
          </a:p>
        </p:txBody>
      </p:sp>
      <p:sp>
        <p:nvSpPr>
          <p:cNvPr id="27679" name="Text Box 31" descr=" 27679"/>
          <p:cNvSpPr txBox="1">
            <a:spLocks noChangeArrowheads="1"/>
          </p:cNvSpPr>
          <p:nvPr/>
        </p:nvSpPr>
        <p:spPr bwMode="auto">
          <a:xfrm>
            <a:off x="5668963" y="2444750"/>
            <a:ext cx="735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80" name="Text Box 32" descr=" 27680"/>
          <p:cNvSpPr txBox="1">
            <a:spLocks noChangeArrowheads="1"/>
          </p:cNvSpPr>
          <p:nvPr/>
        </p:nvSpPr>
        <p:spPr bwMode="auto">
          <a:xfrm>
            <a:off x="5267325" y="3502025"/>
            <a:ext cx="8286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  L=0;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81" name="Text Box 33" descr=" 27681"/>
          <p:cNvSpPr txBox="1">
            <a:spLocks noChangeArrowheads="1"/>
          </p:cNvSpPr>
          <p:nvPr/>
        </p:nvSpPr>
        <p:spPr bwMode="auto">
          <a:xfrm>
            <a:off x="4686300" y="4143375"/>
            <a:ext cx="1104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82" name="Line 34" descr=" 27682"/>
          <p:cNvSpPr>
            <a:spLocks noChangeShapeType="1"/>
          </p:cNvSpPr>
          <p:nvPr/>
        </p:nvSpPr>
        <p:spPr bwMode="auto">
          <a:xfrm>
            <a:off x="6615113" y="2273300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3" name="Line 35" descr=" 27683"/>
          <p:cNvSpPr>
            <a:spLocks noChangeShapeType="1"/>
          </p:cNvSpPr>
          <p:nvPr/>
        </p:nvSpPr>
        <p:spPr bwMode="auto">
          <a:xfrm flipH="1">
            <a:off x="5856288" y="3587750"/>
            <a:ext cx="288925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4" name="Line 36" descr=" 27684"/>
          <p:cNvSpPr>
            <a:spLocks noChangeShapeType="1"/>
          </p:cNvSpPr>
          <p:nvPr/>
        </p:nvSpPr>
        <p:spPr bwMode="auto">
          <a:xfrm flipH="1">
            <a:off x="5549900" y="4313238"/>
            <a:ext cx="212725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5" name="Line 37" descr=" 27685"/>
          <p:cNvSpPr>
            <a:spLocks noChangeShapeType="1"/>
          </p:cNvSpPr>
          <p:nvPr/>
        </p:nvSpPr>
        <p:spPr bwMode="auto">
          <a:xfrm flipH="1" flipV="1">
            <a:off x="5795963" y="281940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6" name="Text Box 38" descr=" 27686"/>
          <p:cNvSpPr txBox="1">
            <a:spLocks noChangeArrowheads="1"/>
          </p:cNvSpPr>
          <p:nvPr/>
        </p:nvSpPr>
        <p:spPr bwMode="auto">
          <a:xfrm>
            <a:off x="5265738" y="2409825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7687" name="Text Box 39" descr=" 27687"/>
          <p:cNvSpPr txBox="1">
            <a:spLocks noChangeArrowheads="1"/>
          </p:cNvSpPr>
          <p:nvPr/>
        </p:nvSpPr>
        <p:spPr bwMode="auto">
          <a:xfrm>
            <a:off x="6646863" y="2470150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7688" name="Line 40" descr=" 27688"/>
          <p:cNvSpPr>
            <a:spLocks noChangeShapeType="1"/>
          </p:cNvSpPr>
          <p:nvPr/>
        </p:nvSpPr>
        <p:spPr bwMode="auto">
          <a:xfrm flipH="1">
            <a:off x="6230938" y="2930525"/>
            <a:ext cx="29845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9" name="Oval 41" descr=" 27689"/>
          <p:cNvSpPr>
            <a:spLocks noChangeArrowheads="1"/>
          </p:cNvSpPr>
          <p:nvPr/>
        </p:nvSpPr>
        <p:spPr bwMode="auto">
          <a:xfrm>
            <a:off x="4441825" y="4586288"/>
            <a:ext cx="271463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6</a:t>
            </a:r>
          </a:p>
        </p:txBody>
      </p:sp>
      <p:sp>
        <p:nvSpPr>
          <p:cNvPr id="27690" name="Text Box 42" descr=" 27690"/>
          <p:cNvSpPr txBox="1">
            <a:spLocks noChangeArrowheads="1"/>
          </p:cNvSpPr>
          <p:nvPr/>
        </p:nvSpPr>
        <p:spPr bwMode="auto">
          <a:xfrm>
            <a:off x="4713288" y="4451350"/>
            <a:ext cx="736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91" name="Line 43" descr=" 27691"/>
          <p:cNvSpPr>
            <a:spLocks noChangeShapeType="1"/>
          </p:cNvSpPr>
          <p:nvPr/>
        </p:nvSpPr>
        <p:spPr bwMode="auto">
          <a:xfrm flipH="1" flipV="1">
            <a:off x="4713288" y="4722813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92" name="Text Box 44" descr=" 27692"/>
          <p:cNvSpPr txBox="1">
            <a:spLocks noChangeArrowheads="1"/>
          </p:cNvSpPr>
          <p:nvPr/>
        </p:nvSpPr>
        <p:spPr bwMode="auto">
          <a:xfrm>
            <a:off x="4208463" y="4419600"/>
            <a:ext cx="2873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7693" name="Text Box 45" descr=" 27693"/>
          <p:cNvSpPr txBox="1">
            <a:spLocks noChangeArrowheads="1"/>
          </p:cNvSpPr>
          <p:nvPr/>
        </p:nvSpPr>
        <p:spPr bwMode="auto">
          <a:xfrm>
            <a:off x="5580063" y="4449763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7694" name="Text Box 46" descr=" 27694"/>
          <p:cNvSpPr txBox="1">
            <a:spLocks noChangeArrowheads="1"/>
          </p:cNvSpPr>
          <p:nvPr/>
        </p:nvSpPr>
        <p:spPr bwMode="auto">
          <a:xfrm>
            <a:off x="5870575" y="3852863"/>
            <a:ext cx="439738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grpSp>
        <p:nvGrpSpPr>
          <p:cNvPr id="2" name="Group 71" descr=" 5"/>
          <p:cNvGrpSpPr>
            <a:grpSpLocks/>
          </p:cNvGrpSpPr>
          <p:nvPr/>
        </p:nvGrpSpPr>
        <p:grpSpPr bwMode="auto">
          <a:xfrm>
            <a:off x="5932487" y="4143375"/>
            <a:ext cx="1104900" cy="715962"/>
            <a:chOff x="3737" y="2610"/>
            <a:chExt cx="696" cy="451"/>
          </a:xfrm>
        </p:grpSpPr>
        <p:sp>
          <p:nvSpPr>
            <p:cNvPr id="52" name="Oval 48"/>
            <p:cNvSpPr>
              <a:spLocks noChangeArrowheads="1"/>
            </p:cNvSpPr>
            <p:nvPr/>
          </p:nvSpPr>
          <p:spPr bwMode="auto">
            <a:xfrm>
              <a:off x="3947" y="2889"/>
              <a:ext cx="171" cy="17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7</a:t>
              </a:r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3737" y="2701"/>
              <a:ext cx="231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Text Box 50"/>
            <p:cNvSpPr txBox="1">
              <a:spLocks noChangeArrowheads="1"/>
            </p:cNvSpPr>
            <p:nvPr/>
          </p:nvSpPr>
          <p:spPr bwMode="auto">
            <a:xfrm>
              <a:off x="3737" y="2610"/>
              <a:ext cx="69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[new==old]</a:t>
              </a:r>
            </a:p>
          </p:txBody>
        </p:sp>
        <p:sp>
          <p:nvSpPr>
            <p:cNvPr id="55" name="Text Box 51"/>
            <p:cNvSpPr txBox="1">
              <a:spLocks noChangeArrowheads="1"/>
            </p:cNvSpPr>
            <p:nvPr/>
          </p:nvSpPr>
          <p:spPr bwMode="auto">
            <a:xfrm>
              <a:off x="4047" y="2814"/>
              <a:ext cx="175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sp>
        <p:nvSpPr>
          <p:cNvPr id="27711" name="Freeform 63" descr=" 27711"/>
          <p:cNvSpPr>
            <a:spLocks/>
          </p:cNvSpPr>
          <p:nvPr/>
        </p:nvSpPr>
        <p:spPr bwMode="auto">
          <a:xfrm>
            <a:off x="5222875" y="2879725"/>
            <a:ext cx="1263650" cy="1739900"/>
          </a:xfrm>
          <a:custGeom>
            <a:avLst/>
            <a:gdLst/>
            <a:ahLst/>
            <a:cxnLst>
              <a:cxn ang="0">
                <a:pos x="76" y="612"/>
              </a:cxn>
              <a:cxn ang="0">
                <a:pos x="10" y="432"/>
              </a:cxn>
              <a:cxn ang="0">
                <a:pos x="73" y="141"/>
              </a:cxn>
              <a:cxn ang="0">
                <a:pos x="445" y="0"/>
              </a:cxn>
            </a:cxnLst>
            <a:rect l="0" t="0" r="r" b="b"/>
            <a:pathLst>
              <a:path w="445" h="612">
                <a:moveTo>
                  <a:pt x="76" y="612"/>
                </a:moveTo>
                <a:cubicBezTo>
                  <a:pt x="65" y="582"/>
                  <a:pt x="10" y="510"/>
                  <a:pt x="10" y="432"/>
                </a:cubicBezTo>
                <a:cubicBezTo>
                  <a:pt x="10" y="354"/>
                  <a:pt x="0" y="213"/>
                  <a:pt x="73" y="141"/>
                </a:cubicBezTo>
                <a:cubicBezTo>
                  <a:pt x="146" y="69"/>
                  <a:pt x="368" y="29"/>
                  <a:pt x="445" y="0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713" name="Text Box 65" descr=" 27713"/>
          <p:cNvSpPr txBox="1">
            <a:spLocks noChangeArrowheads="1"/>
          </p:cNvSpPr>
          <p:nvPr/>
        </p:nvSpPr>
        <p:spPr bwMode="auto">
          <a:xfrm>
            <a:off x="6629400" y="1824038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27729" name="Text Box 81" descr=" 27729"/>
          <p:cNvSpPr txBox="1">
            <a:spLocks noChangeArrowheads="1"/>
          </p:cNvSpPr>
          <p:nvPr/>
        </p:nvSpPr>
        <p:spPr bwMode="auto">
          <a:xfrm>
            <a:off x="3465513" y="49403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60" name="向右箭號 59"/>
          <p:cNvSpPr/>
          <p:nvPr/>
        </p:nvSpPr>
        <p:spPr>
          <a:xfrm>
            <a:off x="1619672" y="4005064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4" name="Text Box 66" descr=" 27714"/>
          <p:cNvSpPr txBox="1">
            <a:spLocks noChangeArrowheads="1"/>
          </p:cNvSpPr>
          <p:nvPr/>
        </p:nvSpPr>
        <p:spPr bwMode="auto">
          <a:xfrm>
            <a:off x="6400800" y="3352800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grpSp>
        <p:nvGrpSpPr>
          <p:cNvPr id="2" name="Group 72" descr=" 4"/>
          <p:cNvGrpSpPr>
            <a:grpSpLocks/>
          </p:cNvGrpSpPr>
          <p:nvPr/>
        </p:nvGrpSpPr>
        <p:grpSpPr bwMode="auto">
          <a:xfrm>
            <a:off x="6353175" y="3605212"/>
            <a:ext cx="1266825" cy="715962"/>
            <a:chOff x="4002" y="2271"/>
            <a:chExt cx="798" cy="451"/>
          </a:xfrm>
        </p:grpSpPr>
        <p:sp>
          <p:nvSpPr>
            <p:cNvPr id="57" name="Oval 52"/>
            <p:cNvSpPr>
              <a:spLocks noChangeArrowheads="1"/>
            </p:cNvSpPr>
            <p:nvPr/>
          </p:nvSpPr>
          <p:spPr bwMode="auto">
            <a:xfrm flipH="1">
              <a:off x="4566" y="255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8</a:t>
              </a:r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4002" y="2271"/>
              <a:ext cx="655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" name="Text Box 67"/>
            <p:cNvSpPr txBox="1">
              <a:spLocks noChangeArrowheads="1"/>
            </p:cNvSpPr>
            <p:nvPr/>
          </p:nvSpPr>
          <p:spPr bwMode="auto">
            <a:xfrm>
              <a:off x="4625" y="2370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sp>
        <p:nvSpPr>
          <p:cNvPr id="27650" name="Rectangle 2" descr=" 276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7651" name="Oval 3" descr=" 27651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2" name="Oval 4" descr=" 27652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3" name="Oval 5" descr=" 27653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4" name="Oval 6" descr=" 27654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5" name="Oval 7" descr=" 27655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6" name="Oval 8" descr=" 27656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7" name="Text Box 9" descr=" 27657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58" name="Text Box 10" descr=" 27658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7659" name="Text Box 11" descr=" 27659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60" name="Text Box 12" descr=" 27660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61" name="Text Box 13" descr=" 27661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7662" name="Text Box 14" descr=" 27662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63" name="Line 15" descr=" 27663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4" name="Line 16" descr=" 27664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5" name="Line 17" descr=" 27665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6" name="Line 18" descr=" 27666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7" name="Line 19" descr=" 27667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8" name="Freeform 20" descr=" 27668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9" name="Freeform 21" descr=" 27669"/>
          <p:cNvSpPr>
            <a:spLocks/>
          </p:cNvSpPr>
          <p:nvPr/>
        </p:nvSpPr>
        <p:spPr bwMode="auto">
          <a:xfrm>
            <a:off x="1938338" y="275431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70" name="Text Box 22" descr=" 27670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sp>
        <p:nvSpPr>
          <p:cNvPr id="27671" name="Oval 23" descr=" 27671"/>
          <p:cNvSpPr>
            <a:spLocks noChangeArrowheads="1"/>
          </p:cNvSpPr>
          <p:nvPr/>
        </p:nvSpPr>
        <p:spPr bwMode="auto">
          <a:xfrm>
            <a:off x="6478588" y="20002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0</a:t>
            </a:r>
          </a:p>
        </p:txBody>
      </p:sp>
      <p:sp>
        <p:nvSpPr>
          <p:cNvPr id="27672" name="Oval 24" descr=" 27672"/>
          <p:cNvSpPr>
            <a:spLocks noChangeArrowheads="1"/>
          </p:cNvSpPr>
          <p:nvPr/>
        </p:nvSpPr>
        <p:spPr bwMode="auto">
          <a:xfrm>
            <a:off x="6478588" y="268287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27673" name="Oval 25" descr=" 27673"/>
          <p:cNvSpPr>
            <a:spLocks noChangeArrowheads="1"/>
          </p:cNvSpPr>
          <p:nvPr/>
        </p:nvSpPr>
        <p:spPr bwMode="auto">
          <a:xfrm>
            <a:off x="5522913" y="2682875"/>
            <a:ext cx="273050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27674" name="Oval 26" descr=" 27674"/>
          <p:cNvSpPr>
            <a:spLocks noChangeArrowheads="1"/>
          </p:cNvSpPr>
          <p:nvPr/>
        </p:nvSpPr>
        <p:spPr bwMode="auto">
          <a:xfrm>
            <a:off x="6094413" y="336550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3</a:t>
            </a:r>
          </a:p>
        </p:txBody>
      </p:sp>
      <p:sp>
        <p:nvSpPr>
          <p:cNvPr id="27675" name="Oval 27" descr=" 27675"/>
          <p:cNvSpPr>
            <a:spLocks noChangeArrowheads="1"/>
          </p:cNvSpPr>
          <p:nvPr/>
        </p:nvSpPr>
        <p:spPr bwMode="auto">
          <a:xfrm>
            <a:off x="5727700" y="404812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4</a:t>
            </a:r>
          </a:p>
        </p:txBody>
      </p:sp>
      <p:sp>
        <p:nvSpPr>
          <p:cNvPr id="27676" name="Oval 28" descr=" 27676"/>
          <p:cNvSpPr>
            <a:spLocks noChangeArrowheads="1"/>
          </p:cNvSpPr>
          <p:nvPr/>
        </p:nvSpPr>
        <p:spPr bwMode="auto">
          <a:xfrm>
            <a:off x="5403850" y="45783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5</a:t>
            </a:r>
          </a:p>
        </p:txBody>
      </p:sp>
      <p:sp>
        <p:nvSpPr>
          <p:cNvPr id="27677" name="Text Box 29" descr=" 27677"/>
          <p:cNvSpPr txBox="1">
            <a:spLocks noChangeArrowheads="1"/>
          </p:cNvSpPr>
          <p:nvPr/>
        </p:nvSpPr>
        <p:spPr bwMode="auto">
          <a:xfrm>
            <a:off x="6626225" y="2209800"/>
            <a:ext cx="4603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78" name="Text Box 30" descr=" 27678"/>
          <p:cNvSpPr txBox="1">
            <a:spLocks noChangeArrowheads="1"/>
          </p:cNvSpPr>
          <p:nvPr/>
        </p:nvSpPr>
        <p:spPr bwMode="auto">
          <a:xfrm>
            <a:off x="6408738" y="2968625"/>
            <a:ext cx="8302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L=1;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old=new</a:t>
            </a:r>
          </a:p>
        </p:txBody>
      </p:sp>
      <p:sp>
        <p:nvSpPr>
          <p:cNvPr id="27679" name="Text Box 31" descr=" 27679"/>
          <p:cNvSpPr txBox="1">
            <a:spLocks noChangeArrowheads="1"/>
          </p:cNvSpPr>
          <p:nvPr/>
        </p:nvSpPr>
        <p:spPr bwMode="auto">
          <a:xfrm>
            <a:off x="5668963" y="2444750"/>
            <a:ext cx="735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80" name="Text Box 32" descr=" 27680"/>
          <p:cNvSpPr txBox="1">
            <a:spLocks noChangeArrowheads="1"/>
          </p:cNvSpPr>
          <p:nvPr/>
        </p:nvSpPr>
        <p:spPr bwMode="auto">
          <a:xfrm>
            <a:off x="5267325" y="3502025"/>
            <a:ext cx="8286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  L=0;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81" name="Text Box 33" descr=" 27681"/>
          <p:cNvSpPr txBox="1">
            <a:spLocks noChangeArrowheads="1"/>
          </p:cNvSpPr>
          <p:nvPr/>
        </p:nvSpPr>
        <p:spPr bwMode="auto">
          <a:xfrm>
            <a:off x="4686300" y="4143375"/>
            <a:ext cx="1104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82" name="Line 34" descr=" 27682"/>
          <p:cNvSpPr>
            <a:spLocks noChangeShapeType="1"/>
          </p:cNvSpPr>
          <p:nvPr/>
        </p:nvSpPr>
        <p:spPr bwMode="auto">
          <a:xfrm>
            <a:off x="6615113" y="2273300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3" name="Line 35" descr=" 27683"/>
          <p:cNvSpPr>
            <a:spLocks noChangeShapeType="1"/>
          </p:cNvSpPr>
          <p:nvPr/>
        </p:nvSpPr>
        <p:spPr bwMode="auto">
          <a:xfrm flipH="1">
            <a:off x="5856288" y="3587750"/>
            <a:ext cx="288925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4" name="Line 36" descr=" 27684"/>
          <p:cNvSpPr>
            <a:spLocks noChangeShapeType="1"/>
          </p:cNvSpPr>
          <p:nvPr/>
        </p:nvSpPr>
        <p:spPr bwMode="auto">
          <a:xfrm flipH="1">
            <a:off x="5549900" y="4313238"/>
            <a:ext cx="212725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5" name="Line 37" descr=" 27685"/>
          <p:cNvSpPr>
            <a:spLocks noChangeShapeType="1"/>
          </p:cNvSpPr>
          <p:nvPr/>
        </p:nvSpPr>
        <p:spPr bwMode="auto">
          <a:xfrm flipH="1" flipV="1">
            <a:off x="5795963" y="281940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6" name="Text Box 38" descr=" 27686"/>
          <p:cNvSpPr txBox="1">
            <a:spLocks noChangeArrowheads="1"/>
          </p:cNvSpPr>
          <p:nvPr/>
        </p:nvSpPr>
        <p:spPr bwMode="auto">
          <a:xfrm>
            <a:off x="5265738" y="2409825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7687" name="Text Box 39" descr=" 27687"/>
          <p:cNvSpPr txBox="1">
            <a:spLocks noChangeArrowheads="1"/>
          </p:cNvSpPr>
          <p:nvPr/>
        </p:nvSpPr>
        <p:spPr bwMode="auto">
          <a:xfrm>
            <a:off x="6646863" y="2470150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7688" name="Line 40" descr=" 27688"/>
          <p:cNvSpPr>
            <a:spLocks noChangeShapeType="1"/>
          </p:cNvSpPr>
          <p:nvPr/>
        </p:nvSpPr>
        <p:spPr bwMode="auto">
          <a:xfrm flipH="1">
            <a:off x="6230938" y="2930525"/>
            <a:ext cx="29845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9" name="Oval 41" descr=" 27689"/>
          <p:cNvSpPr>
            <a:spLocks noChangeArrowheads="1"/>
          </p:cNvSpPr>
          <p:nvPr/>
        </p:nvSpPr>
        <p:spPr bwMode="auto">
          <a:xfrm>
            <a:off x="4441825" y="4586288"/>
            <a:ext cx="271463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6</a:t>
            </a:r>
          </a:p>
        </p:txBody>
      </p:sp>
      <p:sp>
        <p:nvSpPr>
          <p:cNvPr id="27690" name="Text Box 42" descr=" 27690"/>
          <p:cNvSpPr txBox="1">
            <a:spLocks noChangeArrowheads="1"/>
          </p:cNvSpPr>
          <p:nvPr/>
        </p:nvSpPr>
        <p:spPr bwMode="auto">
          <a:xfrm>
            <a:off x="4713288" y="4451350"/>
            <a:ext cx="736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91" name="Line 43" descr=" 27691"/>
          <p:cNvSpPr>
            <a:spLocks noChangeShapeType="1"/>
          </p:cNvSpPr>
          <p:nvPr/>
        </p:nvSpPr>
        <p:spPr bwMode="auto">
          <a:xfrm flipH="1" flipV="1">
            <a:off x="4713288" y="4722813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92" name="Text Box 44" descr=" 27692"/>
          <p:cNvSpPr txBox="1">
            <a:spLocks noChangeArrowheads="1"/>
          </p:cNvSpPr>
          <p:nvPr/>
        </p:nvSpPr>
        <p:spPr bwMode="auto">
          <a:xfrm>
            <a:off x="4208463" y="4419600"/>
            <a:ext cx="2873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7693" name="Text Box 45" descr=" 27693"/>
          <p:cNvSpPr txBox="1">
            <a:spLocks noChangeArrowheads="1"/>
          </p:cNvSpPr>
          <p:nvPr/>
        </p:nvSpPr>
        <p:spPr bwMode="auto">
          <a:xfrm>
            <a:off x="5580063" y="4449763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7694" name="Text Box 46" descr=" 27694"/>
          <p:cNvSpPr txBox="1">
            <a:spLocks noChangeArrowheads="1"/>
          </p:cNvSpPr>
          <p:nvPr/>
        </p:nvSpPr>
        <p:spPr bwMode="auto">
          <a:xfrm>
            <a:off x="5870575" y="3852863"/>
            <a:ext cx="439738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grpSp>
        <p:nvGrpSpPr>
          <p:cNvPr id="3" name="Group 71" descr=" 5"/>
          <p:cNvGrpSpPr>
            <a:grpSpLocks/>
          </p:cNvGrpSpPr>
          <p:nvPr/>
        </p:nvGrpSpPr>
        <p:grpSpPr bwMode="auto">
          <a:xfrm>
            <a:off x="5932487" y="4143375"/>
            <a:ext cx="1104900" cy="715962"/>
            <a:chOff x="3737" y="2610"/>
            <a:chExt cx="696" cy="451"/>
          </a:xfrm>
        </p:grpSpPr>
        <p:sp>
          <p:nvSpPr>
            <p:cNvPr id="52" name="Oval 48"/>
            <p:cNvSpPr>
              <a:spLocks noChangeArrowheads="1"/>
            </p:cNvSpPr>
            <p:nvPr/>
          </p:nvSpPr>
          <p:spPr bwMode="auto">
            <a:xfrm>
              <a:off x="3947" y="2889"/>
              <a:ext cx="171" cy="17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 dirty="0">
                  <a:latin typeface="Times New Roman" pitchFamily="18" charset="0"/>
                  <a:ea typeface="新細明體" charset="-120"/>
                </a:rPr>
                <a:t>7</a:t>
              </a:r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3737" y="2701"/>
              <a:ext cx="231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Text Box 50"/>
            <p:cNvSpPr txBox="1">
              <a:spLocks noChangeArrowheads="1"/>
            </p:cNvSpPr>
            <p:nvPr/>
          </p:nvSpPr>
          <p:spPr bwMode="auto">
            <a:xfrm>
              <a:off x="3737" y="2610"/>
              <a:ext cx="69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[new==old]</a:t>
              </a:r>
            </a:p>
          </p:txBody>
        </p:sp>
        <p:sp>
          <p:nvSpPr>
            <p:cNvPr id="55" name="Text Box 51"/>
            <p:cNvSpPr txBox="1">
              <a:spLocks noChangeArrowheads="1"/>
            </p:cNvSpPr>
            <p:nvPr/>
          </p:nvSpPr>
          <p:spPr bwMode="auto">
            <a:xfrm>
              <a:off x="4047" y="2814"/>
              <a:ext cx="175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sp>
        <p:nvSpPr>
          <p:cNvPr id="27711" name="Freeform 63" descr=" 27711"/>
          <p:cNvSpPr>
            <a:spLocks/>
          </p:cNvSpPr>
          <p:nvPr/>
        </p:nvSpPr>
        <p:spPr bwMode="auto">
          <a:xfrm>
            <a:off x="5222875" y="2879725"/>
            <a:ext cx="1263650" cy="1739900"/>
          </a:xfrm>
          <a:custGeom>
            <a:avLst/>
            <a:gdLst/>
            <a:ahLst/>
            <a:cxnLst>
              <a:cxn ang="0">
                <a:pos x="76" y="612"/>
              </a:cxn>
              <a:cxn ang="0">
                <a:pos x="10" y="432"/>
              </a:cxn>
              <a:cxn ang="0">
                <a:pos x="73" y="141"/>
              </a:cxn>
              <a:cxn ang="0">
                <a:pos x="445" y="0"/>
              </a:cxn>
            </a:cxnLst>
            <a:rect l="0" t="0" r="r" b="b"/>
            <a:pathLst>
              <a:path w="445" h="612">
                <a:moveTo>
                  <a:pt x="76" y="612"/>
                </a:moveTo>
                <a:cubicBezTo>
                  <a:pt x="65" y="582"/>
                  <a:pt x="10" y="510"/>
                  <a:pt x="10" y="432"/>
                </a:cubicBezTo>
                <a:cubicBezTo>
                  <a:pt x="10" y="354"/>
                  <a:pt x="0" y="213"/>
                  <a:pt x="73" y="141"/>
                </a:cubicBezTo>
                <a:cubicBezTo>
                  <a:pt x="146" y="69"/>
                  <a:pt x="368" y="29"/>
                  <a:pt x="445" y="0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713" name="Text Box 65" descr=" 27713"/>
          <p:cNvSpPr txBox="1">
            <a:spLocks noChangeArrowheads="1"/>
          </p:cNvSpPr>
          <p:nvPr/>
        </p:nvSpPr>
        <p:spPr bwMode="auto">
          <a:xfrm>
            <a:off x="6629400" y="1824038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27729" name="Text Box 81" descr=" 27729"/>
          <p:cNvSpPr txBox="1">
            <a:spLocks noChangeArrowheads="1"/>
          </p:cNvSpPr>
          <p:nvPr/>
        </p:nvSpPr>
        <p:spPr bwMode="auto">
          <a:xfrm>
            <a:off x="3465513" y="49403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grpSp>
        <p:nvGrpSpPr>
          <p:cNvPr id="60" name="Group 85" descr=" 8"/>
          <p:cNvGrpSpPr>
            <a:grpSpLocks/>
          </p:cNvGrpSpPr>
          <p:nvPr/>
        </p:nvGrpSpPr>
        <p:grpSpPr bwMode="auto">
          <a:xfrm>
            <a:off x="6637338" y="4303712"/>
            <a:ext cx="666750" cy="563562"/>
            <a:chOff x="4181" y="2711"/>
            <a:chExt cx="420" cy="355"/>
          </a:xfrm>
        </p:grpSpPr>
        <p:sp>
          <p:nvSpPr>
            <p:cNvPr id="61" name="Line 79"/>
            <p:cNvSpPr>
              <a:spLocks noChangeShapeType="1"/>
            </p:cNvSpPr>
            <p:nvPr/>
          </p:nvSpPr>
          <p:spPr bwMode="auto">
            <a:xfrm flipH="1">
              <a:off x="4418" y="2711"/>
              <a:ext cx="183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62" name="Oval 82"/>
            <p:cNvSpPr>
              <a:spLocks noChangeArrowheads="1"/>
            </p:cNvSpPr>
            <p:nvPr/>
          </p:nvSpPr>
          <p:spPr bwMode="auto">
            <a:xfrm>
              <a:off x="4296" y="2894"/>
              <a:ext cx="172" cy="17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 dirty="0">
                  <a:latin typeface="Times New Roman" pitchFamily="18" charset="0"/>
                  <a:ea typeface="新細明體" charset="-120"/>
                </a:rPr>
                <a:t>9</a:t>
              </a:r>
            </a:p>
          </p:txBody>
        </p:sp>
        <p:sp>
          <p:nvSpPr>
            <p:cNvPr id="63" name="Text Box 84"/>
            <p:cNvSpPr txBox="1">
              <a:spLocks noChangeArrowheads="1"/>
            </p:cNvSpPr>
            <p:nvPr/>
          </p:nvSpPr>
          <p:spPr bwMode="auto">
            <a:xfrm>
              <a:off x="4181" y="2798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sp>
        <p:nvSpPr>
          <p:cNvPr id="64" name="向右箭號 63"/>
          <p:cNvSpPr/>
          <p:nvPr/>
        </p:nvSpPr>
        <p:spPr>
          <a:xfrm>
            <a:off x="1619672" y="4528544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4" name="Text Box 66" descr=" 27714"/>
          <p:cNvSpPr txBox="1">
            <a:spLocks noChangeArrowheads="1"/>
          </p:cNvSpPr>
          <p:nvPr/>
        </p:nvSpPr>
        <p:spPr bwMode="auto">
          <a:xfrm>
            <a:off x="6400800" y="3352800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grpSp>
        <p:nvGrpSpPr>
          <p:cNvPr id="64" name="Group 73" descr=" 3"/>
          <p:cNvGrpSpPr>
            <a:grpSpLocks/>
          </p:cNvGrpSpPr>
          <p:nvPr/>
        </p:nvGrpSpPr>
        <p:grpSpPr bwMode="auto">
          <a:xfrm>
            <a:off x="7239000" y="4146550"/>
            <a:ext cx="1295400" cy="854075"/>
            <a:chOff x="4560" y="2612"/>
            <a:chExt cx="816" cy="538"/>
          </a:xfrm>
        </p:grpSpPr>
        <p:sp>
          <p:nvSpPr>
            <p:cNvPr id="65" name="Oval 53"/>
            <p:cNvSpPr>
              <a:spLocks noChangeArrowheads="1"/>
            </p:cNvSpPr>
            <p:nvPr/>
          </p:nvSpPr>
          <p:spPr bwMode="auto">
            <a:xfrm flipH="1">
              <a:off x="4770" y="2884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10</a:t>
              </a:r>
            </a:p>
          </p:txBody>
        </p:sp>
        <p:sp>
          <p:nvSpPr>
            <p:cNvPr id="66" name="Text Box 54"/>
            <p:cNvSpPr txBox="1">
              <a:spLocks noChangeArrowheads="1"/>
            </p:cNvSpPr>
            <p:nvPr/>
          </p:nvSpPr>
          <p:spPr bwMode="auto">
            <a:xfrm flipH="1">
              <a:off x="4679" y="2612"/>
              <a:ext cx="697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[new!=old]</a:t>
              </a:r>
            </a:p>
          </p:txBody>
        </p:sp>
        <p:sp>
          <p:nvSpPr>
            <p:cNvPr id="67" name="Line 56"/>
            <p:cNvSpPr>
              <a:spLocks noChangeShapeType="1"/>
            </p:cNvSpPr>
            <p:nvPr/>
          </p:nvSpPr>
          <p:spPr bwMode="auto">
            <a:xfrm>
              <a:off x="4716" y="2717"/>
              <a:ext cx="135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" name="Text Box 68"/>
            <p:cNvSpPr txBox="1">
              <a:spLocks noChangeArrowheads="1"/>
            </p:cNvSpPr>
            <p:nvPr/>
          </p:nvSpPr>
          <p:spPr bwMode="auto">
            <a:xfrm>
              <a:off x="4560" y="2976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grpSp>
        <p:nvGrpSpPr>
          <p:cNvPr id="2" name="Group 72" descr=" 4"/>
          <p:cNvGrpSpPr>
            <a:grpSpLocks/>
          </p:cNvGrpSpPr>
          <p:nvPr/>
        </p:nvGrpSpPr>
        <p:grpSpPr bwMode="auto">
          <a:xfrm>
            <a:off x="6353175" y="3605212"/>
            <a:ext cx="1266825" cy="715962"/>
            <a:chOff x="4002" y="2271"/>
            <a:chExt cx="798" cy="451"/>
          </a:xfrm>
        </p:grpSpPr>
        <p:sp>
          <p:nvSpPr>
            <p:cNvPr id="57" name="Oval 52"/>
            <p:cNvSpPr>
              <a:spLocks noChangeArrowheads="1"/>
            </p:cNvSpPr>
            <p:nvPr/>
          </p:nvSpPr>
          <p:spPr bwMode="auto">
            <a:xfrm flipH="1">
              <a:off x="4566" y="255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8</a:t>
              </a:r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4002" y="2271"/>
              <a:ext cx="655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" name="Text Box 67"/>
            <p:cNvSpPr txBox="1">
              <a:spLocks noChangeArrowheads="1"/>
            </p:cNvSpPr>
            <p:nvPr/>
          </p:nvSpPr>
          <p:spPr bwMode="auto">
            <a:xfrm>
              <a:off x="4625" y="2370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sp>
        <p:nvSpPr>
          <p:cNvPr id="27650" name="Rectangle 2" descr=" 276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7651" name="Oval 3" descr=" 27651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2" name="Oval 4" descr=" 27652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3" name="Oval 5" descr=" 27653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4" name="Oval 6" descr=" 27654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5" name="Oval 7" descr=" 27655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6" name="Oval 8" descr=" 27656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7" name="Text Box 9" descr=" 27657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58" name="Text Box 10" descr=" 27658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7659" name="Text Box 11" descr=" 27659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60" name="Text Box 12" descr=" 27660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61" name="Text Box 13" descr=" 27661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7662" name="Text Box 14" descr=" 27662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63" name="Line 15" descr=" 27663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4" name="Line 16" descr=" 27664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5" name="Line 17" descr=" 27665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6" name="Line 18" descr=" 27666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7" name="Line 19" descr=" 27667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8" name="Freeform 20" descr=" 27668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9" name="Freeform 21" descr=" 27669"/>
          <p:cNvSpPr>
            <a:spLocks/>
          </p:cNvSpPr>
          <p:nvPr/>
        </p:nvSpPr>
        <p:spPr bwMode="auto">
          <a:xfrm>
            <a:off x="1938338" y="275431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rgbClr val="C00000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70" name="Text Box 22" descr=" 27670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sp>
        <p:nvSpPr>
          <p:cNvPr id="27671" name="Oval 23" descr=" 27671"/>
          <p:cNvSpPr>
            <a:spLocks noChangeArrowheads="1"/>
          </p:cNvSpPr>
          <p:nvPr/>
        </p:nvSpPr>
        <p:spPr bwMode="auto">
          <a:xfrm>
            <a:off x="6478588" y="20002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0</a:t>
            </a:r>
          </a:p>
        </p:txBody>
      </p:sp>
      <p:sp>
        <p:nvSpPr>
          <p:cNvPr id="27672" name="Oval 24" descr=" 27672"/>
          <p:cNvSpPr>
            <a:spLocks noChangeArrowheads="1"/>
          </p:cNvSpPr>
          <p:nvPr/>
        </p:nvSpPr>
        <p:spPr bwMode="auto">
          <a:xfrm>
            <a:off x="6478588" y="268287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27673" name="Oval 25" descr=" 27673"/>
          <p:cNvSpPr>
            <a:spLocks noChangeArrowheads="1"/>
          </p:cNvSpPr>
          <p:nvPr/>
        </p:nvSpPr>
        <p:spPr bwMode="auto">
          <a:xfrm>
            <a:off x="5522913" y="2682875"/>
            <a:ext cx="273050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27674" name="Oval 26" descr=" 27674"/>
          <p:cNvSpPr>
            <a:spLocks noChangeArrowheads="1"/>
          </p:cNvSpPr>
          <p:nvPr/>
        </p:nvSpPr>
        <p:spPr bwMode="auto">
          <a:xfrm>
            <a:off x="6094413" y="336550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3</a:t>
            </a:r>
          </a:p>
        </p:txBody>
      </p:sp>
      <p:sp>
        <p:nvSpPr>
          <p:cNvPr id="27675" name="Oval 27" descr=" 27675"/>
          <p:cNvSpPr>
            <a:spLocks noChangeArrowheads="1"/>
          </p:cNvSpPr>
          <p:nvPr/>
        </p:nvSpPr>
        <p:spPr bwMode="auto">
          <a:xfrm>
            <a:off x="5727700" y="404812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4</a:t>
            </a:r>
          </a:p>
        </p:txBody>
      </p:sp>
      <p:sp>
        <p:nvSpPr>
          <p:cNvPr id="27676" name="Oval 28" descr=" 27676"/>
          <p:cNvSpPr>
            <a:spLocks noChangeArrowheads="1"/>
          </p:cNvSpPr>
          <p:nvPr/>
        </p:nvSpPr>
        <p:spPr bwMode="auto">
          <a:xfrm>
            <a:off x="5403850" y="45783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5</a:t>
            </a:r>
          </a:p>
        </p:txBody>
      </p:sp>
      <p:sp>
        <p:nvSpPr>
          <p:cNvPr id="27677" name="Text Box 29" descr=" 27677"/>
          <p:cNvSpPr txBox="1">
            <a:spLocks noChangeArrowheads="1"/>
          </p:cNvSpPr>
          <p:nvPr/>
        </p:nvSpPr>
        <p:spPr bwMode="auto">
          <a:xfrm>
            <a:off x="6626225" y="2209800"/>
            <a:ext cx="4603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78" name="Text Box 30" descr=" 27678"/>
          <p:cNvSpPr txBox="1">
            <a:spLocks noChangeArrowheads="1"/>
          </p:cNvSpPr>
          <p:nvPr/>
        </p:nvSpPr>
        <p:spPr bwMode="auto">
          <a:xfrm>
            <a:off x="6408738" y="2968625"/>
            <a:ext cx="8302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L=1;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old=new</a:t>
            </a:r>
          </a:p>
        </p:txBody>
      </p:sp>
      <p:sp>
        <p:nvSpPr>
          <p:cNvPr id="27679" name="Text Box 31" descr=" 27679"/>
          <p:cNvSpPr txBox="1">
            <a:spLocks noChangeArrowheads="1"/>
          </p:cNvSpPr>
          <p:nvPr/>
        </p:nvSpPr>
        <p:spPr bwMode="auto">
          <a:xfrm>
            <a:off x="5668963" y="2444750"/>
            <a:ext cx="735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80" name="Text Box 32" descr=" 27680"/>
          <p:cNvSpPr txBox="1">
            <a:spLocks noChangeArrowheads="1"/>
          </p:cNvSpPr>
          <p:nvPr/>
        </p:nvSpPr>
        <p:spPr bwMode="auto">
          <a:xfrm>
            <a:off x="5267325" y="3502025"/>
            <a:ext cx="8286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  L=0;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81" name="Text Box 33" descr=" 27681"/>
          <p:cNvSpPr txBox="1">
            <a:spLocks noChangeArrowheads="1"/>
          </p:cNvSpPr>
          <p:nvPr/>
        </p:nvSpPr>
        <p:spPr bwMode="auto">
          <a:xfrm>
            <a:off x="4686300" y="4143375"/>
            <a:ext cx="1104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82" name="Line 34" descr=" 27682"/>
          <p:cNvSpPr>
            <a:spLocks noChangeShapeType="1"/>
          </p:cNvSpPr>
          <p:nvPr/>
        </p:nvSpPr>
        <p:spPr bwMode="auto">
          <a:xfrm>
            <a:off x="6615113" y="2273300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3" name="Line 35" descr=" 27683"/>
          <p:cNvSpPr>
            <a:spLocks noChangeShapeType="1"/>
          </p:cNvSpPr>
          <p:nvPr/>
        </p:nvSpPr>
        <p:spPr bwMode="auto">
          <a:xfrm flipH="1">
            <a:off x="5856288" y="3587750"/>
            <a:ext cx="288925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4" name="Line 36" descr=" 27684"/>
          <p:cNvSpPr>
            <a:spLocks noChangeShapeType="1"/>
          </p:cNvSpPr>
          <p:nvPr/>
        </p:nvSpPr>
        <p:spPr bwMode="auto">
          <a:xfrm flipH="1">
            <a:off x="5549900" y="4313238"/>
            <a:ext cx="212725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5" name="Line 37" descr=" 27685"/>
          <p:cNvSpPr>
            <a:spLocks noChangeShapeType="1"/>
          </p:cNvSpPr>
          <p:nvPr/>
        </p:nvSpPr>
        <p:spPr bwMode="auto">
          <a:xfrm flipH="1" flipV="1">
            <a:off x="5795963" y="281940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6" name="Text Box 38" descr=" 27686"/>
          <p:cNvSpPr txBox="1">
            <a:spLocks noChangeArrowheads="1"/>
          </p:cNvSpPr>
          <p:nvPr/>
        </p:nvSpPr>
        <p:spPr bwMode="auto">
          <a:xfrm>
            <a:off x="5265738" y="2409825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7687" name="Text Box 39" descr=" 27687"/>
          <p:cNvSpPr txBox="1">
            <a:spLocks noChangeArrowheads="1"/>
          </p:cNvSpPr>
          <p:nvPr/>
        </p:nvSpPr>
        <p:spPr bwMode="auto">
          <a:xfrm>
            <a:off x="6646863" y="2470150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7688" name="Line 40" descr=" 27688"/>
          <p:cNvSpPr>
            <a:spLocks noChangeShapeType="1"/>
          </p:cNvSpPr>
          <p:nvPr/>
        </p:nvSpPr>
        <p:spPr bwMode="auto">
          <a:xfrm flipH="1">
            <a:off x="6230938" y="2930525"/>
            <a:ext cx="29845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9" name="Oval 41" descr=" 27689"/>
          <p:cNvSpPr>
            <a:spLocks noChangeArrowheads="1"/>
          </p:cNvSpPr>
          <p:nvPr/>
        </p:nvSpPr>
        <p:spPr bwMode="auto">
          <a:xfrm>
            <a:off x="4441825" y="4586288"/>
            <a:ext cx="271463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6</a:t>
            </a:r>
          </a:p>
        </p:txBody>
      </p:sp>
      <p:sp>
        <p:nvSpPr>
          <p:cNvPr id="27690" name="Text Box 42" descr=" 27690"/>
          <p:cNvSpPr txBox="1">
            <a:spLocks noChangeArrowheads="1"/>
          </p:cNvSpPr>
          <p:nvPr/>
        </p:nvSpPr>
        <p:spPr bwMode="auto">
          <a:xfrm>
            <a:off x="4713288" y="4451350"/>
            <a:ext cx="736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91" name="Line 43" descr=" 27691"/>
          <p:cNvSpPr>
            <a:spLocks noChangeShapeType="1"/>
          </p:cNvSpPr>
          <p:nvPr/>
        </p:nvSpPr>
        <p:spPr bwMode="auto">
          <a:xfrm flipH="1" flipV="1">
            <a:off x="4713288" y="4722813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92" name="Text Box 44" descr=" 27692"/>
          <p:cNvSpPr txBox="1">
            <a:spLocks noChangeArrowheads="1"/>
          </p:cNvSpPr>
          <p:nvPr/>
        </p:nvSpPr>
        <p:spPr bwMode="auto">
          <a:xfrm>
            <a:off x="4208463" y="4419600"/>
            <a:ext cx="2873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7693" name="Text Box 45" descr=" 27693"/>
          <p:cNvSpPr txBox="1">
            <a:spLocks noChangeArrowheads="1"/>
          </p:cNvSpPr>
          <p:nvPr/>
        </p:nvSpPr>
        <p:spPr bwMode="auto">
          <a:xfrm>
            <a:off x="5580063" y="4449763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7694" name="Text Box 46" descr=" 27694"/>
          <p:cNvSpPr txBox="1">
            <a:spLocks noChangeArrowheads="1"/>
          </p:cNvSpPr>
          <p:nvPr/>
        </p:nvSpPr>
        <p:spPr bwMode="auto">
          <a:xfrm>
            <a:off x="5870575" y="3852863"/>
            <a:ext cx="439738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grpSp>
        <p:nvGrpSpPr>
          <p:cNvPr id="3" name="Group 71" descr=" 5"/>
          <p:cNvGrpSpPr>
            <a:grpSpLocks/>
          </p:cNvGrpSpPr>
          <p:nvPr/>
        </p:nvGrpSpPr>
        <p:grpSpPr bwMode="auto">
          <a:xfrm>
            <a:off x="5932487" y="4143375"/>
            <a:ext cx="1104900" cy="715962"/>
            <a:chOff x="3737" y="2610"/>
            <a:chExt cx="696" cy="451"/>
          </a:xfrm>
        </p:grpSpPr>
        <p:sp>
          <p:nvSpPr>
            <p:cNvPr id="52" name="Oval 48"/>
            <p:cNvSpPr>
              <a:spLocks noChangeArrowheads="1"/>
            </p:cNvSpPr>
            <p:nvPr/>
          </p:nvSpPr>
          <p:spPr bwMode="auto">
            <a:xfrm>
              <a:off x="3947" y="2889"/>
              <a:ext cx="171" cy="17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 dirty="0">
                  <a:latin typeface="Times New Roman" pitchFamily="18" charset="0"/>
                  <a:ea typeface="新細明體" charset="-120"/>
                </a:rPr>
                <a:t>7</a:t>
              </a:r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3737" y="2701"/>
              <a:ext cx="231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Text Box 50"/>
            <p:cNvSpPr txBox="1">
              <a:spLocks noChangeArrowheads="1"/>
            </p:cNvSpPr>
            <p:nvPr/>
          </p:nvSpPr>
          <p:spPr bwMode="auto">
            <a:xfrm>
              <a:off x="3737" y="2610"/>
              <a:ext cx="69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[new==old]</a:t>
              </a:r>
            </a:p>
          </p:txBody>
        </p:sp>
        <p:sp>
          <p:nvSpPr>
            <p:cNvPr id="55" name="Text Box 51"/>
            <p:cNvSpPr txBox="1">
              <a:spLocks noChangeArrowheads="1"/>
            </p:cNvSpPr>
            <p:nvPr/>
          </p:nvSpPr>
          <p:spPr bwMode="auto">
            <a:xfrm>
              <a:off x="4047" y="2814"/>
              <a:ext cx="175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sp>
        <p:nvSpPr>
          <p:cNvPr id="27711" name="Freeform 63" descr=" 27711"/>
          <p:cNvSpPr>
            <a:spLocks/>
          </p:cNvSpPr>
          <p:nvPr/>
        </p:nvSpPr>
        <p:spPr bwMode="auto">
          <a:xfrm>
            <a:off x="5222875" y="2879725"/>
            <a:ext cx="1263650" cy="1739900"/>
          </a:xfrm>
          <a:custGeom>
            <a:avLst/>
            <a:gdLst/>
            <a:ahLst/>
            <a:cxnLst>
              <a:cxn ang="0">
                <a:pos x="76" y="612"/>
              </a:cxn>
              <a:cxn ang="0">
                <a:pos x="10" y="432"/>
              </a:cxn>
              <a:cxn ang="0">
                <a:pos x="73" y="141"/>
              </a:cxn>
              <a:cxn ang="0">
                <a:pos x="445" y="0"/>
              </a:cxn>
            </a:cxnLst>
            <a:rect l="0" t="0" r="r" b="b"/>
            <a:pathLst>
              <a:path w="445" h="612">
                <a:moveTo>
                  <a:pt x="76" y="612"/>
                </a:moveTo>
                <a:cubicBezTo>
                  <a:pt x="65" y="582"/>
                  <a:pt x="10" y="510"/>
                  <a:pt x="10" y="432"/>
                </a:cubicBezTo>
                <a:cubicBezTo>
                  <a:pt x="10" y="354"/>
                  <a:pt x="0" y="213"/>
                  <a:pt x="73" y="141"/>
                </a:cubicBezTo>
                <a:cubicBezTo>
                  <a:pt x="146" y="69"/>
                  <a:pt x="368" y="29"/>
                  <a:pt x="445" y="0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713" name="Text Box 65" descr=" 27713"/>
          <p:cNvSpPr txBox="1">
            <a:spLocks noChangeArrowheads="1"/>
          </p:cNvSpPr>
          <p:nvPr/>
        </p:nvSpPr>
        <p:spPr bwMode="auto">
          <a:xfrm>
            <a:off x="6629400" y="1824038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27729" name="Text Box 81" descr=" 27729"/>
          <p:cNvSpPr txBox="1">
            <a:spLocks noChangeArrowheads="1"/>
          </p:cNvSpPr>
          <p:nvPr/>
        </p:nvSpPr>
        <p:spPr bwMode="auto">
          <a:xfrm>
            <a:off x="3465513" y="49403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grpSp>
        <p:nvGrpSpPr>
          <p:cNvPr id="4" name="Group 85" descr=" 8"/>
          <p:cNvGrpSpPr>
            <a:grpSpLocks/>
          </p:cNvGrpSpPr>
          <p:nvPr/>
        </p:nvGrpSpPr>
        <p:grpSpPr bwMode="auto">
          <a:xfrm>
            <a:off x="6637338" y="4303712"/>
            <a:ext cx="666750" cy="563562"/>
            <a:chOff x="4181" y="2711"/>
            <a:chExt cx="420" cy="355"/>
          </a:xfrm>
        </p:grpSpPr>
        <p:sp>
          <p:nvSpPr>
            <p:cNvPr id="61" name="Line 79"/>
            <p:cNvSpPr>
              <a:spLocks noChangeShapeType="1"/>
            </p:cNvSpPr>
            <p:nvPr/>
          </p:nvSpPr>
          <p:spPr bwMode="auto">
            <a:xfrm flipH="1">
              <a:off x="4418" y="2711"/>
              <a:ext cx="183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62" name="Oval 82"/>
            <p:cNvSpPr>
              <a:spLocks noChangeArrowheads="1"/>
            </p:cNvSpPr>
            <p:nvPr/>
          </p:nvSpPr>
          <p:spPr bwMode="auto">
            <a:xfrm>
              <a:off x="4296" y="2894"/>
              <a:ext cx="172" cy="17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 dirty="0">
                  <a:latin typeface="Times New Roman" pitchFamily="18" charset="0"/>
                  <a:ea typeface="新細明體" charset="-120"/>
                </a:rPr>
                <a:t>9</a:t>
              </a:r>
            </a:p>
          </p:txBody>
        </p:sp>
        <p:sp>
          <p:nvSpPr>
            <p:cNvPr id="63" name="Text Box 84"/>
            <p:cNvSpPr txBox="1">
              <a:spLocks noChangeArrowheads="1"/>
            </p:cNvSpPr>
            <p:nvPr/>
          </p:nvSpPr>
          <p:spPr bwMode="auto">
            <a:xfrm>
              <a:off x="4181" y="2798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sp>
        <p:nvSpPr>
          <p:cNvPr id="69" name="向右箭號 68"/>
          <p:cNvSpPr/>
          <p:nvPr/>
        </p:nvSpPr>
        <p:spPr>
          <a:xfrm>
            <a:off x="1331640" y="2728344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4" name="Text Box 66" descr=" 27714"/>
          <p:cNvSpPr txBox="1">
            <a:spLocks noChangeArrowheads="1"/>
          </p:cNvSpPr>
          <p:nvPr/>
        </p:nvSpPr>
        <p:spPr bwMode="auto">
          <a:xfrm>
            <a:off x="6400800" y="3352800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grpSp>
        <p:nvGrpSpPr>
          <p:cNvPr id="69" name="Group 74" descr=" 2"/>
          <p:cNvGrpSpPr>
            <a:grpSpLocks/>
          </p:cNvGrpSpPr>
          <p:nvPr/>
        </p:nvGrpSpPr>
        <p:grpSpPr bwMode="auto">
          <a:xfrm>
            <a:off x="7853363" y="4295775"/>
            <a:ext cx="1062037" cy="563562"/>
            <a:chOff x="4947" y="2706"/>
            <a:chExt cx="669" cy="355"/>
          </a:xfrm>
        </p:grpSpPr>
        <p:sp>
          <p:nvSpPr>
            <p:cNvPr id="70" name="Oval 57"/>
            <p:cNvSpPr>
              <a:spLocks noChangeArrowheads="1"/>
            </p:cNvSpPr>
            <p:nvPr/>
          </p:nvSpPr>
          <p:spPr bwMode="auto">
            <a:xfrm flipH="1">
              <a:off x="5377" y="2889"/>
              <a:ext cx="172" cy="17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 b="1">
                  <a:latin typeface="Times New Roman" pitchFamily="18" charset="0"/>
                  <a:ea typeface="新細明體" charset="-120"/>
                </a:rPr>
                <a:t>11</a:t>
              </a:r>
            </a:p>
          </p:txBody>
        </p:sp>
        <p:sp>
          <p:nvSpPr>
            <p:cNvPr id="71" name="Text Box 58"/>
            <p:cNvSpPr txBox="1">
              <a:spLocks noChangeArrowheads="1"/>
            </p:cNvSpPr>
            <p:nvPr/>
          </p:nvSpPr>
          <p:spPr bwMode="auto">
            <a:xfrm flipH="1">
              <a:off x="4960" y="2803"/>
              <a:ext cx="4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[L!=0]</a:t>
              </a:r>
            </a:p>
          </p:txBody>
        </p:sp>
        <p:sp>
          <p:nvSpPr>
            <p:cNvPr id="72" name="Line 59"/>
            <p:cNvSpPr>
              <a:spLocks noChangeShapeType="1"/>
            </p:cNvSpPr>
            <p:nvPr/>
          </p:nvSpPr>
          <p:spPr bwMode="auto">
            <a:xfrm flipV="1">
              <a:off x="4947" y="2975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" name="Text Box 69"/>
            <p:cNvSpPr txBox="1">
              <a:spLocks noChangeArrowheads="1"/>
            </p:cNvSpPr>
            <p:nvPr/>
          </p:nvSpPr>
          <p:spPr bwMode="auto">
            <a:xfrm>
              <a:off x="5441" y="2706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grpSp>
        <p:nvGrpSpPr>
          <p:cNvPr id="2" name="Group 73" descr=" 3"/>
          <p:cNvGrpSpPr>
            <a:grpSpLocks/>
          </p:cNvGrpSpPr>
          <p:nvPr/>
        </p:nvGrpSpPr>
        <p:grpSpPr bwMode="auto">
          <a:xfrm>
            <a:off x="7239000" y="4146550"/>
            <a:ext cx="1295400" cy="854075"/>
            <a:chOff x="4560" y="2612"/>
            <a:chExt cx="816" cy="538"/>
          </a:xfrm>
        </p:grpSpPr>
        <p:sp>
          <p:nvSpPr>
            <p:cNvPr id="65" name="Oval 53"/>
            <p:cNvSpPr>
              <a:spLocks noChangeArrowheads="1"/>
            </p:cNvSpPr>
            <p:nvPr/>
          </p:nvSpPr>
          <p:spPr bwMode="auto">
            <a:xfrm flipH="1">
              <a:off x="4770" y="2884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10</a:t>
              </a:r>
            </a:p>
          </p:txBody>
        </p:sp>
        <p:sp>
          <p:nvSpPr>
            <p:cNvPr id="66" name="Text Box 54"/>
            <p:cNvSpPr txBox="1">
              <a:spLocks noChangeArrowheads="1"/>
            </p:cNvSpPr>
            <p:nvPr/>
          </p:nvSpPr>
          <p:spPr bwMode="auto">
            <a:xfrm flipH="1">
              <a:off x="4679" y="2612"/>
              <a:ext cx="697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[new!=old]</a:t>
              </a:r>
            </a:p>
          </p:txBody>
        </p:sp>
        <p:sp>
          <p:nvSpPr>
            <p:cNvPr id="67" name="Line 56"/>
            <p:cNvSpPr>
              <a:spLocks noChangeShapeType="1"/>
            </p:cNvSpPr>
            <p:nvPr/>
          </p:nvSpPr>
          <p:spPr bwMode="auto">
            <a:xfrm>
              <a:off x="4716" y="2717"/>
              <a:ext cx="135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" name="Text Box 68"/>
            <p:cNvSpPr txBox="1">
              <a:spLocks noChangeArrowheads="1"/>
            </p:cNvSpPr>
            <p:nvPr/>
          </p:nvSpPr>
          <p:spPr bwMode="auto">
            <a:xfrm>
              <a:off x="4560" y="2976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grpSp>
        <p:nvGrpSpPr>
          <p:cNvPr id="3" name="Group 72" descr=" 4"/>
          <p:cNvGrpSpPr>
            <a:grpSpLocks/>
          </p:cNvGrpSpPr>
          <p:nvPr/>
        </p:nvGrpSpPr>
        <p:grpSpPr bwMode="auto">
          <a:xfrm>
            <a:off x="6353175" y="3605212"/>
            <a:ext cx="1266825" cy="715962"/>
            <a:chOff x="4002" y="2271"/>
            <a:chExt cx="798" cy="451"/>
          </a:xfrm>
        </p:grpSpPr>
        <p:sp>
          <p:nvSpPr>
            <p:cNvPr id="57" name="Oval 52"/>
            <p:cNvSpPr>
              <a:spLocks noChangeArrowheads="1"/>
            </p:cNvSpPr>
            <p:nvPr/>
          </p:nvSpPr>
          <p:spPr bwMode="auto">
            <a:xfrm flipH="1">
              <a:off x="4566" y="255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8</a:t>
              </a:r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4002" y="2271"/>
              <a:ext cx="655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" name="Text Box 67"/>
            <p:cNvSpPr txBox="1">
              <a:spLocks noChangeArrowheads="1"/>
            </p:cNvSpPr>
            <p:nvPr/>
          </p:nvSpPr>
          <p:spPr bwMode="auto">
            <a:xfrm>
              <a:off x="4625" y="2370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sp>
        <p:nvSpPr>
          <p:cNvPr id="27650" name="Rectangle 2" descr=" 276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7651" name="Oval 3" descr=" 27651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2" name="Oval 4" descr=" 27652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3" name="Oval 5" descr=" 27653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4" name="Oval 6" descr=" 27654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5" name="Oval 7" descr=" 27655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6" name="Oval 8" descr=" 27656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7" name="Text Box 9" descr=" 27657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58" name="Text Box 10" descr=" 27658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7659" name="Text Box 11" descr=" 27659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60" name="Text Box 12" descr=" 27660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61" name="Text Box 13" descr=" 27661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7662" name="Text Box 14" descr=" 27662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63" name="Line 15" descr=" 27663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4" name="Line 16" descr=" 27664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5" name="Line 17" descr=" 27665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6" name="Line 18" descr=" 27666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7" name="Line 19" descr=" 27667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8" name="Freeform 20" descr=" 27668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9" name="Freeform 21" descr=" 27669"/>
          <p:cNvSpPr>
            <a:spLocks/>
          </p:cNvSpPr>
          <p:nvPr/>
        </p:nvSpPr>
        <p:spPr bwMode="auto">
          <a:xfrm>
            <a:off x="1938338" y="275431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70" name="Text Box 22" descr=" 27670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sp>
        <p:nvSpPr>
          <p:cNvPr id="27671" name="Oval 23" descr=" 27671"/>
          <p:cNvSpPr>
            <a:spLocks noChangeArrowheads="1"/>
          </p:cNvSpPr>
          <p:nvPr/>
        </p:nvSpPr>
        <p:spPr bwMode="auto">
          <a:xfrm>
            <a:off x="6478588" y="20002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0</a:t>
            </a:r>
          </a:p>
        </p:txBody>
      </p:sp>
      <p:sp>
        <p:nvSpPr>
          <p:cNvPr id="27672" name="Oval 24" descr=" 27672"/>
          <p:cNvSpPr>
            <a:spLocks noChangeArrowheads="1"/>
          </p:cNvSpPr>
          <p:nvPr/>
        </p:nvSpPr>
        <p:spPr bwMode="auto">
          <a:xfrm>
            <a:off x="6478588" y="268287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27673" name="Oval 25" descr=" 27673"/>
          <p:cNvSpPr>
            <a:spLocks noChangeArrowheads="1"/>
          </p:cNvSpPr>
          <p:nvPr/>
        </p:nvSpPr>
        <p:spPr bwMode="auto">
          <a:xfrm>
            <a:off x="5522913" y="2682875"/>
            <a:ext cx="273050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27674" name="Oval 26" descr=" 27674"/>
          <p:cNvSpPr>
            <a:spLocks noChangeArrowheads="1"/>
          </p:cNvSpPr>
          <p:nvPr/>
        </p:nvSpPr>
        <p:spPr bwMode="auto">
          <a:xfrm>
            <a:off x="6094413" y="336550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3</a:t>
            </a:r>
          </a:p>
        </p:txBody>
      </p:sp>
      <p:sp>
        <p:nvSpPr>
          <p:cNvPr id="27675" name="Oval 27" descr=" 27675"/>
          <p:cNvSpPr>
            <a:spLocks noChangeArrowheads="1"/>
          </p:cNvSpPr>
          <p:nvPr/>
        </p:nvSpPr>
        <p:spPr bwMode="auto">
          <a:xfrm>
            <a:off x="5727700" y="404812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4</a:t>
            </a:r>
          </a:p>
        </p:txBody>
      </p:sp>
      <p:sp>
        <p:nvSpPr>
          <p:cNvPr id="27676" name="Oval 28" descr=" 27676"/>
          <p:cNvSpPr>
            <a:spLocks noChangeArrowheads="1"/>
          </p:cNvSpPr>
          <p:nvPr/>
        </p:nvSpPr>
        <p:spPr bwMode="auto">
          <a:xfrm>
            <a:off x="5403850" y="45783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5</a:t>
            </a:r>
          </a:p>
        </p:txBody>
      </p:sp>
      <p:sp>
        <p:nvSpPr>
          <p:cNvPr id="27677" name="Text Box 29" descr=" 27677"/>
          <p:cNvSpPr txBox="1">
            <a:spLocks noChangeArrowheads="1"/>
          </p:cNvSpPr>
          <p:nvPr/>
        </p:nvSpPr>
        <p:spPr bwMode="auto">
          <a:xfrm>
            <a:off x="6626225" y="2209800"/>
            <a:ext cx="4603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78" name="Text Box 30" descr=" 27678"/>
          <p:cNvSpPr txBox="1">
            <a:spLocks noChangeArrowheads="1"/>
          </p:cNvSpPr>
          <p:nvPr/>
        </p:nvSpPr>
        <p:spPr bwMode="auto">
          <a:xfrm>
            <a:off x="6408738" y="2968625"/>
            <a:ext cx="8302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L=1;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old=new</a:t>
            </a:r>
          </a:p>
        </p:txBody>
      </p:sp>
      <p:sp>
        <p:nvSpPr>
          <p:cNvPr id="27679" name="Text Box 31" descr=" 27679"/>
          <p:cNvSpPr txBox="1">
            <a:spLocks noChangeArrowheads="1"/>
          </p:cNvSpPr>
          <p:nvPr/>
        </p:nvSpPr>
        <p:spPr bwMode="auto">
          <a:xfrm>
            <a:off x="5668963" y="2444750"/>
            <a:ext cx="735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80" name="Text Box 32" descr=" 27680"/>
          <p:cNvSpPr txBox="1">
            <a:spLocks noChangeArrowheads="1"/>
          </p:cNvSpPr>
          <p:nvPr/>
        </p:nvSpPr>
        <p:spPr bwMode="auto">
          <a:xfrm>
            <a:off x="5267325" y="3502025"/>
            <a:ext cx="8286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  L=0;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81" name="Text Box 33" descr=" 27681"/>
          <p:cNvSpPr txBox="1">
            <a:spLocks noChangeArrowheads="1"/>
          </p:cNvSpPr>
          <p:nvPr/>
        </p:nvSpPr>
        <p:spPr bwMode="auto">
          <a:xfrm>
            <a:off x="4686300" y="4143375"/>
            <a:ext cx="1104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82" name="Line 34" descr=" 27682"/>
          <p:cNvSpPr>
            <a:spLocks noChangeShapeType="1"/>
          </p:cNvSpPr>
          <p:nvPr/>
        </p:nvSpPr>
        <p:spPr bwMode="auto">
          <a:xfrm>
            <a:off x="6615113" y="2273300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3" name="Line 35" descr=" 27683"/>
          <p:cNvSpPr>
            <a:spLocks noChangeShapeType="1"/>
          </p:cNvSpPr>
          <p:nvPr/>
        </p:nvSpPr>
        <p:spPr bwMode="auto">
          <a:xfrm flipH="1">
            <a:off x="5856288" y="3587750"/>
            <a:ext cx="288925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4" name="Line 36" descr=" 27684"/>
          <p:cNvSpPr>
            <a:spLocks noChangeShapeType="1"/>
          </p:cNvSpPr>
          <p:nvPr/>
        </p:nvSpPr>
        <p:spPr bwMode="auto">
          <a:xfrm flipH="1">
            <a:off x="5549900" y="4313238"/>
            <a:ext cx="212725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5" name="Line 37" descr=" 27685"/>
          <p:cNvSpPr>
            <a:spLocks noChangeShapeType="1"/>
          </p:cNvSpPr>
          <p:nvPr/>
        </p:nvSpPr>
        <p:spPr bwMode="auto">
          <a:xfrm flipH="1" flipV="1">
            <a:off x="5795963" y="281940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6" name="Text Box 38" descr=" 27686"/>
          <p:cNvSpPr txBox="1">
            <a:spLocks noChangeArrowheads="1"/>
          </p:cNvSpPr>
          <p:nvPr/>
        </p:nvSpPr>
        <p:spPr bwMode="auto">
          <a:xfrm>
            <a:off x="5265738" y="2409825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7687" name="Text Box 39" descr=" 27687"/>
          <p:cNvSpPr txBox="1">
            <a:spLocks noChangeArrowheads="1"/>
          </p:cNvSpPr>
          <p:nvPr/>
        </p:nvSpPr>
        <p:spPr bwMode="auto">
          <a:xfrm>
            <a:off x="6646863" y="2470150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7688" name="Line 40" descr=" 27688"/>
          <p:cNvSpPr>
            <a:spLocks noChangeShapeType="1"/>
          </p:cNvSpPr>
          <p:nvPr/>
        </p:nvSpPr>
        <p:spPr bwMode="auto">
          <a:xfrm flipH="1">
            <a:off x="6230938" y="2930525"/>
            <a:ext cx="29845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9" name="Oval 41" descr=" 27689"/>
          <p:cNvSpPr>
            <a:spLocks noChangeArrowheads="1"/>
          </p:cNvSpPr>
          <p:nvPr/>
        </p:nvSpPr>
        <p:spPr bwMode="auto">
          <a:xfrm>
            <a:off x="4441825" y="4586288"/>
            <a:ext cx="271463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6</a:t>
            </a:r>
          </a:p>
        </p:txBody>
      </p:sp>
      <p:sp>
        <p:nvSpPr>
          <p:cNvPr id="27690" name="Text Box 42" descr=" 27690"/>
          <p:cNvSpPr txBox="1">
            <a:spLocks noChangeArrowheads="1"/>
          </p:cNvSpPr>
          <p:nvPr/>
        </p:nvSpPr>
        <p:spPr bwMode="auto">
          <a:xfrm>
            <a:off x="4713288" y="4451350"/>
            <a:ext cx="736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91" name="Line 43" descr=" 27691"/>
          <p:cNvSpPr>
            <a:spLocks noChangeShapeType="1"/>
          </p:cNvSpPr>
          <p:nvPr/>
        </p:nvSpPr>
        <p:spPr bwMode="auto">
          <a:xfrm flipH="1" flipV="1">
            <a:off x="4713288" y="4722813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92" name="Text Box 44" descr=" 27692"/>
          <p:cNvSpPr txBox="1">
            <a:spLocks noChangeArrowheads="1"/>
          </p:cNvSpPr>
          <p:nvPr/>
        </p:nvSpPr>
        <p:spPr bwMode="auto">
          <a:xfrm>
            <a:off x="4208463" y="4419600"/>
            <a:ext cx="2873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7693" name="Text Box 45" descr=" 27693"/>
          <p:cNvSpPr txBox="1">
            <a:spLocks noChangeArrowheads="1"/>
          </p:cNvSpPr>
          <p:nvPr/>
        </p:nvSpPr>
        <p:spPr bwMode="auto">
          <a:xfrm>
            <a:off x="5580063" y="4449763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7694" name="Text Box 46" descr=" 27694"/>
          <p:cNvSpPr txBox="1">
            <a:spLocks noChangeArrowheads="1"/>
          </p:cNvSpPr>
          <p:nvPr/>
        </p:nvSpPr>
        <p:spPr bwMode="auto">
          <a:xfrm>
            <a:off x="5870575" y="3852863"/>
            <a:ext cx="439738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grpSp>
        <p:nvGrpSpPr>
          <p:cNvPr id="4" name="Group 71" descr=" 5"/>
          <p:cNvGrpSpPr>
            <a:grpSpLocks/>
          </p:cNvGrpSpPr>
          <p:nvPr/>
        </p:nvGrpSpPr>
        <p:grpSpPr bwMode="auto">
          <a:xfrm>
            <a:off x="5932487" y="4143375"/>
            <a:ext cx="1104900" cy="715962"/>
            <a:chOff x="3737" y="2610"/>
            <a:chExt cx="696" cy="451"/>
          </a:xfrm>
        </p:grpSpPr>
        <p:sp>
          <p:nvSpPr>
            <p:cNvPr id="52" name="Oval 48"/>
            <p:cNvSpPr>
              <a:spLocks noChangeArrowheads="1"/>
            </p:cNvSpPr>
            <p:nvPr/>
          </p:nvSpPr>
          <p:spPr bwMode="auto">
            <a:xfrm>
              <a:off x="3947" y="2889"/>
              <a:ext cx="171" cy="17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 dirty="0">
                  <a:latin typeface="Times New Roman" pitchFamily="18" charset="0"/>
                  <a:ea typeface="新細明體" charset="-120"/>
                </a:rPr>
                <a:t>7</a:t>
              </a:r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3737" y="2701"/>
              <a:ext cx="231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Text Box 50"/>
            <p:cNvSpPr txBox="1">
              <a:spLocks noChangeArrowheads="1"/>
            </p:cNvSpPr>
            <p:nvPr/>
          </p:nvSpPr>
          <p:spPr bwMode="auto">
            <a:xfrm>
              <a:off x="3737" y="2610"/>
              <a:ext cx="69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[new==old]</a:t>
              </a:r>
            </a:p>
          </p:txBody>
        </p:sp>
        <p:sp>
          <p:nvSpPr>
            <p:cNvPr id="55" name="Text Box 51"/>
            <p:cNvSpPr txBox="1">
              <a:spLocks noChangeArrowheads="1"/>
            </p:cNvSpPr>
            <p:nvPr/>
          </p:nvSpPr>
          <p:spPr bwMode="auto">
            <a:xfrm>
              <a:off x="4047" y="2814"/>
              <a:ext cx="175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sp>
        <p:nvSpPr>
          <p:cNvPr id="27711" name="Freeform 63" descr=" 27711"/>
          <p:cNvSpPr>
            <a:spLocks/>
          </p:cNvSpPr>
          <p:nvPr/>
        </p:nvSpPr>
        <p:spPr bwMode="auto">
          <a:xfrm>
            <a:off x="5222875" y="2879725"/>
            <a:ext cx="1263650" cy="1739900"/>
          </a:xfrm>
          <a:custGeom>
            <a:avLst/>
            <a:gdLst/>
            <a:ahLst/>
            <a:cxnLst>
              <a:cxn ang="0">
                <a:pos x="76" y="612"/>
              </a:cxn>
              <a:cxn ang="0">
                <a:pos x="10" y="432"/>
              </a:cxn>
              <a:cxn ang="0">
                <a:pos x="73" y="141"/>
              </a:cxn>
              <a:cxn ang="0">
                <a:pos x="445" y="0"/>
              </a:cxn>
            </a:cxnLst>
            <a:rect l="0" t="0" r="r" b="b"/>
            <a:pathLst>
              <a:path w="445" h="612">
                <a:moveTo>
                  <a:pt x="76" y="612"/>
                </a:moveTo>
                <a:cubicBezTo>
                  <a:pt x="65" y="582"/>
                  <a:pt x="10" y="510"/>
                  <a:pt x="10" y="432"/>
                </a:cubicBezTo>
                <a:cubicBezTo>
                  <a:pt x="10" y="354"/>
                  <a:pt x="0" y="213"/>
                  <a:pt x="73" y="141"/>
                </a:cubicBezTo>
                <a:cubicBezTo>
                  <a:pt x="146" y="69"/>
                  <a:pt x="368" y="29"/>
                  <a:pt x="445" y="0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713" name="Text Box 65" descr=" 27713"/>
          <p:cNvSpPr txBox="1">
            <a:spLocks noChangeArrowheads="1"/>
          </p:cNvSpPr>
          <p:nvPr/>
        </p:nvSpPr>
        <p:spPr bwMode="auto">
          <a:xfrm>
            <a:off x="6629400" y="1824038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27729" name="Text Box 81" descr=" 27729"/>
          <p:cNvSpPr txBox="1">
            <a:spLocks noChangeArrowheads="1"/>
          </p:cNvSpPr>
          <p:nvPr/>
        </p:nvSpPr>
        <p:spPr bwMode="auto">
          <a:xfrm>
            <a:off x="3465513" y="49403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grpSp>
        <p:nvGrpSpPr>
          <p:cNvPr id="5" name="Group 85" descr=" 8"/>
          <p:cNvGrpSpPr>
            <a:grpSpLocks/>
          </p:cNvGrpSpPr>
          <p:nvPr/>
        </p:nvGrpSpPr>
        <p:grpSpPr bwMode="auto">
          <a:xfrm>
            <a:off x="6637338" y="4303712"/>
            <a:ext cx="666750" cy="563562"/>
            <a:chOff x="4181" y="2711"/>
            <a:chExt cx="420" cy="355"/>
          </a:xfrm>
        </p:grpSpPr>
        <p:sp>
          <p:nvSpPr>
            <p:cNvPr id="61" name="Line 79"/>
            <p:cNvSpPr>
              <a:spLocks noChangeShapeType="1"/>
            </p:cNvSpPr>
            <p:nvPr/>
          </p:nvSpPr>
          <p:spPr bwMode="auto">
            <a:xfrm flipH="1">
              <a:off x="4418" y="2711"/>
              <a:ext cx="183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62" name="Oval 82"/>
            <p:cNvSpPr>
              <a:spLocks noChangeArrowheads="1"/>
            </p:cNvSpPr>
            <p:nvPr/>
          </p:nvSpPr>
          <p:spPr bwMode="auto">
            <a:xfrm>
              <a:off x="4296" y="2894"/>
              <a:ext cx="172" cy="17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 dirty="0">
                  <a:latin typeface="Times New Roman" pitchFamily="18" charset="0"/>
                  <a:ea typeface="新細明體" charset="-120"/>
                </a:rPr>
                <a:t>9</a:t>
              </a:r>
            </a:p>
          </p:txBody>
        </p:sp>
        <p:sp>
          <p:nvSpPr>
            <p:cNvPr id="63" name="Text Box 84"/>
            <p:cNvSpPr txBox="1">
              <a:spLocks noChangeArrowheads="1"/>
            </p:cNvSpPr>
            <p:nvPr/>
          </p:nvSpPr>
          <p:spPr bwMode="auto">
            <a:xfrm>
              <a:off x="4181" y="2798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sp>
        <p:nvSpPr>
          <p:cNvPr id="74" name="向右箭號 73"/>
          <p:cNvSpPr/>
          <p:nvPr/>
        </p:nvSpPr>
        <p:spPr>
          <a:xfrm>
            <a:off x="395536" y="2656336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4" name="Text Box 66" descr=" 27714"/>
          <p:cNvSpPr txBox="1">
            <a:spLocks noChangeArrowheads="1"/>
          </p:cNvSpPr>
          <p:nvPr/>
        </p:nvSpPr>
        <p:spPr bwMode="auto">
          <a:xfrm>
            <a:off x="6400800" y="3352800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grpSp>
        <p:nvGrpSpPr>
          <p:cNvPr id="2" name="Group 74" descr=" 2"/>
          <p:cNvGrpSpPr>
            <a:grpSpLocks/>
          </p:cNvGrpSpPr>
          <p:nvPr/>
        </p:nvGrpSpPr>
        <p:grpSpPr bwMode="auto">
          <a:xfrm>
            <a:off x="7853363" y="4295775"/>
            <a:ext cx="1062037" cy="563562"/>
            <a:chOff x="4947" y="2706"/>
            <a:chExt cx="669" cy="355"/>
          </a:xfrm>
        </p:grpSpPr>
        <p:sp>
          <p:nvSpPr>
            <p:cNvPr id="70" name="Oval 57"/>
            <p:cNvSpPr>
              <a:spLocks noChangeArrowheads="1"/>
            </p:cNvSpPr>
            <p:nvPr/>
          </p:nvSpPr>
          <p:spPr bwMode="auto">
            <a:xfrm flipH="1">
              <a:off x="5377" y="2889"/>
              <a:ext cx="172" cy="17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 b="1">
                  <a:latin typeface="Times New Roman" pitchFamily="18" charset="0"/>
                  <a:ea typeface="新細明體" charset="-120"/>
                </a:rPr>
                <a:t>11</a:t>
              </a:r>
            </a:p>
          </p:txBody>
        </p:sp>
        <p:sp>
          <p:nvSpPr>
            <p:cNvPr id="71" name="Text Box 58"/>
            <p:cNvSpPr txBox="1">
              <a:spLocks noChangeArrowheads="1"/>
            </p:cNvSpPr>
            <p:nvPr/>
          </p:nvSpPr>
          <p:spPr bwMode="auto">
            <a:xfrm flipH="1">
              <a:off x="4960" y="2803"/>
              <a:ext cx="4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[L!=0]</a:t>
              </a:r>
            </a:p>
          </p:txBody>
        </p:sp>
        <p:sp>
          <p:nvSpPr>
            <p:cNvPr id="72" name="Line 59"/>
            <p:cNvSpPr>
              <a:spLocks noChangeShapeType="1"/>
            </p:cNvSpPr>
            <p:nvPr/>
          </p:nvSpPr>
          <p:spPr bwMode="auto">
            <a:xfrm flipV="1">
              <a:off x="4947" y="2975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" name="Text Box 69"/>
            <p:cNvSpPr txBox="1">
              <a:spLocks noChangeArrowheads="1"/>
            </p:cNvSpPr>
            <p:nvPr/>
          </p:nvSpPr>
          <p:spPr bwMode="auto">
            <a:xfrm>
              <a:off x="5441" y="2706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grpSp>
        <p:nvGrpSpPr>
          <p:cNvPr id="3" name="Group 73" descr=" 3"/>
          <p:cNvGrpSpPr>
            <a:grpSpLocks/>
          </p:cNvGrpSpPr>
          <p:nvPr/>
        </p:nvGrpSpPr>
        <p:grpSpPr bwMode="auto">
          <a:xfrm>
            <a:off x="7239000" y="4146550"/>
            <a:ext cx="1295400" cy="854075"/>
            <a:chOff x="4560" y="2612"/>
            <a:chExt cx="816" cy="538"/>
          </a:xfrm>
        </p:grpSpPr>
        <p:sp>
          <p:nvSpPr>
            <p:cNvPr id="65" name="Oval 53"/>
            <p:cNvSpPr>
              <a:spLocks noChangeArrowheads="1"/>
            </p:cNvSpPr>
            <p:nvPr/>
          </p:nvSpPr>
          <p:spPr bwMode="auto">
            <a:xfrm flipH="1">
              <a:off x="4770" y="2884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10</a:t>
              </a:r>
            </a:p>
          </p:txBody>
        </p:sp>
        <p:sp>
          <p:nvSpPr>
            <p:cNvPr id="66" name="Text Box 54"/>
            <p:cNvSpPr txBox="1">
              <a:spLocks noChangeArrowheads="1"/>
            </p:cNvSpPr>
            <p:nvPr/>
          </p:nvSpPr>
          <p:spPr bwMode="auto">
            <a:xfrm flipH="1">
              <a:off x="4679" y="2612"/>
              <a:ext cx="697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[new!=old]</a:t>
              </a:r>
            </a:p>
          </p:txBody>
        </p:sp>
        <p:sp>
          <p:nvSpPr>
            <p:cNvPr id="67" name="Line 56"/>
            <p:cNvSpPr>
              <a:spLocks noChangeShapeType="1"/>
            </p:cNvSpPr>
            <p:nvPr/>
          </p:nvSpPr>
          <p:spPr bwMode="auto">
            <a:xfrm>
              <a:off x="4716" y="2717"/>
              <a:ext cx="135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" name="Text Box 68"/>
            <p:cNvSpPr txBox="1">
              <a:spLocks noChangeArrowheads="1"/>
            </p:cNvSpPr>
            <p:nvPr/>
          </p:nvSpPr>
          <p:spPr bwMode="auto">
            <a:xfrm>
              <a:off x="4560" y="2976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grpSp>
        <p:nvGrpSpPr>
          <p:cNvPr id="4" name="Group 72" descr=" 4"/>
          <p:cNvGrpSpPr>
            <a:grpSpLocks/>
          </p:cNvGrpSpPr>
          <p:nvPr/>
        </p:nvGrpSpPr>
        <p:grpSpPr bwMode="auto">
          <a:xfrm>
            <a:off x="6353175" y="3605212"/>
            <a:ext cx="1266825" cy="715962"/>
            <a:chOff x="4002" y="2271"/>
            <a:chExt cx="798" cy="451"/>
          </a:xfrm>
        </p:grpSpPr>
        <p:sp>
          <p:nvSpPr>
            <p:cNvPr id="57" name="Oval 52"/>
            <p:cNvSpPr>
              <a:spLocks noChangeArrowheads="1"/>
            </p:cNvSpPr>
            <p:nvPr/>
          </p:nvSpPr>
          <p:spPr bwMode="auto">
            <a:xfrm flipH="1">
              <a:off x="4566" y="255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8</a:t>
              </a:r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4002" y="2271"/>
              <a:ext cx="655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" name="Text Box 67"/>
            <p:cNvSpPr txBox="1">
              <a:spLocks noChangeArrowheads="1"/>
            </p:cNvSpPr>
            <p:nvPr/>
          </p:nvSpPr>
          <p:spPr bwMode="auto">
            <a:xfrm>
              <a:off x="4625" y="2370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sp>
        <p:nvSpPr>
          <p:cNvPr id="27650" name="Rectangle 2" descr=" 276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7651" name="Oval 3" descr=" 27651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2" name="Oval 4" descr=" 27652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3" name="Oval 5" descr=" 27653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4" name="Oval 6" descr=" 27654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5" name="Oval 7" descr=" 27655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6" name="Oval 8" descr=" 27656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7" name="Text Box 9" descr=" 27657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58" name="Text Box 10" descr=" 27658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7659" name="Text Box 11" descr=" 27659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60" name="Text Box 12" descr=" 27660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61" name="Text Box 13" descr=" 27661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7662" name="Text Box 14" descr=" 27662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63" name="Line 15" descr=" 27663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4" name="Line 16" descr=" 27664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5" name="Line 17" descr=" 27665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6" name="Line 18" descr=" 27666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7" name="Line 19" descr=" 27667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8" name="Freeform 20" descr=" 27668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9" name="Freeform 21" descr=" 27669"/>
          <p:cNvSpPr>
            <a:spLocks/>
          </p:cNvSpPr>
          <p:nvPr/>
        </p:nvSpPr>
        <p:spPr bwMode="auto">
          <a:xfrm>
            <a:off x="1938338" y="275431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70" name="Text Box 22" descr=" 27670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sp>
        <p:nvSpPr>
          <p:cNvPr id="27671" name="Oval 23" descr=" 27671"/>
          <p:cNvSpPr>
            <a:spLocks noChangeArrowheads="1"/>
          </p:cNvSpPr>
          <p:nvPr/>
        </p:nvSpPr>
        <p:spPr bwMode="auto">
          <a:xfrm>
            <a:off x="6478588" y="20002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0</a:t>
            </a:r>
          </a:p>
        </p:txBody>
      </p:sp>
      <p:sp>
        <p:nvSpPr>
          <p:cNvPr id="27672" name="Oval 24" descr=" 27672"/>
          <p:cNvSpPr>
            <a:spLocks noChangeArrowheads="1"/>
          </p:cNvSpPr>
          <p:nvPr/>
        </p:nvSpPr>
        <p:spPr bwMode="auto">
          <a:xfrm>
            <a:off x="6478588" y="268287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27673" name="Oval 25" descr=" 27673"/>
          <p:cNvSpPr>
            <a:spLocks noChangeArrowheads="1"/>
          </p:cNvSpPr>
          <p:nvPr/>
        </p:nvSpPr>
        <p:spPr bwMode="auto">
          <a:xfrm>
            <a:off x="5522913" y="2682875"/>
            <a:ext cx="273050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27674" name="Oval 26" descr=" 27674"/>
          <p:cNvSpPr>
            <a:spLocks noChangeArrowheads="1"/>
          </p:cNvSpPr>
          <p:nvPr/>
        </p:nvSpPr>
        <p:spPr bwMode="auto">
          <a:xfrm>
            <a:off x="6094413" y="336550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3</a:t>
            </a:r>
          </a:p>
        </p:txBody>
      </p:sp>
      <p:sp>
        <p:nvSpPr>
          <p:cNvPr id="27675" name="Oval 27" descr=" 27675"/>
          <p:cNvSpPr>
            <a:spLocks noChangeArrowheads="1"/>
          </p:cNvSpPr>
          <p:nvPr/>
        </p:nvSpPr>
        <p:spPr bwMode="auto">
          <a:xfrm>
            <a:off x="5727700" y="404812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4</a:t>
            </a:r>
          </a:p>
        </p:txBody>
      </p:sp>
      <p:sp>
        <p:nvSpPr>
          <p:cNvPr id="27676" name="Oval 28" descr=" 27676"/>
          <p:cNvSpPr>
            <a:spLocks noChangeArrowheads="1"/>
          </p:cNvSpPr>
          <p:nvPr/>
        </p:nvSpPr>
        <p:spPr bwMode="auto">
          <a:xfrm>
            <a:off x="5403850" y="45783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5</a:t>
            </a:r>
          </a:p>
        </p:txBody>
      </p:sp>
      <p:sp>
        <p:nvSpPr>
          <p:cNvPr id="27677" name="Text Box 29" descr=" 27677"/>
          <p:cNvSpPr txBox="1">
            <a:spLocks noChangeArrowheads="1"/>
          </p:cNvSpPr>
          <p:nvPr/>
        </p:nvSpPr>
        <p:spPr bwMode="auto">
          <a:xfrm>
            <a:off x="6626225" y="2209800"/>
            <a:ext cx="4603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78" name="Text Box 30" descr=" 27678"/>
          <p:cNvSpPr txBox="1">
            <a:spLocks noChangeArrowheads="1"/>
          </p:cNvSpPr>
          <p:nvPr/>
        </p:nvSpPr>
        <p:spPr bwMode="auto">
          <a:xfrm>
            <a:off x="6408738" y="2968625"/>
            <a:ext cx="8302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L=1;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old=new</a:t>
            </a:r>
          </a:p>
        </p:txBody>
      </p:sp>
      <p:sp>
        <p:nvSpPr>
          <p:cNvPr id="27679" name="Text Box 31" descr=" 27679"/>
          <p:cNvSpPr txBox="1">
            <a:spLocks noChangeArrowheads="1"/>
          </p:cNvSpPr>
          <p:nvPr/>
        </p:nvSpPr>
        <p:spPr bwMode="auto">
          <a:xfrm>
            <a:off x="5668963" y="2444750"/>
            <a:ext cx="735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80" name="Text Box 32" descr=" 27680"/>
          <p:cNvSpPr txBox="1">
            <a:spLocks noChangeArrowheads="1"/>
          </p:cNvSpPr>
          <p:nvPr/>
        </p:nvSpPr>
        <p:spPr bwMode="auto">
          <a:xfrm>
            <a:off x="5267325" y="3502025"/>
            <a:ext cx="8286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  L=0;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81" name="Text Box 33" descr=" 27681"/>
          <p:cNvSpPr txBox="1">
            <a:spLocks noChangeArrowheads="1"/>
          </p:cNvSpPr>
          <p:nvPr/>
        </p:nvSpPr>
        <p:spPr bwMode="auto">
          <a:xfrm>
            <a:off x="4686300" y="4143375"/>
            <a:ext cx="1104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82" name="Line 34" descr=" 27682"/>
          <p:cNvSpPr>
            <a:spLocks noChangeShapeType="1"/>
          </p:cNvSpPr>
          <p:nvPr/>
        </p:nvSpPr>
        <p:spPr bwMode="auto">
          <a:xfrm>
            <a:off x="6615113" y="2273300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3" name="Line 35" descr=" 27683"/>
          <p:cNvSpPr>
            <a:spLocks noChangeShapeType="1"/>
          </p:cNvSpPr>
          <p:nvPr/>
        </p:nvSpPr>
        <p:spPr bwMode="auto">
          <a:xfrm flipH="1">
            <a:off x="5856288" y="3587750"/>
            <a:ext cx="288925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4" name="Line 36" descr=" 27684"/>
          <p:cNvSpPr>
            <a:spLocks noChangeShapeType="1"/>
          </p:cNvSpPr>
          <p:nvPr/>
        </p:nvSpPr>
        <p:spPr bwMode="auto">
          <a:xfrm flipH="1">
            <a:off x="5549900" y="4313238"/>
            <a:ext cx="212725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5" name="Line 37" descr=" 27685"/>
          <p:cNvSpPr>
            <a:spLocks noChangeShapeType="1"/>
          </p:cNvSpPr>
          <p:nvPr/>
        </p:nvSpPr>
        <p:spPr bwMode="auto">
          <a:xfrm flipH="1" flipV="1">
            <a:off x="5795963" y="281940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6" name="Text Box 38" descr=" 27686"/>
          <p:cNvSpPr txBox="1">
            <a:spLocks noChangeArrowheads="1"/>
          </p:cNvSpPr>
          <p:nvPr/>
        </p:nvSpPr>
        <p:spPr bwMode="auto">
          <a:xfrm>
            <a:off x="5265738" y="2409825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7687" name="Text Box 39" descr=" 27687"/>
          <p:cNvSpPr txBox="1">
            <a:spLocks noChangeArrowheads="1"/>
          </p:cNvSpPr>
          <p:nvPr/>
        </p:nvSpPr>
        <p:spPr bwMode="auto">
          <a:xfrm>
            <a:off x="6646863" y="2470150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7688" name="Line 40" descr=" 27688"/>
          <p:cNvSpPr>
            <a:spLocks noChangeShapeType="1"/>
          </p:cNvSpPr>
          <p:nvPr/>
        </p:nvSpPr>
        <p:spPr bwMode="auto">
          <a:xfrm flipH="1">
            <a:off x="6230938" y="2930525"/>
            <a:ext cx="29845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9" name="Oval 41" descr=" 27689"/>
          <p:cNvSpPr>
            <a:spLocks noChangeArrowheads="1"/>
          </p:cNvSpPr>
          <p:nvPr/>
        </p:nvSpPr>
        <p:spPr bwMode="auto">
          <a:xfrm>
            <a:off x="4441825" y="4586288"/>
            <a:ext cx="271463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6</a:t>
            </a:r>
          </a:p>
        </p:txBody>
      </p:sp>
      <p:sp>
        <p:nvSpPr>
          <p:cNvPr id="27690" name="Text Box 42" descr=" 27690"/>
          <p:cNvSpPr txBox="1">
            <a:spLocks noChangeArrowheads="1"/>
          </p:cNvSpPr>
          <p:nvPr/>
        </p:nvSpPr>
        <p:spPr bwMode="auto">
          <a:xfrm>
            <a:off x="4713288" y="4451350"/>
            <a:ext cx="736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91" name="Line 43" descr=" 27691"/>
          <p:cNvSpPr>
            <a:spLocks noChangeShapeType="1"/>
          </p:cNvSpPr>
          <p:nvPr/>
        </p:nvSpPr>
        <p:spPr bwMode="auto">
          <a:xfrm flipH="1" flipV="1">
            <a:off x="4713288" y="4722813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92" name="Text Box 44" descr=" 27692"/>
          <p:cNvSpPr txBox="1">
            <a:spLocks noChangeArrowheads="1"/>
          </p:cNvSpPr>
          <p:nvPr/>
        </p:nvSpPr>
        <p:spPr bwMode="auto">
          <a:xfrm>
            <a:off x="4208463" y="4419600"/>
            <a:ext cx="2873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7693" name="Text Box 45" descr=" 27693"/>
          <p:cNvSpPr txBox="1">
            <a:spLocks noChangeArrowheads="1"/>
          </p:cNvSpPr>
          <p:nvPr/>
        </p:nvSpPr>
        <p:spPr bwMode="auto">
          <a:xfrm>
            <a:off x="5580063" y="4449763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7694" name="Text Box 46" descr=" 27694"/>
          <p:cNvSpPr txBox="1">
            <a:spLocks noChangeArrowheads="1"/>
          </p:cNvSpPr>
          <p:nvPr/>
        </p:nvSpPr>
        <p:spPr bwMode="auto">
          <a:xfrm>
            <a:off x="5870575" y="3852863"/>
            <a:ext cx="439738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grpSp>
        <p:nvGrpSpPr>
          <p:cNvPr id="5" name="Group 71" descr=" 5"/>
          <p:cNvGrpSpPr>
            <a:grpSpLocks/>
          </p:cNvGrpSpPr>
          <p:nvPr/>
        </p:nvGrpSpPr>
        <p:grpSpPr bwMode="auto">
          <a:xfrm>
            <a:off x="5932487" y="4143375"/>
            <a:ext cx="1104900" cy="715962"/>
            <a:chOff x="3737" y="2610"/>
            <a:chExt cx="696" cy="451"/>
          </a:xfrm>
        </p:grpSpPr>
        <p:sp>
          <p:nvSpPr>
            <p:cNvPr id="52" name="Oval 48"/>
            <p:cNvSpPr>
              <a:spLocks noChangeArrowheads="1"/>
            </p:cNvSpPr>
            <p:nvPr/>
          </p:nvSpPr>
          <p:spPr bwMode="auto">
            <a:xfrm>
              <a:off x="3947" y="2889"/>
              <a:ext cx="171" cy="17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 dirty="0">
                  <a:latin typeface="Times New Roman" pitchFamily="18" charset="0"/>
                  <a:ea typeface="新細明體" charset="-120"/>
                </a:rPr>
                <a:t>7</a:t>
              </a:r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3737" y="2701"/>
              <a:ext cx="231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Text Box 50"/>
            <p:cNvSpPr txBox="1">
              <a:spLocks noChangeArrowheads="1"/>
            </p:cNvSpPr>
            <p:nvPr/>
          </p:nvSpPr>
          <p:spPr bwMode="auto">
            <a:xfrm>
              <a:off x="3737" y="2610"/>
              <a:ext cx="69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[new==old]</a:t>
              </a:r>
            </a:p>
          </p:txBody>
        </p:sp>
        <p:sp>
          <p:nvSpPr>
            <p:cNvPr id="55" name="Text Box 51"/>
            <p:cNvSpPr txBox="1">
              <a:spLocks noChangeArrowheads="1"/>
            </p:cNvSpPr>
            <p:nvPr/>
          </p:nvSpPr>
          <p:spPr bwMode="auto">
            <a:xfrm>
              <a:off x="4047" y="2814"/>
              <a:ext cx="175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grpSp>
        <p:nvGrpSpPr>
          <p:cNvPr id="74" name="Group 75" descr=" 6"/>
          <p:cNvGrpSpPr>
            <a:grpSpLocks/>
          </p:cNvGrpSpPr>
          <p:nvPr/>
        </p:nvGrpSpPr>
        <p:grpSpPr bwMode="auto">
          <a:xfrm>
            <a:off x="6400800" y="3352800"/>
            <a:ext cx="2524125" cy="1644650"/>
            <a:chOff x="4032" y="2112"/>
            <a:chExt cx="1590" cy="1036"/>
          </a:xfrm>
        </p:grpSpPr>
        <p:sp>
          <p:nvSpPr>
            <p:cNvPr id="75" name="Text Box 47"/>
            <p:cNvSpPr txBox="1">
              <a:spLocks noChangeArrowheads="1"/>
            </p:cNvSpPr>
            <p:nvPr/>
          </p:nvSpPr>
          <p:spPr bwMode="auto">
            <a:xfrm>
              <a:off x="4032" y="2112"/>
              <a:ext cx="455" cy="17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old=new</a:t>
              </a:r>
            </a:p>
          </p:txBody>
        </p:sp>
        <p:sp>
          <p:nvSpPr>
            <p:cNvPr id="76" name="Text Box 60"/>
            <p:cNvSpPr txBox="1">
              <a:spLocks noChangeArrowheads="1"/>
            </p:cNvSpPr>
            <p:nvPr/>
          </p:nvSpPr>
          <p:spPr bwMode="auto">
            <a:xfrm flipH="1">
              <a:off x="5441" y="2717"/>
              <a:ext cx="181" cy="1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F</a:t>
              </a:r>
            </a:p>
          </p:txBody>
        </p:sp>
        <p:sp>
          <p:nvSpPr>
            <p:cNvPr id="77" name="Text Box 61"/>
            <p:cNvSpPr txBox="1">
              <a:spLocks noChangeArrowheads="1"/>
            </p:cNvSpPr>
            <p:nvPr/>
          </p:nvSpPr>
          <p:spPr bwMode="auto">
            <a:xfrm>
              <a:off x="4633" y="2370"/>
              <a:ext cx="455" cy="17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old=new</a:t>
              </a:r>
            </a:p>
          </p:txBody>
        </p:sp>
        <p:sp>
          <p:nvSpPr>
            <p:cNvPr id="78" name="Text Box 62"/>
            <p:cNvSpPr txBox="1">
              <a:spLocks noChangeArrowheads="1"/>
            </p:cNvSpPr>
            <p:nvPr/>
          </p:nvSpPr>
          <p:spPr bwMode="auto">
            <a:xfrm>
              <a:off x="4560" y="2976"/>
              <a:ext cx="181" cy="1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F</a:t>
              </a:r>
            </a:p>
          </p:txBody>
        </p:sp>
      </p:grpSp>
      <p:sp>
        <p:nvSpPr>
          <p:cNvPr id="27711" name="Freeform 63" descr=" 27711"/>
          <p:cNvSpPr>
            <a:spLocks/>
          </p:cNvSpPr>
          <p:nvPr/>
        </p:nvSpPr>
        <p:spPr bwMode="auto">
          <a:xfrm>
            <a:off x="5222875" y="2879725"/>
            <a:ext cx="1263650" cy="1739900"/>
          </a:xfrm>
          <a:custGeom>
            <a:avLst/>
            <a:gdLst/>
            <a:ahLst/>
            <a:cxnLst>
              <a:cxn ang="0">
                <a:pos x="76" y="612"/>
              </a:cxn>
              <a:cxn ang="0">
                <a:pos x="10" y="432"/>
              </a:cxn>
              <a:cxn ang="0">
                <a:pos x="73" y="141"/>
              </a:cxn>
              <a:cxn ang="0">
                <a:pos x="445" y="0"/>
              </a:cxn>
            </a:cxnLst>
            <a:rect l="0" t="0" r="r" b="b"/>
            <a:pathLst>
              <a:path w="445" h="612">
                <a:moveTo>
                  <a:pt x="76" y="612"/>
                </a:moveTo>
                <a:cubicBezTo>
                  <a:pt x="65" y="582"/>
                  <a:pt x="10" y="510"/>
                  <a:pt x="10" y="432"/>
                </a:cubicBezTo>
                <a:cubicBezTo>
                  <a:pt x="10" y="354"/>
                  <a:pt x="0" y="213"/>
                  <a:pt x="73" y="141"/>
                </a:cubicBezTo>
                <a:cubicBezTo>
                  <a:pt x="146" y="69"/>
                  <a:pt x="368" y="29"/>
                  <a:pt x="445" y="0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713" name="Text Box 65" descr=" 27713"/>
          <p:cNvSpPr txBox="1">
            <a:spLocks noChangeArrowheads="1"/>
          </p:cNvSpPr>
          <p:nvPr/>
        </p:nvSpPr>
        <p:spPr bwMode="auto">
          <a:xfrm>
            <a:off x="6629400" y="1824038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27729" name="Text Box 81" descr=" 27729"/>
          <p:cNvSpPr txBox="1">
            <a:spLocks noChangeArrowheads="1"/>
          </p:cNvSpPr>
          <p:nvPr/>
        </p:nvSpPr>
        <p:spPr bwMode="auto">
          <a:xfrm>
            <a:off x="3465513" y="49403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grpSp>
        <p:nvGrpSpPr>
          <p:cNvPr id="6" name="Group 85" descr=" 8"/>
          <p:cNvGrpSpPr>
            <a:grpSpLocks/>
          </p:cNvGrpSpPr>
          <p:nvPr/>
        </p:nvGrpSpPr>
        <p:grpSpPr bwMode="auto">
          <a:xfrm>
            <a:off x="6637338" y="4303712"/>
            <a:ext cx="666750" cy="563562"/>
            <a:chOff x="4181" y="2711"/>
            <a:chExt cx="420" cy="355"/>
          </a:xfrm>
        </p:grpSpPr>
        <p:sp>
          <p:nvSpPr>
            <p:cNvPr id="61" name="Line 79"/>
            <p:cNvSpPr>
              <a:spLocks noChangeShapeType="1"/>
            </p:cNvSpPr>
            <p:nvPr/>
          </p:nvSpPr>
          <p:spPr bwMode="auto">
            <a:xfrm flipH="1">
              <a:off x="4418" y="2711"/>
              <a:ext cx="183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62" name="Oval 82"/>
            <p:cNvSpPr>
              <a:spLocks noChangeArrowheads="1"/>
            </p:cNvSpPr>
            <p:nvPr/>
          </p:nvSpPr>
          <p:spPr bwMode="auto">
            <a:xfrm>
              <a:off x="4296" y="2894"/>
              <a:ext cx="172" cy="17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 dirty="0">
                  <a:latin typeface="Times New Roman" pitchFamily="18" charset="0"/>
                  <a:ea typeface="新細明體" charset="-120"/>
                </a:rPr>
                <a:t>9</a:t>
              </a:r>
            </a:p>
          </p:txBody>
        </p:sp>
        <p:sp>
          <p:nvSpPr>
            <p:cNvPr id="63" name="Text Box 84"/>
            <p:cNvSpPr txBox="1">
              <a:spLocks noChangeArrowheads="1"/>
            </p:cNvSpPr>
            <p:nvPr/>
          </p:nvSpPr>
          <p:spPr bwMode="auto">
            <a:xfrm>
              <a:off x="4181" y="2798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sp>
        <p:nvSpPr>
          <p:cNvPr id="80" name="向右箭號 79"/>
          <p:cNvSpPr/>
          <p:nvPr/>
        </p:nvSpPr>
        <p:spPr>
          <a:xfrm>
            <a:off x="395536" y="2656336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4" name="Text Box 66" descr=" 27714"/>
          <p:cNvSpPr txBox="1">
            <a:spLocks noChangeArrowheads="1"/>
          </p:cNvSpPr>
          <p:nvPr/>
        </p:nvSpPr>
        <p:spPr bwMode="auto">
          <a:xfrm>
            <a:off x="6400800" y="3352800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grpSp>
        <p:nvGrpSpPr>
          <p:cNvPr id="2" name="Group 74" descr=" 2"/>
          <p:cNvGrpSpPr>
            <a:grpSpLocks/>
          </p:cNvGrpSpPr>
          <p:nvPr/>
        </p:nvGrpSpPr>
        <p:grpSpPr bwMode="auto">
          <a:xfrm>
            <a:off x="7853363" y="4295775"/>
            <a:ext cx="1062037" cy="563562"/>
            <a:chOff x="4947" y="2706"/>
            <a:chExt cx="669" cy="355"/>
          </a:xfrm>
        </p:grpSpPr>
        <p:sp>
          <p:nvSpPr>
            <p:cNvPr id="70" name="Oval 57"/>
            <p:cNvSpPr>
              <a:spLocks noChangeArrowheads="1"/>
            </p:cNvSpPr>
            <p:nvPr/>
          </p:nvSpPr>
          <p:spPr bwMode="auto">
            <a:xfrm flipH="1">
              <a:off x="5377" y="2889"/>
              <a:ext cx="172" cy="17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 b="1">
                  <a:latin typeface="Times New Roman" pitchFamily="18" charset="0"/>
                  <a:ea typeface="新細明體" charset="-120"/>
                </a:rPr>
                <a:t>11</a:t>
              </a:r>
            </a:p>
          </p:txBody>
        </p:sp>
        <p:sp>
          <p:nvSpPr>
            <p:cNvPr id="71" name="Text Box 58"/>
            <p:cNvSpPr txBox="1">
              <a:spLocks noChangeArrowheads="1"/>
            </p:cNvSpPr>
            <p:nvPr/>
          </p:nvSpPr>
          <p:spPr bwMode="auto">
            <a:xfrm flipH="1">
              <a:off x="4960" y="2803"/>
              <a:ext cx="4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[L!=0]</a:t>
              </a:r>
            </a:p>
          </p:txBody>
        </p:sp>
        <p:sp>
          <p:nvSpPr>
            <p:cNvPr id="72" name="Line 59"/>
            <p:cNvSpPr>
              <a:spLocks noChangeShapeType="1"/>
            </p:cNvSpPr>
            <p:nvPr/>
          </p:nvSpPr>
          <p:spPr bwMode="auto">
            <a:xfrm flipV="1">
              <a:off x="4947" y="2975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" name="Text Box 69"/>
            <p:cNvSpPr txBox="1">
              <a:spLocks noChangeArrowheads="1"/>
            </p:cNvSpPr>
            <p:nvPr/>
          </p:nvSpPr>
          <p:spPr bwMode="auto">
            <a:xfrm>
              <a:off x="5441" y="2706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grpSp>
        <p:nvGrpSpPr>
          <p:cNvPr id="3" name="Group 73" descr=" 3"/>
          <p:cNvGrpSpPr>
            <a:grpSpLocks/>
          </p:cNvGrpSpPr>
          <p:nvPr/>
        </p:nvGrpSpPr>
        <p:grpSpPr bwMode="auto">
          <a:xfrm>
            <a:off x="7239000" y="4146550"/>
            <a:ext cx="1295400" cy="854075"/>
            <a:chOff x="4560" y="2612"/>
            <a:chExt cx="816" cy="538"/>
          </a:xfrm>
        </p:grpSpPr>
        <p:sp>
          <p:nvSpPr>
            <p:cNvPr id="65" name="Oval 53"/>
            <p:cNvSpPr>
              <a:spLocks noChangeArrowheads="1"/>
            </p:cNvSpPr>
            <p:nvPr/>
          </p:nvSpPr>
          <p:spPr bwMode="auto">
            <a:xfrm flipH="1">
              <a:off x="4770" y="2884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10</a:t>
              </a:r>
            </a:p>
          </p:txBody>
        </p:sp>
        <p:sp>
          <p:nvSpPr>
            <p:cNvPr id="66" name="Text Box 54"/>
            <p:cNvSpPr txBox="1">
              <a:spLocks noChangeArrowheads="1"/>
            </p:cNvSpPr>
            <p:nvPr/>
          </p:nvSpPr>
          <p:spPr bwMode="auto">
            <a:xfrm flipH="1">
              <a:off x="4679" y="2612"/>
              <a:ext cx="697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[new!=old]</a:t>
              </a:r>
            </a:p>
          </p:txBody>
        </p:sp>
        <p:sp>
          <p:nvSpPr>
            <p:cNvPr id="67" name="Line 56"/>
            <p:cNvSpPr>
              <a:spLocks noChangeShapeType="1"/>
            </p:cNvSpPr>
            <p:nvPr/>
          </p:nvSpPr>
          <p:spPr bwMode="auto">
            <a:xfrm>
              <a:off x="4716" y="2717"/>
              <a:ext cx="135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" name="Text Box 68"/>
            <p:cNvSpPr txBox="1">
              <a:spLocks noChangeArrowheads="1"/>
            </p:cNvSpPr>
            <p:nvPr/>
          </p:nvSpPr>
          <p:spPr bwMode="auto">
            <a:xfrm>
              <a:off x="4560" y="2976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grpSp>
        <p:nvGrpSpPr>
          <p:cNvPr id="4" name="Group 72" descr=" 4"/>
          <p:cNvGrpSpPr>
            <a:grpSpLocks/>
          </p:cNvGrpSpPr>
          <p:nvPr/>
        </p:nvGrpSpPr>
        <p:grpSpPr bwMode="auto">
          <a:xfrm>
            <a:off x="6353175" y="3605212"/>
            <a:ext cx="1266825" cy="715962"/>
            <a:chOff x="4002" y="2271"/>
            <a:chExt cx="798" cy="451"/>
          </a:xfrm>
        </p:grpSpPr>
        <p:sp>
          <p:nvSpPr>
            <p:cNvPr id="57" name="Oval 52"/>
            <p:cNvSpPr>
              <a:spLocks noChangeArrowheads="1"/>
            </p:cNvSpPr>
            <p:nvPr/>
          </p:nvSpPr>
          <p:spPr bwMode="auto">
            <a:xfrm flipH="1">
              <a:off x="4566" y="255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8</a:t>
              </a:r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4002" y="2271"/>
              <a:ext cx="655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" name="Text Box 67"/>
            <p:cNvSpPr txBox="1">
              <a:spLocks noChangeArrowheads="1"/>
            </p:cNvSpPr>
            <p:nvPr/>
          </p:nvSpPr>
          <p:spPr bwMode="auto">
            <a:xfrm>
              <a:off x="4625" y="2370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sp>
        <p:nvSpPr>
          <p:cNvPr id="27650" name="Rectangle 2" descr=" 276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7651" name="Oval 3" descr=" 27651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2" name="Oval 4" descr=" 27652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3" name="Oval 5" descr=" 27653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4" name="Oval 6" descr=" 27654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5" name="Oval 7" descr=" 27655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6" name="Oval 8" descr=" 27656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7" name="Text Box 9" descr=" 27657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58" name="Text Box 10" descr=" 27658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7659" name="Text Box 11" descr=" 27659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60" name="Text Box 12" descr=" 27660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61" name="Text Box 13" descr=" 27661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7662" name="Text Box 14" descr=" 27662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63" name="Line 15" descr=" 27663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4" name="Line 16" descr=" 27664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5" name="Line 17" descr=" 27665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6" name="Line 18" descr=" 27666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7" name="Line 19" descr=" 27667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8" name="Freeform 20" descr=" 27668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69" name="Freeform 21" descr=" 27669"/>
          <p:cNvSpPr>
            <a:spLocks/>
          </p:cNvSpPr>
          <p:nvPr/>
        </p:nvSpPr>
        <p:spPr bwMode="auto">
          <a:xfrm>
            <a:off x="1938338" y="275431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70" name="Text Box 22" descr=" 27670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sp>
        <p:nvSpPr>
          <p:cNvPr id="27671" name="Oval 23" descr=" 27671"/>
          <p:cNvSpPr>
            <a:spLocks noChangeArrowheads="1"/>
          </p:cNvSpPr>
          <p:nvPr/>
        </p:nvSpPr>
        <p:spPr bwMode="auto">
          <a:xfrm>
            <a:off x="6478588" y="20002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0</a:t>
            </a:r>
          </a:p>
        </p:txBody>
      </p:sp>
      <p:sp>
        <p:nvSpPr>
          <p:cNvPr id="27672" name="Oval 24" descr=" 27672"/>
          <p:cNvSpPr>
            <a:spLocks noChangeArrowheads="1"/>
          </p:cNvSpPr>
          <p:nvPr/>
        </p:nvSpPr>
        <p:spPr bwMode="auto">
          <a:xfrm>
            <a:off x="6478588" y="268287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27673" name="Oval 25" descr=" 27673"/>
          <p:cNvSpPr>
            <a:spLocks noChangeArrowheads="1"/>
          </p:cNvSpPr>
          <p:nvPr/>
        </p:nvSpPr>
        <p:spPr bwMode="auto">
          <a:xfrm>
            <a:off x="5522913" y="2682875"/>
            <a:ext cx="273050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27674" name="Oval 26" descr=" 27674"/>
          <p:cNvSpPr>
            <a:spLocks noChangeArrowheads="1"/>
          </p:cNvSpPr>
          <p:nvPr/>
        </p:nvSpPr>
        <p:spPr bwMode="auto">
          <a:xfrm>
            <a:off x="6094413" y="336550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3</a:t>
            </a:r>
          </a:p>
        </p:txBody>
      </p:sp>
      <p:sp>
        <p:nvSpPr>
          <p:cNvPr id="27675" name="Oval 27" descr=" 27675"/>
          <p:cNvSpPr>
            <a:spLocks noChangeArrowheads="1"/>
          </p:cNvSpPr>
          <p:nvPr/>
        </p:nvSpPr>
        <p:spPr bwMode="auto">
          <a:xfrm>
            <a:off x="5727700" y="404812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4</a:t>
            </a:r>
          </a:p>
        </p:txBody>
      </p:sp>
      <p:sp>
        <p:nvSpPr>
          <p:cNvPr id="27676" name="Oval 28" descr=" 27676"/>
          <p:cNvSpPr>
            <a:spLocks noChangeArrowheads="1"/>
          </p:cNvSpPr>
          <p:nvPr/>
        </p:nvSpPr>
        <p:spPr bwMode="auto">
          <a:xfrm>
            <a:off x="5403850" y="45783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5</a:t>
            </a:r>
          </a:p>
        </p:txBody>
      </p:sp>
      <p:sp>
        <p:nvSpPr>
          <p:cNvPr id="27677" name="Text Box 29" descr=" 27677"/>
          <p:cNvSpPr txBox="1">
            <a:spLocks noChangeArrowheads="1"/>
          </p:cNvSpPr>
          <p:nvPr/>
        </p:nvSpPr>
        <p:spPr bwMode="auto">
          <a:xfrm>
            <a:off x="6626225" y="2209800"/>
            <a:ext cx="4603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7678" name="Text Box 30" descr=" 27678"/>
          <p:cNvSpPr txBox="1">
            <a:spLocks noChangeArrowheads="1"/>
          </p:cNvSpPr>
          <p:nvPr/>
        </p:nvSpPr>
        <p:spPr bwMode="auto">
          <a:xfrm>
            <a:off x="6408738" y="2968625"/>
            <a:ext cx="8302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L=1;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old=new</a:t>
            </a:r>
          </a:p>
        </p:txBody>
      </p:sp>
      <p:sp>
        <p:nvSpPr>
          <p:cNvPr id="27679" name="Text Box 31" descr=" 27679"/>
          <p:cNvSpPr txBox="1">
            <a:spLocks noChangeArrowheads="1"/>
          </p:cNvSpPr>
          <p:nvPr/>
        </p:nvSpPr>
        <p:spPr bwMode="auto">
          <a:xfrm>
            <a:off x="5668963" y="2444750"/>
            <a:ext cx="735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80" name="Text Box 32" descr=" 27680"/>
          <p:cNvSpPr txBox="1">
            <a:spLocks noChangeArrowheads="1"/>
          </p:cNvSpPr>
          <p:nvPr/>
        </p:nvSpPr>
        <p:spPr bwMode="auto">
          <a:xfrm>
            <a:off x="5267325" y="3502025"/>
            <a:ext cx="8286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  L=0;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7681" name="Text Box 33" descr=" 27681"/>
          <p:cNvSpPr txBox="1">
            <a:spLocks noChangeArrowheads="1"/>
          </p:cNvSpPr>
          <p:nvPr/>
        </p:nvSpPr>
        <p:spPr bwMode="auto">
          <a:xfrm>
            <a:off x="4686300" y="4143375"/>
            <a:ext cx="1104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7682" name="Line 34" descr=" 27682"/>
          <p:cNvSpPr>
            <a:spLocks noChangeShapeType="1"/>
          </p:cNvSpPr>
          <p:nvPr/>
        </p:nvSpPr>
        <p:spPr bwMode="auto">
          <a:xfrm>
            <a:off x="6615113" y="2273300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3" name="Line 35" descr=" 27683"/>
          <p:cNvSpPr>
            <a:spLocks noChangeShapeType="1"/>
          </p:cNvSpPr>
          <p:nvPr/>
        </p:nvSpPr>
        <p:spPr bwMode="auto">
          <a:xfrm flipH="1">
            <a:off x="5856288" y="3587750"/>
            <a:ext cx="288925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4" name="Line 36" descr=" 27684"/>
          <p:cNvSpPr>
            <a:spLocks noChangeShapeType="1"/>
          </p:cNvSpPr>
          <p:nvPr/>
        </p:nvSpPr>
        <p:spPr bwMode="auto">
          <a:xfrm flipH="1">
            <a:off x="5549900" y="4313238"/>
            <a:ext cx="212725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5" name="Line 37" descr=" 27685"/>
          <p:cNvSpPr>
            <a:spLocks noChangeShapeType="1"/>
          </p:cNvSpPr>
          <p:nvPr/>
        </p:nvSpPr>
        <p:spPr bwMode="auto">
          <a:xfrm flipH="1" flipV="1">
            <a:off x="5795963" y="281940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6" name="Text Box 38" descr=" 27686"/>
          <p:cNvSpPr txBox="1">
            <a:spLocks noChangeArrowheads="1"/>
          </p:cNvSpPr>
          <p:nvPr/>
        </p:nvSpPr>
        <p:spPr bwMode="auto">
          <a:xfrm>
            <a:off x="5265738" y="2409825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7687" name="Text Box 39" descr=" 27687"/>
          <p:cNvSpPr txBox="1">
            <a:spLocks noChangeArrowheads="1"/>
          </p:cNvSpPr>
          <p:nvPr/>
        </p:nvSpPr>
        <p:spPr bwMode="auto">
          <a:xfrm>
            <a:off x="6646863" y="2470150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7688" name="Line 40" descr=" 27688"/>
          <p:cNvSpPr>
            <a:spLocks noChangeShapeType="1"/>
          </p:cNvSpPr>
          <p:nvPr/>
        </p:nvSpPr>
        <p:spPr bwMode="auto">
          <a:xfrm flipH="1">
            <a:off x="6230938" y="2930525"/>
            <a:ext cx="29845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89" name="Oval 41" descr=" 27689"/>
          <p:cNvSpPr>
            <a:spLocks noChangeArrowheads="1"/>
          </p:cNvSpPr>
          <p:nvPr/>
        </p:nvSpPr>
        <p:spPr bwMode="auto">
          <a:xfrm>
            <a:off x="4441825" y="4586288"/>
            <a:ext cx="271463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6</a:t>
            </a:r>
          </a:p>
        </p:txBody>
      </p:sp>
      <p:sp>
        <p:nvSpPr>
          <p:cNvPr id="27690" name="Text Box 42" descr=" 27690"/>
          <p:cNvSpPr txBox="1">
            <a:spLocks noChangeArrowheads="1"/>
          </p:cNvSpPr>
          <p:nvPr/>
        </p:nvSpPr>
        <p:spPr bwMode="auto">
          <a:xfrm>
            <a:off x="4713288" y="4451350"/>
            <a:ext cx="736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7691" name="Line 43" descr=" 27691"/>
          <p:cNvSpPr>
            <a:spLocks noChangeShapeType="1"/>
          </p:cNvSpPr>
          <p:nvPr/>
        </p:nvSpPr>
        <p:spPr bwMode="auto">
          <a:xfrm flipH="1" flipV="1">
            <a:off x="4713288" y="4722813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92" name="Text Box 44" descr=" 27692"/>
          <p:cNvSpPr txBox="1">
            <a:spLocks noChangeArrowheads="1"/>
          </p:cNvSpPr>
          <p:nvPr/>
        </p:nvSpPr>
        <p:spPr bwMode="auto">
          <a:xfrm>
            <a:off x="4208463" y="4419600"/>
            <a:ext cx="2873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27693" name="Text Box 45" descr=" 27693"/>
          <p:cNvSpPr txBox="1">
            <a:spLocks noChangeArrowheads="1"/>
          </p:cNvSpPr>
          <p:nvPr/>
        </p:nvSpPr>
        <p:spPr bwMode="auto">
          <a:xfrm>
            <a:off x="5580063" y="4449763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27694" name="Text Box 46" descr=" 27694"/>
          <p:cNvSpPr txBox="1">
            <a:spLocks noChangeArrowheads="1"/>
          </p:cNvSpPr>
          <p:nvPr/>
        </p:nvSpPr>
        <p:spPr bwMode="auto">
          <a:xfrm>
            <a:off x="5870575" y="3852863"/>
            <a:ext cx="439738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grpSp>
        <p:nvGrpSpPr>
          <p:cNvPr id="5" name="Group 71" descr=" 5"/>
          <p:cNvGrpSpPr>
            <a:grpSpLocks/>
          </p:cNvGrpSpPr>
          <p:nvPr/>
        </p:nvGrpSpPr>
        <p:grpSpPr bwMode="auto">
          <a:xfrm>
            <a:off x="5932487" y="4143375"/>
            <a:ext cx="1104900" cy="715962"/>
            <a:chOff x="3737" y="2610"/>
            <a:chExt cx="696" cy="451"/>
          </a:xfrm>
        </p:grpSpPr>
        <p:sp>
          <p:nvSpPr>
            <p:cNvPr id="52" name="Oval 48"/>
            <p:cNvSpPr>
              <a:spLocks noChangeArrowheads="1"/>
            </p:cNvSpPr>
            <p:nvPr/>
          </p:nvSpPr>
          <p:spPr bwMode="auto">
            <a:xfrm>
              <a:off x="3947" y="2889"/>
              <a:ext cx="171" cy="17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 dirty="0">
                  <a:latin typeface="Times New Roman" pitchFamily="18" charset="0"/>
                  <a:ea typeface="新細明體" charset="-120"/>
                </a:rPr>
                <a:t>7</a:t>
              </a:r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3737" y="2701"/>
              <a:ext cx="231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Text Box 50"/>
            <p:cNvSpPr txBox="1">
              <a:spLocks noChangeArrowheads="1"/>
            </p:cNvSpPr>
            <p:nvPr/>
          </p:nvSpPr>
          <p:spPr bwMode="auto">
            <a:xfrm>
              <a:off x="3737" y="2610"/>
              <a:ext cx="69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[new==old]</a:t>
              </a:r>
            </a:p>
          </p:txBody>
        </p:sp>
        <p:sp>
          <p:nvSpPr>
            <p:cNvPr id="55" name="Text Box 51"/>
            <p:cNvSpPr txBox="1">
              <a:spLocks noChangeArrowheads="1"/>
            </p:cNvSpPr>
            <p:nvPr/>
          </p:nvSpPr>
          <p:spPr bwMode="auto">
            <a:xfrm>
              <a:off x="4047" y="2814"/>
              <a:ext cx="175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grpSp>
        <p:nvGrpSpPr>
          <p:cNvPr id="6" name="Group 75" descr=" 6"/>
          <p:cNvGrpSpPr>
            <a:grpSpLocks/>
          </p:cNvGrpSpPr>
          <p:nvPr/>
        </p:nvGrpSpPr>
        <p:grpSpPr bwMode="auto">
          <a:xfrm>
            <a:off x="6400800" y="3352800"/>
            <a:ext cx="2524125" cy="1644650"/>
            <a:chOff x="4032" y="2112"/>
            <a:chExt cx="1590" cy="1036"/>
          </a:xfrm>
        </p:grpSpPr>
        <p:sp>
          <p:nvSpPr>
            <p:cNvPr id="75" name="Text Box 47"/>
            <p:cNvSpPr txBox="1">
              <a:spLocks noChangeArrowheads="1"/>
            </p:cNvSpPr>
            <p:nvPr/>
          </p:nvSpPr>
          <p:spPr bwMode="auto">
            <a:xfrm>
              <a:off x="4032" y="2112"/>
              <a:ext cx="455" cy="17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old=new</a:t>
              </a:r>
            </a:p>
          </p:txBody>
        </p:sp>
        <p:sp>
          <p:nvSpPr>
            <p:cNvPr id="76" name="Text Box 60"/>
            <p:cNvSpPr txBox="1">
              <a:spLocks noChangeArrowheads="1"/>
            </p:cNvSpPr>
            <p:nvPr/>
          </p:nvSpPr>
          <p:spPr bwMode="auto">
            <a:xfrm flipH="1">
              <a:off x="5441" y="2717"/>
              <a:ext cx="181" cy="1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F</a:t>
              </a:r>
            </a:p>
          </p:txBody>
        </p:sp>
        <p:sp>
          <p:nvSpPr>
            <p:cNvPr id="77" name="Text Box 61"/>
            <p:cNvSpPr txBox="1">
              <a:spLocks noChangeArrowheads="1"/>
            </p:cNvSpPr>
            <p:nvPr/>
          </p:nvSpPr>
          <p:spPr bwMode="auto">
            <a:xfrm>
              <a:off x="4633" y="2370"/>
              <a:ext cx="455" cy="17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old=new</a:t>
              </a:r>
            </a:p>
          </p:txBody>
        </p:sp>
        <p:sp>
          <p:nvSpPr>
            <p:cNvPr id="78" name="Text Box 62"/>
            <p:cNvSpPr txBox="1">
              <a:spLocks noChangeArrowheads="1"/>
            </p:cNvSpPr>
            <p:nvPr/>
          </p:nvSpPr>
          <p:spPr bwMode="auto">
            <a:xfrm>
              <a:off x="4560" y="2976"/>
              <a:ext cx="181" cy="1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F</a:t>
              </a:r>
            </a:p>
          </p:txBody>
        </p:sp>
      </p:grpSp>
      <p:sp>
        <p:nvSpPr>
          <p:cNvPr id="27711" name="Freeform 63" descr=" 27711"/>
          <p:cNvSpPr>
            <a:spLocks/>
          </p:cNvSpPr>
          <p:nvPr/>
        </p:nvSpPr>
        <p:spPr bwMode="auto">
          <a:xfrm>
            <a:off x="5222875" y="2879725"/>
            <a:ext cx="1263650" cy="1739900"/>
          </a:xfrm>
          <a:custGeom>
            <a:avLst/>
            <a:gdLst/>
            <a:ahLst/>
            <a:cxnLst>
              <a:cxn ang="0">
                <a:pos x="76" y="612"/>
              </a:cxn>
              <a:cxn ang="0">
                <a:pos x="10" y="432"/>
              </a:cxn>
              <a:cxn ang="0">
                <a:pos x="73" y="141"/>
              </a:cxn>
              <a:cxn ang="0">
                <a:pos x="445" y="0"/>
              </a:cxn>
            </a:cxnLst>
            <a:rect l="0" t="0" r="r" b="b"/>
            <a:pathLst>
              <a:path w="445" h="612">
                <a:moveTo>
                  <a:pt x="76" y="612"/>
                </a:moveTo>
                <a:cubicBezTo>
                  <a:pt x="65" y="582"/>
                  <a:pt x="10" y="510"/>
                  <a:pt x="10" y="432"/>
                </a:cubicBezTo>
                <a:cubicBezTo>
                  <a:pt x="10" y="354"/>
                  <a:pt x="0" y="213"/>
                  <a:pt x="73" y="141"/>
                </a:cubicBezTo>
                <a:cubicBezTo>
                  <a:pt x="146" y="69"/>
                  <a:pt x="368" y="29"/>
                  <a:pt x="445" y="0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713" name="Text Box 65" descr=" 27713"/>
          <p:cNvSpPr txBox="1">
            <a:spLocks noChangeArrowheads="1"/>
          </p:cNvSpPr>
          <p:nvPr/>
        </p:nvSpPr>
        <p:spPr bwMode="auto">
          <a:xfrm>
            <a:off x="6629400" y="1824038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grpSp>
        <p:nvGrpSpPr>
          <p:cNvPr id="79" name="Group 77" descr=" 7"/>
          <p:cNvGrpSpPr>
            <a:grpSpLocks/>
          </p:cNvGrpSpPr>
          <p:nvPr/>
        </p:nvGrpSpPr>
        <p:grpSpPr bwMode="auto">
          <a:xfrm>
            <a:off x="4349750" y="2844800"/>
            <a:ext cx="4565650" cy="2892425"/>
            <a:chOff x="2740" y="1792"/>
            <a:chExt cx="2876" cy="1822"/>
          </a:xfrm>
        </p:grpSpPr>
        <p:sp>
          <p:nvSpPr>
            <p:cNvPr id="80" name="Freeform 64"/>
            <p:cNvSpPr>
              <a:spLocks/>
            </p:cNvSpPr>
            <p:nvPr/>
          </p:nvSpPr>
          <p:spPr bwMode="auto">
            <a:xfrm>
              <a:off x="4253" y="1792"/>
              <a:ext cx="1058" cy="1118"/>
            </a:xfrm>
            <a:custGeom>
              <a:avLst/>
              <a:gdLst/>
              <a:ahLst/>
              <a:cxnLst>
                <a:cxn ang="0">
                  <a:pos x="369" y="624"/>
                </a:cxn>
                <a:cxn ang="0">
                  <a:pos x="534" y="441"/>
                </a:cxn>
                <a:cxn ang="0">
                  <a:pos x="567" y="243"/>
                </a:cxn>
                <a:cxn ang="0">
                  <a:pos x="390" y="42"/>
                </a:cxn>
                <a:cxn ang="0">
                  <a:pos x="0" y="0"/>
                </a:cxn>
              </a:cxnLst>
              <a:rect l="0" t="0" r="r" b="b"/>
              <a:pathLst>
                <a:path w="591" h="624">
                  <a:moveTo>
                    <a:pt x="369" y="624"/>
                  </a:moveTo>
                  <a:cubicBezTo>
                    <a:pt x="369" y="624"/>
                    <a:pt x="534" y="441"/>
                    <a:pt x="534" y="441"/>
                  </a:cubicBezTo>
                  <a:cubicBezTo>
                    <a:pt x="534" y="441"/>
                    <a:pt x="591" y="309"/>
                    <a:pt x="567" y="243"/>
                  </a:cubicBezTo>
                  <a:cubicBezTo>
                    <a:pt x="543" y="177"/>
                    <a:pt x="485" y="83"/>
                    <a:pt x="390" y="42"/>
                  </a:cubicBezTo>
                  <a:cubicBezTo>
                    <a:pt x="295" y="1"/>
                    <a:pt x="81" y="9"/>
                    <a:pt x="0" y="0"/>
                  </a:cubicBezTo>
                </a:path>
              </a:pathLst>
            </a:custGeom>
            <a:noFill/>
            <a:ln w="9525" cap="rnd" cmpd="sng">
              <a:solidFill>
                <a:schemeClr val="tx1"/>
              </a:solidFill>
              <a:prstDash val="sysDot"/>
              <a:round/>
              <a:headEnd type="none" w="med" len="med"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" name="Text Box 76"/>
            <p:cNvSpPr txBox="1">
              <a:spLocks noChangeArrowheads="1"/>
            </p:cNvSpPr>
            <p:nvPr/>
          </p:nvSpPr>
          <p:spPr bwMode="auto">
            <a:xfrm>
              <a:off x="2740" y="3383"/>
              <a:ext cx="2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charset="-120"/>
                </a:rPr>
                <a:t>Another cover. Unwinding is now complete.</a:t>
              </a:r>
            </a:p>
          </p:txBody>
        </p:sp>
      </p:grpSp>
      <p:sp>
        <p:nvSpPr>
          <p:cNvPr id="27729" name="Text Box 81" descr=" 27729"/>
          <p:cNvSpPr txBox="1">
            <a:spLocks noChangeArrowheads="1"/>
          </p:cNvSpPr>
          <p:nvPr/>
        </p:nvSpPr>
        <p:spPr bwMode="auto">
          <a:xfrm>
            <a:off x="3465513" y="49403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grpSp>
        <p:nvGrpSpPr>
          <p:cNvPr id="7" name="Group 85" descr=" 8"/>
          <p:cNvGrpSpPr>
            <a:grpSpLocks/>
          </p:cNvGrpSpPr>
          <p:nvPr/>
        </p:nvGrpSpPr>
        <p:grpSpPr bwMode="auto">
          <a:xfrm>
            <a:off x="6637338" y="4303712"/>
            <a:ext cx="666750" cy="563562"/>
            <a:chOff x="4181" y="2711"/>
            <a:chExt cx="420" cy="355"/>
          </a:xfrm>
        </p:grpSpPr>
        <p:sp>
          <p:nvSpPr>
            <p:cNvPr id="61" name="Line 79"/>
            <p:cNvSpPr>
              <a:spLocks noChangeShapeType="1"/>
            </p:cNvSpPr>
            <p:nvPr/>
          </p:nvSpPr>
          <p:spPr bwMode="auto">
            <a:xfrm flipH="1">
              <a:off x="4418" y="2711"/>
              <a:ext cx="183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62" name="Oval 82"/>
            <p:cNvSpPr>
              <a:spLocks noChangeArrowheads="1"/>
            </p:cNvSpPr>
            <p:nvPr/>
          </p:nvSpPr>
          <p:spPr bwMode="auto">
            <a:xfrm>
              <a:off x="4296" y="2894"/>
              <a:ext cx="172" cy="17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 dirty="0">
                  <a:latin typeface="Times New Roman" pitchFamily="18" charset="0"/>
                  <a:ea typeface="新細明體" charset="-120"/>
                </a:rPr>
                <a:t>9</a:t>
              </a:r>
            </a:p>
          </p:txBody>
        </p:sp>
        <p:sp>
          <p:nvSpPr>
            <p:cNvPr id="63" name="Text Box 84"/>
            <p:cNvSpPr txBox="1">
              <a:spLocks noChangeArrowheads="1"/>
            </p:cNvSpPr>
            <p:nvPr/>
          </p:nvSpPr>
          <p:spPr bwMode="auto">
            <a:xfrm>
              <a:off x="4181" y="2798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sp>
        <p:nvSpPr>
          <p:cNvPr id="82" name="向右箭號 81"/>
          <p:cNvSpPr/>
          <p:nvPr/>
        </p:nvSpPr>
        <p:spPr>
          <a:xfrm>
            <a:off x="395536" y="2656336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" descr=" 2"/>
          <p:cNvGrpSpPr>
            <a:grpSpLocks/>
          </p:cNvGrpSpPr>
          <p:nvPr/>
        </p:nvGrpSpPr>
        <p:grpSpPr bwMode="auto">
          <a:xfrm>
            <a:off x="6478587" y="2209800"/>
            <a:ext cx="608012" cy="746125"/>
            <a:chOff x="4081" y="1392"/>
            <a:chExt cx="383" cy="470"/>
          </a:xfrm>
        </p:grpSpPr>
        <p:sp>
          <p:nvSpPr>
            <p:cNvPr id="27" name="Oval 48"/>
            <p:cNvSpPr>
              <a:spLocks noChangeArrowheads="1"/>
            </p:cNvSpPr>
            <p:nvPr/>
          </p:nvSpPr>
          <p:spPr bwMode="auto">
            <a:xfrm>
              <a:off x="4081" y="169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1</a:t>
              </a:r>
            </a:p>
          </p:txBody>
        </p:sp>
        <p:sp>
          <p:nvSpPr>
            <p:cNvPr id="28" name="Text Box 53"/>
            <p:cNvSpPr txBox="1">
              <a:spLocks noChangeArrowheads="1"/>
            </p:cNvSpPr>
            <p:nvPr/>
          </p:nvSpPr>
          <p:spPr bwMode="auto">
            <a:xfrm>
              <a:off x="4174" y="1392"/>
              <a:ext cx="290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L=0</a:t>
              </a:r>
            </a:p>
          </p:txBody>
        </p:sp>
        <p:sp>
          <p:nvSpPr>
            <p:cNvPr id="29" name="Line 58"/>
            <p:cNvSpPr>
              <a:spLocks noChangeShapeType="1"/>
            </p:cNvSpPr>
            <p:nvPr/>
          </p:nvSpPr>
          <p:spPr bwMode="auto">
            <a:xfrm>
              <a:off x="4167" y="1432"/>
              <a:ext cx="0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" name="Text Box 99"/>
            <p:cNvSpPr txBox="1">
              <a:spLocks noChangeArrowheads="1"/>
            </p:cNvSpPr>
            <p:nvPr/>
          </p:nvSpPr>
          <p:spPr bwMode="auto">
            <a:xfrm>
              <a:off x="4224" y="1584"/>
              <a:ext cx="1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grpSp>
        <p:nvGrpSpPr>
          <p:cNvPr id="3" name="Group 103" descr=" 3"/>
          <p:cNvGrpSpPr>
            <a:grpSpLocks/>
          </p:cNvGrpSpPr>
          <p:nvPr/>
        </p:nvGrpSpPr>
        <p:grpSpPr bwMode="auto">
          <a:xfrm>
            <a:off x="5522915" y="2546350"/>
            <a:ext cx="1030288" cy="409575"/>
            <a:chOff x="3479" y="1604"/>
            <a:chExt cx="649" cy="258"/>
          </a:xfrm>
        </p:grpSpPr>
        <p:sp>
          <p:nvSpPr>
            <p:cNvPr id="32" name="Oval 49"/>
            <p:cNvSpPr>
              <a:spLocks noChangeArrowheads="1"/>
            </p:cNvSpPr>
            <p:nvPr/>
          </p:nvSpPr>
          <p:spPr bwMode="auto">
            <a:xfrm>
              <a:off x="3479" y="1690"/>
              <a:ext cx="172" cy="17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2</a:t>
              </a:r>
            </a:p>
          </p:txBody>
        </p:sp>
        <p:sp>
          <p:nvSpPr>
            <p:cNvPr id="33" name="Text Box 55"/>
            <p:cNvSpPr txBox="1">
              <a:spLocks noChangeArrowheads="1"/>
            </p:cNvSpPr>
            <p:nvPr/>
          </p:nvSpPr>
          <p:spPr bwMode="auto">
            <a:xfrm>
              <a:off x="3665" y="1604"/>
              <a:ext cx="463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[L!=0]</a:t>
              </a:r>
            </a:p>
          </p:txBody>
        </p:sp>
        <p:sp>
          <p:nvSpPr>
            <p:cNvPr id="34" name="Line 61"/>
            <p:cNvSpPr>
              <a:spLocks noChangeShapeType="1"/>
            </p:cNvSpPr>
            <p:nvPr/>
          </p:nvSpPr>
          <p:spPr bwMode="auto">
            <a:xfrm flipH="1" flipV="1">
              <a:off x="3651" y="1776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4578" name="Rectangle 2" descr=" 245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4602" name="Oval 26" descr=" 24602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3" name="Oval 27" descr=" 24603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4" name="Oval 28" descr=" 24604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5" name="Oval 29" descr=" 24605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6" name="Oval 30" descr=" 24606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7" name="Oval 31" descr=" 24607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8" name="Text Box 32" descr=" 24608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4609" name="Text Box 33" descr=" 24609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4610" name="Text Box 34" descr=" 24610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4611" name="Text Box 35" descr=" 24611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4612" name="Text Box 36" descr=" 24612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4613" name="Text Box 37" descr=" 24613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4614" name="Line 38" descr=" 24614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5" name="Line 39" descr=" 24615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6" name="Line 40" descr=" 24616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7" name="Line 41" descr=" 24617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8" name="Line 42" descr=" 24618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9" name="Freeform 43" descr=" 24619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20" name="Freeform 44" descr=" 24620"/>
          <p:cNvSpPr>
            <a:spLocks/>
          </p:cNvSpPr>
          <p:nvPr/>
        </p:nvSpPr>
        <p:spPr bwMode="auto">
          <a:xfrm>
            <a:off x="1938338" y="275431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21" name="Text Box 45" descr=" 24621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grpSp>
        <p:nvGrpSpPr>
          <p:cNvPr id="4" name="Group 101" descr=" 4"/>
          <p:cNvGrpSpPr>
            <a:grpSpLocks/>
          </p:cNvGrpSpPr>
          <p:nvPr/>
        </p:nvGrpSpPr>
        <p:grpSpPr bwMode="auto">
          <a:xfrm>
            <a:off x="6478587" y="1824038"/>
            <a:ext cx="428625" cy="449262"/>
            <a:chOff x="4081" y="1149"/>
            <a:chExt cx="270" cy="283"/>
          </a:xfrm>
        </p:grpSpPr>
        <p:sp>
          <p:nvSpPr>
            <p:cNvPr id="24" name="Oval 47"/>
            <p:cNvSpPr>
              <a:spLocks noChangeArrowheads="1"/>
            </p:cNvSpPr>
            <p:nvPr/>
          </p:nvSpPr>
          <p:spPr bwMode="auto">
            <a:xfrm>
              <a:off x="4081" y="126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0</a:t>
              </a:r>
            </a:p>
          </p:txBody>
        </p:sp>
        <p:sp>
          <p:nvSpPr>
            <p:cNvPr id="25" name="Text Box 94"/>
            <p:cNvSpPr txBox="1">
              <a:spLocks noChangeArrowheads="1"/>
            </p:cNvSpPr>
            <p:nvPr/>
          </p:nvSpPr>
          <p:spPr bwMode="auto">
            <a:xfrm>
              <a:off x="4176" y="1149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sp>
        <p:nvSpPr>
          <p:cNvPr id="36" name="文字方塊 35"/>
          <p:cNvSpPr txBox="1"/>
          <p:nvPr/>
        </p:nvSpPr>
        <p:spPr>
          <a:xfrm>
            <a:off x="4499992" y="3501008"/>
            <a:ext cx="4427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Compute Post (</a:t>
            </a:r>
            <a:r>
              <a:rPr lang="en-US" altLang="zh-TW" b="1" i="1" dirty="0" smtClean="0"/>
              <a:t>T</a:t>
            </a:r>
            <a:r>
              <a:rPr lang="en-US" altLang="zh-TW" dirty="0" smtClean="0"/>
              <a:t>, [L!=0])= </a:t>
            </a:r>
            <a:r>
              <a:rPr lang="en-US" altLang="zh-TW" b="1" i="1" dirty="0" smtClean="0"/>
              <a:t>T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/>
              <a:t>(L!=0)</a:t>
            </a:r>
          </a:p>
          <a:p>
            <a:r>
              <a:rPr lang="en-US" altLang="zh-TW" dirty="0" smtClean="0"/>
              <a:t>                                       = (L!=0)</a:t>
            </a:r>
          </a:p>
          <a:p>
            <a:r>
              <a:rPr lang="en-US" altLang="zh-TW" b="1" i="1" dirty="0" smtClean="0">
                <a:solidFill>
                  <a:srgbClr val="FF0000"/>
                </a:solidFill>
                <a:sym typeface="Wingdings" pitchFamily="2" charset="2"/>
              </a:rPr>
              <a:t>ERROR state reached!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5" name="群組 36"/>
          <p:cNvGrpSpPr/>
          <p:nvPr/>
        </p:nvGrpSpPr>
        <p:grpSpPr>
          <a:xfrm>
            <a:off x="3535288" y="4503291"/>
            <a:ext cx="5141168" cy="1997943"/>
            <a:chOff x="2721496" y="1618750"/>
            <a:chExt cx="5141168" cy="3444730"/>
          </a:xfrm>
        </p:grpSpPr>
        <p:sp>
          <p:nvSpPr>
            <p:cNvPr id="38" name="圓角矩形 37"/>
            <p:cNvSpPr/>
            <p:nvPr/>
          </p:nvSpPr>
          <p:spPr>
            <a:xfrm>
              <a:off x="4499992" y="1628800"/>
              <a:ext cx="1440160" cy="198642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 smtClean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4940855" y="1618750"/>
              <a:ext cx="514886" cy="6367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L=0</a:t>
              </a:r>
              <a:endParaRPr lang="zh-TW" altLang="en-US" b="1" dirty="0" smtClean="0">
                <a:latin typeface="cmsy10"/>
              </a:endParaRPr>
            </a:p>
          </p:txBody>
        </p:sp>
        <p:sp>
          <p:nvSpPr>
            <p:cNvPr id="40" name="橢圓 39"/>
            <p:cNvSpPr/>
            <p:nvPr/>
          </p:nvSpPr>
          <p:spPr>
            <a:xfrm>
              <a:off x="2721496" y="2152892"/>
              <a:ext cx="1058416" cy="1346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</a:t>
              </a:r>
              <a:endParaRPr lang="zh-TW" altLang="en-US" dirty="0" smtClean="0">
                <a:latin typeface="cmsy10"/>
              </a:endParaRPr>
            </a:p>
          </p:txBody>
        </p:sp>
        <p:sp>
          <p:nvSpPr>
            <p:cNvPr id="41" name="橢圓 40"/>
            <p:cNvSpPr/>
            <p:nvPr/>
          </p:nvSpPr>
          <p:spPr>
            <a:xfrm>
              <a:off x="4665712" y="2152892"/>
              <a:ext cx="1058416" cy="1346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L=0</a:t>
              </a:r>
              <a:endParaRPr lang="zh-TW" altLang="en-US" dirty="0" smtClean="0">
                <a:latin typeface="cmsy10"/>
              </a:endParaRPr>
            </a:p>
          </p:txBody>
        </p:sp>
        <p:cxnSp>
          <p:nvCxnSpPr>
            <p:cNvPr id="42" name="直線單箭頭接點 41"/>
            <p:cNvCxnSpPr>
              <a:endCxn id="41" idx="2"/>
            </p:cNvCxnSpPr>
            <p:nvPr/>
          </p:nvCxnSpPr>
          <p:spPr>
            <a:xfrm>
              <a:off x="3779912" y="2816932"/>
              <a:ext cx="885800" cy="9184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42"/>
            <p:cNvSpPr txBox="1"/>
            <p:nvPr/>
          </p:nvSpPr>
          <p:spPr>
            <a:xfrm>
              <a:off x="3830216" y="2273814"/>
              <a:ext cx="51488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L=0</a:t>
              </a:r>
              <a:endParaRPr lang="zh-TW" altLang="en-US" b="1" dirty="0"/>
            </a:p>
          </p:txBody>
        </p:sp>
        <p:sp>
          <p:nvSpPr>
            <p:cNvPr id="44" name="橢圓 43"/>
            <p:cNvSpPr/>
            <p:nvPr/>
          </p:nvSpPr>
          <p:spPr>
            <a:xfrm>
              <a:off x="6804248" y="2152892"/>
              <a:ext cx="1058416" cy="134644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L!=0</a:t>
              </a:r>
              <a:endParaRPr lang="zh-TW" altLang="en-US" dirty="0" smtClean="0">
                <a:latin typeface="cmsy10"/>
              </a:endParaRPr>
            </a:p>
          </p:txBody>
        </p:sp>
        <p:cxnSp>
          <p:nvCxnSpPr>
            <p:cNvPr id="45" name="直線單箭頭接點 44"/>
            <p:cNvCxnSpPr>
              <a:endCxn id="44" idx="2"/>
            </p:cNvCxnSpPr>
            <p:nvPr/>
          </p:nvCxnSpPr>
          <p:spPr>
            <a:xfrm>
              <a:off x="5940152" y="2816932"/>
              <a:ext cx="864096" cy="9184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/>
            <p:cNvSpPr txBox="1"/>
            <p:nvPr/>
          </p:nvSpPr>
          <p:spPr>
            <a:xfrm>
              <a:off x="6012160" y="2252681"/>
              <a:ext cx="740908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[L!=0]</a:t>
              </a:r>
              <a:endParaRPr lang="zh-TW" altLang="en-US" b="1" dirty="0"/>
            </a:p>
          </p:txBody>
        </p:sp>
        <p:cxnSp>
          <p:nvCxnSpPr>
            <p:cNvPr id="47" name="直線單箭頭接點 46"/>
            <p:cNvCxnSpPr>
              <a:stCxn id="48" idx="6"/>
            </p:cNvCxnSpPr>
            <p:nvPr/>
          </p:nvCxnSpPr>
          <p:spPr>
            <a:xfrm flipV="1">
              <a:off x="5702424" y="3222160"/>
              <a:ext cx="1245840" cy="1168096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橢圓 47"/>
            <p:cNvSpPr/>
            <p:nvPr/>
          </p:nvSpPr>
          <p:spPr>
            <a:xfrm>
              <a:off x="4644008" y="3717032"/>
              <a:ext cx="1058416" cy="134644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L!=0</a:t>
              </a:r>
              <a:endParaRPr lang="zh-TW" altLang="en-US" dirty="0" smtClean="0">
                <a:latin typeface="cmsy10"/>
              </a:endParaRPr>
            </a:p>
          </p:txBody>
        </p:sp>
      </p:grpSp>
      <p:sp>
        <p:nvSpPr>
          <p:cNvPr id="49" name="文字方塊 48"/>
          <p:cNvSpPr txBox="1"/>
          <p:nvPr/>
        </p:nvSpPr>
        <p:spPr>
          <a:xfrm>
            <a:off x="6948264" y="5877272"/>
            <a:ext cx="2126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WPre</a:t>
            </a:r>
            <a:r>
              <a:rPr lang="en-US" altLang="zh-TW" dirty="0" smtClean="0"/>
              <a:t>(L!=0, [L!=0]) = </a:t>
            </a:r>
          </a:p>
          <a:p>
            <a:r>
              <a:rPr lang="en-US" altLang="zh-TW" dirty="0" smtClean="0"/>
              <a:t>(L!=0)</a:t>
            </a:r>
            <a:endParaRPr lang="zh-TW" altLang="en-US" dirty="0"/>
          </a:p>
        </p:txBody>
      </p:sp>
      <p:sp>
        <p:nvSpPr>
          <p:cNvPr id="50" name="手繪多邊形 49"/>
          <p:cNvSpPr/>
          <p:nvPr/>
        </p:nvSpPr>
        <p:spPr>
          <a:xfrm>
            <a:off x="3441143" y="5604580"/>
            <a:ext cx="2210977" cy="848756"/>
          </a:xfrm>
          <a:custGeom>
            <a:avLst/>
            <a:gdLst>
              <a:gd name="connsiteX0" fmla="*/ 2152356 w 2210977"/>
              <a:gd name="connsiteY0" fmla="*/ 46897 h 848756"/>
              <a:gd name="connsiteX1" fmla="*/ 2082018 w 2210977"/>
              <a:gd name="connsiteY1" fmla="*/ 117236 h 848756"/>
              <a:gd name="connsiteX2" fmla="*/ 1955409 w 2210977"/>
              <a:gd name="connsiteY2" fmla="*/ 215710 h 848756"/>
              <a:gd name="connsiteX3" fmla="*/ 1800664 w 2210977"/>
              <a:gd name="connsiteY3" fmla="*/ 300116 h 848756"/>
              <a:gd name="connsiteX4" fmla="*/ 1617784 w 2210977"/>
              <a:gd name="connsiteY4" fmla="*/ 384522 h 848756"/>
              <a:gd name="connsiteX5" fmla="*/ 1547446 w 2210977"/>
              <a:gd name="connsiteY5" fmla="*/ 370454 h 848756"/>
              <a:gd name="connsiteX6" fmla="*/ 1561513 w 2210977"/>
              <a:gd name="connsiteY6" fmla="*/ 257913 h 848756"/>
              <a:gd name="connsiteX7" fmla="*/ 1702190 w 2210977"/>
              <a:gd name="connsiteY7" fmla="*/ 300116 h 848756"/>
              <a:gd name="connsiteX8" fmla="*/ 1716258 w 2210977"/>
              <a:gd name="connsiteY8" fmla="*/ 342319 h 848756"/>
              <a:gd name="connsiteX9" fmla="*/ 1702190 w 2210977"/>
              <a:gd name="connsiteY9" fmla="*/ 440793 h 848756"/>
              <a:gd name="connsiteX10" fmla="*/ 1659987 w 2210977"/>
              <a:gd name="connsiteY10" fmla="*/ 482996 h 848756"/>
              <a:gd name="connsiteX11" fmla="*/ 1589649 w 2210977"/>
              <a:gd name="connsiteY11" fmla="*/ 553334 h 848756"/>
              <a:gd name="connsiteX12" fmla="*/ 1519310 w 2210977"/>
              <a:gd name="connsiteY12" fmla="*/ 623673 h 848756"/>
              <a:gd name="connsiteX13" fmla="*/ 1266092 w 2210977"/>
              <a:gd name="connsiteY13" fmla="*/ 722147 h 848756"/>
              <a:gd name="connsiteX14" fmla="*/ 1223889 w 2210977"/>
              <a:gd name="connsiteY14" fmla="*/ 736214 h 848756"/>
              <a:gd name="connsiteX15" fmla="*/ 1125415 w 2210977"/>
              <a:gd name="connsiteY15" fmla="*/ 764350 h 848756"/>
              <a:gd name="connsiteX16" fmla="*/ 1055076 w 2210977"/>
              <a:gd name="connsiteY16" fmla="*/ 778417 h 848756"/>
              <a:gd name="connsiteX17" fmla="*/ 998806 w 2210977"/>
              <a:gd name="connsiteY17" fmla="*/ 792485 h 848756"/>
              <a:gd name="connsiteX18" fmla="*/ 829993 w 2210977"/>
              <a:gd name="connsiteY18" fmla="*/ 778417 h 848756"/>
              <a:gd name="connsiteX19" fmla="*/ 787790 w 2210977"/>
              <a:gd name="connsiteY19" fmla="*/ 764350 h 848756"/>
              <a:gd name="connsiteX20" fmla="*/ 759655 w 2210977"/>
              <a:gd name="connsiteY20" fmla="*/ 736214 h 848756"/>
              <a:gd name="connsiteX21" fmla="*/ 745587 w 2210977"/>
              <a:gd name="connsiteY21" fmla="*/ 694011 h 848756"/>
              <a:gd name="connsiteX22" fmla="*/ 801858 w 2210977"/>
              <a:gd name="connsiteY22" fmla="*/ 708079 h 848756"/>
              <a:gd name="connsiteX23" fmla="*/ 787790 w 2210977"/>
              <a:gd name="connsiteY23" fmla="*/ 750282 h 848756"/>
              <a:gd name="connsiteX24" fmla="*/ 759655 w 2210977"/>
              <a:gd name="connsiteY24" fmla="*/ 792485 h 848756"/>
              <a:gd name="connsiteX25" fmla="*/ 675249 w 2210977"/>
              <a:gd name="connsiteY25" fmla="*/ 820621 h 848756"/>
              <a:gd name="connsiteX26" fmla="*/ 604910 w 2210977"/>
              <a:gd name="connsiteY26" fmla="*/ 848756 h 848756"/>
              <a:gd name="connsiteX27" fmla="*/ 309489 w 2210977"/>
              <a:gd name="connsiteY27" fmla="*/ 834688 h 848756"/>
              <a:gd name="connsiteX28" fmla="*/ 239150 w 2210977"/>
              <a:gd name="connsiteY28" fmla="*/ 820621 h 848756"/>
              <a:gd name="connsiteX29" fmla="*/ 98473 w 2210977"/>
              <a:gd name="connsiteY29" fmla="*/ 806553 h 848756"/>
              <a:gd name="connsiteX30" fmla="*/ 0 w 2210977"/>
              <a:gd name="connsiteY30" fmla="*/ 792485 h 84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210977" h="848756">
                <a:moveTo>
                  <a:pt x="2152356" y="46897"/>
                </a:moveTo>
                <a:cubicBezTo>
                  <a:pt x="2004639" y="145377"/>
                  <a:pt x="2210977" y="0"/>
                  <a:pt x="2082018" y="117236"/>
                </a:cubicBezTo>
                <a:cubicBezTo>
                  <a:pt x="2042457" y="153201"/>
                  <a:pt x="2003230" y="191800"/>
                  <a:pt x="1955409" y="215710"/>
                </a:cubicBezTo>
                <a:cubicBezTo>
                  <a:pt x="1712205" y="337312"/>
                  <a:pt x="2014751" y="183342"/>
                  <a:pt x="1800664" y="300116"/>
                </a:cubicBezTo>
                <a:cubicBezTo>
                  <a:pt x="1729561" y="338900"/>
                  <a:pt x="1693805" y="351942"/>
                  <a:pt x="1617784" y="384522"/>
                </a:cubicBezTo>
                <a:cubicBezTo>
                  <a:pt x="1594338" y="379833"/>
                  <a:pt x="1557157" y="392304"/>
                  <a:pt x="1547446" y="370454"/>
                </a:cubicBezTo>
                <a:cubicBezTo>
                  <a:pt x="1532092" y="335907"/>
                  <a:pt x="1531269" y="280596"/>
                  <a:pt x="1561513" y="257913"/>
                </a:cubicBezTo>
                <a:cubicBezTo>
                  <a:pt x="1566469" y="254196"/>
                  <a:pt x="1674416" y="290858"/>
                  <a:pt x="1702190" y="300116"/>
                </a:cubicBezTo>
                <a:cubicBezTo>
                  <a:pt x="1706879" y="314184"/>
                  <a:pt x="1716258" y="327490"/>
                  <a:pt x="1716258" y="342319"/>
                </a:cubicBezTo>
                <a:cubicBezTo>
                  <a:pt x="1716258" y="375477"/>
                  <a:pt x="1714505" y="410007"/>
                  <a:pt x="1702190" y="440793"/>
                </a:cubicBezTo>
                <a:cubicBezTo>
                  <a:pt x="1694801" y="459265"/>
                  <a:pt x="1672723" y="467712"/>
                  <a:pt x="1659987" y="482996"/>
                </a:cubicBezTo>
                <a:cubicBezTo>
                  <a:pt x="1551774" y="612852"/>
                  <a:pt x="1716619" y="442236"/>
                  <a:pt x="1589649" y="553334"/>
                </a:cubicBezTo>
                <a:cubicBezTo>
                  <a:pt x="1564695" y="575169"/>
                  <a:pt x="1546899" y="605280"/>
                  <a:pt x="1519310" y="623673"/>
                </a:cubicBezTo>
                <a:cubicBezTo>
                  <a:pt x="1405420" y="699600"/>
                  <a:pt x="1384228" y="689928"/>
                  <a:pt x="1266092" y="722147"/>
                </a:cubicBezTo>
                <a:cubicBezTo>
                  <a:pt x="1251786" y="726049"/>
                  <a:pt x="1238092" y="731953"/>
                  <a:pt x="1223889" y="736214"/>
                </a:cubicBezTo>
                <a:cubicBezTo>
                  <a:pt x="1191191" y="746024"/>
                  <a:pt x="1158534" y="756070"/>
                  <a:pt x="1125415" y="764350"/>
                </a:cubicBezTo>
                <a:cubicBezTo>
                  <a:pt x="1102218" y="770149"/>
                  <a:pt x="1078417" y="773230"/>
                  <a:pt x="1055076" y="778417"/>
                </a:cubicBezTo>
                <a:cubicBezTo>
                  <a:pt x="1036202" y="782611"/>
                  <a:pt x="1017563" y="787796"/>
                  <a:pt x="998806" y="792485"/>
                </a:cubicBezTo>
                <a:cubicBezTo>
                  <a:pt x="942535" y="787796"/>
                  <a:pt x="885964" y="785880"/>
                  <a:pt x="829993" y="778417"/>
                </a:cubicBezTo>
                <a:cubicBezTo>
                  <a:pt x="815295" y="776457"/>
                  <a:pt x="800505" y="771979"/>
                  <a:pt x="787790" y="764350"/>
                </a:cubicBezTo>
                <a:cubicBezTo>
                  <a:pt x="776417" y="757526"/>
                  <a:pt x="769033" y="745593"/>
                  <a:pt x="759655" y="736214"/>
                </a:cubicBezTo>
                <a:cubicBezTo>
                  <a:pt x="754966" y="722146"/>
                  <a:pt x="733249" y="702236"/>
                  <a:pt x="745587" y="694011"/>
                </a:cubicBezTo>
                <a:cubicBezTo>
                  <a:pt x="761674" y="683286"/>
                  <a:pt x="790257" y="692612"/>
                  <a:pt x="801858" y="708079"/>
                </a:cubicBezTo>
                <a:cubicBezTo>
                  <a:pt x="810755" y="719942"/>
                  <a:pt x="794422" y="737019"/>
                  <a:pt x="787790" y="750282"/>
                </a:cubicBezTo>
                <a:cubicBezTo>
                  <a:pt x="780229" y="765404"/>
                  <a:pt x="773992" y="783524"/>
                  <a:pt x="759655" y="792485"/>
                </a:cubicBezTo>
                <a:cubicBezTo>
                  <a:pt x="734506" y="808203"/>
                  <a:pt x="702785" y="809607"/>
                  <a:pt x="675249" y="820621"/>
                </a:cubicBezTo>
                <a:lnTo>
                  <a:pt x="604910" y="848756"/>
                </a:lnTo>
                <a:cubicBezTo>
                  <a:pt x="506436" y="844067"/>
                  <a:pt x="407784" y="842249"/>
                  <a:pt x="309489" y="834688"/>
                </a:cubicBezTo>
                <a:cubicBezTo>
                  <a:pt x="285649" y="832854"/>
                  <a:pt x="262851" y="823781"/>
                  <a:pt x="239150" y="820621"/>
                </a:cubicBezTo>
                <a:cubicBezTo>
                  <a:pt x="192437" y="814393"/>
                  <a:pt x="145365" y="811242"/>
                  <a:pt x="98473" y="806553"/>
                </a:cubicBezTo>
                <a:cubicBezTo>
                  <a:pt x="28555" y="789073"/>
                  <a:pt x="61537" y="792485"/>
                  <a:pt x="0" y="792485"/>
                </a:cubicBezTo>
              </a:path>
            </a:pathLst>
          </a:cu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251520" y="5661248"/>
            <a:ext cx="39597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Compute Craig </a:t>
            </a:r>
            <a:r>
              <a:rPr lang="en-US" altLang="zh-TW" dirty="0" err="1" smtClean="0"/>
              <a:t>Interpolant</a:t>
            </a:r>
            <a:r>
              <a:rPr lang="en-US" altLang="zh-TW" dirty="0" smtClean="0"/>
              <a:t>: (L=0)</a:t>
            </a:r>
          </a:p>
          <a:p>
            <a:r>
              <a:rPr lang="en-US" altLang="zh-TW" dirty="0" smtClean="0"/>
              <a:t>1. (L=0) </a:t>
            </a:r>
            <a:r>
              <a:rPr lang="en-US" altLang="zh-TW" dirty="0" smtClean="0">
                <a:sym typeface="Wingdings" pitchFamily="2" charset="2"/>
              </a:rPr>
              <a:t> (L=0)</a:t>
            </a:r>
            <a:endParaRPr lang="en-US" altLang="zh-TW" dirty="0" smtClean="0"/>
          </a:p>
          <a:p>
            <a:r>
              <a:rPr lang="en-US" altLang="zh-TW" dirty="0" smtClean="0"/>
              <a:t>2.  (L=0) 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/>
              <a:t> (L=0) is UNSAT</a:t>
            </a:r>
          </a:p>
          <a:p>
            <a:r>
              <a:rPr lang="en-US" altLang="zh-TW" dirty="0" smtClean="0"/>
              <a:t>3. Use only share var. of (L=0) and (L!=0)</a:t>
            </a:r>
          </a:p>
          <a:p>
            <a:endParaRPr lang="en-US" altLang="zh-TW" dirty="0" smtClean="0"/>
          </a:p>
        </p:txBody>
      </p:sp>
      <p:sp>
        <p:nvSpPr>
          <p:cNvPr id="52" name="向右箭號 51"/>
          <p:cNvSpPr/>
          <p:nvPr/>
        </p:nvSpPr>
        <p:spPr>
          <a:xfrm>
            <a:off x="395536" y="2656336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 descr=" 399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Covering step</a:t>
            </a:r>
          </a:p>
        </p:txBody>
      </p:sp>
      <p:sp>
        <p:nvSpPr>
          <p:cNvPr id="39939" name="Rectangle 3" descr=" 39939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0668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>
                <a:ea typeface="新細明體" charset="-120"/>
              </a:rPr>
              <a:t>If </a:t>
            </a:r>
            <a:r>
              <a:rPr lang="en-US" altLang="zh-TW">
                <a:latin typeface="Symbol" pitchFamily="18" charset="2"/>
                <a:ea typeface="新細明體" charset="-120"/>
              </a:rPr>
              <a:t>y</a:t>
            </a:r>
            <a:r>
              <a:rPr lang="en-US" altLang="zh-TW">
                <a:ea typeface="新細明體" charset="-120"/>
              </a:rPr>
              <a:t>(x) </a:t>
            </a:r>
            <a:r>
              <a:rPr lang="en-US" altLang="zh-TW">
                <a:latin typeface="cmsy10" pitchFamily="34" charset="0"/>
                <a:ea typeface="新細明體" charset="-120"/>
              </a:rPr>
              <a:t>)</a:t>
            </a:r>
            <a:r>
              <a:rPr lang="en-US" altLang="zh-TW">
                <a:ea typeface="新細明體" charset="-120"/>
              </a:rPr>
              <a:t> </a:t>
            </a:r>
            <a:r>
              <a:rPr lang="en-US" altLang="zh-TW">
                <a:latin typeface="Symbol" pitchFamily="18" charset="2"/>
                <a:ea typeface="新細明體" charset="-120"/>
              </a:rPr>
              <a:t>y</a:t>
            </a:r>
            <a:r>
              <a:rPr lang="en-US" altLang="zh-TW">
                <a:ea typeface="新細明體" charset="-120"/>
              </a:rPr>
              <a:t>(y)...</a:t>
            </a:r>
          </a:p>
          <a:p>
            <a:pPr lvl="1"/>
            <a:r>
              <a:rPr lang="en-US" altLang="zh-TW">
                <a:ea typeface="新細明體" charset="-120"/>
              </a:rPr>
              <a:t>add covering arc x </a:t>
            </a:r>
            <a:r>
              <a:rPr lang="en-US" altLang="zh-TW">
                <a:latin typeface="msam10" pitchFamily="34" charset="0"/>
                <a:ea typeface="新細明體" charset="-120"/>
              </a:rPr>
              <a:t>B</a:t>
            </a:r>
            <a:r>
              <a:rPr lang="en-US" altLang="zh-TW">
                <a:ea typeface="新細明體" charset="-120"/>
              </a:rPr>
              <a:t> y</a:t>
            </a:r>
          </a:p>
          <a:p>
            <a:pPr lvl="1"/>
            <a:r>
              <a:rPr lang="en-US" altLang="zh-TW">
                <a:ea typeface="新細明體" charset="-120"/>
              </a:rPr>
              <a:t>remove all z </a:t>
            </a:r>
            <a:r>
              <a:rPr lang="en-US" altLang="zh-TW">
                <a:latin typeface="msam10" pitchFamily="34" charset="0"/>
                <a:ea typeface="新細明體" charset="-120"/>
              </a:rPr>
              <a:t>B</a:t>
            </a:r>
            <a:r>
              <a:rPr lang="en-US" altLang="zh-TW">
                <a:ea typeface="新細明體" charset="-120"/>
              </a:rPr>
              <a:t> w for w descendant of y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 descr=" 399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Covering step</a:t>
            </a:r>
          </a:p>
        </p:txBody>
      </p:sp>
      <p:sp>
        <p:nvSpPr>
          <p:cNvPr id="39939" name="Rectangle 3" descr=" 39939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0668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>
                <a:ea typeface="新細明體" charset="-120"/>
              </a:rPr>
              <a:t>If </a:t>
            </a:r>
            <a:r>
              <a:rPr lang="en-US" altLang="zh-TW">
                <a:latin typeface="Symbol" pitchFamily="18" charset="2"/>
                <a:ea typeface="新細明體" charset="-120"/>
              </a:rPr>
              <a:t>y</a:t>
            </a:r>
            <a:r>
              <a:rPr lang="en-US" altLang="zh-TW">
                <a:ea typeface="新細明體" charset="-120"/>
              </a:rPr>
              <a:t>(x) </a:t>
            </a:r>
            <a:r>
              <a:rPr lang="en-US" altLang="zh-TW">
                <a:latin typeface="cmsy10" pitchFamily="34" charset="0"/>
                <a:ea typeface="新細明體" charset="-120"/>
              </a:rPr>
              <a:t>)</a:t>
            </a:r>
            <a:r>
              <a:rPr lang="en-US" altLang="zh-TW">
                <a:ea typeface="新細明體" charset="-120"/>
              </a:rPr>
              <a:t> </a:t>
            </a:r>
            <a:r>
              <a:rPr lang="en-US" altLang="zh-TW">
                <a:latin typeface="Symbol" pitchFamily="18" charset="2"/>
                <a:ea typeface="新細明體" charset="-120"/>
              </a:rPr>
              <a:t>y</a:t>
            </a:r>
            <a:r>
              <a:rPr lang="en-US" altLang="zh-TW">
                <a:ea typeface="新細明體" charset="-120"/>
              </a:rPr>
              <a:t>(y)...</a:t>
            </a:r>
          </a:p>
          <a:p>
            <a:pPr lvl="1"/>
            <a:r>
              <a:rPr lang="en-US" altLang="zh-TW">
                <a:ea typeface="新細明體" charset="-120"/>
              </a:rPr>
              <a:t>add covering arc x </a:t>
            </a:r>
            <a:r>
              <a:rPr lang="en-US" altLang="zh-TW">
                <a:latin typeface="msam10" pitchFamily="34" charset="0"/>
                <a:ea typeface="新細明體" charset="-120"/>
              </a:rPr>
              <a:t>B</a:t>
            </a:r>
            <a:r>
              <a:rPr lang="en-US" altLang="zh-TW">
                <a:ea typeface="新細明體" charset="-120"/>
              </a:rPr>
              <a:t> y</a:t>
            </a:r>
          </a:p>
          <a:p>
            <a:pPr lvl="1"/>
            <a:r>
              <a:rPr lang="en-US" altLang="zh-TW">
                <a:ea typeface="新細明體" charset="-120"/>
              </a:rPr>
              <a:t>remove all z </a:t>
            </a:r>
            <a:r>
              <a:rPr lang="en-US" altLang="zh-TW">
                <a:latin typeface="msam10" pitchFamily="34" charset="0"/>
                <a:ea typeface="新細明體" charset="-120"/>
              </a:rPr>
              <a:t>B</a:t>
            </a:r>
            <a:r>
              <a:rPr lang="en-US" altLang="zh-TW">
                <a:ea typeface="新細明體" charset="-120"/>
              </a:rPr>
              <a:t> w for w descendant of y</a:t>
            </a:r>
          </a:p>
        </p:txBody>
      </p:sp>
      <p:grpSp>
        <p:nvGrpSpPr>
          <p:cNvPr id="4" name="Group 35" descr=" 2"/>
          <p:cNvGrpSpPr>
            <a:grpSpLocks/>
          </p:cNvGrpSpPr>
          <p:nvPr/>
        </p:nvGrpSpPr>
        <p:grpSpPr bwMode="auto">
          <a:xfrm>
            <a:off x="5305425" y="1754188"/>
            <a:ext cx="2820988" cy="2971800"/>
            <a:chOff x="575" y="1632"/>
            <a:chExt cx="1777" cy="1872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248" y="163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248" y="206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912" y="249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912" y="292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912" y="336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36" y="249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208" y="206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208" y="292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208" y="336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208" y="249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1536" y="292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1536" y="336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323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987" y="26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987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1611" y="26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1611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283" y="22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2283" y="26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2283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H="1">
              <a:off x="987" y="220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1323" y="220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1323" y="1776"/>
              <a:ext cx="96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H="1">
              <a:off x="1679" y="3428"/>
              <a:ext cx="5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575" y="2764"/>
              <a:ext cx="4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x</a:t>
              </a:r>
              <a:r>
                <a:rPr lang="en-US" altLang="zh-TW">
                  <a:solidFill>
                    <a:srgbClr val="990033"/>
                  </a:solidFill>
                  <a:latin typeface="cmsy10" pitchFamily="34" charset="0"/>
                  <a:ea typeface="新細明體" charset="-120"/>
                </a:rPr>
                <a:t>·</a:t>
              </a:r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 y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630" y="2755"/>
              <a:ext cx="3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x=y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 descr=" 399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Covering step</a:t>
            </a:r>
          </a:p>
        </p:txBody>
      </p:sp>
      <p:sp>
        <p:nvSpPr>
          <p:cNvPr id="39939" name="Rectangle 3" descr=" 39939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0668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>
                <a:ea typeface="新細明體" charset="-120"/>
              </a:rPr>
              <a:t>If </a:t>
            </a:r>
            <a:r>
              <a:rPr lang="en-US" altLang="zh-TW" dirty="0" smtClean="0">
                <a:latin typeface="Symbol" pitchFamily="18" charset="2"/>
                <a:ea typeface="新細明體" charset="-120"/>
              </a:rPr>
              <a:t>y</a:t>
            </a:r>
            <a:r>
              <a:rPr lang="en-US" altLang="zh-TW" dirty="0" smtClean="0">
                <a:ea typeface="新細明體" charset="-120"/>
              </a:rPr>
              <a:t>(y) </a:t>
            </a:r>
            <a:r>
              <a:rPr lang="en-US" altLang="zh-TW" dirty="0">
                <a:latin typeface="cmsy10" pitchFamily="34" charset="0"/>
                <a:ea typeface="新細明體" charset="-120"/>
              </a:rPr>
              <a:t>)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 smtClean="0">
                <a:latin typeface="Symbol" pitchFamily="18" charset="2"/>
                <a:ea typeface="新細明體" charset="-120"/>
              </a:rPr>
              <a:t>y</a:t>
            </a:r>
            <a:r>
              <a:rPr lang="en-US" altLang="zh-TW" dirty="0" smtClean="0">
                <a:ea typeface="新細明體" charset="-120"/>
              </a:rPr>
              <a:t>(x)...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en-US" altLang="zh-TW" dirty="0">
                <a:ea typeface="新細明體" charset="-120"/>
              </a:rPr>
              <a:t>add covering arc x </a:t>
            </a:r>
            <a:r>
              <a:rPr lang="en-US" altLang="zh-TW" dirty="0">
                <a:latin typeface="msam10" pitchFamily="34" charset="0"/>
                <a:ea typeface="新細明體" charset="-120"/>
              </a:rPr>
              <a:t>B</a:t>
            </a:r>
            <a:r>
              <a:rPr lang="en-US" altLang="zh-TW" dirty="0">
                <a:ea typeface="新細明體" charset="-120"/>
              </a:rPr>
              <a:t> y</a:t>
            </a:r>
          </a:p>
          <a:p>
            <a:pPr lvl="1"/>
            <a:r>
              <a:rPr lang="en-US" altLang="zh-TW" dirty="0">
                <a:ea typeface="新細明體" charset="-120"/>
              </a:rPr>
              <a:t>remove all </a:t>
            </a:r>
            <a:r>
              <a:rPr lang="en-US" altLang="zh-TW" dirty="0" smtClean="0">
                <a:ea typeface="新細明體" charset="-120"/>
              </a:rPr>
              <a:t>w </a:t>
            </a:r>
            <a:r>
              <a:rPr lang="en-US" altLang="zh-TW" dirty="0">
                <a:latin typeface="msam10" pitchFamily="34" charset="0"/>
                <a:ea typeface="新細明體" charset="-120"/>
              </a:rPr>
              <a:t>B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z </a:t>
            </a:r>
            <a:r>
              <a:rPr lang="en-US" altLang="zh-TW" dirty="0">
                <a:ea typeface="新細明體" charset="-120"/>
              </a:rPr>
              <a:t>for w descendant of y</a:t>
            </a:r>
          </a:p>
        </p:txBody>
      </p:sp>
      <p:grpSp>
        <p:nvGrpSpPr>
          <p:cNvPr id="2" name="Group 35" descr=" 2"/>
          <p:cNvGrpSpPr>
            <a:grpSpLocks/>
          </p:cNvGrpSpPr>
          <p:nvPr/>
        </p:nvGrpSpPr>
        <p:grpSpPr bwMode="auto">
          <a:xfrm>
            <a:off x="5305425" y="1754188"/>
            <a:ext cx="2820988" cy="2971800"/>
            <a:chOff x="575" y="1632"/>
            <a:chExt cx="1777" cy="1872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248" y="163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248" y="206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912" y="249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912" y="292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912" y="336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36" y="249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208" y="206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208" y="292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208" y="336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208" y="249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1536" y="292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1536" y="336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323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987" y="26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987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1611" y="26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1611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283" y="22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2283" y="26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2283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H="1">
              <a:off x="987" y="220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1323" y="220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1323" y="1776"/>
              <a:ext cx="96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H="1">
              <a:off x="1679" y="3428"/>
              <a:ext cx="5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575" y="2764"/>
              <a:ext cx="4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x</a:t>
              </a:r>
              <a:r>
                <a:rPr lang="en-US" altLang="zh-TW">
                  <a:solidFill>
                    <a:srgbClr val="990033"/>
                  </a:solidFill>
                  <a:latin typeface="cmsy10" pitchFamily="34" charset="0"/>
                  <a:ea typeface="新細明體" charset="-120"/>
                </a:rPr>
                <a:t>·</a:t>
              </a:r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 y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630" y="2755"/>
              <a:ext cx="3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x=y</a:t>
              </a:r>
            </a:p>
          </p:txBody>
        </p:sp>
      </p:grpSp>
      <p:grpSp>
        <p:nvGrpSpPr>
          <p:cNvPr id="31" name="Group 34" descr=" 3"/>
          <p:cNvGrpSpPr>
            <a:grpSpLocks/>
          </p:cNvGrpSpPr>
          <p:nvPr/>
        </p:nvGrpSpPr>
        <p:grpSpPr bwMode="auto">
          <a:xfrm>
            <a:off x="6043612" y="3935412"/>
            <a:ext cx="1620837" cy="865187"/>
            <a:chOff x="1040" y="3006"/>
            <a:chExt cx="1021" cy="545"/>
          </a:xfrm>
        </p:grpSpPr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H="1">
              <a:off x="1040" y="3006"/>
              <a:ext cx="5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1849" y="3320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1"/>
                  </a:solidFill>
                  <a:ea typeface="新細明體" charset="-120"/>
                </a:rPr>
                <a:t>X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 descr=" 399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Covering step</a:t>
            </a:r>
          </a:p>
        </p:txBody>
      </p:sp>
      <p:grpSp>
        <p:nvGrpSpPr>
          <p:cNvPr id="2" name="Group 35" descr=" 2"/>
          <p:cNvGrpSpPr>
            <a:grpSpLocks/>
          </p:cNvGrpSpPr>
          <p:nvPr/>
        </p:nvGrpSpPr>
        <p:grpSpPr bwMode="auto">
          <a:xfrm>
            <a:off x="5305425" y="1754188"/>
            <a:ext cx="2820988" cy="2971800"/>
            <a:chOff x="575" y="1632"/>
            <a:chExt cx="1777" cy="1872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248" y="163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248" y="206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912" y="249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912" y="292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912" y="336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36" y="249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208" y="206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208" y="292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208" y="336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208" y="249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1536" y="292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1536" y="336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323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987" y="26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987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1611" y="26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1611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283" y="22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2283" y="26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2283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H="1">
              <a:off x="987" y="220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1323" y="220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1323" y="1776"/>
              <a:ext cx="96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H="1">
              <a:off x="1679" y="3428"/>
              <a:ext cx="5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575" y="2764"/>
              <a:ext cx="4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x</a:t>
              </a:r>
              <a:r>
                <a:rPr lang="en-US" altLang="zh-TW">
                  <a:solidFill>
                    <a:srgbClr val="990033"/>
                  </a:solidFill>
                  <a:latin typeface="cmsy10" pitchFamily="34" charset="0"/>
                  <a:ea typeface="新細明體" charset="-120"/>
                </a:rPr>
                <a:t>·</a:t>
              </a:r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 y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630" y="2755"/>
              <a:ext cx="3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x=y</a:t>
              </a:r>
            </a:p>
          </p:txBody>
        </p:sp>
      </p:grpSp>
      <p:grpSp>
        <p:nvGrpSpPr>
          <p:cNvPr id="3" name="Group 34" descr=" 3"/>
          <p:cNvGrpSpPr>
            <a:grpSpLocks/>
          </p:cNvGrpSpPr>
          <p:nvPr/>
        </p:nvGrpSpPr>
        <p:grpSpPr bwMode="auto">
          <a:xfrm>
            <a:off x="6043612" y="3935412"/>
            <a:ext cx="1620837" cy="865187"/>
            <a:chOff x="1040" y="3006"/>
            <a:chExt cx="1021" cy="545"/>
          </a:xfrm>
        </p:grpSpPr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H="1">
              <a:off x="1040" y="3006"/>
              <a:ext cx="5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1849" y="3320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1"/>
                  </a:solidFill>
                  <a:ea typeface="新細明體" charset="-120"/>
                </a:rPr>
                <a:t>X</a:t>
              </a:r>
            </a:p>
          </p:txBody>
        </p:sp>
      </p:grpSp>
      <p:sp>
        <p:nvSpPr>
          <p:cNvPr id="34" name="Text Box 36" descr=" 39972"/>
          <p:cNvSpPr txBox="1">
            <a:spLocks noChangeArrowheads="1"/>
          </p:cNvSpPr>
          <p:nvPr/>
        </p:nvSpPr>
        <p:spPr bwMode="auto">
          <a:xfrm>
            <a:off x="677863" y="5473700"/>
            <a:ext cx="7490191" cy="64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We </a:t>
            </a:r>
            <a:r>
              <a:rPr lang="en-US" altLang="zh-TW" dirty="0" smtClean="0">
                <a:ea typeface="新細明體" charset="-120"/>
              </a:rPr>
              <a:t>restrict </a:t>
            </a:r>
            <a:r>
              <a:rPr lang="en-US" altLang="zh-TW" dirty="0">
                <a:ea typeface="新細明體" charset="-120"/>
              </a:rPr>
              <a:t>covers to be descending in a suitable total order on vertices.</a:t>
            </a:r>
          </a:p>
          <a:p>
            <a:r>
              <a:rPr lang="en-US" altLang="zh-TW" dirty="0">
                <a:ea typeface="新細明體" charset="-120"/>
              </a:rPr>
              <a:t>This prevents covering from diverging.</a:t>
            </a:r>
          </a:p>
        </p:txBody>
      </p:sp>
      <p:sp>
        <p:nvSpPr>
          <p:cNvPr id="36" name="Rectangle 3" descr=" 39939"/>
          <p:cNvSpPr txBox="1">
            <a:spLocks noChangeArrowheads="1"/>
          </p:cNvSpPr>
          <p:nvPr/>
        </p:nvSpPr>
        <p:spPr>
          <a:xfrm>
            <a:off x="228600" y="1143000"/>
            <a:ext cx="8686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If 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新細明體" charset="-120"/>
                <a:cs typeface="+mn-cs"/>
              </a:rPr>
              <a:t>y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(y) 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 pitchFamily="34" charset="0"/>
                <a:ea typeface="新細明體" charset="-120"/>
                <a:cs typeface="+mn-cs"/>
              </a:rPr>
              <a:t>)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新細明體" charset="-120"/>
                <a:cs typeface="+mn-cs"/>
              </a:rPr>
              <a:t>y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(x)...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add covering arc x </a:t>
            </a:r>
            <a:r>
              <a:rPr kumimoji="0" lang="en-US" altLang="zh-TW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am10" pitchFamily="34" charset="0"/>
                <a:ea typeface="新細明體" charset="-120"/>
                <a:cs typeface="+mn-cs"/>
              </a:rPr>
              <a:t>B</a:t>
            </a:r>
            <a:r>
              <a:rPr kumimoji="0" lang="en-US" altLang="zh-TW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 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remove all w </a:t>
            </a:r>
            <a:r>
              <a:rPr kumimoji="0" lang="en-US" altLang="zh-TW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am10" pitchFamily="34" charset="0"/>
                <a:ea typeface="新細明體" charset="-120"/>
                <a:cs typeface="+mn-cs"/>
              </a:rPr>
              <a:t>B</a:t>
            </a:r>
            <a:r>
              <a:rPr kumimoji="0" lang="en-US" altLang="zh-TW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 z for w descendant of y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新細明體" charset="-120"/>
              <a:cs typeface="+mn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 descr=" 4096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Refinement step</a:t>
            </a:r>
          </a:p>
        </p:txBody>
      </p:sp>
      <p:sp>
        <p:nvSpPr>
          <p:cNvPr id="40963" name="Rectangle 3" descr=" 4096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637928"/>
          </a:xfrm>
        </p:spPr>
        <p:txBody>
          <a:bodyPr>
            <a:noAutofit/>
          </a:bodyPr>
          <a:lstStyle/>
          <a:p>
            <a:r>
              <a:rPr lang="en-US" altLang="zh-TW" sz="2400" dirty="0">
                <a:ea typeface="新細明體" charset="-120"/>
              </a:rPr>
              <a:t>Label an error vertex False by refining the path to that vertex with an </a:t>
            </a:r>
            <a:r>
              <a:rPr lang="en-US" altLang="zh-TW" sz="2400" dirty="0" err="1">
                <a:ea typeface="新細明體" charset="-120"/>
              </a:rPr>
              <a:t>interpolant</a:t>
            </a:r>
            <a:r>
              <a:rPr lang="en-US" altLang="zh-TW" sz="2400" dirty="0">
                <a:ea typeface="新細明體" charset="-120"/>
              </a:rPr>
              <a:t> for that path.</a:t>
            </a:r>
          </a:p>
          <a:p>
            <a:r>
              <a:rPr lang="en-US" altLang="zh-TW" sz="2400" dirty="0">
                <a:ea typeface="新細明體" charset="-120"/>
              </a:rPr>
              <a:t>By refining with </a:t>
            </a:r>
            <a:r>
              <a:rPr lang="en-US" altLang="zh-TW" sz="2400" dirty="0" err="1">
                <a:ea typeface="新細明體" charset="-120"/>
              </a:rPr>
              <a:t>interpolants</a:t>
            </a:r>
            <a:r>
              <a:rPr lang="en-US" altLang="zh-TW" sz="2400" dirty="0">
                <a:ea typeface="新細明體" charset="-120"/>
              </a:rPr>
              <a:t>, we avoid predicate image computation.</a:t>
            </a:r>
          </a:p>
        </p:txBody>
      </p:sp>
      <p:sp>
        <p:nvSpPr>
          <p:cNvPr id="40965" name="Oval 5" descr=" 40965"/>
          <p:cNvSpPr>
            <a:spLocks noChangeArrowheads="1"/>
          </p:cNvSpPr>
          <p:nvPr/>
        </p:nvSpPr>
        <p:spPr bwMode="auto">
          <a:xfrm>
            <a:off x="3200400" y="29876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0966" name="Oval 6" descr=" 40966"/>
          <p:cNvSpPr>
            <a:spLocks noChangeArrowheads="1"/>
          </p:cNvSpPr>
          <p:nvPr/>
        </p:nvSpPr>
        <p:spPr bwMode="auto">
          <a:xfrm>
            <a:off x="3200400" y="36734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0967" name="Oval 7" descr=" 40967"/>
          <p:cNvSpPr>
            <a:spLocks noChangeArrowheads="1"/>
          </p:cNvSpPr>
          <p:nvPr/>
        </p:nvSpPr>
        <p:spPr bwMode="auto">
          <a:xfrm>
            <a:off x="2667000" y="43592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0968" name="Oval 8" descr=" 40968"/>
          <p:cNvSpPr>
            <a:spLocks noChangeArrowheads="1"/>
          </p:cNvSpPr>
          <p:nvPr/>
        </p:nvSpPr>
        <p:spPr bwMode="auto">
          <a:xfrm>
            <a:off x="2667000" y="50450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0969" name="Oval 9" descr=" 40969"/>
          <p:cNvSpPr>
            <a:spLocks noChangeArrowheads="1"/>
          </p:cNvSpPr>
          <p:nvPr/>
        </p:nvSpPr>
        <p:spPr bwMode="auto">
          <a:xfrm>
            <a:off x="2667000" y="5730875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0970" name="Oval 10" descr=" 40970"/>
          <p:cNvSpPr>
            <a:spLocks noChangeArrowheads="1"/>
          </p:cNvSpPr>
          <p:nvPr/>
        </p:nvSpPr>
        <p:spPr bwMode="auto">
          <a:xfrm>
            <a:off x="3657600" y="43592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0975" name="Oval 15" descr=" 40975"/>
          <p:cNvSpPr>
            <a:spLocks noChangeArrowheads="1"/>
          </p:cNvSpPr>
          <p:nvPr/>
        </p:nvSpPr>
        <p:spPr bwMode="auto">
          <a:xfrm>
            <a:off x="3657600" y="50450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0977" name="Line 17" descr=" 40977"/>
          <p:cNvSpPr>
            <a:spLocks noChangeShapeType="1"/>
          </p:cNvSpPr>
          <p:nvPr/>
        </p:nvSpPr>
        <p:spPr bwMode="auto">
          <a:xfrm>
            <a:off x="3319463" y="32162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0978" name="Line 18" descr=" 40978"/>
          <p:cNvSpPr>
            <a:spLocks noChangeShapeType="1"/>
          </p:cNvSpPr>
          <p:nvPr/>
        </p:nvSpPr>
        <p:spPr bwMode="auto">
          <a:xfrm>
            <a:off x="2786063" y="45878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0979" name="Line 19" descr=" 40979"/>
          <p:cNvSpPr>
            <a:spLocks noChangeShapeType="1"/>
          </p:cNvSpPr>
          <p:nvPr/>
        </p:nvSpPr>
        <p:spPr bwMode="auto">
          <a:xfrm>
            <a:off x="2786063" y="52736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0980" name="Line 20" descr=" 40980"/>
          <p:cNvSpPr>
            <a:spLocks noChangeShapeType="1"/>
          </p:cNvSpPr>
          <p:nvPr/>
        </p:nvSpPr>
        <p:spPr bwMode="auto">
          <a:xfrm>
            <a:off x="3776663" y="45878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0985" name="Line 25" descr=" 40985"/>
          <p:cNvSpPr>
            <a:spLocks noChangeShapeType="1"/>
          </p:cNvSpPr>
          <p:nvPr/>
        </p:nvSpPr>
        <p:spPr bwMode="auto">
          <a:xfrm flipH="1">
            <a:off x="2786063" y="3902075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0986" name="Line 26" descr=" 40986"/>
          <p:cNvSpPr>
            <a:spLocks noChangeShapeType="1"/>
          </p:cNvSpPr>
          <p:nvPr/>
        </p:nvSpPr>
        <p:spPr bwMode="auto">
          <a:xfrm>
            <a:off x="3319463" y="3902075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0992" name="Line 32" descr=" 40992"/>
          <p:cNvSpPr>
            <a:spLocks noChangeShapeType="1"/>
          </p:cNvSpPr>
          <p:nvPr/>
        </p:nvSpPr>
        <p:spPr bwMode="auto">
          <a:xfrm flipH="1">
            <a:off x="2870200" y="5168900"/>
            <a:ext cx="8255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0994" name="Text Box 34" descr=" 40994"/>
          <p:cNvSpPr txBox="1">
            <a:spLocks noChangeArrowheads="1"/>
          </p:cNvSpPr>
          <p:nvPr/>
        </p:nvSpPr>
        <p:spPr bwMode="auto">
          <a:xfrm>
            <a:off x="2971800" y="28336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T</a:t>
            </a:r>
          </a:p>
        </p:txBody>
      </p:sp>
      <p:sp>
        <p:nvSpPr>
          <p:cNvPr id="40995" name="Text Box 35" descr=" 40995"/>
          <p:cNvSpPr txBox="1">
            <a:spLocks noChangeArrowheads="1"/>
          </p:cNvSpPr>
          <p:nvPr/>
        </p:nvSpPr>
        <p:spPr bwMode="auto">
          <a:xfrm>
            <a:off x="2971800" y="35194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T</a:t>
            </a:r>
          </a:p>
        </p:txBody>
      </p:sp>
      <p:sp>
        <p:nvSpPr>
          <p:cNvPr id="40996" name="Text Box 36" descr=" 40996"/>
          <p:cNvSpPr txBox="1">
            <a:spLocks noChangeArrowheads="1"/>
          </p:cNvSpPr>
          <p:nvPr/>
        </p:nvSpPr>
        <p:spPr bwMode="auto">
          <a:xfrm>
            <a:off x="2362200" y="42814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T</a:t>
            </a:r>
          </a:p>
        </p:txBody>
      </p:sp>
      <p:sp>
        <p:nvSpPr>
          <p:cNvPr id="40997" name="Text Box 37" descr=" 40997"/>
          <p:cNvSpPr txBox="1">
            <a:spLocks noChangeArrowheads="1"/>
          </p:cNvSpPr>
          <p:nvPr/>
        </p:nvSpPr>
        <p:spPr bwMode="auto">
          <a:xfrm>
            <a:off x="3886200" y="41290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T</a:t>
            </a:r>
          </a:p>
        </p:txBody>
      </p:sp>
      <p:sp>
        <p:nvSpPr>
          <p:cNvPr id="40998" name="Text Box 38" descr=" 40998"/>
          <p:cNvSpPr txBox="1">
            <a:spLocks noChangeArrowheads="1"/>
          </p:cNvSpPr>
          <p:nvPr/>
        </p:nvSpPr>
        <p:spPr bwMode="auto">
          <a:xfrm>
            <a:off x="2362200" y="49672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T</a:t>
            </a:r>
          </a:p>
        </p:txBody>
      </p:sp>
      <p:sp>
        <p:nvSpPr>
          <p:cNvPr id="40999" name="Text Box 39" descr=" 40999"/>
          <p:cNvSpPr txBox="1">
            <a:spLocks noChangeArrowheads="1"/>
          </p:cNvSpPr>
          <p:nvPr/>
        </p:nvSpPr>
        <p:spPr bwMode="auto">
          <a:xfrm>
            <a:off x="2362200" y="56530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T</a:t>
            </a:r>
          </a:p>
        </p:txBody>
      </p:sp>
      <p:sp>
        <p:nvSpPr>
          <p:cNvPr id="41000" name="Text Box 40" descr=" 41000"/>
          <p:cNvSpPr txBox="1">
            <a:spLocks noChangeArrowheads="1"/>
          </p:cNvSpPr>
          <p:nvPr/>
        </p:nvSpPr>
        <p:spPr bwMode="auto">
          <a:xfrm>
            <a:off x="3886200" y="48910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T</a:t>
            </a:r>
          </a:p>
        </p:txBody>
      </p:sp>
      <p:sp>
        <p:nvSpPr>
          <p:cNvPr id="41001" name="Text Box 41" descr=" 41001"/>
          <p:cNvSpPr txBox="1">
            <a:spLocks noChangeArrowheads="1"/>
          </p:cNvSpPr>
          <p:nvPr/>
        </p:nvSpPr>
        <p:spPr bwMode="auto">
          <a:xfrm>
            <a:off x="3429000" y="3290888"/>
            <a:ext cx="631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ea typeface="新細明體" charset="-120"/>
              </a:rPr>
              <a:t>x = 0</a:t>
            </a:r>
          </a:p>
        </p:txBody>
      </p:sp>
      <p:sp>
        <p:nvSpPr>
          <p:cNvPr id="41002" name="Text Box 42" descr=" 41002"/>
          <p:cNvSpPr txBox="1">
            <a:spLocks noChangeArrowheads="1"/>
          </p:cNvSpPr>
          <p:nvPr/>
        </p:nvSpPr>
        <p:spPr bwMode="auto">
          <a:xfrm>
            <a:off x="2438400" y="3848100"/>
            <a:ext cx="620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ea typeface="新細明體" charset="-120"/>
              </a:rPr>
              <a:t>[x=y]</a:t>
            </a:r>
          </a:p>
        </p:txBody>
      </p:sp>
      <p:sp>
        <p:nvSpPr>
          <p:cNvPr id="41003" name="Text Box 43" descr=" 41003"/>
          <p:cNvSpPr txBox="1">
            <a:spLocks noChangeArrowheads="1"/>
          </p:cNvSpPr>
          <p:nvPr/>
        </p:nvSpPr>
        <p:spPr bwMode="auto">
          <a:xfrm>
            <a:off x="3581400" y="3844925"/>
            <a:ext cx="612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ea typeface="新細明體" charset="-120"/>
              </a:rPr>
              <a:t>[x</a:t>
            </a:r>
            <a:r>
              <a:rPr lang="en-US" altLang="zh-TW" sz="1600">
                <a:latin typeface="Symbol" pitchFamily="18" charset="2"/>
                <a:ea typeface="新細明體" charset="-120"/>
              </a:rPr>
              <a:t>¹</a:t>
            </a:r>
            <a:r>
              <a:rPr lang="en-US" altLang="zh-TW" sz="1600">
                <a:ea typeface="新細明體" charset="-120"/>
              </a:rPr>
              <a:t>y]</a:t>
            </a:r>
          </a:p>
        </p:txBody>
      </p:sp>
      <p:sp>
        <p:nvSpPr>
          <p:cNvPr id="41004" name="Text Box 44" descr=" 41004"/>
          <p:cNvSpPr txBox="1">
            <a:spLocks noChangeArrowheads="1"/>
          </p:cNvSpPr>
          <p:nvPr/>
        </p:nvSpPr>
        <p:spPr bwMode="auto">
          <a:xfrm>
            <a:off x="2254250" y="4610100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ea typeface="新細明體" charset="-120"/>
              </a:rPr>
              <a:t>y++</a:t>
            </a:r>
          </a:p>
        </p:txBody>
      </p:sp>
      <p:sp>
        <p:nvSpPr>
          <p:cNvPr id="41005" name="Text Box 45" descr=" 41005"/>
          <p:cNvSpPr txBox="1">
            <a:spLocks noChangeArrowheads="1"/>
          </p:cNvSpPr>
          <p:nvPr/>
        </p:nvSpPr>
        <p:spPr bwMode="auto">
          <a:xfrm>
            <a:off x="2133600" y="5295900"/>
            <a:ext cx="631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ea typeface="新細明體" charset="-120"/>
              </a:rPr>
              <a:t>[y=0]</a:t>
            </a:r>
          </a:p>
        </p:txBody>
      </p:sp>
      <p:sp>
        <p:nvSpPr>
          <p:cNvPr id="41010" name="Text Box 50" descr=" 41010"/>
          <p:cNvSpPr txBox="1">
            <a:spLocks noChangeArrowheads="1"/>
          </p:cNvSpPr>
          <p:nvPr/>
        </p:nvSpPr>
        <p:spPr bwMode="auto">
          <a:xfrm>
            <a:off x="3776663" y="4614863"/>
            <a:ext cx="517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ea typeface="新細明體" charset="-120"/>
              </a:rPr>
              <a:t>y=2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 descr=" 4096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Refinement step</a:t>
            </a:r>
          </a:p>
        </p:txBody>
      </p:sp>
      <p:sp>
        <p:nvSpPr>
          <p:cNvPr id="40963" name="Rectangle 3" descr=" 4096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637928"/>
          </a:xfrm>
        </p:spPr>
        <p:txBody>
          <a:bodyPr>
            <a:noAutofit/>
          </a:bodyPr>
          <a:lstStyle/>
          <a:p>
            <a:r>
              <a:rPr lang="en-US" altLang="zh-TW" sz="2400" dirty="0">
                <a:ea typeface="新細明體" charset="-120"/>
              </a:rPr>
              <a:t>Label an error vertex False by refining the path to that vertex with an </a:t>
            </a:r>
            <a:r>
              <a:rPr lang="en-US" altLang="zh-TW" sz="2400" dirty="0" err="1">
                <a:ea typeface="新細明體" charset="-120"/>
              </a:rPr>
              <a:t>interpolant</a:t>
            </a:r>
            <a:r>
              <a:rPr lang="en-US" altLang="zh-TW" sz="2400" dirty="0">
                <a:ea typeface="新細明體" charset="-120"/>
              </a:rPr>
              <a:t> for that path.</a:t>
            </a:r>
          </a:p>
          <a:p>
            <a:r>
              <a:rPr lang="en-US" altLang="zh-TW" sz="2400" dirty="0">
                <a:ea typeface="新細明體" charset="-120"/>
              </a:rPr>
              <a:t>By refining with </a:t>
            </a:r>
            <a:r>
              <a:rPr lang="en-US" altLang="zh-TW" sz="2400" dirty="0" err="1">
                <a:ea typeface="新細明體" charset="-120"/>
              </a:rPr>
              <a:t>interpolants</a:t>
            </a:r>
            <a:r>
              <a:rPr lang="en-US" altLang="zh-TW" sz="2400" dirty="0">
                <a:ea typeface="新細明體" charset="-120"/>
              </a:rPr>
              <a:t>, we avoid predicate image computation.</a:t>
            </a:r>
          </a:p>
        </p:txBody>
      </p:sp>
      <p:sp>
        <p:nvSpPr>
          <p:cNvPr id="40965" name="Oval 5" descr=" 40965"/>
          <p:cNvSpPr>
            <a:spLocks noChangeArrowheads="1"/>
          </p:cNvSpPr>
          <p:nvPr/>
        </p:nvSpPr>
        <p:spPr bwMode="auto">
          <a:xfrm>
            <a:off x="3200400" y="29876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0966" name="Oval 6" descr=" 40966"/>
          <p:cNvSpPr>
            <a:spLocks noChangeArrowheads="1"/>
          </p:cNvSpPr>
          <p:nvPr/>
        </p:nvSpPr>
        <p:spPr bwMode="auto">
          <a:xfrm>
            <a:off x="3200400" y="36734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0967" name="Oval 7" descr=" 40967"/>
          <p:cNvSpPr>
            <a:spLocks noChangeArrowheads="1"/>
          </p:cNvSpPr>
          <p:nvPr/>
        </p:nvSpPr>
        <p:spPr bwMode="auto">
          <a:xfrm>
            <a:off x="2667000" y="43592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0968" name="Oval 8" descr=" 40968"/>
          <p:cNvSpPr>
            <a:spLocks noChangeArrowheads="1"/>
          </p:cNvSpPr>
          <p:nvPr/>
        </p:nvSpPr>
        <p:spPr bwMode="auto">
          <a:xfrm>
            <a:off x="2667000" y="50450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0969" name="Oval 9" descr=" 40969"/>
          <p:cNvSpPr>
            <a:spLocks noChangeArrowheads="1"/>
          </p:cNvSpPr>
          <p:nvPr/>
        </p:nvSpPr>
        <p:spPr bwMode="auto">
          <a:xfrm>
            <a:off x="2667000" y="5730875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0970" name="Oval 10" descr=" 40970"/>
          <p:cNvSpPr>
            <a:spLocks noChangeArrowheads="1"/>
          </p:cNvSpPr>
          <p:nvPr/>
        </p:nvSpPr>
        <p:spPr bwMode="auto">
          <a:xfrm>
            <a:off x="3657600" y="43592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0975" name="Oval 15" descr=" 40975"/>
          <p:cNvSpPr>
            <a:spLocks noChangeArrowheads="1"/>
          </p:cNvSpPr>
          <p:nvPr/>
        </p:nvSpPr>
        <p:spPr bwMode="auto">
          <a:xfrm>
            <a:off x="3657600" y="50450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0977" name="Line 17" descr=" 40977"/>
          <p:cNvSpPr>
            <a:spLocks noChangeShapeType="1"/>
          </p:cNvSpPr>
          <p:nvPr/>
        </p:nvSpPr>
        <p:spPr bwMode="auto">
          <a:xfrm>
            <a:off x="3319463" y="32162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0978" name="Line 18" descr=" 40978"/>
          <p:cNvSpPr>
            <a:spLocks noChangeShapeType="1"/>
          </p:cNvSpPr>
          <p:nvPr/>
        </p:nvSpPr>
        <p:spPr bwMode="auto">
          <a:xfrm>
            <a:off x="2786063" y="45878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0979" name="Line 19" descr=" 40979"/>
          <p:cNvSpPr>
            <a:spLocks noChangeShapeType="1"/>
          </p:cNvSpPr>
          <p:nvPr/>
        </p:nvSpPr>
        <p:spPr bwMode="auto">
          <a:xfrm>
            <a:off x="2786063" y="52736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0980" name="Line 20" descr=" 40980"/>
          <p:cNvSpPr>
            <a:spLocks noChangeShapeType="1"/>
          </p:cNvSpPr>
          <p:nvPr/>
        </p:nvSpPr>
        <p:spPr bwMode="auto">
          <a:xfrm>
            <a:off x="3776663" y="45878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0985" name="Line 25" descr=" 40985"/>
          <p:cNvSpPr>
            <a:spLocks noChangeShapeType="1"/>
          </p:cNvSpPr>
          <p:nvPr/>
        </p:nvSpPr>
        <p:spPr bwMode="auto">
          <a:xfrm flipH="1">
            <a:off x="2786063" y="3902075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0986" name="Line 26" descr=" 40986"/>
          <p:cNvSpPr>
            <a:spLocks noChangeShapeType="1"/>
          </p:cNvSpPr>
          <p:nvPr/>
        </p:nvSpPr>
        <p:spPr bwMode="auto">
          <a:xfrm>
            <a:off x="3319463" y="3902075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0992" name="Line 32" descr=" 40992"/>
          <p:cNvSpPr>
            <a:spLocks noChangeShapeType="1"/>
          </p:cNvSpPr>
          <p:nvPr/>
        </p:nvSpPr>
        <p:spPr bwMode="auto">
          <a:xfrm flipH="1">
            <a:off x="2870200" y="5168900"/>
            <a:ext cx="8255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0994" name="Text Box 34" descr=" 40994"/>
          <p:cNvSpPr txBox="1">
            <a:spLocks noChangeArrowheads="1"/>
          </p:cNvSpPr>
          <p:nvPr/>
        </p:nvSpPr>
        <p:spPr bwMode="auto">
          <a:xfrm>
            <a:off x="2971800" y="28336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T</a:t>
            </a:r>
          </a:p>
        </p:txBody>
      </p:sp>
      <p:sp>
        <p:nvSpPr>
          <p:cNvPr id="40995" name="Text Box 35" descr=" 40995"/>
          <p:cNvSpPr txBox="1">
            <a:spLocks noChangeArrowheads="1"/>
          </p:cNvSpPr>
          <p:nvPr/>
        </p:nvSpPr>
        <p:spPr bwMode="auto">
          <a:xfrm>
            <a:off x="2971800" y="35194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T</a:t>
            </a:r>
          </a:p>
        </p:txBody>
      </p:sp>
      <p:sp>
        <p:nvSpPr>
          <p:cNvPr id="40996" name="Text Box 36" descr=" 40996"/>
          <p:cNvSpPr txBox="1">
            <a:spLocks noChangeArrowheads="1"/>
          </p:cNvSpPr>
          <p:nvPr/>
        </p:nvSpPr>
        <p:spPr bwMode="auto">
          <a:xfrm>
            <a:off x="2362200" y="42814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T</a:t>
            </a:r>
          </a:p>
        </p:txBody>
      </p:sp>
      <p:sp>
        <p:nvSpPr>
          <p:cNvPr id="40997" name="Text Box 37" descr=" 40997"/>
          <p:cNvSpPr txBox="1">
            <a:spLocks noChangeArrowheads="1"/>
          </p:cNvSpPr>
          <p:nvPr/>
        </p:nvSpPr>
        <p:spPr bwMode="auto">
          <a:xfrm>
            <a:off x="3886200" y="41290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T</a:t>
            </a:r>
          </a:p>
        </p:txBody>
      </p:sp>
      <p:sp>
        <p:nvSpPr>
          <p:cNvPr id="40998" name="Text Box 38" descr=" 40998"/>
          <p:cNvSpPr txBox="1">
            <a:spLocks noChangeArrowheads="1"/>
          </p:cNvSpPr>
          <p:nvPr/>
        </p:nvSpPr>
        <p:spPr bwMode="auto">
          <a:xfrm>
            <a:off x="2362200" y="49672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T</a:t>
            </a:r>
          </a:p>
        </p:txBody>
      </p:sp>
      <p:sp>
        <p:nvSpPr>
          <p:cNvPr id="40999" name="Text Box 39" descr=" 40999"/>
          <p:cNvSpPr txBox="1">
            <a:spLocks noChangeArrowheads="1"/>
          </p:cNvSpPr>
          <p:nvPr/>
        </p:nvSpPr>
        <p:spPr bwMode="auto">
          <a:xfrm>
            <a:off x="2362200" y="56530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T</a:t>
            </a:r>
          </a:p>
        </p:txBody>
      </p:sp>
      <p:sp>
        <p:nvSpPr>
          <p:cNvPr id="41000" name="Text Box 40" descr=" 41000"/>
          <p:cNvSpPr txBox="1">
            <a:spLocks noChangeArrowheads="1"/>
          </p:cNvSpPr>
          <p:nvPr/>
        </p:nvSpPr>
        <p:spPr bwMode="auto">
          <a:xfrm>
            <a:off x="3886200" y="48910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T</a:t>
            </a:r>
          </a:p>
        </p:txBody>
      </p:sp>
      <p:sp>
        <p:nvSpPr>
          <p:cNvPr id="41001" name="Text Box 41" descr=" 41001"/>
          <p:cNvSpPr txBox="1">
            <a:spLocks noChangeArrowheads="1"/>
          </p:cNvSpPr>
          <p:nvPr/>
        </p:nvSpPr>
        <p:spPr bwMode="auto">
          <a:xfrm>
            <a:off x="3429000" y="3290888"/>
            <a:ext cx="631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ea typeface="新細明體" charset="-120"/>
              </a:rPr>
              <a:t>x = 0</a:t>
            </a:r>
          </a:p>
        </p:txBody>
      </p:sp>
      <p:sp>
        <p:nvSpPr>
          <p:cNvPr id="41002" name="Text Box 42" descr=" 41002"/>
          <p:cNvSpPr txBox="1">
            <a:spLocks noChangeArrowheads="1"/>
          </p:cNvSpPr>
          <p:nvPr/>
        </p:nvSpPr>
        <p:spPr bwMode="auto">
          <a:xfrm>
            <a:off x="2438400" y="3848100"/>
            <a:ext cx="620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ea typeface="新細明體" charset="-120"/>
              </a:rPr>
              <a:t>[x=y]</a:t>
            </a:r>
          </a:p>
        </p:txBody>
      </p:sp>
      <p:sp>
        <p:nvSpPr>
          <p:cNvPr id="41003" name="Text Box 43" descr=" 41003"/>
          <p:cNvSpPr txBox="1">
            <a:spLocks noChangeArrowheads="1"/>
          </p:cNvSpPr>
          <p:nvPr/>
        </p:nvSpPr>
        <p:spPr bwMode="auto">
          <a:xfrm>
            <a:off x="3581400" y="3844925"/>
            <a:ext cx="612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ea typeface="新細明體" charset="-120"/>
              </a:rPr>
              <a:t>[x</a:t>
            </a:r>
            <a:r>
              <a:rPr lang="en-US" altLang="zh-TW" sz="1600">
                <a:latin typeface="Symbol" pitchFamily="18" charset="2"/>
                <a:ea typeface="新細明體" charset="-120"/>
              </a:rPr>
              <a:t>¹</a:t>
            </a:r>
            <a:r>
              <a:rPr lang="en-US" altLang="zh-TW" sz="1600">
                <a:ea typeface="新細明體" charset="-120"/>
              </a:rPr>
              <a:t>y]</a:t>
            </a:r>
          </a:p>
        </p:txBody>
      </p:sp>
      <p:sp>
        <p:nvSpPr>
          <p:cNvPr id="41004" name="Text Box 44" descr=" 41004"/>
          <p:cNvSpPr txBox="1">
            <a:spLocks noChangeArrowheads="1"/>
          </p:cNvSpPr>
          <p:nvPr/>
        </p:nvSpPr>
        <p:spPr bwMode="auto">
          <a:xfrm>
            <a:off x="2254250" y="4610100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ea typeface="新細明體" charset="-120"/>
              </a:rPr>
              <a:t>y++</a:t>
            </a:r>
          </a:p>
        </p:txBody>
      </p:sp>
      <p:sp>
        <p:nvSpPr>
          <p:cNvPr id="41005" name="Text Box 45" descr=" 41005"/>
          <p:cNvSpPr txBox="1">
            <a:spLocks noChangeArrowheads="1"/>
          </p:cNvSpPr>
          <p:nvPr/>
        </p:nvSpPr>
        <p:spPr bwMode="auto">
          <a:xfrm>
            <a:off x="2133600" y="5295900"/>
            <a:ext cx="631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ea typeface="新細明體" charset="-120"/>
              </a:rPr>
              <a:t>[y=0]</a:t>
            </a:r>
          </a:p>
        </p:txBody>
      </p:sp>
      <p:sp>
        <p:nvSpPr>
          <p:cNvPr id="41010" name="Text Box 50" descr=" 41010"/>
          <p:cNvSpPr txBox="1">
            <a:spLocks noChangeArrowheads="1"/>
          </p:cNvSpPr>
          <p:nvPr/>
        </p:nvSpPr>
        <p:spPr bwMode="auto">
          <a:xfrm>
            <a:off x="3776663" y="4614863"/>
            <a:ext cx="517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ea typeface="新細明體" charset="-120"/>
              </a:rPr>
              <a:t>y=2</a:t>
            </a:r>
          </a:p>
        </p:txBody>
      </p:sp>
      <p:grpSp>
        <p:nvGrpSpPr>
          <p:cNvPr id="31" name="Group 52" descr=" 2"/>
          <p:cNvGrpSpPr>
            <a:grpSpLocks/>
          </p:cNvGrpSpPr>
          <p:nvPr/>
        </p:nvGrpSpPr>
        <p:grpSpPr bwMode="auto">
          <a:xfrm>
            <a:off x="2093913" y="3432175"/>
            <a:ext cx="1373187" cy="2601913"/>
            <a:chOff x="1319" y="1721"/>
            <a:chExt cx="865" cy="1639"/>
          </a:xfrm>
        </p:grpSpPr>
        <p:sp>
          <p:nvSpPr>
            <p:cNvPr id="32" name="Text Box 46"/>
            <p:cNvSpPr txBox="1">
              <a:spLocks noChangeArrowheads="1"/>
            </p:cNvSpPr>
            <p:nvPr/>
          </p:nvSpPr>
          <p:spPr bwMode="auto">
            <a:xfrm>
              <a:off x="1666" y="1721"/>
              <a:ext cx="352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x=0</a:t>
              </a:r>
            </a:p>
          </p:txBody>
        </p:sp>
        <p:sp>
          <p:nvSpPr>
            <p:cNvPr id="33" name="Text Box 47"/>
            <p:cNvSpPr txBox="1">
              <a:spLocks noChangeArrowheads="1"/>
            </p:cNvSpPr>
            <p:nvPr/>
          </p:nvSpPr>
          <p:spPr bwMode="auto">
            <a:xfrm>
              <a:off x="1321" y="2258"/>
              <a:ext cx="352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y=0</a:t>
              </a:r>
            </a:p>
          </p:txBody>
        </p:sp>
        <p:sp>
          <p:nvSpPr>
            <p:cNvPr id="34" name="Text Box 48"/>
            <p:cNvSpPr txBox="1">
              <a:spLocks noChangeArrowheads="1"/>
            </p:cNvSpPr>
            <p:nvPr/>
          </p:nvSpPr>
          <p:spPr bwMode="auto">
            <a:xfrm>
              <a:off x="1319" y="2674"/>
              <a:ext cx="347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y</a:t>
              </a:r>
              <a:r>
                <a:rPr lang="en-US" altLang="zh-TW">
                  <a:solidFill>
                    <a:srgbClr val="990033"/>
                  </a:solidFill>
                  <a:latin typeface="Symbol" pitchFamily="18" charset="2"/>
                  <a:ea typeface="新細明體" charset="-120"/>
                </a:rPr>
                <a:t>¹</a:t>
              </a:r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35" name="Text Box 49"/>
            <p:cNvSpPr txBox="1">
              <a:spLocks noChangeArrowheads="1"/>
            </p:cNvSpPr>
            <p:nvPr/>
          </p:nvSpPr>
          <p:spPr bwMode="auto">
            <a:xfrm>
              <a:off x="1464" y="3129"/>
              <a:ext cx="204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F</a:t>
              </a:r>
            </a:p>
          </p:txBody>
        </p:sp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1972" y="2704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1"/>
                  </a:solidFill>
                  <a:ea typeface="新細明體" charset="-120"/>
                </a:rPr>
                <a:t>X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 descr=" 4096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Refinement step</a:t>
            </a:r>
          </a:p>
        </p:txBody>
      </p:sp>
      <p:sp>
        <p:nvSpPr>
          <p:cNvPr id="40963" name="Rectangle 3" descr=" 4096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637928"/>
          </a:xfrm>
        </p:spPr>
        <p:txBody>
          <a:bodyPr>
            <a:noAutofit/>
          </a:bodyPr>
          <a:lstStyle/>
          <a:p>
            <a:r>
              <a:rPr lang="en-US" altLang="zh-TW" sz="2400" dirty="0">
                <a:ea typeface="新細明體" charset="-120"/>
              </a:rPr>
              <a:t>Label an error vertex False by refining the path to that vertex with an </a:t>
            </a:r>
            <a:r>
              <a:rPr lang="en-US" altLang="zh-TW" sz="2400" dirty="0" err="1">
                <a:ea typeface="新細明體" charset="-120"/>
              </a:rPr>
              <a:t>interpolant</a:t>
            </a:r>
            <a:r>
              <a:rPr lang="en-US" altLang="zh-TW" sz="2400" dirty="0">
                <a:ea typeface="新細明體" charset="-120"/>
              </a:rPr>
              <a:t> for that path.</a:t>
            </a:r>
          </a:p>
          <a:p>
            <a:r>
              <a:rPr lang="en-US" altLang="zh-TW" sz="2400" dirty="0">
                <a:ea typeface="新細明體" charset="-120"/>
              </a:rPr>
              <a:t>By refining with </a:t>
            </a:r>
            <a:r>
              <a:rPr lang="en-US" altLang="zh-TW" sz="2400" dirty="0" err="1">
                <a:ea typeface="新細明體" charset="-120"/>
              </a:rPr>
              <a:t>interpolants</a:t>
            </a:r>
            <a:r>
              <a:rPr lang="en-US" altLang="zh-TW" sz="2400" dirty="0">
                <a:ea typeface="新細明體" charset="-120"/>
              </a:rPr>
              <a:t>, we avoid predicate image computation.</a:t>
            </a:r>
          </a:p>
        </p:txBody>
      </p:sp>
      <p:sp>
        <p:nvSpPr>
          <p:cNvPr id="40965" name="Oval 5" descr=" 40965"/>
          <p:cNvSpPr>
            <a:spLocks noChangeArrowheads="1"/>
          </p:cNvSpPr>
          <p:nvPr/>
        </p:nvSpPr>
        <p:spPr bwMode="auto">
          <a:xfrm>
            <a:off x="3200400" y="29876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0966" name="Oval 6" descr=" 40966"/>
          <p:cNvSpPr>
            <a:spLocks noChangeArrowheads="1"/>
          </p:cNvSpPr>
          <p:nvPr/>
        </p:nvSpPr>
        <p:spPr bwMode="auto">
          <a:xfrm>
            <a:off x="3200400" y="36734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0967" name="Oval 7" descr=" 40967"/>
          <p:cNvSpPr>
            <a:spLocks noChangeArrowheads="1"/>
          </p:cNvSpPr>
          <p:nvPr/>
        </p:nvSpPr>
        <p:spPr bwMode="auto">
          <a:xfrm>
            <a:off x="2667000" y="43592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0968" name="Oval 8" descr=" 40968"/>
          <p:cNvSpPr>
            <a:spLocks noChangeArrowheads="1"/>
          </p:cNvSpPr>
          <p:nvPr/>
        </p:nvSpPr>
        <p:spPr bwMode="auto">
          <a:xfrm>
            <a:off x="2667000" y="50450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0969" name="Oval 9" descr=" 40969"/>
          <p:cNvSpPr>
            <a:spLocks noChangeArrowheads="1"/>
          </p:cNvSpPr>
          <p:nvPr/>
        </p:nvSpPr>
        <p:spPr bwMode="auto">
          <a:xfrm>
            <a:off x="2667000" y="5730875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0970" name="Oval 10" descr=" 40970"/>
          <p:cNvSpPr>
            <a:spLocks noChangeArrowheads="1"/>
          </p:cNvSpPr>
          <p:nvPr/>
        </p:nvSpPr>
        <p:spPr bwMode="auto">
          <a:xfrm>
            <a:off x="3657600" y="43592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0975" name="Oval 15" descr=" 40975"/>
          <p:cNvSpPr>
            <a:spLocks noChangeArrowheads="1"/>
          </p:cNvSpPr>
          <p:nvPr/>
        </p:nvSpPr>
        <p:spPr bwMode="auto">
          <a:xfrm>
            <a:off x="3657600" y="50450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0977" name="Line 17" descr=" 40977"/>
          <p:cNvSpPr>
            <a:spLocks noChangeShapeType="1"/>
          </p:cNvSpPr>
          <p:nvPr/>
        </p:nvSpPr>
        <p:spPr bwMode="auto">
          <a:xfrm>
            <a:off x="3319463" y="32162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0978" name="Line 18" descr=" 40978"/>
          <p:cNvSpPr>
            <a:spLocks noChangeShapeType="1"/>
          </p:cNvSpPr>
          <p:nvPr/>
        </p:nvSpPr>
        <p:spPr bwMode="auto">
          <a:xfrm>
            <a:off x="2786063" y="45878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0979" name="Line 19" descr=" 40979"/>
          <p:cNvSpPr>
            <a:spLocks noChangeShapeType="1"/>
          </p:cNvSpPr>
          <p:nvPr/>
        </p:nvSpPr>
        <p:spPr bwMode="auto">
          <a:xfrm>
            <a:off x="2786063" y="52736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0980" name="Line 20" descr=" 40980"/>
          <p:cNvSpPr>
            <a:spLocks noChangeShapeType="1"/>
          </p:cNvSpPr>
          <p:nvPr/>
        </p:nvSpPr>
        <p:spPr bwMode="auto">
          <a:xfrm>
            <a:off x="3776663" y="45878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0985" name="Line 25" descr=" 40985"/>
          <p:cNvSpPr>
            <a:spLocks noChangeShapeType="1"/>
          </p:cNvSpPr>
          <p:nvPr/>
        </p:nvSpPr>
        <p:spPr bwMode="auto">
          <a:xfrm flipH="1">
            <a:off x="2786063" y="3902075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0986" name="Line 26" descr=" 40986"/>
          <p:cNvSpPr>
            <a:spLocks noChangeShapeType="1"/>
          </p:cNvSpPr>
          <p:nvPr/>
        </p:nvSpPr>
        <p:spPr bwMode="auto">
          <a:xfrm>
            <a:off x="3319463" y="3902075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0992" name="Line 32" descr=" 40992"/>
          <p:cNvSpPr>
            <a:spLocks noChangeShapeType="1"/>
          </p:cNvSpPr>
          <p:nvPr/>
        </p:nvSpPr>
        <p:spPr bwMode="auto">
          <a:xfrm flipH="1">
            <a:off x="2870200" y="5168900"/>
            <a:ext cx="8255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0994" name="Text Box 34" descr=" 40994"/>
          <p:cNvSpPr txBox="1">
            <a:spLocks noChangeArrowheads="1"/>
          </p:cNvSpPr>
          <p:nvPr/>
        </p:nvSpPr>
        <p:spPr bwMode="auto">
          <a:xfrm>
            <a:off x="2971800" y="28336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T</a:t>
            </a:r>
          </a:p>
        </p:txBody>
      </p:sp>
      <p:sp>
        <p:nvSpPr>
          <p:cNvPr id="40995" name="Text Box 35" descr=" 40995"/>
          <p:cNvSpPr txBox="1">
            <a:spLocks noChangeArrowheads="1"/>
          </p:cNvSpPr>
          <p:nvPr/>
        </p:nvSpPr>
        <p:spPr bwMode="auto">
          <a:xfrm>
            <a:off x="2971800" y="35194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T</a:t>
            </a:r>
          </a:p>
        </p:txBody>
      </p:sp>
      <p:sp>
        <p:nvSpPr>
          <p:cNvPr id="40996" name="Text Box 36" descr=" 40996"/>
          <p:cNvSpPr txBox="1">
            <a:spLocks noChangeArrowheads="1"/>
          </p:cNvSpPr>
          <p:nvPr/>
        </p:nvSpPr>
        <p:spPr bwMode="auto">
          <a:xfrm>
            <a:off x="2362200" y="42814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T</a:t>
            </a:r>
          </a:p>
        </p:txBody>
      </p:sp>
      <p:sp>
        <p:nvSpPr>
          <p:cNvPr id="40997" name="Text Box 37" descr=" 40997"/>
          <p:cNvSpPr txBox="1">
            <a:spLocks noChangeArrowheads="1"/>
          </p:cNvSpPr>
          <p:nvPr/>
        </p:nvSpPr>
        <p:spPr bwMode="auto">
          <a:xfrm>
            <a:off x="3886200" y="41290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T</a:t>
            </a:r>
          </a:p>
        </p:txBody>
      </p:sp>
      <p:sp>
        <p:nvSpPr>
          <p:cNvPr id="40998" name="Text Box 38" descr=" 40998"/>
          <p:cNvSpPr txBox="1">
            <a:spLocks noChangeArrowheads="1"/>
          </p:cNvSpPr>
          <p:nvPr/>
        </p:nvSpPr>
        <p:spPr bwMode="auto">
          <a:xfrm>
            <a:off x="2362200" y="49672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T</a:t>
            </a:r>
          </a:p>
        </p:txBody>
      </p:sp>
      <p:sp>
        <p:nvSpPr>
          <p:cNvPr id="40999" name="Text Box 39" descr=" 40999"/>
          <p:cNvSpPr txBox="1">
            <a:spLocks noChangeArrowheads="1"/>
          </p:cNvSpPr>
          <p:nvPr/>
        </p:nvSpPr>
        <p:spPr bwMode="auto">
          <a:xfrm>
            <a:off x="2362200" y="56530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T</a:t>
            </a:r>
          </a:p>
        </p:txBody>
      </p:sp>
      <p:sp>
        <p:nvSpPr>
          <p:cNvPr id="41000" name="Text Box 40" descr=" 41000"/>
          <p:cNvSpPr txBox="1">
            <a:spLocks noChangeArrowheads="1"/>
          </p:cNvSpPr>
          <p:nvPr/>
        </p:nvSpPr>
        <p:spPr bwMode="auto">
          <a:xfrm>
            <a:off x="3886200" y="48910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T</a:t>
            </a:r>
          </a:p>
        </p:txBody>
      </p:sp>
      <p:sp>
        <p:nvSpPr>
          <p:cNvPr id="41001" name="Text Box 41" descr=" 41001"/>
          <p:cNvSpPr txBox="1">
            <a:spLocks noChangeArrowheads="1"/>
          </p:cNvSpPr>
          <p:nvPr/>
        </p:nvSpPr>
        <p:spPr bwMode="auto">
          <a:xfrm>
            <a:off x="3429000" y="3290888"/>
            <a:ext cx="631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ea typeface="新細明體" charset="-120"/>
              </a:rPr>
              <a:t>x = 0</a:t>
            </a:r>
          </a:p>
        </p:txBody>
      </p:sp>
      <p:sp>
        <p:nvSpPr>
          <p:cNvPr id="41002" name="Text Box 42" descr=" 41002"/>
          <p:cNvSpPr txBox="1">
            <a:spLocks noChangeArrowheads="1"/>
          </p:cNvSpPr>
          <p:nvPr/>
        </p:nvSpPr>
        <p:spPr bwMode="auto">
          <a:xfrm>
            <a:off x="2438400" y="3848100"/>
            <a:ext cx="620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ea typeface="新細明體" charset="-120"/>
              </a:rPr>
              <a:t>[x=y]</a:t>
            </a:r>
          </a:p>
        </p:txBody>
      </p:sp>
      <p:sp>
        <p:nvSpPr>
          <p:cNvPr id="41003" name="Text Box 43" descr=" 41003"/>
          <p:cNvSpPr txBox="1">
            <a:spLocks noChangeArrowheads="1"/>
          </p:cNvSpPr>
          <p:nvPr/>
        </p:nvSpPr>
        <p:spPr bwMode="auto">
          <a:xfrm>
            <a:off x="3581400" y="3844925"/>
            <a:ext cx="612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ea typeface="新細明體" charset="-120"/>
              </a:rPr>
              <a:t>[x</a:t>
            </a:r>
            <a:r>
              <a:rPr lang="en-US" altLang="zh-TW" sz="1600">
                <a:latin typeface="Symbol" pitchFamily="18" charset="2"/>
                <a:ea typeface="新細明體" charset="-120"/>
              </a:rPr>
              <a:t>¹</a:t>
            </a:r>
            <a:r>
              <a:rPr lang="en-US" altLang="zh-TW" sz="1600">
                <a:ea typeface="新細明體" charset="-120"/>
              </a:rPr>
              <a:t>y]</a:t>
            </a:r>
          </a:p>
        </p:txBody>
      </p:sp>
      <p:sp>
        <p:nvSpPr>
          <p:cNvPr id="41004" name="Text Box 44" descr=" 41004"/>
          <p:cNvSpPr txBox="1">
            <a:spLocks noChangeArrowheads="1"/>
          </p:cNvSpPr>
          <p:nvPr/>
        </p:nvSpPr>
        <p:spPr bwMode="auto">
          <a:xfrm>
            <a:off x="2254250" y="4610100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ea typeface="新細明體" charset="-120"/>
              </a:rPr>
              <a:t>y++</a:t>
            </a:r>
          </a:p>
        </p:txBody>
      </p:sp>
      <p:sp>
        <p:nvSpPr>
          <p:cNvPr id="41005" name="Text Box 45" descr=" 41005"/>
          <p:cNvSpPr txBox="1">
            <a:spLocks noChangeArrowheads="1"/>
          </p:cNvSpPr>
          <p:nvPr/>
        </p:nvSpPr>
        <p:spPr bwMode="auto">
          <a:xfrm>
            <a:off x="2133600" y="5295900"/>
            <a:ext cx="631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ea typeface="新細明體" charset="-120"/>
              </a:rPr>
              <a:t>[y=0]</a:t>
            </a:r>
          </a:p>
        </p:txBody>
      </p:sp>
      <p:sp>
        <p:nvSpPr>
          <p:cNvPr id="41010" name="Text Box 50" descr=" 41010"/>
          <p:cNvSpPr txBox="1">
            <a:spLocks noChangeArrowheads="1"/>
          </p:cNvSpPr>
          <p:nvPr/>
        </p:nvSpPr>
        <p:spPr bwMode="auto">
          <a:xfrm>
            <a:off x="3776663" y="4614863"/>
            <a:ext cx="517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ea typeface="新細明體" charset="-120"/>
              </a:rPr>
              <a:t>y=2</a:t>
            </a:r>
          </a:p>
        </p:txBody>
      </p:sp>
      <p:grpSp>
        <p:nvGrpSpPr>
          <p:cNvPr id="2" name="Group 52" descr=" 2"/>
          <p:cNvGrpSpPr>
            <a:grpSpLocks/>
          </p:cNvGrpSpPr>
          <p:nvPr/>
        </p:nvGrpSpPr>
        <p:grpSpPr bwMode="auto">
          <a:xfrm>
            <a:off x="2093913" y="3432175"/>
            <a:ext cx="1373187" cy="2601913"/>
            <a:chOff x="1319" y="1721"/>
            <a:chExt cx="865" cy="1639"/>
          </a:xfrm>
        </p:grpSpPr>
        <p:sp>
          <p:nvSpPr>
            <p:cNvPr id="32" name="Text Box 46"/>
            <p:cNvSpPr txBox="1">
              <a:spLocks noChangeArrowheads="1"/>
            </p:cNvSpPr>
            <p:nvPr/>
          </p:nvSpPr>
          <p:spPr bwMode="auto">
            <a:xfrm>
              <a:off x="1666" y="1721"/>
              <a:ext cx="352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x=0</a:t>
              </a:r>
            </a:p>
          </p:txBody>
        </p:sp>
        <p:sp>
          <p:nvSpPr>
            <p:cNvPr id="33" name="Text Box 47"/>
            <p:cNvSpPr txBox="1">
              <a:spLocks noChangeArrowheads="1"/>
            </p:cNvSpPr>
            <p:nvPr/>
          </p:nvSpPr>
          <p:spPr bwMode="auto">
            <a:xfrm>
              <a:off x="1321" y="2258"/>
              <a:ext cx="352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y=0</a:t>
              </a:r>
            </a:p>
          </p:txBody>
        </p:sp>
        <p:sp>
          <p:nvSpPr>
            <p:cNvPr id="34" name="Text Box 48"/>
            <p:cNvSpPr txBox="1">
              <a:spLocks noChangeArrowheads="1"/>
            </p:cNvSpPr>
            <p:nvPr/>
          </p:nvSpPr>
          <p:spPr bwMode="auto">
            <a:xfrm>
              <a:off x="1319" y="2674"/>
              <a:ext cx="347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y</a:t>
              </a:r>
              <a:r>
                <a:rPr lang="en-US" altLang="zh-TW">
                  <a:solidFill>
                    <a:srgbClr val="990033"/>
                  </a:solidFill>
                  <a:latin typeface="Symbol" pitchFamily="18" charset="2"/>
                  <a:ea typeface="新細明體" charset="-120"/>
                </a:rPr>
                <a:t>¹</a:t>
              </a:r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35" name="Text Box 49"/>
            <p:cNvSpPr txBox="1">
              <a:spLocks noChangeArrowheads="1"/>
            </p:cNvSpPr>
            <p:nvPr/>
          </p:nvSpPr>
          <p:spPr bwMode="auto">
            <a:xfrm>
              <a:off x="1464" y="3129"/>
              <a:ext cx="204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F</a:t>
              </a:r>
            </a:p>
          </p:txBody>
        </p:sp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1972" y="2704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1"/>
                  </a:solidFill>
                  <a:ea typeface="新細明體" charset="-120"/>
                </a:rPr>
                <a:t>X</a:t>
              </a:r>
            </a:p>
          </p:txBody>
        </p:sp>
      </p:grpSp>
      <p:grpSp>
        <p:nvGrpSpPr>
          <p:cNvPr id="37" name="Group 56" descr=" 3"/>
          <p:cNvGrpSpPr>
            <a:grpSpLocks/>
          </p:cNvGrpSpPr>
          <p:nvPr/>
        </p:nvGrpSpPr>
        <p:grpSpPr bwMode="auto">
          <a:xfrm>
            <a:off x="3354387" y="5365750"/>
            <a:ext cx="4410075" cy="1066800"/>
            <a:chOff x="2113" y="3380"/>
            <a:chExt cx="2778" cy="672"/>
          </a:xfrm>
        </p:grpSpPr>
        <p:sp>
          <p:nvSpPr>
            <p:cNvPr id="38" name="Text Box 53"/>
            <p:cNvSpPr txBox="1">
              <a:spLocks noChangeArrowheads="1"/>
            </p:cNvSpPr>
            <p:nvPr/>
          </p:nvSpPr>
          <p:spPr bwMode="auto">
            <a:xfrm>
              <a:off x="2743" y="3821"/>
              <a:ext cx="2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>
                  <a:ea typeface="新細明體" charset="-120"/>
                </a:rPr>
                <a:t>Refinement may remove covers</a:t>
              </a:r>
            </a:p>
          </p:txBody>
        </p:sp>
        <p:sp>
          <p:nvSpPr>
            <p:cNvPr id="39" name="Line 54"/>
            <p:cNvSpPr>
              <a:spLocks noChangeShapeType="1"/>
            </p:cNvSpPr>
            <p:nvPr/>
          </p:nvSpPr>
          <p:spPr bwMode="auto">
            <a:xfrm flipH="1" flipV="1">
              <a:off x="2113" y="3380"/>
              <a:ext cx="858" cy="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 descr=" 4198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Forced cover</a:t>
            </a:r>
          </a:p>
        </p:txBody>
      </p:sp>
      <p:sp>
        <p:nvSpPr>
          <p:cNvPr id="41987" name="Rectangle 3" descr=" 41987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989856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>
                <a:ea typeface="新細明體" charset="-120"/>
              </a:rPr>
              <a:t>Try to refine a sub-path to force a cover</a:t>
            </a:r>
          </a:p>
          <a:p>
            <a:pPr lvl="1"/>
            <a:r>
              <a:rPr lang="en-US" altLang="zh-TW">
                <a:ea typeface="新細明體" charset="-120"/>
              </a:rPr>
              <a:t>show that path from nearest common ancestor of x,y proves </a:t>
            </a:r>
            <a:r>
              <a:rPr lang="en-US" altLang="zh-TW">
                <a:latin typeface="Symbol" pitchFamily="18" charset="2"/>
                <a:ea typeface="新細明體" charset="-120"/>
              </a:rPr>
              <a:t>y</a:t>
            </a:r>
            <a:r>
              <a:rPr lang="en-US" altLang="zh-TW">
                <a:ea typeface="新細明體" charset="-120"/>
              </a:rPr>
              <a:t>(x) at y</a:t>
            </a:r>
          </a:p>
        </p:txBody>
      </p:sp>
      <p:sp>
        <p:nvSpPr>
          <p:cNvPr id="41988" name="Oval 4" descr=" 41988"/>
          <p:cNvSpPr>
            <a:spLocks noChangeArrowheads="1"/>
          </p:cNvSpPr>
          <p:nvPr/>
        </p:nvSpPr>
        <p:spPr bwMode="auto">
          <a:xfrm>
            <a:off x="3200400" y="2287588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1989" name="Oval 5" descr=" 41989"/>
          <p:cNvSpPr>
            <a:spLocks noChangeArrowheads="1"/>
          </p:cNvSpPr>
          <p:nvPr/>
        </p:nvSpPr>
        <p:spPr bwMode="auto">
          <a:xfrm>
            <a:off x="3200400" y="2973388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1990" name="Oval 6" descr=" 41990"/>
          <p:cNvSpPr>
            <a:spLocks noChangeArrowheads="1"/>
          </p:cNvSpPr>
          <p:nvPr/>
        </p:nvSpPr>
        <p:spPr bwMode="auto">
          <a:xfrm>
            <a:off x="2667000" y="3659188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1991" name="Oval 7" descr=" 41991"/>
          <p:cNvSpPr>
            <a:spLocks noChangeArrowheads="1"/>
          </p:cNvSpPr>
          <p:nvPr/>
        </p:nvSpPr>
        <p:spPr bwMode="auto">
          <a:xfrm>
            <a:off x="2667000" y="4344988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1992" name="Oval 8" descr=" 41992"/>
          <p:cNvSpPr>
            <a:spLocks noChangeArrowheads="1"/>
          </p:cNvSpPr>
          <p:nvPr/>
        </p:nvSpPr>
        <p:spPr bwMode="auto">
          <a:xfrm>
            <a:off x="2667000" y="5030788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1993" name="Oval 9" descr=" 41993"/>
          <p:cNvSpPr>
            <a:spLocks noChangeArrowheads="1"/>
          </p:cNvSpPr>
          <p:nvPr/>
        </p:nvSpPr>
        <p:spPr bwMode="auto">
          <a:xfrm>
            <a:off x="3657600" y="3659188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1994" name="Oval 10" descr=" 41994"/>
          <p:cNvSpPr>
            <a:spLocks noChangeArrowheads="1"/>
          </p:cNvSpPr>
          <p:nvPr/>
        </p:nvSpPr>
        <p:spPr bwMode="auto">
          <a:xfrm>
            <a:off x="3657600" y="4344988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1995" name="Line 11" descr=" 41995"/>
          <p:cNvSpPr>
            <a:spLocks noChangeShapeType="1"/>
          </p:cNvSpPr>
          <p:nvPr/>
        </p:nvSpPr>
        <p:spPr bwMode="auto">
          <a:xfrm>
            <a:off x="3319463" y="25161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1996" name="Line 12" descr=" 41996"/>
          <p:cNvSpPr>
            <a:spLocks noChangeShapeType="1"/>
          </p:cNvSpPr>
          <p:nvPr/>
        </p:nvSpPr>
        <p:spPr bwMode="auto">
          <a:xfrm>
            <a:off x="2786063" y="38877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1997" name="Line 13" descr=" 41997"/>
          <p:cNvSpPr>
            <a:spLocks noChangeShapeType="1"/>
          </p:cNvSpPr>
          <p:nvPr/>
        </p:nvSpPr>
        <p:spPr bwMode="auto">
          <a:xfrm>
            <a:off x="2786063" y="45735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1998" name="Line 14" descr=" 41998"/>
          <p:cNvSpPr>
            <a:spLocks noChangeShapeType="1"/>
          </p:cNvSpPr>
          <p:nvPr/>
        </p:nvSpPr>
        <p:spPr bwMode="auto">
          <a:xfrm>
            <a:off x="3776663" y="38877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1999" name="Line 15" descr=" 41999"/>
          <p:cNvSpPr>
            <a:spLocks noChangeShapeType="1"/>
          </p:cNvSpPr>
          <p:nvPr/>
        </p:nvSpPr>
        <p:spPr bwMode="auto">
          <a:xfrm flipH="1">
            <a:off x="2786063" y="3201988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2000" name="Line 16" descr=" 42000"/>
          <p:cNvSpPr>
            <a:spLocks noChangeShapeType="1"/>
          </p:cNvSpPr>
          <p:nvPr/>
        </p:nvSpPr>
        <p:spPr bwMode="auto">
          <a:xfrm>
            <a:off x="3319463" y="32019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2002" name="Text Box 18" descr=" 42002"/>
          <p:cNvSpPr txBox="1">
            <a:spLocks noChangeArrowheads="1"/>
          </p:cNvSpPr>
          <p:nvPr/>
        </p:nvSpPr>
        <p:spPr bwMode="auto">
          <a:xfrm>
            <a:off x="2971800" y="2133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T</a:t>
            </a:r>
          </a:p>
        </p:txBody>
      </p:sp>
      <p:sp>
        <p:nvSpPr>
          <p:cNvPr id="42003" name="Text Box 19" descr=" 42003"/>
          <p:cNvSpPr txBox="1">
            <a:spLocks noChangeArrowheads="1"/>
          </p:cNvSpPr>
          <p:nvPr/>
        </p:nvSpPr>
        <p:spPr bwMode="auto">
          <a:xfrm>
            <a:off x="2971800" y="28194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T</a:t>
            </a:r>
          </a:p>
        </p:txBody>
      </p:sp>
      <p:sp>
        <p:nvSpPr>
          <p:cNvPr id="42004" name="Text Box 20" descr=" 42004"/>
          <p:cNvSpPr txBox="1">
            <a:spLocks noChangeArrowheads="1"/>
          </p:cNvSpPr>
          <p:nvPr/>
        </p:nvSpPr>
        <p:spPr bwMode="auto">
          <a:xfrm>
            <a:off x="2362200" y="35814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T</a:t>
            </a:r>
          </a:p>
        </p:txBody>
      </p:sp>
      <p:sp>
        <p:nvSpPr>
          <p:cNvPr id="42005" name="Text Box 21" descr=" 42005"/>
          <p:cNvSpPr txBox="1">
            <a:spLocks noChangeArrowheads="1"/>
          </p:cNvSpPr>
          <p:nvPr/>
        </p:nvSpPr>
        <p:spPr bwMode="auto">
          <a:xfrm>
            <a:off x="3886200" y="3429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T</a:t>
            </a:r>
          </a:p>
        </p:txBody>
      </p:sp>
      <p:sp>
        <p:nvSpPr>
          <p:cNvPr id="42006" name="Text Box 22" descr=" 42006"/>
          <p:cNvSpPr txBox="1">
            <a:spLocks noChangeArrowheads="1"/>
          </p:cNvSpPr>
          <p:nvPr/>
        </p:nvSpPr>
        <p:spPr bwMode="auto">
          <a:xfrm>
            <a:off x="2362200" y="42672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T</a:t>
            </a:r>
          </a:p>
        </p:txBody>
      </p:sp>
      <p:sp>
        <p:nvSpPr>
          <p:cNvPr id="42007" name="Text Box 23" descr=" 42007"/>
          <p:cNvSpPr txBox="1">
            <a:spLocks noChangeArrowheads="1"/>
          </p:cNvSpPr>
          <p:nvPr/>
        </p:nvSpPr>
        <p:spPr bwMode="auto">
          <a:xfrm>
            <a:off x="2362200" y="4953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T</a:t>
            </a:r>
          </a:p>
        </p:txBody>
      </p:sp>
      <p:sp>
        <p:nvSpPr>
          <p:cNvPr id="42008" name="Text Box 24" descr=" 42008"/>
          <p:cNvSpPr txBox="1">
            <a:spLocks noChangeArrowheads="1"/>
          </p:cNvSpPr>
          <p:nvPr/>
        </p:nvSpPr>
        <p:spPr bwMode="auto">
          <a:xfrm>
            <a:off x="3886200" y="419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T</a:t>
            </a:r>
          </a:p>
        </p:txBody>
      </p:sp>
      <p:sp>
        <p:nvSpPr>
          <p:cNvPr id="42009" name="Text Box 25" descr=" 42009"/>
          <p:cNvSpPr txBox="1">
            <a:spLocks noChangeArrowheads="1"/>
          </p:cNvSpPr>
          <p:nvPr/>
        </p:nvSpPr>
        <p:spPr bwMode="auto">
          <a:xfrm>
            <a:off x="3429000" y="2590800"/>
            <a:ext cx="631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ea typeface="新細明體" charset="-120"/>
              </a:rPr>
              <a:t>x = 0</a:t>
            </a:r>
          </a:p>
        </p:txBody>
      </p:sp>
      <p:sp>
        <p:nvSpPr>
          <p:cNvPr id="42010" name="Text Box 26" descr=" 42010"/>
          <p:cNvSpPr txBox="1">
            <a:spLocks noChangeArrowheads="1"/>
          </p:cNvSpPr>
          <p:nvPr/>
        </p:nvSpPr>
        <p:spPr bwMode="auto">
          <a:xfrm>
            <a:off x="2438400" y="3148013"/>
            <a:ext cx="620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ea typeface="新細明體" charset="-120"/>
              </a:rPr>
              <a:t>[x=y]</a:t>
            </a:r>
          </a:p>
        </p:txBody>
      </p:sp>
      <p:sp>
        <p:nvSpPr>
          <p:cNvPr id="42011" name="Text Box 27" descr=" 42011"/>
          <p:cNvSpPr txBox="1">
            <a:spLocks noChangeArrowheads="1"/>
          </p:cNvSpPr>
          <p:nvPr/>
        </p:nvSpPr>
        <p:spPr bwMode="auto">
          <a:xfrm>
            <a:off x="3581400" y="3144838"/>
            <a:ext cx="612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ea typeface="新細明體" charset="-120"/>
              </a:rPr>
              <a:t>[x</a:t>
            </a:r>
            <a:r>
              <a:rPr lang="en-US" altLang="zh-TW" sz="1600">
                <a:latin typeface="Symbol" pitchFamily="18" charset="2"/>
                <a:ea typeface="新細明體" charset="-120"/>
              </a:rPr>
              <a:t>¹</a:t>
            </a:r>
            <a:r>
              <a:rPr lang="en-US" altLang="zh-TW" sz="1600">
                <a:ea typeface="新細明體" charset="-120"/>
              </a:rPr>
              <a:t>y]</a:t>
            </a:r>
          </a:p>
        </p:txBody>
      </p:sp>
      <p:sp>
        <p:nvSpPr>
          <p:cNvPr id="42012" name="Text Box 28" descr=" 42012"/>
          <p:cNvSpPr txBox="1">
            <a:spLocks noChangeArrowheads="1"/>
          </p:cNvSpPr>
          <p:nvPr/>
        </p:nvSpPr>
        <p:spPr bwMode="auto">
          <a:xfrm>
            <a:off x="2254250" y="39100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ea typeface="新細明體" charset="-120"/>
              </a:rPr>
              <a:t>y++</a:t>
            </a:r>
          </a:p>
        </p:txBody>
      </p:sp>
      <p:sp>
        <p:nvSpPr>
          <p:cNvPr id="42013" name="Text Box 29" descr=" 42013"/>
          <p:cNvSpPr txBox="1">
            <a:spLocks noChangeArrowheads="1"/>
          </p:cNvSpPr>
          <p:nvPr/>
        </p:nvSpPr>
        <p:spPr bwMode="auto">
          <a:xfrm>
            <a:off x="2133600" y="4595813"/>
            <a:ext cx="631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ea typeface="新細明體" charset="-120"/>
              </a:rPr>
              <a:t>[y=0]</a:t>
            </a:r>
          </a:p>
        </p:txBody>
      </p:sp>
      <p:sp>
        <p:nvSpPr>
          <p:cNvPr id="42014" name="Text Box 30" descr=" 42014"/>
          <p:cNvSpPr txBox="1">
            <a:spLocks noChangeArrowheads="1"/>
          </p:cNvSpPr>
          <p:nvPr/>
        </p:nvSpPr>
        <p:spPr bwMode="auto">
          <a:xfrm>
            <a:off x="3776663" y="3914775"/>
            <a:ext cx="517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ea typeface="新細明體" charset="-120"/>
              </a:rPr>
              <a:t>y=2</a:t>
            </a:r>
          </a:p>
        </p:txBody>
      </p:sp>
      <p:sp>
        <p:nvSpPr>
          <p:cNvPr id="42016" name="Text Box 32" descr=" 42016"/>
          <p:cNvSpPr txBox="1">
            <a:spLocks noChangeArrowheads="1"/>
          </p:cNvSpPr>
          <p:nvPr/>
        </p:nvSpPr>
        <p:spPr bwMode="auto">
          <a:xfrm>
            <a:off x="2644775" y="2732088"/>
            <a:ext cx="5588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x=0</a:t>
            </a:r>
          </a:p>
        </p:txBody>
      </p:sp>
      <p:sp>
        <p:nvSpPr>
          <p:cNvPr id="42017" name="Text Box 33" descr=" 42017"/>
          <p:cNvSpPr txBox="1">
            <a:spLocks noChangeArrowheads="1"/>
          </p:cNvSpPr>
          <p:nvPr/>
        </p:nvSpPr>
        <p:spPr bwMode="auto">
          <a:xfrm>
            <a:off x="2097088" y="3584575"/>
            <a:ext cx="5588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y=0</a:t>
            </a:r>
          </a:p>
        </p:txBody>
      </p:sp>
      <p:sp>
        <p:nvSpPr>
          <p:cNvPr id="42018" name="Text Box 34" descr=" 42018"/>
          <p:cNvSpPr txBox="1">
            <a:spLocks noChangeArrowheads="1"/>
          </p:cNvSpPr>
          <p:nvPr/>
        </p:nvSpPr>
        <p:spPr bwMode="auto">
          <a:xfrm>
            <a:off x="2093913" y="4244975"/>
            <a:ext cx="550862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y</a:t>
            </a:r>
            <a:r>
              <a:rPr lang="en-US" altLang="zh-TW">
                <a:solidFill>
                  <a:srgbClr val="990033"/>
                </a:solidFill>
                <a:latin typeface="Symbol" pitchFamily="18" charset="2"/>
                <a:ea typeface="新細明體" charset="-120"/>
              </a:rPr>
              <a:t>¹</a:t>
            </a:r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0</a:t>
            </a:r>
          </a:p>
        </p:txBody>
      </p:sp>
      <p:sp>
        <p:nvSpPr>
          <p:cNvPr id="42019" name="Text Box 35" descr=" 42019"/>
          <p:cNvSpPr txBox="1">
            <a:spLocks noChangeArrowheads="1"/>
          </p:cNvSpPr>
          <p:nvPr/>
        </p:nvSpPr>
        <p:spPr bwMode="auto">
          <a:xfrm>
            <a:off x="2324100" y="4967288"/>
            <a:ext cx="3238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F</a:t>
            </a:r>
          </a:p>
        </p:txBody>
      </p:sp>
      <p:sp>
        <p:nvSpPr>
          <p:cNvPr id="42028" name="Text Box 44" descr=" 42028"/>
          <p:cNvSpPr txBox="1">
            <a:spLocks noChangeArrowheads="1"/>
          </p:cNvSpPr>
          <p:nvPr/>
        </p:nvSpPr>
        <p:spPr bwMode="auto">
          <a:xfrm>
            <a:off x="1035050" y="5821363"/>
            <a:ext cx="6877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Forced cover allow us to efficiently handle nested control structure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 descr=" 4198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Forced cover</a:t>
            </a:r>
          </a:p>
        </p:txBody>
      </p:sp>
      <p:sp>
        <p:nvSpPr>
          <p:cNvPr id="41987" name="Rectangle 3" descr=" 41987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989856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>
                <a:ea typeface="新細明體" charset="-120"/>
              </a:rPr>
              <a:t>Try to refine a sub-path to force a cover</a:t>
            </a:r>
          </a:p>
          <a:p>
            <a:pPr lvl="1"/>
            <a:r>
              <a:rPr lang="en-US" altLang="zh-TW">
                <a:ea typeface="新細明體" charset="-120"/>
              </a:rPr>
              <a:t>show that path from nearest common ancestor of x,y proves </a:t>
            </a:r>
            <a:r>
              <a:rPr lang="en-US" altLang="zh-TW">
                <a:latin typeface="Symbol" pitchFamily="18" charset="2"/>
                <a:ea typeface="新細明體" charset="-120"/>
              </a:rPr>
              <a:t>y</a:t>
            </a:r>
            <a:r>
              <a:rPr lang="en-US" altLang="zh-TW">
                <a:ea typeface="新細明體" charset="-120"/>
              </a:rPr>
              <a:t>(x) at y</a:t>
            </a:r>
          </a:p>
        </p:txBody>
      </p:sp>
      <p:sp>
        <p:nvSpPr>
          <p:cNvPr id="41988" name="Oval 4" descr=" 41988"/>
          <p:cNvSpPr>
            <a:spLocks noChangeArrowheads="1"/>
          </p:cNvSpPr>
          <p:nvPr/>
        </p:nvSpPr>
        <p:spPr bwMode="auto">
          <a:xfrm>
            <a:off x="3200400" y="2287588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1989" name="Oval 5" descr=" 41989"/>
          <p:cNvSpPr>
            <a:spLocks noChangeArrowheads="1"/>
          </p:cNvSpPr>
          <p:nvPr/>
        </p:nvSpPr>
        <p:spPr bwMode="auto">
          <a:xfrm>
            <a:off x="3200400" y="2973388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1990" name="Oval 6" descr=" 41990"/>
          <p:cNvSpPr>
            <a:spLocks noChangeArrowheads="1"/>
          </p:cNvSpPr>
          <p:nvPr/>
        </p:nvSpPr>
        <p:spPr bwMode="auto">
          <a:xfrm>
            <a:off x="2667000" y="3659188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1991" name="Oval 7" descr=" 41991"/>
          <p:cNvSpPr>
            <a:spLocks noChangeArrowheads="1"/>
          </p:cNvSpPr>
          <p:nvPr/>
        </p:nvSpPr>
        <p:spPr bwMode="auto">
          <a:xfrm>
            <a:off x="2667000" y="4344988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1992" name="Oval 8" descr=" 41992"/>
          <p:cNvSpPr>
            <a:spLocks noChangeArrowheads="1"/>
          </p:cNvSpPr>
          <p:nvPr/>
        </p:nvSpPr>
        <p:spPr bwMode="auto">
          <a:xfrm>
            <a:off x="2667000" y="5030788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1993" name="Oval 9" descr=" 41993"/>
          <p:cNvSpPr>
            <a:spLocks noChangeArrowheads="1"/>
          </p:cNvSpPr>
          <p:nvPr/>
        </p:nvSpPr>
        <p:spPr bwMode="auto">
          <a:xfrm>
            <a:off x="3657600" y="3659188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1994" name="Oval 10" descr=" 41994"/>
          <p:cNvSpPr>
            <a:spLocks noChangeArrowheads="1"/>
          </p:cNvSpPr>
          <p:nvPr/>
        </p:nvSpPr>
        <p:spPr bwMode="auto">
          <a:xfrm>
            <a:off x="3657600" y="4344988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1995" name="Line 11" descr=" 41995"/>
          <p:cNvSpPr>
            <a:spLocks noChangeShapeType="1"/>
          </p:cNvSpPr>
          <p:nvPr/>
        </p:nvSpPr>
        <p:spPr bwMode="auto">
          <a:xfrm>
            <a:off x="3319463" y="25161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1996" name="Line 12" descr=" 41996"/>
          <p:cNvSpPr>
            <a:spLocks noChangeShapeType="1"/>
          </p:cNvSpPr>
          <p:nvPr/>
        </p:nvSpPr>
        <p:spPr bwMode="auto">
          <a:xfrm>
            <a:off x="2786063" y="38877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1997" name="Line 13" descr=" 41997"/>
          <p:cNvSpPr>
            <a:spLocks noChangeShapeType="1"/>
          </p:cNvSpPr>
          <p:nvPr/>
        </p:nvSpPr>
        <p:spPr bwMode="auto">
          <a:xfrm>
            <a:off x="2786063" y="45735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1998" name="Line 14" descr=" 41998"/>
          <p:cNvSpPr>
            <a:spLocks noChangeShapeType="1"/>
          </p:cNvSpPr>
          <p:nvPr/>
        </p:nvSpPr>
        <p:spPr bwMode="auto">
          <a:xfrm>
            <a:off x="3776663" y="38877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1999" name="Line 15" descr=" 41999"/>
          <p:cNvSpPr>
            <a:spLocks noChangeShapeType="1"/>
          </p:cNvSpPr>
          <p:nvPr/>
        </p:nvSpPr>
        <p:spPr bwMode="auto">
          <a:xfrm flipH="1">
            <a:off x="2786063" y="3201988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2000" name="Line 16" descr=" 42000"/>
          <p:cNvSpPr>
            <a:spLocks noChangeShapeType="1"/>
          </p:cNvSpPr>
          <p:nvPr/>
        </p:nvSpPr>
        <p:spPr bwMode="auto">
          <a:xfrm>
            <a:off x="3319463" y="32019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2002" name="Text Box 18" descr=" 42002"/>
          <p:cNvSpPr txBox="1">
            <a:spLocks noChangeArrowheads="1"/>
          </p:cNvSpPr>
          <p:nvPr/>
        </p:nvSpPr>
        <p:spPr bwMode="auto">
          <a:xfrm>
            <a:off x="2971800" y="2133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T</a:t>
            </a:r>
          </a:p>
        </p:txBody>
      </p:sp>
      <p:sp>
        <p:nvSpPr>
          <p:cNvPr id="42003" name="Text Box 19" descr=" 42003"/>
          <p:cNvSpPr txBox="1">
            <a:spLocks noChangeArrowheads="1"/>
          </p:cNvSpPr>
          <p:nvPr/>
        </p:nvSpPr>
        <p:spPr bwMode="auto">
          <a:xfrm>
            <a:off x="2971800" y="28194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T</a:t>
            </a:r>
          </a:p>
        </p:txBody>
      </p:sp>
      <p:sp>
        <p:nvSpPr>
          <p:cNvPr id="42004" name="Text Box 20" descr=" 42004"/>
          <p:cNvSpPr txBox="1">
            <a:spLocks noChangeArrowheads="1"/>
          </p:cNvSpPr>
          <p:nvPr/>
        </p:nvSpPr>
        <p:spPr bwMode="auto">
          <a:xfrm>
            <a:off x="2362200" y="35814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T</a:t>
            </a:r>
          </a:p>
        </p:txBody>
      </p:sp>
      <p:sp>
        <p:nvSpPr>
          <p:cNvPr id="42005" name="Text Box 21" descr=" 42005"/>
          <p:cNvSpPr txBox="1">
            <a:spLocks noChangeArrowheads="1"/>
          </p:cNvSpPr>
          <p:nvPr/>
        </p:nvSpPr>
        <p:spPr bwMode="auto">
          <a:xfrm>
            <a:off x="3886200" y="3429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T</a:t>
            </a:r>
          </a:p>
        </p:txBody>
      </p:sp>
      <p:sp>
        <p:nvSpPr>
          <p:cNvPr id="42006" name="Text Box 22" descr=" 42006"/>
          <p:cNvSpPr txBox="1">
            <a:spLocks noChangeArrowheads="1"/>
          </p:cNvSpPr>
          <p:nvPr/>
        </p:nvSpPr>
        <p:spPr bwMode="auto">
          <a:xfrm>
            <a:off x="2362200" y="42672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T</a:t>
            </a:r>
          </a:p>
        </p:txBody>
      </p:sp>
      <p:sp>
        <p:nvSpPr>
          <p:cNvPr id="42007" name="Text Box 23" descr=" 42007"/>
          <p:cNvSpPr txBox="1">
            <a:spLocks noChangeArrowheads="1"/>
          </p:cNvSpPr>
          <p:nvPr/>
        </p:nvSpPr>
        <p:spPr bwMode="auto">
          <a:xfrm>
            <a:off x="2362200" y="4953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T</a:t>
            </a:r>
          </a:p>
        </p:txBody>
      </p:sp>
      <p:sp>
        <p:nvSpPr>
          <p:cNvPr id="42008" name="Text Box 24" descr=" 42008"/>
          <p:cNvSpPr txBox="1">
            <a:spLocks noChangeArrowheads="1"/>
          </p:cNvSpPr>
          <p:nvPr/>
        </p:nvSpPr>
        <p:spPr bwMode="auto">
          <a:xfrm>
            <a:off x="3886200" y="419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T</a:t>
            </a:r>
          </a:p>
        </p:txBody>
      </p:sp>
      <p:sp>
        <p:nvSpPr>
          <p:cNvPr id="42009" name="Text Box 25" descr=" 42009"/>
          <p:cNvSpPr txBox="1">
            <a:spLocks noChangeArrowheads="1"/>
          </p:cNvSpPr>
          <p:nvPr/>
        </p:nvSpPr>
        <p:spPr bwMode="auto">
          <a:xfrm>
            <a:off x="3429000" y="2590800"/>
            <a:ext cx="631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ea typeface="新細明體" charset="-120"/>
              </a:rPr>
              <a:t>x = 0</a:t>
            </a:r>
          </a:p>
        </p:txBody>
      </p:sp>
      <p:sp>
        <p:nvSpPr>
          <p:cNvPr id="42010" name="Text Box 26" descr=" 42010"/>
          <p:cNvSpPr txBox="1">
            <a:spLocks noChangeArrowheads="1"/>
          </p:cNvSpPr>
          <p:nvPr/>
        </p:nvSpPr>
        <p:spPr bwMode="auto">
          <a:xfrm>
            <a:off x="2438400" y="3148013"/>
            <a:ext cx="620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ea typeface="新細明體" charset="-120"/>
              </a:rPr>
              <a:t>[x=y]</a:t>
            </a:r>
          </a:p>
        </p:txBody>
      </p:sp>
      <p:sp>
        <p:nvSpPr>
          <p:cNvPr id="42011" name="Text Box 27" descr=" 42011"/>
          <p:cNvSpPr txBox="1">
            <a:spLocks noChangeArrowheads="1"/>
          </p:cNvSpPr>
          <p:nvPr/>
        </p:nvSpPr>
        <p:spPr bwMode="auto">
          <a:xfrm>
            <a:off x="3581400" y="3144838"/>
            <a:ext cx="612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ea typeface="新細明體" charset="-120"/>
              </a:rPr>
              <a:t>[x</a:t>
            </a:r>
            <a:r>
              <a:rPr lang="en-US" altLang="zh-TW" sz="1600">
                <a:latin typeface="Symbol" pitchFamily="18" charset="2"/>
                <a:ea typeface="新細明體" charset="-120"/>
              </a:rPr>
              <a:t>¹</a:t>
            </a:r>
            <a:r>
              <a:rPr lang="en-US" altLang="zh-TW" sz="1600">
                <a:ea typeface="新細明體" charset="-120"/>
              </a:rPr>
              <a:t>y]</a:t>
            </a:r>
          </a:p>
        </p:txBody>
      </p:sp>
      <p:sp>
        <p:nvSpPr>
          <p:cNvPr id="42012" name="Text Box 28" descr=" 42012"/>
          <p:cNvSpPr txBox="1">
            <a:spLocks noChangeArrowheads="1"/>
          </p:cNvSpPr>
          <p:nvPr/>
        </p:nvSpPr>
        <p:spPr bwMode="auto">
          <a:xfrm>
            <a:off x="2254250" y="39100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ea typeface="新細明體" charset="-120"/>
              </a:rPr>
              <a:t>y++</a:t>
            </a:r>
          </a:p>
        </p:txBody>
      </p:sp>
      <p:sp>
        <p:nvSpPr>
          <p:cNvPr id="42013" name="Text Box 29" descr=" 42013"/>
          <p:cNvSpPr txBox="1">
            <a:spLocks noChangeArrowheads="1"/>
          </p:cNvSpPr>
          <p:nvPr/>
        </p:nvSpPr>
        <p:spPr bwMode="auto">
          <a:xfrm>
            <a:off x="2133600" y="4595813"/>
            <a:ext cx="631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ea typeface="新細明體" charset="-120"/>
              </a:rPr>
              <a:t>[y=0]</a:t>
            </a:r>
          </a:p>
        </p:txBody>
      </p:sp>
      <p:sp>
        <p:nvSpPr>
          <p:cNvPr id="42014" name="Text Box 30" descr=" 42014"/>
          <p:cNvSpPr txBox="1">
            <a:spLocks noChangeArrowheads="1"/>
          </p:cNvSpPr>
          <p:nvPr/>
        </p:nvSpPr>
        <p:spPr bwMode="auto">
          <a:xfrm>
            <a:off x="3776663" y="3914775"/>
            <a:ext cx="517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ea typeface="新細明體" charset="-120"/>
              </a:rPr>
              <a:t>y=2</a:t>
            </a:r>
          </a:p>
        </p:txBody>
      </p:sp>
      <p:sp>
        <p:nvSpPr>
          <p:cNvPr id="42016" name="Text Box 32" descr=" 42016"/>
          <p:cNvSpPr txBox="1">
            <a:spLocks noChangeArrowheads="1"/>
          </p:cNvSpPr>
          <p:nvPr/>
        </p:nvSpPr>
        <p:spPr bwMode="auto">
          <a:xfrm>
            <a:off x="2644775" y="2732088"/>
            <a:ext cx="5588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x=0</a:t>
            </a:r>
          </a:p>
        </p:txBody>
      </p:sp>
      <p:sp>
        <p:nvSpPr>
          <p:cNvPr id="42017" name="Text Box 33" descr=" 42017"/>
          <p:cNvSpPr txBox="1">
            <a:spLocks noChangeArrowheads="1"/>
          </p:cNvSpPr>
          <p:nvPr/>
        </p:nvSpPr>
        <p:spPr bwMode="auto">
          <a:xfrm>
            <a:off x="2097088" y="3584575"/>
            <a:ext cx="5588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y=0</a:t>
            </a:r>
          </a:p>
        </p:txBody>
      </p:sp>
      <p:sp>
        <p:nvSpPr>
          <p:cNvPr id="42018" name="Text Box 34" descr=" 42018"/>
          <p:cNvSpPr txBox="1">
            <a:spLocks noChangeArrowheads="1"/>
          </p:cNvSpPr>
          <p:nvPr/>
        </p:nvSpPr>
        <p:spPr bwMode="auto">
          <a:xfrm>
            <a:off x="2093913" y="4244975"/>
            <a:ext cx="550862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y</a:t>
            </a:r>
            <a:r>
              <a:rPr lang="en-US" altLang="zh-TW">
                <a:solidFill>
                  <a:srgbClr val="990033"/>
                </a:solidFill>
                <a:latin typeface="Symbol" pitchFamily="18" charset="2"/>
                <a:ea typeface="新細明體" charset="-120"/>
              </a:rPr>
              <a:t>¹</a:t>
            </a:r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0</a:t>
            </a:r>
          </a:p>
        </p:txBody>
      </p:sp>
      <p:sp>
        <p:nvSpPr>
          <p:cNvPr id="42019" name="Text Box 35" descr=" 42019"/>
          <p:cNvSpPr txBox="1">
            <a:spLocks noChangeArrowheads="1"/>
          </p:cNvSpPr>
          <p:nvPr/>
        </p:nvSpPr>
        <p:spPr bwMode="auto">
          <a:xfrm>
            <a:off x="2324100" y="4967288"/>
            <a:ext cx="3238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33"/>
                </a:solidFill>
                <a:ea typeface="新細明體" charset="-120"/>
              </a:rPr>
              <a:t>F</a:t>
            </a:r>
          </a:p>
        </p:txBody>
      </p:sp>
      <p:grpSp>
        <p:nvGrpSpPr>
          <p:cNvPr id="35" name="Group 43" descr=" 2"/>
          <p:cNvGrpSpPr>
            <a:grpSpLocks/>
          </p:cNvGrpSpPr>
          <p:nvPr/>
        </p:nvGrpSpPr>
        <p:grpSpPr bwMode="auto">
          <a:xfrm>
            <a:off x="2870201" y="3011488"/>
            <a:ext cx="3627437" cy="1585912"/>
            <a:chOff x="1808" y="1897"/>
            <a:chExt cx="2285" cy="999"/>
          </a:xfrm>
        </p:grpSpPr>
        <p:sp>
          <p:nvSpPr>
            <p:cNvPr id="36" name="Line 17"/>
            <p:cNvSpPr>
              <a:spLocks noChangeShapeType="1"/>
            </p:cNvSpPr>
            <p:nvPr/>
          </p:nvSpPr>
          <p:spPr bwMode="auto">
            <a:xfrm flipH="1">
              <a:off x="1808" y="2815"/>
              <a:ext cx="5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37" name="Freeform 40"/>
            <p:cNvSpPr>
              <a:spLocks/>
            </p:cNvSpPr>
            <p:nvPr/>
          </p:nvSpPr>
          <p:spPr bwMode="auto">
            <a:xfrm>
              <a:off x="2676" y="1897"/>
              <a:ext cx="213" cy="8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3" y="428"/>
                </a:cxn>
                <a:cxn ang="0">
                  <a:pos x="183" y="878"/>
                </a:cxn>
              </a:cxnLst>
              <a:rect l="0" t="0" r="r" b="b"/>
              <a:pathLst>
                <a:path w="213" h="878">
                  <a:moveTo>
                    <a:pt x="0" y="0"/>
                  </a:moveTo>
                  <a:cubicBezTo>
                    <a:pt x="30" y="71"/>
                    <a:pt x="153" y="282"/>
                    <a:pt x="183" y="428"/>
                  </a:cubicBezTo>
                  <a:cubicBezTo>
                    <a:pt x="213" y="574"/>
                    <a:pt x="183" y="784"/>
                    <a:pt x="183" y="87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38" name="Text Box 41"/>
            <p:cNvSpPr txBox="1">
              <a:spLocks noChangeArrowheads="1"/>
            </p:cNvSpPr>
            <p:nvPr/>
          </p:nvSpPr>
          <p:spPr bwMode="auto">
            <a:xfrm>
              <a:off x="3033" y="2149"/>
              <a:ext cx="10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charset="-120"/>
                </a:rPr>
                <a:t>refine this path</a:t>
              </a:r>
            </a:p>
          </p:txBody>
        </p:sp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2486" y="2665"/>
              <a:ext cx="347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y</a:t>
              </a:r>
              <a:r>
                <a:rPr lang="en-US" altLang="zh-TW">
                  <a:solidFill>
                    <a:srgbClr val="990033"/>
                  </a:solidFill>
                  <a:latin typeface="Symbol" pitchFamily="18" charset="2"/>
                  <a:ea typeface="新細明體" charset="-120"/>
                </a:rPr>
                <a:t>¹</a:t>
              </a:r>
              <a:r>
                <a:rPr lang="en-US" altLang="zh-TW">
                  <a:solidFill>
                    <a:srgbClr val="990033"/>
                  </a:solidFill>
                  <a:ea typeface="新細明體" charset="-120"/>
                </a:rPr>
                <a:t>0</a:t>
              </a:r>
            </a:p>
          </p:txBody>
        </p:sp>
      </p:grpSp>
      <p:sp>
        <p:nvSpPr>
          <p:cNvPr id="42028" name="Text Box 44" descr=" 42028"/>
          <p:cNvSpPr txBox="1">
            <a:spLocks noChangeArrowheads="1"/>
          </p:cNvSpPr>
          <p:nvPr/>
        </p:nvSpPr>
        <p:spPr bwMode="auto">
          <a:xfrm>
            <a:off x="1035050" y="5821363"/>
            <a:ext cx="6877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Forced cover allow us to efficiently handle nested control structure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Safe and complete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9144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>
                <a:ea typeface="新細明體" charset="-120"/>
              </a:rPr>
              <a:t>An unwinding is</a:t>
            </a:r>
          </a:p>
          <a:p>
            <a:pPr lvl="1"/>
            <a:r>
              <a:rPr lang="en-US" altLang="zh-TW" i="1">
                <a:solidFill>
                  <a:srgbClr val="990033"/>
                </a:solidFill>
                <a:ea typeface="新細明體" charset="-120"/>
              </a:rPr>
              <a:t>safe</a:t>
            </a:r>
            <a:r>
              <a:rPr lang="en-US" altLang="zh-TW">
                <a:ea typeface="新細明體" charset="-120"/>
              </a:rPr>
              <a:t> if every error vertex is labeled False</a:t>
            </a:r>
          </a:p>
          <a:p>
            <a:pPr lvl="1"/>
            <a:r>
              <a:rPr lang="en-US" altLang="zh-TW" i="1">
                <a:solidFill>
                  <a:srgbClr val="990033"/>
                </a:solidFill>
                <a:ea typeface="新細明體" charset="-120"/>
              </a:rPr>
              <a:t>complete</a:t>
            </a:r>
            <a:r>
              <a:rPr lang="en-US" altLang="zh-TW">
                <a:ea typeface="新細明體" charset="-120"/>
              </a:rPr>
              <a:t> if every nonterminal leaf is covered</a:t>
            </a:r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6400800" y="3482975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7853363" y="4425950"/>
            <a:ext cx="1062037" cy="563563"/>
            <a:chOff x="4947" y="2706"/>
            <a:chExt cx="669" cy="355"/>
          </a:xfrm>
        </p:grpSpPr>
        <p:sp>
          <p:nvSpPr>
            <p:cNvPr id="37945" name="Oval 57"/>
            <p:cNvSpPr>
              <a:spLocks noChangeArrowheads="1"/>
            </p:cNvSpPr>
            <p:nvPr/>
          </p:nvSpPr>
          <p:spPr bwMode="auto">
            <a:xfrm flipH="1">
              <a:off x="5377" y="2889"/>
              <a:ext cx="172" cy="17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 b="1">
                  <a:latin typeface="Times New Roman" pitchFamily="18" charset="0"/>
                  <a:ea typeface="新細明體" charset="-120"/>
                </a:rPr>
                <a:t>10</a:t>
              </a:r>
            </a:p>
          </p:txBody>
        </p:sp>
        <p:sp>
          <p:nvSpPr>
            <p:cNvPr id="37946" name="Text Box 58"/>
            <p:cNvSpPr txBox="1">
              <a:spLocks noChangeArrowheads="1"/>
            </p:cNvSpPr>
            <p:nvPr/>
          </p:nvSpPr>
          <p:spPr bwMode="auto">
            <a:xfrm flipH="1">
              <a:off x="4960" y="2803"/>
              <a:ext cx="4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[L!=0]</a:t>
              </a:r>
            </a:p>
          </p:txBody>
        </p:sp>
        <p:sp>
          <p:nvSpPr>
            <p:cNvPr id="37947" name="Line 59"/>
            <p:cNvSpPr>
              <a:spLocks noChangeShapeType="1"/>
            </p:cNvSpPr>
            <p:nvPr/>
          </p:nvSpPr>
          <p:spPr bwMode="auto">
            <a:xfrm flipV="1">
              <a:off x="4947" y="2975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48" name="Text Box 60"/>
            <p:cNvSpPr txBox="1">
              <a:spLocks noChangeArrowheads="1"/>
            </p:cNvSpPr>
            <p:nvPr/>
          </p:nvSpPr>
          <p:spPr bwMode="auto">
            <a:xfrm>
              <a:off x="5441" y="2706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7239000" y="4276725"/>
            <a:ext cx="1295400" cy="854075"/>
            <a:chOff x="4560" y="2612"/>
            <a:chExt cx="816" cy="538"/>
          </a:xfrm>
        </p:grpSpPr>
        <p:sp>
          <p:nvSpPr>
            <p:cNvPr id="37950" name="Oval 62"/>
            <p:cNvSpPr>
              <a:spLocks noChangeArrowheads="1"/>
            </p:cNvSpPr>
            <p:nvPr/>
          </p:nvSpPr>
          <p:spPr bwMode="auto">
            <a:xfrm flipH="1">
              <a:off x="4770" y="2884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9</a:t>
              </a:r>
            </a:p>
          </p:txBody>
        </p:sp>
        <p:sp>
          <p:nvSpPr>
            <p:cNvPr id="37951" name="Text Box 63"/>
            <p:cNvSpPr txBox="1">
              <a:spLocks noChangeArrowheads="1"/>
            </p:cNvSpPr>
            <p:nvPr/>
          </p:nvSpPr>
          <p:spPr bwMode="auto">
            <a:xfrm flipH="1">
              <a:off x="4679" y="2612"/>
              <a:ext cx="697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[new!=old]</a:t>
              </a:r>
            </a:p>
          </p:txBody>
        </p:sp>
        <p:sp>
          <p:nvSpPr>
            <p:cNvPr id="37952" name="Line 64"/>
            <p:cNvSpPr>
              <a:spLocks noChangeShapeType="1"/>
            </p:cNvSpPr>
            <p:nvPr/>
          </p:nvSpPr>
          <p:spPr bwMode="auto">
            <a:xfrm>
              <a:off x="4716" y="2717"/>
              <a:ext cx="135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53" name="Text Box 65"/>
            <p:cNvSpPr txBox="1">
              <a:spLocks noChangeArrowheads="1"/>
            </p:cNvSpPr>
            <p:nvPr/>
          </p:nvSpPr>
          <p:spPr bwMode="auto">
            <a:xfrm>
              <a:off x="4560" y="2976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6353175" y="3735388"/>
            <a:ext cx="1266825" cy="715962"/>
            <a:chOff x="4002" y="2271"/>
            <a:chExt cx="798" cy="451"/>
          </a:xfrm>
        </p:grpSpPr>
        <p:sp>
          <p:nvSpPr>
            <p:cNvPr id="37955" name="Oval 67"/>
            <p:cNvSpPr>
              <a:spLocks noChangeArrowheads="1"/>
            </p:cNvSpPr>
            <p:nvPr/>
          </p:nvSpPr>
          <p:spPr bwMode="auto">
            <a:xfrm flipH="1">
              <a:off x="4566" y="255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8</a:t>
              </a:r>
            </a:p>
          </p:txBody>
        </p:sp>
        <p:sp>
          <p:nvSpPr>
            <p:cNvPr id="37956" name="Line 68"/>
            <p:cNvSpPr>
              <a:spLocks noChangeShapeType="1"/>
            </p:cNvSpPr>
            <p:nvPr/>
          </p:nvSpPr>
          <p:spPr bwMode="auto">
            <a:xfrm>
              <a:off x="4002" y="2271"/>
              <a:ext cx="655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57" name="Text Box 69"/>
            <p:cNvSpPr txBox="1">
              <a:spLocks noChangeArrowheads="1"/>
            </p:cNvSpPr>
            <p:nvPr/>
          </p:nvSpPr>
          <p:spPr bwMode="auto">
            <a:xfrm>
              <a:off x="4625" y="2370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sp>
        <p:nvSpPr>
          <p:cNvPr id="37958" name="Oval 70"/>
          <p:cNvSpPr>
            <a:spLocks noChangeArrowheads="1"/>
          </p:cNvSpPr>
          <p:nvPr/>
        </p:nvSpPr>
        <p:spPr bwMode="auto">
          <a:xfrm>
            <a:off x="6478588" y="213042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0</a:t>
            </a:r>
          </a:p>
        </p:txBody>
      </p:sp>
      <p:sp>
        <p:nvSpPr>
          <p:cNvPr id="37959" name="Oval 71"/>
          <p:cNvSpPr>
            <a:spLocks noChangeArrowheads="1"/>
          </p:cNvSpPr>
          <p:nvPr/>
        </p:nvSpPr>
        <p:spPr bwMode="auto">
          <a:xfrm>
            <a:off x="6478588" y="281305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37960" name="Oval 72"/>
          <p:cNvSpPr>
            <a:spLocks noChangeArrowheads="1"/>
          </p:cNvSpPr>
          <p:nvPr/>
        </p:nvSpPr>
        <p:spPr bwMode="auto">
          <a:xfrm>
            <a:off x="5522913" y="2813050"/>
            <a:ext cx="273050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37961" name="Oval 73"/>
          <p:cNvSpPr>
            <a:spLocks noChangeArrowheads="1"/>
          </p:cNvSpPr>
          <p:nvPr/>
        </p:nvSpPr>
        <p:spPr bwMode="auto">
          <a:xfrm>
            <a:off x="6094413" y="349567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3</a:t>
            </a:r>
          </a:p>
        </p:txBody>
      </p:sp>
      <p:sp>
        <p:nvSpPr>
          <p:cNvPr id="37962" name="Oval 74"/>
          <p:cNvSpPr>
            <a:spLocks noChangeArrowheads="1"/>
          </p:cNvSpPr>
          <p:nvPr/>
        </p:nvSpPr>
        <p:spPr bwMode="auto">
          <a:xfrm>
            <a:off x="5727700" y="4178300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4</a:t>
            </a:r>
          </a:p>
        </p:txBody>
      </p:sp>
      <p:sp>
        <p:nvSpPr>
          <p:cNvPr id="37963" name="Oval 75"/>
          <p:cNvSpPr>
            <a:spLocks noChangeArrowheads="1"/>
          </p:cNvSpPr>
          <p:nvPr/>
        </p:nvSpPr>
        <p:spPr bwMode="auto">
          <a:xfrm>
            <a:off x="5403850" y="4708525"/>
            <a:ext cx="2730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5</a:t>
            </a:r>
          </a:p>
        </p:txBody>
      </p:sp>
      <p:sp>
        <p:nvSpPr>
          <p:cNvPr id="37964" name="Text Box 76"/>
          <p:cNvSpPr txBox="1">
            <a:spLocks noChangeArrowheads="1"/>
          </p:cNvSpPr>
          <p:nvPr/>
        </p:nvSpPr>
        <p:spPr bwMode="auto">
          <a:xfrm>
            <a:off x="6626225" y="2339975"/>
            <a:ext cx="4603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37965" name="Text Box 77"/>
          <p:cNvSpPr txBox="1">
            <a:spLocks noChangeArrowheads="1"/>
          </p:cNvSpPr>
          <p:nvPr/>
        </p:nvSpPr>
        <p:spPr bwMode="auto">
          <a:xfrm>
            <a:off x="6408738" y="3098800"/>
            <a:ext cx="8302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L=1;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old=new</a:t>
            </a:r>
          </a:p>
        </p:txBody>
      </p:sp>
      <p:sp>
        <p:nvSpPr>
          <p:cNvPr id="37966" name="Text Box 78"/>
          <p:cNvSpPr txBox="1">
            <a:spLocks noChangeArrowheads="1"/>
          </p:cNvSpPr>
          <p:nvPr/>
        </p:nvSpPr>
        <p:spPr bwMode="auto">
          <a:xfrm>
            <a:off x="5668963" y="2574925"/>
            <a:ext cx="735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37967" name="Text Box 79"/>
          <p:cNvSpPr txBox="1">
            <a:spLocks noChangeArrowheads="1"/>
          </p:cNvSpPr>
          <p:nvPr/>
        </p:nvSpPr>
        <p:spPr bwMode="auto">
          <a:xfrm>
            <a:off x="5267325" y="3632200"/>
            <a:ext cx="8286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  L=0;</a:t>
            </a:r>
          </a:p>
          <a:p>
            <a:pPr>
              <a:lnSpc>
                <a:spcPct val="80000"/>
              </a:lnSpc>
            </a:pPr>
            <a:r>
              <a:rPr lang="en-US" altLang="zh-TW" sz="12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37968" name="Text Box 80"/>
          <p:cNvSpPr txBox="1">
            <a:spLocks noChangeArrowheads="1"/>
          </p:cNvSpPr>
          <p:nvPr/>
        </p:nvSpPr>
        <p:spPr bwMode="auto">
          <a:xfrm>
            <a:off x="4686300" y="4273550"/>
            <a:ext cx="1104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37969" name="Line 81"/>
          <p:cNvSpPr>
            <a:spLocks noChangeShapeType="1"/>
          </p:cNvSpPr>
          <p:nvPr/>
        </p:nvSpPr>
        <p:spPr bwMode="auto">
          <a:xfrm>
            <a:off x="6615113" y="2403475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7970" name="Line 82"/>
          <p:cNvSpPr>
            <a:spLocks noChangeShapeType="1"/>
          </p:cNvSpPr>
          <p:nvPr/>
        </p:nvSpPr>
        <p:spPr bwMode="auto">
          <a:xfrm flipH="1">
            <a:off x="5856288" y="3717925"/>
            <a:ext cx="288925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7971" name="Line 83"/>
          <p:cNvSpPr>
            <a:spLocks noChangeShapeType="1"/>
          </p:cNvSpPr>
          <p:nvPr/>
        </p:nvSpPr>
        <p:spPr bwMode="auto">
          <a:xfrm flipH="1">
            <a:off x="5549900" y="4443413"/>
            <a:ext cx="212725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7972" name="Line 84"/>
          <p:cNvSpPr>
            <a:spLocks noChangeShapeType="1"/>
          </p:cNvSpPr>
          <p:nvPr/>
        </p:nvSpPr>
        <p:spPr bwMode="auto">
          <a:xfrm flipH="1" flipV="1">
            <a:off x="5795963" y="2949575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7973" name="Text Box 85"/>
          <p:cNvSpPr txBox="1">
            <a:spLocks noChangeArrowheads="1"/>
          </p:cNvSpPr>
          <p:nvPr/>
        </p:nvSpPr>
        <p:spPr bwMode="auto">
          <a:xfrm>
            <a:off x="5265738" y="2540000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37974" name="Text Box 86"/>
          <p:cNvSpPr txBox="1">
            <a:spLocks noChangeArrowheads="1"/>
          </p:cNvSpPr>
          <p:nvPr/>
        </p:nvSpPr>
        <p:spPr bwMode="auto">
          <a:xfrm>
            <a:off x="6646863" y="2600325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37975" name="Line 87"/>
          <p:cNvSpPr>
            <a:spLocks noChangeShapeType="1"/>
          </p:cNvSpPr>
          <p:nvPr/>
        </p:nvSpPr>
        <p:spPr bwMode="auto">
          <a:xfrm flipH="1">
            <a:off x="6230938" y="3060700"/>
            <a:ext cx="29845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7976" name="Oval 88"/>
          <p:cNvSpPr>
            <a:spLocks noChangeArrowheads="1"/>
          </p:cNvSpPr>
          <p:nvPr/>
        </p:nvSpPr>
        <p:spPr bwMode="auto">
          <a:xfrm>
            <a:off x="4441825" y="4716463"/>
            <a:ext cx="271463" cy="2730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b="1">
                <a:latin typeface="Times New Roman" pitchFamily="18" charset="0"/>
                <a:ea typeface="新細明體" charset="-120"/>
              </a:rPr>
              <a:t>6</a:t>
            </a:r>
          </a:p>
        </p:txBody>
      </p:sp>
      <p:sp>
        <p:nvSpPr>
          <p:cNvPr id="37977" name="Text Box 89"/>
          <p:cNvSpPr txBox="1">
            <a:spLocks noChangeArrowheads="1"/>
          </p:cNvSpPr>
          <p:nvPr/>
        </p:nvSpPr>
        <p:spPr bwMode="auto">
          <a:xfrm>
            <a:off x="4713288" y="4581525"/>
            <a:ext cx="736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37978" name="Line 90"/>
          <p:cNvSpPr>
            <a:spLocks noChangeShapeType="1"/>
          </p:cNvSpPr>
          <p:nvPr/>
        </p:nvSpPr>
        <p:spPr bwMode="auto">
          <a:xfrm flipH="1" flipV="1">
            <a:off x="4713288" y="4852988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7979" name="Text Box 91"/>
          <p:cNvSpPr txBox="1">
            <a:spLocks noChangeArrowheads="1"/>
          </p:cNvSpPr>
          <p:nvPr/>
        </p:nvSpPr>
        <p:spPr bwMode="auto">
          <a:xfrm>
            <a:off x="4208463" y="4549775"/>
            <a:ext cx="2873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37980" name="Text Box 92"/>
          <p:cNvSpPr txBox="1">
            <a:spLocks noChangeArrowheads="1"/>
          </p:cNvSpPr>
          <p:nvPr/>
        </p:nvSpPr>
        <p:spPr bwMode="auto">
          <a:xfrm>
            <a:off x="5580063" y="4579938"/>
            <a:ext cx="4397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sp>
        <p:nvSpPr>
          <p:cNvPr id="37981" name="Text Box 93"/>
          <p:cNvSpPr txBox="1">
            <a:spLocks noChangeArrowheads="1"/>
          </p:cNvSpPr>
          <p:nvPr/>
        </p:nvSpPr>
        <p:spPr bwMode="auto">
          <a:xfrm>
            <a:off x="5870575" y="3983038"/>
            <a:ext cx="439738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L=0</a:t>
            </a:r>
          </a:p>
        </p:txBody>
      </p:sp>
      <p:grpSp>
        <p:nvGrpSpPr>
          <p:cNvPr id="5" name="Group 94"/>
          <p:cNvGrpSpPr>
            <a:grpSpLocks/>
          </p:cNvGrpSpPr>
          <p:nvPr/>
        </p:nvGrpSpPr>
        <p:grpSpPr bwMode="auto">
          <a:xfrm>
            <a:off x="5932488" y="4273550"/>
            <a:ext cx="1104900" cy="715963"/>
            <a:chOff x="3737" y="2610"/>
            <a:chExt cx="696" cy="451"/>
          </a:xfrm>
        </p:grpSpPr>
        <p:sp>
          <p:nvSpPr>
            <p:cNvPr id="37983" name="Oval 95"/>
            <p:cNvSpPr>
              <a:spLocks noChangeArrowheads="1"/>
            </p:cNvSpPr>
            <p:nvPr/>
          </p:nvSpPr>
          <p:spPr bwMode="auto">
            <a:xfrm>
              <a:off x="3947" y="2889"/>
              <a:ext cx="171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7</a:t>
              </a:r>
            </a:p>
          </p:txBody>
        </p:sp>
        <p:sp>
          <p:nvSpPr>
            <p:cNvPr id="37984" name="Line 96"/>
            <p:cNvSpPr>
              <a:spLocks noChangeShapeType="1"/>
            </p:cNvSpPr>
            <p:nvPr/>
          </p:nvSpPr>
          <p:spPr bwMode="auto">
            <a:xfrm>
              <a:off x="3737" y="2701"/>
              <a:ext cx="231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85" name="Text Box 97"/>
            <p:cNvSpPr txBox="1">
              <a:spLocks noChangeArrowheads="1"/>
            </p:cNvSpPr>
            <p:nvPr/>
          </p:nvSpPr>
          <p:spPr bwMode="auto">
            <a:xfrm>
              <a:off x="3737" y="2610"/>
              <a:ext cx="69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[new==old]</a:t>
              </a:r>
            </a:p>
          </p:txBody>
        </p:sp>
        <p:sp>
          <p:nvSpPr>
            <p:cNvPr id="37986" name="Text Box 98"/>
            <p:cNvSpPr txBox="1">
              <a:spLocks noChangeArrowheads="1"/>
            </p:cNvSpPr>
            <p:nvPr/>
          </p:nvSpPr>
          <p:spPr bwMode="auto">
            <a:xfrm>
              <a:off x="4047" y="2814"/>
              <a:ext cx="175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grpSp>
        <p:nvGrpSpPr>
          <p:cNvPr id="6" name="Group 99"/>
          <p:cNvGrpSpPr>
            <a:grpSpLocks/>
          </p:cNvGrpSpPr>
          <p:nvPr/>
        </p:nvGrpSpPr>
        <p:grpSpPr bwMode="auto">
          <a:xfrm>
            <a:off x="6400800" y="3482975"/>
            <a:ext cx="2524125" cy="1644650"/>
            <a:chOff x="4032" y="2112"/>
            <a:chExt cx="1590" cy="1036"/>
          </a:xfrm>
        </p:grpSpPr>
        <p:sp>
          <p:nvSpPr>
            <p:cNvPr id="37988" name="Text Box 100"/>
            <p:cNvSpPr txBox="1">
              <a:spLocks noChangeArrowheads="1"/>
            </p:cNvSpPr>
            <p:nvPr/>
          </p:nvSpPr>
          <p:spPr bwMode="auto">
            <a:xfrm>
              <a:off x="4032" y="2112"/>
              <a:ext cx="455" cy="17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old=new</a:t>
              </a:r>
            </a:p>
          </p:txBody>
        </p:sp>
        <p:sp>
          <p:nvSpPr>
            <p:cNvPr id="37989" name="Text Box 101"/>
            <p:cNvSpPr txBox="1">
              <a:spLocks noChangeArrowheads="1"/>
            </p:cNvSpPr>
            <p:nvPr/>
          </p:nvSpPr>
          <p:spPr bwMode="auto">
            <a:xfrm flipH="1">
              <a:off x="5441" y="2717"/>
              <a:ext cx="181" cy="1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F</a:t>
              </a:r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4633" y="2370"/>
              <a:ext cx="455" cy="17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old=new</a:t>
              </a:r>
            </a:p>
          </p:txBody>
        </p:sp>
        <p:sp>
          <p:nvSpPr>
            <p:cNvPr id="37991" name="Text Box 103"/>
            <p:cNvSpPr txBox="1">
              <a:spLocks noChangeArrowheads="1"/>
            </p:cNvSpPr>
            <p:nvPr/>
          </p:nvSpPr>
          <p:spPr bwMode="auto">
            <a:xfrm>
              <a:off x="4560" y="2976"/>
              <a:ext cx="181" cy="1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F</a:t>
              </a:r>
            </a:p>
          </p:txBody>
        </p:sp>
      </p:grpSp>
      <p:sp>
        <p:nvSpPr>
          <p:cNvPr id="37992" name="Freeform 104"/>
          <p:cNvSpPr>
            <a:spLocks/>
          </p:cNvSpPr>
          <p:nvPr/>
        </p:nvSpPr>
        <p:spPr bwMode="auto">
          <a:xfrm>
            <a:off x="5222875" y="3009900"/>
            <a:ext cx="1263650" cy="1739900"/>
          </a:xfrm>
          <a:custGeom>
            <a:avLst/>
            <a:gdLst/>
            <a:ahLst/>
            <a:cxnLst>
              <a:cxn ang="0">
                <a:pos x="76" y="612"/>
              </a:cxn>
              <a:cxn ang="0">
                <a:pos x="10" y="432"/>
              </a:cxn>
              <a:cxn ang="0">
                <a:pos x="73" y="141"/>
              </a:cxn>
              <a:cxn ang="0">
                <a:pos x="445" y="0"/>
              </a:cxn>
            </a:cxnLst>
            <a:rect l="0" t="0" r="r" b="b"/>
            <a:pathLst>
              <a:path w="445" h="612">
                <a:moveTo>
                  <a:pt x="76" y="612"/>
                </a:moveTo>
                <a:cubicBezTo>
                  <a:pt x="65" y="582"/>
                  <a:pt x="10" y="510"/>
                  <a:pt x="10" y="432"/>
                </a:cubicBezTo>
                <a:cubicBezTo>
                  <a:pt x="10" y="354"/>
                  <a:pt x="0" y="213"/>
                  <a:pt x="73" y="141"/>
                </a:cubicBezTo>
                <a:cubicBezTo>
                  <a:pt x="146" y="69"/>
                  <a:pt x="368" y="29"/>
                  <a:pt x="445" y="0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7993" name="Text Box 105"/>
          <p:cNvSpPr txBox="1">
            <a:spLocks noChangeArrowheads="1"/>
          </p:cNvSpPr>
          <p:nvPr/>
        </p:nvSpPr>
        <p:spPr bwMode="auto">
          <a:xfrm>
            <a:off x="6629400" y="1954213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37995" name="Freeform 107"/>
          <p:cNvSpPr>
            <a:spLocks/>
          </p:cNvSpPr>
          <p:nvPr/>
        </p:nvSpPr>
        <p:spPr bwMode="auto">
          <a:xfrm>
            <a:off x="6751638" y="2974975"/>
            <a:ext cx="1679575" cy="1774825"/>
          </a:xfrm>
          <a:custGeom>
            <a:avLst/>
            <a:gdLst/>
            <a:ahLst/>
            <a:cxnLst>
              <a:cxn ang="0">
                <a:pos x="369" y="624"/>
              </a:cxn>
              <a:cxn ang="0">
                <a:pos x="534" y="441"/>
              </a:cxn>
              <a:cxn ang="0">
                <a:pos x="567" y="243"/>
              </a:cxn>
              <a:cxn ang="0">
                <a:pos x="390" y="42"/>
              </a:cxn>
              <a:cxn ang="0">
                <a:pos x="0" y="0"/>
              </a:cxn>
            </a:cxnLst>
            <a:rect l="0" t="0" r="r" b="b"/>
            <a:pathLst>
              <a:path w="591" h="624">
                <a:moveTo>
                  <a:pt x="369" y="624"/>
                </a:moveTo>
                <a:cubicBezTo>
                  <a:pt x="369" y="624"/>
                  <a:pt x="534" y="441"/>
                  <a:pt x="534" y="441"/>
                </a:cubicBezTo>
                <a:cubicBezTo>
                  <a:pt x="534" y="441"/>
                  <a:pt x="591" y="309"/>
                  <a:pt x="567" y="243"/>
                </a:cubicBezTo>
                <a:cubicBezTo>
                  <a:pt x="543" y="177"/>
                  <a:pt x="485" y="83"/>
                  <a:pt x="390" y="42"/>
                </a:cubicBezTo>
                <a:cubicBezTo>
                  <a:pt x="295" y="1"/>
                  <a:pt x="81" y="9"/>
                  <a:pt x="0" y="0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7997" name="Line 109"/>
          <p:cNvSpPr>
            <a:spLocks noChangeShapeType="1"/>
          </p:cNvSpPr>
          <p:nvPr/>
        </p:nvSpPr>
        <p:spPr bwMode="auto">
          <a:xfrm>
            <a:off x="5521325" y="49847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37998" name="Text Box 110"/>
          <p:cNvSpPr txBox="1">
            <a:spLocks noChangeArrowheads="1"/>
          </p:cNvSpPr>
          <p:nvPr/>
        </p:nvSpPr>
        <p:spPr bwMode="auto">
          <a:xfrm>
            <a:off x="5334000" y="5326063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ea typeface="新細明體" charset="-120"/>
              </a:rPr>
              <a:t>...</a:t>
            </a:r>
          </a:p>
        </p:txBody>
      </p:sp>
      <p:sp>
        <p:nvSpPr>
          <p:cNvPr id="37999" name="Line 111"/>
          <p:cNvSpPr>
            <a:spLocks noChangeShapeType="1"/>
          </p:cNvSpPr>
          <p:nvPr/>
        </p:nvSpPr>
        <p:spPr bwMode="auto">
          <a:xfrm>
            <a:off x="7737475" y="50069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38000" name="Text Box 112"/>
          <p:cNvSpPr txBox="1">
            <a:spLocks noChangeArrowheads="1"/>
          </p:cNvSpPr>
          <p:nvPr/>
        </p:nvSpPr>
        <p:spPr bwMode="auto">
          <a:xfrm>
            <a:off x="7550150" y="5348288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ea typeface="新細明體" charset="-120"/>
              </a:rPr>
              <a:t>...</a:t>
            </a:r>
          </a:p>
        </p:txBody>
      </p: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685800" y="6019800"/>
            <a:ext cx="594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Theorem: A CFG with a safe complete unwinding is safe.</a:t>
            </a:r>
          </a:p>
        </p:txBody>
      </p:sp>
      <p:grpSp>
        <p:nvGrpSpPr>
          <p:cNvPr id="7" name="Group 114"/>
          <p:cNvGrpSpPr>
            <a:grpSpLocks/>
          </p:cNvGrpSpPr>
          <p:nvPr/>
        </p:nvGrpSpPr>
        <p:grpSpPr bwMode="auto">
          <a:xfrm>
            <a:off x="6648450" y="4437063"/>
            <a:ext cx="666750" cy="563562"/>
            <a:chOff x="4181" y="2711"/>
            <a:chExt cx="420" cy="355"/>
          </a:xfrm>
        </p:grpSpPr>
        <p:sp>
          <p:nvSpPr>
            <p:cNvPr id="38003" name="Line 115"/>
            <p:cNvSpPr>
              <a:spLocks noChangeShapeType="1"/>
            </p:cNvSpPr>
            <p:nvPr/>
          </p:nvSpPr>
          <p:spPr bwMode="auto">
            <a:xfrm flipH="1">
              <a:off x="4418" y="2711"/>
              <a:ext cx="183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38004" name="Oval 116"/>
            <p:cNvSpPr>
              <a:spLocks noChangeArrowheads="1"/>
            </p:cNvSpPr>
            <p:nvPr/>
          </p:nvSpPr>
          <p:spPr bwMode="auto">
            <a:xfrm>
              <a:off x="4296" y="2894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9</a:t>
              </a:r>
            </a:p>
          </p:txBody>
        </p:sp>
        <p:sp>
          <p:nvSpPr>
            <p:cNvPr id="38005" name="Text Box 117"/>
            <p:cNvSpPr txBox="1">
              <a:spLocks noChangeArrowheads="1"/>
            </p:cNvSpPr>
            <p:nvPr/>
          </p:nvSpPr>
          <p:spPr bwMode="auto">
            <a:xfrm>
              <a:off x="4181" y="2798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0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" descr=" 2"/>
          <p:cNvGrpSpPr>
            <a:grpSpLocks/>
          </p:cNvGrpSpPr>
          <p:nvPr/>
        </p:nvGrpSpPr>
        <p:grpSpPr bwMode="auto">
          <a:xfrm>
            <a:off x="6478588" y="2209800"/>
            <a:ext cx="671512" cy="746125"/>
            <a:chOff x="4081" y="1392"/>
            <a:chExt cx="423" cy="470"/>
          </a:xfrm>
        </p:grpSpPr>
        <p:sp>
          <p:nvSpPr>
            <p:cNvPr id="27" name="Oval 48"/>
            <p:cNvSpPr>
              <a:spLocks noChangeArrowheads="1"/>
            </p:cNvSpPr>
            <p:nvPr/>
          </p:nvSpPr>
          <p:spPr bwMode="auto">
            <a:xfrm>
              <a:off x="4081" y="169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1</a:t>
              </a:r>
            </a:p>
          </p:txBody>
        </p:sp>
        <p:sp>
          <p:nvSpPr>
            <p:cNvPr id="28" name="Text Box 53"/>
            <p:cNvSpPr txBox="1">
              <a:spLocks noChangeArrowheads="1"/>
            </p:cNvSpPr>
            <p:nvPr/>
          </p:nvSpPr>
          <p:spPr bwMode="auto">
            <a:xfrm>
              <a:off x="4174" y="1392"/>
              <a:ext cx="290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L=0</a:t>
              </a:r>
            </a:p>
          </p:txBody>
        </p:sp>
        <p:sp>
          <p:nvSpPr>
            <p:cNvPr id="29" name="Line 58"/>
            <p:cNvSpPr>
              <a:spLocks noChangeShapeType="1"/>
            </p:cNvSpPr>
            <p:nvPr/>
          </p:nvSpPr>
          <p:spPr bwMode="auto">
            <a:xfrm>
              <a:off x="4167" y="1432"/>
              <a:ext cx="0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" name="Text Box 99"/>
            <p:cNvSpPr txBox="1">
              <a:spLocks noChangeArrowheads="1"/>
            </p:cNvSpPr>
            <p:nvPr/>
          </p:nvSpPr>
          <p:spPr bwMode="auto">
            <a:xfrm>
              <a:off x="4224" y="1584"/>
              <a:ext cx="28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 dirty="0" smtClean="0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L=0</a:t>
              </a:r>
              <a:endParaRPr lang="en-US" altLang="zh-TW" sz="1200" b="1" i="1" dirty="0">
                <a:solidFill>
                  <a:srgbClr val="990033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grpSp>
        <p:nvGrpSpPr>
          <p:cNvPr id="3" name="Group 103" descr=" 3"/>
          <p:cNvGrpSpPr>
            <a:grpSpLocks/>
          </p:cNvGrpSpPr>
          <p:nvPr/>
        </p:nvGrpSpPr>
        <p:grpSpPr bwMode="auto">
          <a:xfrm>
            <a:off x="5522915" y="2546350"/>
            <a:ext cx="1030288" cy="409575"/>
            <a:chOff x="3479" y="1604"/>
            <a:chExt cx="649" cy="258"/>
          </a:xfrm>
        </p:grpSpPr>
        <p:sp>
          <p:nvSpPr>
            <p:cNvPr id="32" name="Oval 49"/>
            <p:cNvSpPr>
              <a:spLocks noChangeArrowheads="1"/>
            </p:cNvSpPr>
            <p:nvPr/>
          </p:nvSpPr>
          <p:spPr bwMode="auto">
            <a:xfrm>
              <a:off x="3479" y="1690"/>
              <a:ext cx="172" cy="17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2</a:t>
              </a:r>
            </a:p>
          </p:txBody>
        </p:sp>
        <p:sp>
          <p:nvSpPr>
            <p:cNvPr id="33" name="Text Box 55"/>
            <p:cNvSpPr txBox="1">
              <a:spLocks noChangeArrowheads="1"/>
            </p:cNvSpPr>
            <p:nvPr/>
          </p:nvSpPr>
          <p:spPr bwMode="auto">
            <a:xfrm>
              <a:off x="3665" y="1604"/>
              <a:ext cx="463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latin typeface="Courier New" pitchFamily="49" charset="0"/>
                  <a:ea typeface="新細明體" charset="-120"/>
                </a:rPr>
                <a:t>[L!=0]</a:t>
              </a:r>
            </a:p>
          </p:txBody>
        </p:sp>
        <p:sp>
          <p:nvSpPr>
            <p:cNvPr id="34" name="Line 61"/>
            <p:cNvSpPr>
              <a:spLocks noChangeShapeType="1"/>
            </p:cNvSpPr>
            <p:nvPr/>
          </p:nvSpPr>
          <p:spPr bwMode="auto">
            <a:xfrm flipH="1" flipV="1">
              <a:off x="3651" y="1776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4578" name="Rectangle 2" descr=" 245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the CFG</a:t>
            </a:r>
          </a:p>
        </p:txBody>
      </p:sp>
      <p:sp>
        <p:nvSpPr>
          <p:cNvPr id="24602" name="Oval 26" descr=" 24602"/>
          <p:cNvSpPr>
            <a:spLocks noChangeArrowheads="1"/>
          </p:cNvSpPr>
          <p:nvPr/>
        </p:nvSpPr>
        <p:spPr bwMode="auto">
          <a:xfrm>
            <a:off x="1670050" y="1981200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3" name="Oval 27" descr=" 24603"/>
          <p:cNvSpPr>
            <a:spLocks noChangeArrowheads="1"/>
          </p:cNvSpPr>
          <p:nvPr/>
        </p:nvSpPr>
        <p:spPr bwMode="auto">
          <a:xfrm>
            <a:off x="1670050" y="2652713"/>
            <a:ext cx="2682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4" name="Oval 28" descr=" 24604"/>
          <p:cNvSpPr>
            <a:spLocks noChangeArrowheads="1"/>
          </p:cNvSpPr>
          <p:nvPr/>
        </p:nvSpPr>
        <p:spPr bwMode="auto">
          <a:xfrm>
            <a:off x="730250" y="2652713"/>
            <a:ext cx="268288" cy="269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5" name="Oval 29" descr=" 24605"/>
          <p:cNvSpPr>
            <a:spLocks noChangeArrowheads="1"/>
          </p:cNvSpPr>
          <p:nvPr/>
        </p:nvSpPr>
        <p:spPr bwMode="auto">
          <a:xfrm>
            <a:off x="1938338" y="3325813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6" name="Oval 30" descr=" 24606"/>
          <p:cNvSpPr>
            <a:spLocks noChangeArrowheads="1"/>
          </p:cNvSpPr>
          <p:nvPr/>
        </p:nvSpPr>
        <p:spPr bwMode="auto">
          <a:xfrm>
            <a:off x="1938338" y="3997325"/>
            <a:ext cx="2682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7" name="Oval 31" descr=" 24607"/>
          <p:cNvSpPr>
            <a:spLocks noChangeArrowheads="1"/>
          </p:cNvSpPr>
          <p:nvPr/>
        </p:nvSpPr>
        <p:spPr bwMode="auto">
          <a:xfrm>
            <a:off x="1938338" y="4535488"/>
            <a:ext cx="2682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608" name="Text Box 32" descr=" 24608"/>
          <p:cNvSpPr txBox="1">
            <a:spLocks noChangeArrowheads="1"/>
          </p:cNvSpPr>
          <p:nvPr/>
        </p:nvSpPr>
        <p:spPr bwMode="auto">
          <a:xfrm>
            <a:off x="1754188" y="2176463"/>
            <a:ext cx="5032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L=0</a:t>
            </a:r>
          </a:p>
        </p:txBody>
      </p:sp>
      <p:sp>
        <p:nvSpPr>
          <p:cNvPr id="24609" name="Text Box 33" descr=" 24609"/>
          <p:cNvSpPr txBox="1">
            <a:spLocks noChangeArrowheads="1"/>
          </p:cNvSpPr>
          <p:nvPr/>
        </p:nvSpPr>
        <p:spPr bwMode="auto">
          <a:xfrm>
            <a:off x="1828800" y="2779713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L=1;</a:t>
            </a:r>
          </a:p>
          <a:p>
            <a:pPr>
              <a:lnSpc>
                <a:spcPct val="80000"/>
              </a:lnSpc>
            </a:pPr>
            <a:r>
              <a:rPr lang="en-US" altLang="zh-TW" sz="1400" b="1">
                <a:latin typeface="Courier New" pitchFamily="49" charset="0"/>
                <a:ea typeface="新細明體" charset="-120"/>
              </a:rPr>
              <a:t> old=new</a:t>
            </a:r>
          </a:p>
        </p:txBody>
      </p:sp>
      <p:sp>
        <p:nvSpPr>
          <p:cNvPr id="24610" name="Text Box 34" descr=" 24610"/>
          <p:cNvSpPr txBox="1">
            <a:spLocks noChangeArrowheads="1"/>
          </p:cNvSpPr>
          <p:nvPr/>
        </p:nvSpPr>
        <p:spPr bwMode="auto">
          <a:xfrm>
            <a:off x="873125" y="23876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[L!=0]</a:t>
            </a:r>
          </a:p>
        </p:txBody>
      </p:sp>
      <p:sp>
        <p:nvSpPr>
          <p:cNvPr id="24611" name="Text Box 35" descr=" 24611"/>
          <p:cNvSpPr txBox="1">
            <a:spLocks noChangeArrowheads="1"/>
          </p:cNvSpPr>
          <p:nvPr/>
        </p:nvSpPr>
        <p:spPr bwMode="auto">
          <a:xfrm>
            <a:off x="855663" y="3535363"/>
            <a:ext cx="822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L=0;</a:t>
            </a:r>
          </a:p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 new++</a:t>
            </a:r>
          </a:p>
        </p:txBody>
      </p:sp>
      <p:sp>
        <p:nvSpPr>
          <p:cNvPr id="24612" name="Text Box 36" descr=" 24612"/>
          <p:cNvSpPr txBox="1">
            <a:spLocks noChangeArrowheads="1"/>
          </p:cNvSpPr>
          <p:nvPr/>
        </p:nvSpPr>
        <p:spPr bwMode="auto">
          <a:xfrm>
            <a:off x="2105025" y="4265613"/>
            <a:ext cx="12477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[new==old]</a:t>
            </a:r>
          </a:p>
        </p:txBody>
      </p:sp>
      <p:sp>
        <p:nvSpPr>
          <p:cNvPr id="24613" name="Text Box 37" descr=" 24613"/>
          <p:cNvSpPr txBox="1">
            <a:spLocks noChangeArrowheads="1"/>
          </p:cNvSpPr>
          <p:nvPr/>
        </p:nvSpPr>
        <p:spPr bwMode="auto">
          <a:xfrm>
            <a:off x="2865438" y="3733800"/>
            <a:ext cx="1249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itchFamily="49" charset="0"/>
                <a:ea typeface="新細明體" charset="-120"/>
              </a:rPr>
              <a:t>[new!=old]</a:t>
            </a:r>
          </a:p>
        </p:txBody>
      </p:sp>
      <p:sp>
        <p:nvSpPr>
          <p:cNvPr id="24614" name="Line 38" descr=" 24614"/>
          <p:cNvSpPr>
            <a:spLocks noChangeShapeType="1"/>
          </p:cNvSpPr>
          <p:nvPr/>
        </p:nvSpPr>
        <p:spPr bwMode="auto">
          <a:xfrm>
            <a:off x="1803400" y="22494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5" name="Line 39" descr=" 24615"/>
          <p:cNvSpPr>
            <a:spLocks noChangeShapeType="1"/>
          </p:cNvSpPr>
          <p:nvPr/>
        </p:nvSpPr>
        <p:spPr bwMode="auto">
          <a:xfrm>
            <a:off x="2071688" y="35941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6" name="Line 40" descr=" 24616"/>
          <p:cNvSpPr>
            <a:spLocks noChangeShapeType="1"/>
          </p:cNvSpPr>
          <p:nvPr/>
        </p:nvSpPr>
        <p:spPr bwMode="auto">
          <a:xfrm>
            <a:off x="2071688" y="4265613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7" name="Line 41" descr=" 24617"/>
          <p:cNvSpPr>
            <a:spLocks noChangeShapeType="1"/>
          </p:cNvSpPr>
          <p:nvPr/>
        </p:nvSpPr>
        <p:spPr bwMode="auto">
          <a:xfrm flipH="1" flipV="1">
            <a:off x="998538" y="2787650"/>
            <a:ext cx="671512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8" name="Line 42" descr=" 24618"/>
          <p:cNvSpPr>
            <a:spLocks noChangeShapeType="1"/>
          </p:cNvSpPr>
          <p:nvPr/>
        </p:nvSpPr>
        <p:spPr bwMode="auto">
          <a:xfrm>
            <a:off x="1879600" y="2889250"/>
            <a:ext cx="1905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19" name="Freeform 43" descr=" 24619"/>
          <p:cNvSpPr>
            <a:spLocks/>
          </p:cNvSpPr>
          <p:nvPr/>
        </p:nvSpPr>
        <p:spPr bwMode="auto">
          <a:xfrm>
            <a:off x="1585913" y="3552825"/>
            <a:ext cx="377825" cy="503238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6" y="87"/>
              </a:cxn>
              <a:cxn ang="0">
                <a:pos x="132" y="180"/>
              </a:cxn>
            </a:cxnLst>
            <a:rect l="0" t="0" r="r" b="b"/>
            <a:pathLst>
              <a:path w="135" h="180">
                <a:moveTo>
                  <a:pt x="135" y="0"/>
                </a:moveTo>
                <a:cubicBezTo>
                  <a:pt x="114" y="14"/>
                  <a:pt x="0" y="9"/>
                  <a:pt x="6" y="87"/>
                </a:cubicBezTo>
                <a:cubicBezTo>
                  <a:pt x="12" y="165"/>
                  <a:pt x="106" y="161"/>
                  <a:pt x="132" y="1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20" name="Freeform 44" descr=" 24620"/>
          <p:cNvSpPr>
            <a:spLocks/>
          </p:cNvSpPr>
          <p:nvPr/>
        </p:nvSpPr>
        <p:spPr bwMode="auto">
          <a:xfrm>
            <a:off x="1938338" y="2754313"/>
            <a:ext cx="1047750" cy="1368425"/>
          </a:xfrm>
          <a:custGeom>
            <a:avLst/>
            <a:gdLst/>
            <a:ahLst/>
            <a:cxnLst>
              <a:cxn ang="0">
                <a:pos x="96" y="489"/>
              </a:cxn>
              <a:cxn ang="0">
                <a:pos x="264" y="456"/>
              </a:cxn>
              <a:cxn ang="0">
                <a:pos x="360" y="213"/>
              </a:cxn>
              <a:cxn ang="0">
                <a:pos x="237" y="12"/>
              </a:cxn>
              <a:cxn ang="0">
                <a:pos x="0" y="9"/>
              </a:cxn>
            </a:cxnLst>
            <a:rect l="0" t="0" r="r" b="b"/>
            <a:pathLst>
              <a:path w="375" h="489">
                <a:moveTo>
                  <a:pt x="96" y="489"/>
                </a:moveTo>
                <a:cubicBezTo>
                  <a:pt x="124" y="484"/>
                  <a:pt x="204" y="486"/>
                  <a:pt x="264" y="456"/>
                </a:cubicBezTo>
                <a:cubicBezTo>
                  <a:pt x="324" y="426"/>
                  <a:pt x="375" y="336"/>
                  <a:pt x="360" y="213"/>
                </a:cubicBezTo>
                <a:cubicBezTo>
                  <a:pt x="345" y="90"/>
                  <a:pt x="294" y="24"/>
                  <a:pt x="237" y="12"/>
                </a:cubicBezTo>
                <a:cubicBezTo>
                  <a:pt x="180" y="0"/>
                  <a:pt x="49" y="10"/>
                  <a:pt x="0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21" name="Text Box 45" descr=" 24621"/>
          <p:cNvSpPr txBox="1">
            <a:spLocks noChangeArrowheads="1"/>
          </p:cNvSpPr>
          <p:nvPr/>
        </p:nvSpPr>
        <p:spPr bwMode="auto">
          <a:xfrm>
            <a:off x="1143000" y="5043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control-flow graph</a:t>
            </a:r>
          </a:p>
        </p:txBody>
      </p:sp>
      <p:grpSp>
        <p:nvGrpSpPr>
          <p:cNvPr id="4" name="Group 101" descr=" 4"/>
          <p:cNvGrpSpPr>
            <a:grpSpLocks/>
          </p:cNvGrpSpPr>
          <p:nvPr/>
        </p:nvGrpSpPr>
        <p:grpSpPr bwMode="auto">
          <a:xfrm>
            <a:off x="6478587" y="1824038"/>
            <a:ext cx="428625" cy="449262"/>
            <a:chOff x="4081" y="1149"/>
            <a:chExt cx="270" cy="283"/>
          </a:xfrm>
        </p:grpSpPr>
        <p:sp>
          <p:nvSpPr>
            <p:cNvPr id="24" name="Oval 47"/>
            <p:cNvSpPr>
              <a:spLocks noChangeArrowheads="1"/>
            </p:cNvSpPr>
            <p:nvPr/>
          </p:nvSpPr>
          <p:spPr bwMode="auto">
            <a:xfrm>
              <a:off x="4081" y="1260"/>
              <a:ext cx="172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0</a:t>
              </a:r>
            </a:p>
          </p:txBody>
        </p:sp>
        <p:sp>
          <p:nvSpPr>
            <p:cNvPr id="25" name="Text Box 94"/>
            <p:cNvSpPr txBox="1">
              <a:spLocks noChangeArrowheads="1"/>
            </p:cNvSpPr>
            <p:nvPr/>
          </p:nvSpPr>
          <p:spPr bwMode="auto">
            <a:xfrm>
              <a:off x="4176" y="1149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 b="1" i="1">
                  <a:solidFill>
                    <a:srgbClr val="990033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</p:grpSp>
      <p:sp>
        <p:nvSpPr>
          <p:cNvPr id="36" name="文字方塊 35"/>
          <p:cNvSpPr txBox="1"/>
          <p:nvPr/>
        </p:nvSpPr>
        <p:spPr>
          <a:xfrm>
            <a:off x="4499992" y="3501008"/>
            <a:ext cx="4427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Compute Post (</a:t>
            </a:r>
            <a:r>
              <a:rPr lang="en-US" altLang="zh-TW" b="1" i="1" dirty="0" smtClean="0"/>
              <a:t>T</a:t>
            </a:r>
            <a:r>
              <a:rPr lang="en-US" altLang="zh-TW" dirty="0" smtClean="0"/>
              <a:t>, [L!=0])= </a:t>
            </a:r>
            <a:r>
              <a:rPr lang="en-US" altLang="zh-TW" b="1" i="1" dirty="0" smtClean="0"/>
              <a:t>T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/>
              <a:t>(L!=0)</a:t>
            </a:r>
          </a:p>
          <a:p>
            <a:r>
              <a:rPr lang="en-US" altLang="zh-TW" dirty="0" smtClean="0"/>
              <a:t>                                       = (L!=0)</a:t>
            </a:r>
          </a:p>
          <a:p>
            <a:r>
              <a:rPr lang="en-US" altLang="zh-TW" b="1" i="1" dirty="0" smtClean="0">
                <a:solidFill>
                  <a:srgbClr val="FF0000"/>
                </a:solidFill>
                <a:sym typeface="Wingdings" pitchFamily="2" charset="2"/>
              </a:rPr>
              <a:t>ERROR state reached!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5" name="群組 36"/>
          <p:cNvGrpSpPr/>
          <p:nvPr/>
        </p:nvGrpSpPr>
        <p:grpSpPr>
          <a:xfrm>
            <a:off x="3535288" y="4503291"/>
            <a:ext cx="5141168" cy="1997943"/>
            <a:chOff x="2721496" y="1618750"/>
            <a:chExt cx="5141168" cy="3444730"/>
          </a:xfrm>
        </p:grpSpPr>
        <p:sp>
          <p:nvSpPr>
            <p:cNvPr id="38" name="圓角矩形 37"/>
            <p:cNvSpPr/>
            <p:nvPr/>
          </p:nvSpPr>
          <p:spPr>
            <a:xfrm>
              <a:off x="4499992" y="1628800"/>
              <a:ext cx="1440160" cy="198642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 smtClean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4940855" y="1618750"/>
              <a:ext cx="514886" cy="6367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L=0</a:t>
              </a:r>
              <a:endParaRPr lang="zh-TW" altLang="en-US" b="1" dirty="0" smtClean="0">
                <a:latin typeface="cmsy10"/>
              </a:endParaRPr>
            </a:p>
          </p:txBody>
        </p:sp>
        <p:sp>
          <p:nvSpPr>
            <p:cNvPr id="40" name="橢圓 39"/>
            <p:cNvSpPr/>
            <p:nvPr/>
          </p:nvSpPr>
          <p:spPr>
            <a:xfrm>
              <a:off x="2721496" y="2152892"/>
              <a:ext cx="1058416" cy="1346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</a:t>
              </a:r>
              <a:endParaRPr lang="zh-TW" altLang="en-US" dirty="0" smtClean="0">
                <a:latin typeface="cmsy10"/>
              </a:endParaRPr>
            </a:p>
          </p:txBody>
        </p:sp>
        <p:sp>
          <p:nvSpPr>
            <p:cNvPr id="41" name="橢圓 40"/>
            <p:cNvSpPr/>
            <p:nvPr/>
          </p:nvSpPr>
          <p:spPr>
            <a:xfrm>
              <a:off x="4665712" y="2152892"/>
              <a:ext cx="1058416" cy="1346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L=0</a:t>
              </a:r>
              <a:endParaRPr lang="zh-TW" altLang="en-US" dirty="0" smtClean="0">
                <a:latin typeface="cmsy10"/>
              </a:endParaRPr>
            </a:p>
          </p:txBody>
        </p:sp>
        <p:cxnSp>
          <p:nvCxnSpPr>
            <p:cNvPr id="42" name="直線單箭頭接點 41"/>
            <p:cNvCxnSpPr>
              <a:endCxn id="41" idx="2"/>
            </p:cNvCxnSpPr>
            <p:nvPr/>
          </p:nvCxnSpPr>
          <p:spPr>
            <a:xfrm>
              <a:off x="3779912" y="2816932"/>
              <a:ext cx="885800" cy="9184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42"/>
            <p:cNvSpPr txBox="1"/>
            <p:nvPr/>
          </p:nvSpPr>
          <p:spPr>
            <a:xfrm>
              <a:off x="3830216" y="2273814"/>
              <a:ext cx="51488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L=0</a:t>
              </a:r>
              <a:endParaRPr lang="zh-TW" altLang="en-US" b="1" dirty="0"/>
            </a:p>
          </p:txBody>
        </p:sp>
        <p:sp>
          <p:nvSpPr>
            <p:cNvPr id="44" name="橢圓 43"/>
            <p:cNvSpPr/>
            <p:nvPr/>
          </p:nvSpPr>
          <p:spPr>
            <a:xfrm>
              <a:off x="6804248" y="2152892"/>
              <a:ext cx="1058416" cy="134644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L!=0</a:t>
              </a:r>
              <a:endParaRPr lang="zh-TW" altLang="en-US" dirty="0" smtClean="0">
                <a:latin typeface="cmsy10"/>
              </a:endParaRPr>
            </a:p>
          </p:txBody>
        </p:sp>
        <p:cxnSp>
          <p:nvCxnSpPr>
            <p:cNvPr id="45" name="直線單箭頭接點 44"/>
            <p:cNvCxnSpPr>
              <a:endCxn id="44" idx="2"/>
            </p:cNvCxnSpPr>
            <p:nvPr/>
          </p:nvCxnSpPr>
          <p:spPr>
            <a:xfrm>
              <a:off x="5940152" y="2816932"/>
              <a:ext cx="864096" cy="9184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/>
            <p:cNvSpPr txBox="1"/>
            <p:nvPr/>
          </p:nvSpPr>
          <p:spPr>
            <a:xfrm>
              <a:off x="6012160" y="2252681"/>
              <a:ext cx="740908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[L!=0]</a:t>
              </a:r>
              <a:endParaRPr lang="zh-TW" altLang="en-US" b="1" dirty="0"/>
            </a:p>
          </p:txBody>
        </p:sp>
        <p:cxnSp>
          <p:nvCxnSpPr>
            <p:cNvPr id="47" name="直線單箭頭接點 46"/>
            <p:cNvCxnSpPr>
              <a:stCxn id="48" idx="6"/>
            </p:cNvCxnSpPr>
            <p:nvPr/>
          </p:nvCxnSpPr>
          <p:spPr>
            <a:xfrm flipV="1">
              <a:off x="5702424" y="3222160"/>
              <a:ext cx="1245840" cy="1168096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橢圓 47"/>
            <p:cNvSpPr/>
            <p:nvPr/>
          </p:nvSpPr>
          <p:spPr>
            <a:xfrm>
              <a:off x="4644008" y="3717032"/>
              <a:ext cx="1058416" cy="134644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L!=0</a:t>
              </a:r>
              <a:endParaRPr lang="zh-TW" altLang="en-US" dirty="0" smtClean="0">
                <a:latin typeface="cmsy10"/>
              </a:endParaRPr>
            </a:p>
          </p:txBody>
        </p:sp>
      </p:grpSp>
      <p:sp>
        <p:nvSpPr>
          <p:cNvPr id="49" name="文字方塊 48"/>
          <p:cNvSpPr txBox="1"/>
          <p:nvPr/>
        </p:nvSpPr>
        <p:spPr>
          <a:xfrm>
            <a:off x="6948264" y="5877272"/>
            <a:ext cx="2126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WPre</a:t>
            </a:r>
            <a:r>
              <a:rPr lang="en-US" altLang="zh-TW" dirty="0" smtClean="0"/>
              <a:t>(L!=0, [L!=0]) = </a:t>
            </a:r>
          </a:p>
          <a:p>
            <a:r>
              <a:rPr lang="en-US" altLang="zh-TW" dirty="0" smtClean="0"/>
              <a:t>(L!=0)</a:t>
            </a:r>
            <a:endParaRPr lang="zh-TW" altLang="en-US" dirty="0"/>
          </a:p>
        </p:txBody>
      </p:sp>
      <p:sp>
        <p:nvSpPr>
          <p:cNvPr id="50" name="手繪多邊形 49"/>
          <p:cNvSpPr/>
          <p:nvPr/>
        </p:nvSpPr>
        <p:spPr>
          <a:xfrm>
            <a:off x="3441143" y="5604580"/>
            <a:ext cx="2210977" cy="848756"/>
          </a:xfrm>
          <a:custGeom>
            <a:avLst/>
            <a:gdLst>
              <a:gd name="connsiteX0" fmla="*/ 2152356 w 2210977"/>
              <a:gd name="connsiteY0" fmla="*/ 46897 h 848756"/>
              <a:gd name="connsiteX1" fmla="*/ 2082018 w 2210977"/>
              <a:gd name="connsiteY1" fmla="*/ 117236 h 848756"/>
              <a:gd name="connsiteX2" fmla="*/ 1955409 w 2210977"/>
              <a:gd name="connsiteY2" fmla="*/ 215710 h 848756"/>
              <a:gd name="connsiteX3" fmla="*/ 1800664 w 2210977"/>
              <a:gd name="connsiteY3" fmla="*/ 300116 h 848756"/>
              <a:gd name="connsiteX4" fmla="*/ 1617784 w 2210977"/>
              <a:gd name="connsiteY4" fmla="*/ 384522 h 848756"/>
              <a:gd name="connsiteX5" fmla="*/ 1547446 w 2210977"/>
              <a:gd name="connsiteY5" fmla="*/ 370454 h 848756"/>
              <a:gd name="connsiteX6" fmla="*/ 1561513 w 2210977"/>
              <a:gd name="connsiteY6" fmla="*/ 257913 h 848756"/>
              <a:gd name="connsiteX7" fmla="*/ 1702190 w 2210977"/>
              <a:gd name="connsiteY7" fmla="*/ 300116 h 848756"/>
              <a:gd name="connsiteX8" fmla="*/ 1716258 w 2210977"/>
              <a:gd name="connsiteY8" fmla="*/ 342319 h 848756"/>
              <a:gd name="connsiteX9" fmla="*/ 1702190 w 2210977"/>
              <a:gd name="connsiteY9" fmla="*/ 440793 h 848756"/>
              <a:gd name="connsiteX10" fmla="*/ 1659987 w 2210977"/>
              <a:gd name="connsiteY10" fmla="*/ 482996 h 848756"/>
              <a:gd name="connsiteX11" fmla="*/ 1589649 w 2210977"/>
              <a:gd name="connsiteY11" fmla="*/ 553334 h 848756"/>
              <a:gd name="connsiteX12" fmla="*/ 1519310 w 2210977"/>
              <a:gd name="connsiteY12" fmla="*/ 623673 h 848756"/>
              <a:gd name="connsiteX13" fmla="*/ 1266092 w 2210977"/>
              <a:gd name="connsiteY13" fmla="*/ 722147 h 848756"/>
              <a:gd name="connsiteX14" fmla="*/ 1223889 w 2210977"/>
              <a:gd name="connsiteY14" fmla="*/ 736214 h 848756"/>
              <a:gd name="connsiteX15" fmla="*/ 1125415 w 2210977"/>
              <a:gd name="connsiteY15" fmla="*/ 764350 h 848756"/>
              <a:gd name="connsiteX16" fmla="*/ 1055076 w 2210977"/>
              <a:gd name="connsiteY16" fmla="*/ 778417 h 848756"/>
              <a:gd name="connsiteX17" fmla="*/ 998806 w 2210977"/>
              <a:gd name="connsiteY17" fmla="*/ 792485 h 848756"/>
              <a:gd name="connsiteX18" fmla="*/ 829993 w 2210977"/>
              <a:gd name="connsiteY18" fmla="*/ 778417 h 848756"/>
              <a:gd name="connsiteX19" fmla="*/ 787790 w 2210977"/>
              <a:gd name="connsiteY19" fmla="*/ 764350 h 848756"/>
              <a:gd name="connsiteX20" fmla="*/ 759655 w 2210977"/>
              <a:gd name="connsiteY20" fmla="*/ 736214 h 848756"/>
              <a:gd name="connsiteX21" fmla="*/ 745587 w 2210977"/>
              <a:gd name="connsiteY21" fmla="*/ 694011 h 848756"/>
              <a:gd name="connsiteX22" fmla="*/ 801858 w 2210977"/>
              <a:gd name="connsiteY22" fmla="*/ 708079 h 848756"/>
              <a:gd name="connsiteX23" fmla="*/ 787790 w 2210977"/>
              <a:gd name="connsiteY23" fmla="*/ 750282 h 848756"/>
              <a:gd name="connsiteX24" fmla="*/ 759655 w 2210977"/>
              <a:gd name="connsiteY24" fmla="*/ 792485 h 848756"/>
              <a:gd name="connsiteX25" fmla="*/ 675249 w 2210977"/>
              <a:gd name="connsiteY25" fmla="*/ 820621 h 848756"/>
              <a:gd name="connsiteX26" fmla="*/ 604910 w 2210977"/>
              <a:gd name="connsiteY26" fmla="*/ 848756 h 848756"/>
              <a:gd name="connsiteX27" fmla="*/ 309489 w 2210977"/>
              <a:gd name="connsiteY27" fmla="*/ 834688 h 848756"/>
              <a:gd name="connsiteX28" fmla="*/ 239150 w 2210977"/>
              <a:gd name="connsiteY28" fmla="*/ 820621 h 848756"/>
              <a:gd name="connsiteX29" fmla="*/ 98473 w 2210977"/>
              <a:gd name="connsiteY29" fmla="*/ 806553 h 848756"/>
              <a:gd name="connsiteX30" fmla="*/ 0 w 2210977"/>
              <a:gd name="connsiteY30" fmla="*/ 792485 h 84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210977" h="848756">
                <a:moveTo>
                  <a:pt x="2152356" y="46897"/>
                </a:moveTo>
                <a:cubicBezTo>
                  <a:pt x="2004639" y="145377"/>
                  <a:pt x="2210977" y="0"/>
                  <a:pt x="2082018" y="117236"/>
                </a:cubicBezTo>
                <a:cubicBezTo>
                  <a:pt x="2042457" y="153201"/>
                  <a:pt x="2003230" y="191800"/>
                  <a:pt x="1955409" y="215710"/>
                </a:cubicBezTo>
                <a:cubicBezTo>
                  <a:pt x="1712205" y="337312"/>
                  <a:pt x="2014751" y="183342"/>
                  <a:pt x="1800664" y="300116"/>
                </a:cubicBezTo>
                <a:cubicBezTo>
                  <a:pt x="1729561" y="338900"/>
                  <a:pt x="1693805" y="351942"/>
                  <a:pt x="1617784" y="384522"/>
                </a:cubicBezTo>
                <a:cubicBezTo>
                  <a:pt x="1594338" y="379833"/>
                  <a:pt x="1557157" y="392304"/>
                  <a:pt x="1547446" y="370454"/>
                </a:cubicBezTo>
                <a:cubicBezTo>
                  <a:pt x="1532092" y="335907"/>
                  <a:pt x="1531269" y="280596"/>
                  <a:pt x="1561513" y="257913"/>
                </a:cubicBezTo>
                <a:cubicBezTo>
                  <a:pt x="1566469" y="254196"/>
                  <a:pt x="1674416" y="290858"/>
                  <a:pt x="1702190" y="300116"/>
                </a:cubicBezTo>
                <a:cubicBezTo>
                  <a:pt x="1706879" y="314184"/>
                  <a:pt x="1716258" y="327490"/>
                  <a:pt x="1716258" y="342319"/>
                </a:cubicBezTo>
                <a:cubicBezTo>
                  <a:pt x="1716258" y="375477"/>
                  <a:pt x="1714505" y="410007"/>
                  <a:pt x="1702190" y="440793"/>
                </a:cubicBezTo>
                <a:cubicBezTo>
                  <a:pt x="1694801" y="459265"/>
                  <a:pt x="1672723" y="467712"/>
                  <a:pt x="1659987" y="482996"/>
                </a:cubicBezTo>
                <a:cubicBezTo>
                  <a:pt x="1551774" y="612852"/>
                  <a:pt x="1716619" y="442236"/>
                  <a:pt x="1589649" y="553334"/>
                </a:cubicBezTo>
                <a:cubicBezTo>
                  <a:pt x="1564695" y="575169"/>
                  <a:pt x="1546899" y="605280"/>
                  <a:pt x="1519310" y="623673"/>
                </a:cubicBezTo>
                <a:cubicBezTo>
                  <a:pt x="1405420" y="699600"/>
                  <a:pt x="1384228" y="689928"/>
                  <a:pt x="1266092" y="722147"/>
                </a:cubicBezTo>
                <a:cubicBezTo>
                  <a:pt x="1251786" y="726049"/>
                  <a:pt x="1238092" y="731953"/>
                  <a:pt x="1223889" y="736214"/>
                </a:cubicBezTo>
                <a:cubicBezTo>
                  <a:pt x="1191191" y="746024"/>
                  <a:pt x="1158534" y="756070"/>
                  <a:pt x="1125415" y="764350"/>
                </a:cubicBezTo>
                <a:cubicBezTo>
                  <a:pt x="1102218" y="770149"/>
                  <a:pt x="1078417" y="773230"/>
                  <a:pt x="1055076" y="778417"/>
                </a:cubicBezTo>
                <a:cubicBezTo>
                  <a:pt x="1036202" y="782611"/>
                  <a:pt x="1017563" y="787796"/>
                  <a:pt x="998806" y="792485"/>
                </a:cubicBezTo>
                <a:cubicBezTo>
                  <a:pt x="942535" y="787796"/>
                  <a:pt x="885964" y="785880"/>
                  <a:pt x="829993" y="778417"/>
                </a:cubicBezTo>
                <a:cubicBezTo>
                  <a:pt x="815295" y="776457"/>
                  <a:pt x="800505" y="771979"/>
                  <a:pt x="787790" y="764350"/>
                </a:cubicBezTo>
                <a:cubicBezTo>
                  <a:pt x="776417" y="757526"/>
                  <a:pt x="769033" y="745593"/>
                  <a:pt x="759655" y="736214"/>
                </a:cubicBezTo>
                <a:cubicBezTo>
                  <a:pt x="754966" y="722146"/>
                  <a:pt x="733249" y="702236"/>
                  <a:pt x="745587" y="694011"/>
                </a:cubicBezTo>
                <a:cubicBezTo>
                  <a:pt x="761674" y="683286"/>
                  <a:pt x="790257" y="692612"/>
                  <a:pt x="801858" y="708079"/>
                </a:cubicBezTo>
                <a:cubicBezTo>
                  <a:pt x="810755" y="719942"/>
                  <a:pt x="794422" y="737019"/>
                  <a:pt x="787790" y="750282"/>
                </a:cubicBezTo>
                <a:cubicBezTo>
                  <a:pt x="780229" y="765404"/>
                  <a:pt x="773992" y="783524"/>
                  <a:pt x="759655" y="792485"/>
                </a:cubicBezTo>
                <a:cubicBezTo>
                  <a:pt x="734506" y="808203"/>
                  <a:pt x="702785" y="809607"/>
                  <a:pt x="675249" y="820621"/>
                </a:cubicBezTo>
                <a:lnTo>
                  <a:pt x="604910" y="848756"/>
                </a:lnTo>
                <a:cubicBezTo>
                  <a:pt x="506436" y="844067"/>
                  <a:pt x="407784" y="842249"/>
                  <a:pt x="309489" y="834688"/>
                </a:cubicBezTo>
                <a:cubicBezTo>
                  <a:pt x="285649" y="832854"/>
                  <a:pt x="262851" y="823781"/>
                  <a:pt x="239150" y="820621"/>
                </a:cubicBezTo>
                <a:cubicBezTo>
                  <a:pt x="192437" y="814393"/>
                  <a:pt x="145365" y="811242"/>
                  <a:pt x="98473" y="806553"/>
                </a:cubicBezTo>
                <a:cubicBezTo>
                  <a:pt x="28555" y="789073"/>
                  <a:pt x="61537" y="792485"/>
                  <a:pt x="0" y="792485"/>
                </a:cubicBezTo>
              </a:path>
            </a:pathLst>
          </a:cu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251520" y="5661248"/>
            <a:ext cx="39597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Compute Craig </a:t>
            </a:r>
            <a:r>
              <a:rPr lang="en-US" altLang="zh-TW" dirty="0" err="1" smtClean="0"/>
              <a:t>Interpolant</a:t>
            </a:r>
            <a:r>
              <a:rPr lang="en-US" altLang="zh-TW" dirty="0" smtClean="0"/>
              <a:t>: (L=0)</a:t>
            </a:r>
          </a:p>
          <a:p>
            <a:r>
              <a:rPr lang="en-US" altLang="zh-TW" dirty="0" smtClean="0"/>
              <a:t>1. (L=0) </a:t>
            </a:r>
            <a:r>
              <a:rPr lang="en-US" altLang="zh-TW" dirty="0" smtClean="0">
                <a:sym typeface="Wingdings" pitchFamily="2" charset="2"/>
              </a:rPr>
              <a:t> (L=0)</a:t>
            </a:r>
            <a:endParaRPr lang="en-US" altLang="zh-TW" dirty="0" smtClean="0"/>
          </a:p>
          <a:p>
            <a:r>
              <a:rPr lang="en-US" altLang="zh-TW" dirty="0" smtClean="0"/>
              <a:t>2.  (L=0) 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/>
              <a:t> (L=0) is UNSAT</a:t>
            </a:r>
          </a:p>
          <a:p>
            <a:r>
              <a:rPr lang="en-US" altLang="zh-TW" dirty="0" smtClean="0"/>
              <a:t>3. Use only share var. of (L=0) and (L!=0)</a:t>
            </a:r>
          </a:p>
          <a:p>
            <a:endParaRPr lang="en-US" altLang="zh-TW" dirty="0" smtClean="0"/>
          </a:p>
        </p:txBody>
      </p:sp>
      <p:sp>
        <p:nvSpPr>
          <p:cNvPr id="52" name="Text Box 99"/>
          <p:cNvSpPr txBox="1">
            <a:spLocks noChangeArrowheads="1"/>
          </p:cNvSpPr>
          <p:nvPr/>
        </p:nvSpPr>
        <p:spPr bwMode="auto">
          <a:xfrm>
            <a:off x="5422028" y="2447657"/>
            <a:ext cx="2872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b="1" i="1" dirty="0" smtClean="0">
                <a:solidFill>
                  <a:srgbClr val="990033"/>
                </a:solidFill>
                <a:latin typeface="Times New Roman" pitchFamily="18" charset="0"/>
                <a:ea typeface="新細明體" charset="-120"/>
              </a:rPr>
              <a:t>F</a:t>
            </a:r>
            <a:endParaRPr lang="en-US" altLang="zh-TW" sz="1200" b="1" i="1" dirty="0">
              <a:solidFill>
                <a:srgbClr val="990033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54" name="向右箭號 53"/>
          <p:cNvSpPr/>
          <p:nvPr/>
        </p:nvSpPr>
        <p:spPr>
          <a:xfrm>
            <a:off x="395536" y="2656336"/>
            <a:ext cx="330336" cy="268608"/>
          </a:xfrm>
          <a:prstGeom prst="rightArrow">
            <a:avLst/>
          </a:prstGeom>
          <a:solidFill>
            <a:schemeClr val="accent2"/>
          </a:solidFill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Unwinding steps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Three basic operations:</a:t>
            </a:r>
          </a:p>
          <a:p>
            <a:pPr lvl="1"/>
            <a:r>
              <a:rPr lang="en-US" altLang="zh-TW">
                <a:ea typeface="新細明體" charset="-120"/>
              </a:rPr>
              <a:t>Expand a nonterminal leaf</a:t>
            </a:r>
          </a:p>
          <a:p>
            <a:pPr lvl="1"/>
            <a:r>
              <a:rPr lang="en-US" altLang="zh-TW">
                <a:ea typeface="新細明體" charset="-120"/>
              </a:rPr>
              <a:t>Cover: add a covering arc</a:t>
            </a:r>
          </a:p>
          <a:p>
            <a:pPr lvl="1"/>
            <a:r>
              <a:rPr lang="en-US" altLang="zh-TW">
                <a:ea typeface="新細明體" charset="-120"/>
              </a:rPr>
              <a:t>Refine: strengthen labels along a path so error vertex labeled False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Overall algorithm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Tx/>
              <a:buAutoNum type="arabicPeriod"/>
            </a:pPr>
            <a:r>
              <a:rPr lang="en-US" altLang="zh-TW">
                <a:ea typeface="新細明體" charset="-120"/>
              </a:rPr>
              <a:t>Do as much covering as possible</a:t>
            </a:r>
          </a:p>
          <a:p>
            <a:pPr marL="381000" indent="-381000">
              <a:buFontTx/>
              <a:buAutoNum type="arabicPeriod"/>
            </a:pPr>
            <a:r>
              <a:rPr lang="en-US" altLang="zh-TW">
                <a:ea typeface="新細明體" charset="-120"/>
              </a:rPr>
              <a:t>If a leaf can't be covered, try forced covering</a:t>
            </a:r>
          </a:p>
          <a:p>
            <a:pPr marL="381000" indent="-381000">
              <a:buFontTx/>
              <a:buAutoNum type="arabicPeriod"/>
            </a:pPr>
            <a:r>
              <a:rPr lang="en-US" altLang="zh-TW">
                <a:ea typeface="新細明體" charset="-120"/>
              </a:rPr>
              <a:t>If the leaf still can't be covered, expand it</a:t>
            </a:r>
          </a:p>
          <a:p>
            <a:pPr marL="381000" indent="-381000">
              <a:buFontTx/>
              <a:buAutoNum type="arabicPeriod"/>
            </a:pPr>
            <a:r>
              <a:rPr lang="en-US" altLang="zh-TW">
                <a:ea typeface="新細明體" charset="-120"/>
              </a:rPr>
              <a:t>Label all error states False by refining with an interpolant</a:t>
            </a:r>
          </a:p>
          <a:p>
            <a:pPr marL="381000" indent="-381000">
              <a:buFontTx/>
              <a:buAutoNum type="arabicPeriod"/>
            </a:pPr>
            <a:r>
              <a:rPr lang="en-US" altLang="zh-TW">
                <a:ea typeface="新細明體" charset="-120"/>
              </a:rPr>
              <a:t>Continue until unwinding is safe and complete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Interpolant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Seqeunce</a:t>
            </a:r>
            <a:r>
              <a:rPr lang="en-US" altLang="zh-TW" dirty="0" smtClean="0"/>
              <a:t> in Princess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292080" y="1628800"/>
            <a:ext cx="4283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Calibri"/>
              </a:rPr>
              <a:t>Interpolant</a:t>
            </a:r>
            <a:r>
              <a:rPr lang="en-US" altLang="zh-TW" dirty="0" smtClean="0">
                <a:latin typeface="Calibri"/>
              </a:rPr>
              <a:t> for </a:t>
            </a:r>
          </a:p>
          <a:p>
            <a:r>
              <a:rPr lang="en-US" altLang="zh-TW" dirty="0" smtClean="0">
                <a:latin typeface="Calibri"/>
              </a:rPr>
              <a:t>(L</a:t>
            </a:r>
            <a:r>
              <a:rPr lang="en-US" altLang="zh-TW" baseline="-25000" dirty="0" smtClean="0">
                <a:latin typeface="Calibri"/>
              </a:rPr>
              <a:t>0</a:t>
            </a:r>
            <a:r>
              <a:rPr lang="en-US" altLang="zh-TW" dirty="0" smtClean="0"/>
              <a:t> =0) 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>
                <a:latin typeface="Calibri"/>
              </a:rPr>
              <a:t>(L</a:t>
            </a:r>
            <a:r>
              <a:rPr lang="en-US" altLang="zh-TW" baseline="-25000" dirty="0" smtClean="0">
                <a:latin typeface="Calibri"/>
              </a:rPr>
              <a:t>1</a:t>
            </a:r>
            <a:r>
              <a:rPr lang="en-US" altLang="zh-TW" dirty="0" smtClean="0"/>
              <a:t>=1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/>
              <a:t>old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=new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/>
              <a:t>(L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=0</a:t>
            </a:r>
            <a:r>
              <a:rPr lang="en-US" altLang="zh-TW" dirty="0" smtClean="0">
                <a:latin typeface="cmsy10"/>
              </a:rPr>
              <a:t>Æ</a:t>
            </a:r>
            <a:r>
              <a:rPr lang="en-US" altLang="zh-TW" dirty="0" smtClean="0"/>
              <a:t>new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=new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+1)</a:t>
            </a:r>
            <a:r>
              <a:rPr lang="en-US" altLang="zh-TW" dirty="0" smtClean="0">
                <a:latin typeface="cmsy10"/>
              </a:rPr>
              <a:t> Æ</a:t>
            </a:r>
            <a:r>
              <a:rPr lang="en-US" altLang="zh-TW" dirty="0" smtClean="0"/>
              <a:t>(new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!=old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)</a:t>
            </a:r>
            <a:r>
              <a:rPr lang="en-US" altLang="zh-TW" dirty="0" smtClean="0">
                <a:latin typeface="cmsy10"/>
              </a:rPr>
              <a:t> Æ</a:t>
            </a:r>
            <a:r>
              <a:rPr lang="en-US" altLang="zh-TW" dirty="0" smtClean="0"/>
              <a:t>(L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!=0)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5536" y="1291982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\functions {</a:t>
            </a:r>
          </a:p>
          <a:p>
            <a:r>
              <a:rPr lang="en-US" altLang="zh-TW" dirty="0" smtClean="0"/>
              <a:t>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L0, L1, old0, new0, L2, new1;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\problem {</a:t>
            </a:r>
          </a:p>
          <a:p>
            <a:r>
              <a:rPr lang="en-US" altLang="zh-TW" dirty="0" smtClean="0"/>
              <a:t>  \part[p1]          (L0 =0) &amp;</a:t>
            </a:r>
          </a:p>
          <a:p>
            <a:r>
              <a:rPr lang="en-US" altLang="zh-TW" dirty="0" smtClean="0"/>
              <a:t>  \part[p2]         (L1 =1 &amp; old0=new0) &amp;</a:t>
            </a:r>
          </a:p>
          <a:p>
            <a:r>
              <a:rPr lang="en-US" altLang="zh-TW" dirty="0" smtClean="0"/>
              <a:t>  \part[p3]         (L2=0 &amp; new1 =new0+1) &amp;</a:t>
            </a:r>
          </a:p>
          <a:p>
            <a:r>
              <a:rPr lang="en-US" altLang="zh-TW" dirty="0" smtClean="0"/>
              <a:t>  \part[p4]         (new1 != old0) &amp;</a:t>
            </a:r>
          </a:p>
          <a:p>
            <a:r>
              <a:rPr lang="en-US" altLang="zh-TW" dirty="0" smtClean="0"/>
              <a:t>  \part[p5]         (L2!=0)</a:t>
            </a:r>
          </a:p>
          <a:p>
            <a:r>
              <a:rPr lang="en-US" altLang="zh-TW" dirty="0" smtClean="0"/>
              <a:t>                       -&gt;</a:t>
            </a:r>
          </a:p>
          <a:p>
            <a:r>
              <a:rPr lang="en-US" altLang="zh-TW" dirty="0" smtClean="0"/>
              <a:t>  false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\</a:t>
            </a:r>
            <a:r>
              <a:rPr lang="en-US" altLang="zh-TW" dirty="0" err="1" smtClean="0"/>
              <a:t>interpolant</a:t>
            </a:r>
            <a:r>
              <a:rPr lang="en-US" altLang="zh-TW" dirty="0" smtClean="0"/>
              <a:t> {p1; p2, p3, p4, p5}</a:t>
            </a:r>
          </a:p>
          <a:p>
            <a:r>
              <a:rPr lang="en-US" altLang="zh-TW" dirty="0" smtClean="0"/>
              <a:t>\</a:t>
            </a:r>
            <a:r>
              <a:rPr lang="en-US" altLang="zh-TW" dirty="0" err="1" smtClean="0"/>
              <a:t>interpolant</a:t>
            </a:r>
            <a:r>
              <a:rPr lang="en-US" altLang="zh-TW" dirty="0" smtClean="0"/>
              <a:t> {p1, p2; p3, p4, p5}</a:t>
            </a:r>
          </a:p>
          <a:p>
            <a:r>
              <a:rPr lang="en-US" altLang="zh-TW" dirty="0" smtClean="0"/>
              <a:t>\</a:t>
            </a:r>
            <a:r>
              <a:rPr lang="en-US" altLang="zh-TW" dirty="0" err="1" smtClean="0"/>
              <a:t>interpolant</a:t>
            </a:r>
            <a:r>
              <a:rPr lang="en-US" altLang="zh-TW" dirty="0" smtClean="0"/>
              <a:t> {p1, p2, p3; p4, p5}</a:t>
            </a:r>
          </a:p>
          <a:p>
            <a:r>
              <a:rPr lang="en-US" altLang="zh-TW" dirty="0" smtClean="0"/>
              <a:t>\</a:t>
            </a:r>
            <a:r>
              <a:rPr lang="en-US" altLang="zh-TW" dirty="0" err="1" smtClean="0"/>
              <a:t>interpolant</a:t>
            </a:r>
            <a:r>
              <a:rPr lang="en-US" altLang="zh-TW" dirty="0" smtClean="0"/>
              <a:t> {p1, p2, p3, p4; p5}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Run the two versions of verification algorithms on the following control flow graph, using Princess for computing </a:t>
            </a:r>
            <a:r>
              <a:rPr lang="en-US" altLang="zh-TW" sz="2800" dirty="0" err="1" smtClean="0"/>
              <a:t>interpolants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93</a:t>
            </a:fld>
            <a:endParaRPr lang="zh-TW" altLang="en-US"/>
          </a:p>
        </p:txBody>
      </p:sp>
      <p:grpSp>
        <p:nvGrpSpPr>
          <p:cNvPr id="5" name="Group 33" descr=" 3"/>
          <p:cNvGrpSpPr>
            <a:grpSpLocks/>
          </p:cNvGrpSpPr>
          <p:nvPr/>
        </p:nvGrpSpPr>
        <p:grpSpPr bwMode="auto">
          <a:xfrm>
            <a:off x="2211414" y="2924944"/>
            <a:ext cx="3944938" cy="3429000"/>
            <a:chOff x="2891" y="1248"/>
            <a:chExt cx="2485" cy="216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836" y="1248"/>
              <a:ext cx="169" cy="1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TW" altLang="zh-TW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836" y="1671"/>
              <a:ext cx="169" cy="1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TW" altLang="zh-TW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891" y="2210"/>
              <a:ext cx="169" cy="17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TW" altLang="zh-TW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005" y="2095"/>
              <a:ext cx="169" cy="1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TW" altLang="zh-TW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005" y="2518"/>
              <a:ext cx="169" cy="1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TW" altLang="zh-TW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005" y="2857"/>
              <a:ext cx="169" cy="1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TW" altLang="zh-TW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889" y="1371"/>
              <a:ext cx="72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400" b="1" dirty="0" smtClean="0">
                  <a:latin typeface="Courier New" pitchFamily="49" charset="0"/>
                  <a:ea typeface="新細明體" charset="-120"/>
                </a:rPr>
                <a:t>L=0;Cnt=0</a:t>
              </a:r>
              <a:endParaRPr lang="en-US" altLang="zh-TW" sz="1400" b="1" dirty="0">
                <a:latin typeface="Courier New" pitchFamily="49" charset="0"/>
                <a:ea typeface="新細明體" charset="-120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4015" y="1751"/>
              <a:ext cx="590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1400" b="1" dirty="0" smtClean="0">
                  <a:latin typeface="Courier New" pitchFamily="49" charset="0"/>
                  <a:ea typeface="新細明體" charset="-120"/>
                </a:rPr>
                <a:t>L=1;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1400" b="1" dirty="0" smtClean="0">
                  <a:latin typeface="Courier New" pitchFamily="49" charset="0"/>
                  <a:ea typeface="新細明體" charset="-120"/>
                </a:rPr>
                <a:t>old=new</a:t>
              </a:r>
              <a:endParaRPr lang="en-US" altLang="zh-TW" sz="1400" b="1" dirty="0">
                <a:latin typeface="Courier New" pitchFamily="49" charset="0"/>
                <a:ea typeface="新細明體" charset="-12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998" y="2099"/>
              <a:ext cx="45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400" b="1" dirty="0">
                  <a:latin typeface="Courier New" pitchFamily="49" charset="0"/>
                  <a:ea typeface="新細明體" charset="-120"/>
                </a:rPr>
                <a:t>[</a:t>
              </a:r>
              <a:r>
                <a:rPr lang="en-US" altLang="zh-TW" sz="1400" b="1" dirty="0" smtClean="0">
                  <a:latin typeface="Courier New" pitchFamily="49" charset="0"/>
                  <a:ea typeface="新細明體" charset="-120"/>
                </a:rPr>
                <a:t>L=0</a:t>
              </a:r>
              <a:r>
                <a:rPr lang="en-US" altLang="zh-TW" sz="1400" b="1" dirty="0">
                  <a:latin typeface="Courier New" pitchFamily="49" charset="0"/>
                  <a:ea typeface="新細明體" charset="-120"/>
                </a:rPr>
                <a:t>]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4110" y="2687"/>
              <a:ext cx="786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400" b="1">
                  <a:latin typeface="Courier New" pitchFamily="49" charset="0"/>
                  <a:ea typeface="新細明體" charset="-120"/>
                </a:rPr>
                <a:t>[new==old]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4589" y="2352"/>
              <a:ext cx="7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400" b="1" dirty="0">
                  <a:latin typeface="Courier New" pitchFamily="49" charset="0"/>
                  <a:ea typeface="新細明體" charset="-120"/>
                </a:rPr>
                <a:t>[new!=old]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920" y="1417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4089" y="2264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4089" y="2687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 flipV="1">
              <a:off x="3063" y="2291"/>
              <a:ext cx="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968" y="1820"/>
              <a:ext cx="120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005" y="1735"/>
              <a:ext cx="660" cy="862"/>
            </a:xfrm>
            <a:custGeom>
              <a:avLst/>
              <a:gdLst/>
              <a:ahLst/>
              <a:cxnLst>
                <a:cxn ang="0">
                  <a:pos x="96" y="489"/>
                </a:cxn>
                <a:cxn ang="0">
                  <a:pos x="264" y="456"/>
                </a:cxn>
                <a:cxn ang="0">
                  <a:pos x="360" y="213"/>
                </a:cxn>
                <a:cxn ang="0">
                  <a:pos x="237" y="12"/>
                </a:cxn>
                <a:cxn ang="0">
                  <a:pos x="0" y="9"/>
                </a:cxn>
              </a:cxnLst>
              <a:rect l="0" t="0" r="r" b="b"/>
              <a:pathLst>
                <a:path w="375" h="489">
                  <a:moveTo>
                    <a:pt x="96" y="489"/>
                  </a:moveTo>
                  <a:cubicBezTo>
                    <a:pt x="124" y="484"/>
                    <a:pt x="204" y="486"/>
                    <a:pt x="264" y="456"/>
                  </a:cubicBezTo>
                  <a:cubicBezTo>
                    <a:pt x="324" y="426"/>
                    <a:pt x="375" y="336"/>
                    <a:pt x="360" y="213"/>
                  </a:cubicBezTo>
                  <a:cubicBezTo>
                    <a:pt x="345" y="90"/>
                    <a:pt x="294" y="24"/>
                    <a:pt x="237" y="12"/>
                  </a:cubicBezTo>
                  <a:cubicBezTo>
                    <a:pt x="180" y="0"/>
                    <a:pt x="49" y="10"/>
                    <a:pt x="0" y="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3504" y="3177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rPr>
                <a:t>control-flow graph</a:t>
              </a:r>
            </a:p>
          </p:txBody>
        </p:sp>
      </p:grpSp>
      <p:sp>
        <p:nvSpPr>
          <p:cNvPr id="29" name="Oval 8"/>
          <p:cNvSpPr>
            <a:spLocks noChangeArrowheads="1"/>
          </p:cNvSpPr>
          <p:nvPr/>
        </p:nvSpPr>
        <p:spPr bwMode="auto">
          <a:xfrm>
            <a:off x="3131840" y="4421957"/>
            <a:ext cx="2682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4042717" y="4581128"/>
            <a:ext cx="9364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 dirty="0" smtClean="0">
                <a:latin typeface="Courier New" pitchFamily="49" charset="0"/>
                <a:ea typeface="新細明體" charset="-120"/>
              </a:rPr>
              <a:t>[</a:t>
            </a:r>
            <a:r>
              <a:rPr lang="en-US" altLang="zh-TW" sz="1400" b="1" dirty="0" err="1" smtClean="0">
                <a:latin typeface="Courier New" pitchFamily="49" charset="0"/>
                <a:ea typeface="新細明體" charset="-120"/>
              </a:rPr>
              <a:t>Cnt</a:t>
            </a:r>
            <a:r>
              <a:rPr lang="en-US" altLang="zh-TW" sz="1400" b="1" dirty="0" smtClean="0">
                <a:latin typeface="Courier New" pitchFamily="49" charset="0"/>
                <a:ea typeface="新細明體" charset="-120"/>
              </a:rPr>
              <a:t>&gt;3]</a:t>
            </a:r>
            <a:endParaRPr lang="en-US" altLang="zh-TW" sz="1400" b="1" dirty="0">
              <a:latin typeface="Courier New" pitchFamily="49" charset="0"/>
              <a:ea typeface="新細明體" charset="-120"/>
            </a:endParaRPr>
          </a:p>
        </p:txBody>
      </p:sp>
      <p:sp>
        <p:nvSpPr>
          <p:cNvPr id="34" name="Line 19"/>
          <p:cNvSpPr>
            <a:spLocks noChangeShapeType="1"/>
          </p:cNvSpPr>
          <p:nvPr/>
        </p:nvSpPr>
        <p:spPr bwMode="auto">
          <a:xfrm flipH="1">
            <a:off x="3419872" y="4437113"/>
            <a:ext cx="576064" cy="720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3131840" y="4149080"/>
            <a:ext cx="9685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 dirty="0" smtClean="0">
                <a:latin typeface="Courier New" pitchFamily="49" charset="0"/>
                <a:ea typeface="新細明體" charset="-120"/>
              </a:rPr>
              <a:t>[Cnt</a:t>
            </a:r>
            <a:r>
              <a:rPr lang="en-US" altLang="zh-TW" sz="1400" b="1" dirty="0" smtClean="0">
                <a:latin typeface="cmsy10"/>
                <a:ea typeface="新細明體" charset="-120"/>
              </a:rPr>
              <a:t>·</a:t>
            </a:r>
            <a:r>
              <a:rPr lang="en-US" altLang="zh-TW" sz="1400" b="1" dirty="0" smtClean="0">
                <a:latin typeface="Courier New" pitchFamily="49" charset="0"/>
                <a:ea typeface="新細明體" charset="-120"/>
              </a:rPr>
              <a:t>3]</a:t>
            </a:r>
            <a:endParaRPr lang="en-US" altLang="zh-TW" sz="1400" b="1" dirty="0">
              <a:latin typeface="Courier New" pitchFamily="49" charset="0"/>
              <a:ea typeface="新細明體" charset="-120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>
            <a:off x="3347864" y="4653137"/>
            <a:ext cx="648072" cy="3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3203477" y="4781385"/>
            <a:ext cx="721672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b="1" dirty="0" smtClean="0">
                <a:latin typeface="Courier New" pitchFamily="49" charset="0"/>
                <a:ea typeface="新細明體" charset="-120"/>
              </a:rPr>
              <a:t>L=0;</a:t>
            </a:r>
          </a:p>
          <a:p>
            <a:pPr>
              <a:lnSpc>
                <a:spcPct val="80000"/>
              </a:lnSpc>
            </a:pPr>
            <a:r>
              <a:rPr lang="en-US" altLang="zh-TW" sz="1400" b="1" dirty="0" smtClean="0">
                <a:latin typeface="Courier New" pitchFamily="49" charset="0"/>
                <a:ea typeface="新細明體" charset="-120"/>
              </a:rPr>
              <a:t>new++</a:t>
            </a:r>
            <a:endParaRPr lang="en-US" altLang="zh-TW" sz="1400" b="1" dirty="0">
              <a:latin typeface="Courier New" pitchFamily="49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IH@ELDKASQFUVWYY57I" val="4121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tailEnd type="triangle" w="lg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2558</TotalTime>
  <Words>7238</Words>
  <Application>Microsoft Office PowerPoint</Application>
  <PresentationFormat>如螢幕大小 (4:3)</PresentationFormat>
  <Paragraphs>2383</Paragraphs>
  <Slides>93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93</vt:i4>
      </vt:variant>
    </vt:vector>
  </HeadingPairs>
  <TitlesOfParts>
    <vt:vector size="104" baseType="lpstr">
      <vt:lpstr>Arial</vt:lpstr>
      <vt:lpstr>新細明體</vt:lpstr>
      <vt:lpstr>Calibri</vt:lpstr>
      <vt:lpstr>Courier New</vt:lpstr>
      <vt:lpstr>Times New Roman</vt:lpstr>
      <vt:lpstr>cmsy10</vt:lpstr>
      <vt:lpstr>Wingdings</vt:lpstr>
      <vt:lpstr>Symbol</vt:lpstr>
      <vt:lpstr>Comic Sans MS</vt:lpstr>
      <vt:lpstr>msam10</vt:lpstr>
      <vt:lpstr>Office 佈景主題</vt:lpstr>
      <vt:lpstr>SMT and Its Application in  Software Verification (Part II)</vt:lpstr>
      <vt:lpstr>Lazy abstraction -- an example</vt:lpstr>
      <vt:lpstr>Unwinding the CFG</vt:lpstr>
      <vt:lpstr>Unwinding the CFG</vt:lpstr>
      <vt:lpstr>Unwinding the CFG</vt:lpstr>
      <vt:lpstr>Unwinding the CFG</vt:lpstr>
      <vt:lpstr>Unwinding the CFG</vt:lpstr>
      <vt:lpstr>Unwinding the CFG</vt:lpstr>
      <vt:lpstr>Unwinding the CFG</vt:lpstr>
      <vt:lpstr>Unwinding the CFG</vt:lpstr>
      <vt:lpstr>Unwinding the CFG</vt:lpstr>
      <vt:lpstr>Unwinding the CFG</vt:lpstr>
      <vt:lpstr>Unwinding the CFG</vt:lpstr>
      <vt:lpstr>Unwinding the CFG</vt:lpstr>
      <vt:lpstr>Unwinding the CFG</vt:lpstr>
      <vt:lpstr>Unwinding the CFG</vt:lpstr>
      <vt:lpstr>Unwinding the CFG</vt:lpstr>
      <vt:lpstr>Unwinding the CFG</vt:lpstr>
      <vt:lpstr>Unwinding the CFG</vt:lpstr>
      <vt:lpstr>Unwinding the CFG</vt:lpstr>
      <vt:lpstr>Unwinding the CFG</vt:lpstr>
      <vt:lpstr>Unwinding the CFG</vt:lpstr>
      <vt:lpstr>Unwinding the CFG</vt:lpstr>
      <vt:lpstr>Unwinding the CFG</vt:lpstr>
      <vt:lpstr>Unwinding the CFG</vt:lpstr>
      <vt:lpstr>Unwinding the CFG</vt:lpstr>
      <vt:lpstr>Unwinding the CFG</vt:lpstr>
      <vt:lpstr>Unwinding the CFG</vt:lpstr>
      <vt:lpstr>Unwinding the CFG</vt:lpstr>
      <vt:lpstr>Unwinding the CFG</vt:lpstr>
      <vt:lpstr>Unwinding the CFG</vt:lpstr>
      <vt:lpstr>Unwinding the CFG</vt:lpstr>
      <vt:lpstr>Another Approach: The IMPACT method</vt:lpstr>
      <vt:lpstr>Interpolation Lemma</vt:lpstr>
      <vt:lpstr>Interpolation Lemma</vt:lpstr>
      <vt:lpstr>Interpolation Lemma</vt:lpstr>
      <vt:lpstr>Interpolation Lemma</vt:lpstr>
      <vt:lpstr>Interpolation Lemma</vt:lpstr>
      <vt:lpstr>Interpolants for sequences</vt:lpstr>
      <vt:lpstr>Interpolants for sequences</vt:lpstr>
      <vt:lpstr>Interpolants for sequences</vt:lpstr>
      <vt:lpstr>Interpolants for sequences</vt:lpstr>
      <vt:lpstr>Interpolants for sequences</vt:lpstr>
      <vt:lpstr>Interpolants for sequences</vt:lpstr>
      <vt:lpstr>Interpolants for sequences</vt:lpstr>
      <vt:lpstr>Interpolants for sequences</vt:lpstr>
      <vt:lpstr>Interpolants for sequences</vt:lpstr>
      <vt:lpstr>Interpolants for sequences</vt:lpstr>
      <vt:lpstr>Interpolants as Floyd-Hoare proofs</vt:lpstr>
      <vt:lpstr>Interpolants as Floyd-Hoare proofs</vt:lpstr>
      <vt:lpstr>Interpolants as Floyd-Hoare proofs</vt:lpstr>
      <vt:lpstr>Interpolants as Floyd-Hoare proofs</vt:lpstr>
      <vt:lpstr>Interpolants as Floyd-Hoare proofs</vt:lpstr>
      <vt:lpstr>Interpolants as Floyd-Hoare proofs</vt:lpstr>
      <vt:lpstr>Interpolants as Floyd-Hoare proofs</vt:lpstr>
      <vt:lpstr>Interpolants as Floyd-Hoare proofs</vt:lpstr>
      <vt:lpstr>Lazy abstraction -- an example</vt:lpstr>
      <vt:lpstr>Lazy abstraction -- an example</vt:lpstr>
      <vt:lpstr>Unwinding the CFG</vt:lpstr>
      <vt:lpstr>Unwinding the CFG</vt:lpstr>
      <vt:lpstr>Unwinding the CFG</vt:lpstr>
      <vt:lpstr>Unwinding the CFG</vt:lpstr>
      <vt:lpstr>Unwinding the CFG</vt:lpstr>
      <vt:lpstr>Unwinding the CFG</vt:lpstr>
      <vt:lpstr>Unwinding the CFG</vt:lpstr>
      <vt:lpstr>Unwinding the CFG</vt:lpstr>
      <vt:lpstr>Unwinding the CFG</vt:lpstr>
      <vt:lpstr>Unwinding the CFG</vt:lpstr>
      <vt:lpstr>Unwinding the CFG</vt:lpstr>
      <vt:lpstr>Unwinding the CFG</vt:lpstr>
      <vt:lpstr>Unwinding the CFG</vt:lpstr>
      <vt:lpstr>Unwinding the CFG</vt:lpstr>
      <vt:lpstr>Unwinding the CFG</vt:lpstr>
      <vt:lpstr>Unwinding the CFG</vt:lpstr>
      <vt:lpstr>Unwinding the CFG</vt:lpstr>
      <vt:lpstr>Unwinding the CFG</vt:lpstr>
      <vt:lpstr>Unwinding the CFG</vt:lpstr>
      <vt:lpstr>Unwinding the CFG</vt:lpstr>
      <vt:lpstr>Unwinding the CFG</vt:lpstr>
      <vt:lpstr>Covering step</vt:lpstr>
      <vt:lpstr>Covering step</vt:lpstr>
      <vt:lpstr>Covering step</vt:lpstr>
      <vt:lpstr>Covering step</vt:lpstr>
      <vt:lpstr>Refinement step</vt:lpstr>
      <vt:lpstr>Refinement step</vt:lpstr>
      <vt:lpstr>Refinement step</vt:lpstr>
      <vt:lpstr>Forced cover</vt:lpstr>
      <vt:lpstr>Forced cover</vt:lpstr>
      <vt:lpstr>Safe and complete</vt:lpstr>
      <vt:lpstr>Unwinding steps</vt:lpstr>
      <vt:lpstr>Overall algorithm</vt:lpstr>
      <vt:lpstr>Interpolant Seqeunce in Princess</vt:lpstr>
      <vt:lpstr>Homework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SMT</dc:title>
  <dc:creator>IH</dc:creator>
  <cp:lastModifiedBy>IH</cp:lastModifiedBy>
  <cp:revision>37</cp:revision>
  <dcterms:created xsi:type="dcterms:W3CDTF">2011-06-13T08:39:47Z</dcterms:created>
  <dcterms:modified xsi:type="dcterms:W3CDTF">2011-06-30T05:40:09Z</dcterms:modified>
</cp:coreProperties>
</file>