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handoutMasterIdLst>
    <p:handoutMasterId r:id="rId71"/>
  </p:handoutMasterIdLst>
  <p:sldIdLst>
    <p:sldId id="256" r:id="rId2"/>
    <p:sldId id="282" r:id="rId3"/>
    <p:sldId id="283" r:id="rId4"/>
    <p:sldId id="284" r:id="rId5"/>
    <p:sldId id="269" r:id="rId6"/>
    <p:sldId id="270" r:id="rId7"/>
    <p:sldId id="272" r:id="rId8"/>
    <p:sldId id="273" r:id="rId9"/>
    <p:sldId id="274" r:id="rId10"/>
    <p:sldId id="261" r:id="rId11"/>
    <p:sldId id="260" r:id="rId12"/>
    <p:sldId id="263" r:id="rId13"/>
    <p:sldId id="262" r:id="rId14"/>
    <p:sldId id="264" r:id="rId15"/>
    <p:sldId id="265" r:id="rId16"/>
    <p:sldId id="266" r:id="rId17"/>
    <p:sldId id="268" r:id="rId18"/>
    <p:sldId id="267" r:id="rId19"/>
    <p:sldId id="275" r:id="rId20"/>
    <p:sldId id="276" r:id="rId21"/>
    <p:sldId id="317" r:id="rId22"/>
    <p:sldId id="318" r:id="rId23"/>
    <p:sldId id="277" r:id="rId24"/>
    <p:sldId id="278" r:id="rId25"/>
    <p:sldId id="279" r:id="rId26"/>
    <p:sldId id="280" r:id="rId27"/>
    <p:sldId id="281" r:id="rId28"/>
    <p:sldId id="285" r:id="rId29"/>
    <p:sldId id="286" r:id="rId30"/>
    <p:sldId id="288" r:id="rId31"/>
    <p:sldId id="289" r:id="rId32"/>
    <p:sldId id="290" r:id="rId33"/>
    <p:sldId id="291" r:id="rId34"/>
    <p:sldId id="292" r:id="rId35"/>
    <p:sldId id="294" r:id="rId36"/>
    <p:sldId id="295" r:id="rId37"/>
    <p:sldId id="296" r:id="rId38"/>
    <p:sldId id="331" r:id="rId39"/>
    <p:sldId id="322" r:id="rId40"/>
    <p:sldId id="323" r:id="rId41"/>
    <p:sldId id="324" r:id="rId42"/>
    <p:sldId id="325" r:id="rId43"/>
    <p:sldId id="326" r:id="rId44"/>
    <p:sldId id="327" r:id="rId45"/>
    <p:sldId id="328" r:id="rId46"/>
    <p:sldId id="329" r:id="rId47"/>
    <p:sldId id="330" r:id="rId48"/>
    <p:sldId id="297" r:id="rId49"/>
    <p:sldId id="298" r:id="rId50"/>
    <p:sldId id="299" r:id="rId51"/>
    <p:sldId id="301" r:id="rId52"/>
    <p:sldId id="302" r:id="rId53"/>
    <p:sldId id="319" r:id="rId54"/>
    <p:sldId id="303" r:id="rId55"/>
    <p:sldId id="305" r:id="rId56"/>
    <p:sldId id="306" r:id="rId57"/>
    <p:sldId id="307" r:id="rId58"/>
    <p:sldId id="308" r:id="rId59"/>
    <p:sldId id="309" r:id="rId60"/>
    <p:sldId id="310" r:id="rId61"/>
    <p:sldId id="311" r:id="rId62"/>
    <p:sldId id="313" r:id="rId63"/>
    <p:sldId id="314" r:id="rId64"/>
    <p:sldId id="315" r:id="rId65"/>
    <p:sldId id="257" r:id="rId66"/>
    <p:sldId id="320" r:id="rId67"/>
    <p:sldId id="321" r:id="rId68"/>
    <p:sldId id="316" r:id="rId69"/>
  </p:sldIdLst>
  <p:sldSz cx="9144000" cy="6858000" type="screen4x3"/>
  <p:notesSz cx="6756400" cy="9931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314"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42.wmf"/><Relationship Id="rId1" Type="http://schemas.openxmlformats.org/officeDocument/2006/relationships/image" Target="../media/image41.wmf"/><Relationship Id="rId5" Type="http://schemas.openxmlformats.org/officeDocument/2006/relationships/image" Target="../media/image43.wmf"/><Relationship Id="rId4" Type="http://schemas.openxmlformats.org/officeDocument/2006/relationships/image" Target="../media/image4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52.wmf"/><Relationship Id="rId1" Type="http://schemas.openxmlformats.org/officeDocument/2006/relationships/image" Target="../media/image51.wmf"/><Relationship Id="rId5" Type="http://schemas.openxmlformats.org/officeDocument/2006/relationships/image" Target="../media/image54.wmf"/><Relationship Id="rId4" Type="http://schemas.openxmlformats.org/officeDocument/2006/relationships/image" Target="../media/image5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e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28.wmf"/><Relationship Id="rId4" Type="http://schemas.openxmlformats.org/officeDocument/2006/relationships/image" Target="../media/image63.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image" Target="../media/image66.wmf"/><Relationship Id="rId7" Type="http://schemas.openxmlformats.org/officeDocument/2006/relationships/image" Target="../media/image70.wmf"/><Relationship Id="rId2" Type="http://schemas.openxmlformats.org/officeDocument/2006/relationships/image" Target="../media/image65.wmf"/><Relationship Id="rId1" Type="http://schemas.openxmlformats.org/officeDocument/2006/relationships/image" Target="../media/image64.wmf"/><Relationship Id="rId6" Type="http://schemas.openxmlformats.org/officeDocument/2006/relationships/image" Target="../media/image69.wmf"/><Relationship Id="rId5" Type="http://schemas.openxmlformats.org/officeDocument/2006/relationships/image" Target="../media/image68.wmf"/><Relationship Id="rId10" Type="http://schemas.openxmlformats.org/officeDocument/2006/relationships/image" Target="../media/image73.wmf"/><Relationship Id="rId4" Type="http://schemas.openxmlformats.org/officeDocument/2006/relationships/image" Target="../media/image67.wmf"/><Relationship Id="rId9" Type="http://schemas.openxmlformats.org/officeDocument/2006/relationships/image" Target="../media/image7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6.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emf"/><Relationship Id="rId4" Type="http://schemas.openxmlformats.org/officeDocument/2006/relationships/image" Target="../media/image80.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26.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83.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0.wmf"/><Relationship Id="rId1" Type="http://schemas.openxmlformats.org/officeDocument/2006/relationships/image" Target="../media/image84.wmf"/><Relationship Id="rId4" Type="http://schemas.openxmlformats.org/officeDocument/2006/relationships/image" Target="../media/image86.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89.wmf"/><Relationship Id="rId1" Type="http://schemas.openxmlformats.org/officeDocument/2006/relationships/image" Target="../media/image88.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90.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e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3.wmf"/><Relationship Id="rId7" Type="http://schemas.openxmlformats.org/officeDocument/2006/relationships/image" Target="../media/image37.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7774" cy="49657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27064" y="0"/>
            <a:ext cx="2927774" cy="496570"/>
          </a:xfrm>
          <a:prstGeom prst="rect">
            <a:avLst/>
          </a:prstGeom>
        </p:spPr>
        <p:txBody>
          <a:bodyPr vert="horz" lIns="91440" tIns="45720" rIns="91440" bIns="45720" rtlCol="0"/>
          <a:lstStyle>
            <a:lvl1pPr algn="r">
              <a:defRPr sz="1200"/>
            </a:lvl1pPr>
          </a:lstStyle>
          <a:p>
            <a:fld id="{E9EF4900-36D4-42F7-A150-70657CE42710}" type="datetimeFigureOut">
              <a:rPr lang="ru-RU" smtClean="0"/>
              <a:t>07.05.2009</a:t>
            </a:fld>
            <a:endParaRPr lang="ru-RU"/>
          </a:p>
        </p:txBody>
      </p:sp>
      <p:sp>
        <p:nvSpPr>
          <p:cNvPr id="4" name="Footer Placeholder 3"/>
          <p:cNvSpPr>
            <a:spLocks noGrp="1"/>
          </p:cNvSpPr>
          <p:nvPr>
            <p:ph type="ftr" sz="quarter" idx="2"/>
          </p:nvPr>
        </p:nvSpPr>
        <p:spPr>
          <a:xfrm>
            <a:off x="0" y="9433107"/>
            <a:ext cx="2927774" cy="49657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27064" y="9433107"/>
            <a:ext cx="2927774" cy="496570"/>
          </a:xfrm>
          <a:prstGeom prst="rect">
            <a:avLst/>
          </a:prstGeom>
        </p:spPr>
        <p:txBody>
          <a:bodyPr vert="horz" lIns="91440" tIns="45720" rIns="91440" bIns="45720" rtlCol="0" anchor="b"/>
          <a:lstStyle>
            <a:lvl1pPr algn="r">
              <a:defRPr sz="1200"/>
            </a:lvl1pPr>
          </a:lstStyle>
          <a:p>
            <a:fld id="{D6EBD471-2AE1-4D06-B432-60E70BE3C7AF}" type="slidenum">
              <a:rPr lang="ru-RU" smtClean="0"/>
              <a:t>‹#›</a:t>
            </a:fld>
            <a:endParaRPr lang="ru-RU"/>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7774" cy="49657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27064" y="0"/>
            <a:ext cx="2927774" cy="496570"/>
          </a:xfrm>
          <a:prstGeom prst="rect">
            <a:avLst/>
          </a:prstGeom>
        </p:spPr>
        <p:txBody>
          <a:bodyPr vert="horz" lIns="91440" tIns="45720" rIns="91440" bIns="45720" rtlCol="0"/>
          <a:lstStyle>
            <a:lvl1pPr algn="r">
              <a:defRPr sz="1200"/>
            </a:lvl1pPr>
          </a:lstStyle>
          <a:p>
            <a:fld id="{DE9F0ABE-E6C9-42AF-8B47-1CB218BB146F}" type="datetimeFigureOut">
              <a:rPr lang="en-US" smtClean="0"/>
              <a:pPr/>
              <a:t>5/7/2009</a:t>
            </a:fld>
            <a:endParaRPr lang="en-US"/>
          </a:p>
        </p:txBody>
      </p:sp>
      <p:sp>
        <p:nvSpPr>
          <p:cNvPr id="4" name="Slide Image Placeholder 3"/>
          <p:cNvSpPr>
            <a:spLocks noGrp="1" noRot="1" noChangeAspect="1"/>
          </p:cNvSpPr>
          <p:nvPr>
            <p:ph type="sldImg" idx="2"/>
          </p:nvPr>
        </p:nvSpPr>
        <p:spPr>
          <a:xfrm>
            <a:off x="895350" y="744538"/>
            <a:ext cx="4965700" cy="37242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5640" y="4717415"/>
            <a:ext cx="5405120" cy="446913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3107"/>
            <a:ext cx="2927774" cy="49657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27064" y="9433107"/>
            <a:ext cx="2927774" cy="496570"/>
          </a:xfrm>
          <a:prstGeom prst="rect">
            <a:avLst/>
          </a:prstGeom>
        </p:spPr>
        <p:txBody>
          <a:bodyPr vert="horz" lIns="91440" tIns="45720" rIns="91440" bIns="45720" rtlCol="0" anchor="b"/>
          <a:lstStyle>
            <a:lvl1pPr algn="r">
              <a:defRPr sz="1200"/>
            </a:lvl1pPr>
          </a:lstStyle>
          <a:p>
            <a:fld id="{37E74CF2-DD7D-4AC2-94DD-F3DD70B31D1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CFEF2-2602-408C-9D61-07AF557B5456}" type="datetimeFigureOut">
              <a:rPr lang="en-US" smtClean="0"/>
              <a:pPr/>
              <a:t>5/7/2009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5B90C-9890-43A3-984C-1C335C5E514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CFEF2-2602-408C-9D61-07AF557B5456}" type="datetimeFigureOut">
              <a:rPr lang="en-US" smtClean="0"/>
              <a:pPr/>
              <a:t>5/7/2009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5B90C-9890-43A3-984C-1C335C5E514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CFEF2-2602-408C-9D61-07AF557B5456}" type="datetimeFigureOut">
              <a:rPr lang="en-US" smtClean="0"/>
              <a:pPr/>
              <a:t>5/7/2009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5B90C-9890-43A3-984C-1C335C5E514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47067"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39733" y="1981200"/>
            <a:ext cx="4047067"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39733" y="4114800"/>
            <a:ext cx="4047067"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r>
              <a:rPr lang="zh-CN" altLang="en-US"/>
              <a:t>ISCIS Antalya November 5, 2003</a:t>
            </a: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530F031E-F44A-408F-9CE9-FC003A798C4F}"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381000"/>
            <a:ext cx="8229600" cy="13716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981200"/>
            <a:ext cx="4047067"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39733" y="1981200"/>
            <a:ext cx="4047067"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4114800"/>
            <a:ext cx="4047067"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39733" y="4114800"/>
            <a:ext cx="4047067"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zh-CN" altLang="en-US"/>
              <a:t>ISCIS Antalya November 5, 2003</a:t>
            </a: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26A43980-B2D5-438C-BA6A-929D5FE2C4C1}" type="slidenum">
              <a:rPr lang="zh-CN" altLang="en-US"/>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47067"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9733" y="1981200"/>
            <a:ext cx="4047067"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ISCIS Antalya November 5, 2003</a:t>
            </a: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04CCCF9-6D12-457A-BECB-4F93B2DD9572}"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CFEF2-2602-408C-9D61-07AF557B5456}" type="datetimeFigureOut">
              <a:rPr lang="en-US" smtClean="0"/>
              <a:pPr/>
              <a:t>5/7/2009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5B90C-9890-43A3-984C-1C335C5E514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CFEF2-2602-408C-9D61-07AF557B5456}" type="datetimeFigureOut">
              <a:rPr lang="en-US" smtClean="0"/>
              <a:pPr/>
              <a:t>5/7/2009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5B90C-9890-43A3-984C-1C335C5E514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CFEF2-2602-408C-9D61-07AF557B5456}" type="datetimeFigureOut">
              <a:rPr lang="en-US" smtClean="0"/>
              <a:pPr/>
              <a:t>5/7/2009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5B90C-9890-43A3-984C-1C335C5E514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CFEF2-2602-408C-9D61-07AF557B5456}" type="datetimeFigureOut">
              <a:rPr lang="en-US" smtClean="0"/>
              <a:pPr/>
              <a:t>5/7/2009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E5B90C-9890-43A3-984C-1C335C5E514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CFEF2-2602-408C-9D61-07AF557B5456}" type="datetimeFigureOut">
              <a:rPr lang="en-US" smtClean="0"/>
              <a:pPr/>
              <a:t>5/7/2009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E5B90C-9890-43A3-984C-1C335C5E514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CFEF2-2602-408C-9D61-07AF557B5456}" type="datetimeFigureOut">
              <a:rPr lang="en-US" smtClean="0"/>
              <a:pPr/>
              <a:t>5/7/2009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E5B90C-9890-43A3-984C-1C335C5E514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CFEF2-2602-408C-9D61-07AF557B5456}" type="datetimeFigureOut">
              <a:rPr lang="en-US" smtClean="0"/>
              <a:pPr/>
              <a:t>5/7/2009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5B90C-9890-43A3-984C-1C335C5E514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CFEF2-2602-408C-9D61-07AF557B5456}" type="datetimeFigureOut">
              <a:rPr lang="en-US" smtClean="0"/>
              <a:pPr/>
              <a:t>5/7/2009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5B90C-9890-43A3-984C-1C335C5E514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CFEF2-2602-408C-9D61-07AF557B5456}" type="datetimeFigureOut">
              <a:rPr lang="en-US" smtClean="0"/>
              <a:pPr/>
              <a:t>5/7/2009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E5B90C-9890-43A3-984C-1C335C5E514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oleObject" Target="../embeddings/oleObject3.bin"/><Relationship Id="rId7" Type="http://schemas.openxmlformats.org/officeDocument/2006/relationships/oleObject" Target="../embeddings/oleObject7.bin"/><Relationship Id="rId12"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oleObject" Target="../embeddings/oleObject11.bin"/><Relationship Id="rId5" Type="http://schemas.openxmlformats.org/officeDocument/2006/relationships/oleObject" Target="../embeddings/oleObject5.bin"/><Relationship Id="rId10" Type="http://schemas.openxmlformats.org/officeDocument/2006/relationships/oleObject" Target="../embeddings/oleObject10.bin"/><Relationship Id="rId4" Type="http://schemas.openxmlformats.org/officeDocument/2006/relationships/oleObject" Target="../embeddings/oleObject4.bin"/><Relationship Id="rId9"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oleObject" Target="../embeddings/oleObject15.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6.bin"/><Relationship Id="rId7" Type="http://schemas.openxmlformats.org/officeDocument/2006/relationships/oleObject" Target="../embeddings/oleObject20.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oleObject" Target="../embeddings/oleObject19.bin"/><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oleObject" Target="../embeddings/oleObject22.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24.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oleObject" Target="../embeddings/oleObject25.bin"/><Relationship Id="rId7"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28.bin"/><Relationship Id="rId5" Type="http://schemas.openxmlformats.org/officeDocument/2006/relationships/oleObject" Target="../embeddings/oleObject27.bin"/><Relationship Id="rId4" Type="http://schemas.openxmlformats.org/officeDocument/2006/relationships/oleObject" Target="../embeddings/oleObject26.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oleObject" Target="../embeddings/oleObject31.bin"/><Relationship Id="rId7" Type="http://schemas.openxmlformats.org/officeDocument/2006/relationships/oleObject" Target="../embeddings/oleObject35.bin"/><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oleObject" Target="../embeddings/oleObject34.bin"/><Relationship Id="rId5" Type="http://schemas.openxmlformats.org/officeDocument/2006/relationships/oleObject" Target="../embeddings/oleObject33.bin"/><Relationship Id="rId4" Type="http://schemas.openxmlformats.org/officeDocument/2006/relationships/oleObject" Target="../embeddings/oleObject32.bin"/><Relationship Id="rId9" Type="http://schemas.openxmlformats.org/officeDocument/2006/relationships/oleObject" Target="../embeddings/oleObject37.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4.xml"/><Relationship Id="rId1" Type="http://schemas.openxmlformats.org/officeDocument/2006/relationships/vmlDrawing" Target="../drawings/vmlDrawing10.vml"/><Relationship Id="rId5" Type="http://schemas.openxmlformats.org/officeDocument/2006/relationships/oleObject" Target="../embeddings/oleObject40.bin"/><Relationship Id="rId4" Type="http://schemas.openxmlformats.org/officeDocument/2006/relationships/oleObject" Target="../embeddings/oleObject39.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1.bin"/><Relationship Id="rId7"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44.bin"/><Relationship Id="rId5" Type="http://schemas.openxmlformats.org/officeDocument/2006/relationships/oleObject" Target="../embeddings/oleObject43.bin"/><Relationship Id="rId4" Type="http://schemas.openxmlformats.org/officeDocument/2006/relationships/oleObject" Target="../embeddings/oleObject42.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oleObject" Target="../embeddings/oleObject48.bin"/><Relationship Id="rId4" Type="http://schemas.openxmlformats.org/officeDocument/2006/relationships/oleObject" Target="../embeddings/oleObject47.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6.xml"/><Relationship Id="rId1" Type="http://schemas.openxmlformats.org/officeDocument/2006/relationships/vmlDrawing" Target="../drawings/vmlDrawing13.vml"/><Relationship Id="rId4" Type="http://schemas.openxmlformats.org/officeDocument/2006/relationships/oleObject" Target="../embeddings/oleObject50.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oleObject" Target="../embeddings/oleObject52.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3.bin"/><Relationship Id="rId7" Type="http://schemas.openxmlformats.org/officeDocument/2006/relationships/oleObject" Target="../embeddings/oleObject57.bin"/><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oleObject" Target="../embeddings/oleObject56.bin"/><Relationship Id="rId5" Type="http://schemas.openxmlformats.org/officeDocument/2006/relationships/oleObject" Target="../embeddings/oleObject55.bin"/><Relationship Id="rId4" Type="http://schemas.openxmlformats.org/officeDocument/2006/relationships/oleObject" Target="../embeddings/oleObject54.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63.bin"/><Relationship Id="rId3" Type="http://schemas.openxmlformats.org/officeDocument/2006/relationships/oleObject" Target="../embeddings/oleObject58.bin"/><Relationship Id="rId7" Type="http://schemas.openxmlformats.org/officeDocument/2006/relationships/oleObject" Target="../embeddings/oleObject62.bin"/><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oleObject" Target="../embeddings/oleObject61.bin"/><Relationship Id="rId5" Type="http://schemas.openxmlformats.org/officeDocument/2006/relationships/oleObject" Target="../embeddings/oleObject60.bin"/><Relationship Id="rId4" Type="http://schemas.openxmlformats.org/officeDocument/2006/relationships/oleObject" Target="../embeddings/oleObject59.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69.bin"/><Relationship Id="rId3" Type="http://schemas.openxmlformats.org/officeDocument/2006/relationships/oleObject" Target="../embeddings/oleObject64.bin"/><Relationship Id="rId7" Type="http://schemas.openxmlformats.org/officeDocument/2006/relationships/oleObject" Target="../embeddings/oleObject68.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67.bin"/><Relationship Id="rId5" Type="http://schemas.openxmlformats.org/officeDocument/2006/relationships/oleObject" Target="../embeddings/oleObject66.bin"/><Relationship Id="rId4" Type="http://schemas.openxmlformats.org/officeDocument/2006/relationships/oleObject" Target="../embeddings/oleObject65.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13.xml"/><Relationship Id="rId1" Type="http://schemas.openxmlformats.org/officeDocument/2006/relationships/vmlDrawing" Target="../drawings/vmlDrawing18.vml"/><Relationship Id="rId6" Type="http://schemas.openxmlformats.org/officeDocument/2006/relationships/oleObject" Target="../embeddings/oleObject73.bin"/><Relationship Id="rId5" Type="http://schemas.openxmlformats.org/officeDocument/2006/relationships/oleObject" Target="../embeddings/oleObject72.bin"/><Relationship Id="rId4" Type="http://schemas.openxmlformats.org/officeDocument/2006/relationships/oleObject" Target="../embeddings/oleObject7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79.bin"/><Relationship Id="rId3" Type="http://schemas.openxmlformats.org/officeDocument/2006/relationships/oleObject" Target="../embeddings/oleObject74.bin"/><Relationship Id="rId7" Type="http://schemas.openxmlformats.org/officeDocument/2006/relationships/oleObject" Target="../embeddings/oleObject78.bin"/><Relationship Id="rId12" Type="http://schemas.openxmlformats.org/officeDocument/2006/relationships/oleObject" Target="../embeddings/oleObject83.bin"/><Relationship Id="rId2" Type="http://schemas.openxmlformats.org/officeDocument/2006/relationships/slideLayout" Target="../slideLayouts/slideLayout13.xml"/><Relationship Id="rId1" Type="http://schemas.openxmlformats.org/officeDocument/2006/relationships/vmlDrawing" Target="../drawings/vmlDrawing19.vml"/><Relationship Id="rId6" Type="http://schemas.openxmlformats.org/officeDocument/2006/relationships/oleObject" Target="../embeddings/oleObject77.bin"/><Relationship Id="rId11" Type="http://schemas.openxmlformats.org/officeDocument/2006/relationships/oleObject" Target="../embeddings/oleObject82.bin"/><Relationship Id="rId5" Type="http://schemas.openxmlformats.org/officeDocument/2006/relationships/oleObject" Target="../embeddings/oleObject76.bin"/><Relationship Id="rId10" Type="http://schemas.openxmlformats.org/officeDocument/2006/relationships/oleObject" Target="../embeddings/oleObject81.bin"/><Relationship Id="rId4" Type="http://schemas.openxmlformats.org/officeDocument/2006/relationships/oleObject" Target="../embeddings/oleObject75.bin"/><Relationship Id="rId9" Type="http://schemas.openxmlformats.org/officeDocument/2006/relationships/oleObject" Target="../embeddings/oleObject80.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4.xml"/><Relationship Id="rId1" Type="http://schemas.openxmlformats.org/officeDocument/2006/relationships/vmlDrawing" Target="../drawings/vmlDrawing20.vml"/><Relationship Id="rId4" Type="http://schemas.openxmlformats.org/officeDocument/2006/relationships/oleObject" Target="../embeddings/oleObject85.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12.xml"/><Relationship Id="rId1" Type="http://schemas.openxmlformats.org/officeDocument/2006/relationships/vmlDrawing" Target="../drawings/vmlDrawing21.v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90.bin"/><Relationship Id="rId5" Type="http://schemas.openxmlformats.org/officeDocument/2006/relationships/oleObject" Target="../embeddings/oleObject89.bin"/><Relationship Id="rId4" Type="http://schemas.openxmlformats.org/officeDocument/2006/relationships/oleObject" Target="../embeddings/oleObject88.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13.xml"/><Relationship Id="rId1" Type="http://schemas.openxmlformats.org/officeDocument/2006/relationships/vmlDrawing" Target="../drawings/vmlDrawing23.vml"/><Relationship Id="rId5" Type="http://schemas.openxmlformats.org/officeDocument/2006/relationships/oleObject" Target="../embeddings/oleObject93.bin"/><Relationship Id="rId4" Type="http://schemas.openxmlformats.org/officeDocument/2006/relationships/oleObject" Target="../embeddings/oleObject92.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13.xml"/><Relationship Id="rId1" Type="http://schemas.openxmlformats.org/officeDocument/2006/relationships/vmlDrawing" Target="../drawings/vmlDrawing24.vml"/><Relationship Id="rId4" Type="http://schemas.openxmlformats.org/officeDocument/2006/relationships/oleObject" Target="../embeddings/oleObject95.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slideLayout" Target="../slideLayouts/slideLayout13.xml"/><Relationship Id="rId1" Type="http://schemas.openxmlformats.org/officeDocument/2006/relationships/vmlDrawing" Target="../drawings/vmlDrawing25.vml"/><Relationship Id="rId6" Type="http://schemas.openxmlformats.org/officeDocument/2006/relationships/oleObject" Target="../embeddings/oleObject99.bin"/><Relationship Id="rId5" Type="http://schemas.openxmlformats.org/officeDocument/2006/relationships/oleObject" Target="../embeddings/oleObject98.bin"/><Relationship Id="rId4" Type="http://schemas.openxmlformats.org/officeDocument/2006/relationships/oleObject" Target="../embeddings/oleObject97.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14.xml"/><Relationship Id="rId1" Type="http://schemas.openxmlformats.org/officeDocument/2006/relationships/vmlDrawing" Target="../drawings/vmlDrawing26.v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4.xml"/><Relationship Id="rId1" Type="http://schemas.openxmlformats.org/officeDocument/2006/relationships/vmlDrawing" Target="../drawings/vmlDrawing27.vml"/><Relationship Id="rId4" Type="http://schemas.openxmlformats.org/officeDocument/2006/relationships/oleObject" Target="../embeddings/oleObject102.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slideLayout" Target="../slideLayouts/slideLayout6.xml"/><Relationship Id="rId1" Type="http://schemas.openxmlformats.org/officeDocument/2006/relationships/vmlDrawing" Target="../drawings/vmlDrawing28.vml"/><Relationship Id="rId4" Type="http://schemas.openxmlformats.org/officeDocument/2006/relationships/oleObject" Target="../embeddings/oleObject104.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slideLayout" Target="../slideLayouts/slideLayout2.xml"/><Relationship Id="rId1" Type="http://schemas.openxmlformats.org/officeDocument/2006/relationships/vmlDrawing" Target="../drawings/vmlDrawing29.v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06.bin"/><Relationship Id="rId2" Type="http://schemas.openxmlformats.org/officeDocument/2006/relationships/slideLayout" Target="../slideLayouts/slideLayout6.xml"/><Relationship Id="rId1" Type="http://schemas.openxmlformats.org/officeDocument/2006/relationships/vmlDrawing" Target="../drawings/vmlDrawing30.v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mtClean="0"/>
              <a:t>Quantum computing</a:t>
            </a:r>
            <a:endParaRPr lang="en-US" dirty="0"/>
          </a:p>
        </p:txBody>
      </p:sp>
      <p:sp>
        <p:nvSpPr>
          <p:cNvPr id="3" name="Subtitle 2"/>
          <p:cNvSpPr>
            <a:spLocks noGrp="1"/>
          </p:cNvSpPr>
          <p:nvPr>
            <p:ph type="subTitle" idx="1"/>
          </p:nvPr>
        </p:nvSpPr>
        <p:spPr/>
        <p:txBody>
          <a:bodyPr>
            <a:noAutofit/>
          </a:bodyPr>
          <a:lstStyle/>
          <a:p>
            <a:pPr algn="l"/>
            <a:endParaRPr lang="en-GB" sz="1200" dirty="0" smtClean="0"/>
          </a:p>
          <a:p>
            <a:pPr algn="l"/>
            <a:r>
              <a:rPr lang="en-GB" sz="1200" dirty="0" smtClean="0"/>
              <a:t>COMP308 Lecture notes based on:</a:t>
            </a:r>
          </a:p>
          <a:p>
            <a:pPr algn="l"/>
            <a:endParaRPr lang="en-US" sz="1200" dirty="0" smtClean="0"/>
          </a:p>
          <a:p>
            <a:pPr algn="l"/>
            <a:r>
              <a:rPr lang="en-US" sz="1200" dirty="0" smtClean="0"/>
              <a:t>Introduction to Quantum Computing </a:t>
            </a:r>
          </a:p>
          <a:p>
            <a:pPr algn="l"/>
            <a:r>
              <a:rPr lang="en-US" sz="1200" dirty="0" smtClean="0"/>
              <a:t>http://www.cs.uwaterloo.ca/~cleve/CS497-F07</a:t>
            </a:r>
          </a:p>
          <a:p>
            <a:pPr algn="l"/>
            <a:r>
              <a:rPr lang="en-US" sz="1200" dirty="0" smtClean="0"/>
              <a:t>Richard Cleve, Institute for Quantum Computing, University of Waterloo</a:t>
            </a:r>
          </a:p>
          <a:p>
            <a:pPr algn="l"/>
            <a:endParaRPr lang="en-US" sz="1200" dirty="0" smtClean="0"/>
          </a:p>
          <a:p>
            <a:pPr algn="l"/>
            <a:r>
              <a:rPr lang="en-US" sz="1200" dirty="0" smtClean="0"/>
              <a:t>Introduction to Quantum Computing and Quantum Information Theory</a:t>
            </a:r>
          </a:p>
          <a:p>
            <a:pPr algn="l"/>
            <a:r>
              <a:rPr lang="en-US" sz="1200" dirty="0" smtClean="0"/>
              <a:t>Dan C. </a:t>
            </a:r>
            <a:r>
              <a:rPr lang="en-US" sz="1200" dirty="0" err="1" smtClean="0"/>
              <a:t>Marinescu</a:t>
            </a:r>
            <a:r>
              <a:rPr lang="en-US" sz="1200" dirty="0" smtClean="0"/>
              <a:t> and Gabriela M. </a:t>
            </a:r>
            <a:r>
              <a:rPr lang="en-US" sz="1200" dirty="0" err="1" smtClean="0"/>
              <a:t>Marinescu</a:t>
            </a:r>
            <a:endParaRPr lang="en-US" sz="1200" dirty="0" smtClean="0"/>
          </a:p>
          <a:p>
            <a:pPr algn="l"/>
            <a:r>
              <a:rPr lang="en-US" sz="1200" dirty="0" smtClean="0"/>
              <a:t>Computer Science Department , University of Central Florida</a:t>
            </a:r>
          </a:p>
          <a:p>
            <a:pPr algn="l"/>
            <a:endParaRPr lang="en-US" sz="1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3"/>
          <a:srcRect/>
          <a:stretch>
            <a:fillRect/>
          </a:stretch>
        </p:blipFill>
        <p:spPr bwMode="auto">
          <a:xfrm>
            <a:off x="6000760" y="2143116"/>
            <a:ext cx="3169272" cy="3214710"/>
          </a:xfrm>
          <a:prstGeom prst="rect">
            <a:avLst/>
          </a:prstGeom>
          <a:noFill/>
          <a:ln w="9525">
            <a:noFill/>
            <a:miter lim="800000"/>
            <a:headEnd/>
            <a:tailEnd/>
          </a:ln>
          <a:effectLst/>
        </p:spPr>
      </p:pic>
      <p:sp>
        <p:nvSpPr>
          <p:cNvPr id="740354" name="Rectangle 2"/>
          <p:cNvSpPr>
            <a:spLocks noGrp="1" noChangeArrowheads="1"/>
          </p:cNvSpPr>
          <p:nvPr>
            <p:ph type="title"/>
          </p:nvPr>
        </p:nvSpPr>
        <p:spPr>
          <a:xfrm>
            <a:off x="457200" y="381000"/>
            <a:ext cx="8229600" cy="609600"/>
          </a:xfrm>
        </p:spPr>
        <p:txBody>
          <a:bodyPr>
            <a:normAutofit fontScale="90000"/>
          </a:bodyPr>
          <a:lstStyle/>
          <a:p>
            <a:pPr eaLnBrk="1" hangingPunct="1">
              <a:defRPr/>
            </a:pPr>
            <a:r>
              <a:rPr lang="en-US" altLang="zh-CN" sz="3600" smtClean="0">
                <a:ea typeface="宋体" pitchFamily="2" charset="-122"/>
              </a:rPr>
              <a:t>One qubit</a:t>
            </a:r>
            <a:endParaRPr lang="en-US" sz="3600" smtClean="0">
              <a:ea typeface="宋体" pitchFamily="2" charset="-122"/>
            </a:endParaRPr>
          </a:p>
        </p:txBody>
      </p:sp>
      <p:sp>
        <p:nvSpPr>
          <p:cNvPr id="740355" name="Rectangle 3"/>
          <p:cNvSpPr>
            <a:spLocks noGrp="1" noChangeArrowheads="1"/>
          </p:cNvSpPr>
          <p:nvPr>
            <p:ph type="body" sz="half" idx="1"/>
          </p:nvPr>
        </p:nvSpPr>
        <p:spPr>
          <a:xfrm>
            <a:off x="457200" y="1219200"/>
            <a:ext cx="8449733" cy="4924444"/>
          </a:xfrm>
        </p:spPr>
        <p:txBody>
          <a:bodyPr>
            <a:normAutofit lnSpcReduction="10000"/>
          </a:bodyPr>
          <a:lstStyle/>
          <a:p>
            <a:pPr eaLnBrk="1" hangingPunct="1">
              <a:lnSpc>
                <a:spcPct val="90000"/>
              </a:lnSpc>
              <a:defRPr/>
            </a:pPr>
            <a:r>
              <a:rPr lang="en-US" sz="2800" dirty="0" smtClean="0"/>
              <a:t>Mathematical abstraction</a:t>
            </a:r>
          </a:p>
          <a:p>
            <a:pPr eaLnBrk="1" hangingPunct="1">
              <a:lnSpc>
                <a:spcPct val="90000"/>
              </a:lnSpc>
              <a:defRPr/>
            </a:pPr>
            <a:r>
              <a:rPr lang="en-US" sz="2800" dirty="0" smtClean="0"/>
              <a:t>Vector in a two dimensional complex vector space (Hilbert space)</a:t>
            </a:r>
          </a:p>
          <a:p>
            <a:pPr eaLnBrk="1" hangingPunct="1">
              <a:lnSpc>
                <a:spcPct val="90000"/>
              </a:lnSpc>
              <a:defRPr/>
            </a:pPr>
            <a:r>
              <a:rPr lang="en-US" sz="2800" dirty="0" smtClean="0"/>
              <a:t>Dirac’s notation</a:t>
            </a:r>
          </a:p>
          <a:p>
            <a:pPr lvl="1" eaLnBrk="1" hangingPunct="1">
              <a:lnSpc>
                <a:spcPct val="90000"/>
              </a:lnSpc>
              <a:buFont typeface="Wingdings" pitchFamily="2" charset="2"/>
              <a:buNone/>
              <a:defRPr/>
            </a:pPr>
            <a:r>
              <a:rPr lang="en-US" sz="2400" dirty="0" smtClean="0"/>
              <a:t> </a:t>
            </a:r>
          </a:p>
          <a:p>
            <a:pPr lvl="1" eaLnBrk="1" hangingPunct="1">
              <a:lnSpc>
                <a:spcPct val="90000"/>
              </a:lnSpc>
              <a:buFont typeface="Wingdings" pitchFamily="2" charset="2"/>
              <a:buNone/>
              <a:defRPr/>
            </a:pPr>
            <a:r>
              <a:rPr lang="en-US" sz="2400" dirty="0" err="1" smtClean="0"/>
              <a:t>ket</a:t>
            </a:r>
            <a:r>
              <a:rPr lang="en-US" sz="2400" dirty="0" smtClean="0"/>
              <a:t> </a:t>
            </a:r>
            <a:r>
              <a:rPr lang="en-US" sz="2400" dirty="0" smtClean="0">
                <a:sym typeface="Wingdings" pitchFamily="2" charset="2"/>
              </a:rPr>
              <a:t>                   column vector</a:t>
            </a:r>
            <a:endParaRPr lang="en-US" sz="2400" dirty="0" smtClean="0"/>
          </a:p>
          <a:p>
            <a:pPr lvl="1" eaLnBrk="1" hangingPunct="1">
              <a:lnSpc>
                <a:spcPct val="90000"/>
              </a:lnSpc>
              <a:buFont typeface="Wingdings" pitchFamily="2" charset="2"/>
              <a:buNone/>
              <a:defRPr/>
            </a:pPr>
            <a:r>
              <a:rPr lang="en-US" sz="2400" dirty="0" smtClean="0"/>
              <a:t> </a:t>
            </a:r>
          </a:p>
          <a:p>
            <a:pPr lvl="1" eaLnBrk="1" hangingPunct="1">
              <a:lnSpc>
                <a:spcPct val="90000"/>
              </a:lnSpc>
              <a:buFont typeface="Wingdings" pitchFamily="2" charset="2"/>
              <a:buNone/>
              <a:defRPr/>
            </a:pPr>
            <a:r>
              <a:rPr lang="en-US" sz="2400" dirty="0" smtClean="0"/>
              <a:t>bra </a:t>
            </a:r>
            <a:r>
              <a:rPr lang="en-US" sz="2400" dirty="0" smtClean="0">
                <a:sym typeface="Wingdings" pitchFamily="2" charset="2"/>
              </a:rPr>
              <a:t>                   row vector</a:t>
            </a:r>
            <a:endParaRPr lang="en-US" sz="2400" dirty="0" smtClean="0"/>
          </a:p>
          <a:p>
            <a:pPr lvl="1" eaLnBrk="1" hangingPunct="1">
              <a:lnSpc>
                <a:spcPct val="90000"/>
              </a:lnSpc>
              <a:buFont typeface="Wingdings" pitchFamily="2" charset="2"/>
              <a:buNone/>
              <a:defRPr/>
            </a:pPr>
            <a:endParaRPr lang="en-US" sz="2400" dirty="0" smtClean="0"/>
          </a:p>
          <a:p>
            <a:pPr lvl="1" eaLnBrk="1" hangingPunct="1">
              <a:lnSpc>
                <a:spcPct val="90000"/>
              </a:lnSpc>
              <a:buFont typeface="Wingdings" pitchFamily="2" charset="2"/>
              <a:buNone/>
              <a:defRPr/>
            </a:pPr>
            <a:endParaRPr lang="en-US" sz="2400" dirty="0" smtClean="0"/>
          </a:p>
          <a:p>
            <a:pPr lvl="1" eaLnBrk="1" hangingPunct="1">
              <a:lnSpc>
                <a:spcPct val="90000"/>
              </a:lnSpc>
              <a:buFont typeface="Wingdings" pitchFamily="2" charset="2"/>
              <a:buNone/>
              <a:defRPr/>
            </a:pPr>
            <a:r>
              <a:rPr lang="en-US" sz="2400" dirty="0" smtClean="0"/>
              <a:t>bra </a:t>
            </a:r>
            <a:r>
              <a:rPr lang="en-US" sz="2400" dirty="0" smtClean="0">
                <a:sym typeface="Wingdings" pitchFamily="2" charset="2"/>
              </a:rPr>
              <a:t> dual vector (transpose and complex</a:t>
            </a:r>
          </a:p>
          <a:p>
            <a:pPr lvl="1" eaLnBrk="1" hangingPunct="1">
              <a:lnSpc>
                <a:spcPct val="90000"/>
              </a:lnSpc>
              <a:buFont typeface="Wingdings" pitchFamily="2" charset="2"/>
              <a:buNone/>
              <a:defRPr/>
            </a:pPr>
            <a:r>
              <a:rPr lang="en-US" sz="2400" dirty="0" smtClean="0">
                <a:sym typeface="Wingdings" pitchFamily="2" charset="2"/>
              </a:rPr>
              <a:t>conjugate)</a:t>
            </a:r>
            <a:endParaRPr lang="en-US" sz="2400" dirty="0" smtClean="0"/>
          </a:p>
          <a:p>
            <a:pPr eaLnBrk="1" hangingPunct="1">
              <a:lnSpc>
                <a:spcPct val="90000"/>
              </a:lnSpc>
              <a:defRPr/>
            </a:pPr>
            <a:endParaRPr lang="en-US" sz="2800" dirty="0" smtClean="0"/>
          </a:p>
        </p:txBody>
      </p:sp>
      <p:graphicFrame>
        <p:nvGraphicFramePr>
          <p:cNvPr id="16386" name="Object 6"/>
          <p:cNvGraphicFramePr>
            <a:graphicFrameLocks noChangeAspect="1"/>
          </p:cNvGraphicFramePr>
          <p:nvPr>
            <p:ph sz="quarter" idx="2"/>
          </p:nvPr>
        </p:nvGraphicFramePr>
        <p:xfrm>
          <a:off x="1862667" y="3071810"/>
          <a:ext cx="677333" cy="762000"/>
        </p:xfrm>
        <a:graphic>
          <a:graphicData uri="http://schemas.openxmlformats.org/presentationml/2006/ole">
            <p:oleObj spid="_x0000_s5122" name="Equation" r:id="rId4" imgW="241200" imgH="253800" progId="Equation.3">
              <p:embed/>
            </p:oleObj>
          </a:graphicData>
        </a:graphic>
      </p:graphicFrame>
      <p:graphicFrame>
        <p:nvGraphicFramePr>
          <p:cNvPr id="16387" name="Object 8"/>
          <p:cNvGraphicFramePr>
            <a:graphicFrameLocks noChangeAspect="1"/>
          </p:cNvGraphicFramePr>
          <p:nvPr>
            <p:ph sz="quarter" idx="3"/>
          </p:nvPr>
        </p:nvGraphicFramePr>
        <p:xfrm>
          <a:off x="1794933" y="3857628"/>
          <a:ext cx="745067" cy="681038"/>
        </p:xfrm>
        <a:graphic>
          <a:graphicData uri="http://schemas.openxmlformats.org/presentationml/2006/ole">
            <p:oleObj spid="_x0000_s5123" name="Equation" r:id="rId5" imgW="266400" imgH="203040" progId="Equation.3">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7"/>
          <p:cNvSpPr>
            <a:spLocks noGrp="1"/>
          </p:cNvSpPr>
          <p:nvPr>
            <p:ph type="sldNum" sz="quarter" idx="12"/>
          </p:nvPr>
        </p:nvSpPr>
        <p:spPr/>
        <p:txBody>
          <a:bodyPr/>
          <a:lstStyle/>
          <a:p>
            <a:pPr>
              <a:defRPr/>
            </a:pPr>
            <a:fld id="{5FEDFCC1-6D8C-463F-AC55-61ACBAF7B133}" type="slidenum">
              <a:rPr lang="zh-CN" altLang="en-US"/>
              <a:pPr>
                <a:defRPr/>
              </a:pPr>
              <a:t>11</a:t>
            </a:fld>
            <a:endParaRPr lang="en-US" altLang="zh-CN"/>
          </a:p>
        </p:txBody>
      </p:sp>
      <p:sp>
        <p:nvSpPr>
          <p:cNvPr id="755714" name="Rectangle 2"/>
          <p:cNvSpPr>
            <a:spLocks noGrp="1" noChangeArrowheads="1"/>
          </p:cNvSpPr>
          <p:nvPr>
            <p:ph type="title"/>
          </p:nvPr>
        </p:nvSpPr>
        <p:spPr>
          <a:xfrm>
            <a:off x="457200" y="381000"/>
            <a:ext cx="4186238" cy="976298"/>
          </a:xfrm>
        </p:spPr>
        <p:txBody>
          <a:bodyPr/>
          <a:lstStyle/>
          <a:p>
            <a:pPr eaLnBrk="1" hangingPunct="1">
              <a:defRPr/>
            </a:pPr>
            <a:r>
              <a:rPr lang="en-US" sz="3600" dirty="0" smtClean="0"/>
              <a:t>A bit versus a </a:t>
            </a:r>
            <a:r>
              <a:rPr lang="en-US" sz="3600" dirty="0" err="1" smtClean="0"/>
              <a:t>qubit</a:t>
            </a:r>
            <a:endParaRPr lang="en-US" sz="3600" dirty="0" smtClean="0"/>
          </a:p>
        </p:txBody>
      </p:sp>
      <p:sp>
        <p:nvSpPr>
          <p:cNvPr id="755715" name="Rectangle 3"/>
          <p:cNvSpPr>
            <a:spLocks noGrp="1" noChangeArrowheads="1"/>
          </p:cNvSpPr>
          <p:nvPr>
            <p:ph type="body" sz="half" idx="1"/>
          </p:nvPr>
        </p:nvSpPr>
        <p:spPr>
          <a:xfrm>
            <a:off x="457200" y="1981200"/>
            <a:ext cx="7907867" cy="4114800"/>
          </a:xfrm>
        </p:spPr>
        <p:txBody>
          <a:bodyPr/>
          <a:lstStyle/>
          <a:p>
            <a:pPr eaLnBrk="1" hangingPunct="1">
              <a:defRPr/>
            </a:pPr>
            <a:r>
              <a:rPr lang="en-US" sz="2800" dirty="0" smtClean="0"/>
              <a:t>A bit</a:t>
            </a:r>
          </a:p>
          <a:p>
            <a:pPr lvl="1" eaLnBrk="1" hangingPunct="1">
              <a:defRPr/>
            </a:pPr>
            <a:r>
              <a:rPr lang="en-US" sz="2400" dirty="0" smtClean="0"/>
              <a:t>Can be in two distinct states, 0 and 1</a:t>
            </a:r>
          </a:p>
          <a:p>
            <a:pPr lvl="1" eaLnBrk="1" hangingPunct="1">
              <a:defRPr/>
            </a:pPr>
            <a:r>
              <a:rPr lang="en-US" sz="2400" dirty="0" smtClean="0"/>
              <a:t>A measurement does not affect the state</a:t>
            </a:r>
          </a:p>
          <a:p>
            <a:pPr eaLnBrk="1" hangingPunct="1">
              <a:defRPr/>
            </a:pPr>
            <a:r>
              <a:rPr lang="en-US" sz="2800" dirty="0" smtClean="0"/>
              <a:t>A </a:t>
            </a:r>
            <a:r>
              <a:rPr lang="en-US" sz="2800" dirty="0" err="1" smtClean="0"/>
              <a:t>qubit</a:t>
            </a:r>
            <a:r>
              <a:rPr lang="en-US" sz="2800" dirty="0" smtClean="0"/>
              <a:t> </a:t>
            </a:r>
          </a:p>
          <a:p>
            <a:pPr lvl="1" eaLnBrk="1" hangingPunct="1">
              <a:defRPr/>
            </a:pPr>
            <a:r>
              <a:rPr lang="en-US" sz="2400" dirty="0" smtClean="0"/>
              <a:t>can be in state           or in state      or in any other state that is a linear combination of the basis state</a:t>
            </a:r>
          </a:p>
          <a:p>
            <a:pPr lvl="1" eaLnBrk="1" hangingPunct="1">
              <a:defRPr/>
            </a:pPr>
            <a:r>
              <a:rPr lang="en-US" sz="2400" dirty="0" smtClean="0"/>
              <a:t>When we measure the </a:t>
            </a:r>
            <a:r>
              <a:rPr lang="en-US" sz="2400" dirty="0" err="1" smtClean="0"/>
              <a:t>qubit</a:t>
            </a:r>
            <a:r>
              <a:rPr lang="en-US" sz="2400" dirty="0" smtClean="0"/>
              <a:t> we find it</a:t>
            </a:r>
            <a:r>
              <a:rPr lang="en-US" sz="2000" dirty="0" smtClean="0"/>
              <a:t> </a:t>
            </a:r>
          </a:p>
          <a:p>
            <a:pPr lvl="2" eaLnBrk="1" hangingPunct="1">
              <a:defRPr/>
            </a:pPr>
            <a:r>
              <a:rPr lang="en-US" sz="2000" dirty="0" smtClean="0"/>
              <a:t>in state           with probability      </a:t>
            </a:r>
          </a:p>
          <a:p>
            <a:pPr lvl="2" eaLnBrk="1" hangingPunct="1">
              <a:defRPr/>
            </a:pPr>
            <a:r>
              <a:rPr lang="en-US" sz="2000" dirty="0" smtClean="0"/>
              <a:t>in state           with probability </a:t>
            </a:r>
          </a:p>
          <a:p>
            <a:pPr lvl="2" eaLnBrk="1" hangingPunct="1">
              <a:defRPr/>
            </a:pPr>
            <a:endParaRPr lang="en-US" sz="2000" dirty="0" smtClean="0"/>
          </a:p>
        </p:txBody>
      </p:sp>
      <p:graphicFrame>
        <p:nvGraphicFramePr>
          <p:cNvPr id="19458" name="Object 4"/>
          <p:cNvGraphicFramePr>
            <a:graphicFrameLocks noChangeAspect="1"/>
          </p:cNvGraphicFramePr>
          <p:nvPr>
            <p:ph sz="quarter" idx="2"/>
          </p:nvPr>
        </p:nvGraphicFramePr>
        <p:xfrm>
          <a:off x="3285067" y="3886200"/>
          <a:ext cx="474133" cy="457200"/>
        </p:xfrm>
        <a:graphic>
          <a:graphicData uri="http://schemas.openxmlformats.org/presentationml/2006/ole">
            <p:oleObj spid="_x0000_s3074" name="Equation" r:id="rId3" imgW="228600" imgH="203040" progId="Equation.3">
              <p:embed/>
            </p:oleObj>
          </a:graphicData>
        </a:graphic>
      </p:graphicFrame>
      <p:graphicFrame>
        <p:nvGraphicFramePr>
          <p:cNvPr id="19459" name="Object 6"/>
          <p:cNvGraphicFramePr>
            <a:graphicFrameLocks noChangeAspect="1"/>
          </p:cNvGraphicFramePr>
          <p:nvPr>
            <p:ph sz="quarter" idx="3"/>
          </p:nvPr>
        </p:nvGraphicFramePr>
        <p:xfrm>
          <a:off x="5113867" y="3886200"/>
          <a:ext cx="406400" cy="457200"/>
        </p:xfrm>
        <a:graphic>
          <a:graphicData uri="http://schemas.openxmlformats.org/presentationml/2006/ole">
            <p:oleObj spid="_x0000_s3075" name="Equation" r:id="rId4" imgW="203040" imgH="203040" progId="Equation.3">
              <p:embed/>
            </p:oleObj>
          </a:graphicData>
        </a:graphic>
      </p:graphicFrame>
      <p:graphicFrame>
        <p:nvGraphicFramePr>
          <p:cNvPr id="19460" name="Object 8"/>
          <p:cNvGraphicFramePr>
            <a:graphicFrameLocks noChangeAspect="1"/>
          </p:cNvGraphicFramePr>
          <p:nvPr/>
        </p:nvGraphicFramePr>
        <p:xfrm>
          <a:off x="1930400" y="3352800"/>
          <a:ext cx="4394200" cy="641350"/>
        </p:xfrm>
        <a:graphic>
          <a:graphicData uri="http://schemas.openxmlformats.org/presentationml/2006/ole">
            <p:oleObj spid="_x0000_s3076" name="Equation" r:id="rId5" imgW="1143000" imgH="253800" progId="Equation.3">
              <p:embed/>
            </p:oleObj>
          </a:graphicData>
        </a:graphic>
      </p:graphicFrame>
      <p:graphicFrame>
        <p:nvGraphicFramePr>
          <p:cNvPr id="19461" name="Object 9"/>
          <p:cNvGraphicFramePr>
            <a:graphicFrameLocks noChangeAspect="1"/>
          </p:cNvGraphicFramePr>
          <p:nvPr/>
        </p:nvGraphicFramePr>
        <p:xfrm>
          <a:off x="2526231" y="5105400"/>
          <a:ext cx="474133" cy="457200"/>
        </p:xfrm>
        <a:graphic>
          <a:graphicData uri="http://schemas.openxmlformats.org/presentationml/2006/ole">
            <p:oleObj spid="_x0000_s3077" name="Equation" r:id="rId6" imgW="228600" imgH="203040" progId="Equation.3">
              <p:embed/>
            </p:oleObj>
          </a:graphicData>
        </a:graphic>
      </p:graphicFrame>
      <p:graphicFrame>
        <p:nvGraphicFramePr>
          <p:cNvPr id="19462" name="Object 10"/>
          <p:cNvGraphicFramePr>
            <a:graphicFrameLocks noChangeAspect="1"/>
          </p:cNvGraphicFramePr>
          <p:nvPr/>
        </p:nvGraphicFramePr>
        <p:xfrm>
          <a:off x="2529935" y="5486400"/>
          <a:ext cx="541867" cy="381000"/>
        </p:xfrm>
        <a:graphic>
          <a:graphicData uri="http://schemas.openxmlformats.org/presentationml/2006/ole">
            <p:oleObj spid="_x0000_s3078" name="Equation" r:id="rId7" imgW="203040" imgH="203040" progId="Equation.3">
              <p:embed/>
            </p:oleObj>
          </a:graphicData>
        </a:graphic>
      </p:graphicFrame>
      <p:graphicFrame>
        <p:nvGraphicFramePr>
          <p:cNvPr id="19463" name="Object 11"/>
          <p:cNvGraphicFramePr>
            <a:graphicFrameLocks noChangeAspect="1"/>
          </p:cNvGraphicFramePr>
          <p:nvPr/>
        </p:nvGraphicFramePr>
        <p:xfrm>
          <a:off x="4775200" y="5029200"/>
          <a:ext cx="880533" cy="533400"/>
        </p:xfrm>
        <a:graphic>
          <a:graphicData uri="http://schemas.openxmlformats.org/presentationml/2006/ole">
            <p:oleObj spid="_x0000_s3079" name="Equation" r:id="rId8" imgW="355320" imgH="241200" progId="Equation.3">
              <p:embed/>
            </p:oleObj>
          </a:graphicData>
        </a:graphic>
      </p:graphicFrame>
      <p:graphicFrame>
        <p:nvGraphicFramePr>
          <p:cNvPr id="19464" name="Object 12"/>
          <p:cNvGraphicFramePr>
            <a:graphicFrameLocks noChangeAspect="1"/>
          </p:cNvGraphicFramePr>
          <p:nvPr/>
        </p:nvGraphicFramePr>
        <p:xfrm>
          <a:off x="4775200" y="5410200"/>
          <a:ext cx="872067" cy="515938"/>
        </p:xfrm>
        <a:graphic>
          <a:graphicData uri="http://schemas.openxmlformats.org/presentationml/2006/ole">
            <p:oleObj spid="_x0000_s3080" name="Equation" r:id="rId9" imgW="342720" imgH="228600" progId="Equation.3">
              <p:embed/>
            </p:oleObj>
          </a:graphicData>
        </a:graphic>
      </p:graphicFrame>
      <p:graphicFrame>
        <p:nvGraphicFramePr>
          <p:cNvPr id="14" name="Object 4"/>
          <p:cNvGraphicFramePr>
            <a:graphicFrameLocks noChangeAspect="1"/>
          </p:cNvGraphicFramePr>
          <p:nvPr/>
        </p:nvGraphicFramePr>
        <p:xfrm>
          <a:off x="5329706" y="214290"/>
          <a:ext cx="2222067" cy="538157"/>
        </p:xfrm>
        <a:graphic>
          <a:graphicData uri="http://schemas.openxmlformats.org/presentationml/2006/ole">
            <p:oleObj spid="_x0000_s3081" name="Equation" r:id="rId10" imgW="1143000" imgH="253800" progId="Equation.3">
              <p:embed/>
            </p:oleObj>
          </a:graphicData>
        </a:graphic>
      </p:graphicFrame>
      <p:graphicFrame>
        <p:nvGraphicFramePr>
          <p:cNvPr id="15" name="Object 16"/>
          <p:cNvGraphicFramePr>
            <a:graphicFrameLocks noChangeAspect="1"/>
          </p:cNvGraphicFramePr>
          <p:nvPr/>
        </p:nvGraphicFramePr>
        <p:xfrm>
          <a:off x="5301003" y="1357298"/>
          <a:ext cx="2128517" cy="576132"/>
        </p:xfrm>
        <a:graphic>
          <a:graphicData uri="http://schemas.openxmlformats.org/presentationml/2006/ole">
            <p:oleObj spid="_x0000_s3082" name="Equation" r:id="rId11" imgW="1002960" imgH="241200" progId="Equation.3">
              <p:embed/>
            </p:oleObj>
          </a:graphicData>
        </a:graphic>
      </p:graphicFrame>
      <p:sp>
        <p:nvSpPr>
          <p:cNvPr id="16" name="Rectangle 23"/>
          <p:cNvSpPr>
            <a:spLocks noChangeArrowheads="1"/>
          </p:cNvSpPr>
          <p:nvPr/>
        </p:nvSpPr>
        <p:spPr bwMode="auto">
          <a:xfrm>
            <a:off x="6505295" y="857232"/>
            <a:ext cx="2638705" cy="400110"/>
          </a:xfrm>
          <a:prstGeom prst="rect">
            <a:avLst/>
          </a:prstGeom>
          <a:noFill/>
          <a:ln w="12700" cap="sq">
            <a:noFill/>
            <a:miter lim="800000"/>
            <a:headEnd type="none" w="sm" len="sm"/>
            <a:tailEnd type="none" w="sm" len="sm"/>
          </a:ln>
          <a:effectLst/>
        </p:spPr>
        <p:txBody>
          <a:bodyPr wrap="square">
            <a:spAutoFit/>
          </a:bodyPr>
          <a:lstStyle/>
          <a:p>
            <a:pPr>
              <a:defRPr/>
            </a:pPr>
            <a:r>
              <a:rPr lang="en-US" sz="2000" dirty="0">
                <a:solidFill>
                  <a:schemeClr val="tx1"/>
                </a:solidFill>
                <a:effectLst>
                  <a:outerShdw blurRad="38100" dist="38100" dir="2700000" algn="tl">
                    <a:srgbClr val="000000"/>
                  </a:outerShdw>
                </a:effectLst>
              </a:rPr>
              <a:t>are complex numbers</a:t>
            </a:r>
          </a:p>
        </p:txBody>
      </p:sp>
      <p:graphicFrame>
        <p:nvGraphicFramePr>
          <p:cNvPr id="17" name="Object 24"/>
          <p:cNvGraphicFramePr>
            <a:graphicFrameLocks noChangeAspect="1"/>
          </p:cNvGraphicFramePr>
          <p:nvPr/>
        </p:nvGraphicFramePr>
        <p:xfrm>
          <a:off x="5357818" y="785794"/>
          <a:ext cx="965404" cy="529477"/>
        </p:xfrm>
        <a:graphic>
          <a:graphicData uri="http://schemas.openxmlformats.org/presentationml/2006/ole">
            <p:oleObj spid="_x0000_s3083" name="Equation" r:id="rId12" imgW="495000" imgH="228600" progId="Equation.3">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0" y="285728"/>
            <a:ext cx="9258300"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0070C0"/>
                </a:solidFill>
                <a:effectLst/>
                <a:uLnTx/>
                <a:uFillTx/>
                <a:latin typeface="+mj-lt"/>
                <a:ea typeface="+mj-ea"/>
                <a:cs typeface="+mj-cs"/>
              </a:rPr>
              <a:t>The </a:t>
            </a:r>
            <a:r>
              <a:rPr kumimoji="0" lang="en-US" sz="3200" b="1" i="0" u="none" strike="noStrike" kern="1200" cap="none" spc="0" normalizeH="0" baseline="0" noProof="0" dirty="0" err="1" smtClean="0">
                <a:ln>
                  <a:noFill/>
                </a:ln>
                <a:solidFill>
                  <a:srgbClr val="0070C0"/>
                </a:solidFill>
                <a:effectLst/>
                <a:uLnTx/>
                <a:uFillTx/>
                <a:latin typeface="+mj-lt"/>
                <a:ea typeface="+mj-ea"/>
                <a:cs typeface="+mj-cs"/>
              </a:rPr>
              <a:t>Boch</a:t>
            </a:r>
            <a:r>
              <a:rPr kumimoji="0" lang="en-US" sz="3200" b="1" i="0" u="none" strike="noStrike" kern="1200" cap="none" spc="0" normalizeH="0" baseline="0" noProof="0" dirty="0" smtClean="0">
                <a:ln>
                  <a:noFill/>
                </a:ln>
                <a:solidFill>
                  <a:srgbClr val="0070C0"/>
                </a:solidFill>
                <a:effectLst/>
                <a:uLnTx/>
                <a:uFillTx/>
                <a:latin typeface="+mj-lt"/>
                <a:ea typeface="+mj-ea"/>
                <a:cs typeface="+mj-cs"/>
              </a:rPr>
              <a:t> sphere representation of one </a:t>
            </a:r>
            <a:r>
              <a:rPr kumimoji="0" lang="en-US" sz="3200" b="1" i="0" u="none" strike="noStrike" kern="1200" cap="none" spc="0" normalizeH="0" baseline="0" noProof="0" dirty="0" err="1" smtClean="0">
                <a:ln>
                  <a:noFill/>
                </a:ln>
                <a:solidFill>
                  <a:srgbClr val="0070C0"/>
                </a:solidFill>
                <a:effectLst/>
                <a:uLnTx/>
                <a:uFillTx/>
                <a:latin typeface="+mj-lt"/>
                <a:ea typeface="+mj-ea"/>
                <a:cs typeface="+mj-cs"/>
              </a:rPr>
              <a:t>qubit</a:t>
            </a:r>
            <a:endParaRPr kumimoji="0" lang="en-US" sz="3200" b="1" i="0" u="none" strike="noStrike" kern="1200" cap="none" spc="0" normalizeH="0" baseline="0" noProof="0" dirty="0" smtClean="0">
              <a:ln>
                <a:noFill/>
              </a:ln>
              <a:solidFill>
                <a:srgbClr val="0070C0"/>
              </a:solidFill>
              <a:effectLst/>
              <a:uLnTx/>
              <a:uFillTx/>
              <a:latin typeface="+mj-lt"/>
              <a:ea typeface="+mj-ea"/>
              <a:cs typeface="+mj-cs"/>
            </a:endParaRPr>
          </a:p>
        </p:txBody>
      </p:sp>
      <p:sp>
        <p:nvSpPr>
          <p:cNvPr id="5" name="Rectangle 7"/>
          <p:cNvSpPr txBox="1">
            <a:spLocks noChangeArrowheads="1"/>
          </p:cNvSpPr>
          <p:nvPr/>
        </p:nvSpPr>
        <p:spPr>
          <a:xfrm>
            <a:off x="285720" y="1214422"/>
            <a:ext cx="9258300" cy="44958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A </a:t>
            </a:r>
            <a:r>
              <a:rPr kumimoji="0" lang="en-US" sz="3200" b="1" i="0" u="none" strike="noStrike" kern="1200" cap="none" spc="0" normalizeH="0" baseline="0" noProof="0" dirty="0" err="1" smtClean="0">
                <a:ln>
                  <a:noFill/>
                </a:ln>
                <a:solidFill>
                  <a:srgbClr val="0070C0"/>
                </a:solidFill>
                <a:effectLst/>
                <a:uLnTx/>
                <a:uFillTx/>
                <a:latin typeface="+mn-lt"/>
                <a:ea typeface="+mn-ea"/>
                <a:cs typeface="+mn-cs"/>
              </a:rPr>
              <a:t>qubit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in a superposition state is represented as a vector connecting the center of the Bloch sphere with a point on its periphery.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The two probability amplitudes can be expressed using Euler angles. </a:t>
            </a:r>
          </a:p>
        </p:txBody>
      </p:sp>
      <p:graphicFrame>
        <p:nvGraphicFramePr>
          <p:cNvPr id="8194" name="Object 4"/>
          <p:cNvGraphicFramePr>
            <a:graphicFrameLocks noChangeAspect="1"/>
          </p:cNvGraphicFramePr>
          <p:nvPr/>
        </p:nvGraphicFramePr>
        <p:xfrm>
          <a:off x="4643438" y="3357562"/>
          <a:ext cx="2938462" cy="3509830"/>
        </p:xfrm>
        <a:graphic>
          <a:graphicData uri="http://schemas.openxmlformats.org/presentationml/2006/ole">
            <p:oleObj spid="_x0000_s8194" name="Visio" r:id="rId3" imgW="3193915" imgH="3996534" progId="">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a:defRPr/>
            </a:pPr>
            <a:fld id="{10A8763C-D561-42AD-9E8F-3955FA23620C}" type="slidenum">
              <a:rPr lang="zh-CN" altLang="en-US"/>
              <a:pPr>
                <a:defRPr/>
              </a:pPr>
              <a:t>13</a:t>
            </a:fld>
            <a:endParaRPr lang="en-US" altLang="zh-CN"/>
          </a:p>
        </p:txBody>
      </p:sp>
      <p:graphicFrame>
        <p:nvGraphicFramePr>
          <p:cNvPr id="20482" name="Object 4"/>
          <p:cNvGraphicFramePr>
            <a:graphicFrameLocks noChangeAspect="1"/>
          </p:cNvGraphicFramePr>
          <p:nvPr/>
        </p:nvGraphicFramePr>
        <p:xfrm>
          <a:off x="114807" y="2428868"/>
          <a:ext cx="4814383" cy="3662370"/>
        </p:xfrm>
        <a:graphic>
          <a:graphicData uri="http://schemas.openxmlformats.org/presentationml/2006/ole">
            <p:oleObj spid="_x0000_s7170" name="Visio" r:id="rId3" imgW="7139021" imgH="4912376" progId="">
              <p:embed/>
            </p:oleObj>
          </a:graphicData>
        </a:graphic>
      </p:graphicFrame>
      <p:graphicFrame>
        <p:nvGraphicFramePr>
          <p:cNvPr id="7171" name="Object 5"/>
          <p:cNvGraphicFramePr>
            <a:graphicFrameLocks noChangeAspect="1"/>
          </p:cNvGraphicFramePr>
          <p:nvPr/>
        </p:nvGraphicFramePr>
        <p:xfrm>
          <a:off x="4948270" y="914400"/>
          <a:ext cx="4267200" cy="5562600"/>
        </p:xfrm>
        <a:graphic>
          <a:graphicData uri="http://schemas.openxmlformats.org/presentationml/2006/ole">
            <p:oleObj spid="_x0000_s7171" name="Visio" r:id="rId4" imgW="6967526" imgH="9467069" progId="">
              <p:embed/>
            </p:oleObj>
          </a:graphicData>
        </a:graphic>
      </p:graphicFrame>
      <p:sp>
        <p:nvSpPr>
          <p:cNvPr id="6" name="Rectangle 4"/>
          <p:cNvSpPr txBox="1">
            <a:spLocks noChangeArrowheads="1"/>
          </p:cNvSpPr>
          <p:nvPr/>
        </p:nvSpPr>
        <p:spPr>
          <a:xfrm>
            <a:off x="-32" y="228600"/>
            <a:ext cx="9258300" cy="5334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smtClean="0">
                <a:ln>
                  <a:noFill/>
                </a:ln>
                <a:solidFill>
                  <a:schemeClr val="tx1"/>
                </a:solidFill>
                <a:effectLst/>
                <a:uLnTx/>
                <a:uFillTx/>
                <a:latin typeface="+mj-lt"/>
                <a:ea typeface="+mj-ea"/>
                <a:cs typeface="+mj-cs"/>
              </a:rPr>
              <a:t>Qubit measurement</a:t>
            </a:r>
            <a:endParaRPr kumimoji="0" lang="en-US" sz="36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a:xfrm>
            <a:off x="500034" y="381000"/>
            <a:ext cx="8186766" cy="404794"/>
          </a:xfrm>
        </p:spPr>
        <p:txBody>
          <a:bodyPr>
            <a:normAutofit fontScale="90000"/>
          </a:bodyPr>
          <a:lstStyle/>
          <a:p>
            <a:pPr eaLnBrk="1" hangingPunct="1">
              <a:defRPr/>
            </a:pPr>
            <a:r>
              <a:rPr lang="en-US" sz="3600" dirty="0" smtClean="0"/>
              <a:t>Two </a:t>
            </a:r>
            <a:r>
              <a:rPr lang="en-US" sz="3600" dirty="0" err="1" smtClean="0"/>
              <a:t>qubits</a:t>
            </a:r>
            <a:endParaRPr lang="en-US" sz="3600" dirty="0" smtClean="0"/>
          </a:p>
        </p:txBody>
      </p:sp>
      <p:sp>
        <p:nvSpPr>
          <p:cNvPr id="763907" name="Rectangle 3"/>
          <p:cNvSpPr>
            <a:spLocks noGrp="1" noChangeArrowheads="1"/>
          </p:cNvSpPr>
          <p:nvPr>
            <p:ph type="body" sz="half" idx="1"/>
          </p:nvPr>
        </p:nvSpPr>
        <p:spPr>
          <a:xfrm>
            <a:off x="457200" y="857232"/>
            <a:ext cx="8043333" cy="4114800"/>
          </a:xfrm>
        </p:spPr>
        <p:txBody>
          <a:bodyPr/>
          <a:lstStyle/>
          <a:p>
            <a:pPr eaLnBrk="1" hangingPunct="1">
              <a:defRPr/>
            </a:pPr>
            <a:r>
              <a:rPr lang="en-US" sz="2800" smtClean="0"/>
              <a:t>Represented as vectors in a 2-dimensional Hilbert space with four basis vectors</a:t>
            </a:r>
          </a:p>
          <a:p>
            <a:pPr eaLnBrk="1" hangingPunct="1">
              <a:defRPr/>
            </a:pPr>
            <a:endParaRPr lang="en-US" sz="2800" smtClean="0"/>
          </a:p>
          <a:p>
            <a:pPr eaLnBrk="1" hangingPunct="1">
              <a:defRPr/>
            </a:pPr>
            <a:r>
              <a:rPr lang="en-US" sz="2800" smtClean="0"/>
              <a:t>When we measure a pair of qubits we decide that the system it is in one of four states</a:t>
            </a:r>
          </a:p>
          <a:p>
            <a:pPr eaLnBrk="1" hangingPunct="1">
              <a:defRPr/>
            </a:pPr>
            <a:endParaRPr lang="en-US" sz="2800" smtClean="0"/>
          </a:p>
          <a:p>
            <a:pPr eaLnBrk="1" hangingPunct="1">
              <a:buFont typeface="Wingdings" pitchFamily="2" charset="2"/>
              <a:buNone/>
              <a:defRPr/>
            </a:pPr>
            <a:endParaRPr lang="en-US" sz="2800" smtClean="0"/>
          </a:p>
          <a:p>
            <a:pPr eaLnBrk="1" hangingPunct="1">
              <a:defRPr/>
            </a:pPr>
            <a:r>
              <a:rPr lang="en-US" sz="2800" smtClean="0"/>
              <a:t>with probabilities </a:t>
            </a:r>
            <a:endParaRPr lang="en-US" sz="2400" smtClean="0"/>
          </a:p>
        </p:txBody>
      </p:sp>
      <p:graphicFrame>
        <p:nvGraphicFramePr>
          <p:cNvPr id="26626" name="Object 4"/>
          <p:cNvGraphicFramePr>
            <a:graphicFrameLocks noChangeAspect="1"/>
          </p:cNvGraphicFramePr>
          <p:nvPr>
            <p:ph sz="quarter" idx="2"/>
          </p:nvPr>
        </p:nvGraphicFramePr>
        <p:xfrm>
          <a:off x="2065867" y="1771632"/>
          <a:ext cx="3793067" cy="660400"/>
        </p:xfrm>
        <a:graphic>
          <a:graphicData uri="http://schemas.openxmlformats.org/presentationml/2006/ole">
            <p:oleObj spid="_x0000_s9218" name="Equation" r:id="rId3" imgW="1117440" imgH="253800" progId="Equation.3">
              <p:embed/>
            </p:oleObj>
          </a:graphicData>
        </a:graphic>
      </p:graphicFrame>
      <p:graphicFrame>
        <p:nvGraphicFramePr>
          <p:cNvPr id="26627" name="Object 6"/>
          <p:cNvGraphicFramePr>
            <a:graphicFrameLocks noChangeAspect="1"/>
          </p:cNvGraphicFramePr>
          <p:nvPr>
            <p:ph sz="quarter" idx="3"/>
          </p:nvPr>
        </p:nvGraphicFramePr>
        <p:xfrm>
          <a:off x="2201334" y="3295632"/>
          <a:ext cx="3928533" cy="685800"/>
        </p:xfrm>
        <a:graphic>
          <a:graphicData uri="http://schemas.openxmlformats.org/presentationml/2006/ole">
            <p:oleObj spid="_x0000_s9219" name="Equation" r:id="rId4" imgW="1117440" imgH="253800" progId="Equation.3">
              <p:embed/>
            </p:oleObj>
          </a:graphicData>
        </a:graphic>
      </p:graphicFrame>
      <p:graphicFrame>
        <p:nvGraphicFramePr>
          <p:cNvPr id="26628" name="Object 9"/>
          <p:cNvGraphicFramePr>
            <a:graphicFrameLocks noChangeAspect="1"/>
          </p:cNvGraphicFramePr>
          <p:nvPr/>
        </p:nvGraphicFramePr>
        <p:xfrm>
          <a:off x="3488267" y="4071942"/>
          <a:ext cx="4919133" cy="814388"/>
        </p:xfrm>
        <a:graphic>
          <a:graphicData uri="http://schemas.openxmlformats.org/presentationml/2006/ole">
            <p:oleObj spid="_x0000_s9220" name="Equation" r:id="rId5" imgW="1638000" imgH="241200" progId="Equation.3">
              <p:embed/>
            </p:oleObj>
          </a:graphicData>
        </a:graphic>
      </p:graphicFrame>
      <p:graphicFrame>
        <p:nvGraphicFramePr>
          <p:cNvPr id="9221" name="Object 7"/>
          <p:cNvGraphicFramePr>
            <a:graphicFrameLocks noChangeAspect="1"/>
          </p:cNvGraphicFramePr>
          <p:nvPr/>
        </p:nvGraphicFramePr>
        <p:xfrm flipV="1">
          <a:off x="1523878" y="5055395"/>
          <a:ext cx="5719852" cy="583405"/>
        </p:xfrm>
        <a:graphic>
          <a:graphicData uri="http://schemas.openxmlformats.org/presentationml/2006/ole">
            <p:oleObj spid="_x0000_s9221" name="Equation" r:id="rId6" imgW="2489040" imgH="253800" progId="Equation.3">
              <p:embed/>
            </p:oleObj>
          </a:graphicData>
        </a:graphic>
      </p:graphicFrame>
      <p:graphicFrame>
        <p:nvGraphicFramePr>
          <p:cNvPr id="9222" name="Object 8"/>
          <p:cNvGraphicFramePr>
            <a:graphicFrameLocks noChangeAspect="1"/>
          </p:cNvGraphicFramePr>
          <p:nvPr/>
        </p:nvGraphicFramePr>
        <p:xfrm flipV="1">
          <a:off x="1643042" y="5715016"/>
          <a:ext cx="5600688" cy="636781"/>
        </p:xfrm>
        <a:graphic>
          <a:graphicData uri="http://schemas.openxmlformats.org/presentationml/2006/ole">
            <p:oleObj spid="_x0000_s9222" name="Equation" r:id="rId7" imgW="2120760" imgH="241200" progId="Equation.3">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1C91710-E43D-49C8-BD9A-EC3212811C30}" type="slidenum">
              <a:rPr lang="zh-CN" altLang="en-US"/>
              <a:pPr>
                <a:defRPr/>
              </a:pPr>
              <a:t>15</a:t>
            </a:fld>
            <a:endParaRPr lang="en-US" altLang="zh-CN"/>
          </a:p>
        </p:txBody>
      </p:sp>
      <p:sp>
        <p:nvSpPr>
          <p:cNvPr id="787458" name="Rectangle 2"/>
          <p:cNvSpPr>
            <a:spLocks noGrp="1" noChangeArrowheads="1"/>
          </p:cNvSpPr>
          <p:nvPr>
            <p:ph type="title"/>
          </p:nvPr>
        </p:nvSpPr>
        <p:spPr>
          <a:xfrm>
            <a:off x="457200" y="381000"/>
            <a:ext cx="8229600" cy="685800"/>
          </a:xfrm>
        </p:spPr>
        <p:txBody>
          <a:bodyPr/>
          <a:lstStyle/>
          <a:p>
            <a:pPr eaLnBrk="1" hangingPunct="1">
              <a:defRPr/>
            </a:pPr>
            <a:r>
              <a:rPr lang="en-US" altLang="zh-CN" sz="3600" smtClean="0">
                <a:ea typeface="宋体" pitchFamily="2" charset="-122"/>
              </a:rPr>
              <a:t>Measuring two qubits</a:t>
            </a:r>
            <a:endParaRPr lang="en-US" sz="3600" smtClean="0">
              <a:ea typeface="宋体" pitchFamily="2" charset="-122"/>
            </a:endParaRPr>
          </a:p>
        </p:txBody>
      </p:sp>
      <p:sp>
        <p:nvSpPr>
          <p:cNvPr id="787459" name="Rectangle 3"/>
          <p:cNvSpPr>
            <a:spLocks noGrp="1" noChangeArrowheads="1"/>
          </p:cNvSpPr>
          <p:nvPr>
            <p:ph type="body" idx="1"/>
          </p:nvPr>
        </p:nvSpPr>
        <p:spPr>
          <a:xfrm>
            <a:off x="457200" y="1371600"/>
            <a:ext cx="8229600" cy="4724400"/>
          </a:xfrm>
        </p:spPr>
        <p:txBody>
          <a:bodyPr/>
          <a:lstStyle/>
          <a:p>
            <a:pPr eaLnBrk="1" hangingPunct="1">
              <a:defRPr/>
            </a:pPr>
            <a:r>
              <a:rPr lang="en-US" sz="2800" smtClean="0"/>
              <a:t>Before a measurement the state of the system consisting of two qubits is uncertain (it is given by the previous equation and the corresponding probabilities). </a:t>
            </a:r>
          </a:p>
          <a:p>
            <a:pPr eaLnBrk="1" hangingPunct="1">
              <a:defRPr/>
            </a:pPr>
            <a:r>
              <a:rPr lang="en-US" sz="2800" smtClean="0"/>
              <a:t>After the measurement the state is certain, it is </a:t>
            </a:r>
          </a:p>
          <a:p>
            <a:pPr eaLnBrk="1" hangingPunct="1">
              <a:buFont typeface="Wingdings" pitchFamily="2" charset="2"/>
              <a:buNone/>
              <a:defRPr/>
            </a:pPr>
            <a:r>
              <a:rPr lang="en-US" sz="2800" smtClean="0"/>
              <a:t>   00, 01, 10, or 11 like in the case of a classical two bit system.</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pPr>
              <a:defRPr/>
            </a:pPr>
            <a:fld id="{C659CDE8-870C-4ED4-8155-27A2DD04650B}" type="slidenum">
              <a:rPr lang="zh-CN" altLang="en-US"/>
              <a:pPr>
                <a:defRPr/>
              </a:pPr>
              <a:t>16</a:t>
            </a:fld>
            <a:endParaRPr lang="en-US" altLang="zh-CN"/>
          </a:p>
        </p:txBody>
      </p:sp>
      <p:sp>
        <p:nvSpPr>
          <p:cNvPr id="789506" name="Rectangle 2"/>
          <p:cNvSpPr>
            <a:spLocks noGrp="1" noChangeArrowheads="1"/>
          </p:cNvSpPr>
          <p:nvPr>
            <p:ph type="title"/>
          </p:nvPr>
        </p:nvSpPr>
        <p:spPr/>
        <p:txBody>
          <a:bodyPr/>
          <a:lstStyle/>
          <a:p>
            <a:pPr eaLnBrk="1" hangingPunct="1">
              <a:defRPr/>
            </a:pPr>
            <a:r>
              <a:rPr lang="en-US" altLang="zh-CN" sz="3600" dirty="0" smtClean="0">
                <a:ea typeface="宋体" pitchFamily="2" charset="-122"/>
              </a:rPr>
              <a:t>Measuring two </a:t>
            </a:r>
            <a:r>
              <a:rPr lang="en-US" altLang="zh-CN" sz="3600" dirty="0" err="1" smtClean="0">
                <a:ea typeface="宋体" pitchFamily="2" charset="-122"/>
              </a:rPr>
              <a:t>qubits</a:t>
            </a:r>
            <a:r>
              <a:rPr lang="en-US" altLang="zh-CN" sz="3600" dirty="0" smtClean="0">
                <a:ea typeface="宋体" pitchFamily="2" charset="-122"/>
              </a:rPr>
              <a:t> (cont’d)</a:t>
            </a:r>
            <a:endParaRPr lang="en-US" sz="3600" dirty="0" smtClean="0">
              <a:ea typeface="宋体" pitchFamily="2" charset="-122"/>
            </a:endParaRPr>
          </a:p>
        </p:txBody>
      </p:sp>
      <p:sp>
        <p:nvSpPr>
          <p:cNvPr id="789507" name="Rectangle 3"/>
          <p:cNvSpPr>
            <a:spLocks noGrp="1" noChangeArrowheads="1"/>
          </p:cNvSpPr>
          <p:nvPr>
            <p:ph type="body" sz="half" idx="1"/>
          </p:nvPr>
        </p:nvSpPr>
        <p:spPr>
          <a:xfrm>
            <a:off x="457200" y="1981200"/>
            <a:ext cx="8246533" cy="4114800"/>
          </a:xfrm>
        </p:spPr>
        <p:txBody>
          <a:bodyPr>
            <a:normAutofit/>
          </a:bodyPr>
          <a:lstStyle/>
          <a:p>
            <a:pPr eaLnBrk="1" hangingPunct="1">
              <a:defRPr/>
            </a:pPr>
            <a:r>
              <a:rPr lang="en-US" sz="2800" dirty="0" smtClean="0"/>
              <a:t>What if we observe only the first </a:t>
            </a:r>
            <a:r>
              <a:rPr lang="en-US" sz="2800" dirty="0" err="1" smtClean="0"/>
              <a:t>qubit</a:t>
            </a:r>
            <a:r>
              <a:rPr lang="en-US" sz="2800" dirty="0" smtClean="0"/>
              <a:t>, what conclusions can we draw?</a:t>
            </a:r>
          </a:p>
          <a:p>
            <a:pPr eaLnBrk="1" hangingPunct="1">
              <a:defRPr/>
            </a:pPr>
            <a:r>
              <a:rPr lang="en-US" sz="2800" dirty="0" smtClean="0"/>
              <a:t>We expect that the system to be left in an uncertain sate, because we did not measure the second </a:t>
            </a:r>
            <a:r>
              <a:rPr lang="en-US" sz="2800" dirty="0" err="1" smtClean="0"/>
              <a:t>qubit</a:t>
            </a:r>
            <a:r>
              <a:rPr lang="en-US" sz="2800" dirty="0" smtClean="0"/>
              <a:t> that can still be in a continuum of states. The first </a:t>
            </a:r>
            <a:r>
              <a:rPr lang="en-US" sz="2800" dirty="0" err="1" smtClean="0"/>
              <a:t>qubit</a:t>
            </a:r>
            <a:r>
              <a:rPr lang="en-US" sz="2800" dirty="0" smtClean="0"/>
              <a:t> can be </a:t>
            </a:r>
          </a:p>
          <a:p>
            <a:pPr lvl="1" eaLnBrk="1" hangingPunct="1">
              <a:defRPr/>
            </a:pPr>
            <a:r>
              <a:rPr lang="en-US" sz="2400" dirty="0" smtClean="0"/>
              <a:t>0 with probability </a:t>
            </a:r>
          </a:p>
          <a:p>
            <a:pPr lvl="1" eaLnBrk="1" hangingPunct="1">
              <a:defRPr/>
            </a:pPr>
            <a:r>
              <a:rPr lang="en-US" sz="2400" dirty="0" smtClean="0"/>
              <a:t>1 with probability</a:t>
            </a:r>
          </a:p>
          <a:p>
            <a:pPr lvl="1" eaLnBrk="1" hangingPunct="1">
              <a:defRPr/>
            </a:pPr>
            <a:endParaRPr lang="en-US" sz="2400" dirty="0" smtClean="0"/>
          </a:p>
        </p:txBody>
      </p:sp>
      <p:graphicFrame>
        <p:nvGraphicFramePr>
          <p:cNvPr id="28674" name="Object 4"/>
          <p:cNvGraphicFramePr>
            <a:graphicFrameLocks noChangeAspect="1"/>
          </p:cNvGraphicFramePr>
          <p:nvPr>
            <p:ph sz="quarter" idx="2"/>
          </p:nvPr>
        </p:nvGraphicFramePr>
        <p:xfrm>
          <a:off x="3786182" y="4643446"/>
          <a:ext cx="1490133" cy="469900"/>
        </p:xfrm>
        <a:graphic>
          <a:graphicData uri="http://schemas.openxmlformats.org/presentationml/2006/ole">
            <p:oleObj spid="_x0000_s10242" name="Equation" r:id="rId3" imgW="914400" imgH="241200" progId="Equation.3">
              <p:embed/>
            </p:oleObj>
          </a:graphicData>
        </a:graphic>
      </p:graphicFrame>
      <p:graphicFrame>
        <p:nvGraphicFramePr>
          <p:cNvPr id="28675" name="Object 6"/>
          <p:cNvGraphicFramePr>
            <a:graphicFrameLocks noChangeAspect="1"/>
          </p:cNvGraphicFramePr>
          <p:nvPr>
            <p:ph sz="quarter" idx="3"/>
          </p:nvPr>
        </p:nvGraphicFramePr>
        <p:xfrm>
          <a:off x="3786182" y="5143512"/>
          <a:ext cx="1557867" cy="501650"/>
        </p:xfrm>
        <a:graphic>
          <a:graphicData uri="http://schemas.openxmlformats.org/presentationml/2006/ole">
            <p:oleObj spid="_x0000_s10243" name="Equation" r:id="rId4" imgW="901440" imgH="241200" progId="Equation.3">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pPr>
              <a:defRPr/>
            </a:pPr>
            <a:fld id="{8AB41E1C-AE2D-4B05-A9CB-971106AF9CB0}" type="slidenum">
              <a:rPr lang="zh-CN" altLang="en-US"/>
              <a:pPr>
                <a:defRPr/>
              </a:pPr>
              <a:t>17</a:t>
            </a:fld>
            <a:endParaRPr lang="en-US" altLang="zh-CN"/>
          </a:p>
        </p:txBody>
      </p:sp>
      <p:sp>
        <p:nvSpPr>
          <p:cNvPr id="792578" name="Rectangle 2"/>
          <p:cNvSpPr>
            <a:spLocks noGrp="1" noChangeArrowheads="1"/>
          </p:cNvSpPr>
          <p:nvPr>
            <p:ph type="title"/>
          </p:nvPr>
        </p:nvSpPr>
        <p:spPr>
          <a:xfrm>
            <a:off x="237067" y="381000"/>
            <a:ext cx="8449733" cy="762000"/>
          </a:xfrm>
        </p:spPr>
        <p:txBody>
          <a:bodyPr/>
          <a:lstStyle/>
          <a:p>
            <a:pPr eaLnBrk="1" hangingPunct="1">
              <a:defRPr/>
            </a:pPr>
            <a:r>
              <a:rPr lang="en-US" sz="3600" dirty="0" smtClean="0"/>
              <a:t>Bell state</a:t>
            </a:r>
            <a:endParaRPr lang="en-US" sz="3200" dirty="0" smtClean="0"/>
          </a:p>
        </p:txBody>
      </p:sp>
      <p:sp>
        <p:nvSpPr>
          <p:cNvPr id="13" name="TextBox 12"/>
          <p:cNvSpPr txBox="1"/>
          <p:nvPr/>
        </p:nvSpPr>
        <p:spPr>
          <a:xfrm>
            <a:off x="428596" y="1571612"/>
            <a:ext cx="8286808" cy="2308324"/>
          </a:xfrm>
          <a:prstGeom prst="rect">
            <a:avLst/>
          </a:prstGeom>
          <a:noFill/>
        </p:spPr>
        <p:txBody>
          <a:bodyPr wrap="square" rtlCol="0">
            <a:spAutoFit/>
          </a:bodyPr>
          <a:lstStyle/>
          <a:p>
            <a:r>
              <a:rPr lang="en-US" sz="3600" dirty="0"/>
              <a:t>1/</a:t>
            </a:r>
            <a:r>
              <a:rPr lang="en-US" sz="3600" dirty="0" err="1"/>
              <a:t>sqrt</a:t>
            </a:r>
            <a:r>
              <a:rPr lang="en-US" sz="3600" dirty="0"/>
              <a:t>(2) |0&gt; + 1/</a:t>
            </a:r>
            <a:r>
              <a:rPr lang="en-US" sz="3600" dirty="0" err="1"/>
              <a:t>sqrt</a:t>
            </a:r>
            <a:r>
              <a:rPr lang="en-US" sz="3600" dirty="0"/>
              <a:t>(2) |1&gt;</a:t>
            </a:r>
          </a:p>
          <a:p>
            <a:r>
              <a:rPr lang="en-US" sz="3600" dirty="0"/>
              <a:t>Measurement of a </a:t>
            </a:r>
            <a:r>
              <a:rPr lang="en-US" sz="3600" dirty="0" err="1"/>
              <a:t>qubit</a:t>
            </a:r>
            <a:r>
              <a:rPr lang="en-US" sz="3600" dirty="0"/>
              <a:t> in that state </a:t>
            </a:r>
            <a:r>
              <a:rPr lang="en-US" sz="3600" dirty="0" smtClean="0"/>
              <a:t>gives </a:t>
            </a:r>
          </a:p>
          <a:p>
            <a:r>
              <a:rPr lang="en-US" sz="3600" dirty="0" smtClean="0"/>
              <a:t>50</a:t>
            </a:r>
            <a:r>
              <a:rPr lang="en-US" sz="3600" dirty="0"/>
              <a:t>% of time logic 0, 50% of time </a:t>
            </a:r>
            <a:r>
              <a:rPr lang="en-US" sz="3600" dirty="0" smtClean="0"/>
              <a:t>logic.</a:t>
            </a:r>
            <a:endParaRPr lang="en-US" sz="3600" dirty="0"/>
          </a:p>
          <a:p>
            <a:r>
              <a:rPr lang="en-US" sz="3600" dirty="0"/>
              <a:t>Can also be denoted as |+&gt;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CC063704-D5E5-4EBB-8DC7-E38D4DC7E02B}" type="slidenum">
              <a:rPr lang="zh-CN" altLang="en-US"/>
              <a:pPr>
                <a:defRPr/>
              </a:pPr>
              <a:t>18</a:t>
            </a:fld>
            <a:endParaRPr lang="en-US" altLang="zh-CN"/>
          </a:p>
        </p:txBody>
      </p:sp>
      <p:sp>
        <p:nvSpPr>
          <p:cNvPr id="884738" name="Rectangle 2"/>
          <p:cNvSpPr>
            <a:spLocks noGrp="1" noChangeArrowheads="1"/>
          </p:cNvSpPr>
          <p:nvPr>
            <p:ph type="title"/>
          </p:nvPr>
        </p:nvSpPr>
        <p:spPr>
          <a:xfrm>
            <a:off x="457200" y="381000"/>
            <a:ext cx="8229600" cy="685800"/>
          </a:xfrm>
        </p:spPr>
        <p:txBody>
          <a:bodyPr/>
          <a:lstStyle/>
          <a:p>
            <a:pPr eaLnBrk="1" hangingPunct="1">
              <a:defRPr/>
            </a:pPr>
            <a:r>
              <a:rPr lang="en-US" sz="3600" smtClean="0"/>
              <a:t>Entanglement</a:t>
            </a:r>
          </a:p>
        </p:txBody>
      </p:sp>
      <p:sp>
        <p:nvSpPr>
          <p:cNvPr id="884739" name="Rectangle 3"/>
          <p:cNvSpPr>
            <a:spLocks noGrp="1" noChangeArrowheads="1"/>
          </p:cNvSpPr>
          <p:nvPr>
            <p:ph type="body" idx="1"/>
          </p:nvPr>
        </p:nvSpPr>
        <p:spPr>
          <a:xfrm>
            <a:off x="457200" y="1371600"/>
            <a:ext cx="8229600" cy="4724400"/>
          </a:xfrm>
        </p:spPr>
        <p:txBody>
          <a:bodyPr>
            <a:normAutofit lnSpcReduction="10000"/>
          </a:bodyPr>
          <a:lstStyle/>
          <a:p>
            <a:pPr eaLnBrk="1" hangingPunct="1">
              <a:lnSpc>
                <a:spcPct val="90000"/>
              </a:lnSpc>
              <a:defRPr/>
            </a:pPr>
            <a:r>
              <a:rPr lang="en-US" sz="2800" dirty="0" smtClean="0"/>
              <a:t>Entanglement is an elegant, almost exact translation of the German term </a:t>
            </a:r>
            <a:r>
              <a:rPr lang="en-US" sz="2800" dirty="0" err="1" smtClean="0"/>
              <a:t>Verschrankung</a:t>
            </a:r>
            <a:r>
              <a:rPr lang="en-US" sz="2800" dirty="0" smtClean="0"/>
              <a:t> used by Schrodinger who was the first to recognize this quantum effect.</a:t>
            </a:r>
          </a:p>
          <a:p>
            <a:pPr eaLnBrk="1" hangingPunct="1">
              <a:lnSpc>
                <a:spcPct val="90000"/>
              </a:lnSpc>
              <a:defRPr/>
            </a:pPr>
            <a:r>
              <a:rPr lang="en-US" sz="2800" dirty="0" smtClean="0"/>
              <a:t>An entangled pair is a single quantum system in a superposition of equally possible states. The entangled state contains no information about the individual particles, only that they are in opposite states. </a:t>
            </a:r>
          </a:p>
          <a:p>
            <a:pPr eaLnBrk="1" hangingPunct="1">
              <a:lnSpc>
                <a:spcPct val="90000"/>
              </a:lnSpc>
              <a:defRPr/>
            </a:pPr>
            <a:r>
              <a:rPr lang="en-US" sz="2800" dirty="0" smtClean="0"/>
              <a:t>The important property of an entangled pair is that the measurement of one particle influences the state of the other particle. Einstein called that “Spooky action at a distance".</a:t>
            </a:r>
          </a:p>
        </p:txBody>
      </p:sp>
      <p:graphicFrame>
        <p:nvGraphicFramePr>
          <p:cNvPr id="32770" name="Object 4"/>
          <p:cNvGraphicFramePr>
            <a:graphicFrameLocks noChangeAspect="1"/>
          </p:cNvGraphicFramePr>
          <p:nvPr/>
        </p:nvGraphicFramePr>
        <p:xfrm>
          <a:off x="1524000" y="1143000"/>
          <a:ext cx="6096000" cy="4572000"/>
        </p:xfrm>
        <a:graphic>
          <a:graphicData uri="http://schemas.openxmlformats.org/presentationml/2006/ole">
            <p:oleObj spid="_x0000_s11266" name="Equation" r:id="rId3" imgW="114120" imgH="215640" progId="Equation.3">
              <p:embed/>
            </p:oleObj>
          </a:graphicData>
        </a:graphic>
      </p:graphicFrame>
      <p:graphicFrame>
        <p:nvGraphicFramePr>
          <p:cNvPr id="32771" name="Object 7"/>
          <p:cNvGraphicFramePr>
            <a:graphicFrameLocks noChangeAspect="1"/>
          </p:cNvGraphicFramePr>
          <p:nvPr/>
        </p:nvGraphicFramePr>
        <p:xfrm>
          <a:off x="1524000" y="1143000"/>
          <a:ext cx="6096000" cy="4572000"/>
        </p:xfrm>
        <a:graphic>
          <a:graphicData uri="http://schemas.openxmlformats.org/presentationml/2006/ole">
            <p:oleObj spid="_x0000_s11267" name="Equation" r:id="rId4" imgW="114120" imgH="215640" progId="Equation.3">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5"/>
          <p:cNvSpPr txBox="1">
            <a:spLocks noChangeArrowheads="1"/>
          </p:cNvSpPr>
          <p:nvPr/>
        </p:nvSpPr>
        <p:spPr bwMode="auto">
          <a:xfrm>
            <a:off x="609600" y="1403350"/>
            <a:ext cx="7696200" cy="1187450"/>
          </a:xfrm>
          <a:prstGeom prst="rect">
            <a:avLst/>
          </a:prstGeom>
          <a:noFill/>
          <a:ln w="9525">
            <a:noFill/>
            <a:miter lim="800000"/>
            <a:headEnd/>
            <a:tailEnd/>
          </a:ln>
        </p:spPr>
        <p:txBody>
          <a:bodyPr>
            <a:spAutoFit/>
          </a:bodyPr>
          <a:lstStyle/>
          <a:p>
            <a:pPr>
              <a:spcBef>
                <a:spcPct val="50000"/>
              </a:spcBef>
              <a:buClr>
                <a:schemeClr val="accent2"/>
              </a:buClr>
              <a:buFont typeface="Wingdings" pitchFamily="2" charset="2"/>
              <a:buChar char="§"/>
            </a:pPr>
            <a:r>
              <a:rPr lang="en-US"/>
              <a:t>Due to the nature of quantum physics, the destruction of information in a gate will cause heat to be evolved which can destroy the superposition of qubits.</a:t>
            </a:r>
          </a:p>
        </p:txBody>
      </p:sp>
      <p:sp>
        <p:nvSpPr>
          <p:cNvPr id="14339" name="Rectangle 6"/>
          <p:cNvSpPr>
            <a:spLocks noGrp="1" noChangeArrowheads="1"/>
          </p:cNvSpPr>
          <p:nvPr>
            <p:ph type="title"/>
          </p:nvPr>
        </p:nvSpPr>
        <p:spPr>
          <a:xfrm>
            <a:off x="533400" y="533400"/>
            <a:ext cx="8229600" cy="457200"/>
          </a:xfrm>
        </p:spPr>
        <p:txBody>
          <a:bodyPr/>
          <a:lstStyle/>
          <a:p>
            <a:pPr eaLnBrk="1" hangingPunct="1"/>
            <a:r>
              <a:rPr lang="en-US" sz="2400" smtClean="0"/>
              <a:t>Operations on Qubits - Reversible Logic</a:t>
            </a:r>
            <a:endParaRPr lang="en-US" smtClean="0"/>
          </a:p>
        </p:txBody>
      </p:sp>
      <p:sp>
        <p:nvSpPr>
          <p:cNvPr id="14340" name="AutoShape 7"/>
          <p:cNvSpPr>
            <a:spLocks noChangeArrowheads="1"/>
          </p:cNvSpPr>
          <p:nvPr/>
        </p:nvSpPr>
        <p:spPr bwMode="auto">
          <a:xfrm>
            <a:off x="1600200" y="4191000"/>
            <a:ext cx="914400" cy="762000"/>
          </a:xfrm>
          <a:prstGeom prst="flowChartDelay">
            <a:avLst/>
          </a:prstGeom>
          <a:solidFill>
            <a:schemeClr val="hlink"/>
          </a:solidFill>
          <a:ln w="9525">
            <a:solidFill>
              <a:schemeClr val="tx1"/>
            </a:solidFill>
            <a:miter lim="800000"/>
            <a:headEnd/>
            <a:tailEnd/>
          </a:ln>
        </p:spPr>
        <p:txBody>
          <a:bodyPr wrap="none" anchor="ctr"/>
          <a:lstStyle/>
          <a:p>
            <a:endParaRPr lang="en-US"/>
          </a:p>
        </p:txBody>
      </p:sp>
      <p:sp>
        <p:nvSpPr>
          <p:cNvPr id="14341" name="Line 8"/>
          <p:cNvSpPr>
            <a:spLocks noChangeShapeType="1"/>
          </p:cNvSpPr>
          <p:nvPr/>
        </p:nvSpPr>
        <p:spPr bwMode="auto">
          <a:xfrm flipH="1">
            <a:off x="838200" y="4343400"/>
            <a:ext cx="762000" cy="0"/>
          </a:xfrm>
          <a:prstGeom prst="line">
            <a:avLst/>
          </a:prstGeom>
          <a:noFill/>
          <a:ln w="9525">
            <a:solidFill>
              <a:schemeClr val="tx1"/>
            </a:solidFill>
            <a:round/>
            <a:headEnd/>
            <a:tailEnd type="oval" w="med" len="med"/>
          </a:ln>
        </p:spPr>
        <p:txBody>
          <a:bodyPr wrap="none" anchor="ctr"/>
          <a:lstStyle/>
          <a:p>
            <a:endParaRPr lang="en-US"/>
          </a:p>
        </p:txBody>
      </p:sp>
      <p:sp>
        <p:nvSpPr>
          <p:cNvPr id="14342" name="Line 9"/>
          <p:cNvSpPr>
            <a:spLocks noChangeShapeType="1"/>
          </p:cNvSpPr>
          <p:nvPr/>
        </p:nvSpPr>
        <p:spPr bwMode="auto">
          <a:xfrm flipH="1">
            <a:off x="838200" y="4800600"/>
            <a:ext cx="762000" cy="0"/>
          </a:xfrm>
          <a:prstGeom prst="line">
            <a:avLst/>
          </a:prstGeom>
          <a:noFill/>
          <a:ln w="9525">
            <a:solidFill>
              <a:schemeClr val="tx1"/>
            </a:solidFill>
            <a:round/>
            <a:headEnd/>
            <a:tailEnd type="oval" w="med" len="med"/>
          </a:ln>
        </p:spPr>
        <p:txBody>
          <a:bodyPr wrap="none" anchor="ctr"/>
          <a:lstStyle/>
          <a:p>
            <a:endParaRPr lang="en-US"/>
          </a:p>
        </p:txBody>
      </p:sp>
      <p:sp>
        <p:nvSpPr>
          <p:cNvPr id="14343" name="Line 10"/>
          <p:cNvSpPr>
            <a:spLocks noChangeShapeType="1"/>
          </p:cNvSpPr>
          <p:nvPr/>
        </p:nvSpPr>
        <p:spPr bwMode="auto">
          <a:xfrm>
            <a:off x="2514600" y="4572000"/>
            <a:ext cx="762000" cy="0"/>
          </a:xfrm>
          <a:prstGeom prst="line">
            <a:avLst/>
          </a:prstGeom>
          <a:noFill/>
          <a:ln w="9525">
            <a:solidFill>
              <a:schemeClr val="tx1"/>
            </a:solidFill>
            <a:round/>
            <a:headEnd/>
            <a:tailEnd type="oval" w="med" len="med"/>
          </a:ln>
        </p:spPr>
        <p:txBody>
          <a:bodyPr wrap="none" anchor="ctr"/>
          <a:lstStyle/>
          <a:p>
            <a:endParaRPr lang="en-US"/>
          </a:p>
        </p:txBody>
      </p:sp>
      <p:graphicFrame>
        <p:nvGraphicFramePr>
          <p:cNvPr id="15470" name="Group 110"/>
          <p:cNvGraphicFramePr>
            <a:graphicFrameLocks noGrp="1"/>
          </p:cNvGraphicFramePr>
          <p:nvPr/>
        </p:nvGraphicFramePr>
        <p:xfrm>
          <a:off x="4584700" y="3657600"/>
          <a:ext cx="1930400" cy="1584326"/>
        </p:xfrm>
        <a:graphic>
          <a:graphicData uri="http://schemas.openxmlformats.org/drawingml/2006/table">
            <a:tbl>
              <a:tblPr/>
              <a:tblGrid>
                <a:gridCol w="482600"/>
                <a:gridCol w="482600"/>
                <a:gridCol w="965200"/>
              </a:tblGrid>
              <a:tr h="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A</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B   </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206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190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206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190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r>
            </a:tbl>
          </a:graphicData>
        </a:graphic>
      </p:graphicFrame>
      <p:sp>
        <p:nvSpPr>
          <p:cNvPr id="14369" name="Text Box 79"/>
          <p:cNvSpPr txBox="1">
            <a:spLocks noChangeArrowheads="1"/>
          </p:cNvSpPr>
          <p:nvPr/>
        </p:nvSpPr>
        <p:spPr bwMode="auto">
          <a:xfrm flipH="1">
            <a:off x="4813300" y="3352800"/>
            <a:ext cx="663575" cy="304800"/>
          </a:xfrm>
          <a:prstGeom prst="rect">
            <a:avLst/>
          </a:prstGeom>
          <a:noFill/>
          <a:ln w="9525">
            <a:noFill/>
            <a:miter lim="800000"/>
            <a:headEnd/>
            <a:tailEnd/>
          </a:ln>
        </p:spPr>
        <p:txBody>
          <a:bodyPr>
            <a:spAutoFit/>
          </a:bodyPr>
          <a:lstStyle/>
          <a:p>
            <a:pPr>
              <a:spcBef>
                <a:spcPct val="50000"/>
              </a:spcBef>
            </a:pPr>
            <a:r>
              <a:rPr lang="en-US" sz="1400" b="1"/>
              <a:t>Input</a:t>
            </a:r>
            <a:endParaRPr lang="en-US"/>
          </a:p>
        </p:txBody>
      </p:sp>
      <p:sp>
        <p:nvSpPr>
          <p:cNvPr id="14370" name="Text Box 80"/>
          <p:cNvSpPr txBox="1">
            <a:spLocks noChangeArrowheads="1"/>
          </p:cNvSpPr>
          <p:nvPr/>
        </p:nvSpPr>
        <p:spPr bwMode="auto">
          <a:xfrm flipH="1">
            <a:off x="5651500" y="3352800"/>
            <a:ext cx="838200" cy="304800"/>
          </a:xfrm>
          <a:prstGeom prst="rect">
            <a:avLst/>
          </a:prstGeom>
          <a:noFill/>
          <a:ln w="9525">
            <a:noFill/>
            <a:miter lim="800000"/>
            <a:headEnd/>
            <a:tailEnd/>
          </a:ln>
        </p:spPr>
        <p:txBody>
          <a:bodyPr>
            <a:spAutoFit/>
          </a:bodyPr>
          <a:lstStyle/>
          <a:p>
            <a:pPr>
              <a:spcBef>
                <a:spcPct val="50000"/>
              </a:spcBef>
            </a:pPr>
            <a:r>
              <a:rPr lang="en-US" sz="1400" b="1"/>
              <a:t>Output</a:t>
            </a:r>
            <a:endParaRPr lang="en-US"/>
          </a:p>
        </p:txBody>
      </p:sp>
      <p:sp>
        <p:nvSpPr>
          <p:cNvPr id="14371" name="Text Box 107"/>
          <p:cNvSpPr txBox="1">
            <a:spLocks noChangeArrowheads="1"/>
          </p:cNvSpPr>
          <p:nvPr/>
        </p:nvSpPr>
        <p:spPr bwMode="auto">
          <a:xfrm>
            <a:off x="457200" y="4191000"/>
            <a:ext cx="304800" cy="304800"/>
          </a:xfrm>
          <a:prstGeom prst="rect">
            <a:avLst/>
          </a:prstGeom>
          <a:noFill/>
          <a:ln w="9525">
            <a:noFill/>
            <a:miter lim="800000"/>
            <a:headEnd/>
            <a:tailEnd/>
          </a:ln>
        </p:spPr>
        <p:txBody>
          <a:bodyPr>
            <a:spAutoFit/>
          </a:bodyPr>
          <a:lstStyle/>
          <a:p>
            <a:pPr>
              <a:spcBef>
                <a:spcPct val="50000"/>
              </a:spcBef>
            </a:pPr>
            <a:r>
              <a:rPr lang="en-US" sz="1400" b="1"/>
              <a:t>A</a:t>
            </a:r>
            <a:endParaRPr lang="en-US"/>
          </a:p>
        </p:txBody>
      </p:sp>
      <p:sp>
        <p:nvSpPr>
          <p:cNvPr id="14372" name="Text Box 108"/>
          <p:cNvSpPr txBox="1">
            <a:spLocks noChangeArrowheads="1"/>
          </p:cNvSpPr>
          <p:nvPr/>
        </p:nvSpPr>
        <p:spPr bwMode="auto">
          <a:xfrm>
            <a:off x="457200" y="4648200"/>
            <a:ext cx="304800" cy="304800"/>
          </a:xfrm>
          <a:prstGeom prst="rect">
            <a:avLst/>
          </a:prstGeom>
          <a:noFill/>
          <a:ln w="9525">
            <a:noFill/>
            <a:miter lim="800000"/>
            <a:headEnd/>
            <a:tailEnd/>
          </a:ln>
        </p:spPr>
        <p:txBody>
          <a:bodyPr>
            <a:spAutoFit/>
          </a:bodyPr>
          <a:lstStyle/>
          <a:p>
            <a:pPr>
              <a:spcBef>
                <a:spcPct val="50000"/>
              </a:spcBef>
            </a:pPr>
            <a:r>
              <a:rPr lang="en-US" sz="1400" b="1"/>
              <a:t>B</a:t>
            </a:r>
            <a:endParaRPr lang="en-US"/>
          </a:p>
        </p:txBody>
      </p:sp>
      <p:sp>
        <p:nvSpPr>
          <p:cNvPr id="14373" name="Text Box 109"/>
          <p:cNvSpPr txBox="1">
            <a:spLocks noChangeArrowheads="1"/>
          </p:cNvSpPr>
          <p:nvPr/>
        </p:nvSpPr>
        <p:spPr bwMode="auto">
          <a:xfrm>
            <a:off x="3352800" y="4419600"/>
            <a:ext cx="304800" cy="304800"/>
          </a:xfrm>
          <a:prstGeom prst="rect">
            <a:avLst/>
          </a:prstGeom>
          <a:noFill/>
          <a:ln w="9525">
            <a:noFill/>
            <a:miter lim="800000"/>
            <a:headEnd/>
            <a:tailEnd/>
          </a:ln>
        </p:spPr>
        <p:txBody>
          <a:bodyPr>
            <a:spAutoFit/>
          </a:bodyPr>
          <a:lstStyle/>
          <a:p>
            <a:pPr>
              <a:spcBef>
                <a:spcPct val="50000"/>
              </a:spcBef>
            </a:pPr>
            <a:r>
              <a:rPr lang="en-US" sz="1400" b="1"/>
              <a:t>C</a:t>
            </a:r>
            <a:endParaRPr lang="en-US"/>
          </a:p>
        </p:txBody>
      </p:sp>
      <p:sp>
        <p:nvSpPr>
          <p:cNvPr id="14374" name="Line 114"/>
          <p:cNvSpPr>
            <a:spLocks noChangeShapeType="1"/>
          </p:cNvSpPr>
          <p:nvPr/>
        </p:nvSpPr>
        <p:spPr bwMode="auto">
          <a:xfrm flipV="1">
            <a:off x="6502400" y="3886200"/>
            <a:ext cx="596900" cy="622300"/>
          </a:xfrm>
          <a:prstGeom prst="line">
            <a:avLst/>
          </a:prstGeom>
          <a:noFill/>
          <a:ln w="9525">
            <a:solidFill>
              <a:schemeClr val="tx1"/>
            </a:solidFill>
            <a:round/>
            <a:headEnd/>
            <a:tailEnd/>
          </a:ln>
        </p:spPr>
        <p:txBody>
          <a:bodyPr wrap="none" anchor="ctr"/>
          <a:lstStyle/>
          <a:p>
            <a:endParaRPr lang="en-US"/>
          </a:p>
        </p:txBody>
      </p:sp>
      <p:sp>
        <p:nvSpPr>
          <p:cNvPr id="14375" name="Line 118"/>
          <p:cNvSpPr>
            <a:spLocks noChangeShapeType="1"/>
          </p:cNvSpPr>
          <p:nvPr/>
        </p:nvSpPr>
        <p:spPr bwMode="auto">
          <a:xfrm flipV="1">
            <a:off x="6489700" y="4191000"/>
            <a:ext cx="596900" cy="622300"/>
          </a:xfrm>
          <a:prstGeom prst="line">
            <a:avLst/>
          </a:prstGeom>
          <a:noFill/>
          <a:ln w="9525">
            <a:solidFill>
              <a:schemeClr val="tx1"/>
            </a:solidFill>
            <a:round/>
            <a:headEnd/>
            <a:tailEnd/>
          </a:ln>
        </p:spPr>
        <p:txBody>
          <a:bodyPr wrap="none" anchor="ctr"/>
          <a:lstStyle/>
          <a:p>
            <a:endParaRPr lang="en-US"/>
          </a:p>
        </p:txBody>
      </p:sp>
      <p:sp>
        <p:nvSpPr>
          <p:cNvPr id="14376" name="Line 119"/>
          <p:cNvSpPr>
            <a:spLocks noChangeShapeType="1"/>
          </p:cNvSpPr>
          <p:nvPr/>
        </p:nvSpPr>
        <p:spPr bwMode="auto">
          <a:xfrm flipV="1">
            <a:off x="6489700" y="3568700"/>
            <a:ext cx="596900" cy="622300"/>
          </a:xfrm>
          <a:prstGeom prst="line">
            <a:avLst/>
          </a:prstGeom>
          <a:noFill/>
          <a:ln w="9525">
            <a:solidFill>
              <a:schemeClr val="tx1"/>
            </a:solidFill>
            <a:round/>
            <a:headEnd/>
            <a:tailEnd/>
          </a:ln>
        </p:spPr>
        <p:txBody>
          <a:bodyPr wrap="none" anchor="ctr"/>
          <a:lstStyle/>
          <a:p>
            <a:endParaRPr lang="en-US"/>
          </a:p>
        </p:txBody>
      </p:sp>
      <p:sp>
        <p:nvSpPr>
          <p:cNvPr id="14377" name="Rectangle 121"/>
          <p:cNvSpPr>
            <a:spLocks noChangeArrowheads="1"/>
          </p:cNvSpPr>
          <p:nvPr/>
        </p:nvSpPr>
        <p:spPr bwMode="auto">
          <a:xfrm>
            <a:off x="7096125" y="3505200"/>
            <a:ext cx="1666875" cy="739775"/>
          </a:xfrm>
          <a:prstGeom prst="rect">
            <a:avLst/>
          </a:prstGeom>
          <a:solidFill>
            <a:srgbClr val="CCFFFF"/>
          </a:solidFill>
          <a:ln w="9525">
            <a:solidFill>
              <a:schemeClr val="tx1"/>
            </a:solidFill>
            <a:miter lim="800000"/>
            <a:headEnd/>
            <a:tailEnd/>
          </a:ln>
        </p:spPr>
        <p:txBody>
          <a:bodyPr>
            <a:spAutoFit/>
          </a:bodyPr>
          <a:lstStyle/>
          <a:p>
            <a:r>
              <a:rPr lang="en-US" sz="1400" b="1"/>
              <a:t>In these 3 cases, information is being destroyed</a:t>
            </a:r>
            <a:endParaRPr lang="en-US"/>
          </a:p>
        </p:txBody>
      </p:sp>
      <p:sp>
        <p:nvSpPr>
          <p:cNvPr id="14378" name="Text Box 122"/>
          <p:cNvSpPr txBox="1">
            <a:spLocks noChangeArrowheads="1"/>
          </p:cNvSpPr>
          <p:nvPr/>
        </p:nvSpPr>
        <p:spPr bwMode="auto">
          <a:xfrm>
            <a:off x="838200" y="3182938"/>
            <a:ext cx="1524000" cy="703262"/>
          </a:xfrm>
          <a:prstGeom prst="rect">
            <a:avLst/>
          </a:prstGeom>
          <a:noFill/>
          <a:ln w="9525">
            <a:noFill/>
            <a:miter lim="800000"/>
            <a:headEnd/>
            <a:tailEnd/>
          </a:ln>
        </p:spPr>
        <p:txBody>
          <a:bodyPr>
            <a:spAutoFit/>
          </a:bodyPr>
          <a:lstStyle/>
          <a:p>
            <a:pPr>
              <a:spcBef>
                <a:spcPct val="50000"/>
              </a:spcBef>
            </a:pPr>
            <a:r>
              <a:rPr lang="en-US" sz="1600" b="1" u="sng">
                <a:solidFill>
                  <a:schemeClr val="accent1"/>
                </a:solidFill>
              </a:rPr>
              <a:t>Ex.</a:t>
            </a:r>
            <a:r>
              <a:rPr lang="en-US" sz="1600"/>
              <a:t> </a:t>
            </a:r>
          </a:p>
          <a:p>
            <a:pPr>
              <a:spcBef>
                <a:spcPct val="50000"/>
              </a:spcBef>
            </a:pPr>
            <a:r>
              <a:rPr lang="en-US" sz="1600"/>
              <a:t>The AND Gate</a:t>
            </a:r>
            <a:endParaRPr lang="en-US"/>
          </a:p>
        </p:txBody>
      </p:sp>
      <p:sp>
        <p:nvSpPr>
          <p:cNvPr id="14379" name="Text Box 123"/>
          <p:cNvSpPr txBox="1">
            <a:spLocks noChangeArrowheads="1"/>
          </p:cNvSpPr>
          <p:nvPr/>
        </p:nvSpPr>
        <p:spPr bwMode="auto">
          <a:xfrm>
            <a:off x="990600" y="5715000"/>
            <a:ext cx="7086600" cy="822325"/>
          </a:xfrm>
          <a:prstGeom prst="rect">
            <a:avLst/>
          </a:prstGeom>
          <a:noFill/>
          <a:ln w="9525">
            <a:noFill/>
            <a:miter lim="800000"/>
            <a:headEnd/>
            <a:tailEnd/>
          </a:ln>
        </p:spPr>
        <p:txBody>
          <a:bodyPr>
            <a:spAutoFit/>
          </a:bodyPr>
          <a:lstStyle/>
          <a:p>
            <a:pPr algn="ctr">
              <a:spcBef>
                <a:spcPct val="50000"/>
              </a:spcBef>
              <a:buClr>
                <a:schemeClr val="accent2"/>
              </a:buClr>
              <a:buFont typeface="Wingdings" pitchFamily="2" charset="2"/>
              <a:buChar char="§"/>
            </a:pPr>
            <a:r>
              <a:rPr lang="en-US"/>
              <a:t>This type of gate cannot be used.  We must use </a:t>
            </a:r>
            <a:r>
              <a:rPr lang="en-US" b="1" i="1"/>
              <a:t>Quantum Gates</a:t>
            </a:r>
            <a:r>
              <a:rPr lang="en-US"/>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65AA2571-6D8E-4911-BDBE-88EBA286C60D}" type="slidenum">
              <a:rPr lang="en-US"/>
              <a:pPr/>
              <a:t>2</a:t>
            </a:fld>
            <a:endParaRPr lang="en-US"/>
          </a:p>
        </p:txBody>
      </p:sp>
      <p:sp>
        <p:nvSpPr>
          <p:cNvPr id="306178" name="Rectangle 2"/>
          <p:cNvSpPr>
            <a:spLocks noGrp="1" noChangeArrowheads="1"/>
          </p:cNvSpPr>
          <p:nvPr>
            <p:ph type="title"/>
          </p:nvPr>
        </p:nvSpPr>
        <p:spPr>
          <a:xfrm>
            <a:off x="473075" y="88900"/>
            <a:ext cx="8229600" cy="1143000"/>
          </a:xfrm>
        </p:spPr>
        <p:txBody>
          <a:bodyPr/>
          <a:lstStyle/>
          <a:p>
            <a:pPr eaLnBrk="1" hangingPunct="1">
              <a:defRPr/>
            </a:pPr>
            <a:r>
              <a:rPr lang="en-US" b="1" smtClean="0">
                <a:solidFill>
                  <a:srgbClr val="666699"/>
                </a:solidFill>
                <a:effectLst>
                  <a:outerShdw blurRad="38100" dist="38100" dir="2700000" algn="tl">
                    <a:srgbClr val="C0C0C0"/>
                  </a:outerShdw>
                </a:effectLst>
              </a:rPr>
              <a:t>Moore’s Law</a:t>
            </a:r>
          </a:p>
        </p:txBody>
      </p:sp>
      <p:sp>
        <p:nvSpPr>
          <p:cNvPr id="306179" name="Rectangle 3"/>
          <p:cNvSpPr>
            <a:spLocks noGrp="1" noChangeArrowheads="1"/>
          </p:cNvSpPr>
          <p:nvPr>
            <p:ph type="body" idx="1"/>
          </p:nvPr>
        </p:nvSpPr>
        <p:spPr>
          <a:xfrm>
            <a:off x="914400" y="5029200"/>
            <a:ext cx="7086600" cy="1447800"/>
          </a:xfrm>
        </p:spPr>
        <p:txBody>
          <a:bodyPr>
            <a:normAutofit lnSpcReduction="10000"/>
          </a:bodyPr>
          <a:lstStyle/>
          <a:p>
            <a:pPr eaLnBrk="1" hangingPunct="1">
              <a:lnSpc>
                <a:spcPct val="85000"/>
              </a:lnSpc>
            </a:pPr>
            <a:r>
              <a:rPr lang="en-US" sz="2400" smtClean="0"/>
              <a:t>Measuring a state (e.g. position) disturbs it</a:t>
            </a:r>
          </a:p>
          <a:p>
            <a:pPr eaLnBrk="1" hangingPunct="1">
              <a:lnSpc>
                <a:spcPct val="85000"/>
              </a:lnSpc>
            </a:pPr>
            <a:r>
              <a:rPr lang="en-US" sz="2400" smtClean="0"/>
              <a:t>Quantum systems sometimes seem to behave as if they are in several states at once</a:t>
            </a:r>
          </a:p>
          <a:p>
            <a:pPr eaLnBrk="1" hangingPunct="1">
              <a:lnSpc>
                <a:spcPct val="85000"/>
              </a:lnSpc>
            </a:pPr>
            <a:r>
              <a:rPr lang="en-US" sz="2400" smtClean="0"/>
              <a:t>Different evolutions can interfere with each other</a:t>
            </a:r>
          </a:p>
        </p:txBody>
      </p:sp>
      <p:sp>
        <p:nvSpPr>
          <p:cNvPr id="306180" name="Text Box 4"/>
          <p:cNvSpPr txBox="1">
            <a:spLocks noChangeArrowheads="1"/>
          </p:cNvSpPr>
          <p:nvPr/>
        </p:nvSpPr>
        <p:spPr bwMode="auto">
          <a:xfrm>
            <a:off x="914400" y="4038600"/>
            <a:ext cx="6440488" cy="457200"/>
          </a:xfrm>
          <a:prstGeom prst="rect">
            <a:avLst/>
          </a:prstGeom>
          <a:noFill/>
          <a:ln w="9525">
            <a:noFill/>
            <a:miter lim="800000"/>
            <a:headEnd/>
            <a:tailEnd/>
          </a:ln>
        </p:spPr>
        <p:txBody>
          <a:bodyPr wrap="none">
            <a:spAutoFit/>
          </a:bodyPr>
          <a:lstStyle/>
          <a:p>
            <a:r>
              <a:rPr lang="en-US"/>
              <a:t>Following trend … atomic scale in 15-20 years</a:t>
            </a:r>
          </a:p>
        </p:txBody>
      </p:sp>
      <p:sp>
        <p:nvSpPr>
          <p:cNvPr id="306181" name="Text Box 5"/>
          <p:cNvSpPr txBox="1">
            <a:spLocks noChangeArrowheads="1"/>
          </p:cNvSpPr>
          <p:nvPr/>
        </p:nvSpPr>
        <p:spPr bwMode="auto">
          <a:xfrm>
            <a:off x="914400" y="4572000"/>
            <a:ext cx="6656388" cy="457200"/>
          </a:xfrm>
          <a:prstGeom prst="rect">
            <a:avLst/>
          </a:prstGeom>
          <a:noFill/>
          <a:ln w="9525">
            <a:noFill/>
            <a:miter lim="800000"/>
            <a:headEnd/>
            <a:tailEnd/>
          </a:ln>
        </p:spPr>
        <p:txBody>
          <a:bodyPr wrap="none">
            <a:spAutoFit/>
          </a:bodyPr>
          <a:lstStyle/>
          <a:p>
            <a:r>
              <a:rPr lang="en-US"/>
              <a:t>Quantum mechanical effects occur at this scale:</a:t>
            </a:r>
          </a:p>
        </p:txBody>
      </p:sp>
      <p:grpSp>
        <p:nvGrpSpPr>
          <p:cNvPr id="2" name="Group 6"/>
          <p:cNvGrpSpPr>
            <a:grpSpLocks/>
          </p:cNvGrpSpPr>
          <p:nvPr/>
        </p:nvGrpSpPr>
        <p:grpSpPr bwMode="auto">
          <a:xfrm>
            <a:off x="2209800" y="990600"/>
            <a:ext cx="4475163" cy="3006725"/>
            <a:chOff x="1398" y="774"/>
            <a:chExt cx="2819" cy="1894"/>
          </a:xfrm>
        </p:grpSpPr>
        <p:grpSp>
          <p:nvGrpSpPr>
            <p:cNvPr id="3" name="Group 7"/>
            <p:cNvGrpSpPr>
              <a:grpSpLocks/>
            </p:cNvGrpSpPr>
            <p:nvPr/>
          </p:nvGrpSpPr>
          <p:grpSpPr bwMode="auto">
            <a:xfrm>
              <a:off x="1398" y="821"/>
              <a:ext cx="2819" cy="1847"/>
              <a:chOff x="1398" y="821"/>
              <a:chExt cx="2819" cy="1847"/>
            </a:xfrm>
          </p:grpSpPr>
          <p:sp>
            <p:nvSpPr>
              <p:cNvPr id="17419" name="Line 8"/>
              <p:cNvSpPr>
                <a:spLocks noChangeShapeType="1"/>
              </p:cNvSpPr>
              <p:nvPr/>
            </p:nvSpPr>
            <p:spPr bwMode="auto">
              <a:xfrm flipV="1">
                <a:off x="1733" y="869"/>
                <a:ext cx="2247" cy="1578"/>
              </a:xfrm>
              <a:prstGeom prst="line">
                <a:avLst/>
              </a:prstGeom>
              <a:noFill/>
              <a:ln w="57150">
                <a:solidFill>
                  <a:srgbClr val="009999"/>
                </a:solidFill>
                <a:prstDash val="dash"/>
                <a:round/>
                <a:headEnd/>
                <a:tailEnd/>
              </a:ln>
            </p:spPr>
            <p:txBody>
              <a:bodyPr/>
              <a:lstStyle/>
              <a:p>
                <a:endParaRPr lang="en-US"/>
              </a:p>
            </p:txBody>
          </p:sp>
          <p:grpSp>
            <p:nvGrpSpPr>
              <p:cNvPr id="4" name="Group 9"/>
              <p:cNvGrpSpPr>
                <a:grpSpLocks/>
              </p:cNvGrpSpPr>
              <p:nvPr/>
            </p:nvGrpSpPr>
            <p:grpSpPr bwMode="auto">
              <a:xfrm>
                <a:off x="1685" y="821"/>
                <a:ext cx="2486" cy="1674"/>
                <a:chOff x="1685" y="821"/>
                <a:chExt cx="2486" cy="1674"/>
              </a:xfrm>
            </p:grpSpPr>
            <p:sp>
              <p:nvSpPr>
                <p:cNvPr id="17462" name="Line 10"/>
                <p:cNvSpPr>
                  <a:spLocks noChangeShapeType="1"/>
                </p:cNvSpPr>
                <p:nvPr/>
              </p:nvSpPr>
              <p:spPr bwMode="auto">
                <a:xfrm>
                  <a:off x="1685" y="2447"/>
                  <a:ext cx="2486" cy="0"/>
                </a:xfrm>
                <a:prstGeom prst="line">
                  <a:avLst/>
                </a:prstGeom>
                <a:noFill/>
                <a:ln w="28575">
                  <a:solidFill>
                    <a:schemeClr val="tx1"/>
                  </a:solidFill>
                  <a:round/>
                  <a:headEnd/>
                  <a:tailEnd/>
                </a:ln>
              </p:spPr>
              <p:txBody>
                <a:bodyPr/>
                <a:lstStyle/>
                <a:p>
                  <a:endParaRPr lang="en-US"/>
                </a:p>
              </p:txBody>
            </p:sp>
            <p:sp>
              <p:nvSpPr>
                <p:cNvPr id="17463" name="Line 11"/>
                <p:cNvSpPr>
                  <a:spLocks noChangeShapeType="1"/>
                </p:cNvSpPr>
                <p:nvPr/>
              </p:nvSpPr>
              <p:spPr bwMode="auto">
                <a:xfrm>
                  <a:off x="1733" y="821"/>
                  <a:ext cx="0" cy="1674"/>
                </a:xfrm>
                <a:prstGeom prst="line">
                  <a:avLst/>
                </a:prstGeom>
                <a:noFill/>
                <a:ln w="28575">
                  <a:solidFill>
                    <a:schemeClr val="tx1"/>
                  </a:solidFill>
                  <a:round/>
                  <a:headEnd/>
                  <a:tailEnd/>
                </a:ln>
              </p:spPr>
              <p:txBody>
                <a:bodyPr/>
                <a:lstStyle/>
                <a:p>
                  <a:endParaRPr lang="en-US"/>
                </a:p>
              </p:txBody>
            </p:sp>
            <p:sp>
              <p:nvSpPr>
                <p:cNvPr id="17464" name="Line 12"/>
                <p:cNvSpPr>
                  <a:spLocks noChangeShapeType="1"/>
                </p:cNvSpPr>
                <p:nvPr/>
              </p:nvSpPr>
              <p:spPr bwMode="auto">
                <a:xfrm>
                  <a:off x="2115" y="2447"/>
                  <a:ext cx="0" cy="48"/>
                </a:xfrm>
                <a:prstGeom prst="line">
                  <a:avLst/>
                </a:prstGeom>
                <a:noFill/>
                <a:ln w="28575">
                  <a:solidFill>
                    <a:schemeClr val="tx1"/>
                  </a:solidFill>
                  <a:round/>
                  <a:headEnd/>
                  <a:tailEnd/>
                </a:ln>
              </p:spPr>
              <p:txBody>
                <a:bodyPr/>
                <a:lstStyle/>
                <a:p>
                  <a:endParaRPr lang="en-US"/>
                </a:p>
              </p:txBody>
            </p:sp>
            <p:sp>
              <p:nvSpPr>
                <p:cNvPr id="17465" name="Line 13"/>
                <p:cNvSpPr>
                  <a:spLocks noChangeShapeType="1"/>
                </p:cNvSpPr>
                <p:nvPr/>
              </p:nvSpPr>
              <p:spPr bwMode="auto">
                <a:xfrm>
                  <a:off x="2498" y="2447"/>
                  <a:ext cx="0" cy="48"/>
                </a:xfrm>
                <a:prstGeom prst="line">
                  <a:avLst/>
                </a:prstGeom>
                <a:noFill/>
                <a:ln w="28575">
                  <a:solidFill>
                    <a:schemeClr val="tx1"/>
                  </a:solidFill>
                  <a:round/>
                  <a:headEnd/>
                  <a:tailEnd/>
                </a:ln>
              </p:spPr>
              <p:txBody>
                <a:bodyPr/>
                <a:lstStyle/>
                <a:p>
                  <a:endParaRPr lang="en-US"/>
                </a:p>
              </p:txBody>
            </p:sp>
            <p:sp>
              <p:nvSpPr>
                <p:cNvPr id="17466" name="Line 14"/>
                <p:cNvSpPr>
                  <a:spLocks noChangeShapeType="1"/>
                </p:cNvSpPr>
                <p:nvPr/>
              </p:nvSpPr>
              <p:spPr bwMode="auto">
                <a:xfrm>
                  <a:off x="2880" y="2447"/>
                  <a:ext cx="0" cy="48"/>
                </a:xfrm>
                <a:prstGeom prst="line">
                  <a:avLst/>
                </a:prstGeom>
                <a:noFill/>
                <a:ln w="28575">
                  <a:solidFill>
                    <a:schemeClr val="tx1"/>
                  </a:solidFill>
                  <a:round/>
                  <a:headEnd/>
                  <a:tailEnd/>
                </a:ln>
              </p:spPr>
              <p:txBody>
                <a:bodyPr/>
                <a:lstStyle/>
                <a:p>
                  <a:endParaRPr lang="en-US"/>
                </a:p>
              </p:txBody>
            </p:sp>
            <p:sp>
              <p:nvSpPr>
                <p:cNvPr id="17467" name="Line 15"/>
                <p:cNvSpPr>
                  <a:spLocks noChangeShapeType="1"/>
                </p:cNvSpPr>
                <p:nvPr/>
              </p:nvSpPr>
              <p:spPr bwMode="auto">
                <a:xfrm>
                  <a:off x="3262" y="2447"/>
                  <a:ext cx="0" cy="48"/>
                </a:xfrm>
                <a:prstGeom prst="line">
                  <a:avLst/>
                </a:prstGeom>
                <a:noFill/>
                <a:ln w="28575">
                  <a:solidFill>
                    <a:schemeClr val="tx1"/>
                  </a:solidFill>
                  <a:round/>
                  <a:headEnd/>
                  <a:tailEnd/>
                </a:ln>
              </p:spPr>
              <p:txBody>
                <a:bodyPr/>
                <a:lstStyle/>
                <a:p>
                  <a:endParaRPr lang="en-US"/>
                </a:p>
              </p:txBody>
            </p:sp>
            <p:sp>
              <p:nvSpPr>
                <p:cNvPr id="17468" name="Line 16"/>
                <p:cNvSpPr>
                  <a:spLocks noChangeShapeType="1"/>
                </p:cNvSpPr>
                <p:nvPr/>
              </p:nvSpPr>
              <p:spPr bwMode="auto">
                <a:xfrm>
                  <a:off x="3645" y="2447"/>
                  <a:ext cx="0" cy="47"/>
                </a:xfrm>
                <a:prstGeom prst="line">
                  <a:avLst/>
                </a:prstGeom>
                <a:noFill/>
                <a:ln w="28575">
                  <a:solidFill>
                    <a:schemeClr val="tx1"/>
                  </a:solidFill>
                  <a:round/>
                  <a:headEnd/>
                  <a:tailEnd/>
                </a:ln>
              </p:spPr>
              <p:txBody>
                <a:bodyPr/>
                <a:lstStyle/>
                <a:p>
                  <a:endParaRPr lang="en-US"/>
                </a:p>
              </p:txBody>
            </p:sp>
            <p:sp>
              <p:nvSpPr>
                <p:cNvPr id="17469" name="Line 17"/>
                <p:cNvSpPr>
                  <a:spLocks noChangeShapeType="1"/>
                </p:cNvSpPr>
                <p:nvPr/>
              </p:nvSpPr>
              <p:spPr bwMode="auto">
                <a:xfrm flipH="1">
                  <a:off x="1685" y="2160"/>
                  <a:ext cx="48" cy="0"/>
                </a:xfrm>
                <a:prstGeom prst="line">
                  <a:avLst/>
                </a:prstGeom>
                <a:noFill/>
                <a:ln w="28575">
                  <a:solidFill>
                    <a:schemeClr val="tx1"/>
                  </a:solidFill>
                  <a:round/>
                  <a:headEnd/>
                  <a:tailEnd/>
                </a:ln>
              </p:spPr>
              <p:txBody>
                <a:bodyPr/>
                <a:lstStyle/>
                <a:p>
                  <a:endParaRPr lang="en-US"/>
                </a:p>
              </p:txBody>
            </p:sp>
            <p:sp>
              <p:nvSpPr>
                <p:cNvPr id="17470" name="Line 18"/>
                <p:cNvSpPr>
                  <a:spLocks noChangeShapeType="1"/>
                </p:cNvSpPr>
                <p:nvPr/>
              </p:nvSpPr>
              <p:spPr bwMode="auto">
                <a:xfrm flipH="1">
                  <a:off x="1685" y="1873"/>
                  <a:ext cx="48" cy="0"/>
                </a:xfrm>
                <a:prstGeom prst="line">
                  <a:avLst/>
                </a:prstGeom>
                <a:noFill/>
                <a:ln w="28575">
                  <a:solidFill>
                    <a:schemeClr val="tx1"/>
                  </a:solidFill>
                  <a:round/>
                  <a:headEnd/>
                  <a:tailEnd/>
                </a:ln>
              </p:spPr>
              <p:txBody>
                <a:bodyPr/>
                <a:lstStyle/>
                <a:p>
                  <a:endParaRPr lang="en-US"/>
                </a:p>
              </p:txBody>
            </p:sp>
            <p:sp>
              <p:nvSpPr>
                <p:cNvPr id="17471" name="Line 19"/>
                <p:cNvSpPr>
                  <a:spLocks noChangeShapeType="1"/>
                </p:cNvSpPr>
                <p:nvPr/>
              </p:nvSpPr>
              <p:spPr bwMode="auto">
                <a:xfrm flipH="1">
                  <a:off x="1685" y="1586"/>
                  <a:ext cx="48" cy="0"/>
                </a:xfrm>
                <a:prstGeom prst="line">
                  <a:avLst/>
                </a:prstGeom>
                <a:noFill/>
                <a:ln w="28575">
                  <a:solidFill>
                    <a:schemeClr val="tx1"/>
                  </a:solidFill>
                  <a:round/>
                  <a:headEnd/>
                  <a:tailEnd/>
                </a:ln>
              </p:spPr>
              <p:txBody>
                <a:bodyPr/>
                <a:lstStyle/>
                <a:p>
                  <a:endParaRPr lang="en-US"/>
                </a:p>
              </p:txBody>
            </p:sp>
            <p:sp>
              <p:nvSpPr>
                <p:cNvPr id="17472" name="Line 20"/>
                <p:cNvSpPr>
                  <a:spLocks noChangeShapeType="1"/>
                </p:cNvSpPr>
                <p:nvPr/>
              </p:nvSpPr>
              <p:spPr bwMode="auto">
                <a:xfrm flipH="1">
                  <a:off x="1685" y="1299"/>
                  <a:ext cx="48" cy="0"/>
                </a:xfrm>
                <a:prstGeom prst="line">
                  <a:avLst/>
                </a:prstGeom>
                <a:noFill/>
                <a:ln w="28575">
                  <a:solidFill>
                    <a:schemeClr val="tx1"/>
                  </a:solidFill>
                  <a:round/>
                  <a:headEnd/>
                  <a:tailEnd/>
                </a:ln>
              </p:spPr>
              <p:txBody>
                <a:bodyPr/>
                <a:lstStyle/>
                <a:p>
                  <a:endParaRPr lang="en-US"/>
                </a:p>
              </p:txBody>
            </p:sp>
            <p:sp>
              <p:nvSpPr>
                <p:cNvPr id="17473" name="Line 21"/>
                <p:cNvSpPr>
                  <a:spLocks noChangeShapeType="1"/>
                </p:cNvSpPr>
                <p:nvPr/>
              </p:nvSpPr>
              <p:spPr bwMode="auto">
                <a:xfrm flipH="1">
                  <a:off x="1685" y="1012"/>
                  <a:ext cx="48" cy="0"/>
                </a:xfrm>
                <a:prstGeom prst="line">
                  <a:avLst/>
                </a:prstGeom>
                <a:noFill/>
                <a:ln w="28575">
                  <a:solidFill>
                    <a:schemeClr val="tx1"/>
                  </a:solidFill>
                  <a:round/>
                  <a:headEnd/>
                  <a:tailEnd/>
                </a:ln>
              </p:spPr>
              <p:txBody>
                <a:bodyPr/>
                <a:lstStyle/>
                <a:p>
                  <a:endParaRPr lang="en-US"/>
                </a:p>
              </p:txBody>
            </p:sp>
            <p:sp>
              <p:nvSpPr>
                <p:cNvPr id="17474" name="Line 22"/>
                <p:cNvSpPr>
                  <a:spLocks noChangeShapeType="1"/>
                </p:cNvSpPr>
                <p:nvPr/>
              </p:nvSpPr>
              <p:spPr bwMode="auto">
                <a:xfrm>
                  <a:off x="4027" y="2447"/>
                  <a:ext cx="0" cy="47"/>
                </a:xfrm>
                <a:prstGeom prst="line">
                  <a:avLst/>
                </a:prstGeom>
                <a:noFill/>
                <a:ln w="28575">
                  <a:solidFill>
                    <a:schemeClr val="tx1"/>
                  </a:solidFill>
                  <a:round/>
                  <a:headEnd/>
                  <a:tailEnd/>
                </a:ln>
              </p:spPr>
              <p:txBody>
                <a:bodyPr/>
                <a:lstStyle/>
                <a:p>
                  <a:endParaRPr lang="en-US"/>
                </a:p>
              </p:txBody>
            </p:sp>
          </p:grpSp>
          <p:grpSp>
            <p:nvGrpSpPr>
              <p:cNvPr id="5" name="Group 23"/>
              <p:cNvGrpSpPr>
                <a:grpSpLocks/>
              </p:cNvGrpSpPr>
              <p:nvPr/>
            </p:nvGrpSpPr>
            <p:grpSpPr bwMode="auto">
              <a:xfrm>
                <a:off x="1398" y="916"/>
                <a:ext cx="2819" cy="1752"/>
                <a:chOff x="1398" y="916"/>
                <a:chExt cx="2819" cy="1752"/>
              </a:xfrm>
            </p:grpSpPr>
            <p:sp>
              <p:nvSpPr>
                <p:cNvPr id="17449" name="Text Box 24"/>
                <p:cNvSpPr txBox="1">
                  <a:spLocks noChangeArrowheads="1"/>
                </p:cNvSpPr>
                <p:nvPr/>
              </p:nvSpPr>
              <p:spPr bwMode="auto">
                <a:xfrm>
                  <a:off x="1589" y="2495"/>
                  <a:ext cx="335" cy="173"/>
                </a:xfrm>
                <a:prstGeom prst="rect">
                  <a:avLst/>
                </a:prstGeom>
                <a:noFill/>
                <a:ln w="9525">
                  <a:noFill/>
                  <a:miter lim="800000"/>
                  <a:headEnd/>
                  <a:tailEnd/>
                </a:ln>
              </p:spPr>
              <p:txBody>
                <a:bodyPr>
                  <a:spAutoFit/>
                </a:bodyPr>
                <a:lstStyle/>
                <a:p>
                  <a:r>
                    <a:rPr lang="en-US" sz="1200"/>
                    <a:t>1975</a:t>
                  </a:r>
                </a:p>
              </p:txBody>
            </p:sp>
            <p:sp>
              <p:nvSpPr>
                <p:cNvPr id="17450" name="Text Box 25"/>
                <p:cNvSpPr txBox="1">
                  <a:spLocks noChangeArrowheads="1"/>
                </p:cNvSpPr>
                <p:nvPr/>
              </p:nvSpPr>
              <p:spPr bwMode="auto">
                <a:xfrm>
                  <a:off x="1972" y="2495"/>
                  <a:ext cx="335" cy="173"/>
                </a:xfrm>
                <a:prstGeom prst="rect">
                  <a:avLst/>
                </a:prstGeom>
                <a:noFill/>
                <a:ln w="9525">
                  <a:noFill/>
                  <a:miter lim="800000"/>
                  <a:headEnd/>
                  <a:tailEnd/>
                </a:ln>
              </p:spPr>
              <p:txBody>
                <a:bodyPr>
                  <a:spAutoFit/>
                </a:bodyPr>
                <a:lstStyle/>
                <a:p>
                  <a:r>
                    <a:rPr lang="en-US" sz="1200"/>
                    <a:t>1980</a:t>
                  </a:r>
                </a:p>
              </p:txBody>
            </p:sp>
            <p:sp>
              <p:nvSpPr>
                <p:cNvPr id="17451" name="Text Box 26"/>
                <p:cNvSpPr txBox="1">
                  <a:spLocks noChangeArrowheads="1"/>
                </p:cNvSpPr>
                <p:nvPr/>
              </p:nvSpPr>
              <p:spPr bwMode="auto">
                <a:xfrm>
                  <a:off x="2354" y="2495"/>
                  <a:ext cx="335" cy="173"/>
                </a:xfrm>
                <a:prstGeom prst="rect">
                  <a:avLst/>
                </a:prstGeom>
                <a:noFill/>
                <a:ln w="9525">
                  <a:noFill/>
                  <a:miter lim="800000"/>
                  <a:headEnd/>
                  <a:tailEnd/>
                </a:ln>
              </p:spPr>
              <p:txBody>
                <a:bodyPr>
                  <a:spAutoFit/>
                </a:bodyPr>
                <a:lstStyle/>
                <a:p>
                  <a:r>
                    <a:rPr lang="en-US" sz="1200"/>
                    <a:t>1985</a:t>
                  </a:r>
                </a:p>
              </p:txBody>
            </p:sp>
            <p:sp>
              <p:nvSpPr>
                <p:cNvPr id="17452" name="Text Box 27"/>
                <p:cNvSpPr txBox="1">
                  <a:spLocks noChangeArrowheads="1"/>
                </p:cNvSpPr>
                <p:nvPr/>
              </p:nvSpPr>
              <p:spPr bwMode="auto">
                <a:xfrm>
                  <a:off x="2736" y="2495"/>
                  <a:ext cx="335" cy="173"/>
                </a:xfrm>
                <a:prstGeom prst="rect">
                  <a:avLst/>
                </a:prstGeom>
                <a:noFill/>
                <a:ln w="9525">
                  <a:noFill/>
                  <a:miter lim="800000"/>
                  <a:headEnd/>
                  <a:tailEnd/>
                </a:ln>
              </p:spPr>
              <p:txBody>
                <a:bodyPr>
                  <a:spAutoFit/>
                </a:bodyPr>
                <a:lstStyle/>
                <a:p>
                  <a:r>
                    <a:rPr lang="en-US" sz="1200"/>
                    <a:t>1990</a:t>
                  </a:r>
                </a:p>
              </p:txBody>
            </p:sp>
            <p:sp>
              <p:nvSpPr>
                <p:cNvPr id="17453" name="Text Box 28"/>
                <p:cNvSpPr txBox="1">
                  <a:spLocks noChangeArrowheads="1"/>
                </p:cNvSpPr>
                <p:nvPr/>
              </p:nvSpPr>
              <p:spPr bwMode="auto">
                <a:xfrm>
                  <a:off x="3118" y="2495"/>
                  <a:ext cx="335" cy="173"/>
                </a:xfrm>
                <a:prstGeom prst="rect">
                  <a:avLst/>
                </a:prstGeom>
                <a:noFill/>
                <a:ln w="9525">
                  <a:noFill/>
                  <a:miter lim="800000"/>
                  <a:headEnd/>
                  <a:tailEnd/>
                </a:ln>
              </p:spPr>
              <p:txBody>
                <a:bodyPr>
                  <a:spAutoFit/>
                </a:bodyPr>
                <a:lstStyle/>
                <a:p>
                  <a:r>
                    <a:rPr lang="en-US" sz="1200"/>
                    <a:t>1995</a:t>
                  </a:r>
                </a:p>
              </p:txBody>
            </p:sp>
            <p:sp>
              <p:nvSpPr>
                <p:cNvPr id="17454" name="Text Box 29"/>
                <p:cNvSpPr txBox="1">
                  <a:spLocks noChangeArrowheads="1"/>
                </p:cNvSpPr>
                <p:nvPr/>
              </p:nvSpPr>
              <p:spPr bwMode="auto">
                <a:xfrm>
                  <a:off x="3500" y="2495"/>
                  <a:ext cx="335" cy="173"/>
                </a:xfrm>
                <a:prstGeom prst="rect">
                  <a:avLst/>
                </a:prstGeom>
                <a:noFill/>
                <a:ln w="9525">
                  <a:noFill/>
                  <a:miter lim="800000"/>
                  <a:headEnd/>
                  <a:tailEnd/>
                </a:ln>
              </p:spPr>
              <p:txBody>
                <a:bodyPr>
                  <a:spAutoFit/>
                </a:bodyPr>
                <a:lstStyle/>
                <a:p>
                  <a:r>
                    <a:rPr lang="en-US" sz="1200"/>
                    <a:t>2000</a:t>
                  </a:r>
                </a:p>
              </p:txBody>
            </p:sp>
            <p:sp>
              <p:nvSpPr>
                <p:cNvPr id="17455" name="Text Box 30"/>
                <p:cNvSpPr txBox="1">
                  <a:spLocks noChangeArrowheads="1"/>
                </p:cNvSpPr>
                <p:nvPr/>
              </p:nvSpPr>
              <p:spPr bwMode="auto">
                <a:xfrm>
                  <a:off x="3882" y="2495"/>
                  <a:ext cx="335" cy="173"/>
                </a:xfrm>
                <a:prstGeom prst="rect">
                  <a:avLst/>
                </a:prstGeom>
                <a:noFill/>
                <a:ln w="9525">
                  <a:noFill/>
                  <a:miter lim="800000"/>
                  <a:headEnd/>
                  <a:tailEnd/>
                </a:ln>
              </p:spPr>
              <p:txBody>
                <a:bodyPr>
                  <a:spAutoFit/>
                </a:bodyPr>
                <a:lstStyle/>
                <a:p>
                  <a:r>
                    <a:rPr lang="en-US" sz="1200"/>
                    <a:t>2005</a:t>
                  </a:r>
                </a:p>
              </p:txBody>
            </p:sp>
            <p:sp>
              <p:nvSpPr>
                <p:cNvPr id="17456" name="Text Box 31"/>
                <p:cNvSpPr txBox="1">
                  <a:spLocks noChangeArrowheads="1"/>
                </p:cNvSpPr>
                <p:nvPr/>
              </p:nvSpPr>
              <p:spPr bwMode="auto">
                <a:xfrm>
                  <a:off x="1398" y="2351"/>
                  <a:ext cx="280" cy="192"/>
                </a:xfrm>
                <a:prstGeom prst="rect">
                  <a:avLst/>
                </a:prstGeom>
                <a:noFill/>
                <a:ln w="9525">
                  <a:noFill/>
                  <a:miter lim="800000"/>
                  <a:headEnd/>
                  <a:tailEnd/>
                </a:ln>
              </p:spPr>
              <p:txBody>
                <a:bodyPr wrap="none">
                  <a:spAutoFit/>
                </a:bodyPr>
                <a:lstStyle/>
                <a:p>
                  <a:r>
                    <a:rPr lang="en-US" sz="1400"/>
                    <a:t>10</a:t>
                  </a:r>
                  <a:r>
                    <a:rPr lang="en-US" sz="1400" b="1" baseline="30000"/>
                    <a:t>4</a:t>
                  </a:r>
                </a:p>
              </p:txBody>
            </p:sp>
            <p:sp>
              <p:nvSpPr>
                <p:cNvPr id="17457" name="Text Box 32"/>
                <p:cNvSpPr txBox="1">
                  <a:spLocks noChangeArrowheads="1"/>
                </p:cNvSpPr>
                <p:nvPr/>
              </p:nvSpPr>
              <p:spPr bwMode="auto">
                <a:xfrm>
                  <a:off x="1398" y="2064"/>
                  <a:ext cx="280" cy="192"/>
                </a:xfrm>
                <a:prstGeom prst="rect">
                  <a:avLst/>
                </a:prstGeom>
                <a:noFill/>
                <a:ln w="9525">
                  <a:noFill/>
                  <a:miter lim="800000"/>
                  <a:headEnd/>
                  <a:tailEnd/>
                </a:ln>
              </p:spPr>
              <p:txBody>
                <a:bodyPr wrap="none">
                  <a:spAutoFit/>
                </a:bodyPr>
                <a:lstStyle/>
                <a:p>
                  <a:r>
                    <a:rPr lang="en-US" sz="1400"/>
                    <a:t>10</a:t>
                  </a:r>
                  <a:r>
                    <a:rPr lang="en-US" sz="1400" b="1" baseline="30000"/>
                    <a:t>5</a:t>
                  </a:r>
                </a:p>
              </p:txBody>
            </p:sp>
            <p:sp>
              <p:nvSpPr>
                <p:cNvPr id="17458" name="Text Box 33"/>
                <p:cNvSpPr txBox="1">
                  <a:spLocks noChangeArrowheads="1"/>
                </p:cNvSpPr>
                <p:nvPr/>
              </p:nvSpPr>
              <p:spPr bwMode="auto">
                <a:xfrm>
                  <a:off x="1398" y="1777"/>
                  <a:ext cx="280" cy="192"/>
                </a:xfrm>
                <a:prstGeom prst="rect">
                  <a:avLst/>
                </a:prstGeom>
                <a:noFill/>
                <a:ln w="9525">
                  <a:noFill/>
                  <a:miter lim="800000"/>
                  <a:headEnd/>
                  <a:tailEnd/>
                </a:ln>
              </p:spPr>
              <p:txBody>
                <a:bodyPr wrap="none">
                  <a:spAutoFit/>
                </a:bodyPr>
                <a:lstStyle/>
                <a:p>
                  <a:r>
                    <a:rPr lang="en-US" sz="1400"/>
                    <a:t>10</a:t>
                  </a:r>
                  <a:r>
                    <a:rPr lang="en-US" sz="1400" b="1" baseline="30000"/>
                    <a:t>6</a:t>
                  </a:r>
                </a:p>
              </p:txBody>
            </p:sp>
            <p:sp>
              <p:nvSpPr>
                <p:cNvPr id="17459" name="Text Box 34"/>
                <p:cNvSpPr txBox="1">
                  <a:spLocks noChangeArrowheads="1"/>
                </p:cNvSpPr>
                <p:nvPr/>
              </p:nvSpPr>
              <p:spPr bwMode="auto">
                <a:xfrm>
                  <a:off x="1398" y="1490"/>
                  <a:ext cx="280" cy="192"/>
                </a:xfrm>
                <a:prstGeom prst="rect">
                  <a:avLst/>
                </a:prstGeom>
                <a:noFill/>
                <a:ln w="9525">
                  <a:noFill/>
                  <a:miter lim="800000"/>
                  <a:headEnd/>
                  <a:tailEnd/>
                </a:ln>
              </p:spPr>
              <p:txBody>
                <a:bodyPr wrap="none">
                  <a:spAutoFit/>
                </a:bodyPr>
                <a:lstStyle/>
                <a:p>
                  <a:r>
                    <a:rPr lang="en-US" sz="1400"/>
                    <a:t>10</a:t>
                  </a:r>
                  <a:r>
                    <a:rPr lang="en-US" sz="1400" b="1" baseline="30000"/>
                    <a:t>7</a:t>
                  </a:r>
                </a:p>
              </p:txBody>
            </p:sp>
            <p:sp>
              <p:nvSpPr>
                <p:cNvPr id="17460" name="Text Box 35"/>
                <p:cNvSpPr txBox="1">
                  <a:spLocks noChangeArrowheads="1"/>
                </p:cNvSpPr>
                <p:nvPr/>
              </p:nvSpPr>
              <p:spPr bwMode="auto">
                <a:xfrm>
                  <a:off x="1398" y="1203"/>
                  <a:ext cx="280" cy="192"/>
                </a:xfrm>
                <a:prstGeom prst="rect">
                  <a:avLst/>
                </a:prstGeom>
                <a:noFill/>
                <a:ln w="9525">
                  <a:noFill/>
                  <a:miter lim="800000"/>
                  <a:headEnd/>
                  <a:tailEnd/>
                </a:ln>
              </p:spPr>
              <p:txBody>
                <a:bodyPr wrap="none">
                  <a:spAutoFit/>
                </a:bodyPr>
                <a:lstStyle/>
                <a:p>
                  <a:r>
                    <a:rPr lang="en-US" sz="1400"/>
                    <a:t>10</a:t>
                  </a:r>
                  <a:r>
                    <a:rPr lang="en-US" sz="1400" b="1" baseline="30000"/>
                    <a:t>8</a:t>
                  </a:r>
                </a:p>
              </p:txBody>
            </p:sp>
            <p:sp>
              <p:nvSpPr>
                <p:cNvPr id="17461" name="Text Box 36"/>
                <p:cNvSpPr txBox="1">
                  <a:spLocks noChangeArrowheads="1"/>
                </p:cNvSpPr>
                <p:nvPr/>
              </p:nvSpPr>
              <p:spPr bwMode="auto">
                <a:xfrm>
                  <a:off x="1398" y="916"/>
                  <a:ext cx="280" cy="192"/>
                </a:xfrm>
                <a:prstGeom prst="rect">
                  <a:avLst/>
                </a:prstGeom>
                <a:noFill/>
                <a:ln w="9525">
                  <a:noFill/>
                  <a:miter lim="800000"/>
                  <a:headEnd/>
                  <a:tailEnd/>
                </a:ln>
              </p:spPr>
              <p:txBody>
                <a:bodyPr wrap="none">
                  <a:spAutoFit/>
                </a:bodyPr>
                <a:lstStyle/>
                <a:p>
                  <a:r>
                    <a:rPr lang="en-US" sz="1400"/>
                    <a:t>10</a:t>
                  </a:r>
                  <a:r>
                    <a:rPr lang="en-US" sz="1400" b="1" baseline="30000"/>
                    <a:t>9</a:t>
                  </a:r>
                </a:p>
              </p:txBody>
            </p:sp>
          </p:grpSp>
          <p:grpSp>
            <p:nvGrpSpPr>
              <p:cNvPr id="6" name="Group 37"/>
              <p:cNvGrpSpPr>
                <a:grpSpLocks/>
              </p:cNvGrpSpPr>
              <p:nvPr/>
            </p:nvGrpSpPr>
            <p:grpSpPr bwMode="auto">
              <a:xfrm>
                <a:off x="3741" y="1060"/>
                <a:ext cx="48" cy="48"/>
                <a:chOff x="585" y="1586"/>
                <a:chExt cx="48" cy="48"/>
              </a:xfrm>
            </p:grpSpPr>
            <p:sp>
              <p:nvSpPr>
                <p:cNvPr id="17447" name="Line 38"/>
                <p:cNvSpPr>
                  <a:spLocks noChangeShapeType="1"/>
                </p:cNvSpPr>
                <p:nvPr/>
              </p:nvSpPr>
              <p:spPr bwMode="auto">
                <a:xfrm>
                  <a:off x="585" y="1586"/>
                  <a:ext cx="48" cy="48"/>
                </a:xfrm>
                <a:prstGeom prst="line">
                  <a:avLst/>
                </a:prstGeom>
                <a:noFill/>
                <a:ln w="19050">
                  <a:solidFill>
                    <a:schemeClr val="tx1"/>
                  </a:solidFill>
                  <a:round/>
                  <a:headEnd/>
                  <a:tailEnd/>
                </a:ln>
              </p:spPr>
              <p:txBody>
                <a:bodyPr/>
                <a:lstStyle/>
                <a:p>
                  <a:endParaRPr lang="en-US"/>
                </a:p>
              </p:txBody>
            </p:sp>
            <p:sp>
              <p:nvSpPr>
                <p:cNvPr id="17448" name="Line 39"/>
                <p:cNvSpPr>
                  <a:spLocks noChangeShapeType="1"/>
                </p:cNvSpPr>
                <p:nvPr/>
              </p:nvSpPr>
              <p:spPr bwMode="auto">
                <a:xfrm flipH="1">
                  <a:off x="585" y="1586"/>
                  <a:ext cx="48" cy="48"/>
                </a:xfrm>
                <a:prstGeom prst="line">
                  <a:avLst/>
                </a:prstGeom>
                <a:noFill/>
                <a:ln w="19050">
                  <a:solidFill>
                    <a:schemeClr val="tx1"/>
                  </a:solidFill>
                  <a:round/>
                  <a:headEnd/>
                  <a:tailEnd/>
                </a:ln>
              </p:spPr>
              <p:txBody>
                <a:bodyPr/>
                <a:lstStyle/>
                <a:p>
                  <a:endParaRPr lang="en-US"/>
                </a:p>
              </p:txBody>
            </p:sp>
          </p:grpSp>
          <p:grpSp>
            <p:nvGrpSpPr>
              <p:cNvPr id="7" name="Group 40"/>
              <p:cNvGrpSpPr>
                <a:grpSpLocks/>
              </p:cNvGrpSpPr>
              <p:nvPr/>
            </p:nvGrpSpPr>
            <p:grpSpPr bwMode="auto">
              <a:xfrm>
                <a:off x="1972" y="2303"/>
                <a:ext cx="48" cy="48"/>
                <a:chOff x="585" y="1586"/>
                <a:chExt cx="48" cy="48"/>
              </a:xfrm>
            </p:grpSpPr>
            <p:sp>
              <p:nvSpPr>
                <p:cNvPr id="17445" name="Line 41"/>
                <p:cNvSpPr>
                  <a:spLocks noChangeShapeType="1"/>
                </p:cNvSpPr>
                <p:nvPr/>
              </p:nvSpPr>
              <p:spPr bwMode="auto">
                <a:xfrm>
                  <a:off x="585" y="1586"/>
                  <a:ext cx="48" cy="48"/>
                </a:xfrm>
                <a:prstGeom prst="line">
                  <a:avLst/>
                </a:prstGeom>
                <a:noFill/>
                <a:ln w="19050">
                  <a:solidFill>
                    <a:schemeClr val="tx1"/>
                  </a:solidFill>
                  <a:round/>
                  <a:headEnd/>
                  <a:tailEnd/>
                </a:ln>
              </p:spPr>
              <p:txBody>
                <a:bodyPr/>
                <a:lstStyle/>
                <a:p>
                  <a:endParaRPr lang="en-US"/>
                </a:p>
              </p:txBody>
            </p:sp>
            <p:sp>
              <p:nvSpPr>
                <p:cNvPr id="17446" name="Line 42"/>
                <p:cNvSpPr>
                  <a:spLocks noChangeShapeType="1"/>
                </p:cNvSpPr>
                <p:nvPr/>
              </p:nvSpPr>
              <p:spPr bwMode="auto">
                <a:xfrm flipH="1">
                  <a:off x="585" y="1586"/>
                  <a:ext cx="48" cy="48"/>
                </a:xfrm>
                <a:prstGeom prst="line">
                  <a:avLst/>
                </a:prstGeom>
                <a:noFill/>
                <a:ln w="19050">
                  <a:solidFill>
                    <a:schemeClr val="tx1"/>
                  </a:solidFill>
                  <a:round/>
                  <a:headEnd/>
                  <a:tailEnd/>
                </a:ln>
              </p:spPr>
              <p:txBody>
                <a:bodyPr/>
                <a:lstStyle/>
                <a:p>
                  <a:endParaRPr lang="en-US"/>
                </a:p>
              </p:txBody>
            </p:sp>
          </p:grpSp>
          <p:grpSp>
            <p:nvGrpSpPr>
              <p:cNvPr id="8" name="Group 43"/>
              <p:cNvGrpSpPr>
                <a:grpSpLocks/>
              </p:cNvGrpSpPr>
              <p:nvPr/>
            </p:nvGrpSpPr>
            <p:grpSpPr bwMode="auto">
              <a:xfrm>
                <a:off x="2641" y="1730"/>
                <a:ext cx="48" cy="48"/>
                <a:chOff x="585" y="1586"/>
                <a:chExt cx="48" cy="48"/>
              </a:xfrm>
            </p:grpSpPr>
            <p:sp>
              <p:nvSpPr>
                <p:cNvPr id="17443" name="Line 44"/>
                <p:cNvSpPr>
                  <a:spLocks noChangeShapeType="1"/>
                </p:cNvSpPr>
                <p:nvPr/>
              </p:nvSpPr>
              <p:spPr bwMode="auto">
                <a:xfrm>
                  <a:off x="585" y="1586"/>
                  <a:ext cx="48" cy="48"/>
                </a:xfrm>
                <a:prstGeom prst="line">
                  <a:avLst/>
                </a:prstGeom>
                <a:noFill/>
                <a:ln w="19050">
                  <a:solidFill>
                    <a:schemeClr val="tx1"/>
                  </a:solidFill>
                  <a:round/>
                  <a:headEnd/>
                  <a:tailEnd/>
                </a:ln>
              </p:spPr>
              <p:txBody>
                <a:bodyPr/>
                <a:lstStyle/>
                <a:p>
                  <a:endParaRPr lang="en-US"/>
                </a:p>
              </p:txBody>
            </p:sp>
            <p:sp>
              <p:nvSpPr>
                <p:cNvPr id="17444" name="Line 45"/>
                <p:cNvSpPr>
                  <a:spLocks noChangeShapeType="1"/>
                </p:cNvSpPr>
                <p:nvPr/>
              </p:nvSpPr>
              <p:spPr bwMode="auto">
                <a:xfrm flipH="1">
                  <a:off x="585" y="1586"/>
                  <a:ext cx="48" cy="48"/>
                </a:xfrm>
                <a:prstGeom prst="line">
                  <a:avLst/>
                </a:prstGeom>
                <a:noFill/>
                <a:ln w="19050">
                  <a:solidFill>
                    <a:schemeClr val="tx1"/>
                  </a:solidFill>
                  <a:round/>
                  <a:headEnd/>
                  <a:tailEnd/>
                </a:ln>
              </p:spPr>
              <p:txBody>
                <a:bodyPr/>
                <a:lstStyle/>
                <a:p>
                  <a:endParaRPr lang="en-US"/>
                </a:p>
              </p:txBody>
            </p:sp>
          </p:grpSp>
          <p:grpSp>
            <p:nvGrpSpPr>
              <p:cNvPr id="9" name="Group 46"/>
              <p:cNvGrpSpPr>
                <a:grpSpLocks/>
              </p:cNvGrpSpPr>
              <p:nvPr/>
            </p:nvGrpSpPr>
            <p:grpSpPr bwMode="auto">
              <a:xfrm>
                <a:off x="3597" y="1204"/>
                <a:ext cx="48" cy="48"/>
                <a:chOff x="585" y="1586"/>
                <a:chExt cx="48" cy="48"/>
              </a:xfrm>
            </p:grpSpPr>
            <p:sp>
              <p:nvSpPr>
                <p:cNvPr id="17441" name="Line 47"/>
                <p:cNvSpPr>
                  <a:spLocks noChangeShapeType="1"/>
                </p:cNvSpPr>
                <p:nvPr/>
              </p:nvSpPr>
              <p:spPr bwMode="auto">
                <a:xfrm>
                  <a:off x="585" y="1586"/>
                  <a:ext cx="48" cy="48"/>
                </a:xfrm>
                <a:prstGeom prst="line">
                  <a:avLst/>
                </a:prstGeom>
                <a:noFill/>
                <a:ln w="19050">
                  <a:solidFill>
                    <a:schemeClr val="tx1"/>
                  </a:solidFill>
                  <a:round/>
                  <a:headEnd/>
                  <a:tailEnd/>
                </a:ln>
              </p:spPr>
              <p:txBody>
                <a:bodyPr/>
                <a:lstStyle/>
                <a:p>
                  <a:endParaRPr lang="en-US"/>
                </a:p>
              </p:txBody>
            </p:sp>
            <p:sp>
              <p:nvSpPr>
                <p:cNvPr id="17442" name="Line 48"/>
                <p:cNvSpPr>
                  <a:spLocks noChangeShapeType="1"/>
                </p:cNvSpPr>
                <p:nvPr/>
              </p:nvSpPr>
              <p:spPr bwMode="auto">
                <a:xfrm flipH="1">
                  <a:off x="585" y="1586"/>
                  <a:ext cx="48" cy="48"/>
                </a:xfrm>
                <a:prstGeom prst="line">
                  <a:avLst/>
                </a:prstGeom>
                <a:noFill/>
                <a:ln w="19050">
                  <a:solidFill>
                    <a:schemeClr val="tx1"/>
                  </a:solidFill>
                  <a:round/>
                  <a:headEnd/>
                  <a:tailEnd/>
                </a:ln>
              </p:spPr>
              <p:txBody>
                <a:bodyPr/>
                <a:lstStyle/>
                <a:p>
                  <a:endParaRPr lang="en-US"/>
                </a:p>
              </p:txBody>
            </p:sp>
          </p:grpSp>
          <p:grpSp>
            <p:nvGrpSpPr>
              <p:cNvPr id="10" name="Group 49"/>
              <p:cNvGrpSpPr>
                <a:grpSpLocks/>
              </p:cNvGrpSpPr>
              <p:nvPr/>
            </p:nvGrpSpPr>
            <p:grpSpPr bwMode="auto">
              <a:xfrm>
                <a:off x="3406" y="1347"/>
                <a:ext cx="48" cy="48"/>
                <a:chOff x="585" y="1586"/>
                <a:chExt cx="48" cy="48"/>
              </a:xfrm>
            </p:grpSpPr>
            <p:sp>
              <p:nvSpPr>
                <p:cNvPr id="17439" name="Line 50"/>
                <p:cNvSpPr>
                  <a:spLocks noChangeShapeType="1"/>
                </p:cNvSpPr>
                <p:nvPr/>
              </p:nvSpPr>
              <p:spPr bwMode="auto">
                <a:xfrm>
                  <a:off x="585" y="1586"/>
                  <a:ext cx="48" cy="48"/>
                </a:xfrm>
                <a:prstGeom prst="line">
                  <a:avLst/>
                </a:prstGeom>
                <a:noFill/>
                <a:ln w="19050">
                  <a:solidFill>
                    <a:schemeClr val="tx1"/>
                  </a:solidFill>
                  <a:round/>
                  <a:headEnd/>
                  <a:tailEnd/>
                </a:ln>
              </p:spPr>
              <p:txBody>
                <a:bodyPr/>
                <a:lstStyle/>
                <a:p>
                  <a:endParaRPr lang="en-US"/>
                </a:p>
              </p:txBody>
            </p:sp>
            <p:sp>
              <p:nvSpPr>
                <p:cNvPr id="17440" name="Line 51"/>
                <p:cNvSpPr>
                  <a:spLocks noChangeShapeType="1"/>
                </p:cNvSpPr>
                <p:nvPr/>
              </p:nvSpPr>
              <p:spPr bwMode="auto">
                <a:xfrm flipH="1">
                  <a:off x="585" y="1586"/>
                  <a:ext cx="48" cy="48"/>
                </a:xfrm>
                <a:prstGeom prst="line">
                  <a:avLst/>
                </a:prstGeom>
                <a:noFill/>
                <a:ln w="19050">
                  <a:solidFill>
                    <a:schemeClr val="tx1"/>
                  </a:solidFill>
                  <a:round/>
                  <a:headEnd/>
                  <a:tailEnd/>
                </a:ln>
              </p:spPr>
              <p:txBody>
                <a:bodyPr/>
                <a:lstStyle/>
                <a:p>
                  <a:endParaRPr lang="en-US"/>
                </a:p>
              </p:txBody>
            </p:sp>
          </p:grpSp>
          <p:grpSp>
            <p:nvGrpSpPr>
              <p:cNvPr id="11" name="Group 52"/>
              <p:cNvGrpSpPr>
                <a:grpSpLocks/>
              </p:cNvGrpSpPr>
              <p:nvPr/>
            </p:nvGrpSpPr>
            <p:grpSpPr bwMode="auto">
              <a:xfrm>
                <a:off x="3071" y="1586"/>
                <a:ext cx="48" cy="48"/>
                <a:chOff x="585" y="1586"/>
                <a:chExt cx="48" cy="48"/>
              </a:xfrm>
            </p:grpSpPr>
            <p:sp>
              <p:nvSpPr>
                <p:cNvPr id="17437" name="Line 53"/>
                <p:cNvSpPr>
                  <a:spLocks noChangeShapeType="1"/>
                </p:cNvSpPr>
                <p:nvPr/>
              </p:nvSpPr>
              <p:spPr bwMode="auto">
                <a:xfrm>
                  <a:off x="585" y="1586"/>
                  <a:ext cx="48" cy="48"/>
                </a:xfrm>
                <a:prstGeom prst="line">
                  <a:avLst/>
                </a:prstGeom>
                <a:noFill/>
                <a:ln w="19050">
                  <a:solidFill>
                    <a:schemeClr val="tx1"/>
                  </a:solidFill>
                  <a:round/>
                  <a:headEnd/>
                  <a:tailEnd/>
                </a:ln>
              </p:spPr>
              <p:txBody>
                <a:bodyPr/>
                <a:lstStyle/>
                <a:p>
                  <a:endParaRPr lang="en-US"/>
                </a:p>
              </p:txBody>
            </p:sp>
            <p:sp>
              <p:nvSpPr>
                <p:cNvPr id="17438" name="Line 54"/>
                <p:cNvSpPr>
                  <a:spLocks noChangeShapeType="1"/>
                </p:cNvSpPr>
                <p:nvPr/>
              </p:nvSpPr>
              <p:spPr bwMode="auto">
                <a:xfrm flipH="1">
                  <a:off x="585" y="1586"/>
                  <a:ext cx="48" cy="48"/>
                </a:xfrm>
                <a:prstGeom prst="line">
                  <a:avLst/>
                </a:prstGeom>
                <a:noFill/>
                <a:ln w="19050">
                  <a:solidFill>
                    <a:schemeClr val="tx1"/>
                  </a:solidFill>
                  <a:round/>
                  <a:headEnd/>
                  <a:tailEnd/>
                </a:ln>
              </p:spPr>
              <p:txBody>
                <a:bodyPr/>
                <a:lstStyle/>
                <a:p>
                  <a:endParaRPr lang="en-US"/>
                </a:p>
              </p:txBody>
            </p:sp>
          </p:grpSp>
          <p:grpSp>
            <p:nvGrpSpPr>
              <p:cNvPr id="12" name="Group 55"/>
              <p:cNvGrpSpPr>
                <a:grpSpLocks/>
              </p:cNvGrpSpPr>
              <p:nvPr/>
            </p:nvGrpSpPr>
            <p:grpSpPr bwMode="auto">
              <a:xfrm>
                <a:off x="2402" y="1825"/>
                <a:ext cx="48" cy="48"/>
                <a:chOff x="585" y="1586"/>
                <a:chExt cx="48" cy="48"/>
              </a:xfrm>
            </p:grpSpPr>
            <p:sp>
              <p:nvSpPr>
                <p:cNvPr id="17435" name="Line 56"/>
                <p:cNvSpPr>
                  <a:spLocks noChangeShapeType="1"/>
                </p:cNvSpPr>
                <p:nvPr/>
              </p:nvSpPr>
              <p:spPr bwMode="auto">
                <a:xfrm>
                  <a:off x="585" y="1586"/>
                  <a:ext cx="48" cy="48"/>
                </a:xfrm>
                <a:prstGeom prst="line">
                  <a:avLst/>
                </a:prstGeom>
                <a:noFill/>
                <a:ln w="19050">
                  <a:solidFill>
                    <a:schemeClr val="tx1"/>
                  </a:solidFill>
                  <a:round/>
                  <a:headEnd/>
                  <a:tailEnd/>
                </a:ln>
              </p:spPr>
              <p:txBody>
                <a:bodyPr/>
                <a:lstStyle/>
                <a:p>
                  <a:endParaRPr lang="en-US"/>
                </a:p>
              </p:txBody>
            </p:sp>
            <p:sp>
              <p:nvSpPr>
                <p:cNvPr id="17436" name="Line 57"/>
                <p:cNvSpPr>
                  <a:spLocks noChangeShapeType="1"/>
                </p:cNvSpPr>
                <p:nvPr/>
              </p:nvSpPr>
              <p:spPr bwMode="auto">
                <a:xfrm flipH="1">
                  <a:off x="585" y="1586"/>
                  <a:ext cx="48" cy="48"/>
                </a:xfrm>
                <a:prstGeom prst="line">
                  <a:avLst/>
                </a:prstGeom>
                <a:noFill/>
                <a:ln w="19050">
                  <a:solidFill>
                    <a:schemeClr val="tx1"/>
                  </a:solidFill>
                  <a:round/>
                  <a:headEnd/>
                  <a:tailEnd/>
                </a:ln>
              </p:spPr>
              <p:txBody>
                <a:bodyPr/>
                <a:lstStyle/>
                <a:p>
                  <a:endParaRPr lang="en-US"/>
                </a:p>
              </p:txBody>
            </p:sp>
          </p:grpSp>
          <p:grpSp>
            <p:nvGrpSpPr>
              <p:cNvPr id="13" name="Group 58"/>
              <p:cNvGrpSpPr>
                <a:grpSpLocks/>
              </p:cNvGrpSpPr>
              <p:nvPr/>
            </p:nvGrpSpPr>
            <p:grpSpPr bwMode="auto">
              <a:xfrm>
                <a:off x="2163" y="2064"/>
                <a:ext cx="48" cy="48"/>
                <a:chOff x="585" y="1586"/>
                <a:chExt cx="48" cy="48"/>
              </a:xfrm>
            </p:grpSpPr>
            <p:sp>
              <p:nvSpPr>
                <p:cNvPr id="17433" name="Line 59"/>
                <p:cNvSpPr>
                  <a:spLocks noChangeShapeType="1"/>
                </p:cNvSpPr>
                <p:nvPr/>
              </p:nvSpPr>
              <p:spPr bwMode="auto">
                <a:xfrm>
                  <a:off x="585" y="1586"/>
                  <a:ext cx="48" cy="48"/>
                </a:xfrm>
                <a:prstGeom prst="line">
                  <a:avLst/>
                </a:prstGeom>
                <a:noFill/>
                <a:ln w="19050">
                  <a:solidFill>
                    <a:schemeClr val="tx1"/>
                  </a:solidFill>
                  <a:round/>
                  <a:headEnd/>
                  <a:tailEnd/>
                </a:ln>
              </p:spPr>
              <p:txBody>
                <a:bodyPr/>
                <a:lstStyle/>
                <a:p>
                  <a:endParaRPr lang="en-US"/>
                </a:p>
              </p:txBody>
            </p:sp>
            <p:sp>
              <p:nvSpPr>
                <p:cNvPr id="17434" name="Line 60"/>
                <p:cNvSpPr>
                  <a:spLocks noChangeShapeType="1"/>
                </p:cNvSpPr>
                <p:nvPr/>
              </p:nvSpPr>
              <p:spPr bwMode="auto">
                <a:xfrm flipH="1">
                  <a:off x="585" y="1586"/>
                  <a:ext cx="48" cy="48"/>
                </a:xfrm>
                <a:prstGeom prst="line">
                  <a:avLst/>
                </a:prstGeom>
                <a:noFill/>
                <a:ln w="19050">
                  <a:solidFill>
                    <a:schemeClr val="tx1"/>
                  </a:solidFill>
                  <a:round/>
                  <a:headEnd/>
                  <a:tailEnd/>
                </a:ln>
              </p:spPr>
              <p:txBody>
                <a:bodyPr/>
                <a:lstStyle/>
                <a:p>
                  <a:endParaRPr lang="en-US"/>
                </a:p>
              </p:txBody>
            </p:sp>
          </p:grpSp>
          <p:grpSp>
            <p:nvGrpSpPr>
              <p:cNvPr id="14" name="Group 61"/>
              <p:cNvGrpSpPr>
                <a:grpSpLocks/>
              </p:cNvGrpSpPr>
              <p:nvPr/>
            </p:nvGrpSpPr>
            <p:grpSpPr bwMode="auto">
              <a:xfrm>
                <a:off x="1780" y="2351"/>
                <a:ext cx="48" cy="48"/>
                <a:chOff x="585" y="1586"/>
                <a:chExt cx="48" cy="48"/>
              </a:xfrm>
            </p:grpSpPr>
            <p:sp>
              <p:nvSpPr>
                <p:cNvPr id="17431" name="Line 62"/>
                <p:cNvSpPr>
                  <a:spLocks noChangeShapeType="1"/>
                </p:cNvSpPr>
                <p:nvPr/>
              </p:nvSpPr>
              <p:spPr bwMode="auto">
                <a:xfrm>
                  <a:off x="585" y="1586"/>
                  <a:ext cx="48" cy="48"/>
                </a:xfrm>
                <a:prstGeom prst="line">
                  <a:avLst/>
                </a:prstGeom>
                <a:noFill/>
                <a:ln w="19050">
                  <a:solidFill>
                    <a:schemeClr val="tx1"/>
                  </a:solidFill>
                  <a:round/>
                  <a:headEnd/>
                  <a:tailEnd/>
                </a:ln>
              </p:spPr>
              <p:txBody>
                <a:bodyPr/>
                <a:lstStyle/>
                <a:p>
                  <a:endParaRPr lang="en-US"/>
                </a:p>
              </p:txBody>
            </p:sp>
            <p:sp>
              <p:nvSpPr>
                <p:cNvPr id="17432" name="Line 63"/>
                <p:cNvSpPr>
                  <a:spLocks noChangeShapeType="1"/>
                </p:cNvSpPr>
                <p:nvPr/>
              </p:nvSpPr>
              <p:spPr bwMode="auto">
                <a:xfrm flipH="1">
                  <a:off x="585" y="1586"/>
                  <a:ext cx="48" cy="48"/>
                </a:xfrm>
                <a:prstGeom prst="line">
                  <a:avLst/>
                </a:prstGeom>
                <a:noFill/>
                <a:ln w="19050">
                  <a:solidFill>
                    <a:schemeClr val="tx1"/>
                  </a:solidFill>
                  <a:round/>
                  <a:headEnd/>
                  <a:tailEnd/>
                </a:ln>
              </p:spPr>
              <p:txBody>
                <a:bodyPr/>
                <a:lstStyle/>
                <a:p>
                  <a:endParaRPr lang="en-US"/>
                </a:p>
              </p:txBody>
            </p:sp>
          </p:grpSp>
        </p:grpSp>
        <p:sp>
          <p:nvSpPr>
            <p:cNvPr id="17417" name="Text Box 64"/>
            <p:cNvSpPr txBox="1">
              <a:spLocks noChangeArrowheads="1"/>
            </p:cNvSpPr>
            <p:nvPr/>
          </p:nvSpPr>
          <p:spPr bwMode="auto">
            <a:xfrm>
              <a:off x="1733" y="774"/>
              <a:ext cx="729" cy="366"/>
            </a:xfrm>
            <a:prstGeom prst="rect">
              <a:avLst/>
            </a:prstGeom>
            <a:noFill/>
            <a:ln w="9525">
              <a:noFill/>
              <a:miter lim="800000"/>
              <a:headEnd/>
              <a:tailEnd/>
            </a:ln>
          </p:spPr>
          <p:txBody>
            <a:bodyPr wrap="none">
              <a:spAutoFit/>
            </a:bodyPr>
            <a:lstStyle/>
            <a:p>
              <a:r>
                <a:rPr lang="en-US" sz="1600"/>
                <a:t>number of </a:t>
              </a:r>
            </a:p>
            <a:p>
              <a:r>
                <a:rPr lang="en-US" sz="1600"/>
                <a:t>transistors</a:t>
              </a:r>
            </a:p>
          </p:txBody>
        </p:sp>
        <p:sp>
          <p:nvSpPr>
            <p:cNvPr id="17418" name="Text Box 65"/>
            <p:cNvSpPr txBox="1">
              <a:spLocks noChangeArrowheads="1"/>
            </p:cNvSpPr>
            <p:nvPr/>
          </p:nvSpPr>
          <p:spPr bwMode="auto">
            <a:xfrm>
              <a:off x="3788" y="2208"/>
              <a:ext cx="365" cy="212"/>
            </a:xfrm>
            <a:prstGeom prst="rect">
              <a:avLst/>
            </a:prstGeom>
            <a:noFill/>
            <a:ln w="9525">
              <a:noFill/>
              <a:miter lim="800000"/>
              <a:headEnd/>
              <a:tailEnd/>
            </a:ln>
          </p:spPr>
          <p:txBody>
            <a:bodyPr wrap="none">
              <a:spAutoFit/>
            </a:bodyPr>
            <a:lstStyle/>
            <a:p>
              <a:r>
                <a:rPr lang="en-US" sz="1600"/>
                <a:t>year</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61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61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617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617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61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9" grpId="0" build="p"/>
      <p:bldP spid="306180" grpId="0"/>
      <p:bldP spid="30618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533400"/>
            <a:ext cx="8229600" cy="457200"/>
          </a:xfrm>
        </p:spPr>
        <p:txBody>
          <a:bodyPr/>
          <a:lstStyle/>
          <a:p>
            <a:pPr eaLnBrk="1" hangingPunct="1"/>
            <a:r>
              <a:rPr lang="en-US" sz="2400" smtClean="0"/>
              <a:t>Quantum Gates</a:t>
            </a:r>
            <a:endParaRPr lang="en-US" smtClean="0"/>
          </a:p>
        </p:txBody>
      </p:sp>
      <p:sp>
        <p:nvSpPr>
          <p:cNvPr id="15363" name="Rectangle 4"/>
          <p:cNvSpPr>
            <a:spLocks noChangeArrowheads="1"/>
          </p:cNvSpPr>
          <p:nvPr/>
        </p:nvSpPr>
        <p:spPr bwMode="auto">
          <a:xfrm>
            <a:off x="609600" y="1219200"/>
            <a:ext cx="8001000" cy="3743325"/>
          </a:xfrm>
          <a:prstGeom prst="rect">
            <a:avLst/>
          </a:prstGeom>
          <a:noFill/>
          <a:ln w="9525">
            <a:noFill/>
            <a:miter lim="800000"/>
            <a:headEnd/>
            <a:tailEnd/>
          </a:ln>
        </p:spPr>
        <p:txBody>
          <a:bodyPr>
            <a:spAutoFit/>
          </a:bodyPr>
          <a:lstStyle/>
          <a:p>
            <a:pPr>
              <a:buClr>
                <a:schemeClr val="accent2"/>
              </a:buClr>
              <a:buFont typeface="Wingdings" pitchFamily="2" charset="2"/>
              <a:buChar char="§"/>
            </a:pPr>
            <a:r>
              <a:rPr lang="en-US"/>
              <a:t>  Quantum Gates are similar to classical gates, but do not have a degenerate output. i.e. their original input state can be derived from their output state, uniquely.  </a:t>
            </a:r>
            <a:r>
              <a:rPr lang="en-US" b="1" i="1"/>
              <a:t>They must be reversible.</a:t>
            </a:r>
          </a:p>
          <a:p>
            <a:pPr>
              <a:buClr>
                <a:schemeClr val="accent2"/>
              </a:buClr>
              <a:buFont typeface="Wingdings" pitchFamily="2" charset="2"/>
              <a:buNone/>
            </a:pPr>
            <a:r>
              <a:rPr lang="en-US" b="1" i="1"/>
              <a:t>  </a:t>
            </a:r>
          </a:p>
          <a:p>
            <a:pPr>
              <a:buClr>
                <a:schemeClr val="accent2"/>
              </a:buClr>
              <a:buFont typeface="Wingdings" pitchFamily="2" charset="2"/>
              <a:buChar char="§"/>
            </a:pPr>
            <a:r>
              <a:rPr lang="en-US"/>
              <a:t>This means that a deterministic computation can be performed on a quantum computer only if it is reversible.  Luckily, it has been shown that any deterministic computation can be made reversible.(Charles Bennet, 1973)</a:t>
            </a:r>
            <a:endParaRPr lang="en-US" b="1" i="1"/>
          </a:p>
          <a:p>
            <a:pPr>
              <a:buClr>
                <a:schemeClr val="accent2"/>
              </a:buClr>
              <a:buFont typeface="Wingdings" pitchFamily="2" charset="2"/>
              <a:buChar char="§"/>
            </a:pPr>
            <a:endParaRPr lang="en-US"/>
          </a:p>
          <a:p>
            <a:pPr>
              <a:buClr>
                <a:schemeClr val="accent2"/>
              </a:buClr>
              <a:buFont typeface="Wingdings" pitchFamily="2" charset="2"/>
              <a:buChar char="§"/>
            </a:pP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p>
            <a:pPr>
              <a:defRPr/>
            </a:pPr>
            <a:fld id="{A1B5A7FF-AA6A-4080-9A53-FDB3FB5D159E}" type="slidenum">
              <a:rPr lang="zh-CN" altLang="en-US"/>
              <a:pPr>
                <a:defRPr/>
              </a:pPr>
              <a:t>21</a:t>
            </a:fld>
            <a:endParaRPr lang="en-US" altLang="zh-CN"/>
          </a:p>
        </p:txBody>
      </p:sp>
      <p:graphicFrame>
        <p:nvGraphicFramePr>
          <p:cNvPr id="39938" name="Object 4"/>
          <p:cNvGraphicFramePr>
            <a:graphicFrameLocks noChangeAspect="1"/>
          </p:cNvGraphicFramePr>
          <p:nvPr/>
        </p:nvGraphicFramePr>
        <p:xfrm>
          <a:off x="2743200" y="1371600"/>
          <a:ext cx="4064000" cy="3048000"/>
        </p:xfrm>
        <a:graphic>
          <a:graphicData uri="http://schemas.openxmlformats.org/presentationml/2006/ole">
            <p:oleObj spid="_x0000_s26626" name="Visio" r:id="rId3" imgW="3847338" imgH="2232762" progId="">
              <p:embed/>
            </p:oleObj>
          </a:graphicData>
        </a:graphic>
      </p:graphicFrame>
      <p:graphicFrame>
        <p:nvGraphicFramePr>
          <p:cNvPr id="39939" name="Object 5"/>
          <p:cNvGraphicFramePr>
            <a:graphicFrameLocks noChangeAspect="1"/>
          </p:cNvGraphicFramePr>
          <p:nvPr/>
        </p:nvGraphicFramePr>
        <p:xfrm>
          <a:off x="169333" y="1905000"/>
          <a:ext cx="2777067" cy="762000"/>
        </p:xfrm>
        <a:graphic>
          <a:graphicData uri="http://schemas.openxmlformats.org/presentationml/2006/ole">
            <p:oleObj spid="_x0000_s26627" name="Microsoft Equation 3.0" r:id="rId4" imgW="1143000" imgH="253800" progId="Equation.3">
              <p:embed/>
            </p:oleObj>
          </a:graphicData>
        </a:graphic>
      </p:graphicFrame>
      <p:graphicFrame>
        <p:nvGraphicFramePr>
          <p:cNvPr id="39940" name="Object 6"/>
          <p:cNvGraphicFramePr>
            <a:graphicFrameLocks noChangeAspect="1"/>
          </p:cNvGraphicFramePr>
          <p:nvPr/>
        </p:nvGraphicFramePr>
        <p:xfrm>
          <a:off x="1573389" y="4876800"/>
          <a:ext cx="2137833" cy="838200"/>
        </p:xfrm>
        <a:graphic>
          <a:graphicData uri="http://schemas.openxmlformats.org/presentationml/2006/ole">
            <p:oleObj spid="_x0000_s26628" name="Equation" r:id="rId5" imgW="698400" imgH="253800" progId="Equation.3">
              <p:embed/>
            </p:oleObj>
          </a:graphicData>
        </a:graphic>
      </p:graphicFrame>
      <p:graphicFrame>
        <p:nvGraphicFramePr>
          <p:cNvPr id="39941" name="Object 7"/>
          <p:cNvGraphicFramePr>
            <a:graphicFrameLocks noChangeAspect="1"/>
          </p:cNvGraphicFramePr>
          <p:nvPr/>
        </p:nvGraphicFramePr>
        <p:xfrm>
          <a:off x="3759200" y="3048000"/>
          <a:ext cx="1896533" cy="1066800"/>
        </p:xfrm>
        <a:graphic>
          <a:graphicData uri="http://schemas.openxmlformats.org/presentationml/2006/ole">
            <p:oleObj spid="_x0000_s26629" name="Microsoft Equation 3.0" r:id="rId6" imgW="990360" imgH="482400" progId="Equation.3">
              <p:embed/>
            </p:oleObj>
          </a:graphicData>
        </a:graphic>
      </p:graphicFrame>
      <p:graphicFrame>
        <p:nvGraphicFramePr>
          <p:cNvPr id="39942" name="Object 8"/>
          <p:cNvGraphicFramePr>
            <a:graphicFrameLocks noChangeAspect="1"/>
          </p:cNvGraphicFramePr>
          <p:nvPr/>
        </p:nvGraphicFramePr>
        <p:xfrm>
          <a:off x="4301067" y="4724400"/>
          <a:ext cx="2777067" cy="1022350"/>
        </p:xfrm>
        <a:graphic>
          <a:graphicData uri="http://schemas.openxmlformats.org/presentationml/2006/ole">
            <p:oleObj spid="_x0000_s26630" name="Equation" r:id="rId7" imgW="1473120" imgH="482400" progId="Equation.3">
              <p:embed/>
            </p:oleObj>
          </a:graphicData>
        </a:graphic>
      </p:graphicFrame>
      <p:graphicFrame>
        <p:nvGraphicFramePr>
          <p:cNvPr id="39943" name="Object 10"/>
          <p:cNvGraphicFramePr>
            <a:graphicFrameLocks noChangeAspect="1"/>
          </p:cNvGraphicFramePr>
          <p:nvPr/>
        </p:nvGraphicFramePr>
        <p:xfrm>
          <a:off x="6160911" y="1905000"/>
          <a:ext cx="2714978" cy="762000"/>
        </p:xfrm>
        <a:graphic>
          <a:graphicData uri="http://schemas.openxmlformats.org/presentationml/2006/ole">
            <p:oleObj spid="_x0000_s26631" name="Equation" r:id="rId8" imgW="1117440" imgH="253800" progId="Equation.3">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03BDBC0-AD1C-4885-8D52-6034B3CE5C78}" type="slidenum">
              <a:rPr lang="zh-CN" altLang="en-US"/>
              <a:pPr>
                <a:defRPr/>
              </a:pPr>
              <a:t>22</a:t>
            </a:fld>
            <a:endParaRPr lang="en-US" altLang="zh-CN"/>
          </a:p>
        </p:txBody>
      </p:sp>
      <p:sp>
        <p:nvSpPr>
          <p:cNvPr id="659458" name="Rectangle 2"/>
          <p:cNvSpPr>
            <a:spLocks noGrp="1" noChangeArrowheads="1"/>
          </p:cNvSpPr>
          <p:nvPr>
            <p:ph type="title"/>
          </p:nvPr>
        </p:nvSpPr>
        <p:spPr>
          <a:xfrm>
            <a:off x="457200" y="381000"/>
            <a:ext cx="8229600" cy="533400"/>
          </a:xfrm>
        </p:spPr>
        <p:txBody>
          <a:bodyPr>
            <a:normAutofit fontScale="90000"/>
          </a:bodyPr>
          <a:lstStyle/>
          <a:p>
            <a:pPr eaLnBrk="1" hangingPunct="1">
              <a:defRPr/>
            </a:pPr>
            <a:r>
              <a:rPr lang="en-US" altLang="zh-CN" sz="3600" smtClean="0">
                <a:ea typeface="宋体" pitchFamily="2" charset="-122"/>
              </a:rPr>
              <a:t>One qubit gates</a:t>
            </a:r>
          </a:p>
        </p:txBody>
      </p:sp>
      <p:sp>
        <p:nvSpPr>
          <p:cNvPr id="659459" name="Rectangle 3"/>
          <p:cNvSpPr>
            <a:spLocks noGrp="1" noChangeArrowheads="1"/>
          </p:cNvSpPr>
          <p:nvPr>
            <p:ph type="body" idx="1"/>
          </p:nvPr>
        </p:nvSpPr>
        <p:spPr>
          <a:xfrm>
            <a:off x="304800" y="1828800"/>
            <a:ext cx="8229600" cy="4495800"/>
          </a:xfrm>
        </p:spPr>
        <p:txBody>
          <a:bodyPr/>
          <a:lstStyle/>
          <a:p>
            <a:pPr eaLnBrk="1" hangingPunct="1">
              <a:defRPr/>
            </a:pPr>
            <a:r>
              <a:rPr lang="en-US" altLang="zh-CN" smtClean="0">
                <a:ea typeface="宋体" pitchFamily="2" charset="-122"/>
              </a:rPr>
              <a:t>I </a:t>
            </a:r>
            <a:r>
              <a:rPr lang="en-US" altLang="zh-CN" smtClean="0">
                <a:ea typeface="宋体" pitchFamily="2" charset="-122"/>
                <a:sym typeface="Wingdings" pitchFamily="2" charset="2"/>
              </a:rPr>
              <a:t></a:t>
            </a:r>
            <a:r>
              <a:rPr lang="en-US" altLang="zh-CN" smtClean="0">
                <a:ea typeface="宋体" pitchFamily="2" charset="-122"/>
              </a:rPr>
              <a:t> identity gate; leaves a qubit unchanged.</a:t>
            </a:r>
          </a:p>
          <a:p>
            <a:pPr eaLnBrk="1" hangingPunct="1">
              <a:defRPr/>
            </a:pPr>
            <a:r>
              <a:rPr lang="en-US" altLang="zh-CN" smtClean="0">
                <a:ea typeface="宋体" pitchFamily="2" charset="-122"/>
              </a:rPr>
              <a:t> X or  NOT gate</a:t>
            </a:r>
            <a:r>
              <a:rPr lang="en-US" altLang="zh-CN" smtClean="0">
                <a:ea typeface="宋体" pitchFamily="2" charset="-122"/>
                <a:sym typeface="Wingdings" pitchFamily="2" charset="2"/>
              </a:rPr>
              <a:t></a:t>
            </a:r>
            <a:r>
              <a:rPr lang="en-US" altLang="zh-CN" smtClean="0">
                <a:ea typeface="宋体" pitchFamily="2" charset="-122"/>
              </a:rPr>
              <a:t> transposes the components of an input qubit.</a:t>
            </a:r>
          </a:p>
          <a:p>
            <a:pPr eaLnBrk="1" hangingPunct="1">
              <a:defRPr/>
            </a:pPr>
            <a:r>
              <a:rPr lang="en-US" altLang="zh-CN" smtClean="0">
                <a:ea typeface="宋体" pitchFamily="2" charset="-122"/>
              </a:rPr>
              <a:t> Y gate.</a:t>
            </a:r>
          </a:p>
          <a:p>
            <a:pPr eaLnBrk="1" hangingPunct="1">
              <a:defRPr/>
            </a:pPr>
            <a:r>
              <a:rPr lang="en-US" altLang="zh-CN" smtClean="0">
                <a:ea typeface="宋体" pitchFamily="2" charset="-122"/>
              </a:rPr>
              <a:t> Z gate </a:t>
            </a:r>
            <a:r>
              <a:rPr lang="en-US" altLang="zh-CN" smtClean="0">
                <a:ea typeface="宋体" pitchFamily="2" charset="-122"/>
                <a:sym typeface="Wingdings" pitchFamily="2" charset="2"/>
              </a:rPr>
              <a:t></a:t>
            </a:r>
            <a:r>
              <a:rPr lang="en-US" altLang="zh-CN" smtClean="0">
                <a:ea typeface="宋体" pitchFamily="2" charset="-122"/>
              </a:rPr>
              <a:t>  flips the sign of a qubit.</a:t>
            </a:r>
          </a:p>
          <a:p>
            <a:pPr eaLnBrk="1" hangingPunct="1">
              <a:defRPr/>
            </a:pPr>
            <a:r>
              <a:rPr lang="en-US" altLang="zh-CN" smtClean="0">
                <a:ea typeface="宋体" pitchFamily="2" charset="-122"/>
              </a:rPr>
              <a:t> H </a:t>
            </a:r>
            <a:r>
              <a:rPr lang="en-US" altLang="zh-CN" smtClean="0">
                <a:ea typeface="宋体" pitchFamily="2" charset="-122"/>
                <a:sym typeface="Wingdings" pitchFamily="2" charset="2"/>
              </a:rPr>
              <a:t> </a:t>
            </a:r>
            <a:r>
              <a:rPr lang="en-US" altLang="zh-CN" smtClean="0">
                <a:ea typeface="宋体" pitchFamily="2" charset="-122"/>
              </a:rPr>
              <a:t>the Hadamard gate.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Line 7"/>
          <p:cNvSpPr>
            <a:spLocks noChangeShapeType="1"/>
          </p:cNvSpPr>
          <p:nvPr/>
        </p:nvSpPr>
        <p:spPr bwMode="auto">
          <a:xfrm flipH="1">
            <a:off x="2209800" y="3886200"/>
            <a:ext cx="1143000" cy="0"/>
          </a:xfrm>
          <a:prstGeom prst="line">
            <a:avLst/>
          </a:prstGeom>
          <a:noFill/>
          <a:ln w="9525">
            <a:solidFill>
              <a:schemeClr val="tx1"/>
            </a:solidFill>
            <a:round/>
            <a:headEnd/>
            <a:tailEnd/>
          </a:ln>
        </p:spPr>
        <p:txBody>
          <a:bodyPr wrap="none" anchor="ctr"/>
          <a:lstStyle/>
          <a:p>
            <a:endParaRPr lang="en-US"/>
          </a:p>
        </p:txBody>
      </p:sp>
      <p:sp>
        <p:nvSpPr>
          <p:cNvPr id="16387" name="Rectangle 2"/>
          <p:cNvSpPr>
            <a:spLocks noGrp="1" noChangeArrowheads="1"/>
          </p:cNvSpPr>
          <p:nvPr>
            <p:ph type="title"/>
          </p:nvPr>
        </p:nvSpPr>
        <p:spPr>
          <a:xfrm>
            <a:off x="457200" y="533400"/>
            <a:ext cx="8229600" cy="533400"/>
          </a:xfrm>
        </p:spPr>
        <p:txBody>
          <a:bodyPr/>
          <a:lstStyle/>
          <a:p>
            <a:pPr eaLnBrk="1" hangingPunct="1"/>
            <a:r>
              <a:rPr lang="en-US" sz="2400" smtClean="0"/>
              <a:t>Quantum Gates - Hadamard</a:t>
            </a:r>
            <a:endParaRPr lang="en-US" smtClean="0"/>
          </a:p>
        </p:txBody>
      </p:sp>
      <p:sp>
        <p:nvSpPr>
          <p:cNvPr id="16388" name="Text Box 4"/>
          <p:cNvSpPr txBox="1">
            <a:spLocks noChangeArrowheads="1"/>
          </p:cNvSpPr>
          <p:nvPr/>
        </p:nvSpPr>
        <p:spPr bwMode="auto">
          <a:xfrm>
            <a:off x="609600" y="1524000"/>
            <a:ext cx="7924800" cy="1187450"/>
          </a:xfrm>
          <a:prstGeom prst="rect">
            <a:avLst/>
          </a:prstGeom>
          <a:noFill/>
          <a:ln w="9525">
            <a:noFill/>
            <a:miter lim="800000"/>
            <a:headEnd/>
            <a:tailEnd/>
          </a:ln>
        </p:spPr>
        <p:txBody>
          <a:bodyPr>
            <a:spAutoFit/>
          </a:bodyPr>
          <a:lstStyle/>
          <a:p>
            <a:pPr>
              <a:spcBef>
                <a:spcPct val="50000"/>
              </a:spcBef>
              <a:buClr>
                <a:schemeClr val="accent2"/>
              </a:buClr>
              <a:buFont typeface="Wingdings" pitchFamily="2" charset="2"/>
              <a:buChar char="§"/>
            </a:pPr>
            <a:r>
              <a:rPr lang="en-US"/>
              <a:t>Simplest gate involves one qubit and is called a </a:t>
            </a:r>
            <a:r>
              <a:rPr lang="en-US" b="1" i="1"/>
              <a:t>Hadamard Gate (</a:t>
            </a:r>
            <a:r>
              <a:rPr lang="en-US"/>
              <a:t>also known as a square-root of NOT gate.)  Used to put qubits into superposition.</a:t>
            </a:r>
          </a:p>
        </p:txBody>
      </p:sp>
      <p:sp>
        <p:nvSpPr>
          <p:cNvPr id="16389" name="Rectangle 5"/>
          <p:cNvSpPr>
            <a:spLocks noChangeArrowheads="1"/>
          </p:cNvSpPr>
          <p:nvPr/>
        </p:nvSpPr>
        <p:spPr bwMode="auto">
          <a:xfrm>
            <a:off x="3352800" y="3581400"/>
            <a:ext cx="533400" cy="533400"/>
          </a:xfrm>
          <a:prstGeom prst="rect">
            <a:avLst/>
          </a:prstGeom>
          <a:noFill/>
          <a:ln w="9525">
            <a:solidFill>
              <a:schemeClr val="tx1"/>
            </a:solidFill>
            <a:miter lim="800000"/>
            <a:headEnd/>
            <a:tailEnd/>
          </a:ln>
        </p:spPr>
        <p:txBody>
          <a:bodyPr wrap="none" anchor="ctr"/>
          <a:lstStyle/>
          <a:p>
            <a:endParaRPr lang="en-US"/>
          </a:p>
        </p:txBody>
      </p:sp>
      <p:sp>
        <p:nvSpPr>
          <p:cNvPr id="16390" name="Text Box 6"/>
          <p:cNvSpPr txBox="1">
            <a:spLocks noChangeArrowheads="1"/>
          </p:cNvSpPr>
          <p:nvPr/>
        </p:nvSpPr>
        <p:spPr bwMode="auto">
          <a:xfrm>
            <a:off x="3479800" y="3632200"/>
            <a:ext cx="304800" cy="457200"/>
          </a:xfrm>
          <a:prstGeom prst="rect">
            <a:avLst/>
          </a:prstGeom>
          <a:noFill/>
          <a:ln w="9525">
            <a:noFill/>
            <a:miter lim="800000"/>
            <a:headEnd/>
            <a:tailEnd/>
          </a:ln>
        </p:spPr>
        <p:txBody>
          <a:bodyPr>
            <a:spAutoFit/>
          </a:bodyPr>
          <a:lstStyle/>
          <a:p>
            <a:pPr algn="ctr">
              <a:spcBef>
                <a:spcPct val="50000"/>
              </a:spcBef>
            </a:pPr>
            <a:r>
              <a:rPr lang="en-US" b="1"/>
              <a:t>H</a:t>
            </a:r>
            <a:endParaRPr lang="en-US"/>
          </a:p>
        </p:txBody>
      </p:sp>
      <p:sp>
        <p:nvSpPr>
          <p:cNvPr id="16391" name="Line 8"/>
          <p:cNvSpPr>
            <a:spLocks noChangeShapeType="1"/>
          </p:cNvSpPr>
          <p:nvPr/>
        </p:nvSpPr>
        <p:spPr bwMode="auto">
          <a:xfrm flipH="1">
            <a:off x="3886200" y="3886200"/>
            <a:ext cx="1143000" cy="0"/>
          </a:xfrm>
          <a:prstGeom prst="line">
            <a:avLst/>
          </a:prstGeom>
          <a:noFill/>
          <a:ln w="9525">
            <a:solidFill>
              <a:schemeClr val="tx1"/>
            </a:solidFill>
            <a:round/>
            <a:headEnd/>
            <a:tailEnd/>
          </a:ln>
        </p:spPr>
        <p:txBody>
          <a:bodyPr wrap="none" anchor="ctr"/>
          <a:lstStyle/>
          <a:p>
            <a:endParaRPr lang="en-US"/>
          </a:p>
        </p:txBody>
      </p:sp>
      <p:sp>
        <p:nvSpPr>
          <p:cNvPr id="16392" name="Text Box 9"/>
          <p:cNvSpPr txBox="1">
            <a:spLocks noChangeArrowheads="1"/>
          </p:cNvSpPr>
          <p:nvPr/>
        </p:nvSpPr>
        <p:spPr bwMode="auto">
          <a:xfrm>
            <a:off x="2286000" y="4191000"/>
            <a:ext cx="762000" cy="581025"/>
          </a:xfrm>
          <a:prstGeom prst="rect">
            <a:avLst/>
          </a:prstGeom>
          <a:noFill/>
          <a:ln w="9525">
            <a:noFill/>
            <a:miter lim="800000"/>
            <a:headEnd/>
            <a:tailEnd/>
          </a:ln>
        </p:spPr>
        <p:txBody>
          <a:bodyPr>
            <a:spAutoFit/>
          </a:bodyPr>
          <a:lstStyle/>
          <a:p>
            <a:pPr>
              <a:spcBef>
                <a:spcPct val="50000"/>
              </a:spcBef>
            </a:pPr>
            <a:r>
              <a:rPr lang="en-US" sz="1600" b="1"/>
              <a:t>State                 |0&gt;</a:t>
            </a:r>
            <a:endParaRPr lang="en-US"/>
          </a:p>
        </p:txBody>
      </p:sp>
      <p:sp>
        <p:nvSpPr>
          <p:cNvPr id="16393" name="Text Box 10"/>
          <p:cNvSpPr txBox="1">
            <a:spLocks noChangeArrowheads="1"/>
          </p:cNvSpPr>
          <p:nvPr/>
        </p:nvSpPr>
        <p:spPr bwMode="auto">
          <a:xfrm>
            <a:off x="4114800" y="4191000"/>
            <a:ext cx="990600" cy="581025"/>
          </a:xfrm>
          <a:prstGeom prst="rect">
            <a:avLst/>
          </a:prstGeom>
          <a:noFill/>
          <a:ln w="9525">
            <a:noFill/>
            <a:miter lim="800000"/>
            <a:headEnd/>
            <a:tailEnd/>
          </a:ln>
        </p:spPr>
        <p:txBody>
          <a:bodyPr>
            <a:spAutoFit/>
          </a:bodyPr>
          <a:lstStyle/>
          <a:p>
            <a:pPr>
              <a:spcBef>
                <a:spcPct val="50000"/>
              </a:spcBef>
            </a:pPr>
            <a:r>
              <a:rPr lang="en-US" sz="1600" b="1"/>
              <a:t>State   |0&gt; + |1&gt;</a:t>
            </a:r>
            <a:endParaRPr lang="en-US"/>
          </a:p>
        </p:txBody>
      </p:sp>
      <p:sp>
        <p:nvSpPr>
          <p:cNvPr id="16394" name="Line 11"/>
          <p:cNvSpPr>
            <a:spLocks noChangeShapeType="1"/>
          </p:cNvSpPr>
          <p:nvPr/>
        </p:nvSpPr>
        <p:spPr bwMode="auto">
          <a:xfrm flipV="1">
            <a:off x="2514600" y="3886200"/>
            <a:ext cx="76200" cy="304800"/>
          </a:xfrm>
          <a:prstGeom prst="line">
            <a:avLst/>
          </a:prstGeom>
          <a:noFill/>
          <a:ln w="9525">
            <a:solidFill>
              <a:schemeClr val="tx1"/>
            </a:solidFill>
            <a:round/>
            <a:headEnd/>
            <a:tailEnd type="triangle" w="med" len="med"/>
          </a:ln>
        </p:spPr>
        <p:txBody>
          <a:bodyPr wrap="none" anchor="ctr"/>
          <a:lstStyle/>
          <a:p>
            <a:endParaRPr lang="en-US"/>
          </a:p>
        </p:txBody>
      </p:sp>
      <p:sp>
        <p:nvSpPr>
          <p:cNvPr id="16395" name="Line 12"/>
          <p:cNvSpPr>
            <a:spLocks noChangeShapeType="1"/>
          </p:cNvSpPr>
          <p:nvPr/>
        </p:nvSpPr>
        <p:spPr bwMode="auto">
          <a:xfrm flipH="1" flipV="1">
            <a:off x="4419600" y="3886200"/>
            <a:ext cx="0" cy="304800"/>
          </a:xfrm>
          <a:prstGeom prst="line">
            <a:avLst/>
          </a:prstGeom>
          <a:noFill/>
          <a:ln w="9525">
            <a:solidFill>
              <a:schemeClr val="tx1"/>
            </a:solidFill>
            <a:round/>
            <a:headEnd/>
            <a:tailEnd type="triangle" w="med" len="med"/>
          </a:ln>
        </p:spPr>
        <p:txBody>
          <a:bodyPr wrap="none" anchor="ctr"/>
          <a:lstStyle/>
          <a:p>
            <a:endParaRPr lang="en-US"/>
          </a:p>
        </p:txBody>
      </p:sp>
      <p:sp>
        <p:nvSpPr>
          <p:cNvPr id="16396" name="Rectangle 13"/>
          <p:cNvSpPr>
            <a:spLocks noChangeArrowheads="1"/>
          </p:cNvSpPr>
          <p:nvPr/>
        </p:nvSpPr>
        <p:spPr bwMode="auto">
          <a:xfrm>
            <a:off x="5054600" y="3581400"/>
            <a:ext cx="533400" cy="533400"/>
          </a:xfrm>
          <a:prstGeom prst="rect">
            <a:avLst/>
          </a:prstGeom>
          <a:noFill/>
          <a:ln w="9525">
            <a:solidFill>
              <a:schemeClr val="tx1"/>
            </a:solidFill>
            <a:miter lim="800000"/>
            <a:headEnd/>
            <a:tailEnd/>
          </a:ln>
        </p:spPr>
        <p:txBody>
          <a:bodyPr wrap="none" anchor="ctr"/>
          <a:lstStyle/>
          <a:p>
            <a:endParaRPr lang="en-US"/>
          </a:p>
        </p:txBody>
      </p:sp>
      <p:sp>
        <p:nvSpPr>
          <p:cNvPr id="16397" name="Text Box 14"/>
          <p:cNvSpPr txBox="1">
            <a:spLocks noChangeArrowheads="1"/>
          </p:cNvSpPr>
          <p:nvPr/>
        </p:nvSpPr>
        <p:spPr bwMode="auto">
          <a:xfrm>
            <a:off x="5181600" y="3632200"/>
            <a:ext cx="304800" cy="457200"/>
          </a:xfrm>
          <a:prstGeom prst="rect">
            <a:avLst/>
          </a:prstGeom>
          <a:noFill/>
          <a:ln w="9525">
            <a:noFill/>
            <a:miter lim="800000"/>
            <a:headEnd/>
            <a:tailEnd/>
          </a:ln>
        </p:spPr>
        <p:txBody>
          <a:bodyPr>
            <a:spAutoFit/>
          </a:bodyPr>
          <a:lstStyle/>
          <a:p>
            <a:pPr algn="ctr">
              <a:spcBef>
                <a:spcPct val="50000"/>
              </a:spcBef>
            </a:pPr>
            <a:r>
              <a:rPr lang="en-US" b="1"/>
              <a:t>H</a:t>
            </a:r>
            <a:endParaRPr lang="en-US"/>
          </a:p>
        </p:txBody>
      </p:sp>
      <p:sp>
        <p:nvSpPr>
          <p:cNvPr id="16398" name="Line 15"/>
          <p:cNvSpPr>
            <a:spLocks noChangeShapeType="1"/>
          </p:cNvSpPr>
          <p:nvPr/>
        </p:nvSpPr>
        <p:spPr bwMode="auto">
          <a:xfrm flipH="1">
            <a:off x="5588000" y="3886200"/>
            <a:ext cx="1143000" cy="0"/>
          </a:xfrm>
          <a:prstGeom prst="line">
            <a:avLst/>
          </a:prstGeom>
          <a:noFill/>
          <a:ln w="9525">
            <a:solidFill>
              <a:schemeClr val="tx1"/>
            </a:solidFill>
            <a:round/>
            <a:headEnd/>
            <a:tailEnd/>
          </a:ln>
        </p:spPr>
        <p:txBody>
          <a:bodyPr wrap="none" anchor="ctr"/>
          <a:lstStyle/>
          <a:p>
            <a:endParaRPr lang="en-US"/>
          </a:p>
        </p:txBody>
      </p:sp>
      <p:sp>
        <p:nvSpPr>
          <p:cNvPr id="16399" name="Line 16"/>
          <p:cNvSpPr>
            <a:spLocks noChangeShapeType="1"/>
          </p:cNvSpPr>
          <p:nvPr/>
        </p:nvSpPr>
        <p:spPr bwMode="auto">
          <a:xfrm flipH="1" flipV="1">
            <a:off x="6273800" y="3886200"/>
            <a:ext cx="127000" cy="304800"/>
          </a:xfrm>
          <a:prstGeom prst="line">
            <a:avLst/>
          </a:prstGeom>
          <a:noFill/>
          <a:ln w="9525">
            <a:solidFill>
              <a:schemeClr val="tx1"/>
            </a:solidFill>
            <a:round/>
            <a:headEnd/>
            <a:tailEnd type="triangle" w="med" len="med"/>
          </a:ln>
        </p:spPr>
        <p:txBody>
          <a:bodyPr wrap="none" anchor="ctr"/>
          <a:lstStyle/>
          <a:p>
            <a:endParaRPr lang="en-US"/>
          </a:p>
        </p:txBody>
      </p:sp>
      <p:sp>
        <p:nvSpPr>
          <p:cNvPr id="16400" name="Text Box 17"/>
          <p:cNvSpPr txBox="1">
            <a:spLocks noChangeArrowheads="1"/>
          </p:cNvSpPr>
          <p:nvPr/>
        </p:nvSpPr>
        <p:spPr bwMode="auto">
          <a:xfrm>
            <a:off x="6096000" y="4181475"/>
            <a:ext cx="762000" cy="581025"/>
          </a:xfrm>
          <a:prstGeom prst="rect">
            <a:avLst/>
          </a:prstGeom>
          <a:noFill/>
          <a:ln w="9525">
            <a:noFill/>
            <a:miter lim="800000"/>
            <a:headEnd/>
            <a:tailEnd/>
          </a:ln>
        </p:spPr>
        <p:txBody>
          <a:bodyPr>
            <a:spAutoFit/>
          </a:bodyPr>
          <a:lstStyle/>
          <a:p>
            <a:pPr>
              <a:spcBef>
                <a:spcPct val="50000"/>
              </a:spcBef>
            </a:pPr>
            <a:r>
              <a:rPr lang="en-US" sz="1600" b="1"/>
              <a:t>State   |1&gt;</a:t>
            </a:r>
            <a:endParaRPr lang="en-US"/>
          </a:p>
        </p:txBody>
      </p:sp>
      <p:sp>
        <p:nvSpPr>
          <p:cNvPr id="16401" name="Text Box 19"/>
          <p:cNvSpPr txBox="1">
            <a:spLocks noChangeArrowheads="1"/>
          </p:cNvSpPr>
          <p:nvPr/>
        </p:nvSpPr>
        <p:spPr bwMode="auto">
          <a:xfrm>
            <a:off x="2286000" y="5410200"/>
            <a:ext cx="4343400" cy="711200"/>
          </a:xfrm>
          <a:prstGeom prst="rect">
            <a:avLst/>
          </a:prstGeom>
          <a:solidFill>
            <a:schemeClr val="hlink"/>
          </a:solidFill>
          <a:ln w="9525">
            <a:solidFill>
              <a:schemeClr val="tx1"/>
            </a:solidFill>
            <a:miter lim="800000"/>
            <a:headEnd/>
            <a:tailEnd/>
          </a:ln>
        </p:spPr>
        <p:txBody>
          <a:bodyPr>
            <a:spAutoFit/>
          </a:bodyPr>
          <a:lstStyle/>
          <a:p>
            <a:pPr>
              <a:spcBef>
                <a:spcPct val="50000"/>
              </a:spcBef>
            </a:pPr>
            <a:r>
              <a:rPr lang="en-US" sz="2000" b="1"/>
              <a:t>Note:</a:t>
            </a:r>
            <a:r>
              <a:rPr lang="en-US" sz="2000"/>
              <a:t> Two Hadamard gates used in succession can be used as a NOT gate</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33400" y="609600"/>
            <a:ext cx="8229600" cy="381000"/>
          </a:xfrm>
        </p:spPr>
        <p:txBody>
          <a:bodyPr>
            <a:normAutofit fontScale="90000"/>
          </a:bodyPr>
          <a:lstStyle/>
          <a:p>
            <a:pPr eaLnBrk="1" hangingPunct="1"/>
            <a:r>
              <a:rPr lang="en-US" sz="2400" smtClean="0"/>
              <a:t>Quantum Gates - Controlled NOT  </a:t>
            </a:r>
            <a:endParaRPr lang="en-US" smtClean="0"/>
          </a:p>
        </p:txBody>
      </p:sp>
      <p:sp>
        <p:nvSpPr>
          <p:cNvPr id="17411" name="Text Box 4"/>
          <p:cNvSpPr txBox="1">
            <a:spLocks noChangeArrowheads="1"/>
          </p:cNvSpPr>
          <p:nvPr/>
        </p:nvSpPr>
        <p:spPr bwMode="auto">
          <a:xfrm>
            <a:off x="533400" y="1371600"/>
            <a:ext cx="8305800" cy="457200"/>
          </a:xfrm>
          <a:prstGeom prst="rect">
            <a:avLst/>
          </a:prstGeom>
          <a:noFill/>
          <a:ln w="9525">
            <a:noFill/>
            <a:miter lim="800000"/>
            <a:headEnd/>
            <a:tailEnd/>
          </a:ln>
        </p:spPr>
        <p:txBody>
          <a:bodyPr>
            <a:spAutoFit/>
          </a:bodyPr>
          <a:lstStyle/>
          <a:p>
            <a:pPr>
              <a:spcBef>
                <a:spcPct val="50000"/>
              </a:spcBef>
            </a:pPr>
            <a:endParaRPr lang="en-US"/>
          </a:p>
        </p:txBody>
      </p:sp>
      <p:sp>
        <p:nvSpPr>
          <p:cNvPr id="17412" name="Rectangle 5"/>
          <p:cNvSpPr>
            <a:spLocks noChangeArrowheads="1"/>
          </p:cNvSpPr>
          <p:nvPr/>
        </p:nvSpPr>
        <p:spPr bwMode="auto">
          <a:xfrm>
            <a:off x="1063625" y="1177925"/>
            <a:ext cx="184150" cy="457200"/>
          </a:xfrm>
          <a:prstGeom prst="rect">
            <a:avLst/>
          </a:prstGeom>
          <a:noFill/>
          <a:ln w="9525">
            <a:noFill/>
            <a:miter lim="800000"/>
            <a:headEnd/>
            <a:tailEnd/>
          </a:ln>
        </p:spPr>
        <p:txBody>
          <a:bodyPr wrap="none">
            <a:spAutoFit/>
          </a:bodyPr>
          <a:lstStyle/>
          <a:p>
            <a:endParaRPr lang="en-US"/>
          </a:p>
        </p:txBody>
      </p:sp>
      <p:sp>
        <p:nvSpPr>
          <p:cNvPr id="17413" name="Rectangle 6"/>
          <p:cNvSpPr>
            <a:spLocks noChangeArrowheads="1"/>
          </p:cNvSpPr>
          <p:nvPr/>
        </p:nvSpPr>
        <p:spPr bwMode="auto">
          <a:xfrm>
            <a:off x="685800" y="1327150"/>
            <a:ext cx="7572375" cy="1187450"/>
          </a:xfrm>
          <a:prstGeom prst="rect">
            <a:avLst/>
          </a:prstGeom>
          <a:noFill/>
          <a:ln w="9525">
            <a:noFill/>
            <a:miter lim="800000"/>
            <a:headEnd/>
            <a:tailEnd/>
          </a:ln>
        </p:spPr>
        <p:txBody>
          <a:bodyPr>
            <a:spAutoFit/>
          </a:bodyPr>
          <a:lstStyle/>
          <a:p>
            <a:pPr>
              <a:buClr>
                <a:schemeClr val="accent2"/>
              </a:buClr>
              <a:buFont typeface="Wingdings" pitchFamily="2" charset="2"/>
              <a:buChar char="§"/>
            </a:pPr>
            <a:r>
              <a:rPr lang="en-US"/>
              <a:t>A gate which operates on two qubits is called a </a:t>
            </a:r>
            <a:r>
              <a:rPr lang="en-US" b="1" i="1"/>
              <a:t>Controlled-NOT (CN) Gate.  </a:t>
            </a:r>
            <a:r>
              <a:rPr lang="en-US"/>
              <a:t>If the bit on the control line is 1, invert the bit on the target line.</a:t>
            </a:r>
            <a:r>
              <a:rPr lang="en-US" b="1" i="1"/>
              <a:t>   </a:t>
            </a:r>
            <a:endParaRPr lang="en-US"/>
          </a:p>
        </p:txBody>
      </p:sp>
      <p:sp>
        <p:nvSpPr>
          <p:cNvPr id="17414" name="AutoShape 7"/>
          <p:cNvSpPr>
            <a:spLocks noChangeArrowheads="1"/>
          </p:cNvSpPr>
          <p:nvPr/>
        </p:nvSpPr>
        <p:spPr bwMode="auto">
          <a:xfrm>
            <a:off x="2895600" y="3370263"/>
            <a:ext cx="304800" cy="304800"/>
          </a:xfrm>
          <a:prstGeom prst="flowChartOr">
            <a:avLst/>
          </a:prstGeom>
          <a:noFill/>
          <a:ln w="9525">
            <a:solidFill>
              <a:schemeClr val="tx1"/>
            </a:solidFill>
            <a:round/>
            <a:headEnd/>
            <a:tailEnd/>
          </a:ln>
        </p:spPr>
        <p:txBody>
          <a:bodyPr wrap="none" anchor="ctr"/>
          <a:lstStyle/>
          <a:p>
            <a:endParaRPr lang="en-US"/>
          </a:p>
        </p:txBody>
      </p:sp>
      <p:sp>
        <p:nvSpPr>
          <p:cNvPr id="17415" name="Line 8"/>
          <p:cNvSpPr>
            <a:spLocks noChangeShapeType="1"/>
          </p:cNvSpPr>
          <p:nvPr/>
        </p:nvSpPr>
        <p:spPr bwMode="auto">
          <a:xfrm flipH="1">
            <a:off x="1447800" y="3522663"/>
            <a:ext cx="1447800" cy="0"/>
          </a:xfrm>
          <a:prstGeom prst="line">
            <a:avLst/>
          </a:prstGeom>
          <a:noFill/>
          <a:ln w="9525">
            <a:solidFill>
              <a:schemeClr val="tx1"/>
            </a:solidFill>
            <a:round/>
            <a:headEnd/>
            <a:tailEnd/>
          </a:ln>
        </p:spPr>
        <p:txBody>
          <a:bodyPr wrap="none" anchor="ctr"/>
          <a:lstStyle/>
          <a:p>
            <a:endParaRPr lang="en-US"/>
          </a:p>
        </p:txBody>
      </p:sp>
      <p:sp>
        <p:nvSpPr>
          <p:cNvPr id="17416" name="Line 9"/>
          <p:cNvSpPr>
            <a:spLocks noChangeShapeType="1"/>
          </p:cNvSpPr>
          <p:nvPr/>
        </p:nvSpPr>
        <p:spPr bwMode="auto">
          <a:xfrm flipH="1">
            <a:off x="3200400" y="3522663"/>
            <a:ext cx="1447800" cy="0"/>
          </a:xfrm>
          <a:prstGeom prst="line">
            <a:avLst/>
          </a:prstGeom>
          <a:noFill/>
          <a:ln w="9525">
            <a:solidFill>
              <a:schemeClr val="tx1"/>
            </a:solidFill>
            <a:round/>
            <a:headEnd/>
            <a:tailEnd/>
          </a:ln>
        </p:spPr>
        <p:txBody>
          <a:bodyPr wrap="none" anchor="ctr"/>
          <a:lstStyle/>
          <a:p>
            <a:endParaRPr lang="en-US"/>
          </a:p>
        </p:txBody>
      </p:sp>
      <p:sp>
        <p:nvSpPr>
          <p:cNvPr id="17417" name="Line 10"/>
          <p:cNvSpPr>
            <a:spLocks noChangeShapeType="1"/>
          </p:cNvSpPr>
          <p:nvPr/>
        </p:nvSpPr>
        <p:spPr bwMode="auto">
          <a:xfrm>
            <a:off x="1447800" y="4437063"/>
            <a:ext cx="3200400" cy="0"/>
          </a:xfrm>
          <a:prstGeom prst="line">
            <a:avLst/>
          </a:prstGeom>
          <a:noFill/>
          <a:ln w="9525">
            <a:solidFill>
              <a:schemeClr val="tx1"/>
            </a:solidFill>
            <a:round/>
            <a:headEnd/>
            <a:tailEnd/>
          </a:ln>
        </p:spPr>
        <p:txBody>
          <a:bodyPr wrap="none" anchor="ctr"/>
          <a:lstStyle/>
          <a:p>
            <a:endParaRPr lang="en-US"/>
          </a:p>
        </p:txBody>
      </p:sp>
      <p:sp>
        <p:nvSpPr>
          <p:cNvPr id="17418" name="Line 11"/>
          <p:cNvSpPr>
            <a:spLocks noChangeShapeType="1"/>
          </p:cNvSpPr>
          <p:nvPr/>
        </p:nvSpPr>
        <p:spPr bwMode="auto">
          <a:xfrm>
            <a:off x="3048000" y="3675063"/>
            <a:ext cx="0" cy="762000"/>
          </a:xfrm>
          <a:prstGeom prst="line">
            <a:avLst/>
          </a:prstGeom>
          <a:noFill/>
          <a:ln w="9525">
            <a:solidFill>
              <a:schemeClr val="tx1"/>
            </a:solidFill>
            <a:round/>
            <a:headEnd/>
            <a:tailEnd type="oval" w="med" len="med"/>
          </a:ln>
        </p:spPr>
        <p:txBody>
          <a:bodyPr wrap="none" anchor="ctr"/>
          <a:lstStyle/>
          <a:p>
            <a:endParaRPr lang="en-US"/>
          </a:p>
        </p:txBody>
      </p:sp>
      <p:sp>
        <p:nvSpPr>
          <p:cNvPr id="17419" name="Text Box 12"/>
          <p:cNvSpPr txBox="1">
            <a:spLocks noChangeArrowheads="1"/>
          </p:cNvSpPr>
          <p:nvPr/>
        </p:nvSpPr>
        <p:spPr bwMode="auto">
          <a:xfrm>
            <a:off x="1371600" y="3217863"/>
            <a:ext cx="1143000" cy="304800"/>
          </a:xfrm>
          <a:prstGeom prst="rect">
            <a:avLst/>
          </a:prstGeom>
          <a:noFill/>
          <a:ln w="9525">
            <a:noFill/>
            <a:miter lim="800000"/>
            <a:headEnd/>
            <a:tailEnd/>
          </a:ln>
        </p:spPr>
        <p:txBody>
          <a:bodyPr>
            <a:spAutoFit/>
          </a:bodyPr>
          <a:lstStyle/>
          <a:p>
            <a:pPr>
              <a:spcBef>
                <a:spcPct val="50000"/>
              </a:spcBef>
            </a:pPr>
            <a:r>
              <a:rPr lang="en-US" sz="1400" b="1"/>
              <a:t>A - Target</a:t>
            </a:r>
            <a:endParaRPr lang="en-US" sz="1400"/>
          </a:p>
        </p:txBody>
      </p:sp>
      <p:sp>
        <p:nvSpPr>
          <p:cNvPr id="17420" name="Text Box 13"/>
          <p:cNvSpPr txBox="1">
            <a:spLocks noChangeArrowheads="1"/>
          </p:cNvSpPr>
          <p:nvPr/>
        </p:nvSpPr>
        <p:spPr bwMode="auto">
          <a:xfrm>
            <a:off x="1371600" y="4132263"/>
            <a:ext cx="1066800" cy="304800"/>
          </a:xfrm>
          <a:prstGeom prst="rect">
            <a:avLst/>
          </a:prstGeom>
          <a:noFill/>
          <a:ln w="9525">
            <a:noFill/>
            <a:miter lim="800000"/>
            <a:headEnd/>
            <a:tailEnd/>
          </a:ln>
        </p:spPr>
        <p:txBody>
          <a:bodyPr>
            <a:spAutoFit/>
          </a:bodyPr>
          <a:lstStyle/>
          <a:p>
            <a:pPr>
              <a:spcBef>
                <a:spcPct val="50000"/>
              </a:spcBef>
            </a:pPr>
            <a:r>
              <a:rPr lang="en-US" sz="1400" b="1"/>
              <a:t>B - Control</a:t>
            </a:r>
            <a:endParaRPr lang="en-US" sz="1400"/>
          </a:p>
        </p:txBody>
      </p:sp>
      <p:graphicFrame>
        <p:nvGraphicFramePr>
          <p:cNvPr id="17492" name="Group 84"/>
          <p:cNvGraphicFramePr>
            <a:graphicFrameLocks noGrp="1"/>
          </p:cNvGraphicFramePr>
          <p:nvPr/>
        </p:nvGraphicFramePr>
        <p:xfrm>
          <a:off x="5562600" y="3217863"/>
          <a:ext cx="1930400" cy="1584326"/>
        </p:xfrm>
        <a:graphic>
          <a:graphicData uri="http://schemas.openxmlformats.org/drawingml/2006/table">
            <a:tbl>
              <a:tblPr/>
              <a:tblGrid>
                <a:gridCol w="482600"/>
                <a:gridCol w="482600"/>
                <a:gridCol w="482600"/>
                <a:gridCol w="482600"/>
              </a:tblGrid>
              <a:tr h="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A</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B   </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A’</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B’</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206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190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3206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3190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r>
            </a:tbl>
          </a:graphicData>
        </a:graphic>
      </p:graphicFrame>
      <p:sp>
        <p:nvSpPr>
          <p:cNvPr id="17451" name="Text Box 41"/>
          <p:cNvSpPr txBox="1">
            <a:spLocks noChangeArrowheads="1"/>
          </p:cNvSpPr>
          <p:nvPr/>
        </p:nvSpPr>
        <p:spPr bwMode="auto">
          <a:xfrm flipH="1">
            <a:off x="5791200" y="2913063"/>
            <a:ext cx="663575" cy="304800"/>
          </a:xfrm>
          <a:prstGeom prst="rect">
            <a:avLst/>
          </a:prstGeom>
          <a:noFill/>
          <a:ln w="9525">
            <a:noFill/>
            <a:miter lim="800000"/>
            <a:headEnd/>
            <a:tailEnd/>
          </a:ln>
        </p:spPr>
        <p:txBody>
          <a:bodyPr>
            <a:spAutoFit/>
          </a:bodyPr>
          <a:lstStyle/>
          <a:p>
            <a:pPr>
              <a:spcBef>
                <a:spcPct val="50000"/>
              </a:spcBef>
            </a:pPr>
            <a:r>
              <a:rPr lang="en-US" sz="1400" b="1"/>
              <a:t>Input</a:t>
            </a:r>
            <a:endParaRPr lang="en-US"/>
          </a:p>
        </p:txBody>
      </p:sp>
      <p:sp>
        <p:nvSpPr>
          <p:cNvPr id="17452" name="Text Box 42"/>
          <p:cNvSpPr txBox="1">
            <a:spLocks noChangeArrowheads="1"/>
          </p:cNvSpPr>
          <p:nvPr/>
        </p:nvSpPr>
        <p:spPr bwMode="auto">
          <a:xfrm flipH="1">
            <a:off x="6629400" y="2913063"/>
            <a:ext cx="838200" cy="304800"/>
          </a:xfrm>
          <a:prstGeom prst="rect">
            <a:avLst/>
          </a:prstGeom>
          <a:noFill/>
          <a:ln w="9525">
            <a:noFill/>
            <a:miter lim="800000"/>
            <a:headEnd/>
            <a:tailEnd/>
          </a:ln>
        </p:spPr>
        <p:txBody>
          <a:bodyPr>
            <a:spAutoFit/>
          </a:bodyPr>
          <a:lstStyle/>
          <a:p>
            <a:pPr>
              <a:spcBef>
                <a:spcPct val="50000"/>
              </a:spcBef>
            </a:pPr>
            <a:r>
              <a:rPr lang="en-US" sz="1400" b="1"/>
              <a:t>Output</a:t>
            </a:r>
            <a:endParaRPr lang="en-US"/>
          </a:p>
        </p:txBody>
      </p:sp>
      <p:sp>
        <p:nvSpPr>
          <p:cNvPr id="17453" name="Rectangle 77"/>
          <p:cNvSpPr>
            <a:spLocks noChangeArrowheads="1"/>
          </p:cNvSpPr>
          <p:nvPr/>
        </p:nvSpPr>
        <p:spPr bwMode="auto">
          <a:xfrm>
            <a:off x="714348" y="5334000"/>
            <a:ext cx="7358114" cy="707886"/>
          </a:xfrm>
          <a:prstGeom prst="rect">
            <a:avLst/>
          </a:prstGeom>
          <a:solidFill>
            <a:schemeClr val="accent2">
              <a:lumMod val="20000"/>
              <a:lumOff val="80000"/>
            </a:schemeClr>
          </a:solidFill>
          <a:ln w="9525">
            <a:solidFill>
              <a:schemeClr val="tx1"/>
            </a:solidFill>
            <a:miter lim="800000"/>
            <a:headEnd/>
            <a:tailEnd/>
          </a:ln>
        </p:spPr>
        <p:txBody>
          <a:bodyPr wrap="square">
            <a:spAutoFit/>
          </a:bodyPr>
          <a:lstStyle/>
          <a:p>
            <a:pPr algn="ctr"/>
            <a:r>
              <a:rPr lang="en-US" sz="2000" b="1" dirty="0"/>
              <a:t>Note:</a:t>
            </a:r>
            <a:r>
              <a:rPr lang="en-US" sz="2000" dirty="0"/>
              <a:t> The CN gate has a similar behavior to the XOR gate with some extra information to make it reversible.</a:t>
            </a:r>
            <a:r>
              <a:rPr lang="en-US" b="1" i="1" dirty="0"/>
              <a:t>   </a:t>
            </a:r>
            <a:endParaRPr lang="en-US" dirty="0"/>
          </a:p>
        </p:txBody>
      </p:sp>
      <p:sp>
        <p:nvSpPr>
          <p:cNvPr id="17454" name="Text Box 85"/>
          <p:cNvSpPr txBox="1">
            <a:spLocks noChangeArrowheads="1"/>
          </p:cNvSpPr>
          <p:nvPr/>
        </p:nvSpPr>
        <p:spPr bwMode="auto">
          <a:xfrm>
            <a:off x="4419600" y="3200400"/>
            <a:ext cx="473075" cy="304800"/>
          </a:xfrm>
          <a:prstGeom prst="rect">
            <a:avLst/>
          </a:prstGeom>
          <a:noFill/>
          <a:ln w="9525">
            <a:noFill/>
            <a:miter lim="800000"/>
            <a:headEnd/>
            <a:tailEnd/>
          </a:ln>
        </p:spPr>
        <p:txBody>
          <a:bodyPr>
            <a:spAutoFit/>
          </a:bodyPr>
          <a:lstStyle/>
          <a:p>
            <a:pPr>
              <a:spcBef>
                <a:spcPct val="50000"/>
              </a:spcBef>
            </a:pPr>
            <a:r>
              <a:rPr lang="en-US" sz="1400" b="1"/>
              <a:t>A’</a:t>
            </a:r>
            <a:endParaRPr lang="en-US" sz="1400"/>
          </a:p>
        </p:txBody>
      </p:sp>
      <p:sp>
        <p:nvSpPr>
          <p:cNvPr id="17455" name="Text Box 86"/>
          <p:cNvSpPr txBox="1">
            <a:spLocks noChangeArrowheads="1"/>
          </p:cNvSpPr>
          <p:nvPr/>
        </p:nvSpPr>
        <p:spPr bwMode="auto">
          <a:xfrm>
            <a:off x="4419600" y="4114800"/>
            <a:ext cx="473075" cy="304800"/>
          </a:xfrm>
          <a:prstGeom prst="rect">
            <a:avLst/>
          </a:prstGeom>
          <a:noFill/>
          <a:ln w="9525">
            <a:noFill/>
            <a:miter lim="800000"/>
            <a:headEnd/>
            <a:tailEnd/>
          </a:ln>
        </p:spPr>
        <p:txBody>
          <a:bodyPr>
            <a:spAutoFit/>
          </a:bodyPr>
          <a:lstStyle/>
          <a:p>
            <a:pPr>
              <a:spcBef>
                <a:spcPct val="50000"/>
              </a:spcBef>
            </a:pPr>
            <a:r>
              <a:rPr lang="en-US" sz="1400" b="1"/>
              <a:t>B’</a:t>
            </a:r>
            <a:endParaRPr lang="en-US" sz="14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33400" y="533400"/>
            <a:ext cx="8229600" cy="381000"/>
          </a:xfrm>
        </p:spPr>
        <p:txBody>
          <a:bodyPr>
            <a:normAutofit fontScale="90000"/>
          </a:bodyPr>
          <a:lstStyle/>
          <a:p>
            <a:pPr eaLnBrk="1" hangingPunct="1"/>
            <a:r>
              <a:rPr lang="en-US" sz="2400" smtClean="0"/>
              <a:t>Example Operation - Multiplication By 2</a:t>
            </a:r>
            <a:r>
              <a:rPr lang="en-US" smtClean="0"/>
              <a:t> </a:t>
            </a:r>
          </a:p>
        </p:txBody>
      </p:sp>
      <p:sp>
        <p:nvSpPr>
          <p:cNvPr id="18435" name="AutoShape 4"/>
          <p:cNvSpPr>
            <a:spLocks noChangeArrowheads="1"/>
          </p:cNvSpPr>
          <p:nvPr/>
        </p:nvSpPr>
        <p:spPr bwMode="auto">
          <a:xfrm>
            <a:off x="2590800" y="4927600"/>
            <a:ext cx="304800" cy="304800"/>
          </a:xfrm>
          <a:prstGeom prst="flowChartOr">
            <a:avLst/>
          </a:prstGeom>
          <a:noFill/>
          <a:ln w="9525">
            <a:solidFill>
              <a:schemeClr val="tx1"/>
            </a:solidFill>
            <a:round/>
            <a:headEnd/>
            <a:tailEnd/>
          </a:ln>
        </p:spPr>
        <p:txBody>
          <a:bodyPr wrap="none" anchor="ctr"/>
          <a:lstStyle/>
          <a:p>
            <a:endParaRPr lang="en-US"/>
          </a:p>
        </p:txBody>
      </p:sp>
      <p:sp>
        <p:nvSpPr>
          <p:cNvPr id="18436" name="Line 5"/>
          <p:cNvSpPr>
            <a:spLocks noChangeShapeType="1"/>
          </p:cNvSpPr>
          <p:nvPr/>
        </p:nvSpPr>
        <p:spPr bwMode="auto">
          <a:xfrm flipH="1">
            <a:off x="1600200" y="5080000"/>
            <a:ext cx="990600" cy="0"/>
          </a:xfrm>
          <a:prstGeom prst="line">
            <a:avLst/>
          </a:prstGeom>
          <a:noFill/>
          <a:ln w="9525">
            <a:solidFill>
              <a:schemeClr val="tx1"/>
            </a:solidFill>
            <a:round/>
            <a:headEnd/>
            <a:tailEnd/>
          </a:ln>
        </p:spPr>
        <p:txBody>
          <a:bodyPr wrap="none" anchor="ctr"/>
          <a:lstStyle/>
          <a:p>
            <a:endParaRPr lang="en-US"/>
          </a:p>
        </p:txBody>
      </p:sp>
      <p:sp>
        <p:nvSpPr>
          <p:cNvPr id="18437" name="Line 6"/>
          <p:cNvSpPr>
            <a:spLocks noChangeShapeType="1"/>
          </p:cNvSpPr>
          <p:nvPr/>
        </p:nvSpPr>
        <p:spPr bwMode="auto">
          <a:xfrm flipH="1">
            <a:off x="2743200" y="5080000"/>
            <a:ext cx="1219200" cy="0"/>
          </a:xfrm>
          <a:prstGeom prst="line">
            <a:avLst/>
          </a:prstGeom>
          <a:noFill/>
          <a:ln w="9525">
            <a:solidFill>
              <a:schemeClr val="tx1"/>
            </a:solidFill>
            <a:round/>
            <a:headEnd/>
            <a:tailEnd/>
          </a:ln>
        </p:spPr>
        <p:txBody>
          <a:bodyPr wrap="none" anchor="ctr"/>
          <a:lstStyle/>
          <a:p>
            <a:endParaRPr lang="en-US"/>
          </a:p>
        </p:txBody>
      </p:sp>
      <p:sp>
        <p:nvSpPr>
          <p:cNvPr id="18438" name="Line 7"/>
          <p:cNvSpPr>
            <a:spLocks noChangeShapeType="1"/>
          </p:cNvSpPr>
          <p:nvPr/>
        </p:nvSpPr>
        <p:spPr bwMode="auto">
          <a:xfrm>
            <a:off x="1600200" y="5994400"/>
            <a:ext cx="2362200" cy="0"/>
          </a:xfrm>
          <a:prstGeom prst="line">
            <a:avLst/>
          </a:prstGeom>
          <a:noFill/>
          <a:ln w="9525">
            <a:solidFill>
              <a:schemeClr val="tx1"/>
            </a:solidFill>
            <a:round/>
            <a:headEnd/>
            <a:tailEnd/>
          </a:ln>
        </p:spPr>
        <p:txBody>
          <a:bodyPr wrap="none" anchor="ctr"/>
          <a:lstStyle/>
          <a:p>
            <a:endParaRPr lang="en-US"/>
          </a:p>
        </p:txBody>
      </p:sp>
      <p:sp>
        <p:nvSpPr>
          <p:cNvPr id="18439" name="Line 8"/>
          <p:cNvSpPr>
            <a:spLocks noChangeShapeType="1"/>
          </p:cNvSpPr>
          <p:nvPr/>
        </p:nvSpPr>
        <p:spPr bwMode="auto">
          <a:xfrm>
            <a:off x="2743200" y="5232400"/>
            <a:ext cx="0" cy="762000"/>
          </a:xfrm>
          <a:prstGeom prst="line">
            <a:avLst/>
          </a:prstGeom>
          <a:noFill/>
          <a:ln w="9525">
            <a:solidFill>
              <a:schemeClr val="tx1"/>
            </a:solidFill>
            <a:round/>
            <a:headEnd/>
            <a:tailEnd type="oval" w="med" len="med"/>
          </a:ln>
        </p:spPr>
        <p:txBody>
          <a:bodyPr wrap="none" anchor="ctr"/>
          <a:lstStyle/>
          <a:p>
            <a:endParaRPr lang="en-US"/>
          </a:p>
        </p:txBody>
      </p:sp>
      <p:sp>
        <p:nvSpPr>
          <p:cNvPr id="18440" name="Text Box 9"/>
          <p:cNvSpPr txBox="1">
            <a:spLocks noChangeArrowheads="1"/>
          </p:cNvSpPr>
          <p:nvPr/>
        </p:nvSpPr>
        <p:spPr bwMode="auto">
          <a:xfrm>
            <a:off x="6324600" y="4775200"/>
            <a:ext cx="1066800" cy="304800"/>
          </a:xfrm>
          <a:prstGeom prst="rect">
            <a:avLst/>
          </a:prstGeom>
          <a:noFill/>
          <a:ln w="9525">
            <a:noFill/>
            <a:miter lim="800000"/>
            <a:headEnd/>
            <a:tailEnd/>
          </a:ln>
        </p:spPr>
        <p:txBody>
          <a:bodyPr>
            <a:spAutoFit/>
          </a:bodyPr>
          <a:lstStyle/>
          <a:p>
            <a:pPr>
              <a:spcBef>
                <a:spcPct val="50000"/>
              </a:spcBef>
            </a:pPr>
            <a:r>
              <a:rPr lang="en-US" sz="1400" b="1"/>
              <a:t>Carry Bit</a:t>
            </a:r>
            <a:endParaRPr lang="en-US" sz="1400"/>
          </a:p>
        </p:txBody>
      </p:sp>
      <p:sp>
        <p:nvSpPr>
          <p:cNvPr id="18441" name="AutoShape 13"/>
          <p:cNvSpPr>
            <a:spLocks noChangeArrowheads="1"/>
          </p:cNvSpPr>
          <p:nvPr/>
        </p:nvSpPr>
        <p:spPr bwMode="auto">
          <a:xfrm>
            <a:off x="5867400" y="4927600"/>
            <a:ext cx="304800" cy="304800"/>
          </a:xfrm>
          <a:prstGeom prst="flowChartOr">
            <a:avLst/>
          </a:prstGeom>
          <a:noFill/>
          <a:ln w="9525">
            <a:solidFill>
              <a:schemeClr val="tx1"/>
            </a:solidFill>
            <a:round/>
            <a:headEnd/>
            <a:tailEnd/>
          </a:ln>
        </p:spPr>
        <p:txBody>
          <a:bodyPr wrap="none" anchor="ctr"/>
          <a:lstStyle/>
          <a:p>
            <a:endParaRPr lang="en-US"/>
          </a:p>
        </p:txBody>
      </p:sp>
      <p:sp>
        <p:nvSpPr>
          <p:cNvPr id="18442" name="Line 14"/>
          <p:cNvSpPr>
            <a:spLocks noChangeShapeType="1"/>
          </p:cNvSpPr>
          <p:nvPr/>
        </p:nvSpPr>
        <p:spPr bwMode="auto">
          <a:xfrm flipH="1">
            <a:off x="4876800" y="5080000"/>
            <a:ext cx="1143000" cy="0"/>
          </a:xfrm>
          <a:prstGeom prst="line">
            <a:avLst/>
          </a:prstGeom>
          <a:noFill/>
          <a:ln w="9525">
            <a:solidFill>
              <a:schemeClr val="tx1"/>
            </a:solidFill>
            <a:round/>
            <a:headEnd/>
            <a:tailEnd/>
          </a:ln>
        </p:spPr>
        <p:txBody>
          <a:bodyPr wrap="none" anchor="ctr"/>
          <a:lstStyle/>
          <a:p>
            <a:endParaRPr lang="en-US"/>
          </a:p>
        </p:txBody>
      </p:sp>
      <p:sp>
        <p:nvSpPr>
          <p:cNvPr id="18443" name="Line 15"/>
          <p:cNvSpPr>
            <a:spLocks noChangeShapeType="1"/>
          </p:cNvSpPr>
          <p:nvPr/>
        </p:nvSpPr>
        <p:spPr bwMode="auto">
          <a:xfrm flipH="1">
            <a:off x="6172200" y="5080000"/>
            <a:ext cx="1066800" cy="0"/>
          </a:xfrm>
          <a:prstGeom prst="line">
            <a:avLst/>
          </a:prstGeom>
          <a:noFill/>
          <a:ln w="9525">
            <a:solidFill>
              <a:schemeClr val="tx1"/>
            </a:solidFill>
            <a:round/>
            <a:headEnd/>
            <a:tailEnd/>
          </a:ln>
        </p:spPr>
        <p:txBody>
          <a:bodyPr wrap="none" anchor="ctr"/>
          <a:lstStyle/>
          <a:p>
            <a:endParaRPr lang="en-US"/>
          </a:p>
        </p:txBody>
      </p:sp>
      <p:sp>
        <p:nvSpPr>
          <p:cNvPr id="18444" name="Line 16"/>
          <p:cNvSpPr>
            <a:spLocks noChangeShapeType="1"/>
          </p:cNvSpPr>
          <p:nvPr/>
        </p:nvSpPr>
        <p:spPr bwMode="auto">
          <a:xfrm>
            <a:off x="4876800" y="5994400"/>
            <a:ext cx="2362200" cy="0"/>
          </a:xfrm>
          <a:prstGeom prst="line">
            <a:avLst/>
          </a:prstGeom>
          <a:noFill/>
          <a:ln w="9525">
            <a:solidFill>
              <a:schemeClr val="tx1"/>
            </a:solidFill>
            <a:round/>
            <a:headEnd/>
            <a:tailEnd/>
          </a:ln>
        </p:spPr>
        <p:txBody>
          <a:bodyPr wrap="none" anchor="ctr"/>
          <a:lstStyle/>
          <a:p>
            <a:endParaRPr lang="en-US"/>
          </a:p>
        </p:txBody>
      </p:sp>
      <p:sp>
        <p:nvSpPr>
          <p:cNvPr id="18445" name="Line 17"/>
          <p:cNvSpPr>
            <a:spLocks noChangeShapeType="1"/>
          </p:cNvSpPr>
          <p:nvPr/>
        </p:nvSpPr>
        <p:spPr bwMode="auto">
          <a:xfrm>
            <a:off x="6019800" y="5232400"/>
            <a:ext cx="0" cy="762000"/>
          </a:xfrm>
          <a:prstGeom prst="line">
            <a:avLst/>
          </a:prstGeom>
          <a:noFill/>
          <a:ln w="9525">
            <a:solidFill>
              <a:schemeClr val="tx1"/>
            </a:solidFill>
            <a:round/>
            <a:headEnd/>
            <a:tailEnd type="oval" w="med" len="med"/>
          </a:ln>
        </p:spPr>
        <p:txBody>
          <a:bodyPr wrap="none" anchor="ctr"/>
          <a:lstStyle/>
          <a:p>
            <a:endParaRPr lang="en-US"/>
          </a:p>
        </p:txBody>
      </p:sp>
      <p:sp>
        <p:nvSpPr>
          <p:cNvPr id="18446" name="Line 20"/>
          <p:cNvSpPr>
            <a:spLocks noChangeShapeType="1"/>
          </p:cNvSpPr>
          <p:nvPr/>
        </p:nvSpPr>
        <p:spPr bwMode="auto">
          <a:xfrm>
            <a:off x="3962400" y="5080000"/>
            <a:ext cx="914400" cy="914400"/>
          </a:xfrm>
          <a:prstGeom prst="line">
            <a:avLst/>
          </a:prstGeom>
          <a:noFill/>
          <a:ln w="9525">
            <a:solidFill>
              <a:schemeClr val="tx1"/>
            </a:solidFill>
            <a:round/>
            <a:headEnd/>
            <a:tailEnd/>
          </a:ln>
        </p:spPr>
        <p:txBody>
          <a:bodyPr wrap="none" anchor="ctr"/>
          <a:lstStyle/>
          <a:p>
            <a:endParaRPr lang="en-US"/>
          </a:p>
        </p:txBody>
      </p:sp>
      <p:sp>
        <p:nvSpPr>
          <p:cNvPr id="18447" name="Line 21"/>
          <p:cNvSpPr>
            <a:spLocks noChangeShapeType="1"/>
          </p:cNvSpPr>
          <p:nvPr/>
        </p:nvSpPr>
        <p:spPr bwMode="auto">
          <a:xfrm flipV="1">
            <a:off x="3962400" y="5080000"/>
            <a:ext cx="914400" cy="914400"/>
          </a:xfrm>
          <a:prstGeom prst="line">
            <a:avLst/>
          </a:prstGeom>
          <a:noFill/>
          <a:ln w="9525">
            <a:solidFill>
              <a:schemeClr val="tx1"/>
            </a:solidFill>
            <a:round/>
            <a:headEnd/>
            <a:tailEnd/>
          </a:ln>
        </p:spPr>
        <p:txBody>
          <a:bodyPr wrap="none" anchor="ctr"/>
          <a:lstStyle/>
          <a:p>
            <a:endParaRPr lang="en-US"/>
          </a:p>
        </p:txBody>
      </p:sp>
      <p:graphicFrame>
        <p:nvGraphicFramePr>
          <p:cNvPr id="20571" name="Group 91"/>
          <p:cNvGraphicFramePr>
            <a:graphicFrameLocks noGrp="1"/>
          </p:cNvGraphicFramePr>
          <p:nvPr/>
        </p:nvGraphicFramePr>
        <p:xfrm>
          <a:off x="3124200" y="2806700"/>
          <a:ext cx="2590800" cy="1157923"/>
        </p:xfrm>
        <a:graphic>
          <a:graphicData uri="http://schemas.openxmlformats.org/drawingml/2006/table">
            <a:tbl>
              <a:tblPr/>
              <a:tblGrid>
                <a:gridCol w="685800"/>
                <a:gridCol w="581025"/>
                <a:gridCol w="714375"/>
                <a:gridCol w="609600"/>
              </a:tblGrid>
              <a:tr h="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Carry Bit</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Ones Bit   </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Carry Bit</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Ones Bit</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206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190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r>
            </a:tbl>
          </a:graphicData>
        </a:graphic>
      </p:graphicFrame>
      <p:sp>
        <p:nvSpPr>
          <p:cNvPr id="18468" name="Text Box 54"/>
          <p:cNvSpPr txBox="1">
            <a:spLocks noChangeArrowheads="1"/>
          </p:cNvSpPr>
          <p:nvPr/>
        </p:nvSpPr>
        <p:spPr bwMode="auto">
          <a:xfrm flipH="1">
            <a:off x="3429000" y="2501900"/>
            <a:ext cx="663575" cy="304800"/>
          </a:xfrm>
          <a:prstGeom prst="rect">
            <a:avLst/>
          </a:prstGeom>
          <a:noFill/>
          <a:ln w="9525">
            <a:noFill/>
            <a:miter lim="800000"/>
            <a:headEnd/>
            <a:tailEnd/>
          </a:ln>
        </p:spPr>
        <p:txBody>
          <a:bodyPr>
            <a:spAutoFit/>
          </a:bodyPr>
          <a:lstStyle/>
          <a:p>
            <a:pPr>
              <a:spcBef>
                <a:spcPct val="50000"/>
              </a:spcBef>
            </a:pPr>
            <a:r>
              <a:rPr lang="en-US" sz="1400" b="1"/>
              <a:t>Input</a:t>
            </a:r>
            <a:endParaRPr lang="en-US"/>
          </a:p>
        </p:txBody>
      </p:sp>
      <p:sp>
        <p:nvSpPr>
          <p:cNvPr id="18469" name="Text Box 55"/>
          <p:cNvSpPr txBox="1">
            <a:spLocks noChangeArrowheads="1"/>
          </p:cNvSpPr>
          <p:nvPr/>
        </p:nvSpPr>
        <p:spPr bwMode="auto">
          <a:xfrm flipH="1">
            <a:off x="4648200" y="2501900"/>
            <a:ext cx="838200" cy="304800"/>
          </a:xfrm>
          <a:prstGeom prst="rect">
            <a:avLst/>
          </a:prstGeom>
          <a:noFill/>
          <a:ln w="9525">
            <a:noFill/>
            <a:miter lim="800000"/>
            <a:headEnd/>
            <a:tailEnd/>
          </a:ln>
        </p:spPr>
        <p:txBody>
          <a:bodyPr>
            <a:spAutoFit/>
          </a:bodyPr>
          <a:lstStyle/>
          <a:p>
            <a:pPr>
              <a:spcBef>
                <a:spcPct val="50000"/>
              </a:spcBef>
            </a:pPr>
            <a:r>
              <a:rPr lang="en-US" sz="1400" b="1"/>
              <a:t>Output</a:t>
            </a:r>
            <a:endParaRPr lang="en-US"/>
          </a:p>
        </p:txBody>
      </p:sp>
      <p:sp>
        <p:nvSpPr>
          <p:cNvPr id="18470" name="Text Box 57"/>
          <p:cNvSpPr txBox="1">
            <a:spLocks noChangeArrowheads="1"/>
          </p:cNvSpPr>
          <p:nvPr/>
        </p:nvSpPr>
        <p:spPr bwMode="auto">
          <a:xfrm>
            <a:off x="6400800" y="5689600"/>
            <a:ext cx="990600" cy="304800"/>
          </a:xfrm>
          <a:prstGeom prst="rect">
            <a:avLst/>
          </a:prstGeom>
          <a:noFill/>
          <a:ln w="9525">
            <a:noFill/>
            <a:miter lim="800000"/>
            <a:headEnd/>
            <a:tailEnd/>
          </a:ln>
        </p:spPr>
        <p:txBody>
          <a:bodyPr>
            <a:spAutoFit/>
          </a:bodyPr>
          <a:lstStyle/>
          <a:p>
            <a:pPr>
              <a:spcBef>
                <a:spcPct val="50000"/>
              </a:spcBef>
            </a:pPr>
            <a:r>
              <a:rPr lang="en-US" sz="1400" b="1"/>
              <a:t>Ones Bit</a:t>
            </a:r>
            <a:endParaRPr lang="en-US" sz="1400"/>
          </a:p>
        </p:txBody>
      </p:sp>
      <p:sp>
        <p:nvSpPr>
          <p:cNvPr id="18471" name="Text Box 90"/>
          <p:cNvSpPr txBox="1">
            <a:spLocks noChangeArrowheads="1"/>
          </p:cNvSpPr>
          <p:nvPr/>
        </p:nvSpPr>
        <p:spPr bwMode="auto">
          <a:xfrm>
            <a:off x="381000" y="1311275"/>
            <a:ext cx="8382000" cy="822325"/>
          </a:xfrm>
          <a:prstGeom prst="rect">
            <a:avLst/>
          </a:prstGeom>
          <a:noFill/>
          <a:ln w="9525">
            <a:noFill/>
            <a:miter lim="800000"/>
            <a:headEnd/>
            <a:tailEnd/>
          </a:ln>
        </p:spPr>
        <p:txBody>
          <a:bodyPr>
            <a:spAutoFit/>
          </a:bodyPr>
          <a:lstStyle/>
          <a:p>
            <a:pPr>
              <a:spcBef>
                <a:spcPct val="50000"/>
              </a:spcBef>
              <a:buClr>
                <a:schemeClr val="accent2"/>
              </a:buClr>
              <a:buFont typeface="Wingdings" pitchFamily="2" charset="2"/>
              <a:buChar char="§"/>
            </a:pPr>
            <a:r>
              <a:rPr lang="en-US"/>
              <a:t> We can build a reversible logic circuit to calculate multiplication by 2 using CN gates arranged in the following manner:</a:t>
            </a:r>
          </a:p>
        </p:txBody>
      </p:sp>
      <p:sp>
        <p:nvSpPr>
          <p:cNvPr id="18472" name="Text Box 92"/>
          <p:cNvSpPr txBox="1">
            <a:spLocks noChangeArrowheads="1"/>
          </p:cNvSpPr>
          <p:nvPr/>
        </p:nvSpPr>
        <p:spPr bwMode="auto">
          <a:xfrm>
            <a:off x="1371600" y="4622800"/>
            <a:ext cx="304800" cy="457200"/>
          </a:xfrm>
          <a:prstGeom prst="rect">
            <a:avLst/>
          </a:prstGeom>
          <a:noFill/>
          <a:ln w="9525">
            <a:noFill/>
            <a:miter lim="800000"/>
            <a:headEnd/>
            <a:tailEnd/>
          </a:ln>
        </p:spPr>
        <p:txBody>
          <a:bodyPr>
            <a:spAutoFit/>
          </a:bodyPr>
          <a:lstStyle/>
          <a:p>
            <a:pPr>
              <a:spcBef>
                <a:spcPct val="50000"/>
              </a:spcBef>
            </a:pPr>
            <a:r>
              <a:rPr lang="en-US"/>
              <a:t>0</a:t>
            </a:r>
          </a:p>
        </p:txBody>
      </p:sp>
      <p:grpSp>
        <p:nvGrpSpPr>
          <p:cNvPr id="2" name="Group 95"/>
          <p:cNvGrpSpPr>
            <a:grpSpLocks/>
          </p:cNvGrpSpPr>
          <p:nvPr/>
        </p:nvGrpSpPr>
        <p:grpSpPr bwMode="auto">
          <a:xfrm>
            <a:off x="1854200" y="5715000"/>
            <a:ext cx="533400" cy="533400"/>
            <a:chOff x="1024" y="2320"/>
            <a:chExt cx="336" cy="336"/>
          </a:xfrm>
        </p:grpSpPr>
        <p:sp>
          <p:nvSpPr>
            <p:cNvPr id="18474" name="Rectangle 93"/>
            <p:cNvSpPr>
              <a:spLocks noChangeArrowheads="1"/>
            </p:cNvSpPr>
            <p:nvPr/>
          </p:nvSpPr>
          <p:spPr bwMode="auto">
            <a:xfrm>
              <a:off x="1024" y="2320"/>
              <a:ext cx="336" cy="33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8475" name="Text Box 94"/>
            <p:cNvSpPr txBox="1">
              <a:spLocks noChangeArrowheads="1"/>
            </p:cNvSpPr>
            <p:nvPr/>
          </p:nvSpPr>
          <p:spPr bwMode="auto">
            <a:xfrm>
              <a:off x="1104" y="2352"/>
              <a:ext cx="192" cy="288"/>
            </a:xfrm>
            <a:prstGeom prst="rect">
              <a:avLst/>
            </a:prstGeom>
            <a:noFill/>
            <a:ln w="9525">
              <a:noFill/>
              <a:miter lim="800000"/>
              <a:headEnd/>
              <a:tailEnd/>
            </a:ln>
          </p:spPr>
          <p:txBody>
            <a:bodyPr>
              <a:spAutoFit/>
            </a:bodyPr>
            <a:lstStyle/>
            <a:p>
              <a:pPr algn="ctr">
                <a:spcBef>
                  <a:spcPct val="50000"/>
                </a:spcBef>
              </a:pPr>
              <a:r>
                <a:rPr lang="en-US" b="1"/>
                <a:t>H</a:t>
              </a: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04800" y="533400"/>
            <a:ext cx="8610600" cy="457200"/>
          </a:xfrm>
        </p:spPr>
        <p:txBody>
          <a:bodyPr/>
          <a:lstStyle/>
          <a:p>
            <a:pPr eaLnBrk="1" hangingPunct="1"/>
            <a:r>
              <a:rPr lang="en-US" sz="2400" smtClean="0"/>
              <a:t>Quantum Gates - Controlled Controlled NOT (CCN) </a:t>
            </a:r>
            <a:endParaRPr lang="en-US" smtClean="0"/>
          </a:p>
        </p:txBody>
      </p:sp>
      <p:sp>
        <p:nvSpPr>
          <p:cNvPr id="19459" name="AutoShape 4"/>
          <p:cNvSpPr>
            <a:spLocks noChangeArrowheads="1"/>
          </p:cNvSpPr>
          <p:nvPr/>
        </p:nvSpPr>
        <p:spPr bwMode="auto">
          <a:xfrm>
            <a:off x="2286000" y="3657600"/>
            <a:ext cx="304800" cy="304800"/>
          </a:xfrm>
          <a:prstGeom prst="flowChartOr">
            <a:avLst/>
          </a:prstGeom>
          <a:noFill/>
          <a:ln w="9525">
            <a:solidFill>
              <a:schemeClr val="tx1"/>
            </a:solidFill>
            <a:round/>
            <a:headEnd/>
            <a:tailEnd/>
          </a:ln>
        </p:spPr>
        <p:txBody>
          <a:bodyPr wrap="none" anchor="ctr"/>
          <a:lstStyle/>
          <a:p>
            <a:endParaRPr lang="en-US"/>
          </a:p>
        </p:txBody>
      </p:sp>
      <p:sp>
        <p:nvSpPr>
          <p:cNvPr id="19460" name="Line 5"/>
          <p:cNvSpPr>
            <a:spLocks noChangeShapeType="1"/>
          </p:cNvSpPr>
          <p:nvPr/>
        </p:nvSpPr>
        <p:spPr bwMode="auto">
          <a:xfrm flipH="1">
            <a:off x="838200" y="3810000"/>
            <a:ext cx="1447800" cy="0"/>
          </a:xfrm>
          <a:prstGeom prst="line">
            <a:avLst/>
          </a:prstGeom>
          <a:noFill/>
          <a:ln w="9525">
            <a:solidFill>
              <a:schemeClr val="tx1"/>
            </a:solidFill>
            <a:round/>
            <a:headEnd/>
            <a:tailEnd/>
          </a:ln>
        </p:spPr>
        <p:txBody>
          <a:bodyPr wrap="none" anchor="ctr"/>
          <a:lstStyle/>
          <a:p>
            <a:endParaRPr lang="en-US"/>
          </a:p>
        </p:txBody>
      </p:sp>
      <p:sp>
        <p:nvSpPr>
          <p:cNvPr id="19461" name="Line 6"/>
          <p:cNvSpPr>
            <a:spLocks noChangeShapeType="1"/>
          </p:cNvSpPr>
          <p:nvPr/>
        </p:nvSpPr>
        <p:spPr bwMode="auto">
          <a:xfrm flipH="1">
            <a:off x="2590800" y="3810000"/>
            <a:ext cx="1447800" cy="0"/>
          </a:xfrm>
          <a:prstGeom prst="line">
            <a:avLst/>
          </a:prstGeom>
          <a:noFill/>
          <a:ln w="9525">
            <a:solidFill>
              <a:schemeClr val="tx1"/>
            </a:solidFill>
            <a:round/>
            <a:headEnd/>
            <a:tailEnd/>
          </a:ln>
        </p:spPr>
        <p:txBody>
          <a:bodyPr wrap="none" anchor="ctr"/>
          <a:lstStyle/>
          <a:p>
            <a:endParaRPr lang="en-US"/>
          </a:p>
        </p:txBody>
      </p:sp>
      <p:sp>
        <p:nvSpPr>
          <p:cNvPr id="19462" name="Line 7"/>
          <p:cNvSpPr>
            <a:spLocks noChangeShapeType="1"/>
          </p:cNvSpPr>
          <p:nvPr/>
        </p:nvSpPr>
        <p:spPr bwMode="auto">
          <a:xfrm>
            <a:off x="838200" y="4724400"/>
            <a:ext cx="3200400" cy="0"/>
          </a:xfrm>
          <a:prstGeom prst="line">
            <a:avLst/>
          </a:prstGeom>
          <a:noFill/>
          <a:ln w="9525">
            <a:solidFill>
              <a:schemeClr val="tx1"/>
            </a:solidFill>
            <a:round/>
            <a:headEnd/>
            <a:tailEnd/>
          </a:ln>
        </p:spPr>
        <p:txBody>
          <a:bodyPr wrap="none" anchor="ctr"/>
          <a:lstStyle/>
          <a:p>
            <a:endParaRPr lang="en-US"/>
          </a:p>
        </p:txBody>
      </p:sp>
      <p:sp>
        <p:nvSpPr>
          <p:cNvPr id="19463" name="Line 8"/>
          <p:cNvSpPr>
            <a:spLocks noChangeShapeType="1"/>
          </p:cNvSpPr>
          <p:nvPr/>
        </p:nvSpPr>
        <p:spPr bwMode="auto">
          <a:xfrm>
            <a:off x="2438400" y="3962400"/>
            <a:ext cx="0" cy="762000"/>
          </a:xfrm>
          <a:prstGeom prst="line">
            <a:avLst/>
          </a:prstGeom>
          <a:noFill/>
          <a:ln w="9525">
            <a:solidFill>
              <a:schemeClr val="tx1"/>
            </a:solidFill>
            <a:round/>
            <a:headEnd/>
            <a:tailEnd type="oval" w="med" len="med"/>
          </a:ln>
        </p:spPr>
        <p:txBody>
          <a:bodyPr wrap="none" anchor="ctr"/>
          <a:lstStyle/>
          <a:p>
            <a:endParaRPr lang="en-US"/>
          </a:p>
        </p:txBody>
      </p:sp>
      <p:sp>
        <p:nvSpPr>
          <p:cNvPr id="19464" name="Text Box 9"/>
          <p:cNvSpPr txBox="1">
            <a:spLocks noChangeArrowheads="1"/>
          </p:cNvSpPr>
          <p:nvPr/>
        </p:nvSpPr>
        <p:spPr bwMode="auto">
          <a:xfrm>
            <a:off x="762000" y="3505200"/>
            <a:ext cx="1143000" cy="304800"/>
          </a:xfrm>
          <a:prstGeom prst="rect">
            <a:avLst/>
          </a:prstGeom>
          <a:noFill/>
          <a:ln w="9525">
            <a:noFill/>
            <a:miter lim="800000"/>
            <a:headEnd/>
            <a:tailEnd/>
          </a:ln>
        </p:spPr>
        <p:txBody>
          <a:bodyPr>
            <a:spAutoFit/>
          </a:bodyPr>
          <a:lstStyle/>
          <a:p>
            <a:pPr>
              <a:spcBef>
                <a:spcPct val="50000"/>
              </a:spcBef>
            </a:pPr>
            <a:r>
              <a:rPr lang="en-US" sz="1400" b="1"/>
              <a:t>A - Target</a:t>
            </a:r>
            <a:endParaRPr lang="en-US" sz="1400"/>
          </a:p>
        </p:txBody>
      </p:sp>
      <p:sp>
        <p:nvSpPr>
          <p:cNvPr id="19465" name="Text Box 10"/>
          <p:cNvSpPr txBox="1">
            <a:spLocks noChangeArrowheads="1"/>
          </p:cNvSpPr>
          <p:nvPr/>
        </p:nvSpPr>
        <p:spPr bwMode="auto">
          <a:xfrm>
            <a:off x="762000" y="4419600"/>
            <a:ext cx="1219200" cy="304800"/>
          </a:xfrm>
          <a:prstGeom prst="rect">
            <a:avLst/>
          </a:prstGeom>
          <a:noFill/>
          <a:ln w="9525">
            <a:noFill/>
            <a:miter lim="800000"/>
            <a:headEnd/>
            <a:tailEnd/>
          </a:ln>
        </p:spPr>
        <p:txBody>
          <a:bodyPr>
            <a:spAutoFit/>
          </a:bodyPr>
          <a:lstStyle/>
          <a:p>
            <a:pPr>
              <a:spcBef>
                <a:spcPct val="50000"/>
              </a:spcBef>
            </a:pPr>
            <a:r>
              <a:rPr lang="en-US" sz="1400" b="1"/>
              <a:t>B - Control 1</a:t>
            </a:r>
            <a:endParaRPr lang="en-US" sz="1400"/>
          </a:p>
        </p:txBody>
      </p:sp>
      <p:sp>
        <p:nvSpPr>
          <p:cNvPr id="19466" name="Line 11"/>
          <p:cNvSpPr>
            <a:spLocks noChangeShapeType="1"/>
          </p:cNvSpPr>
          <p:nvPr/>
        </p:nvSpPr>
        <p:spPr bwMode="auto">
          <a:xfrm>
            <a:off x="838200" y="5638800"/>
            <a:ext cx="3200400" cy="0"/>
          </a:xfrm>
          <a:prstGeom prst="line">
            <a:avLst/>
          </a:prstGeom>
          <a:noFill/>
          <a:ln w="9525">
            <a:solidFill>
              <a:schemeClr val="tx1"/>
            </a:solidFill>
            <a:round/>
            <a:headEnd/>
            <a:tailEnd/>
          </a:ln>
        </p:spPr>
        <p:txBody>
          <a:bodyPr wrap="none" anchor="ctr"/>
          <a:lstStyle/>
          <a:p>
            <a:endParaRPr lang="en-US"/>
          </a:p>
        </p:txBody>
      </p:sp>
      <p:sp>
        <p:nvSpPr>
          <p:cNvPr id="19467" name="Line 12"/>
          <p:cNvSpPr>
            <a:spLocks noChangeShapeType="1"/>
          </p:cNvSpPr>
          <p:nvPr/>
        </p:nvSpPr>
        <p:spPr bwMode="auto">
          <a:xfrm>
            <a:off x="2438400" y="4724400"/>
            <a:ext cx="0" cy="914400"/>
          </a:xfrm>
          <a:prstGeom prst="line">
            <a:avLst/>
          </a:prstGeom>
          <a:noFill/>
          <a:ln w="9525">
            <a:solidFill>
              <a:schemeClr val="tx1"/>
            </a:solidFill>
            <a:round/>
            <a:headEnd/>
            <a:tailEnd type="oval" w="med" len="med"/>
          </a:ln>
        </p:spPr>
        <p:txBody>
          <a:bodyPr wrap="none" anchor="ctr"/>
          <a:lstStyle/>
          <a:p>
            <a:endParaRPr lang="en-US"/>
          </a:p>
        </p:txBody>
      </p:sp>
      <p:sp>
        <p:nvSpPr>
          <p:cNvPr id="19468" name="Text Box 14"/>
          <p:cNvSpPr txBox="1">
            <a:spLocks noChangeArrowheads="1"/>
          </p:cNvSpPr>
          <p:nvPr/>
        </p:nvSpPr>
        <p:spPr bwMode="auto">
          <a:xfrm>
            <a:off x="762000" y="5334000"/>
            <a:ext cx="1219200" cy="304800"/>
          </a:xfrm>
          <a:prstGeom prst="rect">
            <a:avLst/>
          </a:prstGeom>
          <a:noFill/>
          <a:ln w="9525">
            <a:noFill/>
            <a:miter lim="800000"/>
            <a:headEnd/>
            <a:tailEnd/>
          </a:ln>
        </p:spPr>
        <p:txBody>
          <a:bodyPr>
            <a:spAutoFit/>
          </a:bodyPr>
          <a:lstStyle/>
          <a:p>
            <a:pPr>
              <a:spcBef>
                <a:spcPct val="50000"/>
              </a:spcBef>
            </a:pPr>
            <a:r>
              <a:rPr lang="en-US" sz="1400" b="1"/>
              <a:t>C - Control 2</a:t>
            </a:r>
            <a:endParaRPr lang="en-US" sz="1400"/>
          </a:p>
        </p:txBody>
      </p:sp>
      <p:graphicFrame>
        <p:nvGraphicFramePr>
          <p:cNvPr id="19630" name="Group 174"/>
          <p:cNvGraphicFramePr>
            <a:graphicFrameLocks noGrp="1"/>
          </p:cNvGraphicFramePr>
          <p:nvPr/>
        </p:nvGraphicFramePr>
        <p:xfrm>
          <a:off x="5486400" y="3160713"/>
          <a:ext cx="2895600" cy="2860678"/>
        </p:xfrm>
        <a:graphic>
          <a:graphicData uri="http://schemas.openxmlformats.org/drawingml/2006/table">
            <a:tbl>
              <a:tblPr/>
              <a:tblGrid>
                <a:gridCol w="482600"/>
                <a:gridCol w="482600"/>
                <a:gridCol w="482600"/>
                <a:gridCol w="482600"/>
                <a:gridCol w="482600"/>
                <a:gridCol w="482600"/>
              </a:tblGrid>
              <a:tr h="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A</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B   </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C</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A’</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B’</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C’</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206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190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206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190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3190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190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190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190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r>
            </a:tbl>
          </a:graphicData>
        </a:graphic>
      </p:graphicFrame>
      <p:sp>
        <p:nvSpPr>
          <p:cNvPr id="19537" name="Text Box 48"/>
          <p:cNvSpPr txBox="1">
            <a:spLocks noChangeArrowheads="1"/>
          </p:cNvSpPr>
          <p:nvPr/>
        </p:nvSpPr>
        <p:spPr bwMode="auto">
          <a:xfrm flipH="1">
            <a:off x="5867400" y="2838450"/>
            <a:ext cx="663575" cy="304800"/>
          </a:xfrm>
          <a:prstGeom prst="rect">
            <a:avLst/>
          </a:prstGeom>
          <a:noFill/>
          <a:ln w="9525">
            <a:noFill/>
            <a:miter lim="800000"/>
            <a:headEnd/>
            <a:tailEnd/>
          </a:ln>
        </p:spPr>
        <p:txBody>
          <a:bodyPr>
            <a:spAutoFit/>
          </a:bodyPr>
          <a:lstStyle/>
          <a:p>
            <a:pPr>
              <a:spcBef>
                <a:spcPct val="50000"/>
              </a:spcBef>
            </a:pPr>
            <a:r>
              <a:rPr lang="en-US" sz="1400" b="1"/>
              <a:t>Input</a:t>
            </a:r>
            <a:endParaRPr lang="en-US"/>
          </a:p>
        </p:txBody>
      </p:sp>
      <p:sp>
        <p:nvSpPr>
          <p:cNvPr id="19538" name="Text Box 49"/>
          <p:cNvSpPr txBox="1">
            <a:spLocks noChangeArrowheads="1"/>
          </p:cNvSpPr>
          <p:nvPr/>
        </p:nvSpPr>
        <p:spPr bwMode="auto">
          <a:xfrm flipH="1">
            <a:off x="7239000" y="2819400"/>
            <a:ext cx="838200" cy="304800"/>
          </a:xfrm>
          <a:prstGeom prst="rect">
            <a:avLst/>
          </a:prstGeom>
          <a:noFill/>
          <a:ln w="9525">
            <a:noFill/>
            <a:miter lim="800000"/>
            <a:headEnd/>
            <a:tailEnd/>
          </a:ln>
        </p:spPr>
        <p:txBody>
          <a:bodyPr>
            <a:spAutoFit/>
          </a:bodyPr>
          <a:lstStyle/>
          <a:p>
            <a:pPr>
              <a:spcBef>
                <a:spcPct val="50000"/>
              </a:spcBef>
            </a:pPr>
            <a:r>
              <a:rPr lang="en-US" sz="1400" b="1"/>
              <a:t>Output</a:t>
            </a:r>
            <a:endParaRPr lang="en-US"/>
          </a:p>
        </p:txBody>
      </p:sp>
      <p:sp>
        <p:nvSpPr>
          <p:cNvPr id="19539" name="Text Box 165"/>
          <p:cNvSpPr txBox="1">
            <a:spLocks noChangeArrowheads="1"/>
          </p:cNvSpPr>
          <p:nvPr/>
        </p:nvSpPr>
        <p:spPr bwMode="auto">
          <a:xfrm>
            <a:off x="3810000" y="3486150"/>
            <a:ext cx="473075" cy="304800"/>
          </a:xfrm>
          <a:prstGeom prst="rect">
            <a:avLst/>
          </a:prstGeom>
          <a:noFill/>
          <a:ln w="9525">
            <a:noFill/>
            <a:miter lim="800000"/>
            <a:headEnd/>
            <a:tailEnd/>
          </a:ln>
        </p:spPr>
        <p:txBody>
          <a:bodyPr>
            <a:spAutoFit/>
          </a:bodyPr>
          <a:lstStyle/>
          <a:p>
            <a:pPr>
              <a:spcBef>
                <a:spcPct val="50000"/>
              </a:spcBef>
            </a:pPr>
            <a:r>
              <a:rPr lang="en-US" sz="1400" b="1"/>
              <a:t>A’</a:t>
            </a:r>
            <a:endParaRPr lang="en-US" sz="1400"/>
          </a:p>
        </p:txBody>
      </p:sp>
      <p:sp>
        <p:nvSpPr>
          <p:cNvPr id="19540" name="Text Box 166"/>
          <p:cNvSpPr txBox="1">
            <a:spLocks noChangeArrowheads="1"/>
          </p:cNvSpPr>
          <p:nvPr/>
        </p:nvSpPr>
        <p:spPr bwMode="auto">
          <a:xfrm>
            <a:off x="3810000" y="4400550"/>
            <a:ext cx="473075" cy="304800"/>
          </a:xfrm>
          <a:prstGeom prst="rect">
            <a:avLst/>
          </a:prstGeom>
          <a:noFill/>
          <a:ln w="9525">
            <a:noFill/>
            <a:miter lim="800000"/>
            <a:headEnd/>
            <a:tailEnd/>
          </a:ln>
        </p:spPr>
        <p:txBody>
          <a:bodyPr>
            <a:spAutoFit/>
          </a:bodyPr>
          <a:lstStyle/>
          <a:p>
            <a:pPr>
              <a:spcBef>
                <a:spcPct val="50000"/>
              </a:spcBef>
            </a:pPr>
            <a:r>
              <a:rPr lang="en-US" sz="1400" b="1"/>
              <a:t>B’</a:t>
            </a:r>
            <a:endParaRPr lang="en-US" sz="1400"/>
          </a:p>
        </p:txBody>
      </p:sp>
      <p:sp>
        <p:nvSpPr>
          <p:cNvPr id="19541" name="Text Box 167"/>
          <p:cNvSpPr txBox="1">
            <a:spLocks noChangeArrowheads="1"/>
          </p:cNvSpPr>
          <p:nvPr/>
        </p:nvSpPr>
        <p:spPr bwMode="auto">
          <a:xfrm>
            <a:off x="3810000" y="5314950"/>
            <a:ext cx="473075" cy="304800"/>
          </a:xfrm>
          <a:prstGeom prst="rect">
            <a:avLst/>
          </a:prstGeom>
          <a:noFill/>
          <a:ln w="9525">
            <a:noFill/>
            <a:miter lim="800000"/>
            <a:headEnd/>
            <a:tailEnd/>
          </a:ln>
        </p:spPr>
        <p:txBody>
          <a:bodyPr>
            <a:spAutoFit/>
          </a:bodyPr>
          <a:lstStyle/>
          <a:p>
            <a:pPr>
              <a:spcBef>
                <a:spcPct val="50000"/>
              </a:spcBef>
            </a:pPr>
            <a:r>
              <a:rPr lang="en-US" sz="1400" b="1"/>
              <a:t>C’</a:t>
            </a:r>
            <a:endParaRPr lang="en-US" sz="1400"/>
          </a:p>
        </p:txBody>
      </p:sp>
      <p:sp>
        <p:nvSpPr>
          <p:cNvPr id="19542" name="Rectangle 168"/>
          <p:cNvSpPr>
            <a:spLocks noChangeArrowheads="1"/>
          </p:cNvSpPr>
          <p:nvPr/>
        </p:nvSpPr>
        <p:spPr bwMode="auto">
          <a:xfrm>
            <a:off x="685800" y="1327150"/>
            <a:ext cx="7572375" cy="1187450"/>
          </a:xfrm>
          <a:prstGeom prst="rect">
            <a:avLst/>
          </a:prstGeom>
          <a:noFill/>
          <a:ln w="9525">
            <a:noFill/>
            <a:miter lim="800000"/>
            <a:headEnd/>
            <a:tailEnd/>
          </a:ln>
        </p:spPr>
        <p:txBody>
          <a:bodyPr>
            <a:spAutoFit/>
          </a:bodyPr>
          <a:lstStyle/>
          <a:p>
            <a:pPr>
              <a:buClr>
                <a:schemeClr val="accent2"/>
              </a:buClr>
              <a:buFont typeface="Wingdings" pitchFamily="2" charset="2"/>
              <a:buChar char="§"/>
            </a:pPr>
            <a:r>
              <a:rPr lang="en-US"/>
              <a:t>A gate which operates on three qubits is called a </a:t>
            </a:r>
            <a:r>
              <a:rPr lang="en-US" b="1" i="1"/>
              <a:t>Controlled Controlled NOT (CCN) Gate.  </a:t>
            </a:r>
            <a:r>
              <a:rPr lang="en-US"/>
              <a:t>Iff the bits on both of the control lines is 1,then the target bit is inverted.</a:t>
            </a:r>
            <a:r>
              <a:rPr lang="en-US" b="1" i="1"/>
              <a:t>   </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09600" y="533400"/>
            <a:ext cx="8229600" cy="457200"/>
          </a:xfrm>
        </p:spPr>
        <p:txBody>
          <a:bodyPr/>
          <a:lstStyle/>
          <a:p>
            <a:pPr eaLnBrk="1" hangingPunct="1"/>
            <a:r>
              <a:rPr lang="en-US" sz="2400" smtClean="0"/>
              <a:t>A Universal Quantum Computer</a:t>
            </a:r>
            <a:endParaRPr lang="en-US" smtClean="0"/>
          </a:p>
        </p:txBody>
      </p:sp>
      <p:sp>
        <p:nvSpPr>
          <p:cNvPr id="20483" name="Text Box 4"/>
          <p:cNvSpPr txBox="1">
            <a:spLocks noChangeArrowheads="1"/>
          </p:cNvSpPr>
          <p:nvPr/>
        </p:nvSpPr>
        <p:spPr bwMode="auto">
          <a:xfrm>
            <a:off x="685800" y="1219200"/>
            <a:ext cx="7772400" cy="822325"/>
          </a:xfrm>
          <a:prstGeom prst="rect">
            <a:avLst/>
          </a:prstGeom>
          <a:noFill/>
          <a:ln w="9525">
            <a:noFill/>
            <a:miter lim="800000"/>
            <a:headEnd/>
            <a:tailEnd/>
          </a:ln>
        </p:spPr>
        <p:txBody>
          <a:bodyPr>
            <a:spAutoFit/>
          </a:bodyPr>
          <a:lstStyle/>
          <a:p>
            <a:pPr>
              <a:spcBef>
                <a:spcPct val="50000"/>
              </a:spcBef>
              <a:buClr>
                <a:schemeClr val="accent2"/>
              </a:buClr>
              <a:buFont typeface="Wingdings" pitchFamily="2" charset="2"/>
              <a:buChar char="§"/>
            </a:pPr>
            <a:r>
              <a:rPr lang="en-US"/>
              <a:t> The CCN gate has been shown to be a </a:t>
            </a:r>
            <a:r>
              <a:rPr lang="en-US" b="1" i="1"/>
              <a:t>universal </a:t>
            </a:r>
            <a:r>
              <a:rPr lang="en-US"/>
              <a:t>reversible logic gate as it can be used as a NAND gate.</a:t>
            </a:r>
          </a:p>
        </p:txBody>
      </p:sp>
      <p:sp>
        <p:nvSpPr>
          <p:cNvPr id="20484" name="AutoShape 5"/>
          <p:cNvSpPr>
            <a:spLocks noChangeArrowheads="1"/>
          </p:cNvSpPr>
          <p:nvPr/>
        </p:nvSpPr>
        <p:spPr bwMode="auto">
          <a:xfrm>
            <a:off x="2286000" y="2819400"/>
            <a:ext cx="304800" cy="304800"/>
          </a:xfrm>
          <a:prstGeom prst="flowChartOr">
            <a:avLst/>
          </a:prstGeom>
          <a:noFill/>
          <a:ln w="9525">
            <a:solidFill>
              <a:schemeClr val="tx1"/>
            </a:solidFill>
            <a:round/>
            <a:headEnd/>
            <a:tailEnd/>
          </a:ln>
        </p:spPr>
        <p:txBody>
          <a:bodyPr wrap="none" anchor="ctr"/>
          <a:lstStyle/>
          <a:p>
            <a:endParaRPr lang="en-US"/>
          </a:p>
        </p:txBody>
      </p:sp>
      <p:sp>
        <p:nvSpPr>
          <p:cNvPr id="20485" name="Line 6"/>
          <p:cNvSpPr>
            <a:spLocks noChangeShapeType="1"/>
          </p:cNvSpPr>
          <p:nvPr/>
        </p:nvSpPr>
        <p:spPr bwMode="auto">
          <a:xfrm flipH="1">
            <a:off x="838200" y="2971800"/>
            <a:ext cx="1447800" cy="0"/>
          </a:xfrm>
          <a:prstGeom prst="line">
            <a:avLst/>
          </a:prstGeom>
          <a:noFill/>
          <a:ln w="9525">
            <a:solidFill>
              <a:schemeClr val="tx1"/>
            </a:solidFill>
            <a:round/>
            <a:headEnd/>
            <a:tailEnd/>
          </a:ln>
        </p:spPr>
        <p:txBody>
          <a:bodyPr wrap="none" anchor="ctr"/>
          <a:lstStyle/>
          <a:p>
            <a:endParaRPr lang="en-US"/>
          </a:p>
        </p:txBody>
      </p:sp>
      <p:sp>
        <p:nvSpPr>
          <p:cNvPr id="20486" name="Line 7"/>
          <p:cNvSpPr>
            <a:spLocks noChangeShapeType="1"/>
          </p:cNvSpPr>
          <p:nvPr/>
        </p:nvSpPr>
        <p:spPr bwMode="auto">
          <a:xfrm flipH="1">
            <a:off x="2590800" y="2971800"/>
            <a:ext cx="1447800" cy="0"/>
          </a:xfrm>
          <a:prstGeom prst="line">
            <a:avLst/>
          </a:prstGeom>
          <a:noFill/>
          <a:ln w="9525">
            <a:solidFill>
              <a:schemeClr val="tx1"/>
            </a:solidFill>
            <a:round/>
            <a:headEnd/>
            <a:tailEnd/>
          </a:ln>
        </p:spPr>
        <p:txBody>
          <a:bodyPr wrap="none" anchor="ctr"/>
          <a:lstStyle/>
          <a:p>
            <a:endParaRPr lang="en-US"/>
          </a:p>
        </p:txBody>
      </p:sp>
      <p:sp>
        <p:nvSpPr>
          <p:cNvPr id="20487" name="Line 8"/>
          <p:cNvSpPr>
            <a:spLocks noChangeShapeType="1"/>
          </p:cNvSpPr>
          <p:nvPr/>
        </p:nvSpPr>
        <p:spPr bwMode="auto">
          <a:xfrm>
            <a:off x="838200" y="3886200"/>
            <a:ext cx="3200400" cy="0"/>
          </a:xfrm>
          <a:prstGeom prst="line">
            <a:avLst/>
          </a:prstGeom>
          <a:noFill/>
          <a:ln w="9525">
            <a:solidFill>
              <a:schemeClr val="tx1"/>
            </a:solidFill>
            <a:round/>
            <a:headEnd/>
            <a:tailEnd/>
          </a:ln>
        </p:spPr>
        <p:txBody>
          <a:bodyPr wrap="none" anchor="ctr"/>
          <a:lstStyle/>
          <a:p>
            <a:endParaRPr lang="en-US"/>
          </a:p>
        </p:txBody>
      </p:sp>
      <p:sp>
        <p:nvSpPr>
          <p:cNvPr id="20488" name="Line 9"/>
          <p:cNvSpPr>
            <a:spLocks noChangeShapeType="1"/>
          </p:cNvSpPr>
          <p:nvPr/>
        </p:nvSpPr>
        <p:spPr bwMode="auto">
          <a:xfrm>
            <a:off x="2438400" y="3124200"/>
            <a:ext cx="0" cy="762000"/>
          </a:xfrm>
          <a:prstGeom prst="line">
            <a:avLst/>
          </a:prstGeom>
          <a:noFill/>
          <a:ln w="9525">
            <a:solidFill>
              <a:schemeClr val="tx1"/>
            </a:solidFill>
            <a:round/>
            <a:headEnd/>
            <a:tailEnd type="oval" w="med" len="med"/>
          </a:ln>
        </p:spPr>
        <p:txBody>
          <a:bodyPr wrap="none" anchor="ctr"/>
          <a:lstStyle/>
          <a:p>
            <a:endParaRPr lang="en-US"/>
          </a:p>
        </p:txBody>
      </p:sp>
      <p:sp>
        <p:nvSpPr>
          <p:cNvPr id="20489" name="Text Box 10"/>
          <p:cNvSpPr txBox="1">
            <a:spLocks noChangeArrowheads="1"/>
          </p:cNvSpPr>
          <p:nvPr/>
        </p:nvSpPr>
        <p:spPr bwMode="auto">
          <a:xfrm>
            <a:off x="762000" y="2667000"/>
            <a:ext cx="1143000" cy="304800"/>
          </a:xfrm>
          <a:prstGeom prst="rect">
            <a:avLst/>
          </a:prstGeom>
          <a:noFill/>
          <a:ln w="9525">
            <a:noFill/>
            <a:miter lim="800000"/>
            <a:headEnd/>
            <a:tailEnd/>
          </a:ln>
        </p:spPr>
        <p:txBody>
          <a:bodyPr>
            <a:spAutoFit/>
          </a:bodyPr>
          <a:lstStyle/>
          <a:p>
            <a:pPr>
              <a:spcBef>
                <a:spcPct val="50000"/>
              </a:spcBef>
            </a:pPr>
            <a:r>
              <a:rPr lang="en-US" sz="1400" b="1"/>
              <a:t>A - Target</a:t>
            </a:r>
            <a:endParaRPr lang="en-US" sz="1400"/>
          </a:p>
        </p:txBody>
      </p:sp>
      <p:sp>
        <p:nvSpPr>
          <p:cNvPr id="20490" name="Text Box 11"/>
          <p:cNvSpPr txBox="1">
            <a:spLocks noChangeArrowheads="1"/>
          </p:cNvSpPr>
          <p:nvPr/>
        </p:nvSpPr>
        <p:spPr bwMode="auto">
          <a:xfrm>
            <a:off x="762000" y="3581400"/>
            <a:ext cx="1219200" cy="304800"/>
          </a:xfrm>
          <a:prstGeom prst="rect">
            <a:avLst/>
          </a:prstGeom>
          <a:noFill/>
          <a:ln w="9525">
            <a:noFill/>
            <a:miter lim="800000"/>
            <a:headEnd/>
            <a:tailEnd/>
          </a:ln>
        </p:spPr>
        <p:txBody>
          <a:bodyPr>
            <a:spAutoFit/>
          </a:bodyPr>
          <a:lstStyle/>
          <a:p>
            <a:pPr>
              <a:spcBef>
                <a:spcPct val="50000"/>
              </a:spcBef>
            </a:pPr>
            <a:r>
              <a:rPr lang="en-US" sz="1400" b="1"/>
              <a:t>B - Control 1</a:t>
            </a:r>
            <a:endParaRPr lang="en-US" sz="1400"/>
          </a:p>
        </p:txBody>
      </p:sp>
      <p:sp>
        <p:nvSpPr>
          <p:cNvPr id="20491" name="Line 12"/>
          <p:cNvSpPr>
            <a:spLocks noChangeShapeType="1"/>
          </p:cNvSpPr>
          <p:nvPr/>
        </p:nvSpPr>
        <p:spPr bwMode="auto">
          <a:xfrm>
            <a:off x="838200" y="4800600"/>
            <a:ext cx="3200400" cy="0"/>
          </a:xfrm>
          <a:prstGeom prst="line">
            <a:avLst/>
          </a:prstGeom>
          <a:noFill/>
          <a:ln w="9525">
            <a:solidFill>
              <a:schemeClr val="tx1"/>
            </a:solidFill>
            <a:round/>
            <a:headEnd/>
            <a:tailEnd/>
          </a:ln>
        </p:spPr>
        <p:txBody>
          <a:bodyPr wrap="none" anchor="ctr"/>
          <a:lstStyle/>
          <a:p>
            <a:endParaRPr lang="en-US"/>
          </a:p>
        </p:txBody>
      </p:sp>
      <p:sp>
        <p:nvSpPr>
          <p:cNvPr id="20492" name="Line 13"/>
          <p:cNvSpPr>
            <a:spLocks noChangeShapeType="1"/>
          </p:cNvSpPr>
          <p:nvPr/>
        </p:nvSpPr>
        <p:spPr bwMode="auto">
          <a:xfrm>
            <a:off x="2438400" y="3886200"/>
            <a:ext cx="0" cy="914400"/>
          </a:xfrm>
          <a:prstGeom prst="line">
            <a:avLst/>
          </a:prstGeom>
          <a:noFill/>
          <a:ln w="9525">
            <a:solidFill>
              <a:schemeClr val="tx1"/>
            </a:solidFill>
            <a:round/>
            <a:headEnd/>
            <a:tailEnd type="oval" w="med" len="med"/>
          </a:ln>
        </p:spPr>
        <p:txBody>
          <a:bodyPr wrap="none" anchor="ctr"/>
          <a:lstStyle/>
          <a:p>
            <a:endParaRPr lang="en-US"/>
          </a:p>
        </p:txBody>
      </p:sp>
      <p:sp>
        <p:nvSpPr>
          <p:cNvPr id="20493" name="Text Box 14"/>
          <p:cNvSpPr txBox="1">
            <a:spLocks noChangeArrowheads="1"/>
          </p:cNvSpPr>
          <p:nvPr/>
        </p:nvSpPr>
        <p:spPr bwMode="auto">
          <a:xfrm>
            <a:off x="762000" y="4495800"/>
            <a:ext cx="1219200" cy="304800"/>
          </a:xfrm>
          <a:prstGeom prst="rect">
            <a:avLst/>
          </a:prstGeom>
          <a:noFill/>
          <a:ln w="9525">
            <a:noFill/>
            <a:miter lim="800000"/>
            <a:headEnd/>
            <a:tailEnd/>
          </a:ln>
        </p:spPr>
        <p:txBody>
          <a:bodyPr>
            <a:spAutoFit/>
          </a:bodyPr>
          <a:lstStyle/>
          <a:p>
            <a:pPr>
              <a:spcBef>
                <a:spcPct val="50000"/>
              </a:spcBef>
            </a:pPr>
            <a:r>
              <a:rPr lang="en-US" sz="1400" b="1"/>
              <a:t>C - Control 2</a:t>
            </a:r>
            <a:endParaRPr lang="en-US" sz="1400"/>
          </a:p>
        </p:txBody>
      </p:sp>
      <p:graphicFrame>
        <p:nvGraphicFramePr>
          <p:cNvPr id="21599" name="Group 95"/>
          <p:cNvGraphicFramePr>
            <a:graphicFrameLocks noGrp="1"/>
          </p:cNvGraphicFramePr>
          <p:nvPr/>
        </p:nvGraphicFramePr>
        <p:xfrm>
          <a:off x="5562600" y="2932113"/>
          <a:ext cx="2895600" cy="2860678"/>
        </p:xfrm>
        <a:graphic>
          <a:graphicData uri="http://schemas.openxmlformats.org/drawingml/2006/table">
            <a:tbl>
              <a:tblPr/>
              <a:tblGrid>
                <a:gridCol w="482600"/>
                <a:gridCol w="482600"/>
                <a:gridCol w="482600"/>
                <a:gridCol w="482600"/>
                <a:gridCol w="482600"/>
                <a:gridCol w="482600"/>
              </a:tblGrid>
              <a:tr h="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A</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B   </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C</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A’</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B’</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C’</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206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190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206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190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190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3190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3190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3190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rPr>
                        <a:t>1</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r>
            </a:tbl>
          </a:graphicData>
        </a:graphic>
      </p:graphicFrame>
      <p:sp>
        <p:nvSpPr>
          <p:cNvPr id="20562" name="Text Box 85"/>
          <p:cNvSpPr txBox="1">
            <a:spLocks noChangeArrowheads="1"/>
          </p:cNvSpPr>
          <p:nvPr/>
        </p:nvSpPr>
        <p:spPr bwMode="auto">
          <a:xfrm flipH="1">
            <a:off x="5943600" y="2609850"/>
            <a:ext cx="663575" cy="304800"/>
          </a:xfrm>
          <a:prstGeom prst="rect">
            <a:avLst/>
          </a:prstGeom>
          <a:noFill/>
          <a:ln w="9525">
            <a:noFill/>
            <a:miter lim="800000"/>
            <a:headEnd/>
            <a:tailEnd/>
          </a:ln>
        </p:spPr>
        <p:txBody>
          <a:bodyPr>
            <a:spAutoFit/>
          </a:bodyPr>
          <a:lstStyle/>
          <a:p>
            <a:pPr>
              <a:spcBef>
                <a:spcPct val="50000"/>
              </a:spcBef>
            </a:pPr>
            <a:r>
              <a:rPr lang="en-US" sz="1400" b="1"/>
              <a:t>Input</a:t>
            </a:r>
            <a:endParaRPr lang="en-US"/>
          </a:p>
        </p:txBody>
      </p:sp>
      <p:sp>
        <p:nvSpPr>
          <p:cNvPr id="20563" name="Text Box 86"/>
          <p:cNvSpPr txBox="1">
            <a:spLocks noChangeArrowheads="1"/>
          </p:cNvSpPr>
          <p:nvPr/>
        </p:nvSpPr>
        <p:spPr bwMode="auto">
          <a:xfrm flipH="1">
            <a:off x="7315200" y="2590800"/>
            <a:ext cx="838200" cy="304800"/>
          </a:xfrm>
          <a:prstGeom prst="rect">
            <a:avLst/>
          </a:prstGeom>
          <a:noFill/>
          <a:ln w="9525">
            <a:noFill/>
            <a:miter lim="800000"/>
            <a:headEnd/>
            <a:tailEnd/>
          </a:ln>
        </p:spPr>
        <p:txBody>
          <a:bodyPr>
            <a:spAutoFit/>
          </a:bodyPr>
          <a:lstStyle/>
          <a:p>
            <a:pPr>
              <a:spcBef>
                <a:spcPct val="50000"/>
              </a:spcBef>
            </a:pPr>
            <a:r>
              <a:rPr lang="en-US" sz="1400" b="1"/>
              <a:t>Output</a:t>
            </a:r>
            <a:endParaRPr lang="en-US"/>
          </a:p>
        </p:txBody>
      </p:sp>
      <p:sp>
        <p:nvSpPr>
          <p:cNvPr id="20564" name="Text Box 87"/>
          <p:cNvSpPr txBox="1">
            <a:spLocks noChangeArrowheads="1"/>
          </p:cNvSpPr>
          <p:nvPr/>
        </p:nvSpPr>
        <p:spPr bwMode="auto">
          <a:xfrm>
            <a:off x="3810000" y="2647950"/>
            <a:ext cx="473075" cy="304800"/>
          </a:xfrm>
          <a:prstGeom prst="rect">
            <a:avLst/>
          </a:prstGeom>
          <a:noFill/>
          <a:ln w="9525">
            <a:noFill/>
            <a:miter lim="800000"/>
            <a:headEnd/>
            <a:tailEnd/>
          </a:ln>
        </p:spPr>
        <p:txBody>
          <a:bodyPr>
            <a:spAutoFit/>
          </a:bodyPr>
          <a:lstStyle/>
          <a:p>
            <a:pPr>
              <a:spcBef>
                <a:spcPct val="50000"/>
              </a:spcBef>
            </a:pPr>
            <a:r>
              <a:rPr lang="en-US" sz="1400" b="1"/>
              <a:t>A’</a:t>
            </a:r>
            <a:endParaRPr lang="en-US" sz="1400"/>
          </a:p>
        </p:txBody>
      </p:sp>
      <p:sp>
        <p:nvSpPr>
          <p:cNvPr id="20565" name="Text Box 88"/>
          <p:cNvSpPr txBox="1">
            <a:spLocks noChangeArrowheads="1"/>
          </p:cNvSpPr>
          <p:nvPr/>
        </p:nvSpPr>
        <p:spPr bwMode="auto">
          <a:xfrm>
            <a:off x="3810000" y="3562350"/>
            <a:ext cx="473075" cy="304800"/>
          </a:xfrm>
          <a:prstGeom prst="rect">
            <a:avLst/>
          </a:prstGeom>
          <a:noFill/>
          <a:ln w="9525">
            <a:noFill/>
            <a:miter lim="800000"/>
            <a:headEnd/>
            <a:tailEnd/>
          </a:ln>
        </p:spPr>
        <p:txBody>
          <a:bodyPr>
            <a:spAutoFit/>
          </a:bodyPr>
          <a:lstStyle/>
          <a:p>
            <a:pPr>
              <a:spcBef>
                <a:spcPct val="50000"/>
              </a:spcBef>
            </a:pPr>
            <a:r>
              <a:rPr lang="en-US" sz="1400" b="1"/>
              <a:t>B’</a:t>
            </a:r>
            <a:endParaRPr lang="en-US" sz="1400"/>
          </a:p>
        </p:txBody>
      </p:sp>
      <p:sp>
        <p:nvSpPr>
          <p:cNvPr id="20566" name="Text Box 89"/>
          <p:cNvSpPr txBox="1">
            <a:spLocks noChangeArrowheads="1"/>
          </p:cNvSpPr>
          <p:nvPr/>
        </p:nvSpPr>
        <p:spPr bwMode="auto">
          <a:xfrm>
            <a:off x="3810000" y="4476750"/>
            <a:ext cx="473075" cy="304800"/>
          </a:xfrm>
          <a:prstGeom prst="rect">
            <a:avLst/>
          </a:prstGeom>
          <a:noFill/>
          <a:ln w="9525">
            <a:noFill/>
            <a:miter lim="800000"/>
            <a:headEnd/>
            <a:tailEnd/>
          </a:ln>
        </p:spPr>
        <p:txBody>
          <a:bodyPr>
            <a:spAutoFit/>
          </a:bodyPr>
          <a:lstStyle/>
          <a:p>
            <a:pPr>
              <a:spcBef>
                <a:spcPct val="50000"/>
              </a:spcBef>
            </a:pPr>
            <a:r>
              <a:rPr lang="en-US" sz="1400" b="1"/>
              <a:t>C’</a:t>
            </a:r>
            <a:endParaRPr lang="en-US" sz="1400"/>
          </a:p>
        </p:txBody>
      </p:sp>
      <p:sp>
        <p:nvSpPr>
          <p:cNvPr id="20567" name="Text Box 96"/>
          <p:cNvSpPr txBox="1">
            <a:spLocks noChangeArrowheads="1"/>
          </p:cNvSpPr>
          <p:nvPr/>
        </p:nvSpPr>
        <p:spPr bwMode="auto">
          <a:xfrm>
            <a:off x="381000" y="5613400"/>
            <a:ext cx="4495800" cy="711200"/>
          </a:xfrm>
          <a:prstGeom prst="rect">
            <a:avLst/>
          </a:prstGeom>
          <a:solidFill>
            <a:schemeClr val="accent6">
              <a:lumMod val="20000"/>
              <a:lumOff val="80000"/>
            </a:schemeClr>
          </a:solidFill>
          <a:ln w="9525">
            <a:solidFill>
              <a:schemeClr val="tx1"/>
            </a:solidFill>
            <a:miter lim="800000"/>
            <a:headEnd/>
            <a:tailEnd/>
          </a:ln>
        </p:spPr>
        <p:txBody>
          <a:bodyPr>
            <a:spAutoFit/>
          </a:bodyPr>
          <a:lstStyle/>
          <a:p>
            <a:pPr>
              <a:spcBef>
                <a:spcPct val="50000"/>
              </a:spcBef>
            </a:pPr>
            <a:r>
              <a:rPr lang="en-US" sz="2000" dirty="0"/>
              <a:t>When our target input is 1, our target output is a result of a NAND of B and C.</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Slide Number Placeholder 4"/>
          <p:cNvSpPr>
            <a:spLocks noGrp="1"/>
          </p:cNvSpPr>
          <p:nvPr>
            <p:ph type="sldNum" sz="quarter" idx="12"/>
          </p:nvPr>
        </p:nvSpPr>
        <p:spPr>
          <a:noFill/>
        </p:spPr>
        <p:txBody>
          <a:bodyPr/>
          <a:lstStyle/>
          <a:p>
            <a:fld id="{751AAA34-2EDB-43D1-9A83-003BD276EA31}" type="slidenum">
              <a:rPr lang="en-US"/>
              <a:pPr/>
              <a:t>28</a:t>
            </a:fld>
            <a:endParaRPr lang="en-US"/>
          </a:p>
        </p:txBody>
      </p:sp>
      <p:sp>
        <p:nvSpPr>
          <p:cNvPr id="345090" name="Rectangle 2"/>
          <p:cNvSpPr>
            <a:spLocks noGrp="1" noChangeArrowheads="1"/>
          </p:cNvSpPr>
          <p:nvPr>
            <p:ph type="title"/>
          </p:nvPr>
        </p:nvSpPr>
        <p:spPr/>
        <p:txBody>
          <a:bodyPr/>
          <a:lstStyle/>
          <a:p>
            <a:pPr eaLnBrk="1" hangingPunct="1">
              <a:defRPr/>
            </a:pPr>
            <a:r>
              <a:rPr lang="en-US" sz="4000" b="1" smtClean="0">
                <a:solidFill>
                  <a:srgbClr val="666699"/>
                </a:solidFill>
                <a:effectLst>
                  <a:outerShdw blurRad="38100" dist="38100" dir="2700000" algn="tl">
                    <a:srgbClr val="C0C0C0"/>
                  </a:outerShdw>
                </a:effectLst>
              </a:rPr>
              <a:t>Classical and quantum systems</a:t>
            </a:r>
          </a:p>
        </p:txBody>
      </p:sp>
      <p:graphicFrame>
        <p:nvGraphicFramePr>
          <p:cNvPr id="345091" name="Object 3"/>
          <p:cNvGraphicFramePr>
            <a:graphicFrameLocks noChangeAspect="1"/>
          </p:cNvGraphicFramePr>
          <p:nvPr/>
        </p:nvGraphicFramePr>
        <p:xfrm>
          <a:off x="3344863" y="1531938"/>
          <a:ext cx="835025" cy="3582987"/>
        </p:xfrm>
        <a:graphic>
          <a:graphicData uri="http://schemas.openxmlformats.org/presentationml/2006/ole">
            <p:oleObj spid="_x0000_s14338" name="Equation" r:id="rId3" imgW="431640" imgH="1854000" progId="Equation.3">
              <p:embed/>
            </p:oleObj>
          </a:graphicData>
        </a:graphic>
      </p:graphicFrame>
      <p:sp>
        <p:nvSpPr>
          <p:cNvPr id="345092" name="Text Box 4"/>
          <p:cNvSpPr txBox="1">
            <a:spLocks noChangeArrowheads="1"/>
          </p:cNvSpPr>
          <p:nvPr/>
        </p:nvSpPr>
        <p:spPr bwMode="auto">
          <a:xfrm>
            <a:off x="473075" y="1608138"/>
            <a:ext cx="2811463" cy="457200"/>
          </a:xfrm>
          <a:prstGeom prst="rect">
            <a:avLst/>
          </a:prstGeom>
          <a:noFill/>
          <a:ln w="9525">
            <a:noFill/>
            <a:miter lim="800000"/>
            <a:headEnd/>
            <a:tailEnd/>
          </a:ln>
        </p:spPr>
        <p:txBody>
          <a:bodyPr wrap="none">
            <a:spAutoFit/>
          </a:bodyPr>
          <a:lstStyle/>
          <a:p>
            <a:r>
              <a:rPr lang="en-US"/>
              <a:t>Probabilistic states:</a:t>
            </a:r>
          </a:p>
        </p:txBody>
      </p:sp>
      <p:graphicFrame>
        <p:nvGraphicFramePr>
          <p:cNvPr id="345093" name="Object 5"/>
          <p:cNvGraphicFramePr>
            <a:graphicFrameLocks noChangeAspect="1"/>
          </p:cNvGraphicFramePr>
          <p:nvPr/>
        </p:nvGraphicFramePr>
        <p:xfrm>
          <a:off x="774700" y="3036888"/>
          <a:ext cx="1371600" cy="739775"/>
        </p:xfrm>
        <a:graphic>
          <a:graphicData uri="http://schemas.openxmlformats.org/presentationml/2006/ole">
            <p:oleObj spid="_x0000_s14339" name="Equation" r:id="rId4" imgW="660240" imgH="355320" progId="Equation.3">
              <p:embed/>
            </p:oleObj>
          </a:graphicData>
        </a:graphic>
      </p:graphicFrame>
      <p:graphicFrame>
        <p:nvGraphicFramePr>
          <p:cNvPr id="345094" name="Object 6"/>
          <p:cNvGraphicFramePr>
            <a:graphicFrameLocks noChangeAspect="1"/>
          </p:cNvGraphicFramePr>
          <p:nvPr/>
        </p:nvGraphicFramePr>
        <p:xfrm>
          <a:off x="757238" y="2278063"/>
          <a:ext cx="1784350" cy="549275"/>
        </p:xfrm>
        <a:graphic>
          <a:graphicData uri="http://schemas.openxmlformats.org/presentationml/2006/ole">
            <p:oleObj spid="_x0000_s14340" name="Equation" r:id="rId5" imgW="825480" imgH="253800" progId="Equation.3">
              <p:embed/>
            </p:oleObj>
          </a:graphicData>
        </a:graphic>
      </p:graphicFrame>
      <p:graphicFrame>
        <p:nvGraphicFramePr>
          <p:cNvPr id="345095" name="Object 7"/>
          <p:cNvGraphicFramePr>
            <a:graphicFrameLocks noChangeAspect="1"/>
          </p:cNvGraphicFramePr>
          <p:nvPr/>
        </p:nvGraphicFramePr>
        <p:xfrm>
          <a:off x="7456488" y="1531938"/>
          <a:ext cx="809625" cy="3582987"/>
        </p:xfrm>
        <a:graphic>
          <a:graphicData uri="http://schemas.openxmlformats.org/presentationml/2006/ole">
            <p:oleObj spid="_x0000_s14341" name="Equation" r:id="rId6" imgW="419040" imgH="1854000" progId="Equation.3">
              <p:embed/>
            </p:oleObj>
          </a:graphicData>
        </a:graphic>
      </p:graphicFrame>
      <p:sp>
        <p:nvSpPr>
          <p:cNvPr id="345096" name="Text Box 8"/>
          <p:cNvSpPr txBox="1">
            <a:spLocks noChangeArrowheads="1"/>
          </p:cNvSpPr>
          <p:nvPr/>
        </p:nvSpPr>
        <p:spPr bwMode="auto">
          <a:xfrm>
            <a:off x="4648200" y="1608138"/>
            <a:ext cx="2419350" cy="457200"/>
          </a:xfrm>
          <a:prstGeom prst="rect">
            <a:avLst/>
          </a:prstGeom>
          <a:noFill/>
          <a:ln w="9525">
            <a:noFill/>
            <a:miter lim="800000"/>
            <a:headEnd/>
            <a:tailEnd/>
          </a:ln>
        </p:spPr>
        <p:txBody>
          <a:bodyPr wrap="none">
            <a:spAutoFit/>
          </a:bodyPr>
          <a:lstStyle/>
          <a:p>
            <a:r>
              <a:rPr lang="en-US"/>
              <a:t>Quantum states:</a:t>
            </a:r>
          </a:p>
        </p:txBody>
      </p:sp>
      <p:graphicFrame>
        <p:nvGraphicFramePr>
          <p:cNvPr id="345097" name="Object 9"/>
          <p:cNvGraphicFramePr>
            <a:graphicFrameLocks noChangeAspect="1"/>
          </p:cNvGraphicFramePr>
          <p:nvPr/>
        </p:nvGraphicFramePr>
        <p:xfrm>
          <a:off x="5021263" y="2946400"/>
          <a:ext cx="1654175" cy="857250"/>
        </p:xfrm>
        <a:graphic>
          <a:graphicData uri="http://schemas.openxmlformats.org/presentationml/2006/ole">
            <p:oleObj spid="_x0000_s14342" name="Equation" r:id="rId7" imgW="761760" imgH="393480" progId="Equation.3">
              <p:embed/>
            </p:oleObj>
          </a:graphicData>
        </a:graphic>
      </p:graphicFrame>
      <p:grpSp>
        <p:nvGrpSpPr>
          <p:cNvPr id="2" name="Group 10"/>
          <p:cNvGrpSpPr>
            <a:grpSpLocks/>
          </p:cNvGrpSpPr>
          <p:nvPr/>
        </p:nvGrpSpPr>
        <p:grpSpPr bwMode="auto">
          <a:xfrm>
            <a:off x="4973638" y="2276475"/>
            <a:ext cx="1920875" cy="560388"/>
            <a:chOff x="3133" y="1434"/>
            <a:chExt cx="1210" cy="353"/>
          </a:xfrm>
        </p:grpSpPr>
        <p:graphicFrame>
          <p:nvGraphicFramePr>
            <p:cNvPr id="1032" name="Object 11"/>
            <p:cNvGraphicFramePr>
              <a:graphicFrameLocks noChangeAspect="1"/>
            </p:cNvGraphicFramePr>
            <p:nvPr/>
          </p:nvGraphicFramePr>
          <p:xfrm>
            <a:off x="3133" y="1434"/>
            <a:ext cx="1210" cy="353"/>
          </p:xfrm>
          <a:graphic>
            <a:graphicData uri="http://schemas.openxmlformats.org/presentationml/2006/ole">
              <p:oleObj spid="_x0000_s14344" name="Equation" r:id="rId8" imgW="838080" imgH="253800" progId="Equation.3">
                <p:embed/>
              </p:oleObj>
            </a:graphicData>
          </a:graphic>
        </p:graphicFrame>
        <p:sp>
          <p:nvSpPr>
            <p:cNvPr id="1039" name="Line 12"/>
            <p:cNvSpPr>
              <a:spLocks noChangeShapeType="1"/>
            </p:cNvSpPr>
            <p:nvPr/>
          </p:nvSpPr>
          <p:spPr bwMode="auto">
            <a:xfrm flipH="1">
              <a:off x="4165" y="1502"/>
              <a:ext cx="40" cy="154"/>
            </a:xfrm>
            <a:prstGeom prst="line">
              <a:avLst/>
            </a:prstGeom>
            <a:noFill/>
            <a:ln w="19050">
              <a:solidFill>
                <a:srgbClr val="6600CC"/>
              </a:solidFill>
              <a:round/>
              <a:headEnd/>
              <a:tailEnd/>
            </a:ln>
          </p:spPr>
          <p:txBody>
            <a:bodyPr/>
            <a:lstStyle/>
            <a:p>
              <a:endParaRPr lang="en-US"/>
            </a:p>
          </p:txBody>
        </p:sp>
      </p:grpSp>
      <p:graphicFrame>
        <p:nvGraphicFramePr>
          <p:cNvPr id="345101" name="Object 13"/>
          <p:cNvGraphicFramePr>
            <a:graphicFrameLocks noChangeAspect="1"/>
          </p:cNvGraphicFramePr>
          <p:nvPr/>
        </p:nvGraphicFramePr>
        <p:xfrm>
          <a:off x="777875" y="5934075"/>
          <a:ext cx="2068513" cy="741363"/>
        </p:xfrm>
        <a:graphic>
          <a:graphicData uri="http://schemas.openxmlformats.org/presentationml/2006/ole">
            <p:oleObj spid="_x0000_s14343" name="Equation" r:id="rId9" imgW="990360" imgH="355320" progId="Equation.3">
              <p:embed/>
            </p:oleObj>
          </a:graphicData>
        </a:graphic>
      </p:graphicFrame>
      <p:sp>
        <p:nvSpPr>
          <p:cNvPr id="345102" name="Text Box 14"/>
          <p:cNvSpPr txBox="1">
            <a:spLocks noChangeArrowheads="1"/>
          </p:cNvSpPr>
          <p:nvPr/>
        </p:nvSpPr>
        <p:spPr bwMode="auto">
          <a:xfrm>
            <a:off x="169863" y="5402263"/>
            <a:ext cx="8575675" cy="974725"/>
          </a:xfrm>
          <a:prstGeom prst="rect">
            <a:avLst/>
          </a:prstGeom>
          <a:noFill/>
          <a:ln w="9525">
            <a:noFill/>
            <a:miter lim="800000"/>
            <a:headEnd/>
            <a:tailEnd/>
          </a:ln>
        </p:spPr>
        <p:txBody>
          <a:bodyPr>
            <a:spAutoFit/>
          </a:bodyPr>
          <a:lstStyle/>
          <a:p>
            <a:r>
              <a:rPr lang="en-US"/>
              <a:t>Dirac</a:t>
            </a:r>
            <a:r>
              <a:rPr lang="en-US" b="1"/>
              <a:t> </a:t>
            </a:r>
            <a:r>
              <a:rPr lang="en-US"/>
              <a:t>notation: </a:t>
            </a:r>
            <a:r>
              <a:rPr lang="en-US">
                <a:solidFill>
                  <a:srgbClr val="6600CC"/>
                </a:solidFill>
              </a:rPr>
              <a:t>|</a:t>
            </a:r>
            <a:r>
              <a:rPr lang="en-US">
                <a:solidFill>
                  <a:srgbClr val="6600CC"/>
                </a:solidFill>
                <a:sym typeface="Symbol" pitchFamily="18" charset="2"/>
              </a:rPr>
              <a:t>000, </a:t>
            </a:r>
            <a:r>
              <a:rPr lang="en-US">
                <a:solidFill>
                  <a:srgbClr val="6600CC"/>
                </a:solidFill>
              </a:rPr>
              <a:t>|</a:t>
            </a:r>
            <a:r>
              <a:rPr lang="en-US">
                <a:solidFill>
                  <a:srgbClr val="6600CC"/>
                </a:solidFill>
                <a:sym typeface="Symbol" pitchFamily="18" charset="2"/>
              </a:rPr>
              <a:t>001, </a:t>
            </a:r>
            <a:r>
              <a:rPr lang="en-US">
                <a:solidFill>
                  <a:srgbClr val="6600CC"/>
                </a:solidFill>
              </a:rPr>
              <a:t>|</a:t>
            </a:r>
            <a:r>
              <a:rPr lang="en-US">
                <a:solidFill>
                  <a:srgbClr val="6600CC"/>
                </a:solidFill>
                <a:sym typeface="Symbol" pitchFamily="18" charset="2"/>
              </a:rPr>
              <a:t>010, …, </a:t>
            </a:r>
            <a:r>
              <a:rPr lang="en-US">
                <a:solidFill>
                  <a:srgbClr val="6600CC"/>
                </a:solidFill>
              </a:rPr>
              <a:t>|</a:t>
            </a:r>
            <a:r>
              <a:rPr lang="en-US">
                <a:solidFill>
                  <a:srgbClr val="6600CC"/>
                </a:solidFill>
                <a:sym typeface="Symbol" pitchFamily="18" charset="2"/>
              </a:rPr>
              <a:t>111</a:t>
            </a:r>
            <a:r>
              <a:rPr lang="en-US" b="1">
                <a:solidFill>
                  <a:srgbClr val="6600CC"/>
                </a:solidFill>
                <a:sym typeface="Symbol" pitchFamily="18" charset="2"/>
              </a:rPr>
              <a:t> </a:t>
            </a:r>
            <a:r>
              <a:rPr lang="en-US"/>
              <a:t>are basis vectors,</a:t>
            </a:r>
          </a:p>
          <a:p>
            <a:endParaRPr lang="en-US" sz="1000"/>
          </a:p>
          <a:p>
            <a:r>
              <a:rPr lang="en-US"/>
              <a:t>so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50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509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509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509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509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509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509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510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5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2" grpId="0"/>
      <p:bldP spid="345096" grpId="0"/>
      <p:bldP spid="34510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Slide Number Placeholder 6"/>
          <p:cNvSpPr>
            <a:spLocks noGrp="1"/>
          </p:cNvSpPr>
          <p:nvPr>
            <p:ph type="sldNum" sz="quarter" idx="12"/>
          </p:nvPr>
        </p:nvSpPr>
        <p:spPr>
          <a:noFill/>
        </p:spPr>
        <p:txBody>
          <a:bodyPr/>
          <a:lstStyle/>
          <a:p>
            <a:fld id="{35B781D9-E647-4884-8630-AF1C38415751}" type="slidenum">
              <a:rPr lang="en-US"/>
              <a:pPr/>
              <a:t>29</a:t>
            </a:fld>
            <a:endParaRPr lang="en-US"/>
          </a:p>
        </p:txBody>
      </p:sp>
      <p:sp>
        <p:nvSpPr>
          <p:cNvPr id="333826" name="Rectangle 2"/>
          <p:cNvSpPr>
            <a:spLocks noGrp="1" noChangeArrowheads="1"/>
          </p:cNvSpPr>
          <p:nvPr>
            <p:ph type="title"/>
          </p:nvPr>
        </p:nvSpPr>
        <p:spPr/>
        <p:txBody>
          <a:bodyPr/>
          <a:lstStyle/>
          <a:p>
            <a:pPr eaLnBrk="1" hangingPunct="1">
              <a:defRPr/>
            </a:pPr>
            <a:r>
              <a:rPr lang="en-US" b="1" smtClean="0">
                <a:solidFill>
                  <a:srgbClr val="666699"/>
                </a:solidFill>
                <a:effectLst>
                  <a:outerShdw blurRad="38100" dist="38100" dir="2700000" algn="tl">
                    <a:srgbClr val="C0C0C0"/>
                  </a:outerShdw>
                </a:effectLst>
              </a:rPr>
              <a:t>Dirac bra/ket notation</a:t>
            </a:r>
          </a:p>
        </p:txBody>
      </p:sp>
      <p:graphicFrame>
        <p:nvGraphicFramePr>
          <p:cNvPr id="2050" name="Object 4"/>
          <p:cNvGraphicFramePr>
            <a:graphicFrameLocks noChangeAspect="1"/>
          </p:cNvGraphicFramePr>
          <p:nvPr>
            <p:ph sz="half" idx="1"/>
          </p:nvPr>
        </p:nvGraphicFramePr>
        <p:xfrm>
          <a:off x="7104063" y="1228725"/>
          <a:ext cx="708025" cy="2047875"/>
        </p:xfrm>
        <a:graphic>
          <a:graphicData uri="http://schemas.openxmlformats.org/presentationml/2006/ole">
            <p:oleObj spid="_x0000_s15362" name="Equation" r:id="rId3" imgW="342720" imgH="990360" progId="Equation.3">
              <p:embed/>
            </p:oleObj>
          </a:graphicData>
        </a:graphic>
      </p:graphicFrame>
      <p:sp>
        <p:nvSpPr>
          <p:cNvPr id="2055" name="Text Box 5"/>
          <p:cNvSpPr txBox="1">
            <a:spLocks noChangeArrowheads="1"/>
          </p:cNvSpPr>
          <p:nvPr/>
        </p:nvSpPr>
        <p:spPr bwMode="auto">
          <a:xfrm>
            <a:off x="398463" y="1352550"/>
            <a:ext cx="6575425" cy="641350"/>
          </a:xfrm>
          <a:prstGeom prst="rect">
            <a:avLst/>
          </a:prstGeom>
          <a:noFill/>
          <a:ln w="19050" algn="ctr">
            <a:noFill/>
            <a:miter lim="800000"/>
            <a:headEnd/>
            <a:tailEnd/>
          </a:ln>
        </p:spPr>
        <p:txBody>
          <a:bodyPr wrap="none">
            <a:spAutoFit/>
          </a:bodyPr>
          <a:lstStyle/>
          <a:p>
            <a:pPr algn="ctr"/>
            <a:r>
              <a:rPr lang="en-US" b="1"/>
              <a:t>Ket:</a:t>
            </a:r>
            <a:r>
              <a:rPr lang="en-US"/>
              <a:t> </a:t>
            </a:r>
            <a:r>
              <a:rPr lang="en-US" sz="3200">
                <a:solidFill>
                  <a:srgbClr val="990099"/>
                </a:solidFill>
                <a:sym typeface="Symbol" pitchFamily="18" charset="2"/>
              </a:rPr>
              <a:t></a:t>
            </a:r>
            <a:r>
              <a:rPr lang="el-GR" sz="3600">
                <a:solidFill>
                  <a:srgbClr val="990099"/>
                </a:solidFill>
                <a:latin typeface="Times New Roman" pitchFamily="18" charset="0"/>
                <a:cs typeface="Times New Roman" pitchFamily="18" charset="0"/>
              </a:rPr>
              <a:t>ψ</a:t>
            </a:r>
            <a:r>
              <a:rPr lang="en-US" sz="3200">
                <a:solidFill>
                  <a:srgbClr val="990099"/>
                </a:solidFill>
                <a:sym typeface="Symbol" pitchFamily="18" charset="2"/>
              </a:rPr>
              <a:t></a:t>
            </a:r>
            <a:r>
              <a:rPr lang="en-US" sz="3200" b="1">
                <a:solidFill>
                  <a:srgbClr val="990099"/>
                </a:solidFill>
                <a:sym typeface="Symbol" pitchFamily="18" charset="2"/>
              </a:rPr>
              <a:t> </a:t>
            </a:r>
            <a:r>
              <a:rPr lang="en-US"/>
              <a:t>always denotes a column vector, e.g. </a:t>
            </a:r>
          </a:p>
        </p:txBody>
      </p:sp>
      <p:sp>
        <p:nvSpPr>
          <p:cNvPr id="333830" name="Text Box 6"/>
          <p:cNvSpPr txBox="1">
            <a:spLocks noChangeArrowheads="1"/>
          </p:cNvSpPr>
          <p:nvPr/>
        </p:nvSpPr>
        <p:spPr bwMode="auto">
          <a:xfrm>
            <a:off x="398463" y="5099050"/>
            <a:ext cx="7543800" cy="1190625"/>
          </a:xfrm>
          <a:prstGeom prst="rect">
            <a:avLst/>
          </a:prstGeom>
          <a:noFill/>
          <a:ln w="19050" algn="ctr">
            <a:noFill/>
            <a:miter lim="800000"/>
            <a:headEnd/>
            <a:tailEnd/>
          </a:ln>
        </p:spPr>
        <p:txBody>
          <a:bodyPr>
            <a:spAutoFit/>
          </a:bodyPr>
          <a:lstStyle/>
          <a:p>
            <a:r>
              <a:rPr lang="en-US" b="1" u="sng"/>
              <a:t>Bra</a:t>
            </a:r>
            <a:r>
              <a:rPr lang="en-US" b="1"/>
              <a:t>c</a:t>
            </a:r>
            <a:r>
              <a:rPr lang="en-US" b="1" u="sng"/>
              <a:t>ket</a:t>
            </a:r>
            <a:r>
              <a:rPr lang="en-US" b="1"/>
              <a:t>:</a:t>
            </a:r>
            <a:r>
              <a:rPr lang="en-US"/>
              <a:t> </a:t>
            </a:r>
            <a:r>
              <a:rPr lang="en-US" sz="3200">
                <a:solidFill>
                  <a:srgbClr val="990099"/>
                </a:solidFill>
                <a:sym typeface="Symbol" pitchFamily="18" charset="2"/>
              </a:rPr>
              <a:t></a:t>
            </a:r>
            <a:r>
              <a:rPr lang="el-GR" sz="3600">
                <a:solidFill>
                  <a:srgbClr val="990099"/>
                </a:solidFill>
                <a:latin typeface="Times New Roman" pitchFamily="18" charset="0"/>
                <a:cs typeface="Times New Roman" pitchFamily="18" charset="0"/>
              </a:rPr>
              <a:t>φ</a:t>
            </a:r>
            <a:r>
              <a:rPr lang="en-US" sz="3200">
                <a:solidFill>
                  <a:srgbClr val="990099"/>
                </a:solidFill>
                <a:sym typeface="Symbol" pitchFamily="18" charset="2"/>
              </a:rPr>
              <a:t></a:t>
            </a:r>
            <a:r>
              <a:rPr lang="el-GR" sz="3600">
                <a:solidFill>
                  <a:srgbClr val="990099"/>
                </a:solidFill>
                <a:latin typeface="Times New Roman" pitchFamily="18" charset="0"/>
                <a:cs typeface="Times New Roman" pitchFamily="18" charset="0"/>
              </a:rPr>
              <a:t>ψ</a:t>
            </a:r>
            <a:r>
              <a:rPr lang="en-US" sz="3200">
                <a:solidFill>
                  <a:srgbClr val="990099"/>
                </a:solidFill>
                <a:sym typeface="Symbol" pitchFamily="18" charset="2"/>
              </a:rPr>
              <a:t></a:t>
            </a:r>
            <a:r>
              <a:rPr lang="en-US"/>
              <a:t> denotes </a:t>
            </a:r>
            <a:r>
              <a:rPr lang="en-US" sz="3200">
                <a:solidFill>
                  <a:srgbClr val="990099"/>
                </a:solidFill>
                <a:sym typeface="Symbol" pitchFamily="18" charset="2"/>
              </a:rPr>
              <a:t></a:t>
            </a:r>
            <a:r>
              <a:rPr lang="el-GR" sz="3600">
                <a:solidFill>
                  <a:srgbClr val="990099"/>
                </a:solidFill>
                <a:latin typeface="Times New Roman" pitchFamily="18" charset="0"/>
                <a:cs typeface="Times New Roman" pitchFamily="18" charset="0"/>
              </a:rPr>
              <a:t>φ</a:t>
            </a:r>
            <a:r>
              <a:rPr lang="en-US" sz="3200">
                <a:solidFill>
                  <a:srgbClr val="990099"/>
                </a:solidFill>
                <a:sym typeface="Symbol" pitchFamily="18" charset="2"/>
              </a:rPr>
              <a:t></a:t>
            </a:r>
            <a:r>
              <a:rPr lang="en-US" sz="3200" b="1">
                <a:solidFill>
                  <a:srgbClr val="990099"/>
                </a:solidFill>
                <a:sym typeface="Symbol" pitchFamily="18" charset="2"/>
              </a:rPr>
              <a:t></a:t>
            </a:r>
            <a:r>
              <a:rPr lang="en-US" sz="3200">
                <a:solidFill>
                  <a:srgbClr val="990099"/>
                </a:solidFill>
                <a:sym typeface="Symbol" pitchFamily="18" charset="2"/>
              </a:rPr>
              <a:t></a:t>
            </a:r>
            <a:r>
              <a:rPr lang="el-GR" sz="3600">
                <a:solidFill>
                  <a:srgbClr val="990099"/>
                </a:solidFill>
                <a:latin typeface="Times New Roman" pitchFamily="18" charset="0"/>
                <a:cs typeface="Times New Roman" pitchFamily="18" charset="0"/>
              </a:rPr>
              <a:t>ψ</a:t>
            </a:r>
            <a:r>
              <a:rPr lang="en-US" sz="3200">
                <a:solidFill>
                  <a:srgbClr val="990099"/>
                </a:solidFill>
                <a:sym typeface="Symbol" pitchFamily="18" charset="2"/>
              </a:rPr>
              <a:t></a:t>
            </a:r>
            <a:r>
              <a:rPr lang="en-US"/>
              <a:t>, the inner product of </a:t>
            </a:r>
            <a:r>
              <a:rPr lang="en-US" sz="3200">
                <a:solidFill>
                  <a:srgbClr val="990099"/>
                </a:solidFill>
                <a:sym typeface="Symbol" pitchFamily="18" charset="2"/>
              </a:rPr>
              <a:t></a:t>
            </a:r>
            <a:r>
              <a:rPr lang="el-GR" sz="3600">
                <a:solidFill>
                  <a:srgbClr val="990099"/>
                </a:solidFill>
                <a:latin typeface="Times New Roman" pitchFamily="18" charset="0"/>
                <a:cs typeface="Times New Roman" pitchFamily="18" charset="0"/>
              </a:rPr>
              <a:t>φ</a:t>
            </a:r>
            <a:r>
              <a:rPr lang="en-US" sz="3200">
                <a:solidFill>
                  <a:srgbClr val="990099"/>
                </a:solidFill>
                <a:sym typeface="Symbol" pitchFamily="18" charset="2"/>
              </a:rPr>
              <a:t></a:t>
            </a:r>
            <a:r>
              <a:rPr lang="en-US" sz="3200" b="1">
                <a:solidFill>
                  <a:srgbClr val="990099"/>
                </a:solidFill>
                <a:sym typeface="Symbol" pitchFamily="18" charset="2"/>
              </a:rPr>
              <a:t> </a:t>
            </a:r>
            <a:r>
              <a:rPr lang="en-US"/>
              <a:t>and</a:t>
            </a:r>
            <a:r>
              <a:rPr lang="en-US">
                <a:sym typeface="Symbol" pitchFamily="18" charset="2"/>
              </a:rPr>
              <a:t> </a:t>
            </a:r>
            <a:r>
              <a:rPr lang="en-US" sz="3200">
                <a:solidFill>
                  <a:srgbClr val="990099"/>
                </a:solidFill>
                <a:sym typeface="Symbol" pitchFamily="18" charset="2"/>
              </a:rPr>
              <a:t></a:t>
            </a:r>
            <a:r>
              <a:rPr lang="el-GR" sz="3600">
                <a:solidFill>
                  <a:srgbClr val="990099"/>
                </a:solidFill>
                <a:latin typeface="Times New Roman" pitchFamily="18" charset="0"/>
                <a:cs typeface="Times New Roman" pitchFamily="18" charset="0"/>
              </a:rPr>
              <a:t>ψ</a:t>
            </a:r>
            <a:r>
              <a:rPr lang="en-US" sz="3200">
                <a:solidFill>
                  <a:srgbClr val="990099"/>
                </a:solidFill>
                <a:sym typeface="Symbol" pitchFamily="18" charset="2"/>
              </a:rPr>
              <a:t></a:t>
            </a:r>
          </a:p>
        </p:txBody>
      </p:sp>
      <p:sp>
        <p:nvSpPr>
          <p:cNvPr id="333831" name="Text Box 7"/>
          <p:cNvSpPr txBox="1">
            <a:spLocks noChangeArrowheads="1"/>
          </p:cNvSpPr>
          <p:nvPr/>
        </p:nvSpPr>
        <p:spPr bwMode="auto">
          <a:xfrm>
            <a:off x="398463" y="3808413"/>
            <a:ext cx="8210550" cy="1079500"/>
          </a:xfrm>
          <a:prstGeom prst="rect">
            <a:avLst/>
          </a:prstGeom>
          <a:noFill/>
          <a:ln w="19050" algn="ctr">
            <a:noFill/>
            <a:miter lim="800000"/>
            <a:headEnd/>
            <a:tailEnd/>
          </a:ln>
        </p:spPr>
        <p:txBody>
          <a:bodyPr>
            <a:spAutoFit/>
          </a:bodyPr>
          <a:lstStyle/>
          <a:p>
            <a:pPr>
              <a:lnSpc>
                <a:spcPct val="90000"/>
              </a:lnSpc>
            </a:pPr>
            <a:r>
              <a:rPr lang="en-US" b="1"/>
              <a:t>Bra:</a:t>
            </a:r>
            <a:r>
              <a:rPr lang="en-US"/>
              <a:t> </a:t>
            </a:r>
            <a:r>
              <a:rPr lang="en-US" sz="3200">
                <a:solidFill>
                  <a:srgbClr val="990099"/>
                </a:solidFill>
                <a:sym typeface="Symbol" pitchFamily="18" charset="2"/>
              </a:rPr>
              <a:t></a:t>
            </a:r>
            <a:r>
              <a:rPr lang="el-GR" sz="3600">
                <a:solidFill>
                  <a:srgbClr val="990099"/>
                </a:solidFill>
                <a:latin typeface="Times New Roman" pitchFamily="18" charset="0"/>
                <a:cs typeface="Times New Roman" pitchFamily="18" charset="0"/>
              </a:rPr>
              <a:t>ψ</a:t>
            </a:r>
            <a:r>
              <a:rPr lang="en-US" sz="3200">
                <a:solidFill>
                  <a:srgbClr val="990099"/>
                </a:solidFill>
                <a:sym typeface="Symbol" pitchFamily="18" charset="2"/>
              </a:rPr>
              <a:t></a:t>
            </a:r>
            <a:r>
              <a:rPr lang="en-US" sz="3200" b="1">
                <a:solidFill>
                  <a:srgbClr val="990099"/>
                </a:solidFill>
                <a:sym typeface="Symbol" pitchFamily="18" charset="2"/>
              </a:rPr>
              <a:t> </a:t>
            </a:r>
            <a:r>
              <a:rPr lang="en-US"/>
              <a:t>always denotes a row vector that is the conjugate transpose of </a:t>
            </a:r>
            <a:r>
              <a:rPr lang="en-US" sz="3200">
                <a:solidFill>
                  <a:srgbClr val="990099"/>
                </a:solidFill>
                <a:sym typeface="Symbol" pitchFamily="18" charset="2"/>
              </a:rPr>
              <a:t></a:t>
            </a:r>
            <a:r>
              <a:rPr lang="el-GR" sz="3600">
                <a:solidFill>
                  <a:srgbClr val="990099"/>
                </a:solidFill>
                <a:latin typeface="Times New Roman" pitchFamily="18" charset="0"/>
                <a:cs typeface="Times New Roman" pitchFamily="18" charset="0"/>
              </a:rPr>
              <a:t>ψ</a:t>
            </a:r>
            <a:r>
              <a:rPr lang="en-US" sz="3200">
                <a:solidFill>
                  <a:srgbClr val="990099"/>
                </a:solidFill>
                <a:sym typeface="Symbol" pitchFamily="18" charset="2"/>
              </a:rPr>
              <a:t></a:t>
            </a:r>
            <a:r>
              <a:rPr lang="en-US"/>
              <a:t>, e.g.  </a:t>
            </a:r>
            <a:r>
              <a:rPr lang="en-US" sz="2800">
                <a:solidFill>
                  <a:srgbClr val="990099"/>
                </a:solidFill>
                <a:latin typeface="Arial Narrow" pitchFamily="34" charset="0"/>
              </a:rPr>
              <a:t>[</a:t>
            </a:r>
            <a:r>
              <a:rPr lang="en-US" sz="2800">
                <a:solidFill>
                  <a:srgbClr val="990099"/>
                </a:solidFill>
              </a:rPr>
              <a:t> </a:t>
            </a:r>
            <a:r>
              <a:rPr lang="en-US">
                <a:solidFill>
                  <a:srgbClr val="990099"/>
                </a:solidFill>
                <a:sym typeface="Symbol" pitchFamily="18" charset="2"/>
              </a:rPr>
              <a:t></a:t>
            </a:r>
            <a:r>
              <a:rPr lang="en-US" baseline="30000">
                <a:solidFill>
                  <a:srgbClr val="990099"/>
                </a:solidFill>
                <a:sym typeface="Symbol" pitchFamily="18" charset="2"/>
              </a:rPr>
              <a:t>*</a:t>
            </a:r>
            <a:r>
              <a:rPr lang="en-US" baseline="-25000">
                <a:solidFill>
                  <a:srgbClr val="990099"/>
                </a:solidFill>
                <a:latin typeface="Times New Roman" pitchFamily="18" charset="0"/>
                <a:sym typeface="Symbol" pitchFamily="18" charset="2"/>
              </a:rPr>
              <a:t>1</a:t>
            </a:r>
            <a:r>
              <a:rPr lang="en-US">
                <a:solidFill>
                  <a:srgbClr val="990099"/>
                </a:solidFill>
                <a:sym typeface="Symbol" pitchFamily="18" charset="2"/>
              </a:rPr>
              <a:t>   </a:t>
            </a:r>
            <a:r>
              <a:rPr lang="en-US" baseline="30000">
                <a:solidFill>
                  <a:srgbClr val="990099"/>
                </a:solidFill>
                <a:sym typeface="Symbol" pitchFamily="18" charset="2"/>
              </a:rPr>
              <a:t>*</a:t>
            </a:r>
            <a:r>
              <a:rPr lang="en-US" baseline="-25000">
                <a:solidFill>
                  <a:srgbClr val="990099"/>
                </a:solidFill>
                <a:latin typeface="Times New Roman" pitchFamily="18" charset="0"/>
                <a:sym typeface="Symbol" pitchFamily="18" charset="2"/>
              </a:rPr>
              <a:t>2 </a:t>
            </a:r>
            <a:r>
              <a:rPr lang="en-US">
                <a:solidFill>
                  <a:srgbClr val="990099"/>
                </a:solidFill>
                <a:sym typeface="Symbol" pitchFamily="18" charset="2"/>
              </a:rPr>
              <a:t>     </a:t>
            </a:r>
            <a:r>
              <a:rPr lang="en-US" baseline="30000">
                <a:solidFill>
                  <a:srgbClr val="990099"/>
                </a:solidFill>
                <a:sym typeface="Symbol" pitchFamily="18" charset="2"/>
              </a:rPr>
              <a:t>*</a:t>
            </a:r>
            <a:r>
              <a:rPr lang="en-US" sz="2800" i="1" baseline="-25000">
                <a:solidFill>
                  <a:srgbClr val="990099"/>
                </a:solidFill>
                <a:latin typeface="Times New Roman" pitchFamily="18" charset="0"/>
                <a:sym typeface="Symbol" pitchFamily="18" charset="2"/>
              </a:rPr>
              <a:t>d</a:t>
            </a:r>
            <a:r>
              <a:rPr lang="en-US" baseline="-25000">
                <a:solidFill>
                  <a:srgbClr val="990099"/>
                </a:solidFill>
                <a:latin typeface="Times New Roman" pitchFamily="18" charset="0"/>
                <a:sym typeface="Symbol" pitchFamily="18" charset="2"/>
              </a:rPr>
              <a:t> </a:t>
            </a:r>
            <a:r>
              <a:rPr lang="en-US" sz="2800">
                <a:solidFill>
                  <a:srgbClr val="990099"/>
                </a:solidFill>
                <a:latin typeface="Arial Narrow" pitchFamily="34" charset="0"/>
                <a:sym typeface="Symbol" pitchFamily="18" charset="2"/>
              </a:rPr>
              <a:t>]</a:t>
            </a:r>
          </a:p>
        </p:txBody>
      </p:sp>
      <p:graphicFrame>
        <p:nvGraphicFramePr>
          <p:cNvPr id="333832" name="Object 8"/>
          <p:cNvGraphicFramePr>
            <a:graphicFrameLocks noChangeAspect="1"/>
          </p:cNvGraphicFramePr>
          <p:nvPr/>
        </p:nvGraphicFramePr>
        <p:xfrm>
          <a:off x="2446338" y="2443163"/>
          <a:ext cx="1139825" cy="965200"/>
        </p:xfrm>
        <a:graphic>
          <a:graphicData uri="http://schemas.openxmlformats.org/presentationml/2006/ole">
            <p:oleObj spid="_x0000_s15363" name="Equation" r:id="rId4" imgW="583920" imgH="457200" progId="Equation.3">
              <p:embed/>
            </p:oleObj>
          </a:graphicData>
        </a:graphic>
      </p:graphicFrame>
      <p:graphicFrame>
        <p:nvGraphicFramePr>
          <p:cNvPr id="333833" name="Object 9"/>
          <p:cNvGraphicFramePr>
            <a:graphicFrameLocks noChangeAspect="1"/>
          </p:cNvGraphicFramePr>
          <p:nvPr/>
        </p:nvGraphicFramePr>
        <p:xfrm>
          <a:off x="3965575" y="2443163"/>
          <a:ext cx="1065213" cy="965200"/>
        </p:xfrm>
        <a:graphic>
          <a:graphicData uri="http://schemas.openxmlformats.org/presentationml/2006/ole">
            <p:oleObj spid="_x0000_s15364" name="Equation" r:id="rId5" imgW="545760" imgH="457200" progId="Equation.3">
              <p:embed/>
            </p:oleObj>
          </a:graphicData>
        </a:graphic>
      </p:graphicFrame>
      <p:sp>
        <p:nvSpPr>
          <p:cNvPr id="333834" name="Text Box 10"/>
          <p:cNvSpPr txBox="1">
            <a:spLocks noChangeArrowheads="1"/>
          </p:cNvSpPr>
          <p:nvPr/>
        </p:nvSpPr>
        <p:spPr bwMode="auto">
          <a:xfrm>
            <a:off x="398463" y="2670175"/>
            <a:ext cx="1960562" cy="457200"/>
          </a:xfrm>
          <a:prstGeom prst="rect">
            <a:avLst/>
          </a:prstGeom>
          <a:noFill/>
          <a:ln w="9525">
            <a:noFill/>
            <a:miter lim="800000"/>
            <a:headEnd/>
            <a:tailEnd/>
          </a:ln>
        </p:spPr>
        <p:txBody>
          <a:bodyPr wrap="none">
            <a:spAutoFit/>
          </a:bodyPr>
          <a:lstStyle/>
          <a:p>
            <a:r>
              <a:rPr lang="en-US" b="1"/>
              <a:t>Convention: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38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38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38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38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38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30" grpId="0"/>
      <p:bldP spid="333831" grpId="0"/>
      <p:bldP spid="333834"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2"/>
          </p:nvPr>
        </p:nvSpPr>
        <p:spPr>
          <a:noFill/>
        </p:spPr>
        <p:txBody>
          <a:bodyPr/>
          <a:lstStyle/>
          <a:p>
            <a:fld id="{CF1C5888-9DE7-4AE5-B2F7-26D44B4697FA}" type="slidenum">
              <a:rPr lang="en-US"/>
              <a:pPr/>
              <a:t>3</a:t>
            </a:fld>
            <a:endParaRPr lang="en-US"/>
          </a:p>
        </p:txBody>
      </p:sp>
      <p:sp>
        <p:nvSpPr>
          <p:cNvPr id="307202" name="Rectangle 2"/>
          <p:cNvSpPr>
            <a:spLocks noGrp="1" noChangeArrowheads="1"/>
          </p:cNvSpPr>
          <p:nvPr>
            <p:ph type="title"/>
          </p:nvPr>
        </p:nvSpPr>
        <p:spPr/>
        <p:txBody>
          <a:bodyPr/>
          <a:lstStyle/>
          <a:p>
            <a:pPr eaLnBrk="1" hangingPunct="1">
              <a:defRPr/>
            </a:pPr>
            <a:r>
              <a:rPr lang="en-US" b="1" smtClean="0">
                <a:solidFill>
                  <a:srgbClr val="666699"/>
                </a:solidFill>
                <a:effectLst>
                  <a:outerShdw blurRad="38100" dist="38100" dir="2700000" algn="tl">
                    <a:srgbClr val="C0C0C0"/>
                  </a:outerShdw>
                </a:effectLst>
              </a:rPr>
              <a:t>Quantum mechanical effects</a:t>
            </a:r>
          </a:p>
        </p:txBody>
      </p:sp>
      <p:sp>
        <p:nvSpPr>
          <p:cNvPr id="18436" name="Text Box 3"/>
          <p:cNvSpPr txBox="1">
            <a:spLocks noChangeArrowheads="1"/>
          </p:cNvSpPr>
          <p:nvPr/>
        </p:nvSpPr>
        <p:spPr bwMode="auto">
          <a:xfrm>
            <a:off x="1143000" y="1379538"/>
            <a:ext cx="6858000" cy="1311275"/>
          </a:xfrm>
          <a:prstGeom prst="rect">
            <a:avLst/>
          </a:prstGeom>
          <a:noFill/>
          <a:ln w="9525">
            <a:noFill/>
            <a:miter lim="800000"/>
            <a:headEnd/>
            <a:tailEnd/>
          </a:ln>
        </p:spPr>
        <p:txBody>
          <a:bodyPr>
            <a:spAutoFit/>
          </a:bodyPr>
          <a:lstStyle/>
          <a:p>
            <a:pPr algn="ctr"/>
            <a:r>
              <a:rPr lang="en-US" sz="2800" b="1"/>
              <a:t>Additional nuisances to overcome?</a:t>
            </a:r>
          </a:p>
          <a:p>
            <a:pPr algn="ctr"/>
            <a:r>
              <a:rPr lang="en-US" b="1"/>
              <a:t>or</a:t>
            </a:r>
          </a:p>
          <a:p>
            <a:pPr algn="ctr"/>
            <a:r>
              <a:rPr lang="en-US" sz="2800" b="1"/>
              <a:t>New types of behavior to make use of?</a:t>
            </a:r>
          </a:p>
        </p:txBody>
      </p:sp>
      <p:sp>
        <p:nvSpPr>
          <p:cNvPr id="307204" name="Text Box 4"/>
          <p:cNvSpPr txBox="1">
            <a:spLocks noChangeArrowheads="1"/>
          </p:cNvSpPr>
          <p:nvPr/>
        </p:nvSpPr>
        <p:spPr bwMode="auto">
          <a:xfrm>
            <a:off x="322263" y="3201988"/>
            <a:ext cx="8348662" cy="822325"/>
          </a:xfrm>
          <a:prstGeom prst="rect">
            <a:avLst/>
          </a:prstGeom>
          <a:noFill/>
          <a:ln w="9525">
            <a:noFill/>
            <a:miter lim="800000"/>
            <a:headEnd/>
            <a:tailEnd/>
          </a:ln>
        </p:spPr>
        <p:txBody>
          <a:bodyPr>
            <a:spAutoFit/>
          </a:bodyPr>
          <a:lstStyle/>
          <a:p>
            <a:r>
              <a:rPr lang="en-US">
                <a:solidFill>
                  <a:srgbClr val="CC0000"/>
                </a:solidFill>
              </a:rPr>
              <a:t>[Shor ’94]: polynomial-time algorithm for factoring integers on a </a:t>
            </a:r>
            <a:r>
              <a:rPr lang="en-US" b="1" i="1">
                <a:solidFill>
                  <a:srgbClr val="CC0000"/>
                </a:solidFill>
              </a:rPr>
              <a:t>quantum computer</a:t>
            </a:r>
          </a:p>
        </p:txBody>
      </p:sp>
      <p:sp>
        <p:nvSpPr>
          <p:cNvPr id="307205" name="Text Box 5"/>
          <p:cNvSpPr txBox="1">
            <a:spLocks noChangeArrowheads="1"/>
          </p:cNvSpPr>
          <p:nvPr/>
        </p:nvSpPr>
        <p:spPr bwMode="auto">
          <a:xfrm>
            <a:off x="322263" y="4187825"/>
            <a:ext cx="8348662" cy="822325"/>
          </a:xfrm>
          <a:prstGeom prst="rect">
            <a:avLst/>
          </a:prstGeom>
          <a:noFill/>
          <a:ln w="9525">
            <a:noFill/>
            <a:miter lim="800000"/>
            <a:headEnd/>
            <a:tailEnd/>
          </a:ln>
        </p:spPr>
        <p:txBody>
          <a:bodyPr>
            <a:spAutoFit/>
          </a:bodyPr>
          <a:lstStyle/>
          <a:p>
            <a:r>
              <a:rPr lang="en-US"/>
              <a:t>This could be used to break most of the existing public-key cryptosystems, including RSA, and elliptic curve crypto</a:t>
            </a:r>
          </a:p>
        </p:txBody>
      </p:sp>
      <p:sp>
        <p:nvSpPr>
          <p:cNvPr id="307206" name="Text Box 6"/>
          <p:cNvSpPr txBox="1">
            <a:spLocks noChangeArrowheads="1"/>
          </p:cNvSpPr>
          <p:nvPr/>
        </p:nvSpPr>
        <p:spPr bwMode="auto">
          <a:xfrm>
            <a:off x="322263" y="5249863"/>
            <a:ext cx="8651875" cy="457200"/>
          </a:xfrm>
          <a:prstGeom prst="rect">
            <a:avLst/>
          </a:prstGeom>
          <a:noFill/>
          <a:ln w="9525">
            <a:noFill/>
            <a:miter lim="800000"/>
            <a:headEnd/>
            <a:tailEnd/>
          </a:ln>
        </p:spPr>
        <p:txBody>
          <a:bodyPr>
            <a:spAutoFit/>
          </a:bodyPr>
          <a:lstStyle/>
          <a:p>
            <a:r>
              <a:rPr lang="en-US">
                <a:solidFill>
                  <a:srgbClr val="CC0000"/>
                </a:solidFill>
              </a:rPr>
              <a:t>[Bennett, Brassard ’84]: provably secure codes with short keys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4" grpId="0"/>
      <p:bldP spid="307205" grpId="0"/>
      <p:bldP spid="30720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Slide Number Placeholder 5"/>
          <p:cNvSpPr>
            <a:spLocks noGrp="1"/>
          </p:cNvSpPr>
          <p:nvPr>
            <p:ph type="sldNum" sz="quarter" idx="12"/>
          </p:nvPr>
        </p:nvSpPr>
        <p:spPr>
          <a:noFill/>
        </p:spPr>
        <p:txBody>
          <a:bodyPr/>
          <a:lstStyle/>
          <a:p>
            <a:fld id="{CB7F60B8-4E0D-4817-BB1A-56EA6ABBD746}" type="slidenum">
              <a:rPr lang="en-US"/>
              <a:pPr/>
              <a:t>30</a:t>
            </a:fld>
            <a:endParaRPr lang="en-US"/>
          </a:p>
        </p:txBody>
      </p:sp>
      <p:sp>
        <p:nvSpPr>
          <p:cNvPr id="334850" name="Rectangle 2"/>
          <p:cNvSpPr>
            <a:spLocks noGrp="1" noChangeArrowheads="1"/>
          </p:cNvSpPr>
          <p:nvPr>
            <p:ph type="title"/>
          </p:nvPr>
        </p:nvSpPr>
        <p:spPr>
          <a:xfrm>
            <a:off x="322263" y="241300"/>
            <a:ext cx="8610600" cy="1143000"/>
          </a:xfrm>
        </p:spPr>
        <p:txBody>
          <a:bodyPr/>
          <a:lstStyle/>
          <a:p>
            <a:pPr eaLnBrk="1" hangingPunct="1">
              <a:defRPr/>
            </a:pPr>
            <a:r>
              <a:rPr lang="en-US" b="1" smtClean="0">
                <a:solidFill>
                  <a:srgbClr val="666699"/>
                </a:solidFill>
                <a:effectLst>
                  <a:outerShdw blurRad="38100" dist="38100" dir="2700000" algn="tl">
                    <a:srgbClr val="C0C0C0"/>
                  </a:outerShdw>
                </a:effectLst>
              </a:rPr>
              <a:t>Basic operations on qubits (I)</a:t>
            </a:r>
          </a:p>
        </p:txBody>
      </p:sp>
      <p:grpSp>
        <p:nvGrpSpPr>
          <p:cNvPr id="2" name="Group 41"/>
          <p:cNvGrpSpPr>
            <a:grpSpLocks/>
          </p:cNvGrpSpPr>
          <p:nvPr/>
        </p:nvGrpSpPr>
        <p:grpSpPr bwMode="auto">
          <a:xfrm>
            <a:off x="246063" y="3505200"/>
            <a:ext cx="4616450" cy="928688"/>
            <a:chOff x="155" y="2160"/>
            <a:chExt cx="2908" cy="585"/>
          </a:xfrm>
        </p:grpSpPr>
        <p:graphicFrame>
          <p:nvGraphicFramePr>
            <p:cNvPr id="3078" name="Object 7"/>
            <p:cNvGraphicFramePr>
              <a:graphicFrameLocks noChangeAspect="1"/>
            </p:cNvGraphicFramePr>
            <p:nvPr/>
          </p:nvGraphicFramePr>
          <p:xfrm>
            <a:off x="1780" y="2160"/>
            <a:ext cx="1283" cy="585"/>
          </p:xfrm>
          <a:graphic>
            <a:graphicData uri="http://schemas.openxmlformats.org/presentationml/2006/ole">
              <p:oleObj spid="_x0000_s16390" name="Equation" r:id="rId3" imgW="1002960" imgH="457200" progId="Equation.3">
                <p:embed/>
              </p:oleObj>
            </a:graphicData>
          </a:graphic>
        </p:graphicFrame>
        <p:sp>
          <p:nvSpPr>
            <p:cNvPr id="3097" name="Text Box 8"/>
            <p:cNvSpPr txBox="1">
              <a:spLocks noChangeArrowheads="1"/>
            </p:cNvSpPr>
            <p:nvPr/>
          </p:nvSpPr>
          <p:spPr bwMode="auto">
            <a:xfrm>
              <a:off x="155" y="2303"/>
              <a:ext cx="1388" cy="288"/>
            </a:xfrm>
            <a:prstGeom prst="rect">
              <a:avLst/>
            </a:prstGeom>
            <a:noFill/>
            <a:ln w="19050" algn="ctr">
              <a:noFill/>
              <a:miter lim="800000"/>
              <a:headEnd/>
              <a:tailEnd/>
            </a:ln>
          </p:spPr>
          <p:txBody>
            <a:bodyPr wrap="none">
              <a:spAutoFit/>
            </a:bodyPr>
            <a:lstStyle/>
            <a:p>
              <a:pPr algn="ctr"/>
              <a:r>
                <a:rPr lang="en-US" b="1"/>
                <a:t>Rotation by </a:t>
              </a:r>
              <a:r>
                <a:rPr lang="en-US">
                  <a:sym typeface="Symbol" pitchFamily="18" charset="2"/>
                </a:rPr>
                <a:t></a:t>
              </a:r>
              <a:r>
                <a:rPr lang="en-US" b="1"/>
                <a:t>:</a:t>
              </a:r>
            </a:p>
          </p:txBody>
        </p:sp>
      </p:grpSp>
      <p:sp>
        <p:nvSpPr>
          <p:cNvPr id="3082" name="Text Box 12"/>
          <p:cNvSpPr txBox="1">
            <a:spLocks noChangeArrowheads="1"/>
          </p:cNvSpPr>
          <p:nvPr/>
        </p:nvSpPr>
        <p:spPr bwMode="auto">
          <a:xfrm>
            <a:off x="246063" y="1303338"/>
            <a:ext cx="5843587" cy="457200"/>
          </a:xfrm>
          <a:prstGeom prst="rect">
            <a:avLst/>
          </a:prstGeom>
          <a:noFill/>
          <a:ln w="9525">
            <a:noFill/>
            <a:miter lim="800000"/>
            <a:headEnd/>
            <a:tailEnd/>
          </a:ln>
        </p:spPr>
        <p:txBody>
          <a:bodyPr>
            <a:spAutoFit/>
          </a:bodyPr>
          <a:lstStyle/>
          <a:p>
            <a:r>
              <a:rPr lang="en-US"/>
              <a:t>(0) Initialize qubit to </a:t>
            </a:r>
            <a:r>
              <a:rPr lang="en-US">
                <a:solidFill>
                  <a:srgbClr val="990099"/>
                </a:solidFill>
              </a:rPr>
              <a:t>|</a:t>
            </a:r>
            <a:r>
              <a:rPr lang="en-US">
                <a:solidFill>
                  <a:srgbClr val="990099"/>
                </a:solidFill>
                <a:sym typeface="Symbol" pitchFamily="18" charset="2"/>
              </a:rPr>
              <a:t>0</a:t>
            </a:r>
            <a:r>
              <a:rPr lang="en-US"/>
              <a:t> or to </a:t>
            </a:r>
            <a:r>
              <a:rPr lang="en-US">
                <a:solidFill>
                  <a:srgbClr val="990099"/>
                </a:solidFill>
              </a:rPr>
              <a:t>|</a:t>
            </a:r>
            <a:r>
              <a:rPr lang="en-US">
                <a:solidFill>
                  <a:srgbClr val="990099"/>
                </a:solidFill>
                <a:sym typeface="Symbol" pitchFamily="18" charset="2"/>
              </a:rPr>
              <a:t>1</a:t>
            </a:r>
            <a:endParaRPr lang="en-US">
              <a:solidFill>
                <a:srgbClr val="990099"/>
              </a:solidFill>
            </a:endParaRPr>
          </a:p>
        </p:txBody>
      </p:sp>
      <p:sp>
        <p:nvSpPr>
          <p:cNvPr id="334861" name="Text Box 13"/>
          <p:cNvSpPr txBox="1">
            <a:spLocks noChangeArrowheads="1"/>
          </p:cNvSpPr>
          <p:nvPr/>
        </p:nvSpPr>
        <p:spPr bwMode="auto">
          <a:xfrm>
            <a:off x="246063" y="2214563"/>
            <a:ext cx="7312025" cy="579437"/>
          </a:xfrm>
          <a:prstGeom prst="rect">
            <a:avLst/>
          </a:prstGeom>
          <a:noFill/>
          <a:ln w="9525">
            <a:noFill/>
            <a:miter lim="800000"/>
            <a:headEnd/>
            <a:tailEnd/>
          </a:ln>
        </p:spPr>
        <p:txBody>
          <a:bodyPr wrap="none">
            <a:spAutoFit/>
          </a:bodyPr>
          <a:lstStyle/>
          <a:p>
            <a:r>
              <a:rPr lang="en-US"/>
              <a:t>(1) Apply a </a:t>
            </a:r>
            <a:r>
              <a:rPr lang="en-US" b="1" i="1"/>
              <a:t>unitary</a:t>
            </a:r>
            <a:r>
              <a:rPr lang="en-US"/>
              <a:t> operation </a:t>
            </a:r>
            <a:r>
              <a:rPr lang="en-US" sz="2800" i="1">
                <a:latin typeface="Times New Roman" pitchFamily="18" charset="0"/>
              </a:rPr>
              <a:t>U</a:t>
            </a:r>
            <a:r>
              <a:rPr lang="en-US"/>
              <a:t>   </a:t>
            </a:r>
            <a:r>
              <a:rPr lang="en-US" sz="2800"/>
              <a:t>(</a:t>
            </a:r>
            <a:r>
              <a:rPr lang="en-US"/>
              <a:t>formally</a:t>
            </a:r>
            <a:r>
              <a:rPr lang="en-US" sz="3200">
                <a:latin typeface="Times New Roman" pitchFamily="18" charset="0"/>
              </a:rPr>
              <a:t> </a:t>
            </a:r>
            <a:r>
              <a:rPr lang="en-US" sz="2800" i="1">
                <a:latin typeface="Times New Roman" pitchFamily="18" charset="0"/>
              </a:rPr>
              <a:t>U</a:t>
            </a:r>
            <a:r>
              <a:rPr lang="en-US" sz="2800" i="1" baseline="46000">
                <a:latin typeface="Times New Roman" pitchFamily="18" charset="0"/>
                <a:cs typeface="Times New Roman" pitchFamily="18" charset="0"/>
              </a:rPr>
              <a:t>†</a:t>
            </a:r>
            <a:r>
              <a:rPr lang="en-US" sz="2800" i="1">
                <a:latin typeface="Times New Roman" pitchFamily="18" charset="0"/>
              </a:rPr>
              <a:t>U</a:t>
            </a:r>
            <a:r>
              <a:rPr lang="en-US" sz="2800">
                <a:latin typeface="Times New Roman" pitchFamily="18" charset="0"/>
              </a:rPr>
              <a:t> </a:t>
            </a:r>
            <a:r>
              <a:rPr lang="en-US" b="1">
                <a:latin typeface="Times New Roman" pitchFamily="18" charset="0"/>
              </a:rPr>
              <a:t>=</a:t>
            </a:r>
            <a:r>
              <a:rPr lang="en-US" sz="2800">
                <a:latin typeface="Times New Roman" pitchFamily="18" charset="0"/>
              </a:rPr>
              <a:t> </a:t>
            </a:r>
            <a:r>
              <a:rPr lang="en-US" sz="2800" i="1">
                <a:latin typeface="Times New Roman" pitchFamily="18" charset="0"/>
              </a:rPr>
              <a:t>I </a:t>
            </a:r>
            <a:r>
              <a:rPr lang="en-US" sz="2800"/>
              <a:t>)</a:t>
            </a:r>
          </a:p>
        </p:txBody>
      </p:sp>
      <p:sp>
        <p:nvSpPr>
          <p:cNvPr id="334862" name="Text Box 14"/>
          <p:cNvSpPr txBox="1">
            <a:spLocks noChangeArrowheads="1"/>
          </p:cNvSpPr>
          <p:nvPr/>
        </p:nvSpPr>
        <p:spPr bwMode="auto">
          <a:xfrm>
            <a:off x="246063" y="2973388"/>
            <a:ext cx="1709737" cy="457200"/>
          </a:xfrm>
          <a:prstGeom prst="rect">
            <a:avLst/>
          </a:prstGeom>
          <a:noFill/>
          <a:ln w="9525">
            <a:noFill/>
            <a:miter lim="800000"/>
            <a:headEnd/>
            <a:tailEnd/>
          </a:ln>
        </p:spPr>
        <p:txBody>
          <a:bodyPr wrap="none">
            <a:spAutoFit/>
          </a:bodyPr>
          <a:lstStyle/>
          <a:p>
            <a:r>
              <a:rPr lang="en-US" b="1" u="sng"/>
              <a:t>Examples:</a:t>
            </a:r>
          </a:p>
        </p:txBody>
      </p:sp>
      <p:grpSp>
        <p:nvGrpSpPr>
          <p:cNvPr id="3" name="Group 34"/>
          <p:cNvGrpSpPr>
            <a:grpSpLocks/>
          </p:cNvGrpSpPr>
          <p:nvPr/>
        </p:nvGrpSpPr>
        <p:grpSpPr bwMode="auto">
          <a:xfrm>
            <a:off x="5407025" y="1228725"/>
            <a:ext cx="2900363" cy="835025"/>
            <a:chOff x="3109" y="726"/>
            <a:chExt cx="1827" cy="526"/>
          </a:xfrm>
        </p:grpSpPr>
        <p:sp>
          <p:nvSpPr>
            <p:cNvPr id="3095" name="Rectangle 32"/>
            <p:cNvSpPr>
              <a:spLocks noChangeArrowheads="1"/>
            </p:cNvSpPr>
            <p:nvPr/>
          </p:nvSpPr>
          <p:spPr bwMode="auto">
            <a:xfrm>
              <a:off x="3119" y="726"/>
              <a:ext cx="1817" cy="526"/>
            </a:xfrm>
            <a:prstGeom prst="rect">
              <a:avLst/>
            </a:prstGeom>
            <a:solidFill>
              <a:srgbClr val="FFFFEB"/>
            </a:solidFill>
            <a:ln w="12700">
              <a:solidFill>
                <a:schemeClr val="tx1"/>
              </a:solidFill>
              <a:miter lim="800000"/>
              <a:headEnd/>
              <a:tailEnd/>
            </a:ln>
          </p:spPr>
          <p:txBody>
            <a:bodyPr wrap="none" anchor="ctr"/>
            <a:lstStyle/>
            <a:p>
              <a:endParaRPr lang="en-US"/>
            </a:p>
          </p:txBody>
        </p:sp>
        <p:graphicFrame>
          <p:nvGraphicFramePr>
            <p:cNvPr id="3076" name="Object 29"/>
            <p:cNvGraphicFramePr>
              <a:graphicFrameLocks noChangeAspect="1"/>
            </p:cNvGraphicFramePr>
            <p:nvPr/>
          </p:nvGraphicFramePr>
          <p:xfrm>
            <a:off x="3693" y="774"/>
            <a:ext cx="526" cy="446"/>
          </p:xfrm>
          <a:graphic>
            <a:graphicData uri="http://schemas.openxmlformats.org/presentationml/2006/ole">
              <p:oleObj spid="_x0000_s16388" name="Equation" r:id="rId4" imgW="583920" imgH="457200" progId="Equation.3">
                <p:embed/>
              </p:oleObj>
            </a:graphicData>
          </a:graphic>
        </p:graphicFrame>
        <p:graphicFrame>
          <p:nvGraphicFramePr>
            <p:cNvPr id="3077" name="Object 30"/>
            <p:cNvGraphicFramePr>
              <a:graphicFrameLocks noChangeAspect="1"/>
            </p:cNvGraphicFramePr>
            <p:nvPr/>
          </p:nvGraphicFramePr>
          <p:xfrm>
            <a:off x="4362" y="774"/>
            <a:ext cx="478" cy="434"/>
          </p:xfrm>
          <a:graphic>
            <a:graphicData uri="http://schemas.openxmlformats.org/presentationml/2006/ole">
              <p:oleObj spid="_x0000_s16389" name="Equation" r:id="rId5" imgW="545760" imgH="457200" progId="Equation.3">
                <p:embed/>
              </p:oleObj>
            </a:graphicData>
          </a:graphic>
        </p:graphicFrame>
        <p:sp>
          <p:nvSpPr>
            <p:cNvPr id="3096" name="Text Box 31"/>
            <p:cNvSpPr txBox="1">
              <a:spLocks noChangeArrowheads="1"/>
            </p:cNvSpPr>
            <p:nvPr/>
          </p:nvSpPr>
          <p:spPr bwMode="auto">
            <a:xfrm>
              <a:off x="3109" y="828"/>
              <a:ext cx="562" cy="250"/>
            </a:xfrm>
            <a:prstGeom prst="rect">
              <a:avLst/>
            </a:prstGeom>
            <a:noFill/>
            <a:ln w="9525">
              <a:noFill/>
              <a:miter lim="800000"/>
              <a:headEnd/>
              <a:tailEnd/>
            </a:ln>
          </p:spPr>
          <p:txBody>
            <a:bodyPr wrap="none">
              <a:spAutoFit/>
            </a:bodyPr>
            <a:lstStyle/>
            <a:p>
              <a:r>
                <a:rPr lang="en-CA" sz="2000"/>
                <a:t>Recall</a:t>
              </a:r>
              <a:endParaRPr lang="en-US" sz="2000"/>
            </a:p>
          </p:txBody>
        </p:sp>
      </p:grpSp>
      <p:grpSp>
        <p:nvGrpSpPr>
          <p:cNvPr id="4" name="Group 38"/>
          <p:cNvGrpSpPr>
            <a:grpSpLocks/>
          </p:cNvGrpSpPr>
          <p:nvPr/>
        </p:nvGrpSpPr>
        <p:grpSpPr bwMode="auto">
          <a:xfrm>
            <a:off x="5330825" y="2746375"/>
            <a:ext cx="2012950" cy="563563"/>
            <a:chOff x="3310" y="1730"/>
            <a:chExt cx="1268" cy="355"/>
          </a:xfrm>
        </p:grpSpPr>
        <p:sp>
          <p:nvSpPr>
            <p:cNvPr id="3093" name="Text Box 35"/>
            <p:cNvSpPr txBox="1">
              <a:spLocks noChangeArrowheads="1"/>
            </p:cNvSpPr>
            <p:nvPr/>
          </p:nvSpPr>
          <p:spPr bwMode="auto">
            <a:xfrm>
              <a:off x="3310" y="1873"/>
              <a:ext cx="1268" cy="212"/>
            </a:xfrm>
            <a:prstGeom prst="rect">
              <a:avLst/>
            </a:prstGeom>
            <a:noFill/>
            <a:ln w="9525">
              <a:noFill/>
              <a:miter lim="800000"/>
              <a:headEnd/>
              <a:tailEnd/>
            </a:ln>
          </p:spPr>
          <p:txBody>
            <a:bodyPr wrap="none">
              <a:spAutoFit/>
            </a:bodyPr>
            <a:lstStyle/>
            <a:p>
              <a:r>
                <a:rPr lang="en-CA" sz="1600">
                  <a:solidFill>
                    <a:srgbClr val="A50021"/>
                  </a:solidFill>
                </a:rPr>
                <a:t>conjugate transpose</a:t>
              </a:r>
              <a:endParaRPr lang="en-US" sz="1600">
                <a:solidFill>
                  <a:srgbClr val="A50021"/>
                </a:solidFill>
              </a:endParaRPr>
            </a:p>
          </p:txBody>
        </p:sp>
        <p:sp>
          <p:nvSpPr>
            <p:cNvPr id="3094" name="Line 37"/>
            <p:cNvSpPr>
              <a:spLocks noChangeShapeType="1"/>
            </p:cNvSpPr>
            <p:nvPr/>
          </p:nvSpPr>
          <p:spPr bwMode="auto">
            <a:xfrm flipV="1">
              <a:off x="3932" y="1730"/>
              <a:ext cx="0" cy="191"/>
            </a:xfrm>
            <a:prstGeom prst="line">
              <a:avLst/>
            </a:prstGeom>
            <a:noFill/>
            <a:ln w="57150">
              <a:solidFill>
                <a:srgbClr val="A50021"/>
              </a:solidFill>
              <a:round/>
              <a:headEnd/>
              <a:tailEnd type="triangle" w="med" len="med"/>
            </a:ln>
          </p:spPr>
          <p:txBody>
            <a:bodyPr/>
            <a:lstStyle/>
            <a:p>
              <a:endParaRPr lang="en-US"/>
            </a:p>
          </p:txBody>
        </p:sp>
      </p:grpSp>
      <p:grpSp>
        <p:nvGrpSpPr>
          <p:cNvPr id="5" name="Group 42"/>
          <p:cNvGrpSpPr>
            <a:grpSpLocks/>
          </p:cNvGrpSpPr>
          <p:nvPr/>
        </p:nvGrpSpPr>
        <p:grpSpPr bwMode="auto">
          <a:xfrm>
            <a:off x="246063" y="4567238"/>
            <a:ext cx="7265987" cy="928687"/>
            <a:chOff x="155" y="2781"/>
            <a:chExt cx="4577" cy="585"/>
          </a:xfrm>
        </p:grpSpPr>
        <p:graphicFrame>
          <p:nvGraphicFramePr>
            <p:cNvPr id="3075" name="Object 4"/>
            <p:cNvGraphicFramePr>
              <a:graphicFrameLocks noChangeAspect="1"/>
            </p:cNvGraphicFramePr>
            <p:nvPr/>
          </p:nvGraphicFramePr>
          <p:xfrm>
            <a:off x="1589" y="2781"/>
            <a:ext cx="1365" cy="585"/>
          </p:xfrm>
          <a:graphic>
            <a:graphicData uri="http://schemas.openxmlformats.org/presentationml/2006/ole">
              <p:oleObj spid="_x0000_s16387" name="Equation" r:id="rId6" imgW="1066680" imgH="457200" progId="Equation.3">
                <p:embed/>
              </p:oleObj>
            </a:graphicData>
          </a:graphic>
        </p:graphicFrame>
        <p:sp>
          <p:nvSpPr>
            <p:cNvPr id="3091" name="Text Box 11"/>
            <p:cNvSpPr txBox="1">
              <a:spLocks noChangeArrowheads="1"/>
            </p:cNvSpPr>
            <p:nvPr/>
          </p:nvSpPr>
          <p:spPr bwMode="auto">
            <a:xfrm>
              <a:off x="155" y="2925"/>
              <a:ext cx="1340" cy="288"/>
            </a:xfrm>
            <a:prstGeom prst="rect">
              <a:avLst/>
            </a:prstGeom>
            <a:noFill/>
            <a:ln w="19050" algn="ctr">
              <a:noFill/>
              <a:miter lim="800000"/>
              <a:headEnd/>
              <a:tailEnd/>
            </a:ln>
          </p:spPr>
          <p:txBody>
            <a:bodyPr wrap="none">
              <a:spAutoFit/>
            </a:bodyPr>
            <a:lstStyle/>
            <a:p>
              <a:pPr algn="ctr"/>
              <a:r>
                <a:rPr lang="en-US" b="1"/>
                <a:t>NOT (bit flip):</a:t>
              </a:r>
            </a:p>
          </p:txBody>
        </p:sp>
        <p:sp>
          <p:nvSpPr>
            <p:cNvPr id="3092" name="Text Box 39"/>
            <p:cNvSpPr txBox="1">
              <a:spLocks noChangeArrowheads="1"/>
            </p:cNvSpPr>
            <p:nvPr/>
          </p:nvSpPr>
          <p:spPr bwMode="auto">
            <a:xfrm>
              <a:off x="3358" y="2781"/>
              <a:ext cx="1374" cy="518"/>
            </a:xfrm>
            <a:prstGeom prst="rect">
              <a:avLst/>
            </a:prstGeom>
            <a:noFill/>
            <a:ln w="9525">
              <a:noFill/>
              <a:miter lim="800000"/>
              <a:headEnd/>
              <a:tailEnd/>
            </a:ln>
          </p:spPr>
          <p:txBody>
            <a:bodyPr wrap="none">
              <a:spAutoFit/>
            </a:bodyPr>
            <a:lstStyle/>
            <a:p>
              <a:pPr algn="r"/>
              <a:r>
                <a:rPr lang="en-US"/>
                <a:t>Maps</a:t>
              </a:r>
              <a:r>
                <a:rPr lang="en-US">
                  <a:solidFill>
                    <a:srgbClr val="990099"/>
                  </a:solidFill>
                </a:rPr>
                <a:t> |</a:t>
              </a:r>
              <a:r>
                <a:rPr lang="en-US">
                  <a:solidFill>
                    <a:srgbClr val="990099"/>
                  </a:solidFill>
                  <a:sym typeface="Symbol" pitchFamily="18" charset="2"/>
                </a:rPr>
                <a:t>0</a:t>
              </a:r>
              <a:r>
                <a:rPr lang="en-US"/>
                <a:t> </a:t>
              </a:r>
              <a:r>
                <a:rPr lang="en-CA">
                  <a:sym typeface="Symbol" pitchFamily="18" charset="2"/>
                </a:rPr>
                <a:t> </a:t>
              </a:r>
              <a:r>
                <a:rPr lang="en-US">
                  <a:solidFill>
                    <a:srgbClr val="990099"/>
                  </a:solidFill>
                </a:rPr>
                <a:t>|</a:t>
              </a:r>
              <a:r>
                <a:rPr lang="en-US">
                  <a:solidFill>
                    <a:srgbClr val="990099"/>
                  </a:solidFill>
                  <a:sym typeface="Symbol" pitchFamily="18" charset="2"/>
                </a:rPr>
                <a:t>1</a:t>
              </a:r>
              <a:endParaRPr lang="en-US">
                <a:solidFill>
                  <a:srgbClr val="990099"/>
                </a:solidFill>
              </a:endParaRPr>
            </a:p>
            <a:p>
              <a:pPr algn="r"/>
              <a:r>
                <a:rPr lang="en-US">
                  <a:solidFill>
                    <a:srgbClr val="990099"/>
                  </a:solidFill>
                </a:rPr>
                <a:t>|</a:t>
              </a:r>
              <a:r>
                <a:rPr lang="en-US">
                  <a:solidFill>
                    <a:srgbClr val="990099"/>
                  </a:solidFill>
                  <a:sym typeface="Symbol" pitchFamily="18" charset="2"/>
                </a:rPr>
                <a:t>1</a:t>
              </a:r>
              <a:r>
                <a:rPr lang="en-US"/>
                <a:t> </a:t>
              </a:r>
              <a:r>
                <a:rPr lang="en-CA">
                  <a:sym typeface="Symbol" pitchFamily="18" charset="2"/>
                </a:rPr>
                <a:t> </a:t>
              </a:r>
              <a:r>
                <a:rPr lang="en-US">
                  <a:solidFill>
                    <a:srgbClr val="990099"/>
                  </a:solidFill>
                </a:rPr>
                <a:t>|</a:t>
              </a:r>
              <a:r>
                <a:rPr lang="en-US">
                  <a:solidFill>
                    <a:srgbClr val="990099"/>
                  </a:solidFill>
                  <a:sym typeface="Symbol" pitchFamily="18" charset="2"/>
                </a:rPr>
                <a:t>0</a:t>
              </a:r>
            </a:p>
          </p:txBody>
        </p:sp>
      </p:grpSp>
      <p:grpSp>
        <p:nvGrpSpPr>
          <p:cNvPr id="6" name="Group 43"/>
          <p:cNvGrpSpPr>
            <a:grpSpLocks/>
          </p:cNvGrpSpPr>
          <p:nvPr/>
        </p:nvGrpSpPr>
        <p:grpSpPr bwMode="auto">
          <a:xfrm>
            <a:off x="246063" y="5629275"/>
            <a:ext cx="7434262" cy="973138"/>
            <a:chOff x="155" y="3499"/>
            <a:chExt cx="4683" cy="613"/>
          </a:xfrm>
        </p:grpSpPr>
        <p:graphicFrame>
          <p:nvGraphicFramePr>
            <p:cNvPr id="3074" name="Object 6"/>
            <p:cNvGraphicFramePr>
              <a:graphicFrameLocks noChangeAspect="1"/>
            </p:cNvGraphicFramePr>
            <p:nvPr/>
          </p:nvGraphicFramePr>
          <p:xfrm>
            <a:off x="1350" y="3499"/>
            <a:ext cx="1431" cy="585"/>
          </p:xfrm>
          <a:graphic>
            <a:graphicData uri="http://schemas.openxmlformats.org/presentationml/2006/ole">
              <p:oleObj spid="_x0000_s16386" name="Equation" r:id="rId7" imgW="1117440" imgH="457200" progId="Equation.3">
                <p:embed/>
              </p:oleObj>
            </a:graphicData>
          </a:graphic>
        </p:graphicFrame>
        <p:sp>
          <p:nvSpPr>
            <p:cNvPr id="3089" name="Text Box 10"/>
            <p:cNvSpPr txBox="1">
              <a:spLocks noChangeArrowheads="1"/>
            </p:cNvSpPr>
            <p:nvPr/>
          </p:nvSpPr>
          <p:spPr bwMode="auto">
            <a:xfrm>
              <a:off x="155" y="3642"/>
              <a:ext cx="1086" cy="288"/>
            </a:xfrm>
            <a:prstGeom prst="rect">
              <a:avLst/>
            </a:prstGeom>
            <a:noFill/>
            <a:ln w="19050" algn="ctr">
              <a:noFill/>
              <a:miter lim="800000"/>
              <a:headEnd/>
              <a:tailEnd/>
            </a:ln>
          </p:spPr>
          <p:txBody>
            <a:bodyPr wrap="none">
              <a:spAutoFit/>
            </a:bodyPr>
            <a:lstStyle/>
            <a:p>
              <a:pPr algn="ctr"/>
              <a:r>
                <a:rPr lang="en-US" b="1"/>
                <a:t>Phase flip:</a:t>
              </a:r>
            </a:p>
          </p:txBody>
        </p:sp>
        <p:sp>
          <p:nvSpPr>
            <p:cNvPr id="3090" name="Text Box 40"/>
            <p:cNvSpPr txBox="1">
              <a:spLocks noChangeArrowheads="1"/>
            </p:cNvSpPr>
            <p:nvPr/>
          </p:nvSpPr>
          <p:spPr bwMode="auto">
            <a:xfrm>
              <a:off x="3358" y="3594"/>
              <a:ext cx="1480" cy="518"/>
            </a:xfrm>
            <a:prstGeom prst="rect">
              <a:avLst/>
            </a:prstGeom>
            <a:noFill/>
            <a:ln w="9525">
              <a:noFill/>
              <a:miter lim="800000"/>
              <a:headEnd/>
              <a:tailEnd/>
            </a:ln>
          </p:spPr>
          <p:txBody>
            <a:bodyPr wrap="none">
              <a:spAutoFit/>
            </a:bodyPr>
            <a:lstStyle/>
            <a:p>
              <a:pPr algn="r"/>
              <a:r>
                <a:rPr lang="en-US"/>
                <a:t>Maps</a:t>
              </a:r>
              <a:r>
                <a:rPr lang="en-US">
                  <a:solidFill>
                    <a:srgbClr val="990099"/>
                  </a:solidFill>
                </a:rPr>
                <a:t> |</a:t>
              </a:r>
              <a:r>
                <a:rPr lang="en-US">
                  <a:solidFill>
                    <a:srgbClr val="990099"/>
                  </a:solidFill>
                  <a:sym typeface="Symbol" pitchFamily="18" charset="2"/>
                </a:rPr>
                <a:t>0</a:t>
              </a:r>
              <a:r>
                <a:rPr lang="en-US"/>
                <a:t> </a:t>
              </a:r>
              <a:r>
                <a:rPr lang="en-CA">
                  <a:sym typeface="Symbol" pitchFamily="18" charset="2"/>
                </a:rPr>
                <a:t>  </a:t>
              </a:r>
              <a:r>
                <a:rPr lang="en-US">
                  <a:solidFill>
                    <a:srgbClr val="990099"/>
                  </a:solidFill>
                </a:rPr>
                <a:t>|</a:t>
              </a:r>
              <a:r>
                <a:rPr lang="en-US">
                  <a:solidFill>
                    <a:srgbClr val="990099"/>
                  </a:solidFill>
                  <a:sym typeface="Symbol" pitchFamily="18" charset="2"/>
                </a:rPr>
                <a:t>0 </a:t>
              </a:r>
              <a:endParaRPr lang="en-US">
                <a:solidFill>
                  <a:srgbClr val="990099"/>
                </a:solidFill>
              </a:endParaRPr>
            </a:p>
            <a:p>
              <a:pPr algn="r"/>
              <a:r>
                <a:rPr lang="en-US">
                  <a:solidFill>
                    <a:srgbClr val="990099"/>
                  </a:solidFill>
                </a:rPr>
                <a:t>|</a:t>
              </a:r>
              <a:r>
                <a:rPr lang="en-US">
                  <a:solidFill>
                    <a:srgbClr val="990099"/>
                  </a:solidFill>
                  <a:sym typeface="Symbol" pitchFamily="18" charset="2"/>
                </a:rPr>
                <a:t>1</a:t>
              </a:r>
              <a:r>
                <a:rPr lang="en-US"/>
                <a:t> </a:t>
              </a:r>
              <a:r>
                <a:rPr lang="en-CA">
                  <a:sym typeface="Symbol" pitchFamily="18" charset="2"/>
                </a:rPr>
                <a:t> </a:t>
              </a:r>
              <a:r>
                <a:rPr lang="en-CA" b="1">
                  <a:solidFill>
                    <a:srgbClr val="990099"/>
                  </a:solidFill>
                  <a:sym typeface="Symbol" pitchFamily="18" charset="2"/>
                </a:rPr>
                <a:t></a:t>
              </a:r>
              <a:r>
                <a:rPr lang="en-US">
                  <a:solidFill>
                    <a:srgbClr val="990099"/>
                  </a:solidFill>
                </a:rPr>
                <a:t>|</a:t>
              </a:r>
              <a:r>
                <a:rPr lang="en-US">
                  <a:solidFill>
                    <a:srgbClr val="990099"/>
                  </a:solidFill>
                  <a:sym typeface="Symbol" pitchFamily="18" charset="2"/>
                </a:rPr>
                <a:t>1</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48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48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61" grpId="0"/>
      <p:bldP spid="33486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Slide Number Placeholder 5"/>
          <p:cNvSpPr>
            <a:spLocks noGrp="1"/>
          </p:cNvSpPr>
          <p:nvPr>
            <p:ph type="sldNum" sz="quarter" idx="12"/>
          </p:nvPr>
        </p:nvSpPr>
        <p:spPr>
          <a:noFill/>
        </p:spPr>
        <p:txBody>
          <a:bodyPr/>
          <a:lstStyle/>
          <a:p>
            <a:fld id="{DF5906D4-940C-4505-81C0-B9077E409D68}" type="slidenum">
              <a:rPr lang="en-US"/>
              <a:pPr/>
              <a:t>31</a:t>
            </a:fld>
            <a:endParaRPr lang="en-US"/>
          </a:p>
        </p:txBody>
      </p:sp>
      <p:sp>
        <p:nvSpPr>
          <p:cNvPr id="443394" name="Rectangle 2"/>
          <p:cNvSpPr>
            <a:spLocks noGrp="1" noChangeArrowheads="1"/>
          </p:cNvSpPr>
          <p:nvPr>
            <p:ph type="title"/>
          </p:nvPr>
        </p:nvSpPr>
        <p:spPr>
          <a:xfrm>
            <a:off x="322263" y="241300"/>
            <a:ext cx="8610600" cy="1143000"/>
          </a:xfrm>
        </p:spPr>
        <p:txBody>
          <a:bodyPr/>
          <a:lstStyle/>
          <a:p>
            <a:pPr eaLnBrk="1" hangingPunct="1">
              <a:defRPr/>
            </a:pPr>
            <a:r>
              <a:rPr lang="en-US" b="1" smtClean="0">
                <a:solidFill>
                  <a:srgbClr val="666699"/>
                </a:solidFill>
                <a:effectLst>
                  <a:outerShdw blurRad="38100" dist="38100" dir="2700000" algn="tl">
                    <a:srgbClr val="C0C0C0"/>
                  </a:outerShdw>
                </a:effectLst>
              </a:rPr>
              <a:t>Basic operations on qubits (II)</a:t>
            </a:r>
          </a:p>
        </p:txBody>
      </p:sp>
      <p:graphicFrame>
        <p:nvGraphicFramePr>
          <p:cNvPr id="4098" name="Object 4"/>
          <p:cNvGraphicFramePr>
            <a:graphicFrameLocks noChangeAspect="1"/>
          </p:cNvGraphicFramePr>
          <p:nvPr/>
        </p:nvGraphicFramePr>
        <p:xfrm>
          <a:off x="2143125" y="2593975"/>
          <a:ext cx="2047875" cy="887413"/>
        </p:xfrm>
        <a:graphic>
          <a:graphicData uri="http://schemas.openxmlformats.org/presentationml/2006/ole">
            <p:oleObj spid="_x0000_s17410" name="Equation" r:id="rId3" imgW="1054080" imgH="457200" progId="Equation.3">
              <p:embed/>
            </p:oleObj>
          </a:graphicData>
        </a:graphic>
      </p:graphicFrame>
      <p:sp>
        <p:nvSpPr>
          <p:cNvPr id="4103" name="Text Box 8"/>
          <p:cNvSpPr txBox="1">
            <a:spLocks noChangeArrowheads="1"/>
          </p:cNvSpPr>
          <p:nvPr/>
        </p:nvSpPr>
        <p:spPr bwMode="auto">
          <a:xfrm>
            <a:off x="246063" y="2746375"/>
            <a:ext cx="1778000" cy="457200"/>
          </a:xfrm>
          <a:prstGeom prst="rect">
            <a:avLst/>
          </a:prstGeom>
          <a:noFill/>
          <a:ln w="19050" algn="ctr">
            <a:noFill/>
            <a:miter lim="800000"/>
            <a:headEnd/>
            <a:tailEnd/>
          </a:ln>
        </p:spPr>
        <p:txBody>
          <a:bodyPr wrap="none">
            <a:spAutoFit/>
          </a:bodyPr>
          <a:lstStyle/>
          <a:p>
            <a:pPr algn="ctr"/>
            <a:r>
              <a:rPr lang="en-US" b="1"/>
              <a:t>Hadamard:</a:t>
            </a:r>
          </a:p>
        </p:txBody>
      </p:sp>
      <p:sp>
        <p:nvSpPr>
          <p:cNvPr id="4104" name="Text Box 13"/>
          <p:cNvSpPr txBox="1">
            <a:spLocks noChangeArrowheads="1"/>
          </p:cNvSpPr>
          <p:nvPr/>
        </p:nvSpPr>
        <p:spPr bwMode="auto">
          <a:xfrm>
            <a:off x="246063" y="1379538"/>
            <a:ext cx="5616575" cy="822325"/>
          </a:xfrm>
          <a:prstGeom prst="rect">
            <a:avLst/>
          </a:prstGeom>
          <a:noFill/>
          <a:ln w="9525">
            <a:noFill/>
            <a:miter lim="800000"/>
            <a:headEnd/>
            <a:tailEnd/>
          </a:ln>
        </p:spPr>
        <p:txBody>
          <a:bodyPr>
            <a:spAutoFit/>
          </a:bodyPr>
          <a:lstStyle/>
          <a:p>
            <a:r>
              <a:rPr lang="en-US" b="1" u="sng"/>
              <a:t>More examples of unitary operations: </a:t>
            </a:r>
            <a:r>
              <a:rPr lang="en-US"/>
              <a:t>(unitary </a:t>
            </a:r>
            <a:r>
              <a:rPr lang="en-US">
                <a:sym typeface="Symbol" pitchFamily="18" charset="2"/>
              </a:rPr>
              <a:t> </a:t>
            </a:r>
            <a:r>
              <a:rPr lang="en-US"/>
              <a:t>rotation) </a:t>
            </a:r>
          </a:p>
        </p:txBody>
      </p:sp>
      <p:graphicFrame>
        <p:nvGraphicFramePr>
          <p:cNvPr id="443406" name="Object 14"/>
          <p:cNvGraphicFramePr>
            <a:graphicFrameLocks noChangeAspect="1"/>
          </p:cNvGraphicFramePr>
          <p:nvPr/>
        </p:nvGraphicFramePr>
        <p:xfrm>
          <a:off x="625475" y="4035425"/>
          <a:ext cx="3910013" cy="984250"/>
        </p:xfrm>
        <a:graphic>
          <a:graphicData uri="http://schemas.openxmlformats.org/presentationml/2006/ole">
            <p:oleObj spid="_x0000_s17411" name="Equation" r:id="rId4" imgW="2019240" imgH="507960" progId="Equation.3">
              <p:embed/>
            </p:oleObj>
          </a:graphicData>
        </a:graphic>
      </p:graphicFrame>
      <p:graphicFrame>
        <p:nvGraphicFramePr>
          <p:cNvPr id="443407" name="Object 15"/>
          <p:cNvGraphicFramePr>
            <a:graphicFrameLocks noChangeAspect="1"/>
          </p:cNvGraphicFramePr>
          <p:nvPr/>
        </p:nvGraphicFramePr>
        <p:xfrm>
          <a:off x="625475" y="5326063"/>
          <a:ext cx="3959225" cy="1020762"/>
        </p:xfrm>
        <a:graphic>
          <a:graphicData uri="http://schemas.openxmlformats.org/presentationml/2006/ole">
            <p:oleObj spid="_x0000_s17412" name="Equation" r:id="rId5" imgW="1968480" imgH="507960" progId="Equation.3">
              <p:embed/>
            </p:oleObj>
          </a:graphicData>
        </a:graphic>
      </p:graphicFrame>
      <p:sp>
        <p:nvSpPr>
          <p:cNvPr id="4105" name="Oval 26"/>
          <p:cNvSpPr>
            <a:spLocks noChangeArrowheads="1"/>
          </p:cNvSpPr>
          <p:nvPr/>
        </p:nvSpPr>
        <p:spPr bwMode="auto">
          <a:xfrm>
            <a:off x="5465763" y="1609725"/>
            <a:ext cx="2752725" cy="2743200"/>
          </a:xfrm>
          <a:prstGeom prst="ellipse">
            <a:avLst/>
          </a:prstGeom>
          <a:noFill/>
          <a:ln w="9525" algn="ctr">
            <a:solidFill>
              <a:schemeClr val="tx1"/>
            </a:solidFill>
            <a:prstDash val="sysDot"/>
            <a:round/>
            <a:headEnd/>
            <a:tailEnd/>
          </a:ln>
        </p:spPr>
        <p:txBody>
          <a:bodyPr wrap="none" anchor="ctr"/>
          <a:lstStyle/>
          <a:p>
            <a:endParaRPr lang="en-US"/>
          </a:p>
        </p:txBody>
      </p:sp>
      <p:sp>
        <p:nvSpPr>
          <p:cNvPr id="4106" name="Line 29"/>
          <p:cNvSpPr>
            <a:spLocks noChangeShapeType="1"/>
          </p:cNvSpPr>
          <p:nvPr/>
        </p:nvSpPr>
        <p:spPr bwMode="auto">
          <a:xfrm flipH="1">
            <a:off x="5862638" y="1995488"/>
            <a:ext cx="1973262" cy="1973262"/>
          </a:xfrm>
          <a:prstGeom prst="line">
            <a:avLst/>
          </a:prstGeom>
          <a:noFill/>
          <a:ln w="12700" cap="rnd">
            <a:solidFill>
              <a:schemeClr val="bg2"/>
            </a:solidFill>
            <a:prstDash val="sysDot"/>
            <a:round/>
            <a:headEnd/>
            <a:tailEnd/>
          </a:ln>
        </p:spPr>
        <p:txBody>
          <a:bodyPr wrap="none" anchor="ctr"/>
          <a:lstStyle/>
          <a:p>
            <a:endParaRPr lang="en-US"/>
          </a:p>
        </p:txBody>
      </p:sp>
      <p:sp>
        <p:nvSpPr>
          <p:cNvPr id="4107" name="Line 33"/>
          <p:cNvSpPr>
            <a:spLocks noChangeShapeType="1"/>
          </p:cNvSpPr>
          <p:nvPr/>
        </p:nvSpPr>
        <p:spPr bwMode="auto">
          <a:xfrm>
            <a:off x="6846888" y="2981325"/>
            <a:ext cx="1371600" cy="0"/>
          </a:xfrm>
          <a:prstGeom prst="line">
            <a:avLst/>
          </a:prstGeom>
          <a:noFill/>
          <a:ln w="28575">
            <a:solidFill>
              <a:srgbClr val="990099"/>
            </a:solidFill>
            <a:round/>
            <a:headEnd/>
            <a:tailEnd type="triangle" w="med" len="lg"/>
          </a:ln>
        </p:spPr>
        <p:txBody>
          <a:bodyPr wrap="none" anchor="ctr"/>
          <a:lstStyle/>
          <a:p>
            <a:endParaRPr lang="en-US"/>
          </a:p>
        </p:txBody>
      </p:sp>
      <p:sp>
        <p:nvSpPr>
          <p:cNvPr id="4108" name="Line 34"/>
          <p:cNvSpPr>
            <a:spLocks noChangeShapeType="1"/>
          </p:cNvSpPr>
          <p:nvPr/>
        </p:nvSpPr>
        <p:spPr bwMode="auto">
          <a:xfrm flipV="1">
            <a:off x="6846888" y="1609725"/>
            <a:ext cx="0" cy="1371600"/>
          </a:xfrm>
          <a:prstGeom prst="line">
            <a:avLst/>
          </a:prstGeom>
          <a:noFill/>
          <a:ln w="28575">
            <a:solidFill>
              <a:srgbClr val="990099"/>
            </a:solidFill>
            <a:round/>
            <a:headEnd/>
            <a:tailEnd type="triangle" w="med" len="lg"/>
          </a:ln>
        </p:spPr>
        <p:txBody>
          <a:bodyPr wrap="none" anchor="ctr"/>
          <a:lstStyle/>
          <a:p>
            <a:endParaRPr lang="en-US"/>
          </a:p>
        </p:txBody>
      </p:sp>
      <p:sp>
        <p:nvSpPr>
          <p:cNvPr id="4109" name="Text Box 40"/>
          <p:cNvSpPr txBox="1">
            <a:spLocks noChangeArrowheads="1"/>
          </p:cNvSpPr>
          <p:nvPr/>
        </p:nvSpPr>
        <p:spPr bwMode="auto">
          <a:xfrm>
            <a:off x="8215313" y="2746375"/>
            <a:ext cx="460375" cy="396875"/>
          </a:xfrm>
          <a:prstGeom prst="rect">
            <a:avLst/>
          </a:prstGeom>
          <a:noFill/>
          <a:ln w="19050" algn="ctr">
            <a:noFill/>
            <a:miter lim="800000"/>
            <a:headEnd/>
            <a:tailEnd/>
          </a:ln>
        </p:spPr>
        <p:txBody>
          <a:bodyPr wrap="none">
            <a:spAutoFit/>
          </a:bodyPr>
          <a:lstStyle/>
          <a:p>
            <a:pPr algn="ctr"/>
            <a:r>
              <a:rPr lang="en-US" sz="2000">
                <a:solidFill>
                  <a:srgbClr val="990099"/>
                </a:solidFill>
                <a:sym typeface="Symbol" pitchFamily="18" charset="2"/>
              </a:rPr>
              <a:t></a:t>
            </a:r>
            <a:r>
              <a:rPr lang="en-US" sz="2000">
                <a:solidFill>
                  <a:srgbClr val="990099"/>
                </a:solidFill>
              </a:rPr>
              <a:t>0</a:t>
            </a:r>
            <a:r>
              <a:rPr lang="en-US" sz="2000" b="1">
                <a:solidFill>
                  <a:srgbClr val="990099"/>
                </a:solidFill>
                <a:sym typeface="Symbol" pitchFamily="18" charset="2"/>
              </a:rPr>
              <a:t></a:t>
            </a:r>
          </a:p>
        </p:txBody>
      </p:sp>
      <p:sp>
        <p:nvSpPr>
          <p:cNvPr id="4110" name="Text Box 41"/>
          <p:cNvSpPr txBox="1">
            <a:spLocks noChangeArrowheads="1"/>
          </p:cNvSpPr>
          <p:nvPr/>
        </p:nvSpPr>
        <p:spPr bwMode="auto">
          <a:xfrm>
            <a:off x="6618288" y="1152525"/>
            <a:ext cx="460375" cy="396875"/>
          </a:xfrm>
          <a:prstGeom prst="rect">
            <a:avLst/>
          </a:prstGeom>
          <a:noFill/>
          <a:ln w="19050" algn="ctr">
            <a:noFill/>
            <a:miter lim="800000"/>
            <a:headEnd/>
            <a:tailEnd/>
          </a:ln>
        </p:spPr>
        <p:txBody>
          <a:bodyPr wrap="none">
            <a:spAutoFit/>
          </a:bodyPr>
          <a:lstStyle/>
          <a:p>
            <a:pPr algn="ctr"/>
            <a:r>
              <a:rPr lang="en-US" sz="2000">
                <a:solidFill>
                  <a:srgbClr val="990099"/>
                </a:solidFill>
                <a:sym typeface="Symbol" pitchFamily="18" charset="2"/>
              </a:rPr>
              <a:t></a:t>
            </a:r>
            <a:r>
              <a:rPr lang="en-US" sz="2000">
                <a:solidFill>
                  <a:srgbClr val="990099"/>
                </a:solidFill>
              </a:rPr>
              <a:t>1</a:t>
            </a:r>
            <a:r>
              <a:rPr lang="en-US" sz="2000" b="1">
                <a:solidFill>
                  <a:srgbClr val="990099"/>
                </a:solidFill>
                <a:sym typeface="Symbol" pitchFamily="18" charset="2"/>
              </a:rPr>
              <a:t></a:t>
            </a:r>
          </a:p>
        </p:txBody>
      </p:sp>
      <p:grpSp>
        <p:nvGrpSpPr>
          <p:cNvPr id="2" name="Group 57"/>
          <p:cNvGrpSpPr>
            <a:grpSpLocks/>
          </p:cNvGrpSpPr>
          <p:nvPr/>
        </p:nvGrpSpPr>
        <p:grpSpPr bwMode="auto">
          <a:xfrm>
            <a:off x="4495800" y="2298700"/>
            <a:ext cx="3946525" cy="1290638"/>
            <a:chOff x="2832" y="1448"/>
            <a:chExt cx="2486" cy="813"/>
          </a:xfrm>
        </p:grpSpPr>
        <p:sp>
          <p:nvSpPr>
            <p:cNvPr id="4121" name="Line 44"/>
            <p:cNvSpPr>
              <a:spLocks noChangeShapeType="1"/>
            </p:cNvSpPr>
            <p:nvPr/>
          </p:nvSpPr>
          <p:spPr bwMode="auto">
            <a:xfrm flipH="1">
              <a:off x="3406" y="1448"/>
              <a:ext cx="1912" cy="813"/>
            </a:xfrm>
            <a:prstGeom prst="line">
              <a:avLst/>
            </a:prstGeom>
            <a:noFill/>
            <a:ln w="12700">
              <a:solidFill>
                <a:srgbClr val="A50021"/>
              </a:solidFill>
              <a:prstDash val="lgDash"/>
              <a:round/>
              <a:headEnd/>
              <a:tailEnd/>
            </a:ln>
          </p:spPr>
          <p:txBody>
            <a:bodyPr wrap="none" anchor="ctr"/>
            <a:lstStyle/>
            <a:p>
              <a:endParaRPr lang="en-US"/>
            </a:p>
          </p:txBody>
        </p:sp>
        <p:sp>
          <p:nvSpPr>
            <p:cNvPr id="4122" name="Text Box 48"/>
            <p:cNvSpPr txBox="1">
              <a:spLocks noChangeArrowheads="1"/>
            </p:cNvSpPr>
            <p:nvPr/>
          </p:nvSpPr>
          <p:spPr bwMode="auto">
            <a:xfrm>
              <a:off x="2832" y="1491"/>
              <a:ext cx="956" cy="366"/>
            </a:xfrm>
            <a:prstGeom prst="rect">
              <a:avLst/>
            </a:prstGeom>
            <a:noFill/>
            <a:ln w="9525">
              <a:noFill/>
              <a:miter lim="800000"/>
              <a:headEnd/>
              <a:tailEnd/>
            </a:ln>
          </p:spPr>
          <p:txBody>
            <a:bodyPr>
              <a:spAutoFit/>
            </a:bodyPr>
            <a:lstStyle/>
            <a:p>
              <a:pPr algn="ctr"/>
              <a:r>
                <a:rPr lang="en-CA" sz="1600">
                  <a:solidFill>
                    <a:srgbClr val="A50021"/>
                  </a:solidFill>
                </a:rPr>
                <a:t>Reflection about this line</a:t>
              </a:r>
              <a:endParaRPr lang="en-US" sz="1600">
                <a:solidFill>
                  <a:srgbClr val="A50021"/>
                </a:solidFill>
              </a:endParaRPr>
            </a:p>
          </p:txBody>
        </p:sp>
        <p:sp>
          <p:nvSpPr>
            <p:cNvPr id="4123" name="Line 49"/>
            <p:cNvSpPr>
              <a:spLocks noChangeShapeType="1"/>
            </p:cNvSpPr>
            <p:nvPr/>
          </p:nvSpPr>
          <p:spPr bwMode="auto">
            <a:xfrm>
              <a:off x="3358" y="1873"/>
              <a:ext cx="191" cy="287"/>
            </a:xfrm>
            <a:prstGeom prst="line">
              <a:avLst/>
            </a:prstGeom>
            <a:noFill/>
            <a:ln w="57150">
              <a:solidFill>
                <a:srgbClr val="A50021"/>
              </a:solidFill>
              <a:round/>
              <a:headEnd/>
              <a:tailEnd type="triangle" w="med" len="med"/>
            </a:ln>
          </p:spPr>
          <p:txBody>
            <a:bodyPr/>
            <a:lstStyle/>
            <a:p>
              <a:endParaRPr lang="en-US"/>
            </a:p>
          </p:txBody>
        </p:sp>
      </p:grpSp>
      <p:sp>
        <p:nvSpPr>
          <p:cNvPr id="4112" name="Line 50"/>
          <p:cNvSpPr>
            <a:spLocks noChangeShapeType="1"/>
          </p:cNvSpPr>
          <p:nvPr/>
        </p:nvSpPr>
        <p:spPr bwMode="auto">
          <a:xfrm flipH="1">
            <a:off x="5483225" y="2981325"/>
            <a:ext cx="2732088" cy="0"/>
          </a:xfrm>
          <a:prstGeom prst="line">
            <a:avLst/>
          </a:prstGeom>
          <a:noFill/>
          <a:ln w="12700" cap="rnd">
            <a:solidFill>
              <a:schemeClr val="bg2"/>
            </a:solidFill>
            <a:prstDash val="sysDot"/>
            <a:round/>
            <a:headEnd/>
            <a:tailEnd/>
          </a:ln>
        </p:spPr>
        <p:txBody>
          <a:bodyPr wrap="none" anchor="ctr"/>
          <a:lstStyle/>
          <a:p>
            <a:endParaRPr lang="en-US"/>
          </a:p>
        </p:txBody>
      </p:sp>
      <p:sp>
        <p:nvSpPr>
          <p:cNvPr id="4113" name="Line 51"/>
          <p:cNvSpPr>
            <a:spLocks noChangeShapeType="1"/>
          </p:cNvSpPr>
          <p:nvPr/>
        </p:nvSpPr>
        <p:spPr bwMode="auto">
          <a:xfrm flipH="1">
            <a:off x="6848475" y="1616075"/>
            <a:ext cx="0" cy="2732088"/>
          </a:xfrm>
          <a:prstGeom prst="line">
            <a:avLst/>
          </a:prstGeom>
          <a:noFill/>
          <a:ln w="12700" cap="rnd">
            <a:solidFill>
              <a:schemeClr val="bg2"/>
            </a:solidFill>
            <a:prstDash val="sysDot"/>
            <a:round/>
            <a:headEnd/>
            <a:tailEnd/>
          </a:ln>
        </p:spPr>
        <p:txBody>
          <a:bodyPr wrap="none" anchor="ctr"/>
          <a:lstStyle/>
          <a:p>
            <a:endParaRPr lang="en-US"/>
          </a:p>
        </p:txBody>
      </p:sp>
      <p:sp>
        <p:nvSpPr>
          <p:cNvPr id="4114" name="Line 52"/>
          <p:cNvSpPr>
            <a:spLocks noChangeShapeType="1"/>
          </p:cNvSpPr>
          <p:nvPr/>
        </p:nvSpPr>
        <p:spPr bwMode="auto">
          <a:xfrm flipH="1" flipV="1">
            <a:off x="5862638" y="1995488"/>
            <a:ext cx="1973262" cy="1973262"/>
          </a:xfrm>
          <a:prstGeom prst="line">
            <a:avLst/>
          </a:prstGeom>
          <a:noFill/>
          <a:ln w="12700" cap="rnd">
            <a:solidFill>
              <a:schemeClr val="bg2"/>
            </a:solidFill>
            <a:prstDash val="sysDot"/>
            <a:round/>
            <a:headEnd/>
            <a:tailEnd/>
          </a:ln>
        </p:spPr>
        <p:txBody>
          <a:bodyPr wrap="none" anchor="ctr"/>
          <a:lstStyle/>
          <a:p>
            <a:endParaRPr lang="en-US"/>
          </a:p>
        </p:txBody>
      </p:sp>
      <p:grpSp>
        <p:nvGrpSpPr>
          <p:cNvPr id="3" name="Group 60"/>
          <p:cNvGrpSpPr>
            <a:grpSpLocks/>
          </p:cNvGrpSpPr>
          <p:nvPr/>
        </p:nvGrpSpPr>
        <p:grpSpPr bwMode="auto">
          <a:xfrm>
            <a:off x="6848475" y="1608138"/>
            <a:ext cx="1592263" cy="2657475"/>
            <a:chOff x="4314" y="1013"/>
            <a:chExt cx="1003" cy="1674"/>
          </a:xfrm>
        </p:grpSpPr>
        <p:grpSp>
          <p:nvGrpSpPr>
            <p:cNvPr id="4" name="Group 56"/>
            <p:cNvGrpSpPr>
              <a:grpSpLocks/>
            </p:cNvGrpSpPr>
            <p:nvPr/>
          </p:nvGrpSpPr>
          <p:grpSpPr bwMode="auto">
            <a:xfrm>
              <a:off x="4314" y="1252"/>
              <a:ext cx="622" cy="1243"/>
              <a:chOff x="4314" y="1252"/>
              <a:chExt cx="622" cy="1243"/>
            </a:xfrm>
          </p:grpSpPr>
          <p:sp>
            <p:nvSpPr>
              <p:cNvPr id="4119" name="Line 54"/>
              <p:cNvSpPr>
                <a:spLocks noChangeShapeType="1"/>
              </p:cNvSpPr>
              <p:nvPr/>
            </p:nvSpPr>
            <p:spPr bwMode="auto">
              <a:xfrm flipV="1">
                <a:off x="4314" y="1252"/>
                <a:ext cx="622" cy="621"/>
              </a:xfrm>
              <a:prstGeom prst="line">
                <a:avLst/>
              </a:prstGeom>
              <a:noFill/>
              <a:ln w="28575">
                <a:solidFill>
                  <a:srgbClr val="009999"/>
                </a:solidFill>
                <a:round/>
                <a:headEnd/>
                <a:tailEnd type="triangle" w="med" len="lg"/>
              </a:ln>
            </p:spPr>
            <p:txBody>
              <a:bodyPr/>
              <a:lstStyle/>
              <a:p>
                <a:endParaRPr lang="en-US"/>
              </a:p>
            </p:txBody>
          </p:sp>
          <p:sp>
            <p:nvSpPr>
              <p:cNvPr id="4120" name="Line 55"/>
              <p:cNvSpPr>
                <a:spLocks noChangeShapeType="1"/>
              </p:cNvSpPr>
              <p:nvPr/>
            </p:nvSpPr>
            <p:spPr bwMode="auto">
              <a:xfrm>
                <a:off x="4314" y="1873"/>
                <a:ext cx="622" cy="622"/>
              </a:xfrm>
              <a:prstGeom prst="line">
                <a:avLst/>
              </a:prstGeom>
              <a:noFill/>
              <a:ln w="28575">
                <a:solidFill>
                  <a:srgbClr val="009999"/>
                </a:solidFill>
                <a:round/>
                <a:headEnd/>
                <a:tailEnd type="triangle" w="med" len="lg"/>
              </a:ln>
            </p:spPr>
            <p:txBody>
              <a:bodyPr/>
              <a:lstStyle/>
              <a:p>
                <a:endParaRPr lang="en-US"/>
              </a:p>
            </p:txBody>
          </p:sp>
        </p:grpSp>
        <p:sp>
          <p:nvSpPr>
            <p:cNvPr id="4117" name="Text Box 58"/>
            <p:cNvSpPr txBox="1">
              <a:spLocks noChangeArrowheads="1"/>
            </p:cNvSpPr>
            <p:nvPr/>
          </p:nvSpPr>
          <p:spPr bwMode="auto">
            <a:xfrm>
              <a:off x="4840" y="1013"/>
              <a:ext cx="429" cy="288"/>
            </a:xfrm>
            <a:prstGeom prst="rect">
              <a:avLst/>
            </a:prstGeom>
            <a:noFill/>
            <a:ln w="19050" algn="ctr">
              <a:noFill/>
              <a:miter lim="800000"/>
              <a:headEnd/>
              <a:tailEnd/>
            </a:ln>
          </p:spPr>
          <p:txBody>
            <a:bodyPr wrap="none">
              <a:spAutoFit/>
            </a:bodyPr>
            <a:lstStyle/>
            <a:p>
              <a:pPr algn="ctr"/>
              <a:r>
                <a:rPr lang="en-US" i="1">
                  <a:solidFill>
                    <a:srgbClr val="009999"/>
                  </a:solidFill>
                  <a:latin typeface="Times New Roman" pitchFamily="18" charset="0"/>
                  <a:sym typeface="Symbol" pitchFamily="18" charset="2"/>
                </a:rPr>
                <a:t>H</a:t>
              </a:r>
              <a:r>
                <a:rPr lang="en-US" sz="2000">
                  <a:solidFill>
                    <a:srgbClr val="009999"/>
                  </a:solidFill>
                  <a:sym typeface="Symbol" pitchFamily="18" charset="2"/>
                </a:rPr>
                <a:t></a:t>
              </a:r>
              <a:r>
                <a:rPr lang="en-US" sz="2000">
                  <a:solidFill>
                    <a:srgbClr val="009999"/>
                  </a:solidFill>
                </a:rPr>
                <a:t>0</a:t>
              </a:r>
              <a:r>
                <a:rPr lang="en-US" sz="2000" b="1">
                  <a:solidFill>
                    <a:srgbClr val="009999"/>
                  </a:solidFill>
                  <a:sym typeface="Symbol" pitchFamily="18" charset="2"/>
                </a:rPr>
                <a:t></a:t>
              </a:r>
            </a:p>
          </p:txBody>
        </p:sp>
        <p:sp>
          <p:nvSpPr>
            <p:cNvPr id="4118" name="Text Box 59"/>
            <p:cNvSpPr txBox="1">
              <a:spLocks noChangeArrowheads="1"/>
            </p:cNvSpPr>
            <p:nvPr/>
          </p:nvSpPr>
          <p:spPr bwMode="auto">
            <a:xfrm>
              <a:off x="4888" y="2399"/>
              <a:ext cx="429" cy="288"/>
            </a:xfrm>
            <a:prstGeom prst="rect">
              <a:avLst/>
            </a:prstGeom>
            <a:noFill/>
            <a:ln w="19050" algn="ctr">
              <a:noFill/>
              <a:miter lim="800000"/>
              <a:headEnd/>
              <a:tailEnd/>
            </a:ln>
          </p:spPr>
          <p:txBody>
            <a:bodyPr wrap="none">
              <a:spAutoFit/>
            </a:bodyPr>
            <a:lstStyle/>
            <a:p>
              <a:pPr algn="ctr"/>
              <a:r>
                <a:rPr lang="en-US" i="1">
                  <a:solidFill>
                    <a:srgbClr val="009999"/>
                  </a:solidFill>
                  <a:latin typeface="Times New Roman" pitchFamily="18" charset="0"/>
                  <a:sym typeface="Symbol" pitchFamily="18" charset="2"/>
                </a:rPr>
                <a:t>H</a:t>
              </a:r>
              <a:r>
                <a:rPr lang="en-US" sz="2000">
                  <a:solidFill>
                    <a:srgbClr val="009999"/>
                  </a:solidFill>
                  <a:sym typeface="Symbol" pitchFamily="18" charset="2"/>
                </a:rPr>
                <a:t></a:t>
              </a:r>
              <a:r>
                <a:rPr lang="en-US" sz="2000">
                  <a:solidFill>
                    <a:srgbClr val="009999"/>
                  </a:solidFill>
                </a:rPr>
                <a:t>1</a:t>
              </a:r>
              <a:r>
                <a:rPr lang="en-US" sz="2000" b="1">
                  <a:solidFill>
                    <a:srgbClr val="009999"/>
                  </a:solidFill>
                  <a:sym typeface="Symbol" pitchFamily="18" charset="2"/>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340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34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Slide Number Placeholder 4"/>
          <p:cNvSpPr>
            <a:spLocks noGrp="1"/>
          </p:cNvSpPr>
          <p:nvPr>
            <p:ph type="sldNum" sz="quarter" idx="12"/>
          </p:nvPr>
        </p:nvSpPr>
        <p:spPr>
          <a:noFill/>
        </p:spPr>
        <p:txBody>
          <a:bodyPr/>
          <a:lstStyle/>
          <a:p>
            <a:fld id="{08AEF502-3AD3-48B3-A248-3BE2EEA2D991}" type="slidenum">
              <a:rPr lang="en-US"/>
              <a:pPr/>
              <a:t>32</a:t>
            </a:fld>
            <a:endParaRPr lang="en-US"/>
          </a:p>
        </p:txBody>
      </p:sp>
      <p:sp>
        <p:nvSpPr>
          <p:cNvPr id="335874" name="Rectangle 2"/>
          <p:cNvSpPr>
            <a:spLocks noGrp="1" noChangeArrowheads="1"/>
          </p:cNvSpPr>
          <p:nvPr>
            <p:ph type="title"/>
          </p:nvPr>
        </p:nvSpPr>
        <p:spPr>
          <a:xfrm>
            <a:off x="398463" y="274638"/>
            <a:ext cx="8423275" cy="1143000"/>
          </a:xfrm>
        </p:spPr>
        <p:txBody>
          <a:bodyPr/>
          <a:lstStyle/>
          <a:p>
            <a:pPr eaLnBrk="1" hangingPunct="1">
              <a:defRPr/>
            </a:pPr>
            <a:r>
              <a:rPr lang="en-US" b="1" smtClean="0">
                <a:solidFill>
                  <a:srgbClr val="666699"/>
                </a:solidFill>
                <a:effectLst>
                  <a:outerShdw blurRad="38100" dist="38100" dir="2700000" algn="tl">
                    <a:srgbClr val="C0C0C0"/>
                  </a:outerShdw>
                </a:effectLst>
              </a:rPr>
              <a:t>Basic operations on qubits (III)</a:t>
            </a:r>
          </a:p>
        </p:txBody>
      </p:sp>
      <p:sp>
        <p:nvSpPr>
          <p:cNvPr id="5126" name="Text Box 3"/>
          <p:cNvSpPr txBox="1">
            <a:spLocks noChangeArrowheads="1"/>
          </p:cNvSpPr>
          <p:nvPr/>
        </p:nvSpPr>
        <p:spPr bwMode="auto">
          <a:xfrm>
            <a:off x="246063" y="1379538"/>
            <a:ext cx="5167312" cy="457200"/>
          </a:xfrm>
          <a:prstGeom prst="rect">
            <a:avLst/>
          </a:prstGeom>
          <a:noFill/>
          <a:ln w="9525">
            <a:noFill/>
            <a:miter lim="800000"/>
            <a:headEnd/>
            <a:tailEnd/>
          </a:ln>
        </p:spPr>
        <p:txBody>
          <a:bodyPr wrap="none">
            <a:spAutoFit/>
          </a:bodyPr>
          <a:lstStyle/>
          <a:p>
            <a:r>
              <a:rPr lang="en-US"/>
              <a:t>(3) Apply a “standard” measurement:</a:t>
            </a:r>
          </a:p>
        </p:txBody>
      </p:sp>
      <p:grpSp>
        <p:nvGrpSpPr>
          <p:cNvPr id="2" name="Group 4"/>
          <p:cNvGrpSpPr>
            <a:grpSpLocks/>
          </p:cNvGrpSpPr>
          <p:nvPr/>
        </p:nvGrpSpPr>
        <p:grpSpPr bwMode="auto">
          <a:xfrm>
            <a:off x="473075" y="2062163"/>
            <a:ext cx="1517650" cy="1517650"/>
            <a:chOff x="490" y="2590"/>
            <a:chExt cx="956" cy="956"/>
          </a:xfrm>
        </p:grpSpPr>
        <p:grpSp>
          <p:nvGrpSpPr>
            <p:cNvPr id="3" name="Group 5"/>
            <p:cNvGrpSpPr>
              <a:grpSpLocks/>
            </p:cNvGrpSpPr>
            <p:nvPr/>
          </p:nvGrpSpPr>
          <p:grpSpPr bwMode="auto">
            <a:xfrm>
              <a:off x="490" y="2590"/>
              <a:ext cx="956" cy="956"/>
              <a:chOff x="1159" y="2160"/>
              <a:chExt cx="956" cy="956"/>
            </a:xfrm>
          </p:grpSpPr>
          <p:sp>
            <p:nvSpPr>
              <p:cNvPr id="5153" name="AutoShape 6"/>
              <p:cNvSpPr>
                <a:spLocks noChangeArrowheads="1"/>
              </p:cNvSpPr>
              <p:nvPr/>
            </p:nvSpPr>
            <p:spPr bwMode="auto">
              <a:xfrm>
                <a:off x="1159" y="2160"/>
                <a:ext cx="956" cy="956"/>
              </a:xfrm>
              <a:prstGeom prst="cube">
                <a:avLst>
                  <a:gd name="adj" fmla="val 25000"/>
                </a:avLst>
              </a:prstGeom>
              <a:solidFill>
                <a:srgbClr val="9900CC"/>
              </a:solidFill>
              <a:ln w="19050">
                <a:solidFill>
                  <a:schemeClr val="tx1"/>
                </a:solidFill>
                <a:miter lim="800000"/>
                <a:headEnd/>
                <a:tailEnd/>
              </a:ln>
            </p:spPr>
            <p:txBody>
              <a:bodyPr wrap="none" anchor="ctr"/>
              <a:lstStyle/>
              <a:p>
                <a:endParaRPr lang="en-US"/>
              </a:p>
            </p:txBody>
          </p:sp>
          <p:sp>
            <p:nvSpPr>
              <p:cNvPr id="5154" name="Freeform 7"/>
              <p:cNvSpPr>
                <a:spLocks/>
              </p:cNvSpPr>
              <p:nvPr/>
            </p:nvSpPr>
            <p:spPr bwMode="auto">
              <a:xfrm>
                <a:off x="1262" y="2280"/>
                <a:ext cx="798" cy="624"/>
              </a:xfrm>
              <a:custGeom>
                <a:avLst/>
                <a:gdLst>
                  <a:gd name="T0" fmla="*/ 668 w 798"/>
                  <a:gd name="T1" fmla="*/ 58 h 624"/>
                  <a:gd name="T2" fmla="*/ 711 w 798"/>
                  <a:gd name="T3" fmla="*/ 77 h 624"/>
                  <a:gd name="T4" fmla="*/ 783 w 798"/>
                  <a:gd name="T5" fmla="*/ 235 h 624"/>
                  <a:gd name="T6" fmla="*/ 797 w 798"/>
                  <a:gd name="T7" fmla="*/ 264 h 624"/>
                  <a:gd name="T8" fmla="*/ 778 w 798"/>
                  <a:gd name="T9" fmla="*/ 403 h 624"/>
                  <a:gd name="T10" fmla="*/ 730 w 798"/>
                  <a:gd name="T11" fmla="*/ 494 h 624"/>
                  <a:gd name="T12" fmla="*/ 687 w 798"/>
                  <a:gd name="T13" fmla="*/ 571 h 624"/>
                  <a:gd name="T14" fmla="*/ 629 w 798"/>
                  <a:gd name="T15" fmla="*/ 538 h 624"/>
                  <a:gd name="T16" fmla="*/ 600 w 798"/>
                  <a:gd name="T17" fmla="*/ 504 h 624"/>
                  <a:gd name="T18" fmla="*/ 548 w 798"/>
                  <a:gd name="T19" fmla="*/ 557 h 624"/>
                  <a:gd name="T20" fmla="*/ 418 w 798"/>
                  <a:gd name="T21" fmla="*/ 624 h 624"/>
                  <a:gd name="T22" fmla="*/ 346 w 798"/>
                  <a:gd name="T23" fmla="*/ 590 h 624"/>
                  <a:gd name="T24" fmla="*/ 260 w 798"/>
                  <a:gd name="T25" fmla="*/ 571 h 624"/>
                  <a:gd name="T26" fmla="*/ 188 w 798"/>
                  <a:gd name="T27" fmla="*/ 595 h 624"/>
                  <a:gd name="T28" fmla="*/ 87 w 798"/>
                  <a:gd name="T29" fmla="*/ 605 h 624"/>
                  <a:gd name="T30" fmla="*/ 44 w 798"/>
                  <a:gd name="T31" fmla="*/ 581 h 624"/>
                  <a:gd name="T32" fmla="*/ 20 w 798"/>
                  <a:gd name="T33" fmla="*/ 533 h 624"/>
                  <a:gd name="T34" fmla="*/ 0 w 798"/>
                  <a:gd name="T35" fmla="*/ 326 h 624"/>
                  <a:gd name="T36" fmla="*/ 5 w 798"/>
                  <a:gd name="T37" fmla="*/ 298 h 624"/>
                  <a:gd name="T38" fmla="*/ 20 w 798"/>
                  <a:gd name="T39" fmla="*/ 288 h 624"/>
                  <a:gd name="T40" fmla="*/ 44 w 798"/>
                  <a:gd name="T41" fmla="*/ 245 h 624"/>
                  <a:gd name="T42" fmla="*/ 39 w 798"/>
                  <a:gd name="T43" fmla="*/ 216 h 624"/>
                  <a:gd name="T44" fmla="*/ 29 w 798"/>
                  <a:gd name="T45" fmla="*/ 187 h 624"/>
                  <a:gd name="T46" fmla="*/ 34 w 798"/>
                  <a:gd name="T47" fmla="*/ 120 h 624"/>
                  <a:gd name="T48" fmla="*/ 48 w 798"/>
                  <a:gd name="T49" fmla="*/ 115 h 624"/>
                  <a:gd name="T50" fmla="*/ 92 w 798"/>
                  <a:gd name="T51" fmla="*/ 96 h 624"/>
                  <a:gd name="T52" fmla="*/ 149 w 798"/>
                  <a:gd name="T53" fmla="*/ 82 h 624"/>
                  <a:gd name="T54" fmla="*/ 221 w 798"/>
                  <a:gd name="T55" fmla="*/ 48 h 624"/>
                  <a:gd name="T56" fmla="*/ 303 w 798"/>
                  <a:gd name="T57" fmla="*/ 29 h 624"/>
                  <a:gd name="T58" fmla="*/ 360 w 798"/>
                  <a:gd name="T59" fmla="*/ 0 h 624"/>
                  <a:gd name="T60" fmla="*/ 466 w 798"/>
                  <a:gd name="T61" fmla="*/ 48 h 624"/>
                  <a:gd name="T62" fmla="*/ 524 w 798"/>
                  <a:gd name="T63" fmla="*/ 58 h 624"/>
                  <a:gd name="T64" fmla="*/ 576 w 798"/>
                  <a:gd name="T65" fmla="*/ 72 h 624"/>
                  <a:gd name="T66" fmla="*/ 644 w 798"/>
                  <a:gd name="T67" fmla="*/ 62 h 624"/>
                  <a:gd name="T68" fmla="*/ 668 w 798"/>
                  <a:gd name="T69" fmla="*/ 67 h 624"/>
                  <a:gd name="T70" fmla="*/ 668 w 798"/>
                  <a:gd name="T71" fmla="*/ 58 h 62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8"/>
                  <a:gd name="T109" fmla="*/ 0 h 624"/>
                  <a:gd name="T110" fmla="*/ 798 w 798"/>
                  <a:gd name="T111" fmla="*/ 624 h 62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8" h="624">
                    <a:moveTo>
                      <a:pt x="668" y="58"/>
                    </a:moveTo>
                    <a:cubicBezTo>
                      <a:pt x="685" y="63"/>
                      <a:pt x="696" y="67"/>
                      <a:pt x="711" y="77"/>
                    </a:cubicBezTo>
                    <a:cubicBezTo>
                      <a:pt x="744" y="127"/>
                      <a:pt x="748" y="187"/>
                      <a:pt x="783" y="235"/>
                    </a:cubicBezTo>
                    <a:cubicBezTo>
                      <a:pt x="786" y="245"/>
                      <a:pt x="797" y="253"/>
                      <a:pt x="797" y="264"/>
                    </a:cubicBezTo>
                    <a:cubicBezTo>
                      <a:pt x="798" y="289"/>
                      <a:pt x="795" y="372"/>
                      <a:pt x="778" y="403"/>
                    </a:cubicBezTo>
                    <a:cubicBezTo>
                      <a:pt x="759" y="437"/>
                      <a:pt x="743" y="457"/>
                      <a:pt x="730" y="494"/>
                    </a:cubicBezTo>
                    <a:cubicBezTo>
                      <a:pt x="721" y="520"/>
                      <a:pt x="714" y="561"/>
                      <a:pt x="687" y="571"/>
                    </a:cubicBezTo>
                    <a:cubicBezTo>
                      <a:pt x="651" y="566"/>
                      <a:pt x="648" y="565"/>
                      <a:pt x="629" y="538"/>
                    </a:cubicBezTo>
                    <a:cubicBezTo>
                      <a:pt x="622" y="518"/>
                      <a:pt x="620" y="511"/>
                      <a:pt x="600" y="504"/>
                    </a:cubicBezTo>
                    <a:cubicBezTo>
                      <a:pt x="579" y="519"/>
                      <a:pt x="565" y="540"/>
                      <a:pt x="548" y="557"/>
                    </a:cubicBezTo>
                    <a:cubicBezTo>
                      <a:pt x="516" y="589"/>
                      <a:pt x="460" y="609"/>
                      <a:pt x="418" y="624"/>
                    </a:cubicBezTo>
                    <a:cubicBezTo>
                      <a:pt x="393" y="615"/>
                      <a:pt x="371" y="599"/>
                      <a:pt x="346" y="590"/>
                    </a:cubicBezTo>
                    <a:cubicBezTo>
                      <a:pt x="314" y="558"/>
                      <a:pt x="315" y="566"/>
                      <a:pt x="260" y="571"/>
                    </a:cubicBezTo>
                    <a:cubicBezTo>
                      <a:pt x="235" y="579"/>
                      <a:pt x="213" y="588"/>
                      <a:pt x="188" y="595"/>
                    </a:cubicBezTo>
                    <a:cubicBezTo>
                      <a:pt x="153" y="618"/>
                      <a:pt x="135" y="609"/>
                      <a:pt x="87" y="605"/>
                    </a:cubicBezTo>
                    <a:cubicBezTo>
                      <a:pt x="69" y="599"/>
                      <a:pt x="61" y="587"/>
                      <a:pt x="44" y="581"/>
                    </a:cubicBezTo>
                    <a:cubicBezTo>
                      <a:pt x="20" y="547"/>
                      <a:pt x="26" y="563"/>
                      <a:pt x="20" y="533"/>
                    </a:cubicBezTo>
                    <a:cubicBezTo>
                      <a:pt x="17" y="452"/>
                      <a:pt x="13" y="399"/>
                      <a:pt x="0" y="326"/>
                    </a:cubicBezTo>
                    <a:cubicBezTo>
                      <a:pt x="2" y="317"/>
                      <a:pt x="1" y="306"/>
                      <a:pt x="5" y="298"/>
                    </a:cubicBezTo>
                    <a:cubicBezTo>
                      <a:pt x="8" y="293"/>
                      <a:pt x="16" y="293"/>
                      <a:pt x="20" y="288"/>
                    </a:cubicBezTo>
                    <a:cubicBezTo>
                      <a:pt x="37" y="269"/>
                      <a:pt x="37" y="264"/>
                      <a:pt x="44" y="245"/>
                    </a:cubicBezTo>
                    <a:cubicBezTo>
                      <a:pt x="42" y="235"/>
                      <a:pt x="41" y="225"/>
                      <a:pt x="39" y="216"/>
                    </a:cubicBezTo>
                    <a:cubicBezTo>
                      <a:pt x="36" y="206"/>
                      <a:pt x="29" y="187"/>
                      <a:pt x="29" y="187"/>
                    </a:cubicBezTo>
                    <a:cubicBezTo>
                      <a:pt x="31" y="165"/>
                      <a:pt x="28" y="142"/>
                      <a:pt x="34" y="120"/>
                    </a:cubicBezTo>
                    <a:cubicBezTo>
                      <a:pt x="35" y="115"/>
                      <a:pt x="44" y="117"/>
                      <a:pt x="48" y="115"/>
                    </a:cubicBezTo>
                    <a:cubicBezTo>
                      <a:pt x="93" y="93"/>
                      <a:pt x="20" y="121"/>
                      <a:pt x="92" y="96"/>
                    </a:cubicBezTo>
                    <a:cubicBezTo>
                      <a:pt x="111" y="89"/>
                      <a:pt x="130" y="88"/>
                      <a:pt x="149" y="82"/>
                    </a:cubicBezTo>
                    <a:cubicBezTo>
                      <a:pt x="177" y="73"/>
                      <a:pt x="195" y="58"/>
                      <a:pt x="221" y="48"/>
                    </a:cubicBezTo>
                    <a:cubicBezTo>
                      <a:pt x="246" y="38"/>
                      <a:pt x="277" y="36"/>
                      <a:pt x="303" y="29"/>
                    </a:cubicBezTo>
                    <a:cubicBezTo>
                      <a:pt x="320" y="17"/>
                      <a:pt x="340" y="7"/>
                      <a:pt x="360" y="0"/>
                    </a:cubicBezTo>
                    <a:cubicBezTo>
                      <a:pt x="404" y="8"/>
                      <a:pt x="428" y="28"/>
                      <a:pt x="466" y="48"/>
                    </a:cubicBezTo>
                    <a:cubicBezTo>
                      <a:pt x="482" y="57"/>
                      <a:pt x="510" y="56"/>
                      <a:pt x="524" y="58"/>
                    </a:cubicBezTo>
                    <a:cubicBezTo>
                      <a:pt x="542" y="63"/>
                      <a:pt x="558" y="68"/>
                      <a:pt x="576" y="72"/>
                    </a:cubicBezTo>
                    <a:cubicBezTo>
                      <a:pt x="599" y="70"/>
                      <a:pt x="621" y="62"/>
                      <a:pt x="644" y="62"/>
                    </a:cubicBezTo>
                    <a:cubicBezTo>
                      <a:pt x="652" y="62"/>
                      <a:pt x="660" y="68"/>
                      <a:pt x="668" y="67"/>
                    </a:cubicBezTo>
                    <a:cubicBezTo>
                      <a:pt x="671" y="67"/>
                      <a:pt x="668" y="61"/>
                      <a:pt x="668" y="58"/>
                    </a:cubicBezTo>
                    <a:close/>
                  </a:path>
                </a:pathLst>
              </a:custGeom>
              <a:solidFill>
                <a:srgbClr val="F1C9FF"/>
              </a:solidFill>
              <a:ln w="19050">
                <a:solidFill>
                  <a:schemeClr val="tx1"/>
                </a:solidFill>
                <a:round/>
                <a:headEnd/>
                <a:tailEnd/>
              </a:ln>
            </p:spPr>
            <p:txBody>
              <a:bodyPr/>
              <a:lstStyle/>
              <a:p>
                <a:endParaRPr lang="en-US"/>
              </a:p>
            </p:txBody>
          </p:sp>
        </p:grpSp>
        <p:sp>
          <p:nvSpPr>
            <p:cNvPr id="5152" name="Text Box 8"/>
            <p:cNvSpPr txBox="1">
              <a:spLocks noChangeArrowheads="1"/>
            </p:cNvSpPr>
            <p:nvPr/>
          </p:nvSpPr>
          <p:spPr bwMode="auto">
            <a:xfrm>
              <a:off x="585" y="2925"/>
              <a:ext cx="832" cy="250"/>
            </a:xfrm>
            <a:prstGeom prst="rect">
              <a:avLst/>
            </a:prstGeom>
            <a:noFill/>
            <a:ln w="9525">
              <a:noFill/>
              <a:miter lim="800000"/>
              <a:headEnd/>
              <a:tailEnd/>
            </a:ln>
          </p:spPr>
          <p:txBody>
            <a:bodyPr wrap="none">
              <a:spAutoFit/>
            </a:bodyPr>
            <a:lstStyle/>
            <a:p>
              <a:r>
                <a:rPr lang="en-US" sz="2000">
                  <a:solidFill>
                    <a:srgbClr val="660066"/>
                  </a:solidFill>
                  <a:sym typeface="Symbol" pitchFamily="18" charset="2"/>
                </a:rPr>
                <a:t></a:t>
              </a:r>
              <a:r>
                <a:rPr lang="en-US" sz="2000">
                  <a:solidFill>
                    <a:srgbClr val="660066"/>
                  </a:solidFill>
                </a:rPr>
                <a:t>0</a:t>
              </a:r>
              <a:r>
                <a:rPr lang="en-US" sz="2000">
                  <a:solidFill>
                    <a:srgbClr val="660066"/>
                  </a:solidFill>
                  <a:sym typeface="Symbol" pitchFamily="18" charset="2"/>
                </a:rPr>
                <a:t></a:t>
              </a:r>
              <a:r>
                <a:rPr lang="en-US" sz="2000" b="1">
                  <a:solidFill>
                    <a:srgbClr val="660066"/>
                  </a:solidFill>
                  <a:sym typeface="Symbol" pitchFamily="18" charset="2"/>
                </a:rPr>
                <a:t> </a:t>
              </a:r>
              <a:r>
                <a:rPr lang="en-US" sz="2000" b="1">
                  <a:solidFill>
                    <a:srgbClr val="660066"/>
                  </a:solidFill>
                  <a:latin typeface="Times New Roman" pitchFamily="18" charset="0"/>
                  <a:sym typeface="Symbol" pitchFamily="18" charset="2"/>
                </a:rPr>
                <a:t>+</a:t>
              </a:r>
              <a:r>
                <a:rPr lang="en-US" sz="2000">
                  <a:solidFill>
                    <a:srgbClr val="660066"/>
                  </a:solidFill>
                </a:rPr>
                <a:t> </a:t>
              </a:r>
              <a:r>
                <a:rPr lang="en-US" sz="2000">
                  <a:solidFill>
                    <a:srgbClr val="660066"/>
                  </a:solidFill>
                  <a:sym typeface="Symbol" pitchFamily="18" charset="2"/>
                </a:rPr>
                <a:t></a:t>
              </a:r>
              <a:r>
                <a:rPr lang="en-US" sz="2000">
                  <a:solidFill>
                    <a:srgbClr val="660066"/>
                  </a:solidFill>
                </a:rPr>
                <a:t>1</a:t>
              </a:r>
              <a:r>
                <a:rPr lang="en-US" sz="2000">
                  <a:solidFill>
                    <a:srgbClr val="660066"/>
                  </a:solidFill>
                  <a:sym typeface="Symbol" pitchFamily="18" charset="2"/>
                </a:rPr>
                <a:t></a:t>
              </a:r>
            </a:p>
          </p:txBody>
        </p:sp>
      </p:grpSp>
      <p:graphicFrame>
        <p:nvGraphicFramePr>
          <p:cNvPr id="5122" name="Object 9"/>
          <p:cNvGraphicFramePr>
            <a:graphicFrameLocks noChangeAspect="1"/>
          </p:cNvGraphicFramePr>
          <p:nvPr/>
        </p:nvGraphicFramePr>
        <p:xfrm>
          <a:off x="2143125" y="2443163"/>
          <a:ext cx="442913" cy="307975"/>
        </p:xfrm>
        <a:graphic>
          <a:graphicData uri="http://schemas.openxmlformats.org/presentationml/2006/ole">
            <p:oleObj spid="_x0000_s18434" name="Equation" r:id="rId3" imgW="291960" imgH="203040" progId="Equation.3">
              <p:embed/>
            </p:oleObj>
          </a:graphicData>
        </a:graphic>
      </p:graphicFrame>
      <p:graphicFrame>
        <p:nvGraphicFramePr>
          <p:cNvPr id="5123" name="Object 10"/>
          <p:cNvGraphicFramePr>
            <a:graphicFrameLocks noChangeAspect="1"/>
          </p:cNvGraphicFramePr>
          <p:nvPr/>
        </p:nvGraphicFramePr>
        <p:xfrm>
          <a:off x="2913063" y="2138363"/>
          <a:ext cx="2397125" cy="1803400"/>
        </p:xfrm>
        <a:graphic>
          <a:graphicData uri="http://schemas.openxmlformats.org/presentationml/2006/ole">
            <p:oleObj spid="_x0000_s18435" name="Equation" r:id="rId4" imgW="1231560" imgH="927000" progId="Equation.3">
              <p:embed/>
            </p:oleObj>
          </a:graphicData>
        </a:graphic>
      </p:graphicFrame>
      <p:sp>
        <p:nvSpPr>
          <p:cNvPr id="5128" name="AutoShape 11"/>
          <p:cNvSpPr>
            <a:spLocks/>
          </p:cNvSpPr>
          <p:nvPr/>
        </p:nvSpPr>
        <p:spPr bwMode="auto">
          <a:xfrm>
            <a:off x="2751138" y="2214563"/>
            <a:ext cx="152400" cy="835025"/>
          </a:xfrm>
          <a:prstGeom prst="leftBrace">
            <a:avLst>
              <a:gd name="adj1" fmla="val 45660"/>
              <a:gd name="adj2" fmla="val 50000"/>
            </a:avLst>
          </a:prstGeom>
          <a:noFill/>
          <a:ln w="19050">
            <a:solidFill>
              <a:srgbClr val="0000CC"/>
            </a:solidFill>
            <a:round/>
            <a:headEnd/>
            <a:tailEnd/>
          </a:ln>
        </p:spPr>
        <p:txBody>
          <a:bodyPr wrap="none" anchor="ctr"/>
          <a:lstStyle/>
          <a:p>
            <a:pPr algn="ctr"/>
            <a:endParaRPr lang="en-US" sz="2800">
              <a:solidFill>
                <a:srgbClr val="3366FF"/>
              </a:solidFill>
            </a:endParaRPr>
          </a:p>
        </p:txBody>
      </p:sp>
      <p:sp>
        <p:nvSpPr>
          <p:cNvPr id="5129" name="Text Box 12"/>
          <p:cNvSpPr txBox="1">
            <a:spLocks noChangeArrowheads="1"/>
          </p:cNvSpPr>
          <p:nvPr/>
        </p:nvSpPr>
        <p:spPr bwMode="auto">
          <a:xfrm>
            <a:off x="974725" y="5449888"/>
            <a:ext cx="184150" cy="457200"/>
          </a:xfrm>
          <a:prstGeom prst="rect">
            <a:avLst/>
          </a:prstGeom>
          <a:noFill/>
          <a:ln w="19050" algn="ctr">
            <a:noFill/>
            <a:miter lim="800000"/>
            <a:headEnd/>
            <a:tailEnd/>
          </a:ln>
        </p:spPr>
        <p:txBody>
          <a:bodyPr wrap="none">
            <a:spAutoFit/>
          </a:bodyPr>
          <a:lstStyle/>
          <a:p>
            <a:pPr algn="ctr"/>
            <a:endParaRPr lang="en-US"/>
          </a:p>
        </p:txBody>
      </p:sp>
      <p:sp>
        <p:nvSpPr>
          <p:cNvPr id="335885" name="Text Box 13"/>
          <p:cNvSpPr txBox="1">
            <a:spLocks noChangeArrowheads="1"/>
          </p:cNvSpPr>
          <p:nvPr/>
        </p:nvSpPr>
        <p:spPr bwMode="auto">
          <a:xfrm>
            <a:off x="246063" y="4795838"/>
            <a:ext cx="7513637" cy="822325"/>
          </a:xfrm>
          <a:prstGeom prst="rect">
            <a:avLst/>
          </a:prstGeom>
          <a:noFill/>
          <a:ln w="19050" algn="ctr">
            <a:noFill/>
            <a:miter lim="800000"/>
            <a:headEnd/>
            <a:tailEnd/>
          </a:ln>
        </p:spPr>
        <p:txBody>
          <a:bodyPr>
            <a:spAutoFit/>
          </a:bodyPr>
          <a:lstStyle/>
          <a:p>
            <a:r>
              <a:rPr lang="en-US"/>
              <a:t>(</a:t>
            </a:r>
            <a:r>
              <a:rPr lang="en-US">
                <a:sym typeface="Symbol" pitchFamily="18" charset="2"/>
              </a:rPr>
              <a:t></a:t>
            </a:r>
            <a:r>
              <a:rPr lang="en-US"/>
              <a:t>) There exist </a:t>
            </a:r>
            <a:r>
              <a:rPr lang="en-US" b="1" i="1"/>
              <a:t>other</a:t>
            </a:r>
            <a:r>
              <a:rPr lang="en-US"/>
              <a:t> quantum operations, but they can all be “simulated” by the aforementioned types</a:t>
            </a:r>
            <a:endParaRPr lang="en-US" b="1"/>
          </a:p>
        </p:txBody>
      </p:sp>
      <p:sp>
        <p:nvSpPr>
          <p:cNvPr id="335886" name="Text Box 14"/>
          <p:cNvSpPr txBox="1">
            <a:spLocks noChangeArrowheads="1"/>
          </p:cNvSpPr>
          <p:nvPr/>
        </p:nvSpPr>
        <p:spPr bwMode="auto">
          <a:xfrm>
            <a:off x="246063" y="5781675"/>
            <a:ext cx="8229600" cy="822325"/>
          </a:xfrm>
          <a:prstGeom prst="rect">
            <a:avLst/>
          </a:prstGeom>
          <a:noFill/>
          <a:ln w="19050" algn="ctr">
            <a:noFill/>
            <a:miter lim="800000"/>
            <a:headEnd/>
            <a:tailEnd/>
          </a:ln>
        </p:spPr>
        <p:txBody>
          <a:bodyPr>
            <a:spAutoFit/>
          </a:bodyPr>
          <a:lstStyle/>
          <a:p>
            <a:r>
              <a:rPr lang="en-US" b="1">
                <a:solidFill>
                  <a:srgbClr val="009999"/>
                </a:solidFill>
              </a:rPr>
              <a:t>Example:</a:t>
            </a:r>
            <a:r>
              <a:rPr lang="en-US">
                <a:solidFill>
                  <a:srgbClr val="009999"/>
                </a:solidFill>
              </a:rPr>
              <a:t> measurement with respect to a different orthonormal basis </a:t>
            </a:r>
            <a:r>
              <a:rPr lang="en-US">
                <a:solidFill>
                  <a:srgbClr val="009999"/>
                </a:solidFill>
                <a:latin typeface="Times New Roman" pitchFamily="18" charset="0"/>
              </a:rPr>
              <a:t>{</a:t>
            </a:r>
            <a:r>
              <a:rPr lang="en-US">
                <a:solidFill>
                  <a:srgbClr val="009999"/>
                </a:solidFill>
                <a:sym typeface="Symbol" pitchFamily="18" charset="2"/>
              </a:rPr>
              <a:t></a:t>
            </a:r>
            <a:r>
              <a:rPr lang="el-GR">
                <a:solidFill>
                  <a:srgbClr val="009999"/>
                </a:solidFill>
                <a:latin typeface="Times New Roman" pitchFamily="18" charset="0"/>
                <a:cs typeface="Times New Roman" pitchFamily="18" charset="0"/>
                <a:sym typeface="Symbol" pitchFamily="18" charset="2"/>
              </a:rPr>
              <a:t>ψ</a:t>
            </a:r>
            <a:r>
              <a:rPr lang="en-CA" baseline="-25000">
                <a:solidFill>
                  <a:srgbClr val="009999"/>
                </a:solidFill>
                <a:latin typeface="Times New Roman" pitchFamily="18" charset="0"/>
                <a:cs typeface="Times New Roman" pitchFamily="18" charset="0"/>
                <a:sym typeface="Symbol" pitchFamily="18" charset="2"/>
              </a:rPr>
              <a:t>0</a:t>
            </a:r>
            <a:r>
              <a:rPr lang="en-US">
                <a:solidFill>
                  <a:srgbClr val="009999"/>
                </a:solidFill>
                <a:sym typeface="Symbol" pitchFamily="18" charset="2"/>
              </a:rPr>
              <a:t></a:t>
            </a:r>
            <a:r>
              <a:rPr lang="en-US">
                <a:solidFill>
                  <a:srgbClr val="009999"/>
                </a:solidFill>
              </a:rPr>
              <a:t>, </a:t>
            </a:r>
            <a:r>
              <a:rPr lang="en-US">
                <a:solidFill>
                  <a:srgbClr val="009999"/>
                </a:solidFill>
                <a:sym typeface="Symbol" pitchFamily="18" charset="2"/>
              </a:rPr>
              <a:t></a:t>
            </a:r>
            <a:r>
              <a:rPr lang="el-GR">
                <a:solidFill>
                  <a:srgbClr val="009999"/>
                </a:solidFill>
                <a:latin typeface="Times New Roman" pitchFamily="18" charset="0"/>
                <a:cs typeface="Times New Roman" pitchFamily="18" charset="0"/>
                <a:sym typeface="Symbol" pitchFamily="18" charset="2"/>
              </a:rPr>
              <a:t>ψ</a:t>
            </a:r>
            <a:r>
              <a:rPr lang="en-CA" baseline="-25000">
                <a:solidFill>
                  <a:srgbClr val="009999"/>
                </a:solidFill>
                <a:latin typeface="Times New Roman" pitchFamily="18" charset="0"/>
                <a:cs typeface="Times New Roman" pitchFamily="18" charset="0"/>
                <a:sym typeface="Symbol" pitchFamily="18" charset="2"/>
              </a:rPr>
              <a:t>1</a:t>
            </a:r>
            <a:r>
              <a:rPr lang="en-US">
                <a:solidFill>
                  <a:srgbClr val="009999"/>
                </a:solidFill>
                <a:sym typeface="Symbol" pitchFamily="18" charset="2"/>
              </a:rPr>
              <a:t></a:t>
            </a:r>
            <a:r>
              <a:rPr lang="en-US">
                <a:solidFill>
                  <a:srgbClr val="009999"/>
                </a:solidFill>
                <a:latin typeface="Times New Roman" pitchFamily="18" charset="0"/>
              </a:rPr>
              <a:t>}</a:t>
            </a:r>
          </a:p>
        </p:txBody>
      </p:sp>
      <p:sp>
        <p:nvSpPr>
          <p:cNvPr id="5132" name="Oval 15"/>
          <p:cNvSpPr>
            <a:spLocks noChangeArrowheads="1"/>
          </p:cNvSpPr>
          <p:nvPr/>
        </p:nvSpPr>
        <p:spPr bwMode="auto">
          <a:xfrm>
            <a:off x="5465763" y="1601788"/>
            <a:ext cx="2752725" cy="2743200"/>
          </a:xfrm>
          <a:prstGeom prst="ellipse">
            <a:avLst/>
          </a:prstGeom>
          <a:noFill/>
          <a:ln w="9525" algn="ctr">
            <a:solidFill>
              <a:schemeClr val="tx1"/>
            </a:solidFill>
            <a:prstDash val="sysDot"/>
            <a:round/>
            <a:headEnd/>
            <a:tailEnd/>
          </a:ln>
        </p:spPr>
        <p:txBody>
          <a:bodyPr wrap="none" anchor="ctr"/>
          <a:lstStyle/>
          <a:p>
            <a:endParaRPr lang="en-US"/>
          </a:p>
        </p:txBody>
      </p:sp>
      <p:sp>
        <p:nvSpPr>
          <p:cNvPr id="5133" name="Line 16"/>
          <p:cNvSpPr>
            <a:spLocks noChangeShapeType="1"/>
          </p:cNvSpPr>
          <p:nvPr/>
        </p:nvSpPr>
        <p:spPr bwMode="auto">
          <a:xfrm flipV="1">
            <a:off x="6846888" y="2211388"/>
            <a:ext cx="1143000" cy="762000"/>
          </a:xfrm>
          <a:prstGeom prst="line">
            <a:avLst/>
          </a:prstGeom>
          <a:noFill/>
          <a:ln w="38100">
            <a:solidFill>
              <a:srgbClr val="990099"/>
            </a:solidFill>
            <a:round/>
            <a:headEnd/>
            <a:tailEnd type="triangle" w="med" len="lg"/>
          </a:ln>
        </p:spPr>
        <p:txBody>
          <a:bodyPr wrap="none" anchor="ctr"/>
          <a:lstStyle/>
          <a:p>
            <a:endParaRPr lang="en-US"/>
          </a:p>
        </p:txBody>
      </p:sp>
      <p:sp>
        <p:nvSpPr>
          <p:cNvPr id="5134" name="Line 17"/>
          <p:cNvSpPr>
            <a:spLocks noChangeShapeType="1"/>
          </p:cNvSpPr>
          <p:nvPr/>
        </p:nvSpPr>
        <p:spPr bwMode="auto">
          <a:xfrm>
            <a:off x="6846888" y="2211388"/>
            <a:ext cx="1143000" cy="0"/>
          </a:xfrm>
          <a:prstGeom prst="line">
            <a:avLst/>
          </a:prstGeom>
          <a:noFill/>
          <a:ln w="12700">
            <a:solidFill>
              <a:srgbClr val="808080"/>
            </a:solidFill>
            <a:prstDash val="sysDot"/>
            <a:round/>
            <a:headEnd/>
            <a:tailEnd/>
          </a:ln>
        </p:spPr>
        <p:txBody>
          <a:bodyPr wrap="none" anchor="ctr"/>
          <a:lstStyle/>
          <a:p>
            <a:endParaRPr lang="en-US"/>
          </a:p>
        </p:txBody>
      </p:sp>
      <p:sp>
        <p:nvSpPr>
          <p:cNvPr id="5135" name="Line 18"/>
          <p:cNvSpPr>
            <a:spLocks noChangeShapeType="1"/>
          </p:cNvSpPr>
          <p:nvPr/>
        </p:nvSpPr>
        <p:spPr bwMode="auto">
          <a:xfrm>
            <a:off x="7989888" y="2211388"/>
            <a:ext cx="0" cy="762000"/>
          </a:xfrm>
          <a:prstGeom prst="line">
            <a:avLst/>
          </a:prstGeom>
          <a:noFill/>
          <a:ln w="12700">
            <a:solidFill>
              <a:srgbClr val="808080"/>
            </a:solidFill>
            <a:prstDash val="sysDot"/>
            <a:round/>
            <a:headEnd/>
            <a:tailEnd/>
          </a:ln>
        </p:spPr>
        <p:txBody>
          <a:bodyPr wrap="none" anchor="ctr"/>
          <a:lstStyle/>
          <a:p>
            <a:endParaRPr lang="en-US"/>
          </a:p>
        </p:txBody>
      </p:sp>
      <p:sp>
        <p:nvSpPr>
          <p:cNvPr id="5136" name="Rectangle 19"/>
          <p:cNvSpPr>
            <a:spLocks noChangeArrowheads="1"/>
          </p:cNvSpPr>
          <p:nvPr/>
        </p:nvSpPr>
        <p:spPr bwMode="auto">
          <a:xfrm>
            <a:off x="7227888" y="3201988"/>
            <a:ext cx="496887" cy="366712"/>
          </a:xfrm>
          <a:prstGeom prst="rect">
            <a:avLst/>
          </a:prstGeom>
          <a:noFill/>
          <a:ln w="19050" algn="ctr">
            <a:noFill/>
            <a:miter lim="800000"/>
            <a:headEnd/>
            <a:tailEnd/>
          </a:ln>
        </p:spPr>
        <p:txBody>
          <a:bodyPr wrap="none">
            <a:spAutoFit/>
          </a:bodyPr>
          <a:lstStyle/>
          <a:p>
            <a:pPr algn="ctr"/>
            <a:r>
              <a:rPr lang="en-US" sz="1800">
                <a:latin typeface="Times New Roman" pitchFamily="18" charset="0"/>
              </a:rPr>
              <a:t>|</a:t>
            </a:r>
            <a:r>
              <a:rPr lang="en-US" sz="1800">
                <a:latin typeface="Times New Roman" pitchFamily="18" charset="0"/>
                <a:sym typeface="Symbol" pitchFamily="18" charset="2"/>
              </a:rPr>
              <a:t></a:t>
            </a:r>
            <a:r>
              <a:rPr lang="en-US" sz="1800">
                <a:latin typeface="Times New Roman" pitchFamily="18" charset="0"/>
              </a:rPr>
              <a:t>|</a:t>
            </a:r>
            <a:r>
              <a:rPr lang="en-US" sz="1800" baseline="30000">
                <a:latin typeface="Times New Roman" pitchFamily="18" charset="0"/>
              </a:rPr>
              <a:t>2</a:t>
            </a:r>
          </a:p>
        </p:txBody>
      </p:sp>
      <p:sp>
        <p:nvSpPr>
          <p:cNvPr id="5137" name="Rectangle 20"/>
          <p:cNvSpPr>
            <a:spLocks noChangeArrowheads="1"/>
          </p:cNvSpPr>
          <p:nvPr/>
        </p:nvSpPr>
        <p:spPr bwMode="auto">
          <a:xfrm>
            <a:off x="6161088" y="2363788"/>
            <a:ext cx="477837" cy="366712"/>
          </a:xfrm>
          <a:prstGeom prst="rect">
            <a:avLst/>
          </a:prstGeom>
          <a:noFill/>
          <a:ln w="19050" algn="ctr">
            <a:noFill/>
            <a:miter lim="800000"/>
            <a:headEnd/>
            <a:tailEnd/>
          </a:ln>
        </p:spPr>
        <p:txBody>
          <a:bodyPr wrap="none">
            <a:spAutoFit/>
          </a:bodyPr>
          <a:lstStyle/>
          <a:p>
            <a:pPr algn="ctr"/>
            <a:r>
              <a:rPr lang="en-US" sz="1800">
                <a:latin typeface="Times New Roman" pitchFamily="18" charset="0"/>
              </a:rPr>
              <a:t>|</a:t>
            </a:r>
            <a:r>
              <a:rPr lang="en-US" sz="1800">
                <a:latin typeface="Times New Roman" pitchFamily="18" charset="0"/>
                <a:sym typeface="Symbol" pitchFamily="18" charset="2"/>
              </a:rPr>
              <a:t></a:t>
            </a:r>
            <a:r>
              <a:rPr lang="en-US" sz="1800">
                <a:latin typeface="Times New Roman" pitchFamily="18" charset="0"/>
              </a:rPr>
              <a:t>|</a:t>
            </a:r>
            <a:r>
              <a:rPr lang="en-US" sz="1800" baseline="30000">
                <a:latin typeface="Times New Roman" pitchFamily="18" charset="0"/>
              </a:rPr>
              <a:t>2</a:t>
            </a:r>
          </a:p>
        </p:txBody>
      </p:sp>
      <p:sp>
        <p:nvSpPr>
          <p:cNvPr id="5138" name="AutoShape 21"/>
          <p:cNvSpPr>
            <a:spLocks/>
          </p:cNvSpPr>
          <p:nvPr/>
        </p:nvSpPr>
        <p:spPr bwMode="auto">
          <a:xfrm>
            <a:off x="6618288" y="2211388"/>
            <a:ext cx="152400" cy="762000"/>
          </a:xfrm>
          <a:prstGeom prst="leftBrace">
            <a:avLst>
              <a:gd name="adj1" fmla="val 41667"/>
              <a:gd name="adj2" fmla="val 50000"/>
            </a:avLst>
          </a:prstGeom>
          <a:noFill/>
          <a:ln w="9525">
            <a:solidFill>
              <a:schemeClr val="tx1"/>
            </a:solidFill>
            <a:round/>
            <a:headEnd/>
            <a:tailEnd/>
          </a:ln>
        </p:spPr>
        <p:txBody>
          <a:bodyPr wrap="none" anchor="ctr"/>
          <a:lstStyle/>
          <a:p>
            <a:endParaRPr lang="en-US"/>
          </a:p>
        </p:txBody>
      </p:sp>
      <p:sp>
        <p:nvSpPr>
          <p:cNvPr id="5139" name="Line 22"/>
          <p:cNvSpPr>
            <a:spLocks noChangeShapeType="1"/>
          </p:cNvSpPr>
          <p:nvPr/>
        </p:nvSpPr>
        <p:spPr bwMode="auto">
          <a:xfrm>
            <a:off x="6846888" y="2973388"/>
            <a:ext cx="1371600" cy="0"/>
          </a:xfrm>
          <a:prstGeom prst="line">
            <a:avLst/>
          </a:prstGeom>
          <a:noFill/>
          <a:ln w="19050">
            <a:solidFill>
              <a:srgbClr val="808080"/>
            </a:solidFill>
            <a:round/>
            <a:headEnd/>
            <a:tailEnd/>
          </a:ln>
        </p:spPr>
        <p:txBody>
          <a:bodyPr wrap="none" anchor="ctr"/>
          <a:lstStyle/>
          <a:p>
            <a:endParaRPr lang="en-US"/>
          </a:p>
        </p:txBody>
      </p:sp>
      <p:sp>
        <p:nvSpPr>
          <p:cNvPr id="5140" name="Line 23"/>
          <p:cNvSpPr>
            <a:spLocks noChangeShapeType="1"/>
          </p:cNvSpPr>
          <p:nvPr/>
        </p:nvSpPr>
        <p:spPr bwMode="auto">
          <a:xfrm flipV="1">
            <a:off x="6846888" y="1601788"/>
            <a:ext cx="0" cy="1371600"/>
          </a:xfrm>
          <a:prstGeom prst="line">
            <a:avLst/>
          </a:prstGeom>
          <a:noFill/>
          <a:ln w="19050">
            <a:solidFill>
              <a:srgbClr val="808080"/>
            </a:solidFill>
            <a:round/>
            <a:headEnd/>
            <a:tailEnd/>
          </a:ln>
        </p:spPr>
        <p:txBody>
          <a:bodyPr wrap="none" anchor="ctr"/>
          <a:lstStyle/>
          <a:p>
            <a:endParaRPr lang="en-US"/>
          </a:p>
        </p:txBody>
      </p:sp>
      <p:grpSp>
        <p:nvGrpSpPr>
          <p:cNvPr id="4" name="Group 24"/>
          <p:cNvGrpSpPr>
            <a:grpSpLocks/>
          </p:cNvGrpSpPr>
          <p:nvPr/>
        </p:nvGrpSpPr>
        <p:grpSpPr bwMode="auto">
          <a:xfrm>
            <a:off x="6392863" y="1682750"/>
            <a:ext cx="1752600" cy="1295400"/>
            <a:chOff x="2304" y="1056"/>
            <a:chExt cx="1104" cy="816"/>
          </a:xfrm>
        </p:grpSpPr>
        <p:sp>
          <p:nvSpPr>
            <p:cNvPr id="5147" name="Line 25"/>
            <p:cNvSpPr>
              <a:spLocks noChangeShapeType="1"/>
            </p:cNvSpPr>
            <p:nvPr/>
          </p:nvSpPr>
          <p:spPr bwMode="auto">
            <a:xfrm flipV="1">
              <a:off x="2592" y="1584"/>
              <a:ext cx="816" cy="288"/>
            </a:xfrm>
            <a:prstGeom prst="line">
              <a:avLst/>
            </a:prstGeom>
            <a:noFill/>
            <a:ln w="19050">
              <a:solidFill>
                <a:srgbClr val="009999"/>
              </a:solidFill>
              <a:round/>
              <a:headEnd/>
              <a:tailEnd/>
            </a:ln>
          </p:spPr>
          <p:txBody>
            <a:bodyPr wrap="none" anchor="ctr"/>
            <a:lstStyle/>
            <a:p>
              <a:endParaRPr lang="en-US"/>
            </a:p>
          </p:txBody>
        </p:sp>
        <p:sp>
          <p:nvSpPr>
            <p:cNvPr id="5148" name="Line 26"/>
            <p:cNvSpPr>
              <a:spLocks noChangeShapeType="1"/>
            </p:cNvSpPr>
            <p:nvPr/>
          </p:nvSpPr>
          <p:spPr bwMode="auto">
            <a:xfrm flipH="1" flipV="1">
              <a:off x="2304" y="1056"/>
              <a:ext cx="288" cy="816"/>
            </a:xfrm>
            <a:prstGeom prst="line">
              <a:avLst/>
            </a:prstGeom>
            <a:noFill/>
            <a:ln w="19050">
              <a:solidFill>
                <a:srgbClr val="009999"/>
              </a:solidFill>
              <a:round/>
              <a:headEnd/>
              <a:tailEnd/>
            </a:ln>
          </p:spPr>
          <p:txBody>
            <a:bodyPr wrap="none" anchor="ctr"/>
            <a:lstStyle/>
            <a:p>
              <a:endParaRPr lang="en-US"/>
            </a:p>
          </p:txBody>
        </p:sp>
        <p:sp>
          <p:nvSpPr>
            <p:cNvPr id="5149" name="Line 27"/>
            <p:cNvSpPr>
              <a:spLocks noChangeShapeType="1"/>
            </p:cNvSpPr>
            <p:nvPr/>
          </p:nvSpPr>
          <p:spPr bwMode="auto">
            <a:xfrm>
              <a:off x="3312" y="1392"/>
              <a:ext cx="48" cy="192"/>
            </a:xfrm>
            <a:prstGeom prst="line">
              <a:avLst/>
            </a:prstGeom>
            <a:noFill/>
            <a:ln w="12700">
              <a:solidFill>
                <a:srgbClr val="009999"/>
              </a:solidFill>
              <a:prstDash val="sysDot"/>
              <a:round/>
              <a:headEnd/>
              <a:tailEnd/>
            </a:ln>
          </p:spPr>
          <p:txBody>
            <a:bodyPr wrap="none" anchor="ctr"/>
            <a:lstStyle/>
            <a:p>
              <a:endParaRPr lang="en-US"/>
            </a:p>
          </p:txBody>
        </p:sp>
        <p:sp>
          <p:nvSpPr>
            <p:cNvPr id="5150" name="Line 28"/>
            <p:cNvSpPr>
              <a:spLocks noChangeShapeType="1"/>
            </p:cNvSpPr>
            <p:nvPr/>
          </p:nvSpPr>
          <p:spPr bwMode="auto">
            <a:xfrm flipH="1">
              <a:off x="2544" y="1392"/>
              <a:ext cx="768" cy="288"/>
            </a:xfrm>
            <a:prstGeom prst="line">
              <a:avLst/>
            </a:prstGeom>
            <a:noFill/>
            <a:ln w="19050" cap="rnd">
              <a:solidFill>
                <a:srgbClr val="009999"/>
              </a:solidFill>
              <a:prstDash val="sysDot"/>
              <a:round/>
              <a:headEnd/>
              <a:tailEnd/>
            </a:ln>
          </p:spPr>
          <p:txBody>
            <a:bodyPr wrap="none" anchor="ctr"/>
            <a:lstStyle/>
            <a:p>
              <a:endParaRPr lang="en-US"/>
            </a:p>
          </p:txBody>
        </p:sp>
      </p:grpSp>
      <p:sp>
        <p:nvSpPr>
          <p:cNvPr id="5142" name="Text Box 29"/>
          <p:cNvSpPr txBox="1">
            <a:spLocks noChangeArrowheads="1"/>
          </p:cNvSpPr>
          <p:nvPr/>
        </p:nvSpPr>
        <p:spPr bwMode="auto">
          <a:xfrm>
            <a:off x="8218488" y="2744788"/>
            <a:ext cx="460375" cy="396875"/>
          </a:xfrm>
          <a:prstGeom prst="rect">
            <a:avLst/>
          </a:prstGeom>
          <a:noFill/>
          <a:ln w="19050" algn="ctr">
            <a:noFill/>
            <a:miter lim="800000"/>
            <a:headEnd/>
            <a:tailEnd/>
          </a:ln>
        </p:spPr>
        <p:txBody>
          <a:bodyPr wrap="none">
            <a:spAutoFit/>
          </a:bodyPr>
          <a:lstStyle/>
          <a:p>
            <a:pPr algn="ctr"/>
            <a:r>
              <a:rPr lang="en-US" sz="2000">
                <a:solidFill>
                  <a:srgbClr val="990099"/>
                </a:solidFill>
                <a:sym typeface="Symbol" pitchFamily="18" charset="2"/>
              </a:rPr>
              <a:t></a:t>
            </a:r>
            <a:r>
              <a:rPr lang="en-US" sz="2000">
                <a:solidFill>
                  <a:srgbClr val="990099"/>
                </a:solidFill>
              </a:rPr>
              <a:t>0</a:t>
            </a:r>
            <a:r>
              <a:rPr lang="en-US" sz="2000" b="1">
                <a:solidFill>
                  <a:srgbClr val="990099"/>
                </a:solidFill>
                <a:sym typeface="Symbol" pitchFamily="18" charset="2"/>
              </a:rPr>
              <a:t></a:t>
            </a:r>
          </a:p>
        </p:txBody>
      </p:sp>
      <p:sp>
        <p:nvSpPr>
          <p:cNvPr id="5143" name="Text Box 30"/>
          <p:cNvSpPr txBox="1">
            <a:spLocks noChangeArrowheads="1"/>
          </p:cNvSpPr>
          <p:nvPr/>
        </p:nvSpPr>
        <p:spPr bwMode="auto">
          <a:xfrm>
            <a:off x="6618288" y="1144588"/>
            <a:ext cx="460375" cy="396875"/>
          </a:xfrm>
          <a:prstGeom prst="rect">
            <a:avLst/>
          </a:prstGeom>
          <a:noFill/>
          <a:ln w="19050" algn="ctr">
            <a:noFill/>
            <a:miter lim="800000"/>
            <a:headEnd/>
            <a:tailEnd/>
          </a:ln>
        </p:spPr>
        <p:txBody>
          <a:bodyPr wrap="none">
            <a:spAutoFit/>
          </a:bodyPr>
          <a:lstStyle/>
          <a:p>
            <a:pPr algn="ctr"/>
            <a:r>
              <a:rPr lang="en-US" sz="2000">
                <a:solidFill>
                  <a:srgbClr val="990099"/>
                </a:solidFill>
                <a:sym typeface="Symbol" pitchFamily="18" charset="2"/>
              </a:rPr>
              <a:t></a:t>
            </a:r>
            <a:r>
              <a:rPr lang="en-US" sz="2000">
                <a:solidFill>
                  <a:srgbClr val="990099"/>
                </a:solidFill>
              </a:rPr>
              <a:t>1</a:t>
            </a:r>
            <a:r>
              <a:rPr lang="en-US" sz="2000" b="1">
                <a:solidFill>
                  <a:srgbClr val="990099"/>
                </a:solidFill>
                <a:sym typeface="Symbol" pitchFamily="18" charset="2"/>
              </a:rPr>
              <a:t></a:t>
            </a:r>
          </a:p>
        </p:txBody>
      </p:sp>
      <p:sp>
        <p:nvSpPr>
          <p:cNvPr id="335903" name="Text Box 31"/>
          <p:cNvSpPr txBox="1">
            <a:spLocks noChangeArrowheads="1"/>
          </p:cNvSpPr>
          <p:nvPr/>
        </p:nvSpPr>
        <p:spPr bwMode="auto">
          <a:xfrm>
            <a:off x="8120063" y="2211388"/>
            <a:ext cx="636587" cy="457200"/>
          </a:xfrm>
          <a:prstGeom prst="rect">
            <a:avLst/>
          </a:prstGeom>
          <a:noFill/>
          <a:ln w="19050" algn="ctr">
            <a:noFill/>
            <a:miter lim="800000"/>
            <a:headEnd/>
            <a:tailEnd/>
          </a:ln>
        </p:spPr>
        <p:txBody>
          <a:bodyPr wrap="none">
            <a:spAutoFit/>
          </a:bodyPr>
          <a:lstStyle/>
          <a:p>
            <a:pPr algn="ctr"/>
            <a:r>
              <a:rPr lang="en-US">
                <a:solidFill>
                  <a:srgbClr val="009999"/>
                </a:solidFill>
                <a:sym typeface="Symbol" pitchFamily="18" charset="2"/>
              </a:rPr>
              <a:t></a:t>
            </a:r>
            <a:r>
              <a:rPr lang="el-GR">
                <a:solidFill>
                  <a:srgbClr val="009999"/>
                </a:solidFill>
                <a:latin typeface="Times New Roman" pitchFamily="18" charset="0"/>
                <a:cs typeface="Times New Roman" pitchFamily="18" charset="0"/>
                <a:sym typeface="Symbol" pitchFamily="18" charset="2"/>
              </a:rPr>
              <a:t>ψ</a:t>
            </a:r>
            <a:r>
              <a:rPr lang="en-CA" baseline="-25000">
                <a:solidFill>
                  <a:srgbClr val="009999"/>
                </a:solidFill>
                <a:latin typeface="Times New Roman" pitchFamily="18" charset="0"/>
                <a:cs typeface="Times New Roman" pitchFamily="18" charset="0"/>
                <a:sym typeface="Symbol" pitchFamily="18" charset="2"/>
              </a:rPr>
              <a:t>0</a:t>
            </a:r>
            <a:r>
              <a:rPr lang="en-US">
                <a:solidFill>
                  <a:srgbClr val="009999"/>
                </a:solidFill>
                <a:sym typeface="Symbol" pitchFamily="18" charset="2"/>
              </a:rPr>
              <a:t></a:t>
            </a:r>
          </a:p>
        </p:txBody>
      </p:sp>
      <p:sp>
        <p:nvSpPr>
          <p:cNvPr id="335904" name="Text Box 32"/>
          <p:cNvSpPr txBox="1">
            <a:spLocks noChangeArrowheads="1"/>
          </p:cNvSpPr>
          <p:nvPr/>
        </p:nvSpPr>
        <p:spPr bwMode="auto">
          <a:xfrm>
            <a:off x="5910263" y="1220788"/>
            <a:ext cx="636587" cy="457200"/>
          </a:xfrm>
          <a:prstGeom prst="rect">
            <a:avLst/>
          </a:prstGeom>
          <a:noFill/>
          <a:ln w="19050" algn="ctr">
            <a:noFill/>
            <a:miter lim="800000"/>
            <a:headEnd/>
            <a:tailEnd/>
          </a:ln>
        </p:spPr>
        <p:txBody>
          <a:bodyPr wrap="none">
            <a:spAutoFit/>
          </a:bodyPr>
          <a:lstStyle/>
          <a:p>
            <a:pPr algn="ctr"/>
            <a:r>
              <a:rPr lang="en-US">
                <a:solidFill>
                  <a:srgbClr val="009999"/>
                </a:solidFill>
                <a:sym typeface="Symbol" pitchFamily="18" charset="2"/>
              </a:rPr>
              <a:t></a:t>
            </a:r>
            <a:r>
              <a:rPr lang="el-GR">
                <a:solidFill>
                  <a:srgbClr val="009999"/>
                </a:solidFill>
                <a:latin typeface="Times New Roman" pitchFamily="18" charset="0"/>
                <a:cs typeface="Times New Roman" pitchFamily="18" charset="0"/>
                <a:sym typeface="Symbol" pitchFamily="18" charset="2"/>
              </a:rPr>
              <a:t>ψ</a:t>
            </a:r>
            <a:r>
              <a:rPr lang="en-CA" baseline="-25000">
                <a:solidFill>
                  <a:srgbClr val="009999"/>
                </a:solidFill>
                <a:latin typeface="Times New Roman" pitchFamily="18" charset="0"/>
                <a:cs typeface="Times New Roman" pitchFamily="18" charset="0"/>
                <a:sym typeface="Symbol" pitchFamily="18" charset="2"/>
              </a:rPr>
              <a:t>1</a:t>
            </a:r>
            <a:r>
              <a:rPr lang="en-US">
                <a:solidFill>
                  <a:srgbClr val="009999"/>
                </a:solidFill>
                <a:sym typeface="Symbol" pitchFamily="18" charset="2"/>
              </a:rPr>
              <a:t></a:t>
            </a:r>
          </a:p>
        </p:txBody>
      </p:sp>
      <p:sp>
        <p:nvSpPr>
          <p:cNvPr id="5146" name="Text Box 33"/>
          <p:cNvSpPr txBox="1">
            <a:spLocks noChangeArrowheads="1"/>
          </p:cNvSpPr>
          <p:nvPr/>
        </p:nvSpPr>
        <p:spPr bwMode="auto">
          <a:xfrm>
            <a:off x="473075" y="3732213"/>
            <a:ext cx="5048250" cy="822325"/>
          </a:xfrm>
          <a:prstGeom prst="rect">
            <a:avLst/>
          </a:prstGeom>
          <a:noFill/>
          <a:ln w="9525">
            <a:noFill/>
            <a:miter lim="800000"/>
            <a:headEnd/>
            <a:tailEnd/>
          </a:ln>
        </p:spPr>
        <p:txBody>
          <a:bodyPr wrap="none">
            <a:spAutoFit/>
          </a:bodyPr>
          <a:lstStyle/>
          <a:p>
            <a:r>
              <a:rPr lang="en-US"/>
              <a:t>… and the quantum state collapses </a:t>
            </a:r>
          </a:p>
          <a:p>
            <a:r>
              <a:rPr lang="en-US"/>
              <a:t>     </a:t>
            </a:r>
            <a:r>
              <a:rPr lang="en-CA"/>
              <a:t>to </a:t>
            </a:r>
            <a:r>
              <a:rPr lang="en-US">
                <a:solidFill>
                  <a:srgbClr val="990099"/>
                </a:solidFill>
                <a:sym typeface="Symbol" pitchFamily="18" charset="2"/>
              </a:rPr>
              <a:t></a:t>
            </a:r>
            <a:r>
              <a:rPr lang="en-US">
                <a:solidFill>
                  <a:srgbClr val="990099"/>
                </a:solidFill>
              </a:rPr>
              <a:t>0</a:t>
            </a:r>
            <a:r>
              <a:rPr lang="en-US" b="1">
                <a:solidFill>
                  <a:srgbClr val="990099"/>
                </a:solidFill>
                <a:sym typeface="Symbol" pitchFamily="18" charset="2"/>
              </a:rPr>
              <a:t> </a:t>
            </a:r>
            <a:r>
              <a:rPr lang="en-CA"/>
              <a:t>or </a:t>
            </a:r>
            <a:r>
              <a:rPr lang="en-US">
                <a:solidFill>
                  <a:srgbClr val="990099"/>
                </a:solidFill>
                <a:sym typeface="Symbol" pitchFamily="18" charset="2"/>
              </a:rPr>
              <a:t></a:t>
            </a:r>
            <a:r>
              <a:rPr lang="en-US">
                <a:solidFill>
                  <a:srgbClr val="990099"/>
                </a:solidFill>
              </a:rPr>
              <a:t>1</a:t>
            </a:r>
            <a:r>
              <a:rPr lang="en-US" b="1">
                <a:solidFill>
                  <a:srgbClr val="990099"/>
                </a:solidFill>
                <a:sym typeface="Symbol"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58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58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590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59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85" grpId="0"/>
      <p:bldP spid="335886" grpId="0"/>
      <p:bldP spid="335903" grpId="0"/>
      <p:bldP spid="33590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Slide Number Placeholder 5"/>
          <p:cNvSpPr>
            <a:spLocks noGrp="1"/>
          </p:cNvSpPr>
          <p:nvPr>
            <p:ph type="sldNum" sz="quarter" idx="12"/>
          </p:nvPr>
        </p:nvSpPr>
        <p:spPr>
          <a:noFill/>
        </p:spPr>
        <p:txBody>
          <a:bodyPr/>
          <a:lstStyle/>
          <a:p>
            <a:fld id="{6ADB662E-46CB-4FF8-9416-A7BACAE91175}" type="slidenum">
              <a:rPr lang="en-US"/>
              <a:pPr/>
              <a:t>33</a:t>
            </a:fld>
            <a:endParaRPr lang="en-US"/>
          </a:p>
        </p:txBody>
      </p:sp>
      <p:sp>
        <p:nvSpPr>
          <p:cNvPr id="336898" name="Rectangle 2"/>
          <p:cNvSpPr>
            <a:spLocks noGrp="1" noChangeArrowheads="1"/>
          </p:cNvSpPr>
          <p:nvPr>
            <p:ph type="title"/>
          </p:nvPr>
        </p:nvSpPr>
        <p:spPr>
          <a:xfrm>
            <a:off x="381000" y="274638"/>
            <a:ext cx="8534400" cy="1143000"/>
          </a:xfrm>
        </p:spPr>
        <p:txBody>
          <a:bodyPr/>
          <a:lstStyle/>
          <a:p>
            <a:pPr eaLnBrk="1" hangingPunct="1">
              <a:defRPr/>
            </a:pPr>
            <a:r>
              <a:rPr lang="en-US" sz="4000" b="1" smtClean="0">
                <a:solidFill>
                  <a:srgbClr val="666699"/>
                </a:solidFill>
                <a:effectLst>
                  <a:outerShdw blurRad="38100" dist="38100" dir="2700000" algn="tl">
                    <a:srgbClr val="C0C0C0"/>
                  </a:outerShdw>
                </a:effectLst>
              </a:rPr>
              <a:t>Distinguishing between two states</a:t>
            </a:r>
          </a:p>
        </p:txBody>
      </p:sp>
      <p:sp>
        <p:nvSpPr>
          <p:cNvPr id="336899" name="Text Box 3"/>
          <p:cNvSpPr txBox="1">
            <a:spLocks noChangeArrowheads="1"/>
          </p:cNvSpPr>
          <p:nvPr/>
        </p:nvSpPr>
        <p:spPr bwMode="auto">
          <a:xfrm>
            <a:off x="381000" y="2209800"/>
            <a:ext cx="8305800" cy="476250"/>
          </a:xfrm>
          <a:prstGeom prst="rect">
            <a:avLst/>
          </a:prstGeom>
          <a:solidFill>
            <a:srgbClr val="FFFFCC"/>
          </a:solidFill>
          <a:ln w="19050" algn="ctr">
            <a:solidFill>
              <a:schemeClr val="tx1"/>
            </a:solidFill>
            <a:miter lim="800000"/>
            <a:headEnd/>
            <a:tailEnd/>
          </a:ln>
        </p:spPr>
        <p:txBody>
          <a:bodyPr>
            <a:spAutoFit/>
          </a:bodyPr>
          <a:lstStyle/>
          <a:p>
            <a:r>
              <a:rPr lang="en-US" b="1"/>
              <a:t>Question 1:</a:t>
            </a:r>
            <a:r>
              <a:rPr lang="en-US"/>
              <a:t> can we distinguish between the two cases?</a:t>
            </a:r>
          </a:p>
        </p:txBody>
      </p:sp>
      <p:sp>
        <p:nvSpPr>
          <p:cNvPr id="6151" name="Text Box 4"/>
          <p:cNvSpPr txBox="1">
            <a:spLocks noChangeArrowheads="1"/>
          </p:cNvSpPr>
          <p:nvPr/>
        </p:nvSpPr>
        <p:spPr bwMode="auto">
          <a:xfrm>
            <a:off x="381000" y="1452563"/>
            <a:ext cx="4192173" cy="369332"/>
          </a:xfrm>
          <a:prstGeom prst="rect">
            <a:avLst/>
          </a:prstGeom>
          <a:noFill/>
          <a:ln w="19050" algn="ctr">
            <a:noFill/>
            <a:miter lim="800000"/>
            <a:headEnd/>
            <a:tailEnd/>
          </a:ln>
        </p:spPr>
        <p:txBody>
          <a:bodyPr wrap="none">
            <a:spAutoFit/>
          </a:bodyPr>
          <a:lstStyle/>
          <a:p>
            <a:r>
              <a:rPr lang="en-US" dirty="0"/>
              <a:t>Let           be in state  </a:t>
            </a:r>
            <a:r>
              <a:rPr lang="en-US" dirty="0">
                <a:solidFill>
                  <a:srgbClr val="990099"/>
                </a:solidFill>
                <a:sym typeface="Symbol" pitchFamily="18" charset="2"/>
              </a:rPr>
              <a:t>                             </a:t>
            </a:r>
            <a:r>
              <a:rPr lang="en-US" dirty="0" smtClean="0">
                <a:solidFill>
                  <a:srgbClr val="990099"/>
                </a:solidFill>
                <a:sym typeface="Symbol" pitchFamily="18" charset="2"/>
              </a:rPr>
              <a:t>    </a:t>
            </a:r>
            <a:r>
              <a:rPr lang="en-US" dirty="0" smtClean="0"/>
              <a:t>or </a:t>
            </a:r>
            <a:r>
              <a:rPr lang="en-US" dirty="0" smtClean="0">
                <a:solidFill>
                  <a:srgbClr val="990099"/>
                </a:solidFill>
                <a:sym typeface="Symbol" pitchFamily="18" charset="2"/>
              </a:rPr>
              <a:t> </a:t>
            </a:r>
            <a:endParaRPr lang="en-US" dirty="0">
              <a:solidFill>
                <a:srgbClr val="990099"/>
              </a:solidFill>
              <a:sym typeface="Symbol" pitchFamily="18" charset="2"/>
            </a:endParaRPr>
          </a:p>
        </p:txBody>
      </p:sp>
      <p:sp>
        <p:nvSpPr>
          <p:cNvPr id="336901" name="Text Box 5"/>
          <p:cNvSpPr txBox="1">
            <a:spLocks noChangeArrowheads="1"/>
          </p:cNvSpPr>
          <p:nvPr/>
        </p:nvSpPr>
        <p:spPr bwMode="auto">
          <a:xfrm>
            <a:off x="381000" y="2895600"/>
            <a:ext cx="3973513" cy="1249363"/>
          </a:xfrm>
          <a:prstGeom prst="rect">
            <a:avLst/>
          </a:prstGeom>
          <a:noFill/>
          <a:ln w="19050" algn="ctr">
            <a:noFill/>
            <a:miter lim="800000"/>
            <a:headEnd/>
            <a:tailEnd/>
          </a:ln>
        </p:spPr>
        <p:txBody>
          <a:bodyPr wrap="none">
            <a:spAutoFit/>
          </a:bodyPr>
          <a:lstStyle/>
          <a:p>
            <a:pPr marL="342900" indent="-342900"/>
            <a:r>
              <a:rPr lang="en-US" b="1"/>
              <a:t>Distinguishing procedure:</a:t>
            </a:r>
          </a:p>
          <a:p>
            <a:pPr marL="342900" indent="-342900">
              <a:buFontTx/>
              <a:buAutoNum type="arabicPeriod"/>
            </a:pPr>
            <a:r>
              <a:rPr lang="en-US"/>
              <a:t>apply </a:t>
            </a:r>
            <a:r>
              <a:rPr lang="en-US" sz="2800" i="1">
                <a:latin typeface="Times New Roman" pitchFamily="18" charset="0"/>
              </a:rPr>
              <a:t>H</a:t>
            </a:r>
          </a:p>
          <a:p>
            <a:pPr marL="342900" indent="-342900">
              <a:buFontTx/>
              <a:buAutoNum type="arabicPeriod"/>
            </a:pPr>
            <a:r>
              <a:rPr lang="en-US"/>
              <a:t>measure</a:t>
            </a:r>
          </a:p>
        </p:txBody>
      </p:sp>
      <p:sp>
        <p:nvSpPr>
          <p:cNvPr id="336902" name="Text Box 6"/>
          <p:cNvSpPr txBox="1">
            <a:spLocks noChangeArrowheads="1"/>
          </p:cNvSpPr>
          <p:nvPr/>
        </p:nvSpPr>
        <p:spPr bwMode="auto">
          <a:xfrm>
            <a:off x="381000" y="4267200"/>
            <a:ext cx="6508750" cy="457200"/>
          </a:xfrm>
          <a:prstGeom prst="rect">
            <a:avLst/>
          </a:prstGeom>
          <a:noFill/>
          <a:ln w="19050" algn="ctr">
            <a:noFill/>
            <a:miter lim="800000"/>
            <a:headEnd/>
            <a:tailEnd/>
          </a:ln>
        </p:spPr>
        <p:txBody>
          <a:bodyPr wrap="none">
            <a:spAutoFit/>
          </a:bodyPr>
          <a:lstStyle/>
          <a:p>
            <a:r>
              <a:rPr lang="en-US"/>
              <a:t>This works because</a:t>
            </a:r>
            <a:r>
              <a:rPr lang="en-US" i="1">
                <a:latin typeface="Times New Roman" pitchFamily="18" charset="0"/>
              </a:rPr>
              <a:t>  H</a:t>
            </a:r>
            <a:r>
              <a:rPr lang="en-US">
                <a:latin typeface="Arial Narrow" pitchFamily="34" charset="0"/>
              </a:rPr>
              <a:t> </a:t>
            </a:r>
            <a:r>
              <a:rPr lang="en-US">
                <a:solidFill>
                  <a:srgbClr val="990099"/>
                </a:solidFill>
                <a:sym typeface="Symbol" pitchFamily="18" charset="2"/>
              </a:rPr>
              <a:t></a:t>
            </a:r>
            <a:r>
              <a:rPr lang="en-US" b="1">
                <a:solidFill>
                  <a:srgbClr val="990099"/>
                </a:solidFill>
                <a:latin typeface="Times New Roman" pitchFamily="18" charset="0"/>
              </a:rPr>
              <a:t>+</a:t>
            </a:r>
            <a:r>
              <a:rPr lang="en-US">
                <a:solidFill>
                  <a:srgbClr val="990099"/>
                </a:solidFill>
                <a:sym typeface="Symbol" pitchFamily="18" charset="2"/>
              </a:rPr>
              <a:t></a:t>
            </a:r>
            <a:r>
              <a:rPr lang="en-US">
                <a:latin typeface="Arial Narrow" pitchFamily="34" charset="0"/>
              </a:rPr>
              <a:t> </a:t>
            </a:r>
            <a:r>
              <a:rPr lang="en-US" b="1">
                <a:latin typeface="Times New Roman" pitchFamily="18" charset="0"/>
              </a:rPr>
              <a:t>=</a:t>
            </a:r>
            <a:r>
              <a:rPr lang="en-US"/>
              <a:t> </a:t>
            </a:r>
            <a:r>
              <a:rPr lang="en-US">
                <a:solidFill>
                  <a:srgbClr val="990099"/>
                </a:solidFill>
                <a:latin typeface="Arial Narrow" pitchFamily="34" charset="0"/>
                <a:sym typeface="Symbol" pitchFamily="18" charset="2"/>
              </a:rPr>
              <a:t></a:t>
            </a:r>
            <a:r>
              <a:rPr lang="en-US">
                <a:solidFill>
                  <a:srgbClr val="990099"/>
                </a:solidFill>
              </a:rPr>
              <a:t>0</a:t>
            </a:r>
            <a:r>
              <a:rPr lang="en-US">
                <a:solidFill>
                  <a:srgbClr val="990099"/>
                </a:solidFill>
                <a:sym typeface="Symbol" pitchFamily="18" charset="2"/>
              </a:rPr>
              <a:t>  </a:t>
            </a:r>
            <a:r>
              <a:rPr lang="en-US">
                <a:sym typeface="Symbol" pitchFamily="18" charset="2"/>
              </a:rPr>
              <a:t>and</a:t>
            </a:r>
            <a:r>
              <a:rPr lang="en-US">
                <a:solidFill>
                  <a:srgbClr val="990099"/>
                </a:solidFill>
                <a:sym typeface="Symbol" pitchFamily="18" charset="2"/>
              </a:rPr>
              <a:t>  </a:t>
            </a:r>
            <a:r>
              <a:rPr lang="en-US" i="1">
                <a:latin typeface="Times New Roman" pitchFamily="18" charset="0"/>
              </a:rPr>
              <a:t>H</a:t>
            </a:r>
            <a:r>
              <a:rPr lang="en-US">
                <a:latin typeface="Arial Narrow" pitchFamily="34" charset="0"/>
              </a:rPr>
              <a:t> </a:t>
            </a:r>
            <a:r>
              <a:rPr lang="en-US">
                <a:solidFill>
                  <a:srgbClr val="990099"/>
                </a:solidFill>
                <a:sym typeface="Symbol" pitchFamily="18" charset="2"/>
              </a:rPr>
              <a:t></a:t>
            </a:r>
            <a:r>
              <a:rPr lang="en-US" b="1">
                <a:solidFill>
                  <a:srgbClr val="990099"/>
                </a:solidFill>
                <a:latin typeface="Times New Roman" pitchFamily="18" charset="0"/>
                <a:cs typeface="Times New Roman" pitchFamily="18" charset="0"/>
              </a:rPr>
              <a:t>−</a:t>
            </a:r>
            <a:r>
              <a:rPr lang="en-US">
                <a:solidFill>
                  <a:srgbClr val="990099"/>
                </a:solidFill>
                <a:sym typeface="Symbol" pitchFamily="18" charset="2"/>
              </a:rPr>
              <a:t></a:t>
            </a:r>
            <a:r>
              <a:rPr lang="en-US">
                <a:latin typeface="Arial Narrow" pitchFamily="34" charset="0"/>
              </a:rPr>
              <a:t> </a:t>
            </a:r>
            <a:r>
              <a:rPr lang="en-US" b="1">
                <a:latin typeface="Times New Roman" pitchFamily="18" charset="0"/>
              </a:rPr>
              <a:t>=</a:t>
            </a:r>
            <a:r>
              <a:rPr lang="en-US"/>
              <a:t> </a:t>
            </a:r>
            <a:r>
              <a:rPr lang="en-US">
                <a:solidFill>
                  <a:srgbClr val="990099"/>
                </a:solidFill>
                <a:latin typeface="Arial Narrow" pitchFamily="34" charset="0"/>
                <a:sym typeface="Symbol" pitchFamily="18" charset="2"/>
              </a:rPr>
              <a:t></a:t>
            </a:r>
            <a:r>
              <a:rPr lang="en-US">
                <a:solidFill>
                  <a:srgbClr val="990099"/>
                </a:solidFill>
              </a:rPr>
              <a:t>1</a:t>
            </a:r>
            <a:r>
              <a:rPr lang="en-US">
                <a:solidFill>
                  <a:srgbClr val="990099"/>
                </a:solidFill>
                <a:sym typeface="Symbol" pitchFamily="18" charset="2"/>
              </a:rPr>
              <a:t></a:t>
            </a:r>
            <a:r>
              <a:rPr lang="en-US">
                <a:latin typeface="Arial Narrow" pitchFamily="34" charset="0"/>
              </a:rPr>
              <a:t> </a:t>
            </a:r>
          </a:p>
        </p:txBody>
      </p:sp>
      <p:sp>
        <p:nvSpPr>
          <p:cNvPr id="336903" name="Text Box 7"/>
          <p:cNvSpPr txBox="1">
            <a:spLocks noChangeArrowheads="1"/>
          </p:cNvSpPr>
          <p:nvPr/>
        </p:nvSpPr>
        <p:spPr bwMode="auto">
          <a:xfrm>
            <a:off x="381000" y="4953000"/>
            <a:ext cx="8305800" cy="476250"/>
          </a:xfrm>
          <a:prstGeom prst="rect">
            <a:avLst/>
          </a:prstGeom>
          <a:solidFill>
            <a:srgbClr val="FFFFCC"/>
          </a:solidFill>
          <a:ln w="19050" algn="ctr">
            <a:solidFill>
              <a:schemeClr val="tx1"/>
            </a:solidFill>
            <a:miter lim="800000"/>
            <a:headEnd/>
            <a:tailEnd/>
          </a:ln>
        </p:spPr>
        <p:txBody>
          <a:bodyPr>
            <a:spAutoFit/>
          </a:bodyPr>
          <a:lstStyle/>
          <a:p>
            <a:r>
              <a:rPr lang="en-US" b="1"/>
              <a:t>Question 2:</a:t>
            </a:r>
            <a:r>
              <a:rPr lang="en-US"/>
              <a:t> can we distinguish between </a:t>
            </a:r>
            <a:r>
              <a:rPr lang="en-US">
                <a:solidFill>
                  <a:srgbClr val="990099"/>
                </a:solidFill>
                <a:sym typeface="Symbol" pitchFamily="18" charset="2"/>
              </a:rPr>
              <a:t></a:t>
            </a:r>
            <a:r>
              <a:rPr lang="en-US">
                <a:solidFill>
                  <a:srgbClr val="990099"/>
                </a:solidFill>
              </a:rPr>
              <a:t>0</a:t>
            </a:r>
            <a:r>
              <a:rPr lang="en-US">
                <a:solidFill>
                  <a:srgbClr val="990099"/>
                </a:solidFill>
                <a:sym typeface="Symbol" pitchFamily="18" charset="2"/>
              </a:rPr>
              <a:t></a:t>
            </a:r>
            <a:r>
              <a:rPr lang="en-US"/>
              <a:t> and </a:t>
            </a:r>
            <a:r>
              <a:rPr lang="en-US">
                <a:solidFill>
                  <a:srgbClr val="990099"/>
                </a:solidFill>
                <a:sym typeface="Symbol" pitchFamily="18" charset="2"/>
              </a:rPr>
              <a:t></a:t>
            </a:r>
            <a:r>
              <a:rPr lang="en-US" b="1">
                <a:solidFill>
                  <a:srgbClr val="990099"/>
                </a:solidFill>
                <a:latin typeface="Times New Roman" pitchFamily="18" charset="0"/>
              </a:rPr>
              <a:t>+</a:t>
            </a:r>
            <a:r>
              <a:rPr lang="en-US">
                <a:solidFill>
                  <a:srgbClr val="990099"/>
                </a:solidFill>
                <a:sym typeface="Symbol" pitchFamily="18" charset="2"/>
              </a:rPr>
              <a:t></a:t>
            </a:r>
            <a:r>
              <a:rPr lang="en-US"/>
              <a:t>?</a:t>
            </a:r>
          </a:p>
        </p:txBody>
      </p:sp>
      <p:sp>
        <p:nvSpPr>
          <p:cNvPr id="336904" name="Text Box 8"/>
          <p:cNvSpPr txBox="1">
            <a:spLocks noChangeArrowheads="1"/>
          </p:cNvSpPr>
          <p:nvPr/>
        </p:nvSpPr>
        <p:spPr bwMode="auto">
          <a:xfrm>
            <a:off x="381000" y="5562600"/>
            <a:ext cx="8305800" cy="822325"/>
          </a:xfrm>
          <a:prstGeom prst="rect">
            <a:avLst/>
          </a:prstGeom>
          <a:noFill/>
          <a:ln w="19050" algn="ctr">
            <a:noFill/>
            <a:miter lim="800000"/>
            <a:headEnd/>
            <a:tailEnd/>
          </a:ln>
        </p:spPr>
        <p:txBody>
          <a:bodyPr>
            <a:spAutoFit/>
          </a:bodyPr>
          <a:lstStyle/>
          <a:p>
            <a:r>
              <a:rPr lang="en-US"/>
              <a:t>Since they’re not orthogonal, they </a:t>
            </a:r>
            <a:r>
              <a:rPr lang="en-US" b="1" i="1"/>
              <a:t>cannot be perfectly</a:t>
            </a:r>
            <a:r>
              <a:rPr lang="en-US"/>
              <a:t> </a:t>
            </a:r>
            <a:r>
              <a:rPr lang="en-US" b="1" i="1"/>
              <a:t>distinguished</a:t>
            </a:r>
            <a:r>
              <a:rPr lang="en-US"/>
              <a:t> … but statistical difference is detectable</a:t>
            </a:r>
          </a:p>
        </p:txBody>
      </p:sp>
      <p:sp>
        <p:nvSpPr>
          <p:cNvPr id="6156" name="AutoShape 9"/>
          <p:cNvSpPr>
            <a:spLocks noChangeArrowheads="1"/>
          </p:cNvSpPr>
          <p:nvPr/>
        </p:nvSpPr>
        <p:spPr bwMode="auto">
          <a:xfrm>
            <a:off x="928662" y="1571612"/>
            <a:ext cx="247648" cy="214314"/>
          </a:xfrm>
          <a:prstGeom prst="cube">
            <a:avLst>
              <a:gd name="adj" fmla="val 25000"/>
            </a:avLst>
          </a:prstGeom>
          <a:solidFill>
            <a:srgbClr val="CC3399"/>
          </a:solidFill>
          <a:ln w="19050">
            <a:solidFill>
              <a:schemeClr val="tx1"/>
            </a:solidFill>
            <a:miter lim="800000"/>
            <a:headEnd/>
            <a:tailEnd/>
          </a:ln>
        </p:spPr>
        <p:txBody>
          <a:bodyPr wrap="none" anchor="ctr"/>
          <a:lstStyle/>
          <a:p>
            <a:endParaRPr lang="en-US"/>
          </a:p>
        </p:txBody>
      </p:sp>
      <p:graphicFrame>
        <p:nvGraphicFramePr>
          <p:cNvPr id="6146" name="Object 10"/>
          <p:cNvGraphicFramePr>
            <a:graphicFrameLocks noChangeAspect="1"/>
          </p:cNvGraphicFramePr>
          <p:nvPr>
            <p:ph idx="1"/>
          </p:nvPr>
        </p:nvGraphicFramePr>
        <p:xfrm>
          <a:off x="2357438" y="1357998"/>
          <a:ext cx="1571620" cy="570804"/>
        </p:xfrm>
        <a:graphic>
          <a:graphicData uri="http://schemas.openxmlformats.org/presentationml/2006/ole">
            <p:oleObj spid="_x0000_s19458" name="Equation" r:id="rId3" imgW="1117440" imgH="406080" progId="Equation.3">
              <p:embed/>
            </p:oleObj>
          </a:graphicData>
        </a:graphic>
      </p:graphicFrame>
      <p:graphicFrame>
        <p:nvGraphicFramePr>
          <p:cNvPr id="6147" name="Object 11"/>
          <p:cNvGraphicFramePr>
            <a:graphicFrameLocks noChangeAspect="1"/>
          </p:cNvGraphicFramePr>
          <p:nvPr/>
        </p:nvGraphicFramePr>
        <p:xfrm>
          <a:off x="4635528" y="1428736"/>
          <a:ext cx="1293794" cy="475179"/>
        </p:xfrm>
        <a:graphic>
          <a:graphicData uri="http://schemas.openxmlformats.org/presentationml/2006/ole">
            <p:oleObj spid="_x0000_s19459" name="Equation" r:id="rId4" imgW="1104840" imgH="4060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68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69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69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690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69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899" grpId="0" animBg="1"/>
      <p:bldP spid="336901" grpId="0"/>
      <p:bldP spid="336902" grpId="0"/>
      <p:bldP spid="336903" grpId="0" animBg="1"/>
      <p:bldP spid="33690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Slide Number Placeholder 4"/>
          <p:cNvSpPr>
            <a:spLocks noGrp="1"/>
          </p:cNvSpPr>
          <p:nvPr>
            <p:ph type="sldNum" sz="quarter" idx="12"/>
          </p:nvPr>
        </p:nvSpPr>
        <p:spPr>
          <a:noFill/>
        </p:spPr>
        <p:txBody>
          <a:bodyPr/>
          <a:lstStyle/>
          <a:p>
            <a:fld id="{3E7A4BEE-C16D-46F9-A533-36E1AD4227E2}" type="slidenum">
              <a:rPr lang="en-US"/>
              <a:pPr/>
              <a:t>34</a:t>
            </a:fld>
            <a:endParaRPr lang="en-US"/>
          </a:p>
        </p:txBody>
      </p:sp>
      <p:sp>
        <p:nvSpPr>
          <p:cNvPr id="346114" name="Rectangle 2"/>
          <p:cNvSpPr>
            <a:spLocks noGrp="1" noChangeArrowheads="1"/>
          </p:cNvSpPr>
          <p:nvPr>
            <p:ph type="title"/>
          </p:nvPr>
        </p:nvSpPr>
        <p:spPr/>
        <p:txBody>
          <a:bodyPr/>
          <a:lstStyle/>
          <a:p>
            <a:pPr eaLnBrk="1" hangingPunct="1">
              <a:defRPr/>
            </a:pPr>
            <a:r>
              <a:rPr lang="en-US" b="1" smtClean="0">
                <a:solidFill>
                  <a:srgbClr val="666699"/>
                </a:solidFill>
                <a:effectLst>
                  <a:outerShdw blurRad="38100" dist="38100" dir="2700000" algn="tl">
                    <a:srgbClr val="C0C0C0"/>
                  </a:outerShdw>
                </a:effectLst>
              </a:rPr>
              <a:t>Operations on </a:t>
            </a:r>
            <a:r>
              <a:rPr lang="en-US" sz="4800" b="1" i="1" smtClean="0">
                <a:solidFill>
                  <a:srgbClr val="666699"/>
                </a:solidFill>
                <a:effectLst>
                  <a:outerShdw blurRad="38100" dist="38100" dir="2700000" algn="tl">
                    <a:srgbClr val="C0C0C0"/>
                  </a:outerShdw>
                </a:effectLst>
                <a:latin typeface="Times New Roman" pitchFamily="18" charset="0"/>
              </a:rPr>
              <a:t>n</a:t>
            </a:r>
            <a:r>
              <a:rPr lang="en-US" b="1" smtClean="0">
                <a:solidFill>
                  <a:srgbClr val="666699"/>
                </a:solidFill>
                <a:effectLst>
                  <a:outerShdw blurRad="38100" dist="38100" dir="2700000" algn="tl">
                    <a:srgbClr val="C0C0C0"/>
                  </a:outerShdw>
                </a:effectLst>
              </a:rPr>
              <a:t>-qubit states</a:t>
            </a:r>
          </a:p>
        </p:txBody>
      </p:sp>
      <p:grpSp>
        <p:nvGrpSpPr>
          <p:cNvPr id="2" name="Group 3"/>
          <p:cNvGrpSpPr>
            <a:grpSpLocks/>
          </p:cNvGrpSpPr>
          <p:nvPr/>
        </p:nvGrpSpPr>
        <p:grpSpPr bwMode="auto">
          <a:xfrm>
            <a:off x="322263" y="1441450"/>
            <a:ext cx="7964487" cy="1055688"/>
            <a:chOff x="203" y="908"/>
            <a:chExt cx="5017" cy="665"/>
          </a:xfrm>
        </p:grpSpPr>
        <p:sp>
          <p:nvSpPr>
            <p:cNvPr id="7194" name="Text Box 4"/>
            <p:cNvSpPr txBox="1">
              <a:spLocks noChangeArrowheads="1"/>
            </p:cNvSpPr>
            <p:nvPr/>
          </p:nvSpPr>
          <p:spPr bwMode="auto">
            <a:xfrm>
              <a:off x="203" y="1108"/>
              <a:ext cx="1876" cy="288"/>
            </a:xfrm>
            <a:prstGeom prst="rect">
              <a:avLst/>
            </a:prstGeom>
            <a:noFill/>
            <a:ln w="9525">
              <a:noFill/>
              <a:miter lim="800000"/>
              <a:headEnd/>
              <a:tailEnd/>
            </a:ln>
          </p:spPr>
          <p:txBody>
            <a:bodyPr wrap="none">
              <a:spAutoFit/>
            </a:bodyPr>
            <a:lstStyle/>
            <a:p>
              <a:r>
                <a:rPr lang="en-US" b="1"/>
                <a:t>Unitary operations:</a:t>
              </a:r>
            </a:p>
          </p:txBody>
        </p:sp>
        <p:graphicFrame>
          <p:nvGraphicFramePr>
            <p:cNvPr id="7174" name="Object 5"/>
            <p:cNvGraphicFramePr>
              <a:graphicFrameLocks noChangeAspect="1"/>
            </p:cNvGraphicFramePr>
            <p:nvPr/>
          </p:nvGraphicFramePr>
          <p:xfrm>
            <a:off x="2070" y="908"/>
            <a:ext cx="3150" cy="665"/>
          </p:xfrm>
          <a:graphic>
            <a:graphicData uri="http://schemas.openxmlformats.org/presentationml/2006/ole">
              <p:oleObj spid="_x0000_s20486" name="Equation" r:id="rId3" imgW="2222280" imgH="469800" progId="Equation.3">
                <p:embed/>
              </p:oleObj>
            </a:graphicData>
          </a:graphic>
        </p:graphicFrame>
      </p:grpSp>
      <p:sp>
        <p:nvSpPr>
          <p:cNvPr id="346118" name="Text Box 6"/>
          <p:cNvSpPr txBox="1">
            <a:spLocks noChangeArrowheads="1"/>
          </p:cNvSpPr>
          <p:nvPr/>
        </p:nvSpPr>
        <p:spPr bwMode="auto">
          <a:xfrm>
            <a:off x="2978150" y="5934075"/>
            <a:ext cx="4964113" cy="457200"/>
          </a:xfrm>
          <a:prstGeom prst="rect">
            <a:avLst/>
          </a:prstGeom>
          <a:noFill/>
          <a:ln w="9525">
            <a:noFill/>
            <a:miter lim="800000"/>
            <a:headEnd/>
            <a:tailEnd/>
          </a:ln>
        </p:spPr>
        <p:txBody>
          <a:bodyPr wrap="none">
            <a:spAutoFit/>
          </a:bodyPr>
          <a:lstStyle/>
          <a:p>
            <a:r>
              <a:rPr lang="en-US"/>
              <a:t>… and the quantum state collapses</a:t>
            </a:r>
          </a:p>
        </p:txBody>
      </p:sp>
      <p:grpSp>
        <p:nvGrpSpPr>
          <p:cNvPr id="3" name="Group 7"/>
          <p:cNvGrpSpPr>
            <a:grpSpLocks/>
          </p:cNvGrpSpPr>
          <p:nvPr/>
        </p:nvGrpSpPr>
        <p:grpSpPr bwMode="auto">
          <a:xfrm>
            <a:off x="398463" y="3505200"/>
            <a:ext cx="2405062" cy="2124075"/>
            <a:chOff x="203" y="1969"/>
            <a:chExt cx="1515" cy="1338"/>
          </a:xfrm>
        </p:grpSpPr>
        <p:grpSp>
          <p:nvGrpSpPr>
            <p:cNvPr id="4" name="Group 8"/>
            <p:cNvGrpSpPr>
              <a:grpSpLocks/>
            </p:cNvGrpSpPr>
            <p:nvPr/>
          </p:nvGrpSpPr>
          <p:grpSpPr bwMode="auto">
            <a:xfrm>
              <a:off x="442" y="2351"/>
              <a:ext cx="956" cy="956"/>
              <a:chOff x="1159" y="2160"/>
              <a:chExt cx="956" cy="956"/>
            </a:xfrm>
          </p:grpSpPr>
          <p:grpSp>
            <p:nvGrpSpPr>
              <p:cNvPr id="5" name="Group 9"/>
              <p:cNvGrpSpPr>
                <a:grpSpLocks/>
              </p:cNvGrpSpPr>
              <p:nvPr/>
            </p:nvGrpSpPr>
            <p:grpSpPr bwMode="auto">
              <a:xfrm>
                <a:off x="1159" y="2160"/>
                <a:ext cx="956" cy="956"/>
                <a:chOff x="1159" y="2160"/>
                <a:chExt cx="956" cy="956"/>
              </a:xfrm>
            </p:grpSpPr>
            <p:sp>
              <p:nvSpPr>
                <p:cNvPr id="7192" name="AutoShape 10"/>
                <p:cNvSpPr>
                  <a:spLocks noChangeArrowheads="1"/>
                </p:cNvSpPr>
                <p:nvPr/>
              </p:nvSpPr>
              <p:spPr bwMode="auto">
                <a:xfrm>
                  <a:off x="1159" y="2160"/>
                  <a:ext cx="956" cy="956"/>
                </a:xfrm>
                <a:prstGeom prst="cube">
                  <a:avLst>
                    <a:gd name="adj" fmla="val 25000"/>
                  </a:avLst>
                </a:prstGeom>
                <a:solidFill>
                  <a:srgbClr val="9900CC"/>
                </a:solidFill>
                <a:ln w="19050">
                  <a:solidFill>
                    <a:schemeClr val="tx1"/>
                  </a:solidFill>
                  <a:miter lim="800000"/>
                  <a:headEnd/>
                  <a:tailEnd/>
                </a:ln>
              </p:spPr>
              <p:txBody>
                <a:bodyPr wrap="none" anchor="ctr"/>
                <a:lstStyle/>
                <a:p>
                  <a:endParaRPr lang="en-US"/>
                </a:p>
              </p:txBody>
            </p:sp>
            <p:sp>
              <p:nvSpPr>
                <p:cNvPr id="7193" name="Freeform 11"/>
                <p:cNvSpPr>
                  <a:spLocks/>
                </p:cNvSpPr>
                <p:nvPr/>
              </p:nvSpPr>
              <p:spPr bwMode="auto">
                <a:xfrm>
                  <a:off x="1262" y="2280"/>
                  <a:ext cx="798" cy="624"/>
                </a:xfrm>
                <a:custGeom>
                  <a:avLst/>
                  <a:gdLst>
                    <a:gd name="T0" fmla="*/ 668 w 798"/>
                    <a:gd name="T1" fmla="*/ 58 h 624"/>
                    <a:gd name="T2" fmla="*/ 711 w 798"/>
                    <a:gd name="T3" fmla="*/ 77 h 624"/>
                    <a:gd name="T4" fmla="*/ 783 w 798"/>
                    <a:gd name="T5" fmla="*/ 235 h 624"/>
                    <a:gd name="T6" fmla="*/ 797 w 798"/>
                    <a:gd name="T7" fmla="*/ 264 h 624"/>
                    <a:gd name="T8" fmla="*/ 778 w 798"/>
                    <a:gd name="T9" fmla="*/ 403 h 624"/>
                    <a:gd name="T10" fmla="*/ 730 w 798"/>
                    <a:gd name="T11" fmla="*/ 494 h 624"/>
                    <a:gd name="T12" fmla="*/ 687 w 798"/>
                    <a:gd name="T13" fmla="*/ 571 h 624"/>
                    <a:gd name="T14" fmla="*/ 629 w 798"/>
                    <a:gd name="T15" fmla="*/ 538 h 624"/>
                    <a:gd name="T16" fmla="*/ 600 w 798"/>
                    <a:gd name="T17" fmla="*/ 504 h 624"/>
                    <a:gd name="T18" fmla="*/ 548 w 798"/>
                    <a:gd name="T19" fmla="*/ 557 h 624"/>
                    <a:gd name="T20" fmla="*/ 418 w 798"/>
                    <a:gd name="T21" fmla="*/ 624 h 624"/>
                    <a:gd name="T22" fmla="*/ 346 w 798"/>
                    <a:gd name="T23" fmla="*/ 590 h 624"/>
                    <a:gd name="T24" fmla="*/ 260 w 798"/>
                    <a:gd name="T25" fmla="*/ 571 h 624"/>
                    <a:gd name="T26" fmla="*/ 188 w 798"/>
                    <a:gd name="T27" fmla="*/ 595 h 624"/>
                    <a:gd name="T28" fmla="*/ 87 w 798"/>
                    <a:gd name="T29" fmla="*/ 605 h 624"/>
                    <a:gd name="T30" fmla="*/ 44 w 798"/>
                    <a:gd name="T31" fmla="*/ 581 h 624"/>
                    <a:gd name="T32" fmla="*/ 20 w 798"/>
                    <a:gd name="T33" fmla="*/ 533 h 624"/>
                    <a:gd name="T34" fmla="*/ 0 w 798"/>
                    <a:gd name="T35" fmla="*/ 326 h 624"/>
                    <a:gd name="T36" fmla="*/ 5 w 798"/>
                    <a:gd name="T37" fmla="*/ 298 h 624"/>
                    <a:gd name="T38" fmla="*/ 20 w 798"/>
                    <a:gd name="T39" fmla="*/ 288 h 624"/>
                    <a:gd name="T40" fmla="*/ 44 w 798"/>
                    <a:gd name="T41" fmla="*/ 245 h 624"/>
                    <a:gd name="T42" fmla="*/ 39 w 798"/>
                    <a:gd name="T43" fmla="*/ 216 h 624"/>
                    <a:gd name="T44" fmla="*/ 29 w 798"/>
                    <a:gd name="T45" fmla="*/ 187 h 624"/>
                    <a:gd name="T46" fmla="*/ 34 w 798"/>
                    <a:gd name="T47" fmla="*/ 120 h 624"/>
                    <a:gd name="T48" fmla="*/ 48 w 798"/>
                    <a:gd name="T49" fmla="*/ 115 h 624"/>
                    <a:gd name="T50" fmla="*/ 92 w 798"/>
                    <a:gd name="T51" fmla="*/ 96 h 624"/>
                    <a:gd name="T52" fmla="*/ 149 w 798"/>
                    <a:gd name="T53" fmla="*/ 82 h 624"/>
                    <a:gd name="T54" fmla="*/ 221 w 798"/>
                    <a:gd name="T55" fmla="*/ 48 h 624"/>
                    <a:gd name="T56" fmla="*/ 303 w 798"/>
                    <a:gd name="T57" fmla="*/ 29 h 624"/>
                    <a:gd name="T58" fmla="*/ 360 w 798"/>
                    <a:gd name="T59" fmla="*/ 0 h 624"/>
                    <a:gd name="T60" fmla="*/ 466 w 798"/>
                    <a:gd name="T61" fmla="*/ 48 h 624"/>
                    <a:gd name="T62" fmla="*/ 524 w 798"/>
                    <a:gd name="T63" fmla="*/ 58 h 624"/>
                    <a:gd name="T64" fmla="*/ 576 w 798"/>
                    <a:gd name="T65" fmla="*/ 72 h 624"/>
                    <a:gd name="T66" fmla="*/ 644 w 798"/>
                    <a:gd name="T67" fmla="*/ 62 h 624"/>
                    <a:gd name="T68" fmla="*/ 668 w 798"/>
                    <a:gd name="T69" fmla="*/ 67 h 624"/>
                    <a:gd name="T70" fmla="*/ 668 w 798"/>
                    <a:gd name="T71" fmla="*/ 58 h 62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8"/>
                    <a:gd name="T109" fmla="*/ 0 h 624"/>
                    <a:gd name="T110" fmla="*/ 798 w 798"/>
                    <a:gd name="T111" fmla="*/ 624 h 62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8" h="624">
                      <a:moveTo>
                        <a:pt x="668" y="58"/>
                      </a:moveTo>
                      <a:cubicBezTo>
                        <a:pt x="685" y="63"/>
                        <a:pt x="696" y="67"/>
                        <a:pt x="711" y="77"/>
                      </a:cubicBezTo>
                      <a:cubicBezTo>
                        <a:pt x="744" y="127"/>
                        <a:pt x="748" y="187"/>
                        <a:pt x="783" y="235"/>
                      </a:cubicBezTo>
                      <a:cubicBezTo>
                        <a:pt x="786" y="245"/>
                        <a:pt x="797" y="253"/>
                        <a:pt x="797" y="264"/>
                      </a:cubicBezTo>
                      <a:cubicBezTo>
                        <a:pt x="798" y="289"/>
                        <a:pt x="795" y="372"/>
                        <a:pt x="778" y="403"/>
                      </a:cubicBezTo>
                      <a:cubicBezTo>
                        <a:pt x="759" y="437"/>
                        <a:pt x="743" y="457"/>
                        <a:pt x="730" y="494"/>
                      </a:cubicBezTo>
                      <a:cubicBezTo>
                        <a:pt x="721" y="520"/>
                        <a:pt x="714" y="561"/>
                        <a:pt x="687" y="571"/>
                      </a:cubicBezTo>
                      <a:cubicBezTo>
                        <a:pt x="651" y="566"/>
                        <a:pt x="648" y="565"/>
                        <a:pt x="629" y="538"/>
                      </a:cubicBezTo>
                      <a:cubicBezTo>
                        <a:pt x="622" y="518"/>
                        <a:pt x="620" y="511"/>
                        <a:pt x="600" y="504"/>
                      </a:cubicBezTo>
                      <a:cubicBezTo>
                        <a:pt x="579" y="519"/>
                        <a:pt x="565" y="540"/>
                        <a:pt x="548" y="557"/>
                      </a:cubicBezTo>
                      <a:cubicBezTo>
                        <a:pt x="516" y="589"/>
                        <a:pt x="460" y="609"/>
                        <a:pt x="418" y="624"/>
                      </a:cubicBezTo>
                      <a:cubicBezTo>
                        <a:pt x="393" y="615"/>
                        <a:pt x="371" y="599"/>
                        <a:pt x="346" y="590"/>
                      </a:cubicBezTo>
                      <a:cubicBezTo>
                        <a:pt x="314" y="558"/>
                        <a:pt x="315" y="566"/>
                        <a:pt x="260" y="571"/>
                      </a:cubicBezTo>
                      <a:cubicBezTo>
                        <a:pt x="235" y="579"/>
                        <a:pt x="213" y="588"/>
                        <a:pt x="188" y="595"/>
                      </a:cubicBezTo>
                      <a:cubicBezTo>
                        <a:pt x="153" y="618"/>
                        <a:pt x="135" y="609"/>
                        <a:pt x="87" y="605"/>
                      </a:cubicBezTo>
                      <a:cubicBezTo>
                        <a:pt x="69" y="599"/>
                        <a:pt x="61" y="587"/>
                        <a:pt x="44" y="581"/>
                      </a:cubicBezTo>
                      <a:cubicBezTo>
                        <a:pt x="20" y="547"/>
                        <a:pt x="26" y="563"/>
                        <a:pt x="20" y="533"/>
                      </a:cubicBezTo>
                      <a:cubicBezTo>
                        <a:pt x="17" y="452"/>
                        <a:pt x="13" y="399"/>
                        <a:pt x="0" y="326"/>
                      </a:cubicBezTo>
                      <a:cubicBezTo>
                        <a:pt x="2" y="317"/>
                        <a:pt x="1" y="306"/>
                        <a:pt x="5" y="298"/>
                      </a:cubicBezTo>
                      <a:cubicBezTo>
                        <a:pt x="8" y="293"/>
                        <a:pt x="16" y="293"/>
                        <a:pt x="20" y="288"/>
                      </a:cubicBezTo>
                      <a:cubicBezTo>
                        <a:pt x="37" y="269"/>
                        <a:pt x="37" y="264"/>
                        <a:pt x="44" y="245"/>
                      </a:cubicBezTo>
                      <a:cubicBezTo>
                        <a:pt x="42" y="235"/>
                        <a:pt x="41" y="225"/>
                        <a:pt x="39" y="216"/>
                      </a:cubicBezTo>
                      <a:cubicBezTo>
                        <a:pt x="36" y="206"/>
                        <a:pt x="29" y="187"/>
                        <a:pt x="29" y="187"/>
                      </a:cubicBezTo>
                      <a:cubicBezTo>
                        <a:pt x="31" y="165"/>
                        <a:pt x="28" y="142"/>
                        <a:pt x="34" y="120"/>
                      </a:cubicBezTo>
                      <a:cubicBezTo>
                        <a:pt x="35" y="115"/>
                        <a:pt x="44" y="117"/>
                        <a:pt x="48" y="115"/>
                      </a:cubicBezTo>
                      <a:cubicBezTo>
                        <a:pt x="93" y="93"/>
                        <a:pt x="20" y="121"/>
                        <a:pt x="92" y="96"/>
                      </a:cubicBezTo>
                      <a:cubicBezTo>
                        <a:pt x="111" y="89"/>
                        <a:pt x="130" y="88"/>
                        <a:pt x="149" y="82"/>
                      </a:cubicBezTo>
                      <a:cubicBezTo>
                        <a:pt x="177" y="73"/>
                        <a:pt x="195" y="58"/>
                        <a:pt x="221" y="48"/>
                      </a:cubicBezTo>
                      <a:cubicBezTo>
                        <a:pt x="246" y="38"/>
                        <a:pt x="277" y="36"/>
                        <a:pt x="303" y="29"/>
                      </a:cubicBezTo>
                      <a:cubicBezTo>
                        <a:pt x="320" y="17"/>
                        <a:pt x="340" y="7"/>
                        <a:pt x="360" y="0"/>
                      </a:cubicBezTo>
                      <a:cubicBezTo>
                        <a:pt x="404" y="8"/>
                        <a:pt x="428" y="28"/>
                        <a:pt x="466" y="48"/>
                      </a:cubicBezTo>
                      <a:cubicBezTo>
                        <a:pt x="482" y="57"/>
                        <a:pt x="510" y="56"/>
                        <a:pt x="524" y="58"/>
                      </a:cubicBezTo>
                      <a:cubicBezTo>
                        <a:pt x="542" y="63"/>
                        <a:pt x="558" y="68"/>
                        <a:pt x="576" y="72"/>
                      </a:cubicBezTo>
                      <a:cubicBezTo>
                        <a:pt x="599" y="70"/>
                        <a:pt x="621" y="62"/>
                        <a:pt x="644" y="62"/>
                      </a:cubicBezTo>
                      <a:cubicBezTo>
                        <a:pt x="652" y="62"/>
                        <a:pt x="660" y="68"/>
                        <a:pt x="668" y="67"/>
                      </a:cubicBezTo>
                      <a:cubicBezTo>
                        <a:pt x="671" y="67"/>
                        <a:pt x="668" y="61"/>
                        <a:pt x="668" y="58"/>
                      </a:cubicBezTo>
                      <a:close/>
                    </a:path>
                  </a:pathLst>
                </a:custGeom>
                <a:solidFill>
                  <a:srgbClr val="F1C9FF"/>
                </a:solidFill>
                <a:ln w="19050">
                  <a:solidFill>
                    <a:schemeClr val="tx1"/>
                  </a:solidFill>
                  <a:round/>
                  <a:headEnd/>
                  <a:tailEnd/>
                </a:ln>
              </p:spPr>
              <p:txBody>
                <a:bodyPr/>
                <a:lstStyle/>
                <a:p>
                  <a:endParaRPr lang="en-US"/>
                </a:p>
              </p:txBody>
            </p:sp>
          </p:grpSp>
          <p:graphicFrame>
            <p:nvGraphicFramePr>
              <p:cNvPr id="7173" name="Object 12"/>
              <p:cNvGraphicFramePr>
                <a:graphicFrameLocks noChangeAspect="1"/>
              </p:cNvGraphicFramePr>
              <p:nvPr/>
            </p:nvGraphicFramePr>
            <p:xfrm>
              <a:off x="1294" y="2399"/>
              <a:ext cx="734" cy="460"/>
            </p:xfrm>
            <a:graphic>
              <a:graphicData uri="http://schemas.openxmlformats.org/presentationml/2006/ole">
                <p:oleObj spid="_x0000_s20485" name="Equation" r:id="rId4" imgW="545760" imgH="342720" progId="Equation.3">
                  <p:embed/>
                </p:oleObj>
              </a:graphicData>
            </a:graphic>
          </p:graphicFrame>
        </p:grpSp>
        <p:sp>
          <p:nvSpPr>
            <p:cNvPr id="7190" name="Text Box 13"/>
            <p:cNvSpPr txBox="1">
              <a:spLocks noChangeArrowheads="1"/>
            </p:cNvSpPr>
            <p:nvPr/>
          </p:nvSpPr>
          <p:spPr bwMode="auto">
            <a:xfrm>
              <a:off x="203" y="1969"/>
              <a:ext cx="1515" cy="288"/>
            </a:xfrm>
            <a:prstGeom prst="rect">
              <a:avLst/>
            </a:prstGeom>
            <a:noFill/>
            <a:ln w="9525">
              <a:noFill/>
              <a:miter lim="800000"/>
              <a:headEnd/>
              <a:tailEnd/>
            </a:ln>
          </p:spPr>
          <p:txBody>
            <a:bodyPr wrap="none">
              <a:spAutoFit/>
            </a:bodyPr>
            <a:lstStyle/>
            <a:p>
              <a:r>
                <a:rPr lang="en-US" b="1"/>
                <a:t>Measurements</a:t>
              </a:r>
              <a:r>
                <a:rPr lang="en-US"/>
                <a:t>:</a:t>
              </a:r>
            </a:p>
          </p:txBody>
        </p:sp>
      </p:grpSp>
      <p:grpSp>
        <p:nvGrpSpPr>
          <p:cNvPr id="6" name="Group 14"/>
          <p:cNvGrpSpPr>
            <a:grpSpLocks/>
          </p:cNvGrpSpPr>
          <p:nvPr/>
        </p:nvGrpSpPr>
        <p:grpSpPr bwMode="auto">
          <a:xfrm>
            <a:off x="4116388" y="3884613"/>
            <a:ext cx="4478337" cy="1900237"/>
            <a:chOff x="1924" y="2208"/>
            <a:chExt cx="2821" cy="1197"/>
          </a:xfrm>
        </p:grpSpPr>
        <p:graphicFrame>
          <p:nvGraphicFramePr>
            <p:cNvPr id="7171" name="Object 15"/>
            <p:cNvGraphicFramePr>
              <a:graphicFrameLocks noChangeAspect="1"/>
            </p:cNvGraphicFramePr>
            <p:nvPr/>
          </p:nvGraphicFramePr>
          <p:xfrm>
            <a:off x="2784" y="2208"/>
            <a:ext cx="1961" cy="1183"/>
          </p:xfrm>
          <a:graphic>
            <a:graphicData uri="http://schemas.openxmlformats.org/presentationml/2006/ole">
              <p:oleObj spid="_x0000_s20483" name="Equation" r:id="rId5" imgW="1600200" imgH="965160" progId="Equation.3">
                <p:embed/>
              </p:oleObj>
            </a:graphicData>
          </a:graphic>
        </p:graphicFrame>
        <p:grpSp>
          <p:nvGrpSpPr>
            <p:cNvPr id="7" name="Group 16"/>
            <p:cNvGrpSpPr>
              <a:grpSpLocks/>
            </p:cNvGrpSpPr>
            <p:nvPr/>
          </p:nvGrpSpPr>
          <p:grpSpPr bwMode="auto">
            <a:xfrm>
              <a:off x="2545" y="2256"/>
              <a:ext cx="290" cy="1149"/>
              <a:chOff x="2737" y="965"/>
              <a:chExt cx="290" cy="1149"/>
            </a:xfrm>
          </p:grpSpPr>
          <p:sp>
            <p:nvSpPr>
              <p:cNvPr id="7186" name="Text Box 17"/>
              <p:cNvSpPr txBox="1">
                <a:spLocks noChangeArrowheads="1"/>
              </p:cNvSpPr>
              <p:nvPr/>
            </p:nvSpPr>
            <p:spPr bwMode="auto">
              <a:xfrm>
                <a:off x="2737" y="965"/>
                <a:ext cx="290" cy="480"/>
              </a:xfrm>
              <a:prstGeom prst="rect">
                <a:avLst/>
              </a:prstGeom>
              <a:noFill/>
              <a:ln w="9525">
                <a:noFill/>
                <a:miter lim="800000"/>
                <a:headEnd/>
                <a:tailEnd/>
              </a:ln>
            </p:spPr>
            <p:txBody>
              <a:bodyPr wrap="none">
                <a:spAutoFit/>
              </a:bodyPr>
              <a:lstStyle/>
              <a:p>
                <a:r>
                  <a:rPr lang="en-US" sz="4400">
                    <a:solidFill>
                      <a:srgbClr val="0000CC"/>
                    </a:solidFill>
                    <a:sym typeface="Symbol" pitchFamily="18" charset="2"/>
                  </a:rPr>
                  <a:t></a:t>
                </a:r>
              </a:p>
            </p:txBody>
          </p:sp>
          <p:sp>
            <p:nvSpPr>
              <p:cNvPr id="7187" name="Text Box 18"/>
              <p:cNvSpPr txBox="1">
                <a:spLocks noChangeArrowheads="1"/>
              </p:cNvSpPr>
              <p:nvPr/>
            </p:nvSpPr>
            <p:spPr bwMode="auto">
              <a:xfrm>
                <a:off x="2737" y="1634"/>
                <a:ext cx="290" cy="480"/>
              </a:xfrm>
              <a:prstGeom prst="rect">
                <a:avLst/>
              </a:prstGeom>
              <a:noFill/>
              <a:ln w="9525">
                <a:noFill/>
                <a:miter lim="800000"/>
                <a:headEnd/>
                <a:tailEnd/>
              </a:ln>
            </p:spPr>
            <p:txBody>
              <a:bodyPr wrap="none">
                <a:spAutoFit/>
              </a:bodyPr>
              <a:lstStyle/>
              <a:p>
                <a:r>
                  <a:rPr lang="en-US" sz="4400">
                    <a:solidFill>
                      <a:srgbClr val="0000CC"/>
                    </a:solidFill>
                    <a:sym typeface="Symbol" pitchFamily="18" charset="2"/>
                  </a:rPr>
                  <a:t></a:t>
                </a:r>
              </a:p>
            </p:txBody>
          </p:sp>
          <p:sp>
            <p:nvSpPr>
              <p:cNvPr id="7188" name="Text Box 19"/>
              <p:cNvSpPr txBox="1">
                <a:spLocks noChangeArrowheads="1"/>
              </p:cNvSpPr>
              <p:nvPr/>
            </p:nvSpPr>
            <p:spPr bwMode="auto">
              <a:xfrm>
                <a:off x="2737" y="1284"/>
                <a:ext cx="290" cy="480"/>
              </a:xfrm>
              <a:prstGeom prst="rect">
                <a:avLst/>
              </a:prstGeom>
              <a:noFill/>
              <a:ln w="9525">
                <a:noFill/>
                <a:miter lim="800000"/>
                <a:headEnd/>
                <a:tailEnd/>
              </a:ln>
            </p:spPr>
            <p:txBody>
              <a:bodyPr wrap="none">
                <a:spAutoFit/>
              </a:bodyPr>
              <a:lstStyle/>
              <a:p>
                <a:r>
                  <a:rPr lang="en-US" sz="4400">
                    <a:solidFill>
                      <a:srgbClr val="0000CC"/>
                    </a:solidFill>
                    <a:sym typeface="Symbol" pitchFamily="18" charset="2"/>
                  </a:rPr>
                  <a:t></a:t>
                </a:r>
              </a:p>
            </p:txBody>
          </p:sp>
        </p:grpSp>
        <p:graphicFrame>
          <p:nvGraphicFramePr>
            <p:cNvPr id="7172" name="Object 20"/>
            <p:cNvGraphicFramePr>
              <a:graphicFrameLocks noChangeAspect="1"/>
            </p:cNvGraphicFramePr>
            <p:nvPr/>
          </p:nvGraphicFramePr>
          <p:xfrm>
            <a:off x="1924" y="2686"/>
            <a:ext cx="279" cy="194"/>
          </p:xfrm>
          <a:graphic>
            <a:graphicData uri="http://schemas.openxmlformats.org/presentationml/2006/ole">
              <p:oleObj spid="_x0000_s20484" name="Equation" r:id="rId6" imgW="291960" imgH="203040" progId="Equation.3">
                <p:embed/>
              </p:oleObj>
            </a:graphicData>
          </a:graphic>
        </p:graphicFrame>
      </p:grpSp>
      <p:sp>
        <p:nvSpPr>
          <p:cNvPr id="346133" name="Text Box 21"/>
          <p:cNvSpPr txBox="1">
            <a:spLocks noChangeArrowheads="1"/>
          </p:cNvSpPr>
          <p:nvPr/>
        </p:nvSpPr>
        <p:spPr bwMode="auto">
          <a:xfrm>
            <a:off x="398463" y="2166938"/>
            <a:ext cx="1674812" cy="579437"/>
          </a:xfrm>
          <a:prstGeom prst="rect">
            <a:avLst/>
          </a:prstGeom>
          <a:noFill/>
          <a:ln w="9525">
            <a:noFill/>
            <a:miter lim="800000"/>
            <a:headEnd/>
            <a:tailEnd/>
          </a:ln>
        </p:spPr>
        <p:txBody>
          <a:bodyPr wrap="none">
            <a:spAutoFit/>
          </a:bodyPr>
          <a:lstStyle/>
          <a:p>
            <a:r>
              <a:rPr lang="en-US" sz="3200">
                <a:latin typeface="Times New Roman" pitchFamily="18" charset="0"/>
              </a:rPr>
              <a:t>(</a:t>
            </a:r>
            <a:r>
              <a:rPr lang="en-US" sz="2800" i="1">
                <a:latin typeface="Times New Roman" pitchFamily="18" charset="0"/>
              </a:rPr>
              <a:t>U</a:t>
            </a:r>
            <a:r>
              <a:rPr lang="en-US" sz="2800" baseline="46000">
                <a:latin typeface="Times New Roman" pitchFamily="18" charset="0"/>
                <a:cs typeface="Times New Roman" pitchFamily="18" charset="0"/>
              </a:rPr>
              <a:t>†</a:t>
            </a:r>
            <a:r>
              <a:rPr lang="en-US" sz="2800" i="1">
                <a:latin typeface="Times New Roman" pitchFamily="18" charset="0"/>
              </a:rPr>
              <a:t>U</a:t>
            </a:r>
            <a:r>
              <a:rPr lang="en-US" sz="2800">
                <a:latin typeface="Times New Roman" pitchFamily="18" charset="0"/>
              </a:rPr>
              <a:t> = </a:t>
            </a:r>
            <a:r>
              <a:rPr lang="en-US" sz="2800" i="1">
                <a:latin typeface="Times New Roman" pitchFamily="18" charset="0"/>
              </a:rPr>
              <a:t>I</a:t>
            </a:r>
            <a:r>
              <a:rPr lang="en-US" sz="2800" i="1">
                <a:solidFill>
                  <a:srgbClr val="9900FF"/>
                </a:solidFill>
                <a:latin typeface="Times New Roman" pitchFamily="18" charset="0"/>
              </a:rPr>
              <a:t> </a:t>
            </a:r>
            <a:r>
              <a:rPr lang="en-US" sz="3200">
                <a:latin typeface="Times New Roman" pitchFamily="18" charset="0"/>
              </a:rPr>
              <a:t>)</a:t>
            </a:r>
          </a:p>
        </p:txBody>
      </p:sp>
      <p:grpSp>
        <p:nvGrpSpPr>
          <p:cNvPr id="8" name="Group 22"/>
          <p:cNvGrpSpPr>
            <a:grpSpLocks/>
          </p:cNvGrpSpPr>
          <p:nvPr/>
        </p:nvGrpSpPr>
        <p:grpSpPr bwMode="auto">
          <a:xfrm>
            <a:off x="3054350" y="2746375"/>
            <a:ext cx="1138238" cy="1820863"/>
            <a:chOff x="1972" y="1778"/>
            <a:chExt cx="717" cy="1147"/>
          </a:xfrm>
        </p:grpSpPr>
        <p:sp>
          <p:nvSpPr>
            <p:cNvPr id="346135" name="AutoShape 23"/>
            <p:cNvSpPr>
              <a:spLocks noChangeArrowheads="1"/>
            </p:cNvSpPr>
            <p:nvPr/>
          </p:nvSpPr>
          <p:spPr bwMode="auto">
            <a:xfrm>
              <a:off x="1972" y="1778"/>
              <a:ext cx="717" cy="1147"/>
            </a:xfrm>
            <a:prstGeom prst="cloudCallout">
              <a:avLst>
                <a:gd name="adj1" fmla="val -107042"/>
                <a:gd name="adj2" fmla="val 33694"/>
              </a:avLst>
            </a:prstGeom>
            <a:solidFill>
              <a:srgbClr val="F7FBFF"/>
            </a:solidFill>
            <a:ln w="12700">
              <a:solidFill>
                <a:srgbClr val="006699"/>
              </a:solidFill>
              <a:round/>
              <a:headEnd/>
              <a:tailEnd/>
            </a:ln>
            <a:effectLst/>
          </p:spPr>
          <p:txBody>
            <a:bodyPr/>
            <a:lstStyle/>
            <a:p>
              <a:pPr algn="ctr">
                <a:defRPr/>
              </a:pPr>
              <a:endParaRPr lang="en-US" sz="1800" b="1">
                <a:effectLst>
                  <a:outerShdw blurRad="38100" dist="38100" dir="2700000" algn="tl">
                    <a:srgbClr val="C0C0C0"/>
                  </a:outerShdw>
                </a:effectLst>
              </a:endParaRPr>
            </a:p>
          </p:txBody>
        </p:sp>
        <p:graphicFrame>
          <p:nvGraphicFramePr>
            <p:cNvPr id="7170" name="Object 24"/>
            <p:cNvGraphicFramePr>
              <a:graphicFrameLocks noChangeAspect="1"/>
            </p:cNvGraphicFramePr>
            <p:nvPr/>
          </p:nvGraphicFramePr>
          <p:xfrm>
            <a:off x="2163" y="1969"/>
            <a:ext cx="287" cy="765"/>
          </p:xfrm>
          <a:graphic>
            <a:graphicData uri="http://schemas.openxmlformats.org/presentationml/2006/ole">
              <p:oleObj spid="_x0000_s20482" name="Equation" r:id="rId7" imgW="419040" imgH="939600" progId="Equation.3">
                <p:embed/>
              </p:oleObj>
            </a:graphicData>
          </a:graphic>
        </p:graphicFrame>
        <p:sp>
          <p:nvSpPr>
            <p:cNvPr id="7184" name="Text Box 25"/>
            <p:cNvSpPr txBox="1">
              <a:spLocks noChangeArrowheads="1"/>
            </p:cNvSpPr>
            <p:nvPr/>
          </p:nvSpPr>
          <p:spPr bwMode="auto">
            <a:xfrm>
              <a:off x="2402" y="1921"/>
              <a:ext cx="116" cy="404"/>
            </a:xfrm>
            <a:prstGeom prst="rect">
              <a:avLst/>
            </a:prstGeom>
            <a:noFill/>
            <a:ln w="9525">
              <a:noFill/>
              <a:miter lim="800000"/>
              <a:headEnd/>
              <a:tailEnd/>
            </a:ln>
          </p:spPr>
          <p:txBody>
            <a:bodyPr wrap="none">
              <a:spAutoFit/>
            </a:bodyPr>
            <a:lstStyle/>
            <a:p>
              <a:endParaRPr lang="en-US" sz="3600">
                <a:solidFill>
                  <a:srgbClr val="336699"/>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61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46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8" grpId="0"/>
      <p:bldP spid="34613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0" name="Slide Number Placeholder 4"/>
          <p:cNvSpPr>
            <a:spLocks noGrp="1"/>
          </p:cNvSpPr>
          <p:nvPr>
            <p:ph type="sldNum" sz="quarter" idx="12"/>
          </p:nvPr>
        </p:nvSpPr>
        <p:spPr>
          <a:noFill/>
        </p:spPr>
        <p:txBody>
          <a:bodyPr/>
          <a:lstStyle/>
          <a:p>
            <a:fld id="{E5A4AC3A-55F8-4B89-9D06-5F86B0D3A8D2}" type="slidenum">
              <a:rPr lang="en-US"/>
              <a:pPr/>
              <a:t>35</a:t>
            </a:fld>
            <a:endParaRPr lang="en-US"/>
          </a:p>
        </p:txBody>
      </p:sp>
      <p:sp>
        <p:nvSpPr>
          <p:cNvPr id="347138" name="Rectangle 2"/>
          <p:cNvSpPr>
            <a:spLocks noGrp="1" noChangeArrowheads="1"/>
          </p:cNvSpPr>
          <p:nvPr>
            <p:ph type="title"/>
          </p:nvPr>
        </p:nvSpPr>
        <p:spPr/>
        <p:txBody>
          <a:bodyPr/>
          <a:lstStyle/>
          <a:p>
            <a:pPr eaLnBrk="1" hangingPunct="1">
              <a:defRPr/>
            </a:pPr>
            <a:r>
              <a:rPr lang="en-US" b="1" smtClean="0">
                <a:solidFill>
                  <a:srgbClr val="666699"/>
                </a:solidFill>
                <a:effectLst>
                  <a:outerShdw blurRad="38100" dist="38100" dir="2700000" algn="tl">
                    <a:srgbClr val="C0C0C0"/>
                  </a:outerShdw>
                </a:effectLst>
              </a:rPr>
              <a:t>Entanglement</a:t>
            </a:r>
          </a:p>
        </p:txBody>
      </p:sp>
      <p:graphicFrame>
        <p:nvGraphicFramePr>
          <p:cNvPr id="347140" name="Object 4"/>
          <p:cNvGraphicFramePr>
            <a:graphicFrameLocks noChangeAspect="1"/>
          </p:cNvGraphicFramePr>
          <p:nvPr/>
        </p:nvGraphicFramePr>
        <p:xfrm>
          <a:off x="398463" y="2897188"/>
          <a:ext cx="8218487" cy="519112"/>
        </p:xfrm>
        <a:graphic>
          <a:graphicData uri="http://schemas.openxmlformats.org/presentationml/2006/ole">
            <p:oleObj spid="_x0000_s21506" name="Equation" r:id="rId3" imgW="4025880" imgH="253800" progId="Equation.3">
              <p:embed/>
            </p:oleObj>
          </a:graphicData>
        </a:graphic>
      </p:graphicFrame>
      <p:sp>
        <p:nvSpPr>
          <p:cNvPr id="347141" name="Text Box 5"/>
          <p:cNvSpPr txBox="1">
            <a:spLocks noChangeArrowheads="1"/>
          </p:cNvSpPr>
          <p:nvPr/>
        </p:nvSpPr>
        <p:spPr bwMode="auto">
          <a:xfrm>
            <a:off x="246063" y="2443163"/>
            <a:ext cx="7753350" cy="457200"/>
          </a:xfrm>
          <a:prstGeom prst="rect">
            <a:avLst/>
          </a:prstGeom>
          <a:noFill/>
          <a:ln w="9525">
            <a:noFill/>
            <a:miter lim="800000"/>
            <a:headEnd/>
            <a:tailEnd/>
          </a:ln>
        </p:spPr>
        <p:txBody>
          <a:bodyPr wrap="none">
            <a:spAutoFit/>
          </a:bodyPr>
          <a:lstStyle/>
          <a:p>
            <a:r>
              <a:rPr lang="en-US"/>
              <a:t>The state of the combined system their </a:t>
            </a:r>
            <a:r>
              <a:rPr lang="en-US" b="1" i="1"/>
              <a:t>tensor product</a:t>
            </a:r>
            <a:r>
              <a:rPr lang="en-US"/>
              <a:t>:</a:t>
            </a:r>
          </a:p>
        </p:txBody>
      </p:sp>
      <p:sp>
        <p:nvSpPr>
          <p:cNvPr id="347144" name="Text Box 8"/>
          <p:cNvSpPr txBox="1">
            <a:spLocks noChangeArrowheads="1"/>
          </p:cNvSpPr>
          <p:nvPr/>
        </p:nvSpPr>
        <p:spPr bwMode="auto">
          <a:xfrm>
            <a:off x="2598738" y="6084888"/>
            <a:ext cx="539750" cy="519112"/>
          </a:xfrm>
          <a:prstGeom prst="rect">
            <a:avLst/>
          </a:prstGeom>
          <a:noFill/>
          <a:ln w="9525">
            <a:noFill/>
            <a:miter lim="800000"/>
            <a:headEnd/>
            <a:tailEnd/>
          </a:ln>
        </p:spPr>
        <p:txBody>
          <a:bodyPr wrap="none">
            <a:spAutoFit/>
          </a:bodyPr>
          <a:lstStyle/>
          <a:p>
            <a:r>
              <a:rPr lang="en-US" sz="2800" b="1">
                <a:solidFill>
                  <a:srgbClr val="9900CC"/>
                </a:solidFill>
                <a:latin typeface="Times New Roman" pitchFamily="18" charset="0"/>
              </a:rPr>
              <a:t>??</a:t>
            </a:r>
            <a:endParaRPr lang="en-US">
              <a:solidFill>
                <a:srgbClr val="CC0000"/>
              </a:solidFill>
            </a:endParaRPr>
          </a:p>
        </p:txBody>
      </p:sp>
      <p:sp>
        <p:nvSpPr>
          <p:cNvPr id="347154" name="AutoShape 18"/>
          <p:cNvSpPr>
            <a:spLocks noChangeArrowheads="1"/>
          </p:cNvSpPr>
          <p:nvPr/>
        </p:nvSpPr>
        <p:spPr bwMode="auto">
          <a:xfrm>
            <a:off x="7835900" y="1303338"/>
            <a:ext cx="455613" cy="455612"/>
          </a:xfrm>
          <a:prstGeom prst="cube">
            <a:avLst>
              <a:gd name="adj" fmla="val 25000"/>
            </a:avLst>
          </a:prstGeom>
          <a:solidFill>
            <a:srgbClr val="9900FF"/>
          </a:solidFill>
          <a:ln w="12700">
            <a:solidFill>
              <a:schemeClr val="tx1"/>
            </a:solidFill>
            <a:miter lim="800000"/>
            <a:headEnd/>
            <a:tailEnd/>
          </a:ln>
        </p:spPr>
        <p:txBody>
          <a:bodyPr wrap="none" anchor="ctr"/>
          <a:lstStyle/>
          <a:p>
            <a:endParaRPr lang="en-US"/>
          </a:p>
        </p:txBody>
      </p:sp>
      <p:sp>
        <p:nvSpPr>
          <p:cNvPr id="347155" name="AutoShape 19"/>
          <p:cNvSpPr>
            <a:spLocks noChangeArrowheads="1"/>
          </p:cNvSpPr>
          <p:nvPr/>
        </p:nvSpPr>
        <p:spPr bwMode="auto">
          <a:xfrm>
            <a:off x="6013450" y="1303338"/>
            <a:ext cx="455613" cy="455612"/>
          </a:xfrm>
          <a:prstGeom prst="cube">
            <a:avLst>
              <a:gd name="adj" fmla="val 25000"/>
            </a:avLst>
          </a:prstGeom>
          <a:solidFill>
            <a:srgbClr val="9900FF"/>
          </a:solidFill>
          <a:ln w="12700">
            <a:solidFill>
              <a:schemeClr val="tx1"/>
            </a:solidFill>
            <a:miter lim="800000"/>
            <a:headEnd/>
            <a:tailEnd/>
          </a:ln>
        </p:spPr>
        <p:txBody>
          <a:bodyPr wrap="none" anchor="ctr"/>
          <a:lstStyle/>
          <a:p>
            <a:endParaRPr lang="en-US"/>
          </a:p>
        </p:txBody>
      </p:sp>
      <p:sp>
        <p:nvSpPr>
          <p:cNvPr id="347157" name="Text Box 21"/>
          <p:cNvSpPr txBox="1">
            <a:spLocks noChangeArrowheads="1"/>
          </p:cNvSpPr>
          <p:nvPr/>
        </p:nvSpPr>
        <p:spPr bwMode="auto">
          <a:xfrm>
            <a:off x="246063" y="1758950"/>
            <a:ext cx="5351462" cy="457200"/>
          </a:xfrm>
          <a:prstGeom prst="rect">
            <a:avLst/>
          </a:prstGeom>
          <a:noFill/>
          <a:ln w="9525">
            <a:noFill/>
            <a:miter lim="800000"/>
            <a:headEnd/>
            <a:tailEnd/>
          </a:ln>
        </p:spPr>
        <p:txBody>
          <a:bodyPr wrap="none">
            <a:spAutoFit/>
          </a:bodyPr>
          <a:lstStyle/>
          <a:p>
            <a:r>
              <a:rPr lang="en-CA"/>
              <a:t>Suppose that two qubits are in states: </a:t>
            </a:r>
            <a:endParaRPr lang="en-US"/>
          </a:p>
        </p:txBody>
      </p:sp>
      <p:graphicFrame>
        <p:nvGraphicFramePr>
          <p:cNvPr id="347159" name="Object 23"/>
          <p:cNvGraphicFramePr>
            <a:graphicFrameLocks noChangeAspect="1"/>
          </p:cNvGraphicFramePr>
          <p:nvPr/>
        </p:nvGraphicFramePr>
        <p:xfrm>
          <a:off x="5557838" y="1758950"/>
          <a:ext cx="1374775" cy="519113"/>
        </p:xfrm>
        <a:graphic>
          <a:graphicData uri="http://schemas.openxmlformats.org/presentationml/2006/ole">
            <p:oleObj spid="_x0000_s21507" name="Equation" r:id="rId4" imgW="672840" imgH="253800" progId="Equation.3">
              <p:embed/>
            </p:oleObj>
          </a:graphicData>
        </a:graphic>
      </p:graphicFrame>
      <p:graphicFrame>
        <p:nvGraphicFramePr>
          <p:cNvPr id="347160" name="Object 24"/>
          <p:cNvGraphicFramePr>
            <a:graphicFrameLocks noChangeAspect="1"/>
          </p:cNvGraphicFramePr>
          <p:nvPr/>
        </p:nvGraphicFramePr>
        <p:xfrm>
          <a:off x="7304088" y="1758950"/>
          <a:ext cx="1530350" cy="519113"/>
        </p:xfrm>
        <a:graphic>
          <a:graphicData uri="http://schemas.openxmlformats.org/presentationml/2006/ole">
            <p:oleObj spid="_x0000_s21508" name="Equation" r:id="rId5" imgW="749160" imgH="253800" progId="Equation.3">
              <p:embed/>
            </p:oleObj>
          </a:graphicData>
        </a:graphic>
      </p:graphicFrame>
      <p:grpSp>
        <p:nvGrpSpPr>
          <p:cNvPr id="2" name="Group 39"/>
          <p:cNvGrpSpPr>
            <a:grpSpLocks/>
          </p:cNvGrpSpPr>
          <p:nvPr/>
        </p:nvGrpSpPr>
        <p:grpSpPr bwMode="auto">
          <a:xfrm>
            <a:off x="246063" y="3656013"/>
            <a:ext cx="8196262" cy="1593850"/>
            <a:chOff x="155" y="2303"/>
            <a:chExt cx="5163" cy="1004"/>
          </a:xfrm>
        </p:grpSpPr>
        <p:sp>
          <p:nvSpPr>
            <p:cNvPr id="8210" name="Rectangle 32"/>
            <p:cNvSpPr>
              <a:spLocks noChangeArrowheads="1"/>
            </p:cNvSpPr>
            <p:nvPr/>
          </p:nvSpPr>
          <p:spPr bwMode="auto">
            <a:xfrm>
              <a:off x="155" y="2303"/>
              <a:ext cx="5163" cy="1004"/>
            </a:xfrm>
            <a:prstGeom prst="rect">
              <a:avLst/>
            </a:prstGeom>
            <a:solidFill>
              <a:srgbClr val="FFFFCC"/>
            </a:solidFill>
            <a:ln w="19050">
              <a:solidFill>
                <a:schemeClr val="tx1"/>
              </a:solidFill>
              <a:miter lim="800000"/>
              <a:headEnd/>
              <a:tailEnd/>
            </a:ln>
          </p:spPr>
          <p:txBody>
            <a:bodyPr wrap="none" anchor="ctr"/>
            <a:lstStyle/>
            <a:p>
              <a:endParaRPr lang="en-US"/>
            </a:p>
          </p:txBody>
        </p:sp>
        <p:graphicFrame>
          <p:nvGraphicFramePr>
            <p:cNvPr id="8198" name="Object 28"/>
            <p:cNvGraphicFramePr>
              <a:graphicFrameLocks noChangeAspect="1"/>
            </p:cNvGraphicFramePr>
            <p:nvPr/>
          </p:nvGraphicFramePr>
          <p:xfrm>
            <a:off x="1637" y="2542"/>
            <a:ext cx="2008" cy="326"/>
          </p:xfrm>
          <a:graphic>
            <a:graphicData uri="http://schemas.openxmlformats.org/presentationml/2006/ole">
              <p:oleObj spid="_x0000_s21510" name="Equation" r:id="rId6" imgW="1790640" imgH="253800" progId="Equation.3">
                <p:embed/>
              </p:oleObj>
            </a:graphicData>
          </a:graphic>
        </p:graphicFrame>
        <p:sp>
          <p:nvSpPr>
            <p:cNvPr id="8211" name="Text Box 25"/>
            <p:cNvSpPr txBox="1">
              <a:spLocks noChangeArrowheads="1"/>
            </p:cNvSpPr>
            <p:nvPr/>
          </p:nvSpPr>
          <p:spPr bwMode="auto">
            <a:xfrm>
              <a:off x="155" y="2303"/>
              <a:ext cx="5078" cy="941"/>
            </a:xfrm>
            <a:prstGeom prst="rect">
              <a:avLst/>
            </a:prstGeom>
            <a:noFill/>
            <a:ln w="9525">
              <a:noFill/>
              <a:miter lim="800000"/>
              <a:headEnd/>
              <a:tailEnd/>
            </a:ln>
          </p:spPr>
          <p:txBody>
            <a:bodyPr>
              <a:spAutoFit/>
            </a:bodyPr>
            <a:lstStyle/>
            <a:p>
              <a:r>
                <a:rPr lang="en-CA" b="1"/>
                <a:t>Question:</a:t>
              </a:r>
              <a:r>
                <a:rPr lang="en-CA"/>
                <a:t> what are the states of the individual qubits for</a:t>
              </a:r>
            </a:p>
            <a:p>
              <a:r>
                <a:rPr lang="en-CA"/>
                <a:t>		1.				</a:t>
              </a:r>
              <a:r>
                <a:rPr lang="en-CA" sz="2800"/>
                <a:t>?</a:t>
              </a:r>
            </a:p>
            <a:p>
              <a:endParaRPr lang="en-CA" sz="1200"/>
            </a:p>
            <a:p>
              <a:r>
                <a:rPr lang="en-CA" sz="2800"/>
                <a:t>		</a:t>
              </a:r>
              <a:r>
                <a:rPr lang="en-CA"/>
                <a:t>2.</a:t>
              </a:r>
              <a:r>
                <a:rPr lang="en-CA" sz="2800"/>
                <a:t>		      ?</a:t>
              </a:r>
              <a:endParaRPr lang="en-US" sz="2800"/>
            </a:p>
          </p:txBody>
        </p:sp>
        <p:graphicFrame>
          <p:nvGraphicFramePr>
            <p:cNvPr id="8199" name="Object 36"/>
            <p:cNvGraphicFramePr>
              <a:graphicFrameLocks noChangeAspect="1"/>
            </p:cNvGraphicFramePr>
            <p:nvPr/>
          </p:nvGraphicFramePr>
          <p:xfrm>
            <a:off x="1589" y="2924"/>
            <a:ext cx="1260" cy="335"/>
          </p:xfrm>
          <a:graphic>
            <a:graphicData uri="http://schemas.openxmlformats.org/presentationml/2006/ole">
              <p:oleObj spid="_x0000_s21511" name="Equation" r:id="rId7" imgW="1002960" imgH="266400" progId="Equation.3">
                <p:embed/>
              </p:oleObj>
            </a:graphicData>
          </a:graphic>
        </p:graphicFrame>
      </p:grpSp>
      <p:graphicFrame>
        <p:nvGraphicFramePr>
          <p:cNvPr id="347173" name="Object 37"/>
          <p:cNvGraphicFramePr>
            <a:graphicFrameLocks noChangeAspect="1"/>
          </p:cNvGraphicFramePr>
          <p:nvPr/>
        </p:nvGraphicFramePr>
        <p:xfrm>
          <a:off x="2522538" y="5629275"/>
          <a:ext cx="3521075" cy="531813"/>
        </p:xfrm>
        <a:graphic>
          <a:graphicData uri="http://schemas.openxmlformats.org/presentationml/2006/ole">
            <p:oleObj spid="_x0000_s21509" name="Equation" r:id="rId8" imgW="1765080" imgH="266400" progId="Equation.3">
              <p:embed/>
            </p:oleObj>
          </a:graphicData>
        </a:graphic>
      </p:graphicFrame>
      <p:sp>
        <p:nvSpPr>
          <p:cNvPr id="347174" name="Text Box 38"/>
          <p:cNvSpPr txBox="1">
            <a:spLocks noChangeArrowheads="1"/>
          </p:cNvSpPr>
          <p:nvPr/>
        </p:nvSpPr>
        <p:spPr bwMode="auto">
          <a:xfrm>
            <a:off x="244475" y="5629275"/>
            <a:ext cx="2316163" cy="944563"/>
          </a:xfrm>
          <a:prstGeom prst="rect">
            <a:avLst/>
          </a:prstGeom>
          <a:noFill/>
          <a:ln w="9525">
            <a:noFill/>
            <a:miter lim="800000"/>
            <a:headEnd/>
            <a:tailEnd/>
          </a:ln>
        </p:spPr>
        <p:txBody>
          <a:bodyPr wrap="none">
            <a:spAutoFit/>
          </a:bodyPr>
          <a:lstStyle/>
          <a:p>
            <a:pPr algn="r"/>
            <a:r>
              <a:rPr lang="en-CA" b="1">
                <a:solidFill>
                  <a:srgbClr val="CC0000"/>
                </a:solidFill>
              </a:rPr>
              <a:t>Answers:      </a:t>
            </a:r>
            <a:r>
              <a:rPr lang="en-CA">
                <a:solidFill>
                  <a:srgbClr val="CC0000"/>
                </a:solidFill>
              </a:rPr>
              <a:t>1.</a:t>
            </a:r>
          </a:p>
          <a:p>
            <a:pPr algn="r"/>
            <a:endParaRPr lang="en-CA" sz="800">
              <a:solidFill>
                <a:srgbClr val="CC0000"/>
              </a:solidFill>
            </a:endParaRPr>
          </a:p>
          <a:p>
            <a:pPr algn="r"/>
            <a:r>
              <a:rPr lang="en-CA">
                <a:solidFill>
                  <a:srgbClr val="CC0000"/>
                </a:solidFill>
              </a:rPr>
              <a:t>2.</a:t>
            </a:r>
            <a:endParaRPr lang="en-US">
              <a:solidFill>
                <a:srgbClr val="CC0000"/>
              </a:solidFill>
            </a:endParaRPr>
          </a:p>
        </p:txBody>
      </p:sp>
      <p:sp>
        <p:nvSpPr>
          <p:cNvPr id="347176" name="Text Box 40"/>
          <p:cNvSpPr txBox="1">
            <a:spLocks noChangeArrowheads="1"/>
          </p:cNvSpPr>
          <p:nvPr/>
        </p:nvSpPr>
        <p:spPr bwMode="auto">
          <a:xfrm>
            <a:off x="3054350" y="6161088"/>
            <a:ext cx="3990975" cy="457200"/>
          </a:xfrm>
          <a:prstGeom prst="rect">
            <a:avLst/>
          </a:prstGeom>
          <a:noFill/>
          <a:ln w="9525">
            <a:noFill/>
            <a:miter lim="800000"/>
            <a:headEnd/>
            <a:tailEnd/>
          </a:ln>
        </p:spPr>
        <p:txBody>
          <a:bodyPr wrap="none">
            <a:spAutoFit/>
          </a:bodyPr>
          <a:lstStyle/>
          <a:p>
            <a:r>
              <a:rPr lang="en-US">
                <a:solidFill>
                  <a:srgbClr val="CC0000"/>
                </a:solidFill>
              </a:rPr>
              <a:t>... this is an </a:t>
            </a:r>
            <a:r>
              <a:rPr lang="en-US" b="1" i="1">
                <a:solidFill>
                  <a:srgbClr val="CC0000"/>
                </a:solidFill>
              </a:rPr>
              <a:t>entangled</a:t>
            </a:r>
            <a:r>
              <a:rPr lang="en-US">
                <a:solidFill>
                  <a:srgbClr val="CC0000"/>
                </a:solidFill>
              </a:rPr>
              <a:t> state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71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71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71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715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71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71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71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717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4717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4714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47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41" grpId="0"/>
      <p:bldP spid="347144" grpId="0"/>
      <p:bldP spid="347154" grpId="0" animBg="1"/>
      <p:bldP spid="347155" grpId="0" animBg="1"/>
      <p:bldP spid="347157" grpId="0"/>
      <p:bldP spid="347174" grpId="0"/>
      <p:bldP spid="34717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2"/>
          </p:nvPr>
        </p:nvSpPr>
        <p:spPr>
          <a:noFill/>
        </p:spPr>
        <p:txBody>
          <a:bodyPr/>
          <a:lstStyle/>
          <a:p>
            <a:fld id="{700A6528-F20D-4196-8C3F-A05F827462F0}" type="slidenum">
              <a:rPr lang="en-US"/>
              <a:pPr/>
              <a:t>36</a:t>
            </a:fld>
            <a:endParaRPr lang="en-US"/>
          </a:p>
        </p:txBody>
      </p:sp>
      <p:sp>
        <p:nvSpPr>
          <p:cNvPr id="137218" name="Rectangle 2"/>
          <p:cNvSpPr>
            <a:spLocks noGrp="1" noChangeArrowheads="1"/>
          </p:cNvSpPr>
          <p:nvPr>
            <p:ph type="title"/>
          </p:nvPr>
        </p:nvSpPr>
        <p:spPr/>
        <p:txBody>
          <a:bodyPr/>
          <a:lstStyle/>
          <a:p>
            <a:pPr eaLnBrk="1" hangingPunct="1">
              <a:defRPr/>
            </a:pPr>
            <a:r>
              <a:rPr lang="en-US" b="1" smtClean="0">
                <a:solidFill>
                  <a:srgbClr val="666699"/>
                </a:solidFill>
                <a:effectLst>
                  <a:outerShdw blurRad="38100" dist="38100" dir="2700000" algn="tl">
                    <a:srgbClr val="C0C0C0"/>
                  </a:outerShdw>
                </a:effectLst>
              </a:rPr>
              <a:t>Structure among subsystems</a:t>
            </a:r>
          </a:p>
        </p:txBody>
      </p:sp>
      <p:grpSp>
        <p:nvGrpSpPr>
          <p:cNvPr id="2" name="Group 3"/>
          <p:cNvGrpSpPr>
            <a:grpSpLocks/>
          </p:cNvGrpSpPr>
          <p:nvPr/>
        </p:nvGrpSpPr>
        <p:grpSpPr bwMode="auto">
          <a:xfrm>
            <a:off x="1992313" y="2138363"/>
            <a:ext cx="5313362" cy="3111500"/>
            <a:chOff x="872" y="1347"/>
            <a:chExt cx="3347" cy="1960"/>
          </a:xfrm>
        </p:grpSpPr>
        <p:sp>
          <p:nvSpPr>
            <p:cNvPr id="23576" name="Line 4"/>
            <p:cNvSpPr>
              <a:spLocks noChangeShapeType="1"/>
            </p:cNvSpPr>
            <p:nvPr/>
          </p:nvSpPr>
          <p:spPr bwMode="auto">
            <a:xfrm>
              <a:off x="872" y="1586"/>
              <a:ext cx="3347" cy="0"/>
            </a:xfrm>
            <a:prstGeom prst="line">
              <a:avLst/>
            </a:prstGeom>
            <a:noFill/>
            <a:ln w="19050">
              <a:solidFill>
                <a:schemeClr val="tx1"/>
              </a:solidFill>
              <a:round/>
              <a:headEnd/>
              <a:tailEnd/>
            </a:ln>
          </p:spPr>
          <p:txBody>
            <a:bodyPr/>
            <a:lstStyle/>
            <a:p>
              <a:endParaRPr lang="en-US"/>
            </a:p>
          </p:txBody>
        </p:sp>
        <p:sp>
          <p:nvSpPr>
            <p:cNvPr id="23577" name="Line 5"/>
            <p:cNvSpPr>
              <a:spLocks noChangeShapeType="1"/>
            </p:cNvSpPr>
            <p:nvPr/>
          </p:nvSpPr>
          <p:spPr bwMode="auto">
            <a:xfrm>
              <a:off x="872" y="2160"/>
              <a:ext cx="2868" cy="0"/>
            </a:xfrm>
            <a:prstGeom prst="line">
              <a:avLst/>
            </a:prstGeom>
            <a:noFill/>
            <a:ln w="19050">
              <a:solidFill>
                <a:schemeClr val="tx1"/>
              </a:solidFill>
              <a:round/>
              <a:headEnd/>
              <a:tailEnd/>
            </a:ln>
          </p:spPr>
          <p:txBody>
            <a:bodyPr/>
            <a:lstStyle/>
            <a:p>
              <a:endParaRPr lang="en-US"/>
            </a:p>
          </p:txBody>
        </p:sp>
        <p:sp>
          <p:nvSpPr>
            <p:cNvPr id="23578" name="Line 6"/>
            <p:cNvSpPr>
              <a:spLocks noChangeShapeType="1"/>
            </p:cNvSpPr>
            <p:nvPr/>
          </p:nvSpPr>
          <p:spPr bwMode="auto">
            <a:xfrm>
              <a:off x="872" y="3307"/>
              <a:ext cx="3347" cy="0"/>
            </a:xfrm>
            <a:prstGeom prst="line">
              <a:avLst/>
            </a:prstGeom>
            <a:noFill/>
            <a:ln w="19050">
              <a:solidFill>
                <a:schemeClr val="tx1"/>
              </a:solidFill>
              <a:round/>
              <a:headEnd/>
              <a:tailEnd/>
            </a:ln>
          </p:spPr>
          <p:txBody>
            <a:bodyPr/>
            <a:lstStyle/>
            <a:p>
              <a:endParaRPr lang="en-US"/>
            </a:p>
          </p:txBody>
        </p:sp>
        <p:sp>
          <p:nvSpPr>
            <p:cNvPr id="23579" name="Line 7"/>
            <p:cNvSpPr>
              <a:spLocks noChangeShapeType="1"/>
            </p:cNvSpPr>
            <p:nvPr/>
          </p:nvSpPr>
          <p:spPr bwMode="auto">
            <a:xfrm>
              <a:off x="872" y="2734"/>
              <a:ext cx="2868" cy="0"/>
            </a:xfrm>
            <a:prstGeom prst="line">
              <a:avLst/>
            </a:prstGeom>
            <a:noFill/>
            <a:ln w="19050">
              <a:solidFill>
                <a:schemeClr val="tx1"/>
              </a:solidFill>
              <a:round/>
              <a:headEnd/>
              <a:tailEnd/>
            </a:ln>
          </p:spPr>
          <p:txBody>
            <a:bodyPr/>
            <a:lstStyle/>
            <a:p>
              <a:endParaRPr lang="en-US"/>
            </a:p>
          </p:txBody>
        </p:sp>
        <p:sp>
          <p:nvSpPr>
            <p:cNvPr id="23580" name="AutoShape 8"/>
            <p:cNvSpPr>
              <a:spLocks noChangeArrowheads="1"/>
            </p:cNvSpPr>
            <p:nvPr/>
          </p:nvSpPr>
          <p:spPr bwMode="auto">
            <a:xfrm rot="5400000">
              <a:off x="3477" y="2519"/>
              <a:ext cx="478" cy="430"/>
            </a:xfrm>
            <a:custGeom>
              <a:avLst/>
              <a:gdLst>
                <a:gd name="T0" fmla="*/ 239 w 21600"/>
                <a:gd name="T1" fmla="*/ 0 h 21600"/>
                <a:gd name="T2" fmla="*/ 119 w 21600"/>
                <a:gd name="T3" fmla="*/ 215 h 21600"/>
                <a:gd name="T4" fmla="*/ 239 w 21600"/>
                <a:gd name="T5" fmla="*/ 214 h 21600"/>
                <a:gd name="T6" fmla="*/ 359 w 21600"/>
                <a:gd name="T7" fmla="*/ 215 h 21600"/>
                <a:gd name="T8" fmla="*/ 0 60000 65536"/>
                <a:gd name="T9" fmla="*/ 0 60000 65536"/>
                <a:gd name="T10" fmla="*/ 0 60000 65536"/>
                <a:gd name="T11" fmla="*/ 0 60000 65536"/>
                <a:gd name="T12" fmla="*/ 0 w 21600"/>
                <a:gd name="T13" fmla="*/ 0 h 21600"/>
                <a:gd name="T14" fmla="*/ 21600 w 21600"/>
                <a:gd name="T15" fmla="*/ 7736 h 21600"/>
              </a:gdLst>
              <a:ahLst/>
              <a:cxnLst>
                <a:cxn ang="T8">
                  <a:pos x="T0" y="T1"/>
                </a:cxn>
                <a:cxn ang="T9">
                  <a:pos x="T2" y="T3"/>
                </a:cxn>
                <a:cxn ang="T10">
                  <a:pos x="T4" y="T5"/>
                </a:cxn>
                <a:cxn ang="T11">
                  <a:pos x="T6" y="T7"/>
                </a:cxn>
              </a:cxnLst>
              <a:rect l="T12" t="T13" r="T14" b="T15"/>
              <a:pathLst>
                <a:path w="21600" h="21600">
                  <a:moveTo>
                    <a:pt x="10772" y="10800"/>
                  </a:moveTo>
                  <a:cubicBezTo>
                    <a:pt x="10772" y="10784"/>
                    <a:pt x="10784" y="10772"/>
                    <a:pt x="10800" y="10772"/>
                  </a:cubicBezTo>
                  <a:cubicBezTo>
                    <a:pt x="10815" y="10771"/>
                    <a:pt x="10827" y="10784"/>
                    <a:pt x="10828" y="10799"/>
                  </a:cubicBezTo>
                  <a:lnTo>
                    <a:pt x="21600" y="10800"/>
                  </a:lnTo>
                  <a:cubicBezTo>
                    <a:pt x="21600" y="4835"/>
                    <a:pt x="16764" y="0"/>
                    <a:pt x="10800" y="0"/>
                  </a:cubicBezTo>
                  <a:cubicBezTo>
                    <a:pt x="4835" y="0"/>
                    <a:pt x="0" y="4835"/>
                    <a:pt x="0" y="10800"/>
                  </a:cubicBezTo>
                  <a:close/>
                </a:path>
              </a:pathLst>
            </a:custGeom>
            <a:solidFill>
              <a:srgbClr val="C0C0C0"/>
            </a:solidFill>
            <a:ln w="19050">
              <a:solidFill>
                <a:schemeClr val="tx1"/>
              </a:solidFill>
              <a:miter lim="800000"/>
              <a:headEnd/>
              <a:tailEnd/>
            </a:ln>
          </p:spPr>
          <p:txBody>
            <a:bodyPr wrap="none" anchor="ctr"/>
            <a:lstStyle/>
            <a:p>
              <a:endParaRPr lang="en-US"/>
            </a:p>
          </p:txBody>
        </p:sp>
        <p:sp>
          <p:nvSpPr>
            <p:cNvPr id="23581" name="AutoShape 9"/>
            <p:cNvSpPr>
              <a:spLocks noChangeArrowheads="1"/>
            </p:cNvSpPr>
            <p:nvPr/>
          </p:nvSpPr>
          <p:spPr bwMode="auto">
            <a:xfrm rot="5400000">
              <a:off x="3477" y="1945"/>
              <a:ext cx="478" cy="430"/>
            </a:xfrm>
            <a:custGeom>
              <a:avLst/>
              <a:gdLst>
                <a:gd name="T0" fmla="*/ 239 w 21600"/>
                <a:gd name="T1" fmla="*/ 0 h 21600"/>
                <a:gd name="T2" fmla="*/ 119 w 21600"/>
                <a:gd name="T3" fmla="*/ 215 h 21600"/>
                <a:gd name="T4" fmla="*/ 239 w 21600"/>
                <a:gd name="T5" fmla="*/ 214 h 21600"/>
                <a:gd name="T6" fmla="*/ 359 w 21600"/>
                <a:gd name="T7" fmla="*/ 215 h 21600"/>
                <a:gd name="T8" fmla="*/ 0 60000 65536"/>
                <a:gd name="T9" fmla="*/ 0 60000 65536"/>
                <a:gd name="T10" fmla="*/ 0 60000 65536"/>
                <a:gd name="T11" fmla="*/ 0 60000 65536"/>
                <a:gd name="T12" fmla="*/ 0 w 21600"/>
                <a:gd name="T13" fmla="*/ 0 h 21600"/>
                <a:gd name="T14" fmla="*/ 21600 w 21600"/>
                <a:gd name="T15" fmla="*/ 7736 h 21600"/>
              </a:gdLst>
              <a:ahLst/>
              <a:cxnLst>
                <a:cxn ang="T8">
                  <a:pos x="T0" y="T1"/>
                </a:cxn>
                <a:cxn ang="T9">
                  <a:pos x="T2" y="T3"/>
                </a:cxn>
                <a:cxn ang="T10">
                  <a:pos x="T4" y="T5"/>
                </a:cxn>
                <a:cxn ang="T11">
                  <a:pos x="T6" y="T7"/>
                </a:cxn>
              </a:cxnLst>
              <a:rect l="T12" t="T13" r="T14" b="T15"/>
              <a:pathLst>
                <a:path w="21600" h="21600">
                  <a:moveTo>
                    <a:pt x="10772" y="10800"/>
                  </a:moveTo>
                  <a:cubicBezTo>
                    <a:pt x="10772" y="10784"/>
                    <a:pt x="10784" y="10772"/>
                    <a:pt x="10800" y="10772"/>
                  </a:cubicBezTo>
                  <a:cubicBezTo>
                    <a:pt x="10815" y="10771"/>
                    <a:pt x="10827" y="10784"/>
                    <a:pt x="10828" y="10799"/>
                  </a:cubicBezTo>
                  <a:lnTo>
                    <a:pt x="21600" y="10800"/>
                  </a:lnTo>
                  <a:cubicBezTo>
                    <a:pt x="21600" y="4835"/>
                    <a:pt x="16764" y="0"/>
                    <a:pt x="10800" y="0"/>
                  </a:cubicBezTo>
                  <a:cubicBezTo>
                    <a:pt x="4835" y="0"/>
                    <a:pt x="0" y="4835"/>
                    <a:pt x="0" y="10800"/>
                  </a:cubicBezTo>
                  <a:close/>
                </a:path>
              </a:pathLst>
            </a:custGeom>
            <a:solidFill>
              <a:srgbClr val="C0C0C0"/>
            </a:solidFill>
            <a:ln w="19050">
              <a:solidFill>
                <a:schemeClr val="tx1"/>
              </a:solidFill>
              <a:miter lim="800000"/>
              <a:headEnd/>
              <a:tailEnd/>
            </a:ln>
          </p:spPr>
          <p:txBody>
            <a:bodyPr wrap="none" anchor="ctr"/>
            <a:lstStyle/>
            <a:p>
              <a:endParaRPr lang="en-US"/>
            </a:p>
          </p:txBody>
        </p:sp>
        <p:sp>
          <p:nvSpPr>
            <p:cNvPr id="23582" name="Rectangle 10"/>
            <p:cNvSpPr>
              <a:spLocks noChangeArrowheads="1"/>
            </p:cNvSpPr>
            <p:nvPr/>
          </p:nvSpPr>
          <p:spPr bwMode="auto">
            <a:xfrm>
              <a:off x="2019" y="1921"/>
              <a:ext cx="431" cy="1052"/>
            </a:xfrm>
            <a:prstGeom prst="rect">
              <a:avLst/>
            </a:prstGeom>
            <a:solidFill>
              <a:srgbClr val="C0C0C0"/>
            </a:solidFill>
            <a:ln w="19050">
              <a:solidFill>
                <a:schemeClr val="tx1"/>
              </a:solidFill>
              <a:miter lim="800000"/>
              <a:headEnd/>
              <a:tailEnd/>
            </a:ln>
          </p:spPr>
          <p:txBody>
            <a:bodyPr wrap="none" anchor="ctr"/>
            <a:lstStyle/>
            <a:p>
              <a:pPr algn="ctr"/>
              <a:r>
                <a:rPr lang="en-US" sz="4000" i="1">
                  <a:latin typeface="Times New Roman" pitchFamily="18" charset="0"/>
                </a:rPr>
                <a:t>V</a:t>
              </a:r>
            </a:p>
          </p:txBody>
        </p:sp>
        <p:sp>
          <p:nvSpPr>
            <p:cNvPr id="23583" name="Rectangle 11"/>
            <p:cNvSpPr>
              <a:spLocks noChangeArrowheads="1"/>
            </p:cNvSpPr>
            <p:nvPr/>
          </p:nvSpPr>
          <p:spPr bwMode="auto">
            <a:xfrm>
              <a:off x="1159" y="1347"/>
              <a:ext cx="430" cy="478"/>
            </a:xfrm>
            <a:prstGeom prst="rect">
              <a:avLst/>
            </a:prstGeom>
            <a:solidFill>
              <a:srgbClr val="C0C0C0"/>
            </a:solidFill>
            <a:ln w="19050">
              <a:solidFill>
                <a:schemeClr val="tx1"/>
              </a:solidFill>
              <a:miter lim="800000"/>
              <a:headEnd/>
              <a:tailEnd/>
            </a:ln>
          </p:spPr>
          <p:txBody>
            <a:bodyPr wrap="none" anchor="ctr"/>
            <a:lstStyle/>
            <a:p>
              <a:pPr algn="ctr"/>
              <a:r>
                <a:rPr lang="en-US" sz="4000" i="1">
                  <a:latin typeface="Times New Roman" pitchFamily="18" charset="0"/>
                </a:rPr>
                <a:t>U</a:t>
              </a:r>
            </a:p>
          </p:txBody>
        </p:sp>
        <p:sp>
          <p:nvSpPr>
            <p:cNvPr id="23584" name="Rectangle 12"/>
            <p:cNvSpPr>
              <a:spLocks noChangeArrowheads="1"/>
            </p:cNvSpPr>
            <p:nvPr/>
          </p:nvSpPr>
          <p:spPr bwMode="auto">
            <a:xfrm>
              <a:off x="2880" y="1347"/>
              <a:ext cx="431" cy="1052"/>
            </a:xfrm>
            <a:prstGeom prst="rect">
              <a:avLst/>
            </a:prstGeom>
            <a:solidFill>
              <a:srgbClr val="C0C0C0"/>
            </a:solidFill>
            <a:ln w="19050">
              <a:solidFill>
                <a:schemeClr val="tx1"/>
              </a:solidFill>
              <a:miter lim="800000"/>
              <a:headEnd/>
              <a:tailEnd/>
            </a:ln>
          </p:spPr>
          <p:txBody>
            <a:bodyPr wrap="none" anchor="ctr"/>
            <a:lstStyle/>
            <a:p>
              <a:pPr algn="ctr"/>
              <a:r>
                <a:rPr lang="en-US" sz="4000" i="1">
                  <a:latin typeface="Times New Roman" pitchFamily="18" charset="0"/>
                </a:rPr>
                <a:t>W</a:t>
              </a:r>
            </a:p>
          </p:txBody>
        </p:sp>
        <p:sp>
          <p:nvSpPr>
            <p:cNvPr id="23585" name="Line 13"/>
            <p:cNvSpPr>
              <a:spLocks noChangeShapeType="1"/>
            </p:cNvSpPr>
            <p:nvPr/>
          </p:nvSpPr>
          <p:spPr bwMode="auto">
            <a:xfrm>
              <a:off x="3932" y="2160"/>
              <a:ext cx="287" cy="0"/>
            </a:xfrm>
            <a:prstGeom prst="line">
              <a:avLst/>
            </a:prstGeom>
            <a:noFill/>
            <a:ln w="38100" cmpd="dbl">
              <a:solidFill>
                <a:schemeClr val="tx1"/>
              </a:solidFill>
              <a:round/>
              <a:headEnd/>
              <a:tailEnd/>
            </a:ln>
          </p:spPr>
          <p:txBody>
            <a:bodyPr/>
            <a:lstStyle/>
            <a:p>
              <a:endParaRPr lang="en-US"/>
            </a:p>
          </p:txBody>
        </p:sp>
        <p:sp>
          <p:nvSpPr>
            <p:cNvPr id="23586" name="Line 14"/>
            <p:cNvSpPr>
              <a:spLocks noChangeShapeType="1"/>
            </p:cNvSpPr>
            <p:nvPr/>
          </p:nvSpPr>
          <p:spPr bwMode="auto">
            <a:xfrm>
              <a:off x="3932" y="2734"/>
              <a:ext cx="287" cy="0"/>
            </a:xfrm>
            <a:prstGeom prst="line">
              <a:avLst/>
            </a:prstGeom>
            <a:noFill/>
            <a:ln w="38100" cmpd="dbl">
              <a:solidFill>
                <a:schemeClr val="tx1"/>
              </a:solidFill>
              <a:round/>
              <a:headEnd/>
              <a:tailEnd/>
            </a:ln>
          </p:spPr>
          <p:txBody>
            <a:bodyPr/>
            <a:lstStyle/>
            <a:p>
              <a:endParaRPr lang="en-US"/>
            </a:p>
          </p:txBody>
        </p:sp>
      </p:grpSp>
      <p:grpSp>
        <p:nvGrpSpPr>
          <p:cNvPr id="3" name="Group 15"/>
          <p:cNvGrpSpPr>
            <a:grpSpLocks/>
          </p:cNvGrpSpPr>
          <p:nvPr/>
        </p:nvGrpSpPr>
        <p:grpSpPr bwMode="auto">
          <a:xfrm>
            <a:off x="928688" y="1377950"/>
            <a:ext cx="1082675" cy="4251325"/>
            <a:chOff x="585" y="868"/>
            <a:chExt cx="682" cy="2678"/>
          </a:xfrm>
        </p:grpSpPr>
        <p:sp>
          <p:nvSpPr>
            <p:cNvPr id="23567" name="AutoShape 16"/>
            <p:cNvSpPr>
              <a:spLocks noChangeArrowheads="1"/>
            </p:cNvSpPr>
            <p:nvPr/>
          </p:nvSpPr>
          <p:spPr bwMode="auto">
            <a:xfrm>
              <a:off x="681" y="1347"/>
              <a:ext cx="478" cy="478"/>
            </a:xfrm>
            <a:prstGeom prst="cube">
              <a:avLst>
                <a:gd name="adj" fmla="val 25000"/>
              </a:avLst>
            </a:prstGeom>
            <a:solidFill>
              <a:srgbClr val="CC00FF"/>
            </a:solidFill>
            <a:ln w="12700">
              <a:solidFill>
                <a:schemeClr val="tx1"/>
              </a:solidFill>
              <a:miter lim="800000"/>
              <a:headEnd/>
              <a:tailEnd/>
            </a:ln>
          </p:spPr>
          <p:txBody>
            <a:bodyPr wrap="none" anchor="ctr"/>
            <a:lstStyle/>
            <a:p>
              <a:endParaRPr lang="en-US"/>
            </a:p>
          </p:txBody>
        </p:sp>
        <p:sp>
          <p:nvSpPr>
            <p:cNvPr id="23568" name="AutoShape 17"/>
            <p:cNvSpPr>
              <a:spLocks noChangeArrowheads="1"/>
            </p:cNvSpPr>
            <p:nvPr/>
          </p:nvSpPr>
          <p:spPr bwMode="auto">
            <a:xfrm>
              <a:off x="681" y="1921"/>
              <a:ext cx="478" cy="478"/>
            </a:xfrm>
            <a:prstGeom prst="cube">
              <a:avLst>
                <a:gd name="adj" fmla="val 25000"/>
              </a:avLst>
            </a:prstGeom>
            <a:solidFill>
              <a:srgbClr val="CC00FF"/>
            </a:solidFill>
            <a:ln w="12700">
              <a:solidFill>
                <a:schemeClr val="tx1"/>
              </a:solidFill>
              <a:miter lim="800000"/>
              <a:headEnd/>
              <a:tailEnd/>
            </a:ln>
          </p:spPr>
          <p:txBody>
            <a:bodyPr wrap="none" anchor="ctr"/>
            <a:lstStyle/>
            <a:p>
              <a:endParaRPr lang="en-US"/>
            </a:p>
          </p:txBody>
        </p:sp>
        <p:sp>
          <p:nvSpPr>
            <p:cNvPr id="23569" name="AutoShape 18"/>
            <p:cNvSpPr>
              <a:spLocks noChangeArrowheads="1"/>
            </p:cNvSpPr>
            <p:nvPr/>
          </p:nvSpPr>
          <p:spPr bwMode="auto">
            <a:xfrm>
              <a:off x="681" y="2495"/>
              <a:ext cx="478" cy="478"/>
            </a:xfrm>
            <a:prstGeom prst="cube">
              <a:avLst>
                <a:gd name="adj" fmla="val 25000"/>
              </a:avLst>
            </a:prstGeom>
            <a:solidFill>
              <a:srgbClr val="CC00FF"/>
            </a:solidFill>
            <a:ln w="12700">
              <a:solidFill>
                <a:schemeClr val="tx1"/>
              </a:solidFill>
              <a:miter lim="800000"/>
              <a:headEnd/>
              <a:tailEnd/>
            </a:ln>
          </p:spPr>
          <p:txBody>
            <a:bodyPr wrap="none" anchor="ctr"/>
            <a:lstStyle/>
            <a:p>
              <a:endParaRPr lang="en-US"/>
            </a:p>
          </p:txBody>
        </p:sp>
        <p:sp>
          <p:nvSpPr>
            <p:cNvPr id="23570" name="AutoShape 19"/>
            <p:cNvSpPr>
              <a:spLocks noChangeArrowheads="1"/>
            </p:cNvSpPr>
            <p:nvPr/>
          </p:nvSpPr>
          <p:spPr bwMode="auto">
            <a:xfrm>
              <a:off x="681" y="3068"/>
              <a:ext cx="478" cy="478"/>
            </a:xfrm>
            <a:prstGeom prst="cube">
              <a:avLst>
                <a:gd name="adj" fmla="val 25000"/>
              </a:avLst>
            </a:prstGeom>
            <a:solidFill>
              <a:srgbClr val="CC00FF"/>
            </a:solidFill>
            <a:ln w="12700">
              <a:solidFill>
                <a:schemeClr val="tx1"/>
              </a:solidFill>
              <a:miter lim="800000"/>
              <a:headEnd/>
              <a:tailEnd/>
            </a:ln>
          </p:spPr>
          <p:txBody>
            <a:bodyPr wrap="none" anchor="ctr"/>
            <a:lstStyle/>
            <a:p>
              <a:endParaRPr lang="en-US"/>
            </a:p>
          </p:txBody>
        </p:sp>
        <p:sp>
          <p:nvSpPr>
            <p:cNvPr id="23571" name="Text Box 20"/>
            <p:cNvSpPr txBox="1">
              <a:spLocks noChangeArrowheads="1"/>
            </p:cNvSpPr>
            <p:nvPr/>
          </p:nvSpPr>
          <p:spPr bwMode="auto">
            <a:xfrm>
              <a:off x="585" y="868"/>
              <a:ext cx="682" cy="288"/>
            </a:xfrm>
            <a:prstGeom prst="rect">
              <a:avLst/>
            </a:prstGeom>
            <a:noFill/>
            <a:ln w="9525">
              <a:noFill/>
              <a:miter lim="800000"/>
              <a:headEnd/>
              <a:tailEnd/>
            </a:ln>
          </p:spPr>
          <p:txBody>
            <a:bodyPr wrap="none">
              <a:spAutoFit/>
            </a:bodyPr>
            <a:lstStyle/>
            <a:p>
              <a:r>
                <a:rPr lang="en-US"/>
                <a:t>qubits:</a:t>
              </a:r>
            </a:p>
          </p:txBody>
        </p:sp>
        <p:sp>
          <p:nvSpPr>
            <p:cNvPr id="23572" name="Text Box 21"/>
            <p:cNvSpPr txBox="1">
              <a:spLocks noChangeArrowheads="1"/>
            </p:cNvSpPr>
            <p:nvPr/>
          </p:nvSpPr>
          <p:spPr bwMode="auto">
            <a:xfrm>
              <a:off x="729" y="2064"/>
              <a:ext cx="330" cy="288"/>
            </a:xfrm>
            <a:prstGeom prst="rect">
              <a:avLst/>
            </a:prstGeom>
            <a:noFill/>
            <a:ln w="9525">
              <a:noFill/>
              <a:miter lim="800000"/>
              <a:headEnd/>
              <a:tailEnd/>
            </a:ln>
          </p:spPr>
          <p:txBody>
            <a:bodyPr wrap="none">
              <a:spAutoFit/>
            </a:bodyPr>
            <a:lstStyle/>
            <a:p>
              <a:r>
                <a:rPr lang="en-US"/>
                <a:t>#2</a:t>
              </a:r>
            </a:p>
          </p:txBody>
        </p:sp>
        <p:sp>
          <p:nvSpPr>
            <p:cNvPr id="23573" name="Text Box 22"/>
            <p:cNvSpPr txBox="1">
              <a:spLocks noChangeArrowheads="1"/>
            </p:cNvSpPr>
            <p:nvPr/>
          </p:nvSpPr>
          <p:spPr bwMode="auto">
            <a:xfrm>
              <a:off x="729" y="1491"/>
              <a:ext cx="330" cy="288"/>
            </a:xfrm>
            <a:prstGeom prst="rect">
              <a:avLst/>
            </a:prstGeom>
            <a:noFill/>
            <a:ln w="9525">
              <a:noFill/>
              <a:miter lim="800000"/>
              <a:headEnd/>
              <a:tailEnd/>
            </a:ln>
          </p:spPr>
          <p:txBody>
            <a:bodyPr wrap="none">
              <a:spAutoFit/>
            </a:bodyPr>
            <a:lstStyle/>
            <a:p>
              <a:r>
                <a:rPr lang="en-US"/>
                <a:t>#1</a:t>
              </a:r>
            </a:p>
          </p:txBody>
        </p:sp>
        <p:sp>
          <p:nvSpPr>
            <p:cNvPr id="23574" name="Text Box 23"/>
            <p:cNvSpPr txBox="1">
              <a:spLocks noChangeArrowheads="1"/>
            </p:cNvSpPr>
            <p:nvPr/>
          </p:nvSpPr>
          <p:spPr bwMode="auto">
            <a:xfrm>
              <a:off x="729" y="3212"/>
              <a:ext cx="330" cy="288"/>
            </a:xfrm>
            <a:prstGeom prst="rect">
              <a:avLst/>
            </a:prstGeom>
            <a:noFill/>
            <a:ln w="9525">
              <a:noFill/>
              <a:miter lim="800000"/>
              <a:headEnd/>
              <a:tailEnd/>
            </a:ln>
          </p:spPr>
          <p:txBody>
            <a:bodyPr wrap="none">
              <a:spAutoFit/>
            </a:bodyPr>
            <a:lstStyle/>
            <a:p>
              <a:r>
                <a:rPr lang="en-US"/>
                <a:t>#4</a:t>
              </a:r>
            </a:p>
          </p:txBody>
        </p:sp>
        <p:sp>
          <p:nvSpPr>
            <p:cNvPr id="23575" name="Text Box 24"/>
            <p:cNvSpPr txBox="1">
              <a:spLocks noChangeArrowheads="1"/>
            </p:cNvSpPr>
            <p:nvPr/>
          </p:nvSpPr>
          <p:spPr bwMode="auto">
            <a:xfrm>
              <a:off x="729" y="2638"/>
              <a:ext cx="330" cy="288"/>
            </a:xfrm>
            <a:prstGeom prst="rect">
              <a:avLst/>
            </a:prstGeom>
            <a:noFill/>
            <a:ln w="9525">
              <a:noFill/>
              <a:miter lim="800000"/>
              <a:headEnd/>
              <a:tailEnd/>
            </a:ln>
          </p:spPr>
          <p:txBody>
            <a:bodyPr wrap="none">
              <a:spAutoFit/>
            </a:bodyPr>
            <a:lstStyle/>
            <a:p>
              <a:r>
                <a:rPr lang="en-US"/>
                <a:t>#3</a:t>
              </a:r>
            </a:p>
          </p:txBody>
        </p:sp>
      </p:grpSp>
      <p:grpSp>
        <p:nvGrpSpPr>
          <p:cNvPr id="4" name="Group 25"/>
          <p:cNvGrpSpPr>
            <a:grpSpLocks/>
          </p:cNvGrpSpPr>
          <p:nvPr/>
        </p:nvGrpSpPr>
        <p:grpSpPr bwMode="auto">
          <a:xfrm>
            <a:off x="3736975" y="1377950"/>
            <a:ext cx="1746250" cy="457200"/>
            <a:chOff x="2354" y="868"/>
            <a:chExt cx="1100" cy="288"/>
          </a:xfrm>
        </p:grpSpPr>
        <p:sp>
          <p:nvSpPr>
            <p:cNvPr id="23565" name="Line 26"/>
            <p:cNvSpPr>
              <a:spLocks noChangeShapeType="1"/>
            </p:cNvSpPr>
            <p:nvPr/>
          </p:nvSpPr>
          <p:spPr bwMode="auto">
            <a:xfrm>
              <a:off x="2880" y="1013"/>
              <a:ext cx="574" cy="0"/>
            </a:xfrm>
            <a:prstGeom prst="line">
              <a:avLst/>
            </a:prstGeom>
            <a:noFill/>
            <a:ln w="76200">
              <a:solidFill>
                <a:srgbClr val="808080"/>
              </a:solidFill>
              <a:round/>
              <a:headEnd/>
              <a:tailEnd type="triangle" w="med" len="med"/>
            </a:ln>
          </p:spPr>
          <p:txBody>
            <a:bodyPr/>
            <a:lstStyle/>
            <a:p>
              <a:endParaRPr lang="en-US"/>
            </a:p>
          </p:txBody>
        </p:sp>
        <p:sp>
          <p:nvSpPr>
            <p:cNvPr id="23566" name="Text Box 27"/>
            <p:cNvSpPr txBox="1">
              <a:spLocks noChangeArrowheads="1"/>
            </p:cNvSpPr>
            <p:nvPr/>
          </p:nvSpPr>
          <p:spPr bwMode="auto">
            <a:xfrm>
              <a:off x="2354" y="868"/>
              <a:ext cx="479" cy="288"/>
            </a:xfrm>
            <a:prstGeom prst="rect">
              <a:avLst/>
            </a:prstGeom>
            <a:noFill/>
            <a:ln w="9525">
              <a:noFill/>
              <a:miter lim="800000"/>
              <a:headEnd/>
              <a:tailEnd/>
            </a:ln>
          </p:spPr>
          <p:txBody>
            <a:bodyPr wrap="none">
              <a:spAutoFit/>
            </a:bodyPr>
            <a:lstStyle/>
            <a:p>
              <a:r>
                <a:rPr lang="en-US"/>
                <a:t>time</a:t>
              </a:r>
            </a:p>
          </p:txBody>
        </p:sp>
      </p:grpSp>
      <p:grpSp>
        <p:nvGrpSpPr>
          <p:cNvPr id="5" name="Group 32"/>
          <p:cNvGrpSpPr>
            <a:grpSpLocks/>
          </p:cNvGrpSpPr>
          <p:nvPr/>
        </p:nvGrpSpPr>
        <p:grpSpPr bwMode="auto">
          <a:xfrm>
            <a:off x="2522538" y="5554663"/>
            <a:ext cx="3416300" cy="563562"/>
            <a:chOff x="1589" y="3499"/>
            <a:chExt cx="2152" cy="355"/>
          </a:xfrm>
        </p:grpSpPr>
        <p:sp>
          <p:nvSpPr>
            <p:cNvPr id="23563" name="AutoShape 28"/>
            <p:cNvSpPr>
              <a:spLocks/>
            </p:cNvSpPr>
            <p:nvPr/>
          </p:nvSpPr>
          <p:spPr bwMode="auto">
            <a:xfrm rot="-5400000">
              <a:off x="2593" y="2495"/>
              <a:ext cx="143" cy="2152"/>
            </a:xfrm>
            <a:prstGeom prst="leftBrace">
              <a:avLst>
                <a:gd name="adj1" fmla="val 38458"/>
                <a:gd name="adj2" fmla="val 50000"/>
              </a:avLst>
            </a:prstGeom>
            <a:noFill/>
            <a:ln w="28575">
              <a:solidFill>
                <a:schemeClr val="bg2"/>
              </a:solidFill>
              <a:round/>
              <a:headEnd/>
              <a:tailEnd/>
            </a:ln>
          </p:spPr>
          <p:txBody>
            <a:bodyPr wrap="none" anchor="ctr"/>
            <a:lstStyle/>
            <a:p>
              <a:endParaRPr lang="en-US"/>
            </a:p>
          </p:txBody>
        </p:sp>
        <p:sp>
          <p:nvSpPr>
            <p:cNvPr id="23564" name="Text Box 30"/>
            <p:cNvSpPr txBox="1">
              <a:spLocks noChangeArrowheads="1"/>
            </p:cNvSpPr>
            <p:nvPr/>
          </p:nvSpPr>
          <p:spPr bwMode="auto">
            <a:xfrm>
              <a:off x="2115" y="3642"/>
              <a:ext cx="1133" cy="212"/>
            </a:xfrm>
            <a:prstGeom prst="rect">
              <a:avLst/>
            </a:prstGeom>
            <a:noFill/>
            <a:ln w="9525">
              <a:noFill/>
              <a:miter lim="800000"/>
              <a:headEnd/>
              <a:tailEnd/>
            </a:ln>
          </p:spPr>
          <p:txBody>
            <a:bodyPr wrap="none">
              <a:spAutoFit/>
            </a:bodyPr>
            <a:lstStyle/>
            <a:p>
              <a:r>
                <a:rPr lang="en-US" sz="1600"/>
                <a:t>unitary operations</a:t>
              </a:r>
            </a:p>
          </p:txBody>
        </p:sp>
      </p:grpSp>
      <p:grpSp>
        <p:nvGrpSpPr>
          <p:cNvPr id="6" name="Group 33"/>
          <p:cNvGrpSpPr>
            <a:grpSpLocks/>
          </p:cNvGrpSpPr>
          <p:nvPr/>
        </p:nvGrpSpPr>
        <p:grpSpPr bwMode="auto">
          <a:xfrm>
            <a:off x="5938838" y="5554663"/>
            <a:ext cx="1528762" cy="563562"/>
            <a:chOff x="3741" y="3499"/>
            <a:chExt cx="963" cy="355"/>
          </a:xfrm>
        </p:grpSpPr>
        <p:sp>
          <p:nvSpPr>
            <p:cNvPr id="23561" name="AutoShape 29"/>
            <p:cNvSpPr>
              <a:spLocks/>
            </p:cNvSpPr>
            <p:nvPr/>
          </p:nvSpPr>
          <p:spPr bwMode="auto">
            <a:xfrm rot="-5400000">
              <a:off x="4100" y="3379"/>
              <a:ext cx="143" cy="383"/>
            </a:xfrm>
            <a:prstGeom prst="leftBrace">
              <a:avLst>
                <a:gd name="adj1" fmla="val 35661"/>
                <a:gd name="adj2" fmla="val 50000"/>
              </a:avLst>
            </a:prstGeom>
            <a:noFill/>
            <a:ln w="28575">
              <a:solidFill>
                <a:schemeClr val="bg2"/>
              </a:solidFill>
              <a:round/>
              <a:headEnd/>
              <a:tailEnd/>
            </a:ln>
          </p:spPr>
          <p:txBody>
            <a:bodyPr wrap="none" anchor="ctr"/>
            <a:lstStyle/>
            <a:p>
              <a:endParaRPr lang="en-US"/>
            </a:p>
          </p:txBody>
        </p:sp>
        <p:sp>
          <p:nvSpPr>
            <p:cNvPr id="23562" name="Text Box 31"/>
            <p:cNvSpPr txBox="1">
              <a:spLocks noChangeArrowheads="1"/>
            </p:cNvSpPr>
            <p:nvPr/>
          </p:nvSpPr>
          <p:spPr bwMode="auto">
            <a:xfrm>
              <a:off x="3741" y="3642"/>
              <a:ext cx="963" cy="212"/>
            </a:xfrm>
            <a:prstGeom prst="rect">
              <a:avLst/>
            </a:prstGeom>
            <a:noFill/>
            <a:ln w="9525">
              <a:noFill/>
              <a:miter lim="800000"/>
              <a:headEnd/>
              <a:tailEnd/>
            </a:ln>
          </p:spPr>
          <p:txBody>
            <a:bodyPr wrap="none">
              <a:spAutoFit/>
            </a:bodyPr>
            <a:lstStyle/>
            <a:p>
              <a:r>
                <a:rPr lang="en-US" sz="1600"/>
                <a:t>measurements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2"/>
          </p:nvPr>
        </p:nvSpPr>
        <p:spPr>
          <a:noFill/>
        </p:spPr>
        <p:txBody>
          <a:bodyPr/>
          <a:lstStyle/>
          <a:p>
            <a:fld id="{E2931816-8973-4711-BD19-B3CBFAD4478F}" type="slidenum">
              <a:rPr lang="en-US"/>
              <a:pPr/>
              <a:t>37</a:t>
            </a:fld>
            <a:endParaRPr lang="en-US"/>
          </a:p>
        </p:txBody>
      </p:sp>
      <p:sp>
        <p:nvSpPr>
          <p:cNvPr id="143362" name="Rectangle 2"/>
          <p:cNvSpPr>
            <a:spLocks noGrp="1" noChangeArrowheads="1"/>
          </p:cNvSpPr>
          <p:nvPr>
            <p:ph type="title"/>
          </p:nvPr>
        </p:nvSpPr>
        <p:spPr/>
        <p:txBody>
          <a:bodyPr/>
          <a:lstStyle/>
          <a:p>
            <a:pPr eaLnBrk="1" hangingPunct="1">
              <a:defRPr/>
            </a:pPr>
            <a:r>
              <a:rPr lang="en-US" b="1" smtClean="0">
                <a:solidFill>
                  <a:srgbClr val="666699"/>
                </a:solidFill>
                <a:effectLst>
                  <a:outerShdw blurRad="38100" dist="38100" dir="2700000" algn="tl">
                    <a:srgbClr val="C0C0C0"/>
                  </a:outerShdw>
                </a:effectLst>
              </a:rPr>
              <a:t>Quantum circuits</a:t>
            </a:r>
          </a:p>
        </p:txBody>
      </p:sp>
      <p:grpSp>
        <p:nvGrpSpPr>
          <p:cNvPr id="2" name="Group 60"/>
          <p:cNvGrpSpPr>
            <a:grpSpLocks/>
          </p:cNvGrpSpPr>
          <p:nvPr/>
        </p:nvGrpSpPr>
        <p:grpSpPr bwMode="auto">
          <a:xfrm>
            <a:off x="322263" y="1682750"/>
            <a:ext cx="8094662" cy="3492500"/>
            <a:chOff x="203" y="1156"/>
            <a:chExt cx="5099" cy="2200"/>
          </a:xfrm>
        </p:grpSpPr>
        <p:grpSp>
          <p:nvGrpSpPr>
            <p:cNvPr id="3" name="Group 3"/>
            <p:cNvGrpSpPr>
              <a:grpSpLocks/>
            </p:cNvGrpSpPr>
            <p:nvPr/>
          </p:nvGrpSpPr>
          <p:grpSpPr bwMode="auto">
            <a:xfrm>
              <a:off x="537" y="1299"/>
              <a:ext cx="4207" cy="1913"/>
              <a:chOff x="872" y="1299"/>
              <a:chExt cx="4016" cy="1913"/>
            </a:xfrm>
          </p:grpSpPr>
          <p:sp>
            <p:nvSpPr>
              <p:cNvPr id="24625" name="Line 4"/>
              <p:cNvSpPr>
                <a:spLocks noChangeShapeType="1"/>
              </p:cNvSpPr>
              <p:nvPr/>
            </p:nvSpPr>
            <p:spPr bwMode="auto">
              <a:xfrm flipV="1">
                <a:off x="872" y="1299"/>
                <a:ext cx="4016" cy="0"/>
              </a:xfrm>
              <a:prstGeom prst="line">
                <a:avLst/>
              </a:prstGeom>
              <a:noFill/>
              <a:ln w="12700">
                <a:solidFill>
                  <a:schemeClr val="tx1"/>
                </a:solidFill>
                <a:round/>
                <a:headEnd/>
                <a:tailEnd/>
              </a:ln>
            </p:spPr>
            <p:txBody>
              <a:bodyPr/>
              <a:lstStyle/>
              <a:p>
                <a:endParaRPr lang="en-US"/>
              </a:p>
            </p:txBody>
          </p:sp>
          <p:sp>
            <p:nvSpPr>
              <p:cNvPr id="24626" name="Line 5"/>
              <p:cNvSpPr>
                <a:spLocks noChangeShapeType="1"/>
              </p:cNvSpPr>
              <p:nvPr/>
            </p:nvSpPr>
            <p:spPr bwMode="auto">
              <a:xfrm flipV="1">
                <a:off x="872" y="1682"/>
                <a:ext cx="4016" cy="0"/>
              </a:xfrm>
              <a:prstGeom prst="line">
                <a:avLst/>
              </a:prstGeom>
              <a:noFill/>
              <a:ln w="12700">
                <a:solidFill>
                  <a:schemeClr val="tx1"/>
                </a:solidFill>
                <a:round/>
                <a:headEnd/>
                <a:tailEnd/>
              </a:ln>
            </p:spPr>
            <p:txBody>
              <a:bodyPr/>
              <a:lstStyle/>
              <a:p>
                <a:endParaRPr lang="en-US"/>
              </a:p>
            </p:txBody>
          </p:sp>
          <p:sp>
            <p:nvSpPr>
              <p:cNvPr id="24627" name="Line 6"/>
              <p:cNvSpPr>
                <a:spLocks noChangeShapeType="1"/>
              </p:cNvSpPr>
              <p:nvPr/>
            </p:nvSpPr>
            <p:spPr bwMode="auto">
              <a:xfrm flipV="1">
                <a:off x="872" y="3212"/>
                <a:ext cx="4016" cy="0"/>
              </a:xfrm>
              <a:prstGeom prst="line">
                <a:avLst/>
              </a:prstGeom>
              <a:noFill/>
              <a:ln w="12700">
                <a:solidFill>
                  <a:schemeClr val="tx1"/>
                </a:solidFill>
                <a:round/>
                <a:headEnd/>
                <a:tailEnd/>
              </a:ln>
            </p:spPr>
            <p:txBody>
              <a:bodyPr/>
              <a:lstStyle/>
              <a:p>
                <a:endParaRPr lang="en-US"/>
              </a:p>
            </p:txBody>
          </p:sp>
          <p:sp>
            <p:nvSpPr>
              <p:cNvPr id="24628" name="Line 7"/>
              <p:cNvSpPr>
                <a:spLocks noChangeShapeType="1"/>
              </p:cNvSpPr>
              <p:nvPr/>
            </p:nvSpPr>
            <p:spPr bwMode="auto">
              <a:xfrm flipV="1">
                <a:off x="872" y="2829"/>
                <a:ext cx="4016" cy="0"/>
              </a:xfrm>
              <a:prstGeom prst="line">
                <a:avLst/>
              </a:prstGeom>
              <a:noFill/>
              <a:ln w="12700">
                <a:solidFill>
                  <a:schemeClr val="tx1"/>
                </a:solidFill>
                <a:round/>
                <a:headEnd/>
                <a:tailEnd/>
              </a:ln>
            </p:spPr>
            <p:txBody>
              <a:bodyPr/>
              <a:lstStyle/>
              <a:p>
                <a:endParaRPr lang="en-US"/>
              </a:p>
            </p:txBody>
          </p:sp>
          <p:sp>
            <p:nvSpPr>
              <p:cNvPr id="24629" name="Line 8"/>
              <p:cNvSpPr>
                <a:spLocks noChangeShapeType="1"/>
              </p:cNvSpPr>
              <p:nvPr/>
            </p:nvSpPr>
            <p:spPr bwMode="auto">
              <a:xfrm flipV="1">
                <a:off x="872" y="2447"/>
                <a:ext cx="4016" cy="0"/>
              </a:xfrm>
              <a:prstGeom prst="line">
                <a:avLst/>
              </a:prstGeom>
              <a:noFill/>
              <a:ln w="12700">
                <a:solidFill>
                  <a:schemeClr val="tx1"/>
                </a:solidFill>
                <a:round/>
                <a:headEnd/>
                <a:tailEnd/>
              </a:ln>
            </p:spPr>
            <p:txBody>
              <a:bodyPr/>
              <a:lstStyle/>
              <a:p>
                <a:endParaRPr lang="en-US"/>
              </a:p>
            </p:txBody>
          </p:sp>
          <p:sp>
            <p:nvSpPr>
              <p:cNvPr id="24630" name="Line 9"/>
              <p:cNvSpPr>
                <a:spLocks noChangeShapeType="1"/>
              </p:cNvSpPr>
              <p:nvPr/>
            </p:nvSpPr>
            <p:spPr bwMode="auto">
              <a:xfrm flipV="1">
                <a:off x="872" y="2064"/>
                <a:ext cx="4016" cy="0"/>
              </a:xfrm>
              <a:prstGeom prst="line">
                <a:avLst/>
              </a:prstGeom>
              <a:noFill/>
              <a:ln w="12700">
                <a:solidFill>
                  <a:schemeClr val="tx1"/>
                </a:solidFill>
                <a:round/>
                <a:headEnd/>
                <a:tailEnd/>
              </a:ln>
            </p:spPr>
            <p:txBody>
              <a:bodyPr/>
              <a:lstStyle/>
              <a:p>
                <a:endParaRPr lang="en-US"/>
              </a:p>
            </p:txBody>
          </p:sp>
        </p:grpSp>
        <p:sp>
          <p:nvSpPr>
            <p:cNvPr id="24583" name="Rectangle 10"/>
            <p:cNvSpPr>
              <a:spLocks noChangeArrowheads="1"/>
            </p:cNvSpPr>
            <p:nvPr/>
          </p:nvSpPr>
          <p:spPr bwMode="auto">
            <a:xfrm>
              <a:off x="729" y="1156"/>
              <a:ext cx="287" cy="286"/>
            </a:xfrm>
            <a:prstGeom prst="rect">
              <a:avLst/>
            </a:prstGeom>
            <a:solidFill>
              <a:srgbClr val="B2B2B2"/>
            </a:solidFill>
            <a:ln w="12700">
              <a:solidFill>
                <a:schemeClr val="tx1"/>
              </a:solidFill>
              <a:miter lim="800000"/>
              <a:headEnd/>
              <a:tailEnd/>
            </a:ln>
          </p:spPr>
          <p:txBody>
            <a:bodyPr wrap="none" anchor="ctr"/>
            <a:lstStyle/>
            <a:p>
              <a:endParaRPr lang="en-US"/>
            </a:p>
          </p:txBody>
        </p:sp>
        <p:sp>
          <p:nvSpPr>
            <p:cNvPr id="24584" name="Rectangle 11"/>
            <p:cNvSpPr>
              <a:spLocks noChangeArrowheads="1"/>
            </p:cNvSpPr>
            <p:nvPr/>
          </p:nvSpPr>
          <p:spPr bwMode="auto">
            <a:xfrm>
              <a:off x="1302" y="1156"/>
              <a:ext cx="287" cy="669"/>
            </a:xfrm>
            <a:prstGeom prst="rect">
              <a:avLst/>
            </a:prstGeom>
            <a:solidFill>
              <a:srgbClr val="C0C0C0"/>
            </a:solidFill>
            <a:ln w="12700">
              <a:solidFill>
                <a:schemeClr val="tx1"/>
              </a:solidFill>
              <a:miter lim="800000"/>
              <a:headEnd/>
              <a:tailEnd/>
            </a:ln>
          </p:spPr>
          <p:txBody>
            <a:bodyPr wrap="none" anchor="ctr"/>
            <a:lstStyle/>
            <a:p>
              <a:endParaRPr lang="en-US"/>
            </a:p>
          </p:txBody>
        </p:sp>
        <p:sp>
          <p:nvSpPr>
            <p:cNvPr id="24585" name="Rectangle 12"/>
            <p:cNvSpPr>
              <a:spLocks noChangeArrowheads="1"/>
            </p:cNvSpPr>
            <p:nvPr/>
          </p:nvSpPr>
          <p:spPr bwMode="auto">
            <a:xfrm>
              <a:off x="2450" y="2686"/>
              <a:ext cx="287" cy="669"/>
            </a:xfrm>
            <a:prstGeom prst="rect">
              <a:avLst/>
            </a:prstGeom>
            <a:solidFill>
              <a:srgbClr val="C0C0C0"/>
            </a:solidFill>
            <a:ln w="12700">
              <a:solidFill>
                <a:schemeClr val="tx1"/>
              </a:solidFill>
              <a:miter lim="800000"/>
              <a:headEnd/>
              <a:tailEnd/>
            </a:ln>
          </p:spPr>
          <p:txBody>
            <a:bodyPr wrap="none" anchor="ctr"/>
            <a:lstStyle/>
            <a:p>
              <a:endParaRPr lang="en-US"/>
            </a:p>
          </p:txBody>
        </p:sp>
        <p:sp>
          <p:nvSpPr>
            <p:cNvPr id="24586" name="Rectangle 13"/>
            <p:cNvSpPr>
              <a:spLocks noChangeArrowheads="1"/>
            </p:cNvSpPr>
            <p:nvPr/>
          </p:nvSpPr>
          <p:spPr bwMode="auto">
            <a:xfrm>
              <a:off x="4171" y="1539"/>
              <a:ext cx="287" cy="669"/>
            </a:xfrm>
            <a:prstGeom prst="rect">
              <a:avLst/>
            </a:prstGeom>
            <a:solidFill>
              <a:srgbClr val="C0C0C0"/>
            </a:solidFill>
            <a:ln w="12700">
              <a:solidFill>
                <a:schemeClr val="tx1"/>
              </a:solidFill>
              <a:miter lim="800000"/>
              <a:headEnd/>
              <a:tailEnd/>
            </a:ln>
          </p:spPr>
          <p:txBody>
            <a:bodyPr wrap="none" anchor="ctr"/>
            <a:lstStyle/>
            <a:p>
              <a:endParaRPr lang="en-US"/>
            </a:p>
          </p:txBody>
        </p:sp>
        <p:sp>
          <p:nvSpPr>
            <p:cNvPr id="24587" name="Rectangle 14"/>
            <p:cNvSpPr>
              <a:spLocks noChangeArrowheads="1"/>
            </p:cNvSpPr>
            <p:nvPr/>
          </p:nvSpPr>
          <p:spPr bwMode="auto">
            <a:xfrm>
              <a:off x="3597" y="2303"/>
              <a:ext cx="287" cy="669"/>
            </a:xfrm>
            <a:prstGeom prst="rect">
              <a:avLst/>
            </a:prstGeom>
            <a:solidFill>
              <a:srgbClr val="C0C0C0"/>
            </a:solidFill>
            <a:ln w="12700">
              <a:solidFill>
                <a:schemeClr val="tx1"/>
              </a:solidFill>
              <a:miter lim="800000"/>
              <a:headEnd/>
              <a:tailEnd/>
            </a:ln>
          </p:spPr>
          <p:txBody>
            <a:bodyPr wrap="none" anchor="ctr"/>
            <a:lstStyle/>
            <a:p>
              <a:endParaRPr lang="en-US"/>
            </a:p>
          </p:txBody>
        </p:sp>
        <p:sp>
          <p:nvSpPr>
            <p:cNvPr id="24588" name="Rectangle 15"/>
            <p:cNvSpPr>
              <a:spLocks noChangeArrowheads="1"/>
            </p:cNvSpPr>
            <p:nvPr/>
          </p:nvSpPr>
          <p:spPr bwMode="auto">
            <a:xfrm>
              <a:off x="1302" y="2303"/>
              <a:ext cx="287" cy="669"/>
            </a:xfrm>
            <a:prstGeom prst="rect">
              <a:avLst/>
            </a:prstGeom>
            <a:solidFill>
              <a:srgbClr val="C0C0C0"/>
            </a:solidFill>
            <a:ln w="12700">
              <a:solidFill>
                <a:schemeClr val="tx1"/>
              </a:solidFill>
              <a:miter lim="800000"/>
              <a:headEnd/>
              <a:tailEnd/>
            </a:ln>
          </p:spPr>
          <p:txBody>
            <a:bodyPr wrap="none" anchor="ctr"/>
            <a:lstStyle/>
            <a:p>
              <a:endParaRPr lang="en-US"/>
            </a:p>
          </p:txBody>
        </p:sp>
        <p:sp>
          <p:nvSpPr>
            <p:cNvPr id="24589" name="Rectangle 16"/>
            <p:cNvSpPr>
              <a:spLocks noChangeArrowheads="1"/>
            </p:cNvSpPr>
            <p:nvPr/>
          </p:nvSpPr>
          <p:spPr bwMode="auto">
            <a:xfrm>
              <a:off x="2450" y="1539"/>
              <a:ext cx="287" cy="669"/>
            </a:xfrm>
            <a:prstGeom prst="rect">
              <a:avLst/>
            </a:prstGeom>
            <a:solidFill>
              <a:srgbClr val="C0C0C0"/>
            </a:solidFill>
            <a:ln w="12700">
              <a:solidFill>
                <a:schemeClr val="tx1"/>
              </a:solidFill>
              <a:miter lim="800000"/>
              <a:headEnd/>
              <a:tailEnd/>
            </a:ln>
          </p:spPr>
          <p:txBody>
            <a:bodyPr wrap="none" anchor="ctr"/>
            <a:lstStyle/>
            <a:p>
              <a:endParaRPr lang="en-US"/>
            </a:p>
          </p:txBody>
        </p:sp>
        <p:sp>
          <p:nvSpPr>
            <p:cNvPr id="24590" name="Rectangle 17"/>
            <p:cNvSpPr>
              <a:spLocks noChangeArrowheads="1"/>
            </p:cNvSpPr>
            <p:nvPr/>
          </p:nvSpPr>
          <p:spPr bwMode="auto">
            <a:xfrm>
              <a:off x="1876" y="3068"/>
              <a:ext cx="287" cy="286"/>
            </a:xfrm>
            <a:prstGeom prst="rect">
              <a:avLst/>
            </a:prstGeom>
            <a:solidFill>
              <a:srgbClr val="C0C0C0"/>
            </a:solidFill>
            <a:ln w="12700">
              <a:solidFill>
                <a:schemeClr val="tx1"/>
              </a:solidFill>
              <a:miter lim="800000"/>
              <a:headEnd/>
              <a:tailEnd/>
            </a:ln>
          </p:spPr>
          <p:txBody>
            <a:bodyPr wrap="none" anchor="ctr"/>
            <a:lstStyle/>
            <a:p>
              <a:endParaRPr lang="en-US"/>
            </a:p>
          </p:txBody>
        </p:sp>
        <p:sp>
          <p:nvSpPr>
            <p:cNvPr id="24591" name="Rectangle 18"/>
            <p:cNvSpPr>
              <a:spLocks noChangeArrowheads="1"/>
            </p:cNvSpPr>
            <p:nvPr/>
          </p:nvSpPr>
          <p:spPr bwMode="auto">
            <a:xfrm>
              <a:off x="1876" y="1156"/>
              <a:ext cx="287" cy="286"/>
            </a:xfrm>
            <a:prstGeom prst="rect">
              <a:avLst/>
            </a:prstGeom>
            <a:solidFill>
              <a:srgbClr val="C0C0C0"/>
            </a:solidFill>
            <a:ln w="12700">
              <a:solidFill>
                <a:schemeClr val="tx1"/>
              </a:solidFill>
              <a:miter lim="800000"/>
              <a:headEnd/>
              <a:tailEnd/>
            </a:ln>
          </p:spPr>
          <p:txBody>
            <a:bodyPr wrap="none" anchor="ctr"/>
            <a:lstStyle/>
            <a:p>
              <a:endParaRPr lang="en-US"/>
            </a:p>
          </p:txBody>
        </p:sp>
        <p:sp>
          <p:nvSpPr>
            <p:cNvPr id="24592" name="Rectangle 19"/>
            <p:cNvSpPr>
              <a:spLocks noChangeArrowheads="1"/>
            </p:cNvSpPr>
            <p:nvPr/>
          </p:nvSpPr>
          <p:spPr bwMode="auto">
            <a:xfrm>
              <a:off x="1876" y="1921"/>
              <a:ext cx="287" cy="669"/>
            </a:xfrm>
            <a:prstGeom prst="rect">
              <a:avLst/>
            </a:prstGeom>
            <a:solidFill>
              <a:srgbClr val="C0C0C0"/>
            </a:solidFill>
            <a:ln w="12700">
              <a:solidFill>
                <a:schemeClr val="tx1"/>
              </a:solidFill>
              <a:miter lim="800000"/>
              <a:headEnd/>
              <a:tailEnd/>
            </a:ln>
          </p:spPr>
          <p:txBody>
            <a:bodyPr wrap="none" anchor="ctr"/>
            <a:lstStyle/>
            <a:p>
              <a:endParaRPr lang="en-US"/>
            </a:p>
          </p:txBody>
        </p:sp>
        <p:sp>
          <p:nvSpPr>
            <p:cNvPr id="24593" name="Rectangle 20"/>
            <p:cNvSpPr>
              <a:spLocks noChangeArrowheads="1"/>
            </p:cNvSpPr>
            <p:nvPr/>
          </p:nvSpPr>
          <p:spPr bwMode="auto">
            <a:xfrm>
              <a:off x="3597" y="1156"/>
              <a:ext cx="287" cy="669"/>
            </a:xfrm>
            <a:prstGeom prst="rect">
              <a:avLst/>
            </a:prstGeom>
            <a:solidFill>
              <a:srgbClr val="C0C0C0"/>
            </a:solidFill>
            <a:ln w="12700">
              <a:solidFill>
                <a:schemeClr val="tx1"/>
              </a:solidFill>
              <a:miter lim="800000"/>
              <a:headEnd/>
              <a:tailEnd/>
            </a:ln>
          </p:spPr>
          <p:txBody>
            <a:bodyPr wrap="none" anchor="ctr"/>
            <a:lstStyle/>
            <a:p>
              <a:endParaRPr lang="en-US"/>
            </a:p>
          </p:txBody>
        </p:sp>
        <p:sp>
          <p:nvSpPr>
            <p:cNvPr id="24594" name="Rectangle 21"/>
            <p:cNvSpPr>
              <a:spLocks noChangeArrowheads="1"/>
            </p:cNvSpPr>
            <p:nvPr/>
          </p:nvSpPr>
          <p:spPr bwMode="auto">
            <a:xfrm>
              <a:off x="4171" y="1156"/>
              <a:ext cx="287" cy="286"/>
            </a:xfrm>
            <a:prstGeom prst="rect">
              <a:avLst/>
            </a:prstGeom>
            <a:solidFill>
              <a:srgbClr val="C0C0C0"/>
            </a:solidFill>
            <a:ln w="12700">
              <a:solidFill>
                <a:schemeClr val="tx1"/>
              </a:solidFill>
              <a:miter lim="800000"/>
              <a:headEnd/>
              <a:tailEnd/>
            </a:ln>
          </p:spPr>
          <p:txBody>
            <a:bodyPr wrap="none" anchor="ctr"/>
            <a:lstStyle/>
            <a:p>
              <a:endParaRPr lang="en-US"/>
            </a:p>
          </p:txBody>
        </p:sp>
        <p:sp>
          <p:nvSpPr>
            <p:cNvPr id="24595" name="Rectangle 22"/>
            <p:cNvSpPr>
              <a:spLocks noChangeArrowheads="1"/>
            </p:cNvSpPr>
            <p:nvPr/>
          </p:nvSpPr>
          <p:spPr bwMode="auto">
            <a:xfrm>
              <a:off x="729" y="3068"/>
              <a:ext cx="287" cy="286"/>
            </a:xfrm>
            <a:prstGeom prst="rect">
              <a:avLst/>
            </a:prstGeom>
            <a:solidFill>
              <a:srgbClr val="C0C0C0"/>
            </a:solidFill>
            <a:ln w="12700">
              <a:solidFill>
                <a:schemeClr val="tx1"/>
              </a:solidFill>
              <a:miter lim="800000"/>
              <a:headEnd/>
              <a:tailEnd/>
            </a:ln>
          </p:spPr>
          <p:txBody>
            <a:bodyPr wrap="none" anchor="ctr"/>
            <a:lstStyle/>
            <a:p>
              <a:endParaRPr lang="en-US"/>
            </a:p>
          </p:txBody>
        </p:sp>
        <p:sp>
          <p:nvSpPr>
            <p:cNvPr id="24596" name="Rectangle 23"/>
            <p:cNvSpPr>
              <a:spLocks noChangeArrowheads="1"/>
            </p:cNvSpPr>
            <p:nvPr/>
          </p:nvSpPr>
          <p:spPr bwMode="auto">
            <a:xfrm>
              <a:off x="3023" y="3068"/>
              <a:ext cx="287" cy="286"/>
            </a:xfrm>
            <a:prstGeom prst="rect">
              <a:avLst/>
            </a:prstGeom>
            <a:solidFill>
              <a:srgbClr val="C0C0C0"/>
            </a:solidFill>
            <a:ln w="12700">
              <a:solidFill>
                <a:schemeClr val="tx1"/>
              </a:solidFill>
              <a:miter lim="800000"/>
              <a:headEnd/>
              <a:tailEnd/>
            </a:ln>
          </p:spPr>
          <p:txBody>
            <a:bodyPr wrap="none" anchor="ctr"/>
            <a:lstStyle/>
            <a:p>
              <a:endParaRPr lang="en-US"/>
            </a:p>
          </p:txBody>
        </p:sp>
        <p:sp>
          <p:nvSpPr>
            <p:cNvPr id="24597" name="AutoShape 24"/>
            <p:cNvSpPr>
              <a:spLocks noChangeArrowheads="1"/>
            </p:cNvSpPr>
            <p:nvPr/>
          </p:nvSpPr>
          <p:spPr bwMode="auto">
            <a:xfrm rot="5400000">
              <a:off x="4601" y="3068"/>
              <a:ext cx="287" cy="287"/>
            </a:xfrm>
            <a:custGeom>
              <a:avLst/>
              <a:gdLst>
                <a:gd name="T0" fmla="*/ 144 w 21600"/>
                <a:gd name="T1" fmla="*/ 0 h 21600"/>
                <a:gd name="T2" fmla="*/ 72 w 21600"/>
                <a:gd name="T3" fmla="*/ 144 h 21600"/>
                <a:gd name="T4" fmla="*/ 144 w 21600"/>
                <a:gd name="T5" fmla="*/ 143 h 21600"/>
                <a:gd name="T6" fmla="*/ 215 w 21600"/>
                <a:gd name="T7" fmla="*/ 144 h 21600"/>
                <a:gd name="T8" fmla="*/ 0 60000 65536"/>
                <a:gd name="T9" fmla="*/ 0 60000 65536"/>
                <a:gd name="T10" fmla="*/ 0 60000 65536"/>
                <a:gd name="T11" fmla="*/ 0 60000 65536"/>
                <a:gd name="T12" fmla="*/ 0 w 21600"/>
                <a:gd name="T13" fmla="*/ 0 h 21600"/>
                <a:gd name="T14" fmla="*/ 21600 w 21600"/>
                <a:gd name="T15" fmla="*/ 7677 h 21600"/>
              </a:gdLst>
              <a:ahLst/>
              <a:cxnLst>
                <a:cxn ang="T8">
                  <a:pos x="T0" y="T1"/>
                </a:cxn>
                <a:cxn ang="T9">
                  <a:pos x="T2" y="T3"/>
                </a:cxn>
                <a:cxn ang="T10">
                  <a:pos x="T4" y="T5"/>
                </a:cxn>
                <a:cxn ang="T11">
                  <a:pos x="T6" y="T7"/>
                </a:cxn>
              </a:cxnLst>
              <a:rect l="T12" t="T13" r="T14" b="T15"/>
              <a:pathLst>
                <a:path w="21600" h="21600">
                  <a:moveTo>
                    <a:pt x="10772" y="10800"/>
                  </a:moveTo>
                  <a:cubicBezTo>
                    <a:pt x="10772" y="10784"/>
                    <a:pt x="10784" y="10772"/>
                    <a:pt x="10800" y="10772"/>
                  </a:cubicBezTo>
                  <a:cubicBezTo>
                    <a:pt x="10815" y="10771"/>
                    <a:pt x="10827" y="10784"/>
                    <a:pt x="10828" y="10799"/>
                  </a:cubicBezTo>
                  <a:lnTo>
                    <a:pt x="21600" y="10800"/>
                  </a:lnTo>
                  <a:cubicBezTo>
                    <a:pt x="21600" y="4835"/>
                    <a:pt x="16764" y="0"/>
                    <a:pt x="10800" y="0"/>
                  </a:cubicBezTo>
                  <a:cubicBezTo>
                    <a:pt x="4835" y="0"/>
                    <a:pt x="0" y="4835"/>
                    <a:pt x="0" y="10800"/>
                  </a:cubicBezTo>
                  <a:close/>
                </a:path>
              </a:pathLst>
            </a:custGeom>
            <a:solidFill>
              <a:srgbClr val="C0C0C0"/>
            </a:solidFill>
            <a:ln w="12700">
              <a:solidFill>
                <a:schemeClr val="tx1"/>
              </a:solidFill>
              <a:miter lim="800000"/>
              <a:headEnd/>
              <a:tailEnd/>
            </a:ln>
          </p:spPr>
          <p:txBody>
            <a:bodyPr wrap="none" anchor="ctr"/>
            <a:lstStyle/>
            <a:p>
              <a:endParaRPr lang="en-US"/>
            </a:p>
          </p:txBody>
        </p:sp>
        <p:sp>
          <p:nvSpPr>
            <p:cNvPr id="24598" name="AutoShape 25"/>
            <p:cNvSpPr>
              <a:spLocks noChangeArrowheads="1"/>
            </p:cNvSpPr>
            <p:nvPr/>
          </p:nvSpPr>
          <p:spPr bwMode="auto">
            <a:xfrm rot="5400000">
              <a:off x="4601" y="1156"/>
              <a:ext cx="287" cy="287"/>
            </a:xfrm>
            <a:custGeom>
              <a:avLst/>
              <a:gdLst>
                <a:gd name="T0" fmla="*/ 144 w 21600"/>
                <a:gd name="T1" fmla="*/ 0 h 21600"/>
                <a:gd name="T2" fmla="*/ 72 w 21600"/>
                <a:gd name="T3" fmla="*/ 144 h 21600"/>
                <a:gd name="T4" fmla="*/ 144 w 21600"/>
                <a:gd name="T5" fmla="*/ 143 h 21600"/>
                <a:gd name="T6" fmla="*/ 215 w 21600"/>
                <a:gd name="T7" fmla="*/ 144 h 21600"/>
                <a:gd name="T8" fmla="*/ 0 60000 65536"/>
                <a:gd name="T9" fmla="*/ 0 60000 65536"/>
                <a:gd name="T10" fmla="*/ 0 60000 65536"/>
                <a:gd name="T11" fmla="*/ 0 60000 65536"/>
                <a:gd name="T12" fmla="*/ 0 w 21600"/>
                <a:gd name="T13" fmla="*/ 0 h 21600"/>
                <a:gd name="T14" fmla="*/ 21600 w 21600"/>
                <a:gd name="T15" fmla="*/ 7677 h 21600"/>
              </a:gdLst>
              <a:ahLst/>
              <a:cxnLst>
                <a:cxn ang="T8">
                  <a:pos x="T0" y="T1"/>
                </a:cxn>
                <a:cxn ang="T9">
                  <a:pos x="T2" y="T3"/>
                </a:cxn>
                <a:cxn ang="T10">
                  <a:pos x="T4" y="T5"/>
                </a:cxn>
                <a:cxn ang="T11">
                  <a:pos x="T6" y="T7"/>
                </a:cxn>
              </a:cxnLst>
              <a:rect l="T12" t="T13" r="T14" b="T15"/>
              <a:pathLst>
                <a:path w="21600" h="21600">
                  <a:moveTo>
                    <a:pt x="10772" y="10800"/>
                  </a:moveTo>
                  <a:cubicBezTo>
                    <a:pt x="10772" y="10784"/>
                    <a:pt x="10784" y="10772"/>
                    <a:pt x="10800" y="10772"/>
                  </a:cubicBezTo>
                  <a:cubicBezTo>
                    <a:pt x="10815" y="10771"/>
                    <a:pt x="10827" y="10784"/>
                    <a:pt x="10828" y="10799"/>
                  </a:cubicBezTo>
                  <a:lnTo>
                    <a:pt x="21600" y="10800"/>
                  </a:lnTo>
                  <a:cubicBezTo>
                    <a:pt x="21600" y="4835"/>
                    <a:pt x="16764" y="0"/>
                    <a:pt x="10800" y="0"/>
                  </a:cubicBezTo>
                  <a:cubicBezTo>
                    <a:pt x="4835" y="0"/>
                    <a:pt x="0" y="4835"/>
                    <a:pt x="0" y="10800"/>
                  </a:cubicBezTo>
                  <a:close/>
                </a:path>
              </a:pathLst>
            </a:custGeom>
            <a:solidFill>
              <a:srgbClr val="C0C0C0"/>
            </a:solidFill>
            <a:ln w="12700">
              <a:solidFill>
                <a:schemeClr val="tx1"/>
              </a:solidFill>
              <a:miter lim="800000"/>
              <a:headEnd/>
              <a:tailEnd/>
            </a:ln>
          </p:spPr>
          <p:txBody>
            <a:bodyPr wrap="none" anchor="ctr"/>
            <a:lstStyle/>
            <a:p>
              <a:endParaRPr lang="en-US"/>
            </a:p>
          </p:txBody>
        </p:sp>
        <p:sp>
          <p:nvSpPr>
            <p:cNvPr id="24599" name="AutoShape 26"/>
            <p:cNvSpPr>
              <a:spLocks noChangeArrowheads="1"/>
            </p:cNvSpPr>
            <p:nvPr/>
          </p:nvSpPr>
          <p:spPr bwMode="auto">
            <a:xfrm rot="5400000">
              <a:off x="4601" y="1539"/>
              <a:ext cx="287" cy="287"/>
            </a:xfrm>
            <a:custGeom>
              <a:avLst/>
              <a:gdLst>
                <a:gd name="T0" fmla="*/ 144 w 21600"/>
                <a:gd name="T1" fmla="*/ 0 h 21600"/>
                <a:gd name="T2" fmla="*/ 72 w 21600"/>
                <a:gd name="T3" fmla="*/ 144 h 21600"/>
                <a:gd name="T4" fmla="*/ 144 w 21600"/>
                <a:gd name="T5" fmla="*/ 143 h 21600"/>
                <a:gd name="T6" fmla="*/ 215 w 21600"/>
                <a:gd name="T7" fmla="*/ 144 h 21600"/>
                <a:gd name="T8" fmla="*/ 0 60000 65536"/>
                <a:gd name="T9" fmla="*/ 0 60000 65536"/>
                <a:gd name="T10" fmla="*/ 0 60000 65536"/>
                <a:gd name="T11" fmla="*/ 0 60000 65536"/>
                <a:gd name="T12" fmla="*/ 0 w 21600"/>
                <a:gd name="T13" fmla="*/ 0 h 21600"/>
                <a:gd name="T14" fmla="*/ 21600 w 21600"/>
                <a:gd name="T15" fmla="*/ 7677 h 21600"/>
              </a:gdLst>
              <a:ahLst/>
              <a:cxnLst>
                <a:cxn ang="T8">
                  <a:pos x="T0" y="T1"/>
                </a:cxn>
                <a:cxn ang="T9">
                  <a:pos x="T2" y="T3"/>
                </a:cxn>
                <a:cxn ang="T10">
                  <a:pos x="T4" y="T5"/>
                </a:cxn>
                <a:cxn ang="T11">
                  <a:pos x="T6" y="T7"/>
                </a:cxn>
              </a:cxnLst>
              <a:rect l="T12" t="T13" r="T14" b="T15"/>
              <a:pathLst>
                <a:path w="21600" h="21600">
                  <a:moveTo>
                    <a:pt x="10772" y="10800"/>
                  </a:moveTo>
                  <a:cubicBezTo>
                    <a:pt x="10772" y="10784"/>
                    <a:pt x="10784" y="10772"/>
                    <a:pt x="10800" y="10772"/>
                  </a:cubicBezTo>
                  <a:cubicBezTo>
                    <a:pt x="10815" y="10771"/>
                    <a:pt x="10827" y="10784"/>
                    <a:pt x="10828" y="10799"/>
                  </a:cubicBezTo>
                  <a:lnTo>
                    <a:pt x="21600" y="10800"/>
                  </a:lnTo>
                  <a:cubicBezTo>
                    <a:pt x="21600" y="4835"/>
                    <a:pt x="16764" y="0"/>
                    <a:pt x="10800" y="0"/>
                  </a:cubicBezTo>
                  <a:cubicBezTo>
                    <a:pt x="4835" y="0"/>
                    <a:pt x="0" y="4835"/>
                    <a:pt x="0" y="10800"/>
                  </a:cubicBezTo>
                  <a:close/>
                </a:path>
              </a:pathLst>
            </a:custGeom>
            <a:solidFill>
              <a:srgbClr val="C0C0C0"/>
            </a:solidFill>
            <a:ln w="12700">
              <a:solidFill>
                <a:schemeClr val="tx1"/>
              </a:solidFill>
              <a:miter lim="800000"/>
              <a:headEnd/>
              <a:tailEnd/>
            </a:ln>
          </p:spPr>
          <p:txBody>
            <a:bodyPr wrap="none" anchor="ctr"/>
            <a:lstStyle/>
            <a:p>
              <a:endParaRPr lang="en-US"/>
            </a:p>
          </p:txBody>
        </p:sp>
        <p:sp>
          <p:nvSpPr>
            <p:cNvPr id="24600" name="AutoShape 27"/>
            <p:cNvSpPr>
              <a:spLocks noChangeArrowheads="1"/>
            </p:cNvSpPr>
            <p:nvPr/>
          </p:nvSpPr>
          <p:spPr bwMode="auto">
            <a:xfrm rot="5400000">
              <a:off x="4601" y="1921"/>
              <a:ext cx="287" cy="287"/>
            </a:xfrm>
            <a:custGeom>
              <a:avLst/>
              <a:gdLst>
                <a:gd name="T0" fmla="*/ 144 w 21600"/>
                <a:gd name="T1" fmla="*/ 0 h 21600"/>
                <a:gd name="T2" fmla="*/ 72 w 21600"/>
                <a:gd name="T3" fmla="*/ 144 h 21600"/>
                <a:gd name="T4" fmla="*/ 144 w 21600"/>
                <a:gd name="T5" fmla="*/ 143 h 21600"/>
                <a:gd name="T6" fmla="*/ 215 w 21600"/>
                <a:gd name="T7" fmla="*/ 144 h 21600"/>
                <a:gd name="T8" fmla="*/ 0 60000 65536"/>
                <a:gd name="T9" fmla="*/ 0 60000 65536"/>
                <a:gd name="T10" fmla="*/ 0 60000 65536"/>
                <a:gd name="T11" fmla="*/ 0 60000 65536"/>
                <a:gd name="T12" fmla="*/ 0 w 21600"/>
                <a:gd name="T13" fmla="*/ 0 h 21600"/>
                <a:gd name="T14" fmla="*/ 21600 w 21600"/>
                <a:gd name="T15" fmla="*/ 7677 h 21600"/>
              </a:gdLst>
              <a:ahLst/>
              <a:cxnLst>
                <a:cxn ang="T8">
                  <a:pos x="T0" y="T1"/>
                </a:cxn>
                <a:cxn ang="T9">
                  <a:pos x="T2" y="T3"/>
                </a:cxn>
                <a:cxn ang="T10">
                  <a:pos x="T4" y="T5"/>
                </a:cxn>
                <a:cxn ang="T11">
                  <a:pos x="T6" y="T7"/>
                </a:cxn>
              </a:cxnLst>
              <a:rect l="T12" t="T13" r="T14" b="T15"/>
              <a:pathLst>
                <a:path w="21600" h="21600">
                  <a:moveTo>
                    <a:pt x="10772" y="10800"/>
                  </a:moveTo>
                  <a:cubicBezTo>
                    <a:pt x="10772" y="10784"/>
                    <a:pt x="10784" y="10772"/>
                    <a:pt x="10800" y="10772"/>
                  </a:cubicBezTo>
                  <a:cubicBezTo>
                    <a:pt x="10815" y="10771"/>
                    <a:pt x="10827" y="10784"/>
                    <a:pt x="10828" y="10799"/>
                  </a:cubicBezTo>
                  <a:lnTo>
                    <a:pt x="21600" y="10800"/>
                  </a:lnTo>
                  <a:cubicBezTo>
                    <a:pt x="21600" y="4835"/>
                    <a:pt x="16764" y="0"/>
                    <a:pt x="10800" y="0"/>
                  </a:cubicBezTo>
                  <a:cubicBezTo>
                    <a:pt x="4835" y="0"/>
                    <a:pt x="0" y="4835"/>
                    <a:pt x="0" y="10800"/>
                  </a:cubicBezTo>
                  <a:close/>
                </a:path>
              </a:pathLst>
            </a:custGeom>
            <a:solidFill>
              <a:srgbClr val="C0C0C0"/>
            </a:solidFill>
            <a:ln w="12700">
              <a:solidFill>
                <a:schemeClr val="tx1"/>
              </a:solidFill>
              <a:miter lim="800000"/>
              <a:headEnd/>
              <a:tailEnd/>
            </a:ln>
          </p:spPr>
          <p:txBody>
            <a:bodyPr wrap="none" anchor="ctr"/>
            <a:lstStyle/>
            <a:p>
              <a:endParaRPr lang="en-US"/>
            </a:p>
          </p:txBody>
        </p:sp>
        <p:sp>
          <p:nvSpPr>
            <p:cNvPr id="24601" name="AutoShape 28"/>
            <p:cNvSpPr>
              <a:spLocks noChangeArrowheads="1"/>
            </p:cNvSpPr>
            <p:nvPr/>
          </p:nvSpPr>
          <p:spPr bwMode="auto">
            <a:xfrm rot="5400000">
              <a:off x="4601" y="2303"/>
              <a:ext cx="287" cy="287"/>
            </a:xfrm>
            <a:custGeom>
              <a:avLst/>
              <a:gdLst>
                <a:gd name="T0" fmla="*/ 144 w 21600"/>
                <a:gd name="T1" fmla="*/ 0 h 21600"/>
                <a:gd name="T2" fmla="*/ 72 w 21600"/>
                <a:gd name="T3" fmla="*/ 144 h 21600"/>
                <a:gd name="T4" fmla="*/ 144 w 21600"/>
                <a:gd name="T5" fmla="*/ 143 h 21600"/>
                <a:gd name="T6" fmla="*/ 215 w 21600"/>
                <a:gd name="T7" fmla="*/ 144 h 21600"/>
                <a:gd name="T8" fmla="*/ 0 60000 65536"/>
                <a:gd name="T9" fmla="*/ 0 60000 65536"/>
                <a:gd name="T10" fmla="*/ 0 60000 65536"/>
                <a:gd name="T11" fmla="*/ 0 60000 65536"/>
                <a:gd name="T12" fmla="*/ 0 w 21600"/>
                <a:gd name="T13" fmla="*/ 0 h 21600"/>
                <a:gd name="T14" fmla="*/ 21600 w 21600"/>
                <a:gd name="T15" fmla="*/ 7677 h 21600"/>
              </a:gdLst>
              <a:ahLst/>
              <a:cxnLst>
                <a:cxn ang="T8">
                  <a:pos x="T0" y="T1"/>
                </a:cxn>
                <a:cxn ang="T9">
                  <a:pos x="T2" y="T3"/>
                </a:cxn>
                <a:cxn ang="T10">
                  <a:pos x="T4" y="T5"/>
                </a:cxn>
                <a:cxn ang="T11">
                  <a:pos x="T6" y="T7"/>
                </a:cxn>
              </a:cxnLst>
              <a:rect l="T12" t="T13" r="T14" b="T15"/>
              <a:pathLst>
                <a:path w="21600" h="21600">
                  <a:moveTo>
                    <a:pt x="10772" y="10800"/>
                  </a:moveTo>
                  <a:cubicBezTo>
                    <a:pt x="10772" y="10784"/>
                    <a:pt x="10784" y="10772"/>
                    <a:pt x="10800" y="10772"/>
                  </a:cubicBezTo>
                  <a:cubicBezTo>
                    <a:pt x="10815" y="10771"/>
                    <a:pt x="10827" y="10784"/>
                    <a:pt x="10828" y="10799"/>
                  </a:cubicBezTo>
                  <a:lnTo>
                    <a:pt x="21600" y="10800"/>
                  </a:lnTo>
                  <a:cubicBezTo>
                    <a:pt x="21600" y="4835"/>
                    <a:pt x="16764" y="0"/>
                    <a:pt x="10800" y="0"/>
                  </a:cubicBezTo>
                  <a:cubicBezTo>
                    <a:pt x="4835" y="0"/>
                    <a:pt x="0" y="4835"/>
                    <a:pt x="0" y="10800"/>
                  </a:cubicBezTo>
                  <a:close/>
                </a:path>
              </a:pathLst>
            </a:custGeom>
            <a:solidFill>
              <a:srgbClr val="C0C0C0"/>
            </a:solidFill>
            <a:ln w="12700">
              <a:solidFill>
                <a:schemeClr val="tx1"/>
              </a:solidFill>
              <a:miter lim="800000"/>
              <a:headEnd/>
              <a:tailEnd/>
            </a:ln>
          </p:spPr>
          <p:txBody>
            <a:bodyPr wrap="none" anchor="ctr"/>
            <a:lstStyle/>
            <a:p>
              <a:endParaRPr lang="en-US"/>
            </a:p>
          </p:txBody>
        </p:sp>
        <p:sp>
          <p:nvSpPr>
            <p:cNvPr id="24602" name="AutoShape 29"/>
            <p:cNvSpPr>
              <a:spLocks noChangeArrowheads="1"/>
            </p:cNvSpPr>
            <p:nvPr/>
          </p:nvSpPr>
          <p:spPr bwMode="auto">
            <a:xfrm rot="5400000">
              <a:off x="4601" y="2686"/>
              <a:ext cx="287" cy="287"/>
            </a:xfrm>
            <a:custGeom>
              <a:avLst/>
              <a:gdLst>
                <a:gd name="T0" fmla="*/ 144 w 21600"/>
                <a:gd name="T1" fmla="*/ 0 h 21600"/>
                <a:gd name="T2" fmla="*/ 72 w 21600"/>
                <a:gd name="T3" fmla="*/ 144 h 21600"/>
                <a:gd name="T4" fmla="*/ 144 w 21600"/>
                <a:gd name="T5" fmla="*/ 143 h 21600"/>
                <a:gd name="T6" fmla="*/ 215 w 21600"/>
                <a:gd name="T7" fmla="*/ 144 h 21600"/>
                <a:gd name="T8" fmla="*/ 0 60000 65536"/>
                <a:gd name="T9" fmla="*/ 0 60000 65536"/>
                <a:gd name="T10" fmla="*/ 0 60000 65536"/>
                <a:gd name="T11" fmla="*/ 0 60000 65536"/>
                <a:gd name="T12" fmla="*/ 0 w 21600"/>
                <a:gd name="T13" fmla="*/ 0 h 21600"/>
                <a:gd name="T14" fmla="*/ 21600 w 21600"/>
                <a:gd name="T15" fmla="*/ 7677 h 21600"/>
              </a:gdLst>
              <a:ahLst/>
              <a:cxnLst>
                <a:cxn ang="T8">
                  <a:pos x="T0" y="T1"/>
                </a:cxn>
                <a:cxn ang="T9">
                  <a:pos x="T2" y="T3"/>
                </a:cxn>
                <a:cxn ang="T10">
                  <a:pos x="T4" y="T5"/>
                </a:cxn>
                <a:cxn ang="T11">
                  <a:pos x="T6" y="T7"/>
                </a:cxn>
              </a:cxnLst>
              <a:rect l="T12" t="T13" r="T14" b="T15"/>
              <a:pathLst>
                <a:path w="21600" h="21600">
                  <a:moveTo>
                    <a:pt x="10772" y="10800"/>
                  </a:moveTo>
                  <a:cubicBezTo>
                    <a:pt x="10772" y="10784"/>
                    <a:pt x="10784" y="10772"/>
                    <a:pt x="10800" y="10772"/>
                  </a:cubicBezTo>
                  <a:cubicBezTo>
                    <a:pt x="10815" y="10771"/>
                    <a:pt x="10827" y="10784"/>
                    <a:pt x="10828" y="10799"/>
                  </a:cubicBezTo>
                  <a:lnTo>
                    <a:pt x="21600" y="10800"/>
                  </a:lnTo>
                  <a:cubicBezTo>
                    <a:pt x="21600" y="4835"/>
                    <a:pt x="16764" y="0"/>
                    <a:pt x="10800" y="0"/>
                  </a:cubicBezTo>
                  <a:cubicBezTo>
                    <a:pt x="4835" y="0"/>
                    <a:pt x="0" y="4835"/>
                    <a:pt x="0" y="10800"/>
                  </a:cubicBezTo>
                  <a:close/>
                </a:path>
              </a:pathLst>
            </a:custGeom>
            <a:solidFill>
              <a:srgbClr val="C0C0C0"/>
            </a:solidFill>
            <a:ln w="12700">
              <a:solidFill>
                <a:schemeClr val="tx1"/>
              </a:solidFill>
              <a:miter lim="800000"/>
              <a:headEnd/>
              <a:tailEnd/>
            </a:ln>
          </p:spPr>
          <p:txBody>
            <a:bodyPr wrap="none" anchor="ctr"/>
            <a:lstStyle/>
            <a:p>
              <a:endParaRPr lang="en-US"/>
            </a:p>
          </p:txBody>
        </p:sp>
        <p:grpSp>
          <p:nvGrpSpPr>
            <p:cNvPr id="4" name="Group 30"/>
            <p:cNvGrpSpPr>
              <a:grpSpLocks/>
            </p:cNvGrpSpPr>
            <p:nvPr/>
          </p:nvGrpSpPr>
          <p:grpSpPr bwMode="auto">
            <a:xfrm>
              <a:off x="4888" y="1299"/>
              <a:ext cx="144" cy="1915"/>
              <a:chOff x="5031" y="1299"/>
              <a:chExt cx="144" cy="1915"/>
            </a:xfrm>
          </p:grpSpPr>
          <p:sp>
            <p:nvSpPr>
              <p:cNvPr id="24619" name="Line 31"/>
              <p:cNvSpPr>
                <a:spLocks noChangeShapeType="1"/>
              </p:cNvSpPr>
              <p:nvPr/>
            </p:nvSpPr>
            <p:spPr bwMode="auto">
              <a:xfrm>
                <a:off x="5031" y="1299"/>
                <a:ext cx="144" cy="0"/>
              </a:xfrm>
              <a:prstGeom prst="line">
                <a:avLst/>
              </a:prstGeom>
              <a:noFill/>
              <a:ln w="38100" cmpd="dbl">
                <a:solidFill>
                  <a:schemeClr val="tx1"/>
                </a:solidFill>
                <a:round/>
                <a:headEnd/>
                <a:tailEnd/>
              </a:ln>
            </p:spPr>
            <p:txBody>
              <a:bodyPr/>
              <a:lstStyle/>
              <a:p>
                <a:endParaRPr lang="en-US"/>
              </a:p>
            </p:txBody>
          </p:sp>
          <p:sp>
            <p:nvSpPr>
              <p:cNvPr id="24620" name="Line 32"/>
              <p:cNvSpPr>
                <a:spLocks noChangeShapeType="1"/>
              </p:cNvSpPr>
              <p:nvPr/>
            </p:nvSpPr>
            <p:spPr bwMode="auto">
              <a:xfrm>
                <a:off x="5031" y="1682"/>
                <a:ext cx="144" cy="0"/>
              </a:xfrm>
              <a:prstGeom prst="line">
                <a:avLst/>
              </a:prstGeom>
              <a:noFill/>
              <a:ln w="38100" cmpd="dbl">
                <a:solidFill>
                  <a:schemeClr val="tx1"/>
                </a:solidFill>
                <a:round/>
                <a:headEnd/>
                <a:tailEnd/>
              </a:ln>
            </p:spPr>
            <p:txBody>
              <a:bodyPr/>
              <a:lstStyle/>
              <a:p>
                <a:endParaRPr lang="en-US"/>
              </a:p>
            </p:txBody>
          </p:sp>
          <p:sp>
            <p:nvSpPr>
              <p:cNvPr id="24621" name="Line 33"/>
              <p:cNvSpPr>
                <a:spLocks noChangeShapeType="1"/>
              </p:cNvSpPr>
              <p:nvPr/>
            </p:nvSpPr>
            <p:spPr bwMode="auto">
              <a:xfrm>
                <a:off x="5031" y="2065"/>
                <a:ext cx="144" cy="0"/>
              </a:xfrm>
              <a:prstGeom prst="line">
                <a:avLst/>
              </a:prstGeom>
              <a:noFill/>
              <a:ln w="38100" cmpd="dbl">
                <a:solidFill>
                  <a:schemeClr val="tx1"/>
                </a:solidFill>
                <a:round/>
                <a:headEnd/>
                <a:tailEnd/>
              </a:ln>
            </p:spPr>
            <p:txBody>
              <a:bodyPr/>
              <a:lstStyle/>
              <a:p>
                <a:endParaRPr lang="en-US"/>
              </a:p>
            </p:txBody>
          </p:sp>
          <p:sp>
            <p:nvSpPr>
              <p:cNvPr id="24622" name="Line 34"/>
              <p:cNvSpPr>
                <a:spLocks noChangeShapeType="1"/>
              </p:cNvSpPr>
              <p:nvPr/>
            </p:nvSpPr>
            <p:spPr bwMode="auto">
              <a:xfrm>
                <a:off x="5031" y="2448"/>
                <a:ext cx="144" cy="0"/>
              </a:xfrm>
              <a:prstGeom prst="line">
                <a:avLst/>
              </a:prstGeom>
              <a:noFill/>
              <a:ln w="38100" cmpd="dbl">
                <a:solidFill>
                  <a:schemeClr val="tx1"/>
                </a:solidFill>
                <a:round/>
                <a:headEnd/>
                <a:tailEnd/>
              </a:ln>
            </p:spPr>
            <p:txBody>
              <a:bodyPr/>
              <a:lstStyle/>
              <a:p>
                <a:endParaRPr lang="en-US"/>
              </a:p>
            </p:txBody>
          </p:sp>
          <p:sp>
            <p:nvSpPr>
              <p:cNvPr id="24623" name="Line 35"/>
              <p:cNvSpPr>
                <a:spLocks noChangeShapeType="1"/>
              </p:cNvSpPr>
              <p:nvPr/>
            </p:nvSpPr>
            <p:spPr bwMode="auto">
              <a:xfrm>
                <a:off x="5031" y="2831"/>
                <a:ext cx="144" cy="0"/>
              </a:xfrm>
              <a:prstGeom prst="line">
                <a:avLst/>
              </a:prstGeom>
              <a:noFill/>
              <a:ln w="38100" cmpd="dbl">
                <a:solidFill>
                  <a:schemeClr val="tx1"/>
                </a:solidFill>
                <a:round/>
                <a:headEnd/>
                <a:tailEnd/>
              </a:ln>
            </p:spPr>
            <p:txBody>
              <a:bodyPr/>
              <a:lstStyle/>
              <a:p>
                <a:endParaRPr lang="en-US"/>
              </a:p>
            </p:txBody>
          </p:sp>
          <p:sp>
            <p:nvSpPr>
              <p:cNvPr id="24624" name="Line 36"/>
              <p:cNvSpPr>
                <a:spLocks noChangeShapeType="1"/>
              </p:cNvSpPr>
              <p:nvPr/>
            </p:nvSpPr>
            <p:spPr bwMode="auto">
              <a:xfrm>
                <a:off x="5031" y="3214"/>
                <a:ext cx="144" cy="0"/>
              </a:xfrm>
              <a:prstGeom prst="line">
                <a:avLst/>
              </a:prstGeom>
              <a:noFill/>
              <a:ln w="38100" cmpd="dbl">
                <a:solidFill>
                  <a:schemeClr val="tx1"/>
                </a:solidFill>
                <a:round/>
                <a:headEnd/>
                <a:tailEnd/>
              </a:ln>
            </p:spPr>
            <p:txBody>
              <a:bodyPr/>
              <a:lstStyle/>
              <a:p>
                <a:endParaRPr lang="en-US"/>
              </a:p>
            </p:txBody>
          </p:sp>
        </p:grpSp>
        <p:sp>
          <p:nvSpPr>
            <p:cNvPr id="24604" name="Text Box 37"/>
            <p:cNvSpPr txBox="1">
              <a:spLocks noChangeArrowheads="1"/>
            </p:cNvSpPr>
            <p:nvPr/>
          </p:nvSpPr>
          <p:spPr bwMode="auto">
            <a:xfrm>
              <a:off x="203" y="1156"/>
              <a:ext cx="324" cy="288"/>
            </a:xfrm>
            <a:prstGeom prst="rect">
              <a:avLst/>
            </a:prstGeom>
            <a:noFill/>
            <a:ln w="9525">
              <a:noFill/>
              <a:miter lim="800000"/>
              <a:headEnd/>
              <a:tailEnd/>
            </a:ln>
          </p:spPr>
          <p:txBody>
            <a:bodyPr wrap="none">
              <a:spAutoFit/>
            </a:bodyPr>
            <a:lstStyle/>
            <a:p>
              <a:r>
                <a:rPr lang="en-US">
                  <a:solidFill>
                    <a:srgbClr val="9900CC"/>
                  </a:solidFill>
                  <a:cs typeface="Arial" charset="0"/>
                  <a:sym typeface="Symbol" pitchFamily="18" charset="2"/>
                </a:rPr>
                <a:t>0</a:t>
              </a:r>
            </a:p>
          </p:txBody>
        </p:sp>
        <p:sp>
          <p:nvSpPr>
            <p:cNvPr id="24605" name="Text Box 38"/>
            <p:cNvSpPr txBox="1">
              <a:spLocks noChangeArrowheads="1"/>
            </p:cNvSpPr>
            <p:nvPr/>
          </p:nvSpPr>
          <p:spPr bwMode="auto">
            <a:xfrm>
              <a:off x="203" y="1539"/>
              <a:ext cx="324" cy="288"/>
            </a:xfrm>
            <a:prstGeom prst="rect">
              <a:avLst/>
            </a:prstGeom>
            <a:noFill/>
            <a:ln w="9525">
              <a:noFill/>
              <a:miter lim="800000"/>
              <a:headEnd/>
              <a:tailEnd/>
            </a:ln>
          </p:spPr>
          <p:txBody>
            <a:bodyPr wrap="none">
              <a:spAutoFit/>
            </a:bodyPr>
            <a:lstStyle/>
            <a:p>
              <a:r>
                <a:rPr lang="en-US">
                  <a:solidFill>
                    <a:srgbClr val="9900CC"/>
                  </a:solidFill>
                  <a:cs typeface="Arial" charset="0"/>
                  <a:sym typeface="Symbol" pitchFamily="18" charset="2"/>
                </a:rPr>
                <a:t>1</a:t>
              </a:r>
            </a:p>
          </p:txBody>
        </p:sp>
        <p:sp>
          <p:nvSpPr>
            <p:cNvPr id="24606" name="Text Box 39"/>
            <p:cNvSpPr txBox="1">
              <a:spLocks noChangeArrowheads="1"/>
            </p:cNvSpPr>
            <p:nvPr/>
          </p:nvSpPr>
          <p:spPr bwMode="auto">
            <a:xfrm>
              <a:off x="203" y="1921"/>
              <a:ext cx="324" cy="288"/>
            </a:xfrm>
            <a:prstGeom prst="rect">
              <a:avLst/>
            </a:prstGeom>
            <a:noFill/>
            <a:ln w="9525">
              <a:noFill/>
              <a:miter lim="800000"/>
              <a:headEnd/>
              <a:tailEnd/>
            </a:ln>
          </p:spPr>
          <p:txBody>
            <a:bodyPr wrap="none">
              <a:spAutoFit/>
            </a:bodyPr>
            <a:lstStyle/>
            <a:p>
              <a:r>
                <a:rPr lang="en-US">
                  <a:solidFill>
                    <a:srgbClr val="9900CC"/>
                  </a:solidFill>
                  <a:cs typeface="Arial" charset="0"/>
                  <a:sym typeface="Symbol" pitchFamily="18" charset="2"/>
                </a:rPr>
                <a:t>1</a:t>
              </a:r>
            </a:p>
          </p:txBody>
        </p:sp>
        <p:sp>
          <p:nvSpPr>
            <p:cNvPr id="24607" name="Text Box 40"/>
            <p:cNvSpPr txBox="1">
              <a:spLocks noChangeArrowheads="1"/>
            </p:cNvSpPr>
            <p:nvPr/>
          </p:nvSpPr>
          <p:spPr bwMode="auto">
            <a:xfrm>
              <a:off x="203" y="2303"/>
              <a:ext cx="324" cy="288"/>
            </a:xfrm>
            <a:prstGeom prst="rect">
              <a:avLst/>
            </a:prstGeom>
            <a:noFill/>
            <a:ln w="9525">
              <a:noFill/>
              <a:miter lim="800000"/>
              <a:headEnd/>
              <a:tailEnd/>
            </a:ln>
          </p:spPr>
          <p:txBody>
            <a:bodyPr wrap="none">
              <a:spAutoFit/>
            </a:bodyPr>
            <a:lstStyle/>
            <a:p>
              <a:r>
                <a:rPr lang="en-US">
                  <a:solidFill>
                    <a:srgbClr val="9900CC"/>
                  </a:solidFill>
                  <a:cs typeface="Arial" charset="0"/>
                  <a:sym typeface="Symbol" pitchFamily="18" charset="2"/>
                </a:rPr>
                <a:t>0</a:t>
              </a:r>
            </a:p>
          </p:txBody>
        </p:sp>
        <p:sp>
          <p:nvSpPr>
            <p:cNvPr id="24608" name="Text Box 41"/>
            <p:cNvSpPr txBox="1">
              <a:spLocks noChangeArrowheads="1"/>
            </p:cNvSpPr>
            <p:nvPr/>
          </p:nvSpPr>
          <p:spPr bwMode="auto">
            <a:xfrm>
              <a:off x="203" y="2686"/>
              <a:ext cx="324" cy="288"/>
            </a:xfrm>
            <a:prstGeom prst="rect">
              <a:avLst/>
            </a:prstGeom>
            <a:noFill/>
            <a:ln w="9525">
              <a:noFill/>
              <a:miter lim="800000"/>
              <a:headEnd/>
              <a:tailEnd/>
            </a:ln>
          </p:spPr>
          <p:txBody>
            <a:bodyPr wrap="none">
              <a:spAutoFit/>
            </a:bodyPr>
            <a:lstStyle/>
            <a:p>
              <a:r>
                <a:rPr lang="en-US">
                  <a:solidFill>
                    <a:srgbClr val="9900CC"/>
                  </a:solidFill>
                  <a:cs typeface="Arial" charset="0"/>
                  <a:sym typeface="Symbol" pitchFamily="18" charset="2"/>
                </a:rPr>
                <a:t>1</a:t>
              </a:r>
            </a:p>
          </p:txBody>
        </p:sp>
        <p:sp>
          <p:nvSpPr>
            <p:cNvPr id="24609" name="Text Box 42"/>
            <p:cNvSpPr txBox="1">
              <a:spLocks noChangeArrowheads="1"/>
            </p:cNvSpPr>
            <p:nvPr/>
          </p:nvSpPr>
          <p:spPr bwMode="auto">
            <a:xfrm>
              <a:off x="203" y="3068"/>
              <a:ext cx="324" cy="288"/>
            </a:xfrm>
            <a:prstGeom prst="rect">
              <a:avLst/>
            </a:prstGeom>
            <a:noFill/>
            <a:ln w="9525">
              <a:noFill/>
              <a:miter lim="800000"/>
              <a:headEnd/>
              <a:tailEnd/>
            </a:ln>
          </p:spPr>
          <p:txBody>
            <a:bodyPr wrap="none">
              <a:spAutoFit/>
            </a:bodyPr>
            <a:lstStyle/>
            <a:p>
              <a:r>
                <a:rPr lang="en-US">
                  <a:solidFill>
                    <a:srgbClr val="9900CC"/>
                  </a:solidFill>
                  <a:cs typeface="Arial" charset="0"/>
                  <a:sym typeface="Symbol" pitchFamily="18" charset="2"/>
                </a:rPr>
                <a:t>0</a:t>
              </a:r>
            </a:p>
          </p:txBody>
        </p:sp>
        <p:sp>
          <p:nvSpPr>
            <p:cNvPr id="24610" name="Text Box 43"/>
            <p:cNvSpPr txBox="1">
              <a:spLocks noChangeArrowheads="1"/>
            </p:cNvSpPr>
            <p:nvPr/>
          </p:nvSpPr>
          <p:spPr bwMode="auto">
            <a:xfrm>
              <a:off x="5079" y="1156"/>
              <a:ext cx="223" cy="288"/>
            </a:xfrm>
            <a:prstGeom prst="rect">
              <a:avLst/>
            </a:prstGeom>
            <a:noFill/>
            <a:ln w="9525">
              <a:noFill/>
              <a:miter lim="800000"/>
              <a:headEnd/>
              <a:tailEnd/>
            </a:ln>
          </p:spPr>
          <p:txBody>
            <a:bodyPr wrap="none">
              <a:spAutoFit/>
            </a:bodyPr>
            <a:lstStyle/>
            <a:p>
              <a:r>
                <a:rPr lang="en-US">
                  <a:solidFill>
                    <a:schemeClr val="accent2"/>
                  </a:solidFill>
                  <a:cs typeface="Arial" charset="0"/>
                  <a:sym typeface="Symbol" pitchFamily="18" charset="2"/>
                </a:rPr>
                <a:t>1</a:t>
              </a:r>
            </a:p>
          </p:txBody>
        </p:sp>
        <p:sp>
          <p:nvSpPr>
            <p:cNvPr id="24611" name="Text Box 44"/>
            <p:cNvSpPr txBox="1">
              <a:spLocks noChangeArrowheads="1"/>
            </p:cNvSpPr>
            <p:nvPr/>
          </p:nvSpPr>
          <p:spPr bwMode="auto">
            <a:xfrm>
              <a:off x="5079" y="1539"/>
              <a:ext cx="223" cy="288"/>
            </a:xfrm>
            <a:prstGeom prst="rect">
              <a:avLst/>
            </a:prstGeom>
            <a:noFill/>
            <a:ln w="9525">
              <a:noFill/>
              <a:miter lim="800000"/>
              <a:headEnd/>
              <a:tailEnd/>
            </a:ln>
          </p:spPr>
          <p:txBody>
            <a:bodyPr wrap="none">
              <a:spAutoFit/>
            </a:bodyPr>
            <a:lstStyle/>
            <a:p>
              <a:r>
                <a:rPr lang="en-US">
                  <a:solidFill>
                    <a:schemeClr val="accent2"/>
                  </a:solidFill>
                  <a:cs typeface="Arial" charset="0"/>
                  <a:sym typeface="Symbol" pitchFamily="18" charset="2"/>
                </a:rPr>
                <a:t>0</a:t>
              </a:r>
            </a:p>
          </p:txBody>
        </p:sp>
        <p:sp>
          <p:nvSpPr>
            <p:cNvPr id="24612" name="Text Box 45"/>
            <p:cNvSpPr txBox="1">
              <a:spLocks noChangeArrowheads="1"/>
            </p:cNvSpPr>
            <p:nvPr/>
          </p:nvSpPr>
          <p:spPr bwMode="auto">
            <a:xfrm>
              <a:off x="5079" y="1921"/>
              <a:ext cx="223" cy="288"/>
            </a:xfrm>
            <a:prstGeom prst="rect">
              <a:avLst/>
            </a:prstGeom>
            <a:noFill/>
            <a:ln w="9525">
              <a:noFill/>
              <a:miter lim="800000"/>
              <a:headEnd/>
              <a:tailEnd/>
            </a:ln>
          </p:spPr>
          <p:txBody>
            <a:bodyPr wrap="none">
              <a:spAutoFit/>
            </a:bodyPr>
            <a:lstStyle/>
            <a:p>
              <a:r>
                <a:rPr lang="en-US">
                  <a:solidFill>
                    <a:schemeClr val="accent2"/>
                  </a:solidFill>
                  <a:cs typeface="Arial" charset="0"/>
                  <a:sym typeface="Symbol" pitchFamily="18" charset="2"/>
                </a:rPr>
                <a:t>1</a:t>
              </a:r>
            </a:p>
          </p:txBody>
        </p:sp>
        <p:sp>
          <p:nvSpPr>
            <p:cNvPr id="24613" name="Text Box 46"/>
            <p:cNvSpPr txBox="1">
              <a:spLocks noChangeArrowheads="1"/>
            </p:cNvSpPr>
            <p:nvPr/>
          </p:nvSpPr>
          <p:spPr bwMode="auto">
            <a:xfrm>
              <a:off x="5079" y="2303"/>
              <a:ext cx="223" cy="288"/>
            </a:xfrm>
            <a:prstGeom prst="rect">
              <a:avLst/>
            </a:prstGeom>
            <a:noFill/>
            <a:ln w="9525">
              <a:noFill/>
              <a:miter lim="800000"/>
              <a:headEnd/>
              <a:tailEnd/>
            </a:ln>
          </p:spPr>
          <p:txBody>
            <a:bodyPr wrap="none">
              <a:spAutoFit/>
            </a:bodyPr>
            <a:lstStyle/>
            <a:p>
              <a:r>
                <a:rPr lang="en-US">
                  <a:solidFill>
                    <a:schemeClr val="accent2"/>
                  </a:solidFill>
                  <a:cs typeface="Arial" charset="0"/>
                  <a:sym typeface="Symbol" pitchFamily="18" charset="2"/>
                </a:rPr>
                <a:t>0</a:t>
              </a:r>
            </a:p>
          </p:txBody>
        </p:sp>
        <p:sp>
          <p:nvSpPr>
            <p:cNvPr id="24614" name="Text Box 47"/>
            <p:cNvSpPr txBox="1">
              <a:spLocks noChangeArrowheads="1"/>
            </p:cNvSpPr>
            <p:nvPr/>
          </p:nvSpPr>
          <p:spPr bwMode="auto">
            <a:xfrm>
              <a:off x="5079" y="2686"/>
              <a:ext cx="223" cy="288"/>
            </a:xfrm>
            <a:prstGeom prst="rect">
              <a:avLst/>
            </a:prstGeom>
            <a:noFill/>
            <a:ln w="9525">
              <a:noFill/>
              <a:miter lim="800000"/>
              <a:headEnd/>
              <a:tailEnd/>
            </a:ln>
          </p:spPr>
          <p:txBody>
            <a:bodyPr wrap="none">
              <a:spAutoFit/>
            </a:bodyPr>
            <a:lstStyle/>
            <a:p>
              <a:r>
                <a:rPr lang="en-US">
                  <a:solidFill>
                    <a:schemeClr val="accent2"/>
                  </a:solidFill>
                  <a:cs typeface="Arial" charset="0"/>
                  <a:sym typeface="Symbol" pitchFamily="18" charset="2"/>
                </a:rPr>
                <a:t>1</a:t>
              </a:r>
            </a:p>
          </p:txBody>
        </p:sp>
        <p:sp>
          <p:nvSpPr>
            <p:cNvPr id="24615" name="Text Box 48"/>
            <p:cNvSpPr txBox="1">
              <a:spLocks noChangeArrowheads="1"/>
            </p:cNvSpPr>
            <p:nvPr/>
          </p:nvSpPr>
          <p:spPr bwMode="auto">
            <a:xfrm>
              <a:off x="5079" y="3068"/>
              <a:ext cx="223" cy="288"/>
            </a:xfrm>
            <a:prstGeom prst="rect">
              <a:avLst/>
            </a:prstGeom>
            <a:noFill/>
            <a:ln w="9525">
              <a:noFill/>
              <a:miter lim="800000"/>
              <a:headEnd/>
              <a:tailEnd/>
            </a:ln>
          </p:spPr>
          <p:txBody>
            <a:bodyPr wrap="none">
              <a:spAutoFit/>
            </a:bodyPr>
            <a:lstStyle/>
            <a:p>
              <a:r>
                <a:rPr lang="en-US">
                  <a:solidFill>
                    <a:schemeClr val="accent2"/>
                  </a:solidFill>
                  <a:cs typeface="Arial" charset="0"/>
                  <a:sym typeface="Symbol" pitchFamily="18" charset="2"/>
                </a:rPr>
                <a:t>1</a:t>
              </a:r>
            </a:p>
          </p:txBody>
        </p:sp>
        <p:sp>
          <p:nvSpPr>
            <p:cNvPr id="24616" name="Rectangle 55"/>
            <p:cNvSpPr>
              <a:spLocks noChangeArrowheads="1"/>
            </p:cNvSpPr>
            <p:nvPr/>
          </p:nvSpPr>
          <p:spPr bwMode="auto">
            <a:xfrm>
              <a:off x="3023" y="1921"/>
              <a:ext cx="287" cy="669"/>
            </a:xfrm>
            <a:prstGeom prst="rect">
              <a:avLst/>
            </a:prstGeom>
            <a:solidFill>
              <a:srgbClr val="C0C0C0"/>
            </a:solidFill>
            <a:ln w="12700">
              <a:solidFill>
                <a:schemeClr val="tx1"/>
              </a:solidFill>
              <a:miter lim="800000"/>
              <a:headEnd/>
              <a:tailEnd/>
            </a:ln>
          </p:spPr>
          <p:txBody>
            <a:bodyPr wrap="none" anchor="ctr"/>
            <a:lstStyle/>
            <a:p>
              <a:endParaRPr lang="en-US"/>
            </a:p>
          </p:txBody>
        </p:sp>
        <p:sp>
          <p:nvSpPr>
            <p:cNvPr id="24617" name="Rectangle 56"/>
            <p:cNvSpPr>
              <a:spLocks noChangeArrowheads="1"/>
            </p:cNvSpPr>
            <p:nvPr/>
          </p:nvSpPr>
          <p:spPr bwMode="auto">
            <a:xfrm>
              <a:off x="4171" y="2686"/>
              <a:ext cx="287" cy="669"/>
            </a:xfrm>
            <a:prstGeom prst="rect">
              <a:avLst/>
            </a:prstGeom>
            <a:solidFill>
              <a:srgbClr val="C0C0C0"/>
            </a:solidFill>
            <a:ln w="12700">
              <a:solidFill>
                <a:schemeClr val="tx1"/>
              </a:solidFill>
              <a:miter lim="800000"/>
              <a:headEnd/>
              <a:tailEnd/>
            </a:ln>
          </p:spPr>
          <p:txBody>
            <a:bodyPr wrap="none" anchor="ctr"/>
            <a:lstStyle/>
            <a:p>
              <a:endParaRPr lang="en-US"/>
            </a:p>
          </p:txBody>
        </p:sp>
        <p:sp>
          <p:nvSpPr>
            <p:cNvPr id="24618" name="Rectangle 57"/>
            <p:cNvSpPr>
              <a:spLocks noChangeArrowheads="1"/>
            </p:cNvSpPr>
            <p:nvPr/>
          </p:nvSpPr>
          <p:spPr bwMode="auto">
            <a:xfrm>
              <a:off x="729" y="1921"/>
              <a:ext cx="287" cy="669"/>
            </a:xfrm>
            <a:prstGeom prst="rect">
              <a:avLst/>
            </a:prstGeom>
            <a:solidFill>
              <a:srgbClr val="C0C0C0"/>
            </a:solidFill>
            <a:ln w="12700">
              <a:solidFill>
                <a:schemeClr val="tx1"/>
              </a:solidFill>
              <a:miter lim="800000"/>
              <a:headEnd/>
              <a:tailEnd/>
            </a:ln>
          </p:spPr>
          <p:txBody>
            <a:bodyPr wrap="none" anchor="ctr"/>
            <a:lstStyle/>
            <a:p>
              <a:endParaRPr lang="en-US"/>
            </a:p>
          </p:txBody>
        </p:sp>
      </p:grpSp>
      <p:sp>
        <p:nvSpPr>
          <p:cNvPr id="24581" name="Text Box 62"/>
          <p:cNvSpPr txBox="1">
            <a:spLocks noChangeArrowheads="1"/>
          </p:cNvSpPr>
          <p:nvPr/>
        </p:nvSpPr>
        <p:spPr bwMode="auto">
          <a:xfrm>
            <a:off x="322263" y="5629275"/>
            <a:ext cx="8035925" cy="457200"/>
          </a:xfrm>
          <a:prstGeom prst="rect">
            <a:avLst/>
          </a:prstGeom>
          <a:noFill/>
          <a:ln w="9525">
            <a:noFill/>
            <a:miter lim="800000"/>
            <a:headEnd/>
            <a:tailEnd/>
          </a:ln>
        </p:spPr>
        <p:txBody>
          <a:bodyPr wrap="none">
            <a:spAutoFit/>
          </a:bodyPr>
          <a:lstStyle/>
          <a:p>
            <a:r>
              <a:rPr lang="en-US"/>
              <a:t>Computation is “feasible” if circuit-size scales polynomially</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p>
            <a:pPr>
              <a:defRPr/>
            </a:pPr>
            <a:fld id="{A1B5A7FF-AA6A-4080-9A53-FDB3FB5D159E}" type="slidenum">
              <a:rPr lang="zh-CN" altLang="en-US"/>
              <a:pPr>
                <a:defRPr/>
              </a:pPr>
              <a:t>38</a:t>
            </a:fld>
            <a:endParaRPr lang="en-US" altLang="zh-CN"/>
          </a:p>
        </p:txBody>
      </p:sp>
      <p:graphicFrame>
        <p:nvGraphicFramePr>
          <p:cNvPr id="39938" name="Object 4"/>
          <p:cNvGraphicFramePr>
            <a:graphicFrameLocks noChangeAspect="1"/>
          </p:cNvGraphicFramePr>
          <p:nvPr/>
        </p:nvGraphicFramePr>
        <p:xfrm>
          <a:off x="2743200" y="1371600"/>
          <a:ext cx="4064000" cy="3048000"/>
        </p:xfrm>
        <a:graphic>
          <a:graphicData uri="http://schemas.openxmlformats.org/presentationml/2006/ole">
            <p:oleObj spid="_x0000_s46082" name="Visio" r:id="rId3" imgW="3847338" imgH="2232762" progId="">
              <p:embed/>
            </p:oleObj>
          </a:graphicData>
        </a:graphic>
      </p:graphicFrame>
      <p:graphicFrame>
        <p:nvGraphicFramePr>
          <p:cNvPr id="39939" name="Object 5"/>
          <p:cNvGraphicFramePr>
            <a:graphicFrameLocks noChangeAspect="1"/>
          </p:cNvGraphicFramePr>
          <p:nvPr/>
        </p:nvGraphicFramePr>
        <p:xfrm>
          <a:off x="169333" y="1905000"/>
          <a:ext cx="2777067" cy="762000"/>
        </p:xfrm>
        <a:graphic>
          <a:graphicData uri="http://schemas.openxmlformats.org/presentationml/2006/ole">
            <p:oleObj spid="_x0000_s46083" name="Microsoft Equation 3.0" r:id="rId4" imgW="1143000" imgH="253800" progId="Equation.3">
              <p:embed/>
            </p:oleObj>
          </a:graphicData>
        </a:graphic>
      </p:graphicFrame>
      <p:graphicFrame>
        <p:nvGraphicFramePr>
          <p:cNvPr id="39940" name="Object 6"/>
          <p:cNvGraphicFramePr>
            <a:graphicFrameLocks noChangeAspect="1"/>
          </p:cNvGraphicFramePr>
          <p:nvPr/>
        </p:nvGraphicFramePr>
        <p:xfrm>
          <a:off x="1573389" y="4876800"/>
          <a:ext cx="2137833" cy="838200"/>
        </p:xfrm>
        <a:graphic>
          <a:graphicData uri="http://schemas.openxmlformats.org/presentationml/2006/ole">
            <p:oleObj spid="_x0000_s46084" name="Equation" r:id="rId5" imgW="698400" imgH="253800" progId="Equation.3">
              <p:embed/>
            </p:oleObj>
          </a:graphicData>
        </a:graphic>
      </p:graphicFrame>
      <p:graphicFrame>
        <p:nvGraphicFramePr>
          <p:cNvPr id="39941" name="Object 7"/>
          <p:cNvGraphicFramePr>
            <a:graphicFrameLocks noChangeAspect="1"/>
          </p:cNvGraphicFramePr>
          <p:nvPr/>
        </p:nvGraphicFramePr>
        <p:xfrm>
          <a:off x="3759200" y="3048000"/>
          <a:ext cx="1896533" cy="1066800"/>
        </p:xfrm>
        <a:graphic>
          <a:graphicData uri="http://schemas.openxmlformats.org/presentationml/2006/ole">
            <p:oleObj spid="_x0000_s46085" name="Microsoft Equation 3.0" r:id="rId6" imgW="990360" imgH="482400" progId="Equation.3">
              <p:embed/>
            </p:oleObj>
          </a:graphicData>
        </a:graphic>
      </p:graphicFrame>
      <p:graphicFrame>
        <p:nvGraphicFramePr>
          <p:cNvPr id="39942" name="Object 8"/>
          <p:cNvGraphicFramePr>
            <a:graphicFrameLocks noChangeAspect="1"/>
          </p:cNvGraphicFramePr>
          <p:nvPr/>
        </p:nvGraphicFramePr>
        <p:xfrm>
          <a:off x="4301067" y="4724400"/>
          <a:ext cx="2777067" cy="1022350"/>
        </p:xfrm>
        <a:graphic>
          <a:graphicData uri="http://schemas.openxmlformats.org/presentationml/2006/ole">
            <p:oleObj spid="_x0000_s46086" name="Equation" r:id="rId7" imgW="1473120" imgH="482400" progId="Equation.3">
              <p:embed/>
            </p:oleObj>
          </a:graphicData>
        </a:graphic>
      </p:graphicFrame>
      <p:graphicFrame>
        <p:nvGraphicFramePr>
          <p:cNvPr id="39943" name="Object 10"/>
          <p:cNvGraphicFramePr>
            <a:graphicFrameLocks noChangeAspect="1"/>
          </p:cNvGraphicFramePr>
          <p:nvPr/>
        </p:nvGraphicFramePr>
        <p:xfrm>
          <a:off x="6160911" y="1905000"/>
          <a:ext cx="2714978" cy="762000"/>
        </p:xfrm>
        <a:graphic>
          <a:graphicData uri="http://schemas.openxmlformats.org/presentationml/2006/ole">
            <p:oleObj spid="_x0000_s46087" name="Equation" r:id="rId8" imgW="1117440" imgH="253800" progId="Equation.3">
              <p:embed/>
            </p:oleObj>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a:defRPr/>
            </a:pPr>
            <a:fld id="{DB2AA29F-C960-448C-96AF-5281C6106EFA}" type="slidenum">
              <a:rPr lang="zh-CN" altLang="en-US"/>
              <a:pPr>
                <a:defRPr/>
              </a:pPr>
              <a:t>39</a:t>
            </a:fld>
            <a:endParaRPr lang="en-US" altLang="zh-CN"/>
          </a:p>
        </p:txBody>
      </p:sp>
      <p:sp>
        <p:nvSpPr>
          <p:cNvPr id="687106" name="Rectangle 2"/>
          <p:cNvSpPr>
            <a:spLocks noGrp="1" noChangeArrowheads="1"/>
          </p:cNvSpPr>
          <p:nvPr>
            <p:ph type="title" sz="quarter"/>
          </p:nvPr>
        </p:nvSpPr>
        <p:spPr/>
        <p:txBody>
          <a:bodyPr/>
          <a:lstStyle/>
          <a:p>
            <a:pPr eaLnBrk="1" hangingPunct="1">
              <a:defRPr/>
            </a:pPr>
            <a:r>
              <a:rPr lang="en-US" altLang="zh-CN" sz="3600" smtClean="0">
                <a:ea typeface="宋体" pitchFamily="2" charset="-122"/>
              </a:rPr>
              <a:t>One qubit gates</a:t>
            </a:r>
          </a:p>
        </p:txBody>
      </p:sp>
      <p:graphicFrame>
        <p:nvGraphicFramePr>
          <p:cNvPr id="40962" name="Object 5"/>
          <p:cNvGraphicFramePr>
            <a:graphicFrameLocks noChangeAspect="1"/>
          </p:cNvGraphicFramePr>
          <p:nvPr>
            <p:ph sz="quarter" idx="1"/>
          </p:nvPr>
        </p:nvGraphicFramePr>
        <p:xfrm>
          <a:off x="711200" y="1524001"/>
          <a:ext cx="2370667" cy="1298575"/>
        </p:xfrm>
        <a:graphic>
          <a:graphicData uri="http://schemas.openxmlformats.org/presentationml/2006/ole">
            <p:oleObj spid="_x0000_s36866" name="Microsoft Equation 3.0" r:id="rId3" imgW="990360" imgH="482400" progId="Equation.3">
              <p:embed/>
            </p:oleObj>
          </a:graphicData>
        </a:graphic>
      </p:graphicFrame>
      <p:graphicFrame>
        <p:nvGraphicFramePr>
          <p:cNvPr id="40963" name="Object 7"/>
          <p:cNvGraphicFramePr>
            <a:graphicFrameLocks noChangeAspect="1"/>
          </p:cNvGraphicFramePr>
          <p:nvPr>
            <p:ph sz="quarter" idx="2"/>
          </p:nvPr>
        </p:nvGraphicFramePr>
        <p:xfrm>
          <a:off x="3420534" y="1676400"/>
          <a:ext cx="2362200" cy="1201738"/>
        </p:xfrm>
        <a:graphic>
          <a:graphicData uri="http://schemas.openxmlformats.org/presentationml/2006/ole">
            <p:oleObj spid="_x0000_s36867" name="Equation" r:id="rId4" imgW="1066680" imgH="482400" progId="Equation.3">
              <p:embed/>
            </p:oleObj>
          </a:graphicData>
        </a:graphic>
      </p:graphicFrame>
      <p:graphicFrame>
        <p:nvGraphicFramePr>
          <p:cNvPr id="40964" name="Object 12"/>
          <p:cNvGraphicFramePr>
            <a:graphicFrameLocks noChangeAspect="1"/>
          </p:cNvGraphicFramePr>
          <p:nvPr>
            <p:ph sz="quarter" idx="3"/>
          </p:nvPr>
        </p:nvGraphicFramePr>
        <p:xfrm>
          <a:off x="6197600" y="1524001"/>
          <a:ext cx="2424289" cy="1249363"/>
        </p:xfrm>
        <a:graphic>
          <a:graphicData uri="http://schemas.openxmlformats.org/presentationml/2006/ole">
            <p:oleObj spid="_x0000_s36868" name="Equation" r:id="rId5" imgW="1054080" imgH="482400" progId="Equation.3">
              <p:embed/>
            </p:oleObj>
          </a:graphicData>
        </a:graphic>
      </p:graphicFrame>
      <p:graphicFrame>
        <p:nvGraphicFramePr>
          <p:cNvPr id="40965" name="Object 14"/>
          <p:cNvGraphicFramePr>
            <a:graphicFrameLocks noChangeAspect="1"/>
          </p:cNvGraphicFramePr>
          <p:nvPr>
            <p:ph sz="quarter" idx="4"/>
          </p:nvPr>
        </p:nvGraphicFramePr>
        <p:xfrm>
          <a:off x="1320800" y="3276600"/>
          <a:ext cx="6217356" cy="1219200"/>
        </p:xfrm>
        <a:graphic>
          <a:graphicData uri="http://schemas.openxmlformats.org/presentationml/2006/ole">
            <p:oleObj spid="_x0000_s36869" name="Equation" r:id="rId6" imgW="2768400" imgH="482400" progId="Equation.3">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p>
            <a:fld id="{68EADAC5-F2BE-4A91-820C-83EA0CDC5E7E}" type="slidenum">
              <a:rPr lang="en-US"/>
              <a:pPr/>
              <a:t>4</a:t>
            </a:fld>
            <a:endParaRPr lang="en-US"/>
          </a:p>
        </p:txBody>
      </p:sp>
      <p:sp>
        <p:nvSpPr>
          <p:cNvPr id="309250" name="Rectangle 2"/>
          <p:cNvSpPr>
            <a:spLocks noGrp="1" noChangeArrowheads="1"/>
          </p:cNvSpPr>
          <p:nvPr>
            <p:ph type="title"/>
          </p:nvPr>
        </p:nvSpPr>
        <p:spPr/>
        <p:txBody>
          <a:bodyPr/>
          <a:lstStyle/>
          <a:p>
            <a:pPr eaLnBrk="1" hangingPunct="1">
              <a:defRPr/>
            </a:pPr>
            <a:r>
              <a:rPr lang="en-US" sz="4000" b="1" smtClean="0">
                <a:solidFill>
                  <a:srgbClr val="666699"/>
                </a:solidFill>
                <a:effectLst>
                  <a:outerShdw blurRad="38100" dist="38100" dir="2700000" algn="tl">
                    <a:srgbClr val="C0C0C0"/>
                  </a:outerShdw>
                </a:effectLst>
              </a:rPr>
              <a:t>Also with quantum information:</a:t>
            </a:r>
          </a:p>
        </p:txBody>
      </p:sp>
      <p:sp>
        <p:nvSpPr>
          <p:cNvPr id="309251" name="Rectangle 3"/>
          <p:cNvSpPr>
            <a:spLocks noGrp="1" noChangeArrowheads="1"/>
          </p:cNvSpPr>
          <p:nvPr>
            <p:ph type="body" idx="1"/>
          </p:nvPr>
        </p:nvSpPr>
        <p:spPr>
          <a:xfrm>
            <a:off x="398463" y="1379538"/>
            <a:ext cx="8272462" cy="1830387"/>
          </a:xfrm>
        </p:spPr>
        <p:txBody>
          <a:bodyPr/>
          <a:lstStyle/>
          <a:p>
            <a:pPr eaLnBrk="1" hangingPunct="1">
              <a:lnSpc>
                <a:spcPct val="80000"/>
              </a:lnSpc>
              <a:spcAft>
                <a:spcPct val="20000"/>
              </a:spcAft>
            </a:pPr>
            <a:r>
              <a:rPr lang="en-US" sz="2400" dirty="0" smtClean="0"/>
              <a:t>Fast</a:t>
            </a:r>
            <a:r>
              <a:rPr lang="en-US" sz="2400" b="1" i="1" dirty="0" smtClean="0"/>
              <a:t>er</a:t>
            </a:r>
            <a:r>
              <a:rPr lang="en-US" sz="2400" dirty="0" smtClean="0"/>
              <a:t> algorithms for combinatorial search problems</a:t>
            </a:r>
          </a:p>
          <a:p>
            <a:pPr eaLnBrk="1" hangingPunct="1">
              <a:lnSpc>
                <a:spcPct val="80000"/>
              </a:lnSpc>
              <a:spcAft>
                <a:spcPct val="20000"/>
              </a:spcAft>
            </a:pPr>
            <a:r>
              <a:rPr lang="en-US" sz="2400" dirty="0" smtClean="0"/>
              <a:t>Fast algorithms for simulating quantum mechanics </a:t>
            </a:r>
          </a:p>
          <a:p>
            <a:pPr eaLnBrk="1" hangingPunct="1">
              <a:lnSpc>
                <a:spcPct val="80000"/>
              </a:lnSpc>
              <a:spcAft>
                <a:spcPct val="20000"/>
              </a:spcAft>
            </a:pPr>
            <a:r>
              <a:rPr lang="en-US" sz="2400" dirty="0" smtClean="0"/>
              <a:t>Communication savings in distributed systems</a:t>
            </a:r>
            <a:endParaRPr lang="en-US" sz="1800" dirty="0" smtClean="0"/>
          </a:p>
          <a:p>
            <a:pPr eaLnBrk="1" hangingPunct="1">
              <a:lnSpc>
                <a:spcPct val="80000"/>
              </a:lnSpc>
              <a:spcAft>
                <a:spcPct val="20000"/>
              </a:spcAft>
            </a:pPr>
            <a:r>
              <a:rPr lang="en-US" sz="2400" dirty="0" smtClean="0"/>
              <a:t>More efficient notions of “proof systems”</a:t>
            </a:r>
            <a:endParaRPr lang="en-US" sz="1800" dirty="0" smtClean="0"/>
          </a:p>
        </p:txBody>
      </p:sp>
      <p:sp>
        <p:nvSpPr>
          <p:cNvPr id="309252" name="Rectangle 4"/>
          <p:cNvSpPr>
            <a:spLocks noChangeArrowheads="1"/>
          </p:cNvSpPr>
          <p:nvPr/>
        </p:nvSpPr>
        <p:spPr bwMode="auto">
          <a:xfrm>
            <a:off x="398463" y="3732213"/>
            <a:ext cx="4249737" cy="1897062"/>
          </a:xfrm>
          <a:prstGeom prst="rect">
            <a:avLst/>
          </a:prstGeom>
          <a:noFill/>
          <a:ln w="9525">
            <a:noFill/>
            <a:miter lim="800000"/>
            <a:headEnd/>
            <a:tailEnd/>
          </a:ln>
        </p:spPr>
        <p:txBody>
          <a:bodyPr anchor="ctr"/>
          <a:lstStyle/>
          <a:p>
            <a:r>
              <a:rPr lang="en-US">
                <a:solidFill>
                  <a:srgbClr val="C217FF"/>
                </a:solidFill>
              </a:rPr>
              <a:t>Quantum information theory</a:t>
            </a:r>
            <a:r>
              <a:rPr lang="en-US">
                <a:solidFill>
                  <a:schemeClr val="tx2"/>
                </a:solidFill>
              </a:rPr>
              <a:t> is a generalization of the </a:t>
            </a:r>
            <a:r>
              <a:rPr lang="en-US">
                <a:solidFill>
                  <a:srgbClr val="0000FF"/>
                </a:solidFill>
              </a:rPr>
              <a:t>classical information theory</a:t>
            </a:r>
            <a:r>
              <a:rPr lang="en-US">
                <a:solidFill>
                  <a:schemeClr val="tx2"/>
                </a:solidFill>
              </a:rPr>
              <a:t> that we all know—which is based on </a:t>
            </a:r>
            <a:r>
              <a:rPr lang="en-US">
                <a:solidFill>
                  <a:srgbClr val="0000FF"/>
                </a:solidFill>
              </a:rPr>
              <a:t>probability theory</a:t>
            </a:r>
          </a:p>
        </p:txBody>
      </p:sp>
      <p:grpSp>
        <p:nvGrpSpPr>
          <p:cNvPr id="2" name="Group 5"/>
          <p:cNvGrpSpPr>
            <a:grpSpLocks/>
          </p:cNvGrpSpPr>
          <p:nvPr/>
        </p:nvGrpSpPr>
        <p:grpSpPr bwMode="auto">
          <a:xfrm>
            <a:off x="5634038" y="3656013"/>
            <a:ext cx="2882900" cy="2727325"/>
            <a:chOff x="1780" y="1682"/>
            <a:chExt cx="2200" cy="2294"/>
          </a:xfrm>
        </p:grpSpPr>
        <p:sp>
          <p:nvSpPr>
            <p:cNvPr id="19463" name="Oval 6"/>
            <p:cNvSpPr>
              <a:spLocks noChangeArrowheads="1"/>
            </p:cNvSpPr>
            <p:nvPr/>
          </p:nvSpPr>
          <p:spPr bwMode="auto">
            <a:xfrm>
              <a:off x="1780" y="1682"/>
              <a:ext cx="2200" cy="2294"/>
            </a:xfrm>
            <a:prstGeom prst="ellipse">
              <a:avLst/>
            </a:prstGeom>
            <a:solidFill>
              <a:srgbClr val="C217FF"/>
            </a:solidFill>
            <a:ln w="12700">
              <a:noFill/>
              <a:round/>
              <a:headEnd/>
              <a:tailEnd/>
            </a:ln>
          </p:spPr>
          <p:txBody>
            <a:bodyPr wrap="none" anchor="ctr"/>
            <a:lstStyle/>
            <a:p>
              <a:endParaRPr lang="en-US"/>
            </a:p>
          </p:txBody>
        </p:sp>
        <p:sp>
          <p:nvSpPr>
            <p:cNvPr id="19464" name="Oval 7"/>
            <p:cNvSpPr>
              <a:spLocks noChangeArrowheads="1"/>
            </p:cNvSpPr>
            <p:nvPr/>
          </p:nvSpPr>
          <p:spPr bwMode="auto">
            <a:xfrm>
              <a:off x="2163" y="2638"/>
              <a:ext cx="1434" cy="1290"/>
            </a:xfrm>
            <a:prstGeom prst="ellipse">
              <a:avLst/>
            </a:prstGeom>
            <a:solidFill>
              <a:srgbClr val="0000FF"/>
            </a:solidFill>
            <a:ln w="12700">
              <a:noFill/>
              <a:round/>
              <a:headEnd/>
              <a:tailEnd/>
            </a:ln>
          </p:spPr>
          <p:txBody>
            <a:bodyPr wrap="none" anchor="ctr"/>
            <a:lstStyle/>
            <a:p>
              <a:pPr algn="ctr"/>
              <a:r>
                <a:rPr lang="en-US" sz="2000" b="1">
                  <a:solidFill>
                    <a:schemeClr val="bg1"/>
                  </a:solidFill>
                </a:rPr>
                <a:t>classical </a:t>
              </a:r>
            </a:p>
            <a:p>
              <a:pPr algn="ctr"/>
              <a:r>
                <a:rPr lang="en-US" sz="2000" b="1">
                  <a:solidFill>
                    <a:schemeClr val="bg1"/>
                  </a:solidFill>
                </a:rPr>
                <a:t>information</a:t>
              </a:r>
            </a:p>
            <a:p>
              <a:pPr algn="ctr"/>
              <a:r>
                <a:rPr lang="en-US" sz="2000" b="1">
                  <a:solidFill>
                    <a:schemeClr val="bg1"/>
                  </a:solidFill>
                </a:rPr>
                <a:t>theory</a:t>
              </a:r>
            </a:p>
          </p:txBody>
        </p:sp>
        <p:sp>
          <p:nvSpPr>
            <p:cNvPr id="19465" name="Text Box 8"/>
            <p:cNvSpPr txBox="1">
              <a:spLocks noChangeArrowheads="1"/>
            </p:cNvSpPr>
            <p:nvPr/>
          </p:nvSpPr>
          <p:spPr bwMode="auto">
            <a:xfrm>
              <a:off x="1876" y="1778"/>
              <a:ext cx="1989" cy="847"/>
            </a:xfrm>
            <a:prstGeom prst="rect">
              <a:avLst/>
            </a:prstGeom>
            <a:noFill/>
            <a:ln w="9525">
              <a:noFill/>
              <a:miter lim="800000"/>
              <a:headEnd/>
              <a:tailEnd/>
            </a:ln>
          </p:spPr>
          <p:txBody>
            <a:bodyPr>
              <a:spAutoFit/>
            </a:bodyPr>
            <a:lstStyle/>
            <a:p>
              <a:pPr algn="ctr"/>
              <a:r>
                <a:rPr lang="en-US" sz="2000" b="1" dirty="0">
                  <a:solidFill>
                    <a:schemeClr val="bg1"/>
                  </a:solidFill>
                </a:rPr>
                <a:t>quantum </a:t>
              </a:r>
              <a:endParaRPr lang="en-US" sz="2000" b="1" dirty="0" smtClean="0">
                <a:solidFill>
                  <a:schemeClr val="bg1"/>
                </a:solidFill>
              </a:endParaRPr>
            </a:p>
            <a:p>
              <a:pPr algn="ctr"/>
              <a:r>
                <a:rPr lang="en-US" sz="2000" b="1" dirty="0" smtClean="0">
                  <a:solidFill>
                    <a:schemeClr val="bg1"/>
                  </a:solidFill>
                </a:rPr>
                <a:t>information</a:t>
              </a:r>
              <a:endParaRPr lang="en-US" sz="2000" b="1" dirty="0">
                <a:solidFill>
                  <a:schemeClr val="bg1"/>
                </a:solidFill>
              </a:endParaRPr>
            </a:p>
            <a:p>
              <a:pPr algn="ctr"/>
              <a:r>
                <a:rPr lang="en-US" sz="2000" b="1" dirty="0">
                  <a:solidFill>
                    <a:schemeClr val="bg1"/>
                  </a:solidFill>
                </a:rPr>
                <a:t>theory</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9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92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92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92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92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1" grpId="0" build="p"/>
      <p:bldP spid="30925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8"/>
          <p:cNvSpPr>
            <a:spLocks noGrp="1"/>
          </p:cNvSpPr>
          <p:nvPr>
            <p:ph type="sldNum" sz="quarter" idx="12"/>
          </p:nvPr>
        </p:nvSpPr>
        <p:spPr/>
        <p:txBody>
          <a:bodyPr/>
          <a:lstStyle/>
          <a:p>
            <a:pPr>
              <a:defRPr/>
            </a:pPr>
            <a:fld id="{25421284-A92B-4E3A-87AC-A1D8B405CBFE}" type="slidenum">
              <a:rPr lang="zh-CN" altLang="en-US"/>
              <a:pPr>
                <a:defRPr/>
              </a:pPr>
              <a:t>40</a:t>
            </a:fld>
            <a:endParaRPr lang="en-US" altLang="zh-CN"/>
          </a:p>
        </p:txBody>
      </p:sp>
      <p:graphicFrame>
        <p:nvGraphicFramePr>
          <p:cNvPr id="41986" name="Object 14"/>
          <p:cNvGraphicFramePr>
            <a:graphicFrameLocks noChangeAspect="1"/>
          </p:cNvGraphicFramePr>
          <p:nvPr>
            <p:ph sz="quarter" idx="3"/>
          </p:nvPr>
        </p:nvGraphicFramePr>
        <p:xfrm>
          <a:off x="982133" y="1524000"/>
          <a:ext cx="1761067" cy="903288"/>
        </p:xfrm>
        <a:graphic>
          <a:graphicData uri="http://schemas.openxmlformats.org/presentationml/2006/ole">
            <p:oleObj spid="_x0000_s37890" name="Equation" r:id="rId3" imgW="1002960" imgH="457200" progId="Equation.3">
              <p:embed/>
            </p:oleObj>
          </a:graphicData>
        </a:graphic>
      </p:graphicFrame>
      <p:graphicFrame>
        <p:nvGraphicFramePr>
          <p:cNvPr id="41987" name="Object 16"/>
          <p:cNvGraphicFramePr>
            <a:graphicFrameLocks noChangeAspect="1"/>
          </p:cNvGraphicFramePr>
          <p:nvPr>
            <p:ph sz="quarter" idx="4"/>
          </p:nvPr>
        </p:nvGraphicFramePr>
        <p:xfrm>
          <a:off x="1049867" y="4460875"/>
          <a:ext cx="1761067" cy="819150"/>
        </p:xfrm>
        <a:graphic>
          <a:graphicData uri="http://schemas.openxmlformats.org/presentationml/2006/ole">
            <p:oleObj spid="_x0000_s37891" name="Equation" r:id="rId4" imgW="1104840" imgH="457200" progId="Equation.3">
              <p:embed/>
            </p:oleObj>
          </a:graphicData>
        </a:graphic>
      </p:graphicFrame>
      <p:graphicFrame>
        <p:nvGraphicFramePr>
          <p:cNvPr id="41988" name="Object 18"/>
          <p:cNvGraphicFramePr>
            <a:graphicFrameLocks noChangeAspect="1"/>
          </p:cNvGraphicFramePr>
          <p:nvPr/>
        </p:nvGraphicFramePr>
        <p:xfrm>
          <a:off x="963790" y="3505201"/>
          <a:ext cx="1865489" cy="868363"/>
        </p:xfrm>
        <a:graphic>
          <a:graphicData uri="http://schemas.openxmlformats.org/presentationml/2006/ole">
            <p:oleObj spid="_x0000_s37892" name="Equation" r:id="rId5" imgW="1104840" imgH="457200" progId="Equation.3">
              <p:embed/>
            </p:oleObj>
          </a:graphicData>
        </a:graphic>
      </p:graphicFrame>
      <p:graphicFrame>
        <p:nvGraphicFramePr>
          <p:cNvPr id="41989" name="Object 19"/>
          <p:cNvGraphicFramePr>
            <a:graphicFrameLocks noChangeAspect="1"/>
          </p:cNvGraphicFramePr>
          <p:nvPr/>
        </p:nvGraphicFramePr>
        <p:xfrm>
          <a:off x="1017412" y="2560638"/>
          <a:ext cx="1758244" cy="868362"/>
        </p:xfrm>
        <a:graphic>
          <a:graphicData uri="http://schemas.openxmlformats.org/presentationml/2006/ole">
            <p:oleObj spid="_x0000_s37893" name="Equation" r:id="rId6" imgW="1041120" imgH="457200" progId="Equation.3">
              <p:embed/>
            </p:oleObj>
          </a:graphicData>
        </a:graphic>
      </p:graphicFrame>
      <p:graphicFrame>
        <p:nvGraphicFramePr>
          <p:cNvPr id="41990" name="Object 21"/>
          <p:cNvGraphicFramePr>
            <a:graphicFrameLocks noChangeAspect="1"/>
          </p:cNvGraphicFramePr>
          <p:nvPr/>
        </p:nvGraphicFramePr>
        <p:xfrm>
          <a:off x="1049867" y="5410200"/>
          <a:ext cx="1700389" cy="819150"/>
        </p:xfrm>
        <a:graphic>
          <a:graphicData uri="http://schemas.openxmlformats.org/presentationml/2006/ole">
            <p:oleObj spid="_x0000_s37894" name="Equation" r:id="rId7" imgW="1066680" imgH="457200" progId="Equation.3">
              <p:embed/>
            </p:oleObj>
          </a:graphicData>
        </a:graphic>
      </p:graphicFrame>
      <p:graphicFrame>
        <p:nvGraphicFramePr>
          <p:cNvPr id="41991" name="Object 23"/>
          <p:cNvGraphicFramePr>
            <a:graphicFrameLocks noChangeAspect="1"/>
          </p:cNvGraphicFramePr>
          <p:nvPr/>
        </p:nvGraphicFramePr>
        <p:xfrm>
          <a:off x="5249334" y="1524001"/>
          <a:ext cx="2689578" cy="688975"/>
        </p:xfrm>
        <a:graphic>
          <a:graphicData uri="http://schemas.openxmlformats.org/presentationml/2006/ole">
            <p:oleObj spid="_x0000_s37895" name="Equation" r:id="rId8" imgW="1117440" imgH="253800" progId="Equation.3">
              <p:embed/>
            </p:oleObj>
          </a:graphicData>
        </a:graphic>
      </p:graphicFrame>
      <p:graphicFrame>
        <p:nvGraphicFramePr>
          <p:cNvPr id="41992" name="Object 24"/>
          <p:cNvGraphicFramePr>
            <a:graphicFrameLocks noChangeAspect="1"/>
          </p:cNvGraphicFramePr>
          <p:nvPr/>
        </p:nvGraphicFramePr>
        <p:xfrm>
          <a:off x="5249334" y="2438401"/>
          <a:ext cx="2689578" cy="688975"/>
        </p:xfrm>
        <a:graphic>
          <a:graphicData uri="http://schemas.openxmlformats.org/presentationml/2006/ole">
            <p:oleObj spid="_x0000_s37896" name="Equation" r:id="rId9" imgW="1117440" imgH="253800" progId="Equation.3">
              <p:embed/>
            </p:oleObj>
          </a:graphicData>
        </a:graphic>
      </p:graphicFrame>
      <p:graphicFrame>
        <p:nvGraphicFramePr>
          <p:cNvPr id="41993" name="Object 25"/>
          <p:cNvGraphicFramePr>
            <a:graphicFrameLocks noChangeAspect="1"/>
          </p:cNvGraphicFramePr>
          <p:nvPr/>
        </p:nvGraphicFramePr>
        <p:xfrm>
          <a:off x="5249333" y="3276601"/>
          <a:ext cx="3149600" cy="688975"/>
        </p:xfrm>
        <a:graphic>
          <a:graphicData uri="http://schemas.openxmlformats.org/presentationml/2006/ole">
            <p:oleObj spid="_x0000_s37897" name="Equation" r:id="rId10" imgW="1307880" imgH="253800" progId="Equation.3">
              <p:embed/>
            </p:oleObj>
          </a:graphicData>
        </a:graphic>
      </p:graphicFrame>
      <p:graphicFrame>
        <p:nvGraphicFramePr>
          <p:cNvPr id="41994" name="Object 26"/>
          <p:cNvGraphicFramePr>
            <a:graphicFrameLocks noChangeAspect="1"/>
          </p:cNvGraphicFramePr>
          <p:nvPr/>
        </p:nvGraphicFramePr>
        <p:xfrm>
          <a:off x="5249334" y="4191001"/>
          <a:ext cx="2690989" cy="688975"/>
        </p:xfrm>
        <a:graphic>
          <a:graphicData uri="http://schemas.openxmlformats.org/presentationml/2006/ole">
            <p:oleObj spid="_x0000_s37898" name="Equation" r:id="rId11" imgW="1117440" imgH="253800" progId="Equation.3">
              <p:embed/>
            </p:oleObj>
          </a:graphicData>
        </a:graphic>
      </p:graphicFrame>
      <p:graphicFrame>
        <p:nvGraphicFramePr>
          <p:cNvPr id="41995" name="Object 27"/>
          <p:cNvGraphicFramePr>
            <a:graphicFrameLocks noChangeAspect="1"/>
          </p:cNvGraphicFramePr>
          <p:nvPr/>
        </p:nvGraphicFramePr>
        <p:xfrm>
          <a:off x="4504267" y="5105400"/>
          <a:ext cx="4281311" cy="1206500"/>
        </p:xfrm>
        <a:graphic>
          <a:graphicData uri="http://schemas.openxmlformats.org/presentationml/2006/ole">
            <p:oleObj spid="_x0000_s37899" name="Equation" r:id="rId12" imgW="1777680" imgH="444240" progId="Equation.3">
              <p:embed/>
            </p:oleObj>
          </a:graphicData>
        </a:graphic>
      </p:graphicFrame>
      <p:sp>
        <p:nvSpPr>
          <p:cNvPr id="692252" name="Rectangle 28"/>
          <p:cNvSpPr>
            <a:spLocks noGrp="1" noChangeArrowheads="1"/>
          </p:cNvSpPr>
          <p:nvPr>
            <p:ph type="title"/>
          </p:nvPr>
        </p:nvSpPr>
        <p:spPr>
          <a:xfrm>
            <a:off x="0" y="152400"/>
            <a:ext cx="9144000" cy="990600"/>
          </a:xfrm>
        </p:spPr>
        <p:txBody>
          <a:bodyPr>
            <a:normAutofit fontScale="90000"/>
          </a:bodyPr>
          <a:lstStyle/>
          <a:p>
            <a:pPr eaLnBrk="1" hangingPunct="1">
              <a:defRPr/>
            </a:pPr>
            <a:r>
              <a:rPr lang="en-US" altLang="zh-CN" sz="3600" smtClean="0">
                <a:ea typeface="宋体" pitchFamily="2" charset="-122"/>
              </a:rPr>
              <a:t>Identity transformation, Pauli matrices, Hadamard</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a:defRPr/>
            </a:pPr>
            <a:fld id="{9486772D-32EF-4B05-A8A8-D0A4D7322814}" type="slidenum">
              <a:rPr lang="zh-CN" altLang="en-US"/>
              <a:pPr>
                <a:defRPr/>
              </a:pPr>
              <a:t>41</a:t>
            </a:fld>
            <a:endParaRPr lang="en-US" altLang="zh-CN"/>
          </a:p>
        </p:txBody>
      </p:sp>
      <p:sp>
        <p:nvSpPr>
          <p:cNvPr id="814082" name="Rectangle 2"/>
          <p:cNvSpPr>
            <a:spLocks noGrp="1" noChangeArrowheads="1"/>
          </p:cNvSpPr>
          <p:nvPr>
            <p:ph type="title"/>
          </p:nvPr>
        </p:nvSpPr>
        <p:spPr>
          <a:xfrm>
            <a:off x="457200" y="381000"/>
            <a:ext cx="8229600" cy="762000"/>
          </a:xfrm>
        </p:spPr>
        <p:txBody>
          <a:bodyPr/>
          <a:lstStyle/>
          <a:p>
            <a:pPr eaLnBrk="1" hangingPunct="1">
              <a:defRPr/>
            </a:pPr>
            <a:r>
              <a:rPr lang="en-US" sz="3600" smtClean="0"/>
              <a:t>Tensor products and ``outer’’ products</a:t>
            </a:r>
            <a:r>
              <a:rPr lang="en-US" smtClean="0"/>
              <a:t> </a:t>
            </a:r>
          </a:p>
        </p:txBody>
      </p:sp>
      <p:graphicFrame>
        <p:nvGraphicFramePr>
          <p:cNvPr id="43010" name="Object 3"/>
          <p:cNvGraphicFramePr>
            <a:graphicFrameLocks noChangeAspect="1"/>
          </p:cNvGraphicFramePr>
          <p:nvPr>
            <p:ph sz="half" idx="1"/>
          </p:nvPr>
        </p:nvGraphicFramePr>
        <p:xfrm>
          <a:off x="1320800" y="3429000"/>
          <a:ext cx="6502400" cy="2590800"/>
        </p:xfrm>
        <a:graphic>
          <a:graphicData uri="http://schemas.openxmlformats.org/presentationml/2006/ole">
            <p:oleObj spid="_x0000_s38914" name="Equation" r:id="rId3" imgW="2705040" imgH="914400" progId="Equation.3">
              <p:embed/>
            </p:oleObj>
          </a:graphicData>
        </a:graphic>
      </p:graphicFrame>
      <p:graphicFrame>
        <p:nvGraphicFramePr>
          <p:cNvPr id="43011" name="Object 4"/>
          <p:cNvGraphicFramePr>
            <a:graphicFrameLocks noChangeAspect="1"/>
          </p:cNvGraphicFramePr>
          <p:nvPr>
            <p:ph sz="half" idx="2"/>
          </p:nvPr>
        </p:nvGraphicFramePr>
        <p:xfrm>
          <a:off x="2133600" y="1143000"/>
          <a:ext cx="4944533" cy="2286000"/>
        </p:xfrm>
        <a:graphic>
          <a:graphicData uri="http://schemas.openxmlformats.org/presentationml/2006/ole">
            <p:oleObj spid="_x0000_s38915" name="Equation" r:id="rId4" imgW="2031840" imgH="914400" progId="Equation.3">
              <p:embed/>
            </p:oleObj>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a:spLocks noGrp="1"/>
          </p:cNvSpPr>
          <p:nvPr>
            <p:ph type="sldNum" sz="quarter" idx="12"/>
          </p:nvPr>
        </p:nvSpPr>
        <p:spPr/>
        <p:txBody>
          <a:bodyPr/>
          <a:lstStyle/>
          <a:p>
            <a:pPr>
              <a:defRPr/>
            </a:pPr>
            <a:fld id="{2C45155B-C24F-411C-993F-D144788AD9A5}" type="slidenum">
              <a:rPr lang="zh-CN" altLang="en-US"/>
              <a:pPr>
                <a:defRPr/>
              </a:pPr>
              <a:t>42</a:t>
            </a:fld>
            <a:endParaRPr lang="en-US" altLang="zh-CN"/>
          </a:p>
        </p:txBody>
      </p:sp>
      <p:sp>
        <p:nvSpPr>
          <p:cNvPr id="803842" name="Rectangle 2"/>
          <p:cNvSpPr>
            <a:spLocks noGrp="1" noChangeArrowheads="1"/>
          </p:cNvSpPr>
          <p:nvPr>
            <p:ph type="title"/>
          </p:nvPr>
        </p:nvSpPr>
        <p:spPr>
          <a:xfrm>
            <a:off x="457200" y="381000"/>
            <a:ext cx="8229600" cy="838200"/>
          </a:xfrm>
        </p:spPr>
        <p:txBody>
          <a:bodyPr/>
          <a:lstStyle/>
          <a:p>
            <a:pPr eaLnBrk="1" hangingPunct="1">
              <a:defRPr/>
            </a:pPr>
            <a:r>
              <a:rPr lang="en-US" sz="3600" smtClean="0"/>
              <a:t>CNOT a two qubit gate</a:t>
            </a:r>
          </a:p>
        </p:txBody>
      </p:sp>
      <p:sp>
        <p:nvSpPr>
          <p:cNvPr id="803843" name="Rectangle 3"/>
          <p:cNvSpPr>
            <a:spLocks noGrp="1" noChangeArrowheads="1"/>
          </p:cNvSpPr>
          <p:nvPr>
            <p:ph type="body" sz="half" idx="1"/>
          </p:nvPr>
        </p:nvSpPr>
        <p:spPr>
          <a:xfrm>
            <a:off x="0" y="1905000"/>
            <a:ext cx="8805333" cy="4114800"/>
          </a:xfrm>
        </p:spPr>
        <p:txBody>
          <a:bodyPr/>
          <a:lstStyle/>
          <a:p>
            <a:pPr eaLnBrk="1" hangingPunct="1">
              <a:defRPr/>
            </a:pPr>
            <a:r>
              <a:rPr lang="en-US" sz="2800" smtClean="0"/>
              <a:t>Two inputs</a:t>
            </a:r>
          </a:p>
          <a:p>
            <a:pPr lvl="1" eaLnBrk="1" hangingPunct="1">
              <a:defRPr/>
            </a:pPr>
            <a:r>
              <a:rPr lang="en-US" sz="2400" smtClean="0"/>
              <a:t>Control </a:t>
            </a:r>
          </a:p>
          <a:p>
            <a:pPr lvl="1" eaLnBrk="1" hangingPunct="1">
              <a:defRPr/>
            </a:pPr>
            <a:r>
              <a:rPr lang="en-US" sz="2400" smtClean="0"/>
              <a:t>Target</a:t>
            </a:r>
          </a:p>
          <a:p>
            <a:pPr lvl="1" eaLnBrk="1" hangingPunct="1">
              <a:defRPr/>
            </a:pPr>
            <a:endParaRPr lang="en-US" sz="2400" smtClean="0"/>
          </a:p>
          <a:p>
            <a:pPr eaLnBrk="1" hangingPunct="1">
              <a:defRPr/>
            </a:pPr>
            <a:r>
              <a:rPr lang="en-US" sz="2800" smtClean="0"/>
              <a:t>The control qubit is transferred to the output as is.</a:t>
            </a:r>
          </a:p>
          <a:p>
            <a:pPr eaLnBrk="1" hangingPunct="1">
              <a:defRPr/>
            </a:pPr>
            <a:r>
              <a:rPr lang="en-US" sz="2800" smtClean="0"/>
              <a:t>The target qubit</a:t>
            </a:r>
          </a:p>
          <a:p>
            <a:pPr lvl="1" eaLnBrk="1" hangingPunct="1">
              <a:defRPr/>
            </a:pPr>
            <a:r>
              <a:rPr lang="en-US" sz="2400" smtClean="0"/>
              <a:t>Unaltered if the control qubit is 0</a:t>
            </a:r>
          </a:p>
          <a:p>
            <a:pPr lvl="1" eaLnBrk="1" hangingPunct="1">
              <a:defRPr/>
            </a:pPr>
            <a:r>
              <a:rPr lang="en-US" sz="2400" smtClean="0"/>
              <a:t>Flipped if the control qubit is 1.</a:t>
            </a:r>
          </a:p>
        </p:txBody>
      </p:sp>
      <p:graphicFrame>
        <p:nvGraphicFramePr>
          <p:cNvPr id="44034" name="Object 8"/>
          <p:cNvGraphicFramePr>
            <a:graphicFrameLocks noChangeAspect="1"/>
          </p:cNvGraphicFramePr>
          <p:nvPr>
            <p:ph sz="quarter" idx="3"/>
          </p:nvPr>
        </p:nvGraphicFramePr>
        <p:xfrm>
          <a:off x="2404533" y="1447800"/>
          <a:ext cx="6502400" cy="2362200"/>
        </p:xfrm>
        <a:graphic>
          <a:graphicData uri="http://schemas.openxmlformats.org/presentationml/2006/ole">
            <p:oleObj spid="_x0000_s39938" name="Visio" r:id="rId3" imgW="7368159" imgH="2375408" progId="">
              <p:embed/>
            </p:oleObj>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pPr>
              <a:defRPr/>
            </a:pPr>
            <a:fld id="{45B69C7D-96A7-4507-BD5D-759C6EE11473}" type="slidenum">
              <a:rPr lang="zh-CN" altLang="en-US"/>
              <a:pPr>
                <a:defRPr/>
              </a:pPr>
              <a:t>43</a:t>
            </a:fld>
            <a:endParaRPr lang="en-US" altLang="zh-CN"/>
          </a:p>
        </p:txBody>
      </p:sp>
      <p:graphicFrame>
        <p:nvGraphicFramePr>
          <p:cNvPr id="45058" name="Object 5"/>
          <p:cNvGraphicFramePr>
            <a:graphicFrameLocks noChangeAspect="1"/>
          </p:cNvGraphicFramePr>
          <p:nvPr/>
        </p:nvGraphicFramePr>
        <p:xfrm>
          <a:off x="2743200" y="381000"/>
          <a:ext cx="3115733" cy="3276600"/>
        </p:xfrm>
        <a:graphic>
          <a:graphicData uri="http://schemas.openxmlformats.org/presentationml/2006/ole">
            <p:oleObj spid="_x0000_s40962" name="Visio" r:id="rId3" imgW="3847338" imgH="2232762" progId="">
              <p:embed/>
            </p:oleObj>
          </a:graphicData>
        </a:graphic>
      </p:graphicFrame>
      <p:graphicFrame>
        <p:nvGraphicFramePr>
          <p:cNvPr id="45059" name="Object 6"/>
          <p:cNvGraphicFramePr>
            <a:graphicFrameLocks noChangeAspect="1"/>
          </p:cNvGraphicFramePr>
          <p:nvPr/>
        </p:nvGraphicFramePr>
        <p:xfrm>
          <a:off x="0" y="762000"/>
          <a:ext cx="3217333" cy="795338"/>
        </p:xfrm>
        <a:graphic>
          <a:graphicData uri="http://schemas.openxmlformats.org/presentationml/2006/ole">
            <p:oleObj spid="_x0000_s40963" name="Equation" r:id="rId4" imgW="1155600" imgH="253800" progId="Equation.3">
              <p:embed/>
            </p:oleObj>
          </a:graphicData>
        </a:graphic>
      </p:graphicFrame>
      <p:graphicFrame>
        <p:nvGraphicFramePr>
          <p:cNvPr id="45060" name="Object 7"/>
          <p:cNvGraphicFramePr>
            <a:graphicFrameLocks noChangeAspect="1"/>
          </p:cNvGraphicFramePr>
          <p:nvPr/>
        </p:nvGraphicFramePr>
        <p:xfrm>
          <a:off x="1320800" y="3657600"/>
          <a:ext cx="4470400" cy="2590800"/>
        </p:xfrm>
        <a:graphic>
          <a:graphicData uri="http://schemas.openxmlformats.org/presentationml/2006/ole">
            <p:oleObj spid="_x0000_s40964" name="Equation" r:id="rId5" imgW="1523880" imgH="914400" progId="Equation.3">
              <p:embed/>
            </p:oleObj>
          </a:graphicData>
        </a:graphic>
      </p:graphicFrame>
      <p:graphicFrame>
        <p:nvGraphicFramePr>
          <p:cNvPr id="45061" name="Object 8"/>
          <p:cNvGraphicFramePr>
            <a:graphicFrameLocks noChangeAspect="1"/>
          </p:cNvGraphicFramePr>
          <p:nvPr/>
        </p:nvGraphicFramePr>
        <p:xfrm>
          <a:off x="5181600" y="762000"/>
          <a:ext cx="3962400" cy="838200"/>
        </p:xfrm>
        <a:graphic>
          <a:graphicData uri="http://schemas.openxmlformats.org/presentationml/2006/ole">
            <p:oleObj spid="_x0000_s40965" name="Equation" r:id="rId6" imgW="1447560" imgH="253800" progId="Equation.3">
              <p:embed/>
            </p:oleObj>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8"/>
          <p:cNvSpPr>
            <a:spLocks noGrp="1"/>
          </p:cNvSpPr>
          <p:nvPr>
            <p:ph type="sldNum" sz="quarter" idx="12"/>
          </p:nvPr>
        </p:nvSpPr>
        <p:spPr/>
        <p:txBody>
          <a:bodyPr/>
          <a:lstStyle/>
          <a:p>
            <a:pPr>
              <a:defRPr/>
            </a:pPr>
            <a:fld id="{73C627D4-ABD7-4735-9B9B-713CCBF6BAE0}" type="slidenum">
              <a:rPr lang="zh-CN" altLang="en-US"/>
              <a:pPr>
                <a:defRPr/>
              </a:pPr>
              <a:t>44</a:t>
            </a:fld>
            <a:endParaRPr lang="en-US" altLang="zh-CN"/>
          </a:p>
        </p:txBody>
      </p:sp>
      <p:sp>
        <p:nvSpPr>
          <p:cNvPr id="661506" name="Rectangle 2"/>
          <p:cNvSpPr>
            <a:spLocks noGrp="1" noChangeArrowheads="1"/>
          </p:cNvSpPr>
          <p:nvPr>
            <p:ph type="title" sz="quarter"/>
          </p:nvPr>
        </p:nvSpPr>
        <p:spPr>
          <a:xfrm>
            <a:off x="457200" y="381000"/>
            <a:ext cx="8229600" cy="762000"/>
          </a:xfrm>
        </p:spPr>
        <p:txBody>
          <a:bodyPr/>
          <a:lstStyle/>
          <a:p>
            <a:pPr eaLnBrk="1" hangingPunct="1">
              <a:defRPr/>
            </a:pPr>
            <a:r>
              <a:rPr lang="en-US" altLang="zh-CN" sz="3600" smtClean="0">
                <a:ea typeface="宋体" pitchFamily="2" charset="-122"/>
              </a:rPr>
              <a:t>The two input qubits of a two qubit gates</a:t>
            </a:r>
          </a:p>
        </p:txBody>
      </p:sp>
      <p:graphicFrame>
        <p:nvGraphicFramePr>
          <p:cNvPr id="46082" name="Object 10"/>
          <p:cNvGraphicFramePr>
            <a:graphicFrameLocks noChangeAspect="1"/>
          </p:cNvGraphicFramePr>
          <p:nvPr>
            <p:ph sz="quarter" idx="4"/>
          </p:nvPr>
        </p:nvGraphicFramePr>
        <p:xfrm>
          <a:off x="914400" y="1676400"/>
          <a:ext cx="3183467" cy="795338"/>
        </p:xfrm>
        <a:graphic>
          <a:graphicData uri="http://schemas.openxmlformats.org/presentationml/2006/ole">
            <p:oleObj spid="_x0000_s41986" name="Equation" r:id="rId3" imgW="1143000" imgH="253800" progId="Equation.3">
              <p:embed/>
            </p:oleObj>
          </a:graphicData>
        </a:graphic>
      </p:graphicFrame>
      <p:graphicFrame>
        <p:nvGraphicFramePr>
          <p:cNvPr id="46083" name="Object 13"/>
          <p:cNvGraphicFramePr>
            <a:graphicFrameLocks noChangeAspect="1"/>
          </p:cNvGraphicFramePr>
          <p:nvPr>
            <p:ph sz="quarter" idx="3"/>
          </p:nvPr>
        </p:nvGraphicFramePr>
        <p:xfrm>
          <a:off x="982134" y="2438400"/>
          <a:ext cx="2971800" cy="768350"/>
        </p:xfrm>
        <a:graphic>
          <a:graphicData uri="http://schemas.openxmlformats.org/presentationml/2006/ole">
            <p:oleObj spid="_x0000_s41987" name="Equation" r:id="rId4" imgW="1104840" imgH="253800" progId="Equation.3">
              <p:embed/>
            </p:oleObj>
          </a:graphicData>
        </a:graphic>
      </p:graphicFrame>
      <p:graphicFrame>
        <p:nvGraphicFramePr>
          <p:cNvPr id="46084" name="Object 15"/>
          <p:cNvGraphicFramePr>
            <a:graphicFrameLocks noChangeAspect="1"/>
          </p:cNvGraphicFramePr>
          <p:nvPr/>
        </p:nvGraphicFramePr>
        <p:xfrm>
          <a:off x="643467" y="3200400"/>
          <a:ext cx="7426678" cy="2941638"/>
        </p:xfrm>
        <a:graphic>
          <a:graphicData uri="http://schemas.openxmlformats.org/presentationml/2006/ole">
            <p:oleObj spid="_x0000_s41988" name="Equation" r:id="rId5" imgW="2666880" imgH="939600" progId="Equation.3">
              <p:embed/>
            </p:oleObj>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8"/>
          <p:cNvSpPr>
            <a:spLocks noGrp="1"/>
          </p:cNvSpPr>
          <p:nvPr>
            <p:ph type="sldNum" sz="quarter" idx="12"/>
          </p:nvPr>
        </p:nvSpPr>
        <p:spPr/>
        <p:txBody>
          <a:bodyPr/>
          <a:lstStyle/>
          <a:p>
            <a:pPr>
              <a:defRPr/>
            </a:pPr>
            <a:fld id="{C39EA196-CD69-44C5-81FF-9FA0A28060EF}" type="slidenum">
              <a:rPr lang="zh-CN" altLang="en-US"/>
              <a:pPr>
                <a:defRPr/>
              </a:pPr>
              <a:t>45</a:t>
            </a:fld>
            <a:endParaRPr lang="en-US" altLang="zh-CN"/>
          </a:p>
        </p:txBody>
      </p:sp>
      <p:sp>
        <p:nvSpPr>
          <p:cNvPr id="700418" name="Rectangle 2"/>
          <p:cNvSpPr>
            <a:spLocks noGrp="1" noChangeArrowheads="1"/>
          </p:cNvSpPr>
          <p:nvPr>
            <p:ph type="title" sz="quarter"/>
          </p:nvPr>
        </p:nvSpPr>
        <p:spPr>
          <a:xfrm>
            <a:off x="457200" y="381000"/>
            <a:ext cx="8229600" cy="838200"/>
          </a:xfrm>
        </p:spPr>
        <p:txBody>
          <a:bodyPr/>
          <a:lstStyle/>
          <a:p>
            <a:pPr eaLnBrk="1" hangingPunct="1">
              <a:defRPr/>
            </a:pPr>
            <a:r>
              <a:rPr lang="en-US" altLang="zh-CN" sz="3200" smtClean="0">
                <a:ea typeface="宋体" pitchFamily="2" charset="-122"/>
              </a:rPr>
              <a:t>Two </a:t>
            </a:r>
            <a:r>
              <a:rPr lang="en-US" altLang="zh-CN" sz="3600" smtClean="0">
                <a:ea typeface="宋体" pitchFamily="2" charset="-122"/>
              </a:rPr>
              <a:t>qubit</a:t>
            </a:r>
            <a:r>
              <a:rPr lang="en-US" altLang="zh-CN" sz="3200" smtClean="0">
                <a:ea typeface="宋体" pitchFamily="2" charset="-122"/>
              </a:rPr>
              <a:t> gates</a:t>
            </a:r>
          </a:p>
        </p:txBody>
      </p:sp>
      <p:graphicFrame>
        <p:nvGraphicFramePr>
          <p:cNvPr id="47106" name="Object 7"/>
          <p:cNvGraphicFramePr>
            <a:graphicFrameLocks noChangeAspect="1"/>
          </p:cNvGraphicFramePr>
          <p:nvPr/>
        </p:nvGraphicFramePr>
        <p:xfrm>
          <a:off x="778933" y="1828800"/>
          <a:ext cx="8027812" cy="795338"/>
        </p:xfrm>
        <a:graphic>
          <a:graphicData uri="http://schemas.openxmlformats.org/presentationml/2006/ole">
            <p:oleObj spid="_x0000_s43010" name="Equation" r:id="rId3" imgW="2882880" imgH="253800" progId="Equation.3">
              <p:embed/>
            </p:oleObj>
          </a:graphicData>
        </a:graphic>
      </p:graphicFrame>
      <p:graphicFrame>
        <p:nvGraphicFramePr>
          <p:cNvPr id="47107" name="Object 15"/>
          <p:cNvGraphicFramePr>
            <a:graphicFrameLocks noChangeAspect="1"/>
          </p:cNvGraphicFramePr>
          <p:nvPr>
            <p:ph sz="quarter" idx="3"/>
          </p:nvPr>
        </p:nvGraphicFramePr>
        <p:xfrm>
          <a:off x="2201333" y="3276600"/>
          <a:ext cx="4470400" cy="2667000"/>
        </p:xfrm>
        <a:graphic>
          <a:graphicData uri="http://schemas.openxmlformats.org/presentationml/2006/ole">
            <p:oleObj spid="_x0000_s43011" name="Equation" r:id="rId4" imgW="1523880" imgH="914400" progId="Equation.3">
              <p:embed/>
            </p:oleObj>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a:defRPr/>
            </a:pPr>
            <a:fld id="{55ACF905-28F8-49B5-B516-E5BA8FF2C81F}" type="slidenum">
              <a:rPr lang="zh-CN" altLang="en-US"/>
              <a:pPr>
                <a:defRPr/>
              </a:pPr>
              <a:t>46</a:t>
            </a:fld>
            <a:endParaRPr lang="en-US" altLang="zh-CN"/>
          </a:p>
        </p:txBody>
      </p:sp>
      <p:sp>
        <p:nvSpPr>
          <p:cNvPr id="702466" name="Rectangle 2"/>
          <p:cNvSpPr>
            <a:spLocks noGrp="1" noChangeArrowheads="1"/>
          </p:cNvSpPr>
          <p:nvPr>
            <p:ph type="title" sz="quarter"/>
          </p:nvPr>
        </p:nvSpPr>
        <p:spPr>
          <a:xfrm>
            <a:off x="457200" y="381000"/>
            <a:ext cx="8229600" cy="762000"/>
          </a:xfrm>
        </p:spPr>
        <p:txBody>
          <a:bodyPr/>
          <a:lstStyle/>
          <a:p>
            <a:pPr eaLnBrk="1" hangingPunct="1">
              <a:defRPr/>
            </a:pPr>
            <a:r>
              <a:rPr lang="en-US" altLang="zh-CN" sz="3600" smtClean="0">
                <a:ea typeface="宋体" pitchFamily="2" charset="-122"/>
              </a:rPr>
              <a:t>Two qubit gates</a:t>
            </a:r>
          </a:p>
        </p:txBody>
      </p:sp>
      <p:graphicFrame>
        <p:nvGraphicFramePr>
          <p:cNvPr id="48130" name="Object 7"/>
          <p:cNvGraphicFramePr>
            <a:graphicFrameLocks noChangeAspect="1"/>
          </p:cNvGraphicFramePr>
          <p:nvPr>
            <p:ph sz="quarter" idx="3"/>
          </p:nvPr>
        </p:nvGraphicFramePr>
        <p:xfrm>
          <a:off x="982134" y="2667001"/>
          <a:ext cx="4538133" cy="1871663"/>
        </p:xfrm>
        <a:graphic>
          <a:graphicData uri="http://schemas.openxmlformats.org/presentationml/2006/ole">
            <p:oleObj spid="_x0000_s44034" name="Equation" r:id="rId3" imgW="2565360" imgH="939600" progId="Equation.3">
              <p:embed/>
            </p:oleObj>
          </a:graphicData>
        </a:graphic>
      </p:graphicFrame>
      <p:graphicFrame>
        <p:nvGraphicFramePr>
          <p:cNvPr id="48131" name="Object 8"/>
          <p:cNvGraphicFramePr>
            <a:graphicFrameLocks noChangeAspect="1"/>
          </p:cNvGraphicFramePr>
          <p:nvPr/>
        </p:nvGraphicFramePr>
        <p:xfrm>
          <a:off x="982133" y="1828800"/>
          <a:ext cx="3386667" cy="668338"/>
        </p:xfrm>
        <a:graphic>
          <a:graphicData uri="http://schemas.openxmlformats.org/presentationml/2006/ole">
            <p:oleObj spid="_x0000_s44035" name="Equation" r:id="rId4" imgW="1447560" imgH="253800" progId="Equation.3">
              <p:embed/>
            </p:oleObj>
          </a:graphicData>
        </a:graphic>
      </p:graphicFrame>
      <p:graphicFrame>
        <p:nvGraphicFramePr>
          <p:cNvPr id="48132" name="Object 9"/>
          <p:cNvGraphicFramePr>
            <a:graphicFrameLocks noChangeAspect="1"/>
          </p:cNvGraphicFramePr>
          <p:nvPr/>
        </p:nvGraphicFramePr>
        <p:xfrm>
          <a:off x="914400" y="4724400"/>
          <a:ext cx="7308145" cy="668338"/>
        </p:xfrm>
        <a:graphic>
          <a:graphicData uri="http://schemas.openxmlformats.org/presentationml/2006/ole">
            <p:oleObj spid="_x0000_s44036" name="Equation" r:id="rId5" imgW="3124080" imgH="253800" progId="Equation.3">
              <p:embed/>
            </p:oleObj>
          </a:graphicData>
        </a:graphic>
      </p:graphicFrame>
      <p:graphicFrame>
        <p:nvGraphicFramePr>
          <p:cNvPr id="48133" name="Object 10"/>
          <p:cNvGraphicFramePr>
            <a:graphicFrameLocks noChangeAspect="1"/>
          </p:cNvGraphicFramePr>
          <p:nvPr/>
        </p:nvGraphicFramePr>
        <p:xfrm>
          <a:off x="958145" y="5638800"/>
          <a:ext cx="7219244" cy="668338"/>
        </p:xfrm>
        <a:graphic>
          <a:graphicData uri="http://schemas.openxmlformats.org/presentationml/2006/ole">
            <p:oleObj spid="_x0000_s44037" name="Equation" r:id="rId6" imgW="3085920" imgH="253800" progId="Equation.3">
              <p:embed/>
            </p:oleObj>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a:defRPr/>
            </a:pPr>
            <a:fld id="{646A4ED4-D37D-4393-8265-CD10BAE168EC}" type="slidenum">
              <a:rPr lang="zh-CN" altLang="en-US"/>
              <a:pPr>
                <a:defRPr/>
              </a:pPr>
              <a:t>47</a:t>
            </a:fld>
            <a:endParaRPr lang="en-US" altLang="zh-CN"/>
          </a:p>
        </p:txBody>
      </p:sp>
      <p:sp>
        <p:nvSpPr>
          <p:cNvPr id="815106" name="Rectangle 2"/>
          <p:cNvSpPr>
            <a:spLocks noGrp="1" noChangeArrowheads="1"/>
          </p:cNvSpPr>
          <p:nvPr>
            <p:ph type="title"/>
          </p:nvPr>
        </p:nvSpPr>
        <p:spPr>
          <a:xfrm>
            <a:off x="440267" y="152400"/>
            <a:ext cx="8229600" cy="609600"/>
          </a:xfrm>
        </p:spPr>
        <p:txBody>
          <a:bodyPr>
            <a:normAutofit fontScale="90000"/>
          </a:bodyPr>
          <a:lstStyle/>
          <a:p>
            <a:pPr eaLnBrk="1" hangingPunct="1">
              <a:defRPr/>
            </a:pPr>
            <a:r>
              <a:rPr lang="en-US" sz="3600" smtClean="0"/>
              <a:t>Final comments on the CNOT gate</a:t>
            </a:r>
          </a:p>
        </p:txBody>
      </p:sp>
      <p:sp>
        <p:nvSpPr>
          <p:cNvPr id="815107" name="Rectangle 3"/>
          <p:cNvSpPr>
            <a:spLocks noGrp="1" noChangeArrowheads="1"/>
          </p:cNvSpPr>
          <p:nvPr>
            <p:ph type="body" sz="half" idx="1"/>
          </p:nvPr>
        </p:nvSpPr>
        <p:spPr>
          <a:xfrm>
            <a:off x="457200" y="990600"/>
            <a:ext cx="7975600" cy="5105400"/>
          </a:xfrm>
        </p:spPr>
        <p:txBody>
          <a:bodyPr/>
          <a:lstStyle/>
          <a:p>
            <a:pPr eaLnBrk="1" hangingPunct="1">
              <a:defRPr/>
            </a:pPr>
            <a:r>
              <a:rPr lang="en-US" sz="2800" smtClean="0"/>
              <a:t>CNOT preserves the control qubit  (the first and the second component of the input vector are replicated in the output vector) and flips the target qubit (the third and fourth component of the input vector become the fourth and respectively the third component of the output vector).</a:t>
            </a:r>
          </a:p>
          <a:p>
            <a:pPr eaLnBrk="1" hangingPunct="1">
              <a:buFont typeface="Wingdings" pitchFamily="2" charset="2"/>
              <a:buNone/>
              <a:defRPr/>
            </a:pPr>
            <a:endParaRPr lang="en-US" sz="2800" smtClean="0"/>
          </a:p>
          <a:p>
            <a:pPr eaLnBrk="1" hangingPunct="1">
              <a:defRPr/>
            </a:pPr>
            <a:endParaRPr lang="en-US" sz="2800" smtClean="0"/>
          </a:p>
          <a:p>
            <a:pPr eaLnBrk="1" hangingPunct="1">
              <a:defRPr/>
            </a:pPr>
            <a:r>
              <a:rPr lang="en-US" sz="2800" smtClean="0"/>
              <a:t>The CNOT gate is reversible. The control qubit is replicated at the output and knowing it we can reconstruct the target input qubit.</a:t>
            </a:r>
          </a:p>
        </p:txBody>
      </p:sp>
      <p:graphicFrame>
        <p:nvGraphicFramePr>
          <p:cNvPr id="49154" name="Object 4"/>
          <p:cNvGraphicFramePr>
            <a:graphicFrameLocks noChangeAspect="1"/>
          </p:cNvGraphicFramePr>
          <p:nvPr>
            <p:ph sz="half" idx="2"/>
          </p:nvPr>
        </p:nvGraphicFramePr>
        <p:xfrm>
          <a:off x="914400" y="3810000"/>
          <a:ext cx="7789333" cy="609600"/>
        </p:xfrm>
        <a:graphic>
          <a:graphicData uri="http://schemas.openxmlformats.org/presentationml/2006/ole">
            <p:oleObj spid="_x0000_s45058" name="Equation" r:id="rId3" imgW="3174840" imgH="253800" progId="Equation.3">
              <p:embed/>
            </p:oleObj>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6"/>
          <p:cNvSpPr>
            <a:spLocks noGrp="1"/>
          </p:cNvSpPr>
          <p:nvPr>
            <p:ph type="sldNum" sz="quarter" idx="12"/>
          </p:nvPr>
        </p:nvSpPr>
        <p:spPr>
          <a:noFill/>
        </p:spPr>
        <p:txBody>
          <a:bodyPr/>
          <a:lstStyle/>
          <a:p>
            <a:fld id="{8ED572AB-3B1C-45F4-885E-C1647E7D8669}" type="slidenum">
              <a:rPr lang="en-US"/>
              <a:pPr/>
              <a:t>48</a:t>
            </a:fld>
            <a:endParaRPr lang="en-US"/>
          </a:p>
        </p:txBody>
      </p:sp>
      <p:sp>
        <p:nvSpPr>
          <p:cNvPr id="465922" name="Rectangle 2"/>
          <p:cNvSpPr>
            <a:spLocks noGrp="1" noChangeArrowheads="1"/>
          </p:cNvSpPr>
          <p:nvPr>
            <p:ph type="title"/>
          </p:nvPr>
        </p:nvSpPr>
        <p:spPr>
          <a:xfrm>
            <a:off x="457200" y="165100"/>
            <a:ext cx="8229600" cy="1252538"/>
          </a:xfrm>
        </p:spPr>
        <p:txBody>
          <a:bodyPr>
            <a:normAutofit fontScale="90000"/>
          </a:bodyPr>
          <a:lstStyle/>
          <a:p>
            <a:pPr eaLnBrk="1" hangingPunct="1">
              <a:defRPr/>
            </a:pPr>
            <a:r>
              <a:rPr lang="en-US" sz="4000" b="1" smtClean="0">
                <a:solidFill>
                  <a:srgbClr val="666699"/>
                </a:solidFill>
                <a:effectLst>
                  <a:outerShdw blurRad="38100" dist="38100" dir="2700000" algn="tl">
                    <a:srgbClr val="C0C0C0"/>
                  </a:outerShdw>
                </a:effectLst>
              </a:rPr>
              <a:t>Example of a one-qubit gate applied to a two-qubit system</a:t>
            </a:r>
          </a:p>
        </p:txBody>
      </p:sp>
      <p:graphicFrame>
        <p:nvGraphicFramePr>
          <p:cNvPr id="9218" name="Object 3"/>
          <p:cNvGraphicFramePr>
            <a:graphicFrameLocks noChangeAspect="1"/>
          </p:cNvGraphicFramePr>
          <p:nvPr>
            <p:ph sz="half" idx="1"/>
          </p:nvPr>
        </p:nvGraphicFramePr>
        <p:xfrm>
          <a:off x="5483225" y="1835150"/>
          <a:ext cx="1905000" cy="977900"/>
        </p:xfrm>
        <a:graphic>
          <a:graphicData uri="http://schemas.openxmlformats.org/presentationml/2006/ole">
            <p:oleObj spid="_x0000_s22530" name="Equation" r:id="rId3" imgW="939600" imgH="482400" progId="Equation.3">
              <p:embed/>
            </p:oleObj>
          </a:graphicData>
        </a:graphic>
      </p:graphicFrame>
      <p:grpSp>
        <p:nvGrpSpPr>
          <p:cNvPr id="2" name="Group 4"/>
          <p:cNvGrpSpPr>
            <a:grpSpLocks/>
          </p:cNvGrpSpPr>
          <p:nvPr/>
        </p:nvGrpSpPr>
        <p:grpSpPr bwMode="auto">
          <a:xfrm>
            <a:off x="1004888" y="1608138"/>
            <a:ext cx="2590800" cy="1600200"/>
            <a:chOff x="624" y="1008"/>
            <a:chExt cx="1632" cy="1008"/>
          </a:xfrm>
        </p:grpSpPr>
        <p:sp>
          <p:nvSpPr>
            <p:cNvPr id="9229" name="Line 5"/>
            <p:cNvSpPr>
              <a:spLocks noChangeShapeType="1"/>
            </p:cNvSpPr>
            <p:nvPr/>
          </p:nvSpPr>
          <p:spPr bwMode="auto">
            <a:xfrm>
              <a:off x="1104" y="1824"/>
              <a:ext cx="1152" cy="1"/>
            </a:xfrm>
            <a:prstGeom prst="line">
              <a:avLst/>
            </a:prstGeom>
            <a:noFill/>
            <a:ln w="19050">
              <a:solidFill>
                <a:schemeClr val="tx1"/>
              </a:solidFill>
              <a:round/>
              <a:headEnd/>
              <a:tailEnd/>
            </a:ln>
          </p:spPr>
          <p:txBody>
            <a:bodyPr wrap="none" anchor="ctr"/>
            <a:lstStyle/>
            <a:p>
              <a:endParaRPr lang="en-US"/>
            </a:p>
          </p:txBody>
        </p:sp>
        <p:sp>
          <p:nvSpPr>
            <p:cNvPr id="9230" name="Line 6"/>
            <p:cNvSpPr>
              <a:spLocks noChangeShapeType="1"/>
            </p:cNvSpPr>
            <p:nvPr/>
          </p:nvSpPr>
          <p:spPr bwMode="auto">
            <a:xfrm>
              <a:off x="1104" y="1248"/>
              <a:ext cx="1152" cy="1"/>
            </a:xfrm>
            <a:prstGeom prst="line">
              <a:avLst/>
            </a:prstGeom>
            <a:noFill/>
            <a:ln w="19050">
              <a:solidFill>
                <a:schemeClr val="tx1"/>
              </a:solidFill>
              <a:round/>
              <a:headEnd/>
              <a:tailEnd/>
            </a:ln>
          </p:spPr>
          <p:txBody>
            <a:bodyPr wrap="none" anchor="ctr"/>
            <a:lstStyle/>
            <a:p>
              <a:endParaRPr lang="en-US"/>
            </a:p>
          </p:txBody>
        </p:sp>
        <p:sp>
          <p:nvSpPr>
            <p:cNvPr id="9231" name="Rectangle 7"/>
            <p:cNvSpPr>
              <a:spLocks noChangeArrowheads="1"/>
            </p:cNvSpPr>
            <p:nvPr/>
          </p:nvSpPr>
          <p:spPr bwMode="auto">
            <a:xfrm>
              <a:off x="1488" y="1632"/>
              <a:ext cx="384" cy="384"/>
            </a:xfrm>
            <a:prstGeom prst="rect">
              <a:avLst/>
            </a:prstGeom>
            <a:solidFill>
              <a:srgbClr val="C0C0C0"/>
            </a:solidFill>
            <a:ln w="19050" algn="ctr">
              <a:solidFill>
                <a:schemeClr val="tx1"/>
              </a:solidFill>
              <a:miter lim="800000"/>
              <a:headEnd/>
              <a:tailEnd/>
            </a:ln>
          </p:spPr>
          <p:txBody>
            <a:bodyPr wrap="none" anchor="ctr"/>
            <a:lstStyle/>
            <a:p>
              <a:pPr algn="ctr"/>
              <a:r>
                <a:rPr lang="en-US" sz="3200" i="1">
                  <a:latin typeface="Times New Roman" pitchFamily="18" charset="0"/>
                </a:rPr>
                <a:t>U</a:t>
              </a:r>
            </a:p>
          </p:txBody>
        </p:sp>
        <p:sp>
          <p:nvSpPr>
            <p:cNvPr id="9232" name="AutoShape 8"/>
            <p:cNvSpPr>
              <a:spLocks noChangeArrowheads="1"/>
            </p:cNvSpPr>
            <p:nvPr/>
          </p:nvSpPr>
          <p:spPr bwMode="auto">
            <a:xfrm>
              <a:off x="624" y="1104"/>
              <a:ext cx="288" cy="288"/>
            </a:xfrm>
            <a:prstGeom prst="cube">
              <a:avLst>
                <a:gd name="adj" fmla="val 25000"/>
              </a:avLst>
            </a:prstGeom>
            <a:solidFill>
              <a:srgbClr val="CC3399"/>
            </a:solidFill>
            <a:ln w="19050">
              <a:solidFill>
                <a:schemeClr val="tx1"/>
              </a:solidFill>
              <a:miter lim="800000"/>
              <a:headEnd/>
              <a:tailEnd/>
            </a:ln>
          </p:spPr>
          <p:txBody>
            <a:bodyPr wrap="none" anchor="ctr"/>
            <a:lstStyle/>
            <a:p>
              <a:endParaRPr lang="en-US"/>
            </a:p>
          </p:txBody>
        </p:sp>
        <p:sp>
          <p:nvSpPr>
            <p:cNvPr id="9233" name="AutoShape 9"/>
            <p:cNvSpPr>
              <a:spLocks noChangeArrowheads="1"/>
            </p:cNvSpPr>
            <p:nvPr/>
          </p:nvSpPr>
          <p:spPr bwMode="auto">
            <a:xfrm>
              <a:off x="624" y="1680"/>
              <a:ext cx="288" cy="288"/>
            </a:xfrm>
            <a:prstGeom prst="cube">
              <a:avLst>
                <a:gd name="adj" fmla="val 25000"/>
              </a:avLst>
            </a:prstGeom>
            <a:solidFill>
              <a:srgbClr val="CC3399"/>
            </a:solidFill>
            <a:ln w="19050">
              <a:solidFill>
                <a:schemeClr val="tx1"/>
              </a:solidFill>
              <a:miter lim="800000"/>
              <a:headEnd/>
              <a:tailEnd/>
            </a:ln>
          </p:spPr>
          <p:txBody>
            <a:bodyPr wrap="none" anchor="ctr"/>
            <a:lstStyle/>
            <a:p>
              <a:endParaRPr lang="en-US"/>
            </a:p>
          </p:txBody>
        </p:sp>
        <p:sp>
          <p:nvSpPr>
            <p:cNvPr id="9234" name="Text Box 10"/>
            <p:cNvSpPr txBox="1">
              <a:spLocks noChangeArrowheads="1"/>
            </p:cNvSpPr>
            <p:nvPr/>
          </p:nvSpPr>
          <p:spPr bwMode="auto">
            <a:xfrm>
              <a:off x="1200" y="1008"/>
              <a:ext cx="884" cy="231"/>
            </a:xfrm>
            <a:prstGeom prst="rect">
              <a:avLst/>
            </a:prstGeom>
            <a:noFill/>
            <a:ln w="19050" algn="ctr">
              <a:noFill/>
              <a:miter lim="800000"/>
              <a:headEnd/>
              <a:tailEnd/>
            </a:ln>
          </p:spPr>
          <p:txBody>
            <a:bodyPr wrap="none">
              <a:spAutoFit/>
            </a:bodyPr>
            <a:lstStyle/>
            <a:p>
              <a:pPr algn="ctr"/>
              <a:r>
                <a:rPr lang="en-US" sz="1800"/>
                <a:t>(do nothing)</a:t>
              </a:r>
            </a:p>
          </p:txBody>
        </p:sp>
      </p:grpSp>
      <p:grpSp>
        <p:nvGrpSpPr>
          <p:cNvPr id="3" name="Group 11"/>
          <p:cNvGrpSpPr>
            <a:grpSpLocks/>
          </p:cNvGrpSpPr>
          <p:nvPr/>
        </p:nvGrpSpPr>
        <p:grpSpPr bwMode="auto">
          <a:xfrm>
            <a:off x="4495800" y="3201988"/>
            <a:ext cx="4114800" cy="2622550"/>
            <a:chOff x="2880" y="2160"/>
            <a:chExt cx="2592" cy="1652"/>
          </a:xfrm>
        </p:grpSpPr>
        <p:sp>
          <p:nvSpPr>
            <p:cNvPr id="9228" name="Text Box 12"/>
            <p:cNvSpPr txBox="1">
              <a:spLocks noChangeArrowheads="1"/>
            </p:cNvSpPr>
            <p:nvPr/>
          </p:nvSpPr>
          <p:spPr bwMode="auto">
            <a:xfrm>
              <a:off x="2880" y="2160"/>
              <a:ext cx="2358" cy="288"/>
            </a:xfrm>
            <a:prstGeom prst="rect">
              <a:avLst/>
            </a:prstGeom>
            <a:noFill/>
            <a:ln w="19050" algn="ctr">
              <a:noFill/>
              <a:miter lim="800000"/>
              <a:headEnd/>
              <a:tailEnd/>
            </a:ln>
          </p:spPr>
          <p:txBody>
            <a:bodyPr wrap="none">
              <a:spAutoFit/>
            </a:bodyPr>
            <a:lstStyle/>
            <a:p>
              <a:r>
                <a:rPr lang="en-US"/>
                <a:t>The resulting 4x4 matrix is</a:t>
              </a:r>
            </a:p>
          </p:txBody>
        </p:sp>
        <p:graphicFrame>
          <p:nvGraphicFramePr>
            <p:cNvPr id="9219" name="Object 13"/>
            <p:cNvGraphicFramePr>
              <a:graphicFrameLocks noChangeAspect="1"/>
            </p:cNvGraphicFramePr>
            <p:nvPr/>
          </p:nvGraphicFramePr>
          <p:xfrm>
            <a:off x="2928" y="2496"/>
            <a:ext cx="2544" cy="1316"/>
          </p:xfrm>
          <a:graphic>
            <a:graphicData uri="http://schemas.openxmlformats.org/presentationml/2006/ole">
              <p:oleObj spid="_x0000_s22531" name="Equation" r:id="rId4" imgW="1815840" imgH="939600" progId="Equation.3">
                <p:embed/>
              </p:oleObj>
            </a:graphicData>
          </a:graphic>
        </p:graphicFrame>
      </p:grpSp>
      <p:grpSp>
        <p:nvGrpSpPr>
          <p:cNvPr id="4" name="Group 14"/>
          <p:cNvGrpSpPr>
            <a:grpSpLocks/>
          </p:cNvGrpSpPr>
          <p:nvPr/>
        </p:nvGrpSpPr>
        <p:grpSpPr bwMode="auto">
          <a:xfrm>
            <a:off x="322263" y="3505200"/>
            <a:ext cx="3114675" cy="2333625"/>
            <a:chOff x="240" y="2400"/>
            <a:chExt cx="1962" cy="1470"/>
          </a:xfrm>
        </p:grpSpPr>
        <p:sp>
          <p:nvSpPr>
            <p:cNvPr id="9226" name="Text Box 15"/>
            <p:cNvSpPr txBox="1">
              <a:spLocks noChangeArrowheads="1"/>
            </p:cNvSpPr>
            <p:nvPr/>
          </p:nvSpPr>
          <p:spPr bwMode="auto">
            <a:xfrm>
              <a:off x="384" y="2736"/>
              <a:ext cx="1535" cy="1134"/>
            </a:xfrm>
            <a:prstGeom prst="rect">
              <a:avLst/>
            </a:prstGeom>
            <a:noFill/>
            <a:ln w="19050" algn="ctr">
              <a:noFill/>
              <a:miter lim="800000"/>
              <a:headEnd/>
              <a:tailEnd/>
            </a:ln>
          </p:spPr>
          <p:txBody>
            <a:bodyPr>
              <a:spAutoFit/>
            </a:bodyPr>
            <a:lstStyle/>
            <a:p>
              <a:r>
                <a:rPr lang="en-US">
                  <a:solidFill>
                    <a:srgbClr val="990099"/>
                  </a:solidFill>
                  <a:latin typeface="Arial Narrow" pitchFamily="34" charset="0"/>
                  <a:sym typeface="Symbol" pitchFamily="18" charset="2"/>
                </a:rPr>
                <a:t></a:t>
              </a:r>
              <a:r>
                <a:rPr lang="en-US">
                  <a:solidFill>
                    <a:srgbClr val="990099"/>
                  </a:solidFill>
                </a:rPr>
                <a:t>0</a:t>
              </a:r>
              <a:r>
                <a:rPr lang="en-US">
                  <a:solidFill>
                    <a:srgbClr val="990099"/>
                  </a:solidFill>
                  <a:sym typeface="Symbol" pitchFamily="18" charset="2"/>
                </a:rPr>
                <a:t></a:t>
              </a:r>
              <a:r>
                <a:rPr lang="en-US">
                  <a:solidFill>
                    <a:srgbClr val="990099"/>
                  </a:solidFill>
                  <a:latin typeface="Arial Narrow" pitchFamily="34" charset="0"/>
                  <a:sym typeface="Symbol" pitchFamily="18" charset="2"/>
                </a:rPr>
                <a:t></a:t>
              </a:r>
              <a:r>
                <a:rPr lang="en-US">
                  <a:solidFill>
                    <a:srgbClr val="990099"/>
                  </a:solidFill>
                </a:rPr>
                <a:t>0</a:t>
              </a:r>
              <a:r>
                <a:rPr lang="en-US">
                  <a:solidFill>
                    <a:srgbClr val="990099"/>
                  </a:solidFill>
                  <a:sym typeface="Symbol" pitchFamily="18" charset="2"/>
                </a:rPr>
                <a:t> </a:t>
              </a:r>
              <a:r>
                <a:rPr lang="en-US">
                  <a:sym typeface="Symbol" pitchFamily="18" charset="2"/>
                </a:rPr>
                <a:t> </a:t>
              </a:r>
              <a:r>
                <a:rPr lang="en-US">
                  <a:solidFill>
                    <a:srgbClr val="990099"/>
                  </a:solidFill>
                  <a:latin typeface="Arial Narrow" pitchFamily="34" charset="0"/>
                  <a:sym typeface="Symbol" pitchFamily="18" charset="2"/>
                </a:rPr>
                <a:t></a:t>
              </a:r>
              <a:r>
                <a:rPr lang="en-US">
                  <a:solidFill>
                    <a:srgbClr val="990099"/>
                  </a:solidFill>
                </a:rPr>
                <a:t>0</a:t>
              </a:r>
              <a:r>
                <a:rPr lang="en-US">
                  <a:solidFill>
                    <a:srgbClr val="990099"/>
                  </a:solidFill>
                  <a:sym typeface="Symbol" pitchFamily="18" charset="2"/>
                </a:rPr>
                <a:t></a:t>
              </a:r>
              <a:r>
                <a:rPr lang="en-US" sz="2800" i="1">
                  <a:solidFill>
                    <a:srgbClr val="990099"/>
                  </a:solidFill>
                  <a:latin typeface="Times New Roman" pitchFamily="18" charset="0"/>
                  <a:sym typeface="Symbol" pitchFamily="18" charset="2"/>
                </a:rPr>
                <a:t>U</a:t>
              </a:r>
              <a:r>
                <a:rPr lang="en-US">
                  <a:solidFill>
                    <a:srgbClr val="990099"/>
                  </a:solidFill>
                  <a:latin typeface="Arial Narrow" pitchFamily="34" charset="0"/>
                  <a:sym typeface="Symbol" pitchFamily="18" charset="2"/>
                </a:rPr>
                <a:t></a:t>
              </a:r>
              <a:r>
                <a:rPr lang="en-US">
                  <a:solidFill>
                    <a:srgbClr val="990099"/>
                  </a:solidFill>
                </a:rPr>
                <a:t>0</a:t>
              </a:r>
              <a:r>
                <a:rPr lang="en-US">
                  <a:solidFill>
                    <a:srgbClr val="990099"/>
                  </a:solidFill>
                  <a:sym typeface="Symbol" pitchFamily="18" charset="2"/>
                </a:rPr>
                <a:t> </a:t>
              </a:r>
              <a:r>
                <a:rPr lang="en-US">
                  <a:solidFill>
                    <a:srgbClr val="990099"/>
                  </a:solidFill>
                  <a:latin typeface="Arial Narrow" pitchFamily="34" charset="0"/>
                  <a:sym typeface="Symbol" pitchFamily="18" charset="2"/>
                </a:rPr>
                <a:t></a:t>
              </a:r>
              <a:r>
                <a:rPr lang="en-US">
                  <a:solidFill>
                    <a:srgbClr val="990099"/>
                  </a:solidFill>
                </a:rPr>
                <a:t>0</a:t>
              </a:r>
              <a:r>
                <a:rPr lang="en-US">
                  <a:solidFill>
                    <a:srgbClr val="990099"/>
                  </a:solidFill>
                  <a:sym typeface="Symbol" pitchFamily="18" charset="2"/>
                </a:rPr>
                <a:t></a:t>
              </a:r>
              <a:r>
                <a:rPr lang="en-US">
                  <a:solidFill>
                    <a:srgbClr val="990099"/>
                  </a:solidFill>
                  <a:latin typeface="Arial Narrow" pitchFamily="34" charset="0"/>
                  <a:sym typeface="Symbol" pitchFamily="18" charset="2"/>
                </a:rPr>
                <a:t></a:t>
              </a:r>
              <a:r>
                <a:rPr lang="en-US">
                  <a:solidFill>
                    <a:srgbClr val="990099"/>
                  </a:solidFill>
                </a:rPr>
                <a:t>1</a:t>
              </a:r>
              <a:r>
                <a:rPr lang="en-US">
                  <a:solidFill>
                    <a:srgbClr val="990099"/>
                  </a:solidFill>
                  <a:sym typeface="Symbol" pitchFamily="18" charset="2"/>
                </a:rPr>
                <a:t> </a:t>
              </a:r>
              <a:r>
                <a:rPr lang="en-US">
                  <a:sym typeface="Symbol" pitchFamily="18" charset="2"/>
                </a:rPr>
                <a:t> </a:t>
              </a:r>
              <a:r>
                <a:rPr lang="en-US">
                  <a:solidFill>
                    <a:srgbClr val="990099"/>
                  </a:solidFill>
                  <a:latin typeface="Arial Narrow" pitchFamily="34" charset="0"/>
                  <a:sym typeface="Symbol" pitchFamily="18" charset="2"/>
                </a:rPr>
                <a:t></a:t>
              </a:r>
              <a:r>
                <a:rPr lang="en-US">
                  <a:solidFill>
                    <a:srgbClr val="990099"/>
                  </a:solidFill>
                </a:rPr>
                <a:t>0</a:t>
              </a:r>
              <a:r>
                <a:rPr lang="en-US">
                  <a:solidFill>
                    <a:srgbClr val="990099"/>
                  </a:solidFill>
                  <a:sym typeface="Symbol" pitchFamily="18" charset="2"/>
                </a:rPr>
                <a:t></a:t>
              </a:r>
              <a:r>
                <a:rPr lang="en-US" sz="2800" i="1">
                  <a:solidFill>
                    <a:srgbClr val="990099"/>
                  </a:solidFill>
                  <a:latin typeface="Times New Roman" pitchFamily="18" charset="0"/>
                  <a:sym typeface="Symbol" pitchFamily="18" charset="2"/>
                </a:rPr>
                <a:t>U</a:t>
              </a:r>
              <a:r>
                <a:rPr lang="en-US">
                  <a:solidFill>
                    <a:srgbClr val="990099"/>
                  </a:solidFill>
                  <a:latin typeface="Arial Narrow" pitchFamily="34" charset="0"/>
                  <a:sym typeface="Symbol" pitchFamily="18" charset="2"/>
                </a:rPr>
                <a:t></a:t>
              </a:r>
              <a:r>
                <a:rPr lang="en-US">
                  <a:solidFill>
                    <a:srgbClr val="990099"/>
                  </a:solidFill>
                </a:rPr>
                <a:t>1</a:t>
              </a:r>
              <a:r>
                <a:rPr lang="en-US">
                  <a:solidFill>
                    <a:srgbClr val="990099"/>
                  </a:solidFill>
                  <a:sym typeface="Symbol" pitchFamily="18" charset="2"/>
                </a:rPr>
                <a:t> </a:t>
              </a:r>
              <a:r>
                <a:rPr lang="en-US">
                  <a:solidFill>
                    <a:srgbClr val="990099"/>
                  </a:solidFill>
                  <a:latin typeface="Arial Narrow" pitchFamily="34" charset="0"/>
                  <a:sym typeface="Symbol" pitchFamily="18" charset="2"/>
                </a:rPr>
                <a:t></a:t>
              </a:r>
              <a:r>
                <a:rPr lang="en-US">
                  <a:solidFill>
                    <a:srgbClr val="990099"/>
                  </a:solidFill>
                </a:rPr>
                <a:t>1</a:t>
              </a:r>
              <a:r>
                <a:rPr lang="en-US">
                  <a:solidFill>
                    <a:srgbClr val="990099"/>
                  </a:solidFill>
                  <a:sym typeface="Symbol" pitchFamily="18" charset="2"/>
                </a:rPr>
                <a:t></a:t>
              </a:r>
              <a:r>
                <a:rPr lang="en-US">
                  <a:solidFill>
                    <a:srgbClr val="990099"/>
                  </a:solidFill>
                  <a:latin typeface="Arial Narrow" pitchFamily="34" charset="0"/>
                  <a:sym typeface="Symbol" pitchFamily="18" charset="2"/>
                </a:rPr>
                <a:t></a:t>
              </a:r>
              <a:r>
                <a:rPr lang="en-US">
                  <a:solidFill>
                    <a:srgbClr val="990099"/>
                  </a:solidFill>
                </a:rPr>
                <a:t>0</a:t>
              </a:r>
              <a:r>
                <a:rPr lang="en-US">
                  <a:solidFill>
                    <a:srgbClr val="990099"/>
                  </a:solidFill>
                  <a:sym typeface="Symbol" pitchFamily="18" charset="2"/>
                </a:rPr>
                <a:t> </a:t>
              </a:r>
              <a:r>
                <a:rPr lang="en-US">
                  <a:sym typeface="Symbol" pitchFamily="18" charset="2"/>
                </a:rPr>
                <a:t> </a:t>
              </a:r>
              <a:r>
                <a:rPr lang="en-US">
                  <a:solidFill>
                    <a:srgbClr val="990099"/>
                  </a:solidFill>
                  <a:latin typeface="Arial Narrow" pitchFamily="34" charset="0"/>
                  <a:sym typeface="Symbol" pitchFamily="18" charset="2"/>
                </a:rPr>
                <a:t></a:t>
              </a:r>
              <a:r>
                <a:rPr lang="en-US">
                  <a:solidFill>
                    <a:srgbClr val="990099"/>
                  </a:solidFill>
                </a:rPr>
                <a:t>1</a:t>
              </a:r>
              <a:r>
                <a:rPr lang="en-US">
                  <a:solidFill>
                    <a:srgbClr val="990099"/>
                  </a:solidFill>
                  <a:sym typeface="Symbol" pitchFamily="18" charset="2"/>
                </a:rPr>
                <a:t></a:t>
              </a:r>
              <a:r>
                <a:rPr lang="en-US" sz="2800" i="1">
                  <a:solidFill>
                    <a:srgbClr val="990099"/>
                  </a:solidFill>
                  <a:latin typeface="Times New Roman" pitchFamily="18" charset="0"/>
                  <a:sym typeface="Symbol" pitchFamily="18" charset="2"/>
                </a:rPr>
                <a:t>U</a:t>
              </a:r>
              <a:r>
                <a:rPr lang="en-US">
                  <a:solidFill>
                    <a:srgbClr val="990099"/>
                  </a:solidFill>
                  <a:latin typeface="Arial Narrow" pitchFamily="34" charset="0"/>
                  <a:sym typeface="Symbol" pitchFamily="18" charset="2"/>
                </a:rPr>
                <a:t></a:t>
              </a:r>
              <a:r>
                <a:rPr lang="en-US">
                  <a:solidFill>
                    <a:srgbClr val="990099"/>
                  </a:solidFill>
                </a:rPr>
                <a:t>0</a:t>
              </a:r>
              <a:r>
                <a:rPr lang="en-US">
                  <a:solidFill>
                    <a:srgbClr val="990099"/>
                  </a:solidFill>
                  <a:sym typeface="Symbol" pitchFamily="18" charset="2"/>
                </a:rPr>
                <a:t> </a:t>
              </a:r>
              <a:r>
                <a:rPr lang="en-US">
                  <a:solidFill>
                    <a:srgbClr val="990099"/>
                  </a:solidFill>
                  <a:latin typeface="Arial Narrow" pitchFamily="34" charset="0"/>
                  <a:sym typeface="Symbol" pitchFamily="18" charset="2"/>
                </a:rPr>
                <a:t></a:t>
              </a:r>
              <a:r>
                <a:rPr lang="en-US">
                  <a:solidFill>
                    <a:srgbClr val="990099"/>
                  </a:solidFill>
                </a:rPr>
                <a:t>1</a:t>
              </a:r>
              <a:r>
                <a:rPr lang="en-US">
                  <a:solidFill>
                    <a:srgbClr val="990099"/>
                  </a:solidFill>
                  <a:sym typeface="Symbol" pitchFamily="18" charset="2"/>
                </a:rPr>
                <a:t></a:t>
              </a:r>
              <a:r>
                <a:rPr lang="en-US">
                  <a:solidFill>
                    <a:srgbClr val="990099"/>
                  </a:solidFill>
                  <a:latin typeface="Arial Narrow" pitchFamily="34" charset="0"/>
                  <a:sym typeface="Symbol" pitchFamily="18" charset="2"/>
                </a:rPr>
                <a:t></a:t>
              </a:r>
              <a:r>
                <a:rPr lang="en-US">
                  <a:solidFill>
                    <a:srgbClr val="990099"/>
                  </a:solidFill>
                </a:rPr>
                <a:t>1</a:t>
              </a:r>
              <a:r>
                <a:rPr lang="en-US">
                  <a:solidFill>
                    <a:srgbClr val="990099"/>
                  </a:solidFill>
                  <a:sym typeface="Symbol" pitchFamily="18" charset="2"/>
                </a:rPr>
                <a:t> </a:t>
              </a:r>
              <a:r>
                <a:rPr lang="en-US">
                  <a:sym typeface="Symbol" pitchFamily="18" charset="2"/>
                </a:rPr>
                <a:t> </a:t>
              </a:r>
              <a:r>
                <a:rPr lang="en-US">
                  <a:solidFill>
                    <a:srgbClr val="990099"/>
                  </a:solidFill>
                  <a:latin typeface="Arial Narrow" pitchFamily="34" charset="0"/>
                  <a:sym typeface="Symbol" pitchFamily="18" charset="2"/>
                </a:rPr>
                <a:t></a:t>
              </a:r>
              <a:r>
                <a:rPr lang="en-US">
                  <a:solidFill>
                    <a:srgbClr val="990099"/>
                  </a:solidFill>
                </a:rPr>
                <a:t>1</a:t>
              </a:r>
              <a:r>
                <a:rPr lang="en-US">
                  <a:solidFill>
                    <a:srgbClr val="990099"/>
                  </a:solidFill>
                  <a:sym typeface="Symbol" pitchFamily="18" charset="2"/>
                </a:rPr>
                <a:t></a:t>
              </a:r>
              <a:r>
                <a:rPr lang="en-US" sz="2800" i="1">
                  <a:solidFill>
                    <a:srgbClr val="990099"/>
                  </a:solidFill>
                  <a:latin typeface="Times New Roman" pitchFamily="18" charset="0"/>
                  <a:sym typeface="Symbol" pitchFamily="18" charset="2"/>
                </a:rPr>
                <a:t>U</a:t>
              </a:r>
              <a:r>
                <a:rPr lang="en-US">
                  <a:solidFill>
                    <a:srgbClr val="990099"/>
                  </a:solidFill>
                  <a:latin typeface="Arial Narrow" pitchFamily="34" charset="0"/>
                  <a:sym typeface="Symbol" pitchFamily="18" charset="2"/>
                </a:rPr>
                <a:t></a:t>
              </a:r>
              <a:r>
                <a:rPr lang="en-US">
                  <a:solidFill>
                    <a:srgbClr val="990099"/>
                  </a:solidFill>
                </a:rPr>
                <a:t>1</a:t>
              </a:r>
              <a:r>
                <a:rPr lang="en-US">
                  <a:solidFill>
                    <a:srgbClr val="990099"/>
                  </a:solidFill>
                  <a:sym typeface="Symbol" pitchFamily="18" charset="2"/>
                </a:rPr>
                <a:t> </a:t>
              </a:r>
            </a:p>
          </p:txBody>
        </p:sp>
        <p:sp>
          <p:nvSpPr>
            <p:cNvPr id="9227" name="Text Box 16"/>
            <p:cNvSpPr txBox="1">
              <a:spLocks noChangeArrowheads="1"/>
            </p:cNvSpPr>
            <p:nvPr/>
          </p:nvSpPr>
          <p:spPr bwMode="auto">
            <a:xfrm>
              <a:off x="240" y="2400"/>
              <a:ext cx="1962" cy="288"/>
            </a:xfrm>
            <a:prstGeom prst="rect">
              <a:avLst/>
            </a:prstGeom>
            <a:noFill/>
            <a:ln w="19050" algn="ctr">
              <a:noFill/>
              <a:miter lim="800000"/>
              <a:headEnd/>
              <a:tailEnd/>
            </a:ln>
          </p:spPr>
          <p:txBody>
            <a:bodyPr wrap="none">
              <a:spAutoFit/>
            </a:bodyPr>
            <a:lstStyle/>
            <a:p>
              <a:r>
                <a:rPr lang="en-US"/>
                <a:t>Maps basis states as:</a:t>
              </a:r>
            </a:p>
          </p:txBody>
        </p:sp>
      </p:grpSp>
      <p:sp>
        <p:nvSpPr>
          <p:cNvPr id="465937" name="Text Box 17"/>
          <p:cNvSpPr txBox="1">
            <a:spLocks noChangeArrowheads="1"/>
          </p:cNvSpPr>
          <p:nvPr/>
        </p:nvSpPr>
        <p:spPr bwMode="auto">
          <a:xfrm>
            <a:off x="322263" y="6008688"/>
            <a:ext cx="7983537" cy="538162"/>
          </a:xfrm>
          <a:prstGeom prst="rect">
            <a:avLst/>
          </a:prstGeom>
          <a:solidFill>
            <a:srgbClr val="FFFFCC"/>
          </a:solidFill>
          <a:ln w="19050">
            <a:solidFill>
              <a:schemeClr val="tx1"/>
            </a:solidFill>
            <a:miter lim="800000"/>
            <a:headEnd/>
            <a:tailEnd/>
          </a:ln>
        </p:spPr>
        <p:txBody>
          <a:bodyPr wrap="none">
            <a:spAutoFit/>
          </a:bodyPr>
          <a:lstStyle/>
          <a:p>
            <a:r>
              <a:rPr lang="en-CA" b="1"/>
              <a:t>Question:</a:t>
            </a:r>
            <a:r>
              <a:rPr lang="en-CA"/>
              <a:t> what happens if </a:t>
            </a:r>
            <a:r>
              <a:rPr lang="en-CA" sz="2800" i="1">
                <a:latin typeface="Times New Roman" pitchFamily="18" charset="0"/>
              </a:rPr>
              <a:t>U</a:t>
            </a:r>
            <a:r>
              <a:rPr lang="en-CA"/>
              <a:t> is applied to the </a:t>
            </a:r>
            <a:r>
              <a:rPr lang="en-CA" b="1" i="1"/>
              <a:t>first</a:t>
            </a:r>
            <a:r>
              <a:rPr lang="en-CA"/>
              <a:t> qubit?</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59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3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Slide Number Placeholder 4"/>
          <p:cNvSpPr>
            <a:spLocks noGrp="1"/>
          </p:cNvSpPr>
          <p:nvPr>
            <p:ph type="sldNum" sz="quarter" idx="12"/>
          </p:nvPr>
        </p:nvSpPr>
        <p:spPr>
          <a:noFill/>
        </p:spPr>
        <p:txBody>
          <a:bodyPr/>
          <a:lstStyle/>
          <a:p>
            <a:fld id="{60F01AB2-B04E-44F6-934B-FF29BF86FD56}" type="slidenum">
              <a:rPr lang="en-US"/>
              <a:pPr/>
              <a:t>49</a:t>
            </a:fld>
            <a:endParaRPr lang="en-US"/>
          </a:p>
        </p:txBody>
      </p:sp>
      <p:sp>
        <p:nvSpPr>
          <p:cNvPr id="466946" name="Rectangle 2"/>
          <p:cNvSpPr>
            <a:spLocks noGrp="1" noChangeArrowheads="1"/>
          </p:cNvSpPr>
          <p:nvPr>
            <p:ph type="title"/>
          </p:nvPr>
        </p:nvSpPr>
        <p:spPr/>
        <p:txBody>
          <a:bodyPr/>
          <a:lstStyle/>
          <a:p>
            <a:pPr eaLnBrk="1" hangingPunct="1">
              <a:defRPr/>
            </a:pPr>
            <a:r>
              <a:rPr lang="en-US" b="1" smtClean="0">
                <a:solidFill>
                  <a:srgbClr val="666699"/>
                </a:solidFill>
                <a:effectLst>
                  <a:outerShdw blurRad="38100" dist="38100" dir="2700000" algn="tl">
                    <a:srgbClr val="C0C0C0"/>
                  </a:outerShdw>
                </a:effectLst>
              </a:rPr>
              <a:t>Controlled-</a:t>
            </a:r>
            <a:r>
              <a:rPr lang="en-US" b="1" i="1" smtClean="0">
                <a:solidFill>
                  <a:srgbClr val="666699"/>
                </a:solidFill>
                <a:effectLst>
                  <a:outerShdw blurRad="38100" dist="38100" dir="2700000" algn="tl">
                    <a:srgbClr val="C0C0C0"/>
                  </a:outerShdw>
                </a:effectLst>
                <a:latin typeface="Times New Roman" pitchFamily="18" charset="0"/>
              </a:rPr>
              <a:t>U</a:t>
            </a:r>
            <a:r>
              <a:rPr lang="en-US" b="1" smtClean="0">
                <a:solidFill>
                  <a:srgbClr val="666699"/>
                </a:solidFill>
                <a:effectLst>
                  <a:outerShdw blurRad="38100" dist="38100" dir="2700000" algn="tl">
                    <a:srgbClr val="C0C0C0"/>
                  </a:outerShdw>
                </a:effectLst>
              </a:rPr>
              <a:t> gates</a:t>
            </a:r>
          </a:p>
        </p:txBody>
      </p:sp>
      <p:graphicFrame>
        <p:nvGraphicFramePr>
          <p:cNvPr id="466947" name="Object 3"/>
          <p:cNvGraphicFramePr>
            <a:graphicFrameLocks noChangeAspect="1"/>
          </p:cNvGraphicFramePr>
          <p:nvPr>
            <p:ph idx="4294967295"/>
          </p:nvPr>
        </p:nvGraphicFramePr>
        <p:xfrm>
          <a:off x="5791200" y="3657600"/>
          <a:ext cx="2824163" cy="2401888"/>
        </p:xfrm>
        <a:graphic>
          <a:graphicData uri="http://schemas.openxmlformats.org/presentationml/2006/ole">
            <p:oleObj spid="_x0000_s23554" name="Equation" r:id="rId3" imgW="1104840" imgH="939600" progId="Equation.3">
              <p:embed/>
            </p:oleObj>
          </a:graphicData>
        </a:graphic>
      </p:graphicFrame>
      <p:sp>
        <p:nvSpPr>
          <p:cNvPr id="10246" name="Line 4"/>
          <p:cNvSpPr>
            <a:spLocks noChangeShapeType="1"/>
          </p:cNvSpPr>
          <p:nvPr/>
        </p:nvSpPr>
        <p:spPr bwMode="auto">
          <a:xfrm>
            <a:off x="1828800" y="2514600"/>
            <a:ext cx="1828800" cy="0"/>
          </a:xfrm>
          <a:prstGeom prst="line">
            <a:avLst/>
          </a:prstGeom>
          <a:noFill/>
          <a:ln w="19050">
            <a:solidFill>
              <a:schemeClr val="tx1"/>
            </a:solidFill>
            <a:round/>
            <a:headEnd/>
            <a:tailEnd/>
          </a:ln>
        </p:spPr>
        <p:txBody>
          <a:bodyPr wrap="none" anchor="ctr"/>
          <a:lstStyle/>
          <a:p>
            <a:endParaRPr lang="en-US"/>
          </a:p>
        </p:txBody>
      </p:sp>
      <p:sp>
        <p:nvSpPr>
          <p:cNvPr id="10247" name="Line 5"/>
          <p:cNvSpPr>
            <a:spLocks noChangeShapeType="1"/>
          </p:cNvSpPr>
          <p:nvPr/>
        </p:nvSpPr>
        <p:spPr bwMode="auto">
          <a:xfrm>
            <a:off x="1828800" y="1600200"/>
            <a:ext cx="1828800" cy="0"/>
          </a:xfrm>
          <a:prstGeom prst="line">
            <a:avLst/>
          </a:prstGeom>
          <a:noFill/>
          <a:ln w="19050">
            <a:solidFill>
              <a:schemeClr val="tx1"/>
            </a:solidFill>
            <a:round/>
            <a:headEnd/>
            <a:tailEnd/>
          </a:ln>
        </p:spPr>
        <p:txBody>
          <a:bodyPr wrap="none" anchor="ctr"/>
          <a:lstStyle/>
          <a:p>
            <a:endParaRPr lang="en-US"/>
          </a:p>
        </p:txBody>
      </p:sp>
      <p:sp>
        <p:nvSpPr>
          <p:cNvPr id="10248" name="Rectangle 6"/>
          <p:cNvSpPr>
            <a:spLocks noChangeArrowheads="1"/>
          </p:cNvSpPr>
          <p:nvPr/>
        </p:nvSpPr>
        <p:spPr bwMode="auto">
          <a:xfrm>
            <a:off x="2438400" y="2209800"/>
            <a:ext cx="609600" cy="609600"/>
          </a:xfrm>
          <a:prstGeom prst="rect">
            <a:avLst/>
          </a:prstGeom>
          <a:solidFill>
            <a:srgbClr val="C0C0C0"/>
          </a:solidFill>
          <a:ln w="19050" algn="ctr">
            <a:solidFill>
              <a:schemeClr val="tx1"/>
            </a:solidFill>
            <a:miter lim="800000"/>
            <a:headEnd/>
            <a:tailEnd/>
          </a:ln>
        </p:spPr>
        <p:txBody>
          <a:bodyPr wrap="none" anchor="ctr"/>
          <a:lstStyle/>
          <a:p>
            <a:pPr algn="ctr"/>
            <a:r>
              <a:rPr lang="en-US" sz="3200" i="1">
                <a:latin typeface="Times New Roman" pitchFamily="18" charset="0"/>
              </a:rPr>
              <a:t>U</a:t>
            </a:r>
          </a:p>
        </p:txBody>
      </p:sp>
      <p:sp>
        <p:nvSpPr>
          <p:cNvPr id="10249" name="Line 7"/>
          <p:cNvSpPr>
            <a:spLocks noChangeShapeType="1"/>
          </p:cNvSpPr>
          <p:nvPr/>
        </p:nvSpPr>
        <p:spPr bwMode="auto">
          <a:xfrm>
            <a:off x="2743200" y="1600200"/>
            <a:ext cx="0" cy="609600"/>
          </a:xfrm>
          <a:prstGeom prst="line">
            <a:avLst/>
          </a:prstGeom>
          <a:noFill/>
          <a:ln w="19050">
            <a:solidFill>
              <a:schemeClr val="tx1"/>
            </a:solidFill>
            <a:round/>
            <a:headEnd/>
            <a:tailEnd/>
          </a:ln>
        </p:spPr>
        <p:txBody>
          <a:bodyPr wrap="none" anchor="ctr"/>
          <a:lstStyle/>
          <a:p>
            <a:endParaRPr lang="en-US"/>
          </a:p>
        </p:txBody>
      </p:sp>
      <p:sp>
        <p:nvSpPr>
          <p:cNvPr id="10250" name="Oval 8"/>
          <p:cNvSpPr>
            <a:spLocks noChangeArrowheads="1"/>
          </p:cNvSpPr>
          <p:nvPr/>
        </p:nvSpPr>
        <p:spPr bwMode="auto">
          <a:xfrm>
            <a:off x="2667000" y="1524000"/>
            <a:ext cx="152400" cy="152400"/>
          </a:xfrm>
          <a:prstGeom prst="ellipse">
            <a:avLst/>
          </a:prstGeom>
          <a:solidFill>
            <a:schemeClr val="tx1"/>
          </a:solidFill>
          <a:ln w="19050" algn="ctr">
            <a:solidFill>
              <a:schemeClr val="tx1"/>
            </a:solidFill>
            <a:round/>
            <a:headEnd/>
            <a:tailEnd/>
          </a:ln>
        </p:spPr>
        <p:txBody>
          <a:bodyPr wrap="none" anchor="ctr"/>
          <a:lstStyle/>
          <a:p>
            <a:endParaRPr lang="en-US"/>
          </a:p>
        </p:txBody>
      </p:sp>
      <p:sp>
        <p:nvSpPr>
          <p:cNvPr id="466953" name="Text Box 9"/>
          <p:cNvSpPr txBox="1">
            <a:spLocks noChangeArrowheads="1"/>
          </p:cNvSpPr>
          <p:nvPr/>
        </p:nvSpPr>
        <p:spPr bwMode="auto">
          <a:xfrm>
            <a:off x="609600" y="4343400"/>
            <a:ext cx="2436813" cy="1676400"/>
          </a:xfrm>
          <a:prstGeom prst="rect">
            <a:avLst/>
          </a:prstGeom>
          <a:noFill/>
          <a:ln w="19050" algn="ctr">
            <a:noFill/>
            <a:miter lim="800000"/>
            <a:headEnd/>
            <a:tailEnd/>
          </a:ln>
        </p:spPr>
        <p:txBody>
          <a:bodyPr>
            <a:spAutoFit/>
          </a:bodyPr>
          <a:lstStyle/>
          <a:p>
            <a:r>
              <a:rPr lang="en-US">
                <a:solidFill>
                  <a:srgbClr val="990099"/>
                </a:solidFill>
                <a:latin typeface="Arial Narrow" pitchFamily="34" charset="0"/>
                <a:sym typeface="Symbol" pitchFamily="18" charset="2"/>
              </a:rPr>
              <a:t></a:t>
            </a:r>
            <a:r>
              <a:rPr lang="en-US">
                <a:solidFill>
                  <a:srgbClr val="990099"/>
                </a:solidFill>
              </a:rPr>
              <a:t>0</a:t>
            </a:r>
            <a:r>
              <a:rPr lang="en-US">
                <a:solidFill>
                  <a:srgbClr val="990099"/>
                </a:solidFill>
                <a:sym typeface="Symbol" pitchFamily="18" charset="2"/>
              </a:rPr>
              <a:t></a:t>
            </a:r>
            <a:r>
              <a:rPr lang="en-US">
                <a:solidFill>
                  <a:srgbClr val="990099"/>
                </a:solidFill>
                <a:latin typeface="Arial Narrow" pitchFamily="34" charset="0"/>
                <a:sym typeface="Symbol" pitchFamily="18" charset="2"/>
              </a:rPr>
              <a:t></a:t>
            </a:r>
            <a:r>
              <a:rPr lang="en-US">
                <a:solidFill>
                  <a:srgbClr val="990099"/>
                </a:solidFill>
              </a:rPr>
              <a:t>0</a:t>
            </a:r>
            <a:r>
              <a:rPr lang="en-US">
                <a:solidFill>
                  <a:srgbClr val="990099"/>
                </a:solidFill>
                <a:sym typeface="Symbol" pitchFamily="18" charset="2"/>
              </a:rPr>
              <a:t> </a:t>
            </a:r>
            <a:r>
              <a:rPr lang="en-US">
                <a:sym typeface="Symbol" pitchFamily="18" charset="2"/>
              </a:rPr>
              <a:t> </a:t>
            </a:r>
            <a:r>
              <a:rPr lang="en-US">
                <a:solidFill>
                  <a:srgbClr val="990099"/>
                </a:solidFill>
                <a:latin typeface="Arial Narrow" pitchFamily="34" charset="0"/>
                <a:sym typeface="Symbol" pitchFamily="18" charset="2"/>
              </a:rPr>
              <a:t></a:t>
            </a:r>
            <a:r>
              <a:rPr lang="en-US">
                <a:solidFill>
                  <a:srgbClr val="990099"/>
                </a:solidFill>
              </a:rPr>
              <a:t>0</a:t>
            </a:r>
            <a:r>
              <a:rPr lang="en-US">
                <a:solidFill>
                  <a:srgbClr val="990099"/>
                </a:solidFill>
                <a:sym typeface="Symbol" pitchFamily="18" charset="2"/>
              </a:rPr>
              <a:t></a:t>
            </a:r>
            <a:r>
              <a:rPr lang="en-US">
                <a:solidFill>
                  <a:srgbClr val="990099"/>
                </a:solidFill>
                <a:latin typeface="Arial Narrow" pitchFamily="34" charset="0"/>
                <a:sym typeface="Symbol" pitchFamily="18" charset="2"/>
              </a:rPr>
              <a:t></a:t>
            </a:r>
            <a:r>
              <a:rPr lang="en-US">
                <a:solidFill>
                  <a:srgbClr val="990099"/>
                </a:solidFill>
              </a:rPr>
              <a:t>0</a:t>
            </a:r>
            <a:r>
              <a:rPr lang="en-US">
                <a:solidFill>
                  <a:srgbClr val="990099"/>
                </a:solidFill>
                <a:sym typeface="Symbol" pitchFamily="18" charset="2"/>
              </a:rPr>
              <a:t> </a:t>
            </a:r>
            <a:r>
              <a:rPr lang="en-US">
                <a:solidFill>
                  <a:srgbClr val="990099"/>
                </a:solidFill>
                <a:latin typeface="Arial Narrow" pitchFamily="34" charset="0"/>
                <a:sym typeface="Symbol" pitchFamily="18" charset="2"/>
              </a:rPr>
              <a:t></a:t>
            </a:r>
            <a:r>
              <a:rPr lang="en-US">
                <a:solidFill>
                  <a:srgbClr val="990099"/>
                </a:solidFill>
              </a:rPr>
              <a:t>0</a:t>
            </a:r>
            <a:r>
              <a:rPr lang="en-US">
                <a:solidFill>
                  <a:srgbClr val="990099"/>
                </a:solidFill>
                <a:sym typeface="Symbol" pitchFamily="18" charset="2"/>
              </a:rPr>
              <a:t></a:t>
            </a:r>
            <a:r>
              <a:rPr lang="en-US">
                <a:solidFill>
                  <a:srgbClr val="990099"/>
                </a:solidFill>
                <a:latin typeface="Arial Narrow" pitchFamily="34" charset="0"/>
                <a:sym typeface="Symbol" pitchFamily="18" charset="2"/>
              </a:rPr>
              <a:t></a:t>
            </a:r>
            <a:r>
              <a:rPr lang="en-US">
                <a:solidFill>
                  <a:srgbClr val="990099"/>
                </a:solidFill>
              </a:rPr>
              <a:t>1</a:t>
            </a:r>
            <a:r>
              <a:rPr lang="en-US">
                <a:solidFill>
                  <a:srgbClr val="990099"/>
                </a:solidFill>
                <a:sym typeface="Symbol" pitchFamily="18" charset="2"/>
              </a:rPr>
              <a:t> </a:t>
            </a:r>
            <a:r>
              <a:rPr lang="en-US">
                <a:sym typeface="Symbol" pitchFamily="18" charset="2"/>
              </a:rPr>
              <a:t> </a:t>
            </a:r>
            <a:r>
              <a:rPr lang="en-US">
                <a:solidFill>
                  <a:srgbClr val="990099"/>
                </a:solidFill>
                <a:latin typeface="Arial Narrow" pitchFamily="34" charset="0"/>
                <a:sym typeface="Symbol" pitchFamily="18" charset="2"/>
              </a:rPr>
              <a:t></a:t>
            </a:r>
            <a:r>
              <a:rPr lang="en-US">
                <a:solidFill>
                  <a:srgbClr val="990099"/>
                </a:solidFill>
              </a:rPr>
              <a:t>0</a:t>
            </a:r>
            <a:r>
              <a:rPr lang="en-US">
                <a:solidFill>
                  <a:srgbClr val="990099"/>
                </a:solidFill>
                <a:sym typeface="Symbol" pitchFamily="18" charset="2"/>
              </a:rPr>
              <a:t></a:t>
            </a:r>
            <a:r>
              <a:rPr lang="en-US">
                <a:solidFill>
                  <a:srgbClr val="990099"/>
                </a:solidFill>
                <a:latin typeface="Arial Narrow" pitchFamily="34" charset="0"/>
                <a:sym typeface="Symbol" pitchFamily="18" charset="2"/>
              </a:rPr>
              <a:t></a:t>
            </a:r>
            <a:r>
              <a:rPr lang="en-US">
                <a:solidFill>
                  <a:srgbClr val="990099"/>
                </a:solidFill>
              </a:rPr>
              <a:t>1</a:t>
            </a:r>
            <a:r>
              <a:rPr lang="en-US">
                <a:solidFill>
                  <a:srgbClr val="990099"/>
                </a:solidFill>
                <a:sym typeface="Symbol" pitchFamily="18" charset="2"/>
              </a:rPr>
              <a:t> </a:t>
            </a:r>
            <a:r>
              <a:rPr lang="en-US">
                <a:solidFill>
                  <a:srgbClr val="990099"/>
                </a:solidFill>
                <a:latin typeface="Arial Narrow" pitchFamily="34" charset="0"/>
                <a:sym typeface="Symbol" pitchFamily="18" charset="2"/>
              </a:rPr>
              <a:t></a:t>
            </a:r>
            <a:r>
              <a:rPr lang="en-US">
                <a:solidFill>
                  <a:srgbClr val="990099"/>
                </a:solidFill>
              </a:rPr>
              <a:t>1</a:t>
            </a:r>
            <a:r>
              <a:rPr lang="en-US">
                <a:solidFill>
                  <a:srgbClr val="990099"/>
                </a:solidFill>
                <a:sym typeface="Symbol" pitchFamily="18" charset="2"/>
              </a:rPr>
              <a:t></a:t>
            </a:r>
            <a:r>
              <a:rPr lang="en-US">
                <a:solidFill>
                  <a:srgbClr val="990099"/>
                </a:solidFill>
                <a:latin typeface="Arial Narrow" pitchFamily="34" charset="0"/>
                <a:sym typeface="Symbol" pitchFamily="18" charset="2"/>
              </a:rPr>
              <a:t></a:t>
            </a:r>
            <a:r>
              <a:rPr lang="en-US">
                <a:solidFill>
                  <a:srgbClr val="990099"/>
                </a:solidFill>
              </a:rPr>
              <a:t>0</a:t>
            </a:r>
            <a:r>
              <a:rPr lang="en-US">
                <a:solidFill>
                  <a:srgbClr val="990099"/>
                </a:solidFill>
                <a:sym typeface="Symbol" pitchFamily="18" charset="2"/>
              </a:rPr>
              <a:t> </a:t>
            </a:r>
            <a:r>
              <a:rPr lang="en-US">
                <a:sym typeface="Symbol" pitchFamily="18" charset="2"/>
              </a:rPr>
              <a:t> </a:t>
            </a:r>
            <a:r>
              <a:rPr lang="en-US">
                <a:solidFill>
                  <a:srgbClr val="990099"/>
                </a:solidFill>
                <a:latin typeface="Arial Narrow" pitchFamily="34" charset="0"/>
                <a:sym typeface="Symbol" pitchFamily="18" charset="2"/>
              </a:rPr>
              <a:t></a:t>
            </a:r>
            <a:r>
              <a:rPr lang="en-US">
                <a:solidFill>
                  <a:srgbClr val="990099"/>
                </a:solidFill>
              </a:rPr>
              <a:t>1</a:t>
            </a:r>
            <a:r>
              <a:rPr lang="en-US">
                <a:solidFill>
                  <a:srgbClr val="990099"/>
                </a:solidFill>
                <a:sym typeface="Symbol" pitchFamily="18" charset="2"/>
              </a:rPr>
              <a:t></a:t>
            </a:r>
            <a:r>
              <a:rPr lang="en-US" sz="2800" i="1">
                <a:solidFill>
                  <a:srgbClr val="990099"/>
                </a:solidFill>
                <a:latin typeface="Times New Roman" pitchFamily="18" charset="0"/>
                <a:sym typeface="Symbol" pitchFamily="18" charset="2"/>
              </a:rPr>
              <a:t>U</a:t>
            </a:r>
            <a:r>
              <a:rPr lang="en-US">
                <a:solidFill>
                  <a:srgbClr val="990099"/>
                </a:solidFill>
                <a:latin typeface="Arial Narrow" pitchFamily="34" charset="0"/>
                <a:sym typeface="Symbol" pitchFamily="18" charset="2"/>
              </a:rPr>
              <a:t></a:t>
            </a:r>
            <a:r>
              <a:rPr lang="en-US">
                <a:solidFill>
                  <a:srgbClr val="990099"/>
                </a:solidFill>
              </a:rPr>
              <a:t>0</a:t>
            </a:r>
            <a:r>
              <a:rPr lang="en-US">
                <a:solidFill>
                  <a:srgbClr val="990099"/>
                </a:solidFill>
                <a:sym typeface="Symbol" pitchFamily="18" charset="2"/>
              </a:rPr>
              <a:t> </a:t>
            </a:r>
            <a:r>
              <a:rPr lang="en-US">
                <a:solidFill>
                  <a:srgbClr val="990099"/>
                </a:solidFill>
                <a:latin typeface="Arial Narrow" pitchFamily="34" charset="0"/>
                <a:sym typeface="Symbol" pitchFamily="18" charset="2"/>
              </a:rPr>
              <a:t></a:t>
            </a:r>
            <a:r>
              <a:rPr lang="en-US">
                <a:solidFill>
                  <a:srgbClr val="990099"/>
                </a:solidFill>
              </a:rPr>
              <a:t>1</a:t>
            </a:r>
            <a:r>
              <a:rPr lang="en-US">
                <a:solidFill>
                  <a:srgbClr val="990099"/>
                </a:solidFill>
                <a:sym typeface="Symbol" pitchFamily="18" charset="2"/>
              </a:rPr>
              <a:t></a:t>
            </a:r>
            <a:r>
              <a:rPr lang="en-US">
                <a:solidFill>
                  <a:srgbClr val="990099"/>
                </a:solidFill>
                <a:latin typeface="Arial Narrow" pitchFamily="34" charset="0"/>
                <a:sym typeface="Symbol" pitchFamily="18" charset="2"/>
              </a:rPr>
              <a:t></a:t>
            </a:r>
            <a:r>
              <a:rPr lang="en-US">
                <a:solidFill>
                  <a:srgbClr val="990099"/>
                </a:solidFill>
              </a:rPr>
              <a:t>1</a:t>
            </a:r>
            <a:r>
              <a:rPr lang="en-US">
                <a:solidFill>
                  <a:srgbClr val="990099"/>
                </a:solidFill>
                <a:sym typeface="Symbol" pitchFamily="18" charset="2"/>
              </a:rPr>
              <a:t> </a:t>
            </a:r>
            <a:r>
              <a:rPr lang="en-US">
                <a:sym typeface="Symbol" pitchFamily="18" charset="2"/>
              </a:rPr>
              <a:t> </a:t>
            </a:r>
            <a:r>
              <a:rPr lang="en-US">
                <a:solidFill>
                  <a:srgbClr val="990099"/>
                </a:solidFill>
                <a:latin typeface="Arial Narrow" pitchFamily="34" charset="0"/>
                <a:sym typeface="Symbol" pitchFamily="18" charset="2"/>
              </a:rPr>
              <a:t></a:t>
            </a:r>
            <a:r>
              <a:rPr lang="en-US">
                <a:solidFill>
                  <a:srgbClr val="990099"/>
                </a:solidFill>
              </a:rPr>
              <a:t>1</a:t>
            </a:r>
            <a:r>
              <a:rPr lang="en-US">
                <a:solidFill>
                  <a:srgbClr val="990099"/>
                </a:solidFill>
                <a:sym typeface="Symbol" pitchFamily="18" charset="2"/>
              </a:rPr>
              <a:t></a:t>
            </a:r>
            <a:r>
              <a:rPr lang="en-US" sz="2800" i="1">
                <a:solidFill>
                  <a:srgbClr val="990099"/>
                </a:solidFill>
                <a:latin typeface="Times New Roman" pitchFamily="18" charset="0"/>
                <a:sym typeface="Symbol" pitchFamily="18" charset="2"/>
              </a:rPr>
              <a:t>U</a:t>
            </a:r>
            <a:r>
              <a:rPr lang="en-US">
                <a:solidFill>
                  <a:srgbClr val="990099"/>
                </a:solidFill>
                <a:latin typeface="Arial Narrow" pitchFamily="34" charset="0"/>
                <a:sym typeface="Symbol" pitchFamily="18" charset="2"/>
              </a:rPr>
              <a:t></a:t>
            </a:r>
            <a:r>
              <a:rPr lang="en-US">
                <a:solidFill>
                  <a:srgbClr val="990099"/>
                </a:solidFill>
              </a:rPr>
              <a:t>1</a:t>
            </a:r>
            <a:r>
              <a:rPr lang="en-US">
                <a:solidFill>
                  <a:srgbClr val="990099"/>
                </a:solidFill>
                <a:sym typeface="Symbol" pitchFamily="18" charset="2"/>
              </a:rPr>
              <a:t> </a:t>
            </a:r>
          </a:p>
        </p:txBody>
      </p:sp>
      <p:sp>
        <p:nvSpPr>
          <p:cNvPr id="466954" name="Text Box 10"/>
          <p:cNvSpPr txBox="1">
            <a:spLocks noChangeArrowheads="1"/>
          </p:cNvSpPr>
          <p:nvPr/>
        </p:nvSpPr>
        <p:spPr bwMode="auto">
          <a:xfrm>
            <a:off x="381000" y="3810000"/>
            <a:ext cx="3114675" cy="457200"/>
          </a:xfrm>
          <a:prstGeom prst="rect">
            <a:avLst/>
          </a:prstGeom>
          <a:noFill/>
          <a:ln w="19050" algn="ctr">
            <a:noFill/>
            <a:miter lim="800000"/>
            <a:headEnd/>
            <a:tailEnd/>
          </a:ln>
        </p:spPr>
        <p:txBody>
          <a:bodyPr wrap="none">
            <a:spAutoFit/>
          </a:bodyPr>
          <a:lstStyle/>
          <a:p>
            <a:r>
              <a:rPr lang="en-US"/>
              <a:t>Maps basis states as:</a:t>
            </a:r>
          </a:p>
        </p:txBody>
      </p:sp>
      <p:sp>
        <p:nvSpPr>
          <p:cNvPr id="466955" name="Text Box 11"/>
          <p:cNvSpPr txBox="1">
            <a:spLocks noChangeArrowheads="1"/>
          </p:cNvSpPr>
          <p:nvPr/>
        </p:nvSpPr>
        <p:spPr bwMode="auto">
          <a:xfrm>
            <a:off x="5334000" y="2743200"/>
            <a:ext cx="3276600" cy="1249363"/>
          </a:xfrm>
          <a:prstGeom prst="rect">
            <a:avLst/>
          </a:prstGeom>
          <a:noFill/>
          <a:ln w="19050" algn="ctr">
            <a:noFill/>
            <a:miter lim="800000"/>
            <a:headEnd/>
            <a:tailEnd/>
          </a:ln>
        </p:spPr>
        <p:txBody>
          <a:bodyPr>
            <a:spAutoFit/>
          </a:bodyPr>
          <a:lstStyle/>
          <a:p>
            <a:r>
              <a:rPr lang="en-US"/>
              <a:t>Resulting 4x4 matrix is  controlled-</a:t>
            </a:r>
            <a:r>
              <a:rPr lang="en-US" sz="2800" i="1">
                <a:latin typeface="Times New Roman" pitchFamily="18" charset="0"/>
              </a:rPr>
              <a:t>U </a:t>
            </a:r>
            <a:r>
              <a:rPr lang="en-US" sz="2800"/>
              <a:t>=</a:t>
            </a:r>
          </a:p>
          <a:p>
            <a:endParaRPr lang="en-US"/>
          </a:p>
        </p:txBody>
      </p:sp>
      <p:sp>
        <p:nvSpPr>
          <p:cNvPr id="10254" name="AutoShape 12"/>
          <p:cNvSpPr>
            <a:spLocks noChangeArrowheads="1"/>
          </p:cNvSpPr>
          <p:nvPr/>
        </p:nvSpPr>
        <p:spPr bwMode="auto">
          <a:xfrm>
            <a:off x="1066800" y="1371600"/>
            <a:ext cx="457200" cy="457200"/>
          </a:xfrm>
          <a:prstGeom prst="cube">
            <a:avLst>
              <a:gd name="adj" fmla="val 25000"/>
            </a:avLst>
          </a:prstGeom>
          <a:solidFill>
            <a:srgbClr val="CC3399"/>
          </a:solidFill>
          <a:ln w="19050">
            <a:solidFill>
              <a:schemeClr val="tx1"/>
            </a:solidFill>
            <a:miter lim="800000"/>
            <a:headEnd/>
            <a:tailEnd/>
          </a:ln>
        </p:spPr>
        <p:txBody>
          <a:bodyPr wrap="none" anchor="ctr"/>
          <a:lstStyle/>
          <a:p>
            <a:endParaRPr lang="en-US"/>
          </a:p>
        </p:txBody>
      </p:sp>
      <p:sp>
        <p:nvSpPr>
          <p:cNvPr id="10255" name="AutoShape 13"/>
          <p:cNvSpPr>
            <a:spLocks noChangeArrowheads="1"/>
          </p:cNvSpPr>
          <p:nvPr/>
        </p:nvSpPr>
        <p:spPr bwMode="auto">
          <a:xfrm>
            <a:off x="1066800" y="2286000"/>
            <a:ext cx="457200" cy="457200"/>
          </a:xfrm>
          <a:prstGeom prst="cube">
            <a:avLst>
              <a:gd name="adj" fmla="val 25000"/>
            </a:avLst>
          </a:prstGeom>
          <a:solidFill>
            <a:srgbClr val="CC3399"/>
          </a:solidFill>
          <a:ln w="19050">
            <a:solidFill>
              <a:schemeClr val="tx1"/>
            </a:solidFill>
            <a:miter lim="800000"/>
            <a:headEnd/>
            <a:tailEnd/>
          </a:ln>
        </p:spPr>
        <p:txBody>
          <a:bodyPr wrap="none" anchor="ctr"/>
          <a:lstStyle/>
          <a:p>
            <a:endParaRPr lang="en-US"/>
          </a:p>
        </p:txBody>
      </p:sp>
      <p:graphicFrame>
        <p:nvGraphicFramePr>
          <p:cNvPr id="10243" name="Object 14"/>
          <p:cNvGraphicFramePr>
            <a:graphicFrameLocks noChangeAspect="1"/>
          </p:cNvGraphicFramePr>
          <p:nvPr/>
        </p:nvGraphicFramePr>
        <p:xfrm>
          <a:off x="5486400" y="1447800"/>
          <a:ext cx="1905000" cy="977900"/>
        </p:xfrm>
        <a:graphic>
          <a:graphicData uri="http://schemas.openxmlformats.org/presentationml/2006/ole">
            <p:oleObj spid="_x0000_s23555" name="Equation" r:id="rId4" imgW="939600" imgH="4824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69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695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6695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69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53" grpId="0"/>
      <p:bldP spid="466954" grpId="0"/>
      <p:bldP spid="46695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txBox="1">
            <a:spLocks noChangeArrowheads="1"/>
          </p:cNvSpPr>
          <p:nvPr/>
        </p:nvSpPr>
        <p:spPr bwMode="auto">
          <a:xfrm>
            <a:off x="1066800" y="1752600"/>
            <a:ext cx="7577166" cy="2492990"/>
          </a:xfrm>
          <a:prstGeom prst="rect">
            <a:avLst/>
          </a:prstGeom>
          <a:noFill/>
          <a:ln w="9525">
            <a:noFill/>
            <a:miter lim="800000"/>
            <a:headEnd/>
            <a:tailEnd/>
          </a:ln>
        </p:spPr>
        <p:txBody>
          <a:bodyPr wrap="square">
            <a:spAutoFit/>
          </a:bodyPr>
          <a:lstStyle/>
          <a:p>
            <a:pPr algn="ctr">
              <a:spcBef>
                <a:spcPct val="50000"/>
              </a:spcBef>
            </a:pPr>
            <a:r>
              <a:rPr lang="en-US" sz="3600" b="1" dirty="0">
                <a:solidFill>
                  <a:schemeClr val="accent1"/>
                </a:solidFill>
              </a:rPr>
              <a:t>What is a quantum computer?</a:t>
            </a:r>
            <a:endParaRPr lang="en-US" sz="2400" dirty="0"/>
          </a:p>
          <a:p>
            <a:pPr>
              <a:spcBef>
                <a:spcPct val="50000"/>
              </a:spcBef>
            </a:pPr>
            <a:endParaRPr lang="en-US" sz="2400" dirty="0"/>
          </a:p>
          <a:p>
            <a:pPr>
              <a:spcBef>
                <a:spcPct val="50000"/>
              </a:spcBef>
              <a:buClr>
                <a:schemeClr val="accent2"/>
              </a:buClr>
              <a:buFont typeface="Wingdings" pitchFamily="2" charset="2"/>
              <a:buChar char="§"/>
            </a:pPr>
            <a:r>
              <a:rPr lang="en-US" sz="2400" dirty="0"/>
              <a:t>  A quantum computer is a machine that performs calculations based on the laws of quantum mechanics, which is the behavior of particles at the sub-atomic level.</a:t>
            </a:r>
          </a:p>
        </p:txBody>
      </p:sp>
      <p:sp>
        <p:nvSpPr>
          <p:cNvPr id="4" name="Title 3"/>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2"/>
          </p:nvPr>
        </p:nvSpPr>
        <p:spPr>
          <a:noFill/>
        </p:spPr>
        <p:txBody>
          <a:bodyPr/>
          <a:lstStyle/>
          <a:p>
            <a:fld id="{6C6E529E-2708-4D8B-8382-1E80952CE06B}" type="slidenum">
              <a:rPr lang="en-US"/>
              <a:pPr/>
              <a:t>50</a:t>
            </a:fld>
            <a:endParaRPr lang="en-US"/>
          </a:p>
        </p:txBody>
      </p:sp>
      <p:sp>
        <p:nvSpPr>
          <p:cNvPr id="467970" name="Rectangle 2"/>
          <p:cNvSpPr>
            <a:spLocks noGrp="1" noChangeArrowheads="1"/>
          </p:cNvSpPr>
          <p:nvPr>
            <p:ph type="title"/>
          </p:nvPr>
        </p:nvSpPr>
        <p:spPr/>
        <p:txBody>
          <a:bodyPr/>
          <a:lstStyle/>
          <a:p>
            <a:pPr eaLnBrk="1" hangingPunct="1">
              <a:defRPr/>
            </a:pPr>
            <a:r>
              <a:rPr lang="en-US" b="1" smtClean="0">
                <a:solidFill>
                  <a:srgbClr val="666699"/>
                </a:solidFill>
                <a:effectLst>
                  <a:outerShdw blurRad="38100" dist="38100" dir="2700000" algn="tl">
                    <a:srgbClr val="C0C0C0"/>
                  </a:outerShdw>
                </a:effectLst>
              </a:rPr>
              <a:t>Controlled-</a:t>
            </a:r>
            <a:r>
              <a:rPr lang="en-US" sz="4000" b="1" smtClean="0">
                <a:solidFill>
                  <a:srgbClr val="666699"/>
                </a:solidFill>
                <a:effectLst>
                  <a:outerShdw blurRad="38100" dist="38100" dir="2700000" algn="tl">
                    <a:srgbClr val="C0C0C0"/>
                  </a:outerShdw>
                </a:effectLst>
              </a:rPr>
              <a:t>NOT</a:t>
            </a:r>
            <a:r>
              <a:rPr lang="en-US" b="1" smtClean="0">
                <a:solidFill>
                  <a:srgbClr val="666699"/>
                </a:solidFill>
                <a:effectLst>
                  <a:outerShdw blurRad="38100" dist="38100" dir="2700000" algn="tl">
                    <a:srgbClr val="C0C0C0"/>
                  </a:outerShdw>
                </a:effectLst>
              </a:rPr>
              <a:t> </a:t>
            </a:r>
            <a:r>
              <a:rPr lang="en-US" sz="4000" b="1" smtClean="0">
                <a:solidFill>
                  <a:srgbClr val="666699"/>
                </a:solidFill>
                <a:effectLst>
                  <a:outerShdw blurRad="38100" dist="38100" dir="2700000" algn="tl">
                    <a:srgbClr val="C0C0C0"/>
                  </a:outerShdw>
                </a:effectLst>
              </a:rPr>
              <a:t>(CNOT)</a:t>
            </a:r>
          </a:p>
        </p:txBody>
      </p:sp>
      <p:sp>
        <p:nvSpPr>
          <p:cNvPr id="467971" name="Text Box 3"/>
          <p:cNvSpPr txBox="1">
            <a:spLocks noChangeArrowheads="1"/>
          </p:cNvSpPr>
          <p:nvPr/>
        </p:nvSpPr>
        <p:spPr bwMode="auto">
          <a:xfrm>
            <a:off x="169863" y="3960813"/>
            <a:ext cx="7640637" cy="457200"/>
          </a:xfrm>
          <a:prstGeom prst="rect">
            <a:avLst/>
          </a:prstGeom>
          <a:noFill/>
          <a:ln w="19050" algn="ctr">
            <a:noFill/>
            <a:miter lim="800000"/>
            <a:headEnd/>
            <a:tailEnd/>
          </a:ln>
        </p:spPr>
        <p:txBody>
          <a:bodyPr wrap="none">
            <a:spAutoFit/>
          </a:bodyPr>
          <a:lstStyle/>
          <a:p>
            <a:r>
              <a:rPr lang="en-US" b="1"/>
              <a:t>Note:</a:t>
            </a:r>
            <a:r>
              <a:rPr lang="en-US"/>
              <a:t> “control” qubit may change on some input states!</a:t>
            </a:r>
          </a:p>
        </p:txBody>
      </p:sp>
      <p:grpSp>
        <p:nvGrpSpPr>
          <p:cNvPr id="2" name="Group 4"/>
          <p:cNvGrpSpPr>
            <a:grpSpLocks/>
          </p:cNvGrpSpPr>
          <p:nvPr/>
        </p:nvGrpSpPr>
        <p:grpSpPr bwMode="auto">
          <a:xfrm>
            <a:off x="928688" y="1455738"/>
            <a:ext cx="6524625" cy="1522412"/>
            <a:chOff x="585" y="917"/>
            <a:chExt cx="4110" cy="959"/>
          </a:xfrm>
        </p:grpSpPr>
        <p:grpSp>
          <p:nvGrpSpPr>
            <p:cNvPr id="3" name="Group 5"/>
            <p:cNvGrpSpPr>
              <a:grpSpLocks/>
            </p:cNvGrpSpPr>
            <p:nvPr/>
          </p:nvGrpSpPr>
          <p:grpSpPr bwMode="auto">
            <a:xfrm>
              <a:off x="585" y="1060"/>
              <a:ext cx="1152" cy="816"/>
              <a:chOff x="1152" y="960"/>
              <a:chExt cx="1152" cy="816"/>
            </a:xfrm>
          </p:grpSpPr>
          <p:sp>
            <p:nvSpPr>
              <p:cNvPr id="25647" name="Line 6"/>
              <p:cNvSpPr>
                <a:spLocks noChangeShapeType="1"/>
              </p:cNvSpPr>
              <p:nvPr/>
            </p:nvSpPr>
            <p:spPr bwMode="auto">
              <a:xfrm>
                <a:off x="1152" y="1584"/>
                <a:ext cx="1152" cy="0"/>
              </a:xfrm>
              <a:prstGeom prst="line">
                <a:avLst/>
              </a:prstGeom>
              <a:noFill/>
              <a:ln w="19050">
                <a:solidFill>
                  <a:schemeClr val="tx1"/>
                </a:solidFill>
                <a:round/>
                <a:headEnd/>
                <a:tailEnd/>
              </a:ln>
            </p:spPr>
            <p:txBody>
              <a:bodyPr wrap="none" anchor="ctr"/>
              <a:lstStyle/>
              <a:p>
                <a:endParaRPr lang="en-US"/>
              </a:p>
            </p:txBody>
          </p:sp>
          <p:sp>
            <p:nvSpPr>
              <p:cNvPr id="25648" name="Line 7"/>
              <p:cNvSpPr>
                <a:spLocks noChangeShapeType="1"/>
              </p:cNvSpPr>
              <p:nvPr/>
            </p:nvSpPr>
            <p:spPr bwMode="auto">
              <a:xfrm>
                <a:off x="1152" y="1008"/>
                <a:ext cx="1152" cy="0"/>
              </a:xfrm>
              <a:prstGeom prst="line">
                <a:avLst/>
              </a:prstGeom>
              <a:noFill/>
              <a:ln w="19050">
                <a:solidFill>
                  <a:schemeClr val="tx1"/>
                </a:solidFill>
                <a:round/>
                <a:headEnd/>
                <a:tailEnd/>
              </a:ln>
            </p:spPr>
            <p:txBody>
              <a:bodyPr wrap="none" anchor="ctr"/>
              <a:lstStyle/>
              <a:p>
                <a:endParaRPr lang="en-US"/>
              </a:p>
            </p:txBody>
          </p:sp>
          <p:sp>
            <p:nvSpPr>
              <p:cNvPr id="25649" name="Rectangle 8"/>
              <p:cNvSpPr>
                <a:spLocks noChangeArrowheads="1"/>
              </p:cNvSpPr>
              <p:nvPr/>
            </p:nvSpPr>
            <p:spPr bwMode="auto">
              <a:xfrm>
                <a:off x="1536" y="1392"/>
                <a:ext cx="384" cy="384"/>
              </a:xfrm>
              <a:prstGeom prst="rect">
                <a:avLst/>
              </a:prstGeom>
              <a:solidFill>
                <a:srgbClr val="C0C0C0"/>
              </a:solidFill>
              <a:ln w="19050" algn="ctr">
                <a:solidFill>
                  <a:schemeClr val="tx1"/>
                </a:solidFill>
                <a:miter lim="800000"/>
                <a:headEnd/>
                <a:tailEnd/>
              </a:ln>
            </p:spPr>
            <p:txBody>
              <a:bodyPr wrap="none" anchor="ctr"/>
              <a:lstStyle/>
              <a:p>
                <a:pPr algn="ctr"/>
                <a:r>
                  <a:rPr lang="en-US" sz="3200" i="1">
                    <a:latin typeface="Times New Roman" pitchFamily="18" charset="0"/>
                  </a:rPr>
                  <a:t>X</a:t>
                </a:r>
              </a:p>
            </p:txBody>
          </p:sp>
          <p:sp>
            <p:nvSpPr>
              <p:cNvPr id="25650" name="Line 9"/>
              <p:cNvSpPr>
                <a:spLocks noChangeShapeType="1"/>
              </p:cNvSpPr>
              <p:nvPr/>
            </p:nvSpPr>
            <p:spPr bwMode="auto">
              <a:xfrm>
                <a:off x="1728" y="1008"/>
                <a:ext cx="0" cy="384"/>
              </a:xfrm>
              <a:prstGeom prst="line">
                <a:avLst/>
              </a:prstGeom>
              <a:noFill/>
              <a:ln w="19050">
                <a:solidFill>
                  <a:schemeClr val="tx1"/>
                </a:solidFill>
                <a:round/>
                <a:headEnd/>
                <a:tailEnd/>
              </a:ln>
            </p:spPr>
            <p:txBody>
              <a:bodyPr wrap="none" anchor="ctr"/>
              <a:lstStyle/>
              <a:p>
                <a:endParaRPr lang="en-US"/>
              </a:p>
            </p:txBody>
          </p:sp>
          <p:sp>
            <p:nvSpPr>
              <p:cNvPr id="25651" name="Oval 10"/>
              <p:cNvSpPr>
                <a:spLocks noChangeArrowheads="1"/>
              </p:cNvSpPr>
              <p:nvPr/>
            </p:nvSpPr>
            <p:spPr bwMode="auto">
              <a:xfrm>
                <a:off x="1680" y="960"/>
                <a:ext cx="96" cy="96"/>
              </a:xfrm>
              <a:prstGeom prst="ellipse">
                <a:avLst/>
              </a:prstGeom>
              <a:solidFill>
                <a:schemeClr val="tx1"/>
              </a:solidFill>
              <a:ln w="19050" algn="ctr">
                <a:solidFill>
                  <a:schemeClr val="tx1"/>
                </a:solidFill>
                <a:round/>
                <a:headEnd/>
                <a:tailEnd/>
              </a:ln>
            </p:spPr>
            <p:txBody>
              <a:bodyPr wrap="none" anchor="ctr"/>
              <a:lstStyle/>
              <a:p>
                <a:endParaRPr lang="en-US"/>
              </a:p>
            </p:txBody>
          </p:sp>
        </p:grpSp>
        <p:grpSp>
          <p:nvGrpSpPr>
            <p:cNvPr id="4" name="Group 11"/>
            <p:cNvGrpSpPr>
              <a:grpSpLocks/>
            </p:cNvGrpSpPr>
            <p:nvPr/>
          </p:nvGrpSpPr>
          <p:grpSpPr bwMode="auto">
            <a:xfrm>
              <a:off x="2498" y="917"/>
              <a:ext cx="2197" cy="903"/>
              <a:chOff x="2496" y="816"/>
              <a:chExt cx="2197" cy="903"/>
            </a:xfrm>
          </p:grpSpPr>
          <p:sp>
            <p:nvSpPr>
              <p:cNvPr id="25643" name="Text Box 12"/>
              <p:cNvSpPr txBox="1">
                <a:spLocks noChangeArrowheads="1"/>
              </p:cNvSpPr>
              <p:nvPr/>
            </p:nvSpPr>
            <p:spPr bwMode="auto">
              <a:xfrm>
                <a:off x="2496" y="816"/>
                <a:ext cx="329" cy="327"/>
              </a:xfrm>
              <a:prstGeom prst="rect">
                <a:avLst/>
              </a:prstGeom>
              <a:noFill/>
              <a:ln w="19050" algn="ctr">
                <a:noFill/>
                <a:miter lim="800000"/>
                <a:headEnd/>
                <a:tailEnd/>
              </a:ln>
            </p:spPr>
            <p:txBody>
              <a:bodyPr wrap="none">
                <a:spAutoFit/>
              </a:bodyPr>
              <a:lstStyle/>
              <a:p>
                <a:pPr algn="ctr"/>
                <a:r>
                  <a:rPr lang="en-US">
                    <a:solidFill>
                      <a:srgbClr val="990099"/>
                    </a:solidFill>
                    <a:latin typeface="Arial Narrow" pitchFamily="34" charset="0"/>
                    <a:sym typeface="Symbol" pitchFamily="18" charset="2"/>
                  </a:rPr>
                  <a:t></a:t>
                </a:r>
                <a:r>
                  <a:rPr lang="en-US" sz="2800" i="1">
                    <a:solidFill>
                      <a:srgbClr val="990099"/>
                    </a:solidFill>
                    <a:latin typeface="Times New Roman" pitchFamily="18" charset="0"/>
                  </a:rPr>
                  <a:t>a</a:t>
                </a:r>
                <a:r>
                  <a:rPr lang="en-US">
                    <a:solidFill>
                      <a:srgbClr val="990099"/>
                    </a:solidFill>
                    <a:sym typeface="Symbol" pitchFamily="18" charset="2"/>
                  </a:rPr>
                  <a:t></a:t>
                </a:r>
              </a:p>
            </p:txBody>
          </p:sp>
          <p:sp>
            <p:nvSpPr>
              <p:cNvPr id="25644" name="Text Box 13"/>
              <p:cNvSpPr txBox="1">
                <a:spLocks noChangeArrowheads="1"/>
              </p:cNvSpPr>
              <p:nvPr/>
            </p:nvSpPr>
            <p:spPr bwMode="auto">
              <a:xfrm>
                <a:off x="2496" y="1392"/>
                <a:ext cx="329" cy="327"/>
              </a:xfrm>
              <a:prstGeom prst="rect">
                <a:avLst/>
              </a:prstGeom>
              <a:noFill/>
              <a:ln w="19050" algn="ctr">
                <a:noFill/>
                <a:miter lim="800000"/>
                <a:headEnd/>
                <a:tailEnd/>
              </a:ln>
            </p:spPr>
            <p:txBody>
              <a:bodyPr wrap="none">
                <a:spAutoFit/>
              </a:bodyPr>
              <a:lstStyle/>
              <a:p>
                <a:pPr algn="ctr"/>
                <a:r>
                  <a:rPr lang="en-US">
                    <a:solidFill>
                      <a:srgbClr val="990099"/>
                    </a:solidFill>
                    <a:latin typeface="Arial Narrow" pitchFamily="34" charset="0"/>
                    <a:sym typeface="Symbol" pitchFamily="18" charset="2"/>
                  </a:rPr>
                  <a:t></a:t>
                </a:r>
                <a:r>
                  <a:rPr lang="en-US" sz="2800" i="1">
                    <a:solidFill>
                      <a:srgbClr val="990099"/>
                    </a:solidFill>
                    <a:latin typeface="Times New Roman" pitchFamily="18" charset="0"/>
                  </a:rPr>
                  <a:t>b</a:t>
                </a:r>
                <a:r>
                  <a:rPr lang="en-US">
                    <a:solidFill>
                      <a:srgbClr val="990099"/>
                    </a:solidFill>
                    <a:sym typeface="Symbol" pitchFamily="18" charset="2"/>
                  </a:rPr>
                  <a:t></a:t>
                </a:r>
              </a:p>
            </p:txBody>
          </p:sp>
          <p:sp>
            <p:nvSpPr>
              <p:cNvPr id="25645" name="Text Box 14"/>
              <p:cNvSpPr txBox="1">
                <a:spLocks noChangeArrowheads="1"/>
              </p:cNvSpPr>
              <p:nvPr/>
            </p:nvSpPr>
            <p:spPr bwMode="auto">
              <a:xfrm>
                <a:off x="4080" y="1392"/>
                <a:ext cx="613" cy="327"/>
              </a:xfrm>
              <a:prstGeom prst="rect">
                <a:avLst/>
              </a:prstGeom>
              <a:noFill/>
              <a:ln w="19050" algn="ctr">
                <a:noFill/>
                <a:miter lim="800000"/>
                <a:headEnd/>
                <a:tailEnd/>
              </a:ln>
            </p:spPr>
            <p:txBody>
              <a:bodyPr wrap="none">
                <a:spAutoFit/>
              </a:bodyPr>
              <a:lstStyle/>
              <a:p>
                <a:r>
                  <a:rPr lang="en-US">
                    <a:solidFill>
                      <a:srgbClr val="990099"/>
                    </a:solidFill>
                    <a:latin typeface="Arial Narrow" pitchFamily="34" charset="0"/>
                    <a:sym typeface="Symbol" pitchFamily="18" charset="2"/>
                  </a:rPr>
                  <a:t></a:t>
                </a:r>
                <a:r>
                  <a:rPr lang="en-US" sz="2800" i="1">
                    <a:solidFill>
                      <a:srgbClr val="990099"/>
                    </a:solidFill>
                    <a:latin typeface="Times New Roman" pitchFamily="18" charset="0"/>
                  </a:rPr>
                  <a:t>a</a:t>
                </a:r>
                <a:r>
                  <a:rPr lang="en-US" sz="2800">
                    <a:solidFill>
                      <a:srgbClr val="990099"/>
                    </a:solidFill>
                    <a:latin typeface="Times New Roman" pitchFamily="18" charset="0"/>
                    <a:sym typeface="Symbol" pitchFamily="18" charset="2"/>
                  </a:rPr>
                  <a:t></a:t>
                </a:r>
                <a:r>
                  <a:rPr lang="en-US" sz="2800" i="1">
                    <a:solidFill>
                      <a:srgbClr val="990099"/>
                    </a:solidFill>
                    <a:latin typeface="Times New Roman" pitchFamily="18" charset="0"/>
                  </a:rPr>
                  <a:t>b</a:t>
                </a:r>
                <a:r>
                  <a:rPr lang="en-US">
                    <a:solidFill>
                      <a:srgbClr val="990099"/>
                    </a:solidFill>
                    <a:sym typeface="Symbol" pitchFamily="18" charset="2"/>
                  </a:rPr>
                  <a:t></a:t>
                </a:r>
              </a:p>
            </p:txBody>
          </p:sp>
          <p:sp>
            <p:nvSpPr>
              <p:cNvPr id="25646" name="Text Box 15"/>
              <p:cNvSpPr txBox="1">
                <a:spLocks noChangeArrowheads="1"/>
              </p:cNvSpPr>
              <p:nvPr/>
            </p:nvSpPr>
            <p:spPr bwMode="auto">
              <a:xfrm>
                <a:off x="4080" y="816"/>
                <a:ext cx="329" cy="327"/>
              </a:xfrm>
              <a:prstGeom prst="rect">
                <a:avLst/>
              </a:prstGeom>
              <a:noFill/>
              <a:ln w="19050" algn="ctr">
                <a:noFill/>
                <a:miter lim="800000"/>
                <a:headEnd/>
                <a:tailEnd/>
              </a:ln>
            </p:spPr>
            <p:txBody>
              <a:bodyPr wrap="none">
                <a:spAutoFit/>
              </a:bodyPr>
              <a:lstStyle/>
              <a:p>
                <a:pPr algn="ctr"/>
                <a:r>
                  <a:rPr lang="en-US">
                    <a:solidFill>
                      <a:srgbClr val="990099"/>
                    </a:solidFill>
                    <a:latin typeface="Arial Narrow" pitchFamily="34" charset="0"/>
                    <a:sym typeface="Symbol" pitchFamily="18" charset="2"/>
                  </a:rPr>
                  <a:t></a:t>
                </a:r>
                <a:r>
                  <a:rPr lang="en-US" sz="2800" i="1">
                    <a:solidFill>
                      <a:srgbClr val="990099"/>
                    </a:solidFill>
                    <a:latin typeface="Times New Roman" pitchFamily="18" charset="0"/>
                  </a:rPr>
                  <a:t>a</a:t>
                </a:r>
                <a:r>
                  <a:rPr lang="en-US">
                    <a:solidFill>
                      <a:srgbClr val="990099"/>
                    </a:solidFill>
                    <a:sym typeface="Symbol" pitchFamily="18" charset="2"/>
                  </a:rPr>
                  <a:t></a:t>
                </a:r>
              </a:p>
            </p:txBody>
          </p:sp>
        </p:grpSp>
        <p:sp>
          <p:nvSpPr>
            <p:cNvPr id="25636" name="Text Box 16"/>
            <p:cNvSpPr txBox="1">
              <a:spLocks noChangeArrowheads="1"/>
            </p:cNvSpPr>
            <p:nvPr/>
          </p:nvSpPr>
          <p:spPr bwMode="auto">
            <a:xfrm>
              <a:off x="2067" y="1204"/>
              <a:ext cx="265" cy="365"/>
            </a:xfrm>
            <a:prstGeom prst="rect">
              <a:avLst/>
            </a:prstGeom>
            <a:noFill/>
            <a:ln w="19050" algn="ctr">
              <a:noFill/>
              <a:miter lim="800000"/>
              <a:headEnd/>
              <a:tailEnd/>
            </a:ln>
          </p:spPr>
          <p:txBody>
            <a:bodyPr wrap="none">
              <a:spAutoFit/>
            </a:bodyPr>
            <a:lstStyle/>
            <a:p>
              <a:pPr algn="ctr"/>
              <a:r>
                <a:rPr lang="en-US" sz="3200"/>
                <a:t>≡</a:t>
              </a:r>
            </a:p>
          </p:txBody>
        </p:sp>
        <p:grpSp>
          <p:nvGrpSpPr>
            <p:cNvPr id="5" name="Group 17"/>
            <p:cNvGrpSpPr>
              <a:grpSpLocks/>
            </p:cNvGrpSpPr>
            <p:nvPr/>
          </p:nvGrpSpPr>
          <p:grpSpPr bwMode="auto">
            <a:xfrm>
              <a:off x="2880" y="1060"/>
              <a:ext cx="1152" cy="720"/>
              <a:chOff x="2880" y="960"/>
              <a:chExt cx="1152" cy="720"/>
            </a:xfrm>
          </p:grpSpPr>
          <p:sp>
            <p:nvSpPr>
              <p:cNvPr id="25638" name="Line 18"/>
              <p:cNvSpPr>
                <a:spLocks noChangeShapeType="1"/>
              </p:cNvSpPr>
              <p:nvPr/>
            </p:nvSpPr>
            <p:spPr bwMode="auto">
              <a:xfrm>
                <a:off x="2880" y="1584"/>
                <a:ext cx="1152" cy="0"/>
              </a:xfrm>
              <a:prstGeom prst="line">
                <a:avLst/>
              </a:prstGeom>
              <a:noFill/>
              <a:ln w="19050">
                <a:solidFill>
                  <a:schemeClr val="tx1"/>
                </a:solidFill>
                <a:round/>
                <a:headEnd/>
                <a:tailEnd/>
              </a:ln>
            </p:spPr>
            <p:txBody>
              <a:bodyPr wrap="none" anchor="ctr"/>
              <a:lstStyle/>
              <a:p>
                <a:endParaRPr lang="en-US"/>
              </a:p>
            </p:txBody>
          </p:sp>
          <p:sp>
            <p:nvSpPr>
              <p:cNvPr id="25639" name="Line 19"/>
              <p:cNvSpPr>
                <a:spLocks noChangeShapeType="1"/>
              </p:cNvSpPr>
              <p:nvPr/>
            </p:nvSpPr>
            <p:spPr bwMode="auto">
              <a:xfrm>
                <a:off x="2880" y="1008"/>
                <a:ext cx="1152" cy="0"/>
              </a:xfrm>
              <a:prstGeom prst="line">
                <a:avLst/>
              </a:prstGeom>
              <a:noFill/>
              <a:ln w="19050">
                <a:solidFill>
                  <a:schemeClr val="tx1"/>
                </a:solidFill>
                <a:round/>
                <a:headEnd/>
                <a:tailEnd/>
              </a:ln>
            </p:spPr>
            <p:txBody>
              <a:bodyPr wrap="none" anchor="ctr"/>
              <a:lstStyle/>
              <a:p>
                <a:endParaRPr lang="en-US"/>
              </a:p>
            </p:txBody>
          </p:sp>
          <p:sp>
            <p:nvSpPr>
              <p:cNvPr id="25640" name="Line 20"/>
              <p:cNvSpPr>
                <a:spLocks noChangeShapeType="1"/>
              </p:cNvSpPr>
              <p:nvPr/>
            </p:nvSpPr>
            <p:spPr bwMode="auto">
              <a:xfrm>
                <a:off x="3456" y="1008"/>
                <a:ext cx="0" cy="672"/>
              </a:xfrm>
              <a:prstGeom prst="line">
                <a:avLst/>
              </a:prstGeom>
              <a:noFill/>
              <a:ln w="19050">
                <a:solidFill>
                  <a:schemeClr val="tx1"/>
                </a:solidFill>
                <a:round/>
                <a:headEnd/>
                <a:tailEnd/>
              </a:ln>
            </p:spPr>
            <p:txBody>
              <a:bodyPr wrap="none" anchor="ctr"/>
              <a:lstStyle/>
              <a:p>
                <a:endParaRPr lang="en-US"/>
              </a:p>
            </p:txBody>
          </p:sp>
          <p:sp>
            <p:nvSpPr>
              <p:cNvPr id="25641" name="Oval 21"/>
              <p:cNvSpPr>
                <a:spLocks noChangeArrowheads="1"/>
              </p:cNvSpPr>
              <p:nvPr/>
            </p:nvSpPr>
            <p:spPr bwMode="auto">
              <a:xfrm>
                <a:off x="3408" y="960"/>
                <a:ext cx="96" cy="96"/>
              </a:xfrm>
              <a:prstGeom prst="ellipse">
                <a:avLst/>
              </a:prstGeom>
              <a:solidFill>
                <a:schemeClr val="tx1"/>
              </a:solidFill>
              <a:ln w="19050" algn="ctr">
                <a:solidFill>
                  <a:schemeClr val="tx1"/>
                </a:solidFill>
                <a:round/>
                <a:headEnd/>
                <a:tailEnd/>
              </a:ln>
            </p:spPr>
            <p:txBody>
              <a:bodyPr wrap="none" anchor="ctr"/>
              <a:lstStyle/>
              <a:p>
                <a:endParaRPr lang="en-US"/>
              </a:p>
            </p:txBody>
          </p:sp>
          <p:sp>
            <p:nvSpPr>
              <p:cNvPr id="25642" name="Oval 22"/>
              <p:cNvSpPr>
                <a:spLocks noChangeArrowheads="1"/>
              </p:cNvSpPr>
              <p:nvPr/>
            </p:nvSpPr>
            <p:spPr bwMode="auto">
              <a:xfrm>
                <a:off x="3360" y="1488"/>
                <a:ext cx="192" cy="192"/>
              </a:xfrm>
              <a:prstGeom prst="ellipse">
                <a:avLst/>
              </a:prstGeom>
              <a:noFill/>
              <a:ln w="19050" algn="ctr">
                <a:solidFill>
                  <a:schemeClr val="tx1"/>
                </a:solidFill>
                <a:round/>
                <a:headEnd/>
                <a:tailEnd/>
              </a:ln>
            </p:spPr>
            <p:txBody>
              <a:bodyPr wrap="none" anchor="ctr"/>
              <a:lstStyle/>
              <a:p>
                <a:endParaRPr lang="en-US"/>
              </a:p>
            </p:txBody>
          </p:sp>
        </p:grpSp>
      </p:grpSp>
      <p:grpSp>
        <p:nvGrpSpPr>
          <p:cNvPr id="6" name="Group 23"/>
          <p:cNvGrpSpPr>
            <a:grpSpLocks/>
          </p:cNvGrpSpPr>
          <p:nvPr/>
        </p:nvGrpSpPr>
        <p:grpSpPr bwMode="auto">
          <a:xfrm>
            <a:off x="169863" y="4719638"/>
            <a:ext cx="3633787" cy="1216025"/>
            <a:chOff x="107" y="2638"/>
            <a:chExt cx="2289" cy="766"/>
          </a:xfrm>
        </p:grpSpPr>
        <p:sp>
          <p:nvSpPr>
            <p:cNvPr id="25625" name="Text Box 24"/>
            <p:cNvSpPr txBox="1">
              <a:spLocks noChangeArrowheads="1"/>
            </p:cNvSpPr>
            <p:nvPr/>
          </p:nvSpPr>
          <p:spPr bwMode="auto">
            <a:xfrm>
              <a:off x="107" y="2638"/>
              <a:ext cx="800" cy="288"/>
            </a:xfrm>
            <a:prstGeom prst="rect">
              <a:avLst/>
            </a:prstGeom>
            <a:noFill/>
            <a:ln w="19050" algn="ctr">
              <a:noFill/>
              <a:miter lim="800000"/>
              <a:headEnd/>
              <a:tailEnd/>
            </a:ln>
          </p:spPr>
          <p:txBody>
            <a:bodyPr wrap="none">
              <a:spAutoFit/>
            </a:bodyPr>
            <a:lstStyle/>
            <a:p>
              <a:pPr algn="ctr"/>
              <a:r>
                <a:rPr lang="en-US">
                  <a:solidFill>
                    <a:srgbClr val="990099"/>
                  </a:solidFill>
                  <a:latin typeface="Arial Narrow" pitchFamily="34" charset="0"/>
                  <a:sym typeface="Symbol" pitchFamily="18" charset="2"/>
                </a:rPr>
                <a:t></a:t>
              </a:r>
              <a:r>
                <a:rPr lang="en-US">
                  <a:solidFill>
                    <a:srgbClr val="990099"/>
                  </a:solidFill>
                </a:rPr>
                <a:t>0</a:t>
              </a:r>
              <a:r>
                <a:rPr lang="en-US">
                  <a:solidFill>
                    <a:srgbClr val="990099"/>
                  </a:solidFill>
                  <a:sym typeface="Symbol" pitchFamily="18" charset="2"/>
                </a:rPr>
                <a:t> </a:t>
              </a:r>
              <a:r>
                <a:rPr lang="en-US" b="1">
                  <a:solidFill>
                    <a:srgbClr val="990099"/>
                  </a:solidFill>
                  <a:latin typeface="Times New Roman" pitchFamily="18" charset="0"/>
                  <a:sym typeface="Symbol" pitchFamily="18" charset="2"/>
                </a:rPr>
                <a:t>+</a:t>
              </a:r>
              <a:r>
                <a:rPr lang="en-US">
                  <a:solidFill>
                    <a:srgbClr val="990099"/>
                  </a:solidFill>
                  <a:sym typeface="Symbol" pitchFamily="18" charset="2"/>
                </a:rPr>
                <a:t> </a:t>
              </a:r>
              <a:r>
                <a:rPr lang="en-US">
                  <a:solidFill>
                    <a:srgbClr val="990099"/>
                  </a:solidFill>
                  <a:latin typeface="Arial Narrow" pitchFamily="34" charset="0"/>
                  <a:sym typeface="Symbol" pitchFamily="18" charset="2"/>
                </a:rPr>
                <a:t></a:t>
              </a:r>
              <a:r>
                <a:rPr lang="en-US">
                  <a:solidFill>
                    <a:srgbClr val="990099"/>
                  </a:solidFill>
                </a:rPr>
                <a:t>1</a:t>
              </a:r>
              <a:r>
                <a:rPr lang="en-US">
                  <a:solidFill>
                    <a:srgbClr val="990099"/>
                  </a:solidFill>
                  <a:sym typeface="Symbol" pitchFamily="18" charset="2"/>
                </a:rPr>
                <a:t> </a:t>
              </a:r>
            </a:p>
          </p:txBody>
        </p:sp>
        <p:sp>
          <p:nvSpPr>
            <p:cNvPr id="25626" name="Text Box 25"/>
            <p:cNvSpPr txBox="1">
              <a:spLocks noChangeArrowheads="1"/>
            </p:cNvSpPr>
            <p:nvPr/>
          </p:nvSpPr>
          <p:spPr bwMode="auto">
            <a:xfrm>
              <a:off x="1655" y="3114"/>
              <a:ext cx="741" cy="288"/>
            </a:xfrm>
            <a:prstGeom prst="rect">
              <a:avLst/>
            </a:prstGeom>
            <a:noFill/>
            <a:ln w="19050" algn="ctr">
              <a:noFill/>
              <a:miter lim="800000"/>
              <a:headEnd/>
              <a:tailEnd/>
            </a:ln>
          </p:spPr>
          <p:txBody>
            <a:bodyPr wrap="none">
              <a:spAutoFit/>
            </a:bodyPr>
            <a:lstStyle/>
            <a:p>
              <a:r>
                <a:rPr lang="en-US">
                  <a:solidFill>
                    <a:srgbClr val="990099"/>
                  </a:solidFill>
                  <a:latin typeface="Arial Narrow" pitchFamily="34" charset="0"/>
                  <a:sym typeface="Symbol" pitchFamily="18" charset="2"/>
                </a:rPr>
                <a:t></a:t>
              </a:r>
              <a:r>
                <a:rPr lang="en-US">
                  <a:solidFill>
                    <a:srgbClr val="990099"/>
                  </a:solidFill>
                </a:rPr>
                <a:t>0</a:t>
              </a:r>
              <a:r>
                <a:rPr lang="en-US">
                  <a:solidFill>
                    <a:srgbClr val="990099"/>
                  </a:solidFill>
                  <a:sym typeface="Symbol" pitchFamily="18" charset="2"/>
                </a:rPr>
                <a:t></a:t>
              </a:r>
              <a:r>
                <a:rPr lang="en-US" b="1">
                  <a:solidFill>
                    <a:srgbClr val="990099"/>
                  </a:solidFill>
                  <a:latin typeface="Times New Roman" pitchFamily="18" charset="0"/>
                  <a:sym typeface="Symbol" pitchFamily="18" charset="2"/>
                </a:rPr>
                <a:t> </a:t>
              </a:r>
              <a:r>
                <a:rPr lang="en-US" b="1">
                  <a:solidFill>
                    <a:srgbClr val="990099"/>
                  </a:solidFill>
                  <a:latin typeface="Times New Roman" pitchFamily="18" charset="0"/>
                  <a:cs typeface="Times New Roman" pitchFamily="18" charset="0"/>
                </a:rPr>
                <a:t>−</a:t>
              </a:r>
              <a:r>
                <a:rPr lang="en-US">
                  <a:solidFill>
                    <a:srgbClr val="990099"/>
                  </a:solidFill>
                  <a:sym typeface="Symbol" pitchFamily="18" charset="2"/>
                </a:rPr>
                <a:t> </a:t>
              </a:r>
              <a:r>
                <a:rPr lang="en-US">
                  <a:solidFill>
                    <a:srgbClr val="990099"/>
                  </a:solidFill>
                  <a:latin typeface="Arial Narrow" pitchFamily="34" charset="0"/>
                  <a:sym typeface="Symbol" pitchFamily="18" charset="2"/>
                </a:rPr>
                <a:t></a:t>
              </a:r>
              <a:r>
                <a:rPr lang="en-US">
                  <a:solidFill>
                    <a:srgbClr val="990099"/>
                  </a:solidFill>
                </a:rPr>
                <a:t>1</a:t>
              </a:r>
              <a:r>
                <a:rPr lang="en-US">
                  <a:solidFill>
                    <a:srgbClr val="990099"/>
                  </a:solidFill>
                  <a:sym typeface="Symbol" pitchFamily="18" charset="2"/>
                </a:rPr>
                <a:t></a:t>
              </a:r>
            </a:p>
          </p:txBody>
        </p:sp>
        <p:sp>
          <p:nvSpPr>
            <p:cNvPr id="25627" name="Text Box 26"/>
            <p:cNvSpPr txBox="1">
              <a:spLocks noChangeArrowheads="1"/>
            </p:cNvSpPr>
            <p:nvPr/>
          </p:nvSpPr>
          <p:spPr bwMode="auto">
            <a:xfrm>
              <a:off x="107" y="3116"/>
              <a:ext cx="742" cy="288"/>
            </a:xfrm>
            <a:prstGeom prst="rect">
              <a:avLst/>
            </a:prstGeom>
            <a:noFill/>
            <a:ln w="19050" algn="ctr">
              <a:noFill/>
              <a:miter lim="800000"/>
              <a:headEnd/>
              <a:tailEnd/>
            </a:ln>
          </p:spPr>
          <p:txBody>
            <a:bodyPr wrap="none">
              <a:spAutoFit/>
            </a:bodyPr>
            <a:lstStyle/>
            <a:p>
              <a:r>
                <a:rPr lang="en-US">
                  <a:solidFill>
                    <a:srgbClr val="990099"/>
                  </a:solidFill>
                  <a:latin typeface="Arial Narrow" pitchFamily="34" charset="0"/>
                  <a:sym typeface="Symbol" pitchFamily="18" charset="2"/>
                </a:rPr>
                <a:t></a:t>
              </a:r>
              <a:r>
                <a:rPr lang="en-US">
                  <a:solidFill>
                    <a:srgbClr val="990099"/>
                  </a:solidFill>
                </a:rPr>
                <a:t>0</a:t>
              </a:r>
              <a:r>
                <a:rPr lang="en-US">
                  <a:solidFill>
                    <a:srgbClr val="990099"/>
                  </a:solidFill>
                  <a:sym typeface="Symbol" pitchFamily="18" charset="2"/>
                </a:rPr>
                <a:t></a:t>
              </a:r>
              <a:r>
                <a:rPr lang="en-US" b="1">
                  <a:solidFill>
                    <a:srgbClr val="990099"/>
                  </a:solidFill>
                  <a:latin typeface="Times New Roman" pitchFamily="18" charset="0"/>
                  <a:sym typeface="Symbol" pitchFamily="18" charset="2"/>
                </a:rPr>
                <a:t> </a:t>
              </a:r>
              <a:r>
                <a:rPr lang="en-US" b="1">
                  <a:solidFill>
                    <a:srgbClr val="990099"/>
                  </a:solidFill>
                  <a:latin typeface="Times New Roman" pitchFamily="18" charset="0"/>
                  <a:cs typeface="Times New Roman" pitchFamily="18" charset="0"/>
                </a:rPr>
                <a:t>−</a:t>
              </a:r>
              <a:r>
                <a:rPr lang="en-US">
                  <a:solidFill>
                    <a:srgbClr val="990099"/>
                  </a:solidFill>
                  <a:sym typeface="Symbol" pitchFamily="18" charset="2"/>
                </a:rPr>
                <a:t> </a:t>
              </a:r>
              <a:r>
                <a:rPr lang="en-US">
                  <a:solidFill>
                    <a:srgbClr val="990099"/>
                  </a:solidFill>
                  <a:latin typeface="Arial Narrow" pitchFamily="34" charset="0"/>
                  <a:sym typeface="Symbol" pitchFamily="18" charset="2"/>
                </a:rPr>
                <a:t></a:t>
              </a:r>
              <a:r>
                <a:rPr lang="en-US">
                  <a:solidFill>
                    <a:srgbClr val="990099"/>
                  </a:solidFill>
                </a:rPr>
                <a:t>1</a:t>
              </a:r>
              <a:r>
                <a:rPr lang="en-US">
                  <a:solidFill>
                    <a:srgbClr val="990099"/>
                  </a:solidFill>
                  <a:sym typeface="Symbol" pitchFamily="18" charset="2"/>
                </a:rPr>
                <a:t></a:t>
              </a:r>
            </a:p>
          </p:txBody>
        </p:sp>
        <p:sp>
          <p:nvSpPr>
            <p:cNvPr id="25628" name="Text Box 27"/>
            <p:cNvSpPr txBox="1">
              <a:spLocks noChangeArrowheads="1"/>
            </p:cNvSpPr>
            <p:nvPr/>
          </p:nvSpPr>
          <p:spPr bwMode="auto">
            <a:xfrm>
              <a:off x="1655" y="2638"/>
              <a:ext cx="741" cy="288"/>
            </a:xfrm>
            <a:prstGeom prst="rect">
              <a:avLst/>
            </a:prstGeom>
            <a:noFill/>
            <a:ln w="19050" algn="ctr">
              <a:noFill/>
              <a:miter lim="800000"/>
              <a:headEnd/>
              <a:tailEnd/>
            </a:ln>
          </p:spPr>
          <p:txBody>
            <a:bodyPr wrap="none">
              <a:spAutoFit/>
            </a:bodyPr>
            <a:lstStyle/>
            <a:p>
              <a:r>
                <a:rPr lang="en-US">
                  <a:solidFill>
                    <a:srgbClr val="990099"/>
                  </a:solidFill>
                  <a:latin typeface="Arial Narrow" pitchFamily="34" charset="0"/>
                  <a:sym typeface="Symbol" pitchFamily="18" charset="2"/>
                </a:rPr>
                <a:t></a:t>
              </a:r>
              <a:r>
                <a:rPr lang="en-US">
                  <a:solidFill>
                    <a:srgbClr val="990099"/>
                  </a:solidFill>
                </a:rPr>
                <a:t>0</a:t>
              </a:r>
              <a:r>
                <a:rPr lang="en-US">
                  <a:solidFill>
                    <a:srgbClr val="990099"/>
                  </a:solidFill>
                  <a:sym typeface="Symbol" pitchFamily="18" charset="2"/>
                </a:rPr>
                <a:t></a:t>
              </a:r>
              <a:r>
                <a:rPr lang="en-US" b="1">
                  <a:solidFill>
                    <a:srgbClr val="990099"/>
                  </a:solidFill>
                  <a:latin typeface="Times New Roman" pitchFamily="18" charset="0"/>
                  <a:sym typeface="Symbol" pitchFamily="18" charset="2"/>
                </a:rPr>
                <a:t> </a:t>
              </a:r>
              <a:r>
                <a:rPr lang="en-US" b="1">
                  <a:solidFill>
                    <a:srgbClr val="990099"/>
                  </a:solidFill>
                  <a:latin typeface="Times New Roman" pitchFamily="18" charset="0"/>
                  <a:cs typeface="Times New Roman" pitchFamily="18" charset="0"/>
                </a:rPr>
                <a:t>−</a:t>
              </a:r>
              <a:r>
                <a:rPr lang="en-US">
                  <a:solidFill>
                    <a:srgbClr val="990099"/>
                  </a:solidFill>
                  <a:sym typeface="Symbol" pitchFamily="18" charset="2"/>
                </a:rPr>
                <a:t> </a:t>
              </a:r>
              <a:r>
                <a:rPr lang="en-US">
                  <a:solidFill>
                    <a:srgbClr val="990099"/>
                  </a:solidFill>
                  <a:latin typeface="Arial Narrow" pitchFamily="34" charset="0"/>
                  <a:sym typeface="Symbol" pitchFamily="18" charset="2"/>
                </a:rPr>
                <a:t></a:t>
              </a:r>
              <a:r>
                <a:rPr lang="en-US">
                  <a:solidFill>
                    <a:srgbClr val="990099"/>
                  </a:solidFill>
                </a:rPr>
                <a:t>1</a:t>
              </a:r>
              <a:r>
                <a:rPr lang="en-US">
                  <a:solidFill>
                    <a:srgbClr val="990099"/>
                  </a:solidFill>
                  <a:sym typeface="Symbol" pitchFamily="18" charset="2"/>
                </a:rPr>
                <a:t></a:t>
              </a:r>
            </a:p>
          </p:txBody>
        </p:sp>
        <p:sp>
          <p:nvSpPr>
            <p:cNvPr id="25629" name="Line 28"/>
            <p:cNvSpPr>
              <a:spLocks noChangeShapeType="1"/>
            </p:cNvSpPr>
            <p:nvPr/>
          </p:nvSpPr>
          <p:spPr bwMode="auto">
            <a:xfrm flipV="1">
              <a:off x="816" y="3273"/>
              <a:ext cx="798" cy="2"/>
            </a:xfrm>
            <a:prstGeom prst="line">
              <a:avLst/>
            </a:prstGeom>
            <a:noFill/>
            <a:ln w="19050">
              <a:solidFill>
                <a:schemeClr val="tx1"/>
              </a:solidFill>
              <a:round/>
              <a:headEnd/>
              <a:tailEnd/>
            </a:ln>
          </p:spPr>
          <p:txBody>
            <a:bodyPr wrap="none" anchor="ctr"/>
            <a:lstStyle/>
            <a:p>
              <a:endParaRPr lang="en-US"/>
            </a:p>
          </p:txBody>
        </p:sp>
        <p:sp>
          <p:nvSpPr>
            <p:cNvPr id="25630" name="Line 29"/>
            <p:cNvSpPr>
              <a:spLocks noChangeShapeType="1"/>
            </p:cNvSpPr>
            <p:nvPr/>
          </p:nvSpPr>
          <p:spPr bwMode="auto">
            <a:xfrm flipV="1">
              <a:off x="816" y="2797"/>
              <a:ext cx="798" cy="0"/>
            </a:xfrm>
            <a:prstGeom prst="line">
              <a:avLst/>
            </a:prstGeom>
            <a:noFill/>
            <a:ln w="19050">
              <a:solidFill>
                <a:schemeClr val="tx1"/>
              </a:solidFill>
              <a:round/>
              <a:headEnd/>
              <a:tailEnd/>
            </a:ln>
          </p:spPr>
          <p:txBody>
            <a:bodyPr wrap="none" anchor="ctr"/>
            <a:lstStyle/>
            <a:p>
              <a:endParaRPr lang="en-US"/>
            </a:p>
          </p:txBody>
        </p:sp>
        <p:sp>
          <p:nvSpPr>
            <p:cNvPr id="25631" name="Line 30"/>
            <p:cNvSpPr>
              <a:spLocks noChangeShapeType="1"/>
            </p:cNvSpPr>
            <p:nvPr/>
          </p:nvSpPr>
          <p:spPr bwMode="auto">
            <a:xfrm>
              <a:off x="1214" y="2797"/>
              <a:ext cx="0" cy="557"/>
            </a:xfrm>
            <a:prstGeom prst="line">
              <a:avLst/>
            </a:prstGeom>
            <a:noFill/>
            <a:ln w="19050">
              <a:solidFill>
                <a:schemeClr val="tx1"/>
              </a:solidFill>
              <a:round/>
              <a:headEnd/>
              <a:tailEnd/>
            </a:ln>
          </p:spPr>
          <p:txBody>
            <a:bodyPr wrap="none" anchor="ctr"/>
            <a:lstStyle/>
            <a:p>
              <a:endParaRPr lang="en-US"/>
            </a:p>
          </p:txBody>
        </p:sp>
        <p:sp>
          <p:nvSpPr>
            <p:cNvPr id="25632" name="Oval 31"/>
            <p:cNvSpPr>
              <a:spLocks noChangeArrowheads="1"/>
            </p:cNvSpPr>
            <p:nvPr/>
          </p:nvSpPr>
          <p:spPr bwMode="auto">
            <a:xfrm>
              <a:off x="1174" y="2757"/>
              <a:ext cx="80" cy="79"/>
            </a:xfrm>
            <a:prstGeom prst="ellipse">
              <a:avLst/>
            </a:prstGeom>
            <a:solidFill>
              <a:schemeClr val="tx1"/>
            </a:solidFill>
            <a:ln w="19050" algn="ctr">
              <a:solidFill>
                <a:schemeClr val="tx1"/>
              </a:solidFill>
              <a:round/>
              <a:headEnd/>
              <a:tailEnd/>
            </a:ln>
          </p:spPr>
          <p:txBody>
            <a:bodyPr wrap="none" anchor="ctr"/>
            <a:lstStyle/>
            <a:p>
              <a:endParaRPr lang="en-US"/>
            </a:p>
          </p:txBody>
        </p:sp>
        <p:sp>
          <p:nvSpPr>
            <p:cNvPr id="25633" name="Oval 32"/>
            <p:cNvSpPr>
              <a:spLocks noChangeArrowheads="1"/>
            </p:cNvSpPr>
            <p:nvPr/>
          </p:nvSpPr>
          <p:spPr bwMode="auto">
            <a:xfrm>
              <a:off x="1134" y="3193"/>
              <a:ext cx="161" cy="160"/>
            </a:xfrm>
            <a:prstGeom prst="ellipse">
              <a:avLst/>
            </a:prstGeom>
            <a:noFill/>
            <a:ln w="19050" algn="ctr">
              <a:solidFill>
                <a:schemeClr val="tx1"/>
              </a:solidFill>
              <a:round/>
              <a:headEnd/>
              <a:tailEnd/>
            </a:ln>
          </p:spPr>
          <p:txBody>
            <a:bodyPr wrap="none" anchor="ctr"/>
            <a:lstStyle/>
            <a:p>
              <a:endParaRPr lang="en-US"/>
            </a:p>
          </p:txBody>
        </p:sp>
      </p:grpSp>
      <p:grpSp>
        <p:nvGrpSpPr>
          <p:cNvPr id="7" name="Group 33"/>
          <p:cNvGrpSpPr>
            <a:grpSpLocks/>
          </p:cNvGrpSpPr>
          <p:nvPr/>
        </p:nvGrpSpPr>
        <p:grpSpPr bwMode="auto">
          <a:xfrm>
            <a:off x="4419600" y="4719638"/>
            <a:ext cx="4022725" cy="1290637"/>
            <a:chOff x="2976" y="2638"/>
            <a:chExt cx="2534" cy="813"/>
          </a:xfrm>
        </p:grpSpPr>
        <p:grpSp>
          <p:nvGrpSpPr>
            <p:cNvPr id="8" name="Group 34"/>
            <p:cNvGrpSpPr>
              <a:grpSpLocks/>
            </p:cNvGrpSpPr>
            <p:nvPr/>
          </p:nvGrpSpPr>
          <p:grpSpPr bwMode="auto">
            <a:xfrm>
              <a:off x="4866" y="2716"/>
              <a:ext cx="644" cy="619"/>
              <a:chOff x="4840" y="2495"/>
              <a:chExt cx="765" cy="765"/>
            </a:xfrm>
          </p:grpSpPr>
          <p:sp>
            <p:nvSpPr>
              <p:cNvPr id="25620" name="Line 35"/>
              <p:cNvSpPr>
                <a:spLocks noChangeShapeType="1"/>
              </p:cNvSpPr>
              <p:nvPr/>
            </p:nvSpPr>
            <p:spPr bwMode="auto">
              <a:xfrm>
                <a:off x="4840" y="3212"/>
                <a:ext cx="765" cy="0"/>
              </a:xfrm>
              <a:prstGeom prst="line">
                <a:avLst/>
              </a:prstGeom>
              <a:noFill/>
              <a:ln w="19050">
                <a:solidFill>
                  <a:schemeClr val="tx1"/>
                </a:solidFill>
                <a:round/>
                <a:headEnd/>
                <a:tailEnd/>
              </a:ln>
            </p:spPr>
            <p:txBody>
              <a:bodyPr wrap="none" anchor="ctr"/>
              <a:lstStyle/>
              <a:p>
                <a:endParaRPr lang="en-US"/>
              </a:p>
            </p:txBody>
          </p:sp>
          <p:sp>
            <p:nvSpPr>
              <p:cNvPr id="25621" name="Line 36"/>
              <p:cNvSpPr>
                <a:spLocks noChangeShapeType="1"/>
              </p:cNvSpPr>
              <p:nvPr/>
            </p:nvSpPr>
            <p:spPr bwMode="auto">
              <a:xfrm>
                <a:off x="4840" y="2590"/>
                <a:ext cx="765" cy="0"/>
              </a:xfrm>
              <a:prstGeom prst="line">
                <a:avLst/>
              </a:prstGeom>
              <a:noFill/>
              <a:ln w="19050">
                <a:solidFill>
                  <a:schemeClr val="tx1"/>
                </a:solidFill>
                <a:round/>
                <a:headEnd/>
                <a:tailEnd/>
              </a:ln>
            </p:spPr>
            <p:txBody>
              <a:bodyPr wrap="none" anchor="ctr"/>
              <a:lstStyle/>
              <a:p>
                <a:endParaRPr lang="en-US"/>
              </a:p>
            </p:txBody>
          </p:sp>
          <p:sp>
            <p:nvSpPr>
              <p:cNvPr id="25622" name="Line 37"/>
              <p:cNvSpPr>
                <a:spLocks noChangeShapeType="1"/>
              </p:cNvSpPr>
              <p:nvPr/>
            </p:nvSpPr>
            <p:spPr bwMode="auto">
              <a:xfrm flipH="1">
                <a:off x="5223" y="2495"/>
                <a:ext cx="3" cy="718"/>
              </a:xfrm>
              <a:prstGeom prst="line">
                <a:avLst/>
              </a:prstGeom>
              <a:noFill/>
              <a:ln w="19050">
                <a:solidFill>
                  <a:schemeClr val="tx1"/>
                </a:solidFill>
                <a:round/>
                <a:headEnd/>
                <a:tailEnd/>
              </a:ln>
            </p:spPr>
            <p:txBody>
              <a:bodyPr wrap="none" anchor="ctr"/>
              <a:lstStyle/>
              <a:p>
                <a:endParaRPr lang="en-US"/>
              </a:p>
            </p:txBody>
          </p:sp>
          <p:sp>
            <p:nvSpPr>
              <p:cNvPr id="25623" name="Oval 38"/>
              <p:cNvSpPr>
                <a:spLocks noChangeArrowheads="1"/>
              </p:cNvSpPr>
              <p:nvPr/>
            </p:nvSpPr>
            <p:spPr bwMode="auto">
              <a:xfrm>
                <a:off x="5175" y="3164"/>
                <a:ext cx="96" cy="96"/>
              </a:xfrm>
              <a:prstGeom prst="ellipse">
                <a:avLst/>
              </a:prstGeom>
              <a:solidFill>
                <a:schemeClr val="tx1"/>
              </a:solidFill>
              <a:ln w="19050" algn="ctr">
                <a:solidFill>
                  <a:schemeClr val="tx1"/>
                </a:solidFill>
                <a:round/>
                <a:headEnd/>
                <a:tailEnd/>
              </a:ln>
            </p:spPr>
            <p:txBody>
              <a:bodyPr wrap="none" anchor="ctr"/>
              <a:lstStyle/>
              <a:p>
                <a:endParaRPr lang="en-US"/>
              </a:p>
            </p:txBody>
          </p:sp>
          <p:sp>
            <p:nvSpPr>
              <p:cNvPr id="25624" name="Oval 39"/>
              <p:cNvSpPr>
                <a:spLocks noChangeArrowheads="1"/>
              </p:cNvSpPr>
              <p:nvPr/>
            </p:nvSpPr>
            <p:spPr bwMode="auto">
              <a:xfrm>
                <a:off x="5127" y="2495"/>
                <a:ext cx="192" cy="192"/>
              </a:xfrm>
              <a:prstGeom prst="ellipse">
                <a:avLst/>
              </a:prstGeom>
              <a:noFill/>
              <a:ln w="19050" algn="ctr">
                <a:solidFill>
                  <a:schemeClr val="tx1"/>
                </a:solidFill>
                <a:round/>
                <a:headEnd/>
                <a:tailEnd/>
              </a:ln>
            </p:spPr>
            <p:txBody>
              <a:bodyPr wrap="none" anchor="ctr"/>
              <a:lstStyle/>
              <a:p>
                <a:endParaRPr lang="en-US"/>
              </a:p>
            </p:txBody>
          </p:sp>
        </p:grpSp>
        <p:grpSp>
          <p:nvGrpSpPr>
            <p:cNvPr id="9" name="Group 40"/>
            <p:cNvGrpSpPr>
              <a:grpSpLocks/>
            </p:cNvGrpSpPr>
            <p:nvPr/>
          </p:nvGrpSpPr>
          <p:grpSpPr bwMode="auto">
            <a:xfrm>
              <a:off x="2976" y="2638"/>
              <a:ext cx="1487" cy="813"/>
              <a:chOff x="2976" y="2399"/>
              <a:chExt cx="1768" cy="1004"/>
            </a:xfrm>
          </p:grpSpPr>
          <p:sp>
            <p:nvSpPr>
              <p:cNvPr id="25611" name="Line 41"/>
              <p:cNvSpPr>
                <a:spLocks noChangeShapeType="1"/>
              </p:cNvSpPr>
              <p:nvPr/>
            </p:nvSpPr>
            <p:spPr bwMode="auto">
              <a:xfrm>
                <a:off x="2976" y="3212"/>
                <a:ext cx="1768" cy="0"/>
              </a:xfrm>
              <a:prstGeom prst="line">
                <a:avLst/>
              </a:prstGeom>
              <a:noFill/>
              <a:ln w="19050">
                <a:solidFill>
                  <a:schemeClr val="tx1"/>
                </a:solidFill>
                <a:round/>
                <a:headEnd/>
                <a:tailEnd/>
              </a:ln>
            </p:spPr>
            <p:txBody>
              <a:bodyPr wrap="none" anchor="ctr"/>
              <a:lstStyle/>
              <a:p>
                <a:endParaRPr lang="en-US"/>
              </a:p>
            </p:txBody>
          </p:sp>
          <p:sp>
            <p:nvSpPr>
              <p:cNvPr id="25612" name="Line 42"/>
              <p:cNvSpPr>
                <a:spLocks noChangeShapeType="1"/>
              </p:cNvSpPr>
              <p:nvPr/>
            </p:nvSpPr>
            <p:spPr bwMode="auto">
              <a:xfrm>
                <a:off x="2976" y="2590"/>
                <a:ext cx="1768" cy="0"/>
              </a:xfrm>
              <a:prstGeom prst="line">
                <a:avLst/>
              </a:prstGeom>
              <a:noFill/>
              <a:ln w="19050">
                <a:solidFill>
                  <a:schemeClr val="tx1"/>
                </a:solidFill>
                <a:round/>
                <a:headEnd/>
                <a:tailEnd/>
              </a:ln>
            </p:spPr>
            <p:txBody>
              <a:bodyPr wrap="none" anchor="ctr"/>
              <a:lstStyle/>
              <a:p>
                <a:endParaRPr lang="en-US"/>
              </a:p>
            </p:txBody>
          </p:sp>
          <p:sp>
            <p:nvSpPr>
              <p:cNvPr id="25613" name="Line 43"/>
              <p:cNvSpPr>
                <a:spLocks noChangeShapeType="1"/>
              </p:cNvSpPr>
              <p:nvPr/>
            </p:nvSpPr>
            <p:spPr bwMode="auto">
              <a:xfrm flipH="1">
                <a:off x="3884" y="2590"/>
                <a:ext cx="3" cy="717"/>
              </a:xfrm>
              <a:prstGeom prst="line">
                <a:avLst/>
              </a:prstGeom>
              <a:noFill/>
              <a:ln w="19050">
                <a:solidFill>
                  <a:schemeClr val="tx1"/>
                </a:solidFill>
                <a:round/>
                <a:headEnd/>
                <a:tailEnd/>
              </a:ln>
            </p:spPr>
            <p:txBody>
              <a:bodyPr wrap="none" anchor="ctr"/>
              <a:lstStyle/>
              <a:p>
                <a:endParaRPr lang="en-US"/>
              </a:p>
            </p:txBody>
          </p:sp>
          <p:sp>
            <p:nvSpPr>
              <p:cNvPr id="25614" name="Oval 44"/>
              <p:cNvSpPr>
                <a:spLocks noChangeArrowheads="1"/>
              </p:cNvSpPr>
              <p:nvPr/>
            </p:nvSpPr>
            <p:spPr bwMode="auto">
              <a:xfrm>
                <a:off x="3836" y="2542"/>
                <a:ext cx="96" cy="96"/>
              </a:xfrm>
              <a:prstGeom prst="ellipse">
                <a:avLst/>
              </a:prstGeom>
              <a:solidFill>
                <a:schemeClr val="tx1"/>
              </a:solidFill>
              <a:ln w="19050" algn="ctr">
                <a:solidFill>
                  <a:schemeClr val="tx1"/>
                </a:solidFill>
                <a:round/>
                <a:headEnd/>
                <a:tailEnd/>
              </a:ln>
            </p:spPr>
            <p:txBody>
              <a:bodyPr wrap="none" anchor="ctr"/>
              <a:lstStyle/>
              <a:p>
                <a:endParaRPr lang="en-US"/>
              </a:p>
            </p:txBody>
          </p:sp>
          <p:sp>
            <p:nvSpPr>
              <p:cNvPr id="25615" name="Oval 45"/>
              <p:cNvSpPr>
                <a:spLocks noChangeArrowheads="1"/>
              </p:cNvSpPr>
              <p:nvPr/>
            </p:nvSpPr>
            <p:spPr bwMode="auto">
              <a:xfrm>
                <a:off x="3788" y="3116"/>
                <a:ext cx="192" cy="192"/>
              </a:xfrm>
              <a:prstGeom prst="ellipse">
                <a:avLst/>
              </a:prstGeom>
              <a:noFill/>
              <a:ln w="19050" algn="ctr">
                <a:solidFill>
                  <a:schemeClr val="tx1"/>
                </a:solidFill>
                <a:round/>
                <a:headEnd/>
                <a:tailEnd/>
              </a:ln>
            </p:spPr>
            <p:txBody>
              <a:bodyPr wrap="none" anchor="ctr"/>
              <a:lstStyle/>
              <a:p>
                <a:endParaRPr lang="en-US"/>
              </a:p>
            </p:txBody>
          </p:sp>
          <p:sp>
            <p:nvSpPr>
              <p:cNvPr id="25616" name="Rectangle 46"/>
              <p:cNvSpPr>
                <a:spLocks noChangeArrowheads="1"/>
              </p:cNvSpPr>
              <p:nvPr/>
            </p:nvSpPr>
            <p:spPr bwMode="auto">
              <a:xfrm>
                <a:off x="3215" y="2399"/>
                <a:ext cx="382" cy="382"/>
              </a:xfrm>
              <a:prstGeom prst="rect">
                <a:avLst/>
              </a:prstGeom>
              <a:solidFill>
                <a:srgbClr val="C0C0C0"/>
              </a:solidFill>
              <a:ln w="19050" algn="ctr">
                <a:solidFill>
                  <a:schemeClr val="tx1"/>
                </a:solidFill>
                <a:miter lim="800000"/>
                <a:headEnd/>
                <a:tailEnd/>
              </a:ln>
            </p:spPr>
            <p:txBody>
              <a:bodyPr wrap="none" anchor="ctr"/>
              <a:lstStyle/>
              <a:p>
                <a:pPr algn="ctr"/>
                <a:r>
                  <a:rPr lang="en-US" sz="3200" i="1">
                    <a:latin typeface="Times New Roman" pitchFamily="18" charset="0"/>
                  </a:rPr>
                  <a:t>H</a:t>
                </a:r>
              </a:p>
            </p:txBody>
          </p:sp>
          <p:sp>
            <p:nvSpPr>
              <p:cNvPr id="25617" name="Rectangle 47"/>
              <p:cNvSpPr>
                <a:spLocks noChangeArrowheads="1"/>
              </p:cNvSpPr>
              <p:nvPr/>
            </p:nvSpPr>
            <p:spPr bwMode="auto">
              <a:xfrm>
                <a:off x="3215" y="3021"/>
                <a:ext cx="382" cy="382"/>
              </a:xfrm>
              <a:prstGeom prst="rect">
                <a:avLst/>
              </a:prstGeom>
              <a:solidFill>
                <a:srgbClr val="C0C0C0"/>
              </a:solidFill>
              <a:ln w="19050" algn="ctr">
                <a:solidFill>
                  <a:schemeClr val="tx1"/>
                </a:solidFill>
                <a:miter lim="800000"/>
                <a:headEnd/>
                <a:tailEnd/>
              </a:ln>
            </p:spPr>
            <p:txBody>
              <a:bodyPr wrap="none" anchor="ctr"/>
              <a:lstStyle/>
              <a:p>
                <a:pPr algn="ctr"/>
                <a:r>
                  <a:rPr lang="en-US" sz="3200" i="1">
                    <a:latin typeface="Times New Roman" pitchFamily="18" charset="0"/>
                  </a:rPr>
                  <a:t>H</a:t>
                </a:r>
              </a:p>
            </p:txBody>
          </p:sp>
          <p:sp>
            <p:nvSpPr>
              <p:cNvPr id="25618" name="Rectangle 48"/>
              <p:cNvSpPr>
                <a:spLocks noChangeArrowheads="1"/>
              </p:cNvSpPr>
              <p:nvPr/>
            </p:nvSpPr>
            <p:spPr bwMode="auto">
              <a:xfrm>
                <a:off x="4171" y="2399"/>
                <a:ext cx="382" cy="382"/>
              </a:xfrm>
              <a:prstGeom prst="rect">
                <a:avLst/>
              </a:prstGeom>
              <a:solidFill>
                <a:srgbClr val="C0C0C0"/>
              </a:solidFill>
              <a:ln w="19050" algn="ctr">
                <a:solidFill>
                  <a:schemeClr val="tx1"/>
                </a:solidFill>
                <a:miter lim="800000"/>
                <a:headEnd/>
                <a:tailEnd/>
              </a:ln>
            </p:spPr>
            <p:txBody>
              <a:bodyPr wrap="none" anchor="ctr"/>
              <a:lstStyle/>
              <a:p>
                <a:pPr algn="ctr"/>
                <a:r>
                  <a:rPr lang="en-US" sz="3200" i="1">
                    <a:latin typeface="Times New Roman" pitchFamily="18" charset="0"/>
                  </a:rPr>
                  <a:t>H</a:t>
                </a:r>
              </a:p>
            </p:txBody>
          </p:sp>
          <p:sp>
            <p:nvSpPr>
              <p:cNvPr id="25619" name="Rectangle 49"/>
              <p:cNvSpPr>
                <a:spLocks noChangeArrowheads="1"/>
              </p:cNvSpPr>
              <p:nvPr/>
            </p:nvSpPr>
            <p:spPr bwMode="auto">
              <a:xfrm>
                <a:off x="4171" y="3021"/>
                <a:ext cx="382" cy="382"/>
              </a:xfrm>
              <a:prstGeom prst="rect">
                <a:avLst/>
              </a:prstGeom>
              <a:solidFill>
                <a:srgbClr val="C0C0C0"/>
              </a:solidFill>
              <a:ln w="19050" algn="ctr">
                <a:solidFill>
                  <a:schemeClr val="tx1"/>
                </a:solidFill>
                <a:miter lim="800000"/>
                <a:headEnd/>
                <a:tailEnd/>
              </a:ln>
            </p:spPr>
            <p:txBody>
              <a:bodyPr wrap="none" anchor="ctr"/>
              <a:lstStyle/>
              <a:p>
                <a:pPr algn="ctr"/>
                <a:r>
                  <a:rPr lang="en-US" sz="3200" i="1">
                    <a:latin typeface="Times New Roman" pitchFamily="18" charset="0"/>
                  </a:rPr>
                  <a:t>H</a:t>
                </a:r>
              </a:p>
            </p:txBody>
          </p:sp>
        </p:grpSp>
        <p:sp>
          <p:nvSpPr>
            <p:cNvPr id="25610" name="Text Box 50"/>
            <p:cNvSpPr txBox="1">
              <a:spLocks noChangeArrowheads="1"/>
            </p:cNvSpPr>
            <p:nvPr/>
          </p:nvSpPr>
          <p:spPr bwMode="auto">
            <a:xfrm>
              <a:off x="4505" y="2797"/>
              <a:ext cx="274" cy="404"/>
            </a:xfrm>
            <a:prstGeom prst="rect">
              <a:avLst/>
            </a:prstGeom>
            <a:noFill/>
            <a:ln w="9525">
              <a:noFill/>
              <a:miter lim="800000"/>
              <a:headEnd/>
              <a:tailEnd/>
            </a:ln>
          </p:spPr>
          <p:txBody>
            <a:bodyPr wrap="none">
              <a:spAutoFit/>
            </a:bodyPr>
            <a:lstStyle/>
            <a:p>
              <a:r>
                <a:rPr lang="en-CA" sz="3600">
                  <a:sym typeface="Symbol" pitchFamily="18" charset="2"/>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797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73FC08FD-1EFC-4663-A512-FBEEAB538B69}" type="slidenum">
              <a:rPr lang="en-US"/>
              <a:pPr/>
              <a:t>51</a:t>
            </a:fld>
            <a:endParaRPr lang="en-US"/>
          </a:p>
        </p:txBody>
      </p:sp>
      <p:sp>
        <p:nvSpPr>
          <p:cNvPr id="376834" name="Rectangle 2"/>
          <p:cNvSpPr>
            <a:spLocks noGrp="1" noChangeArrowheads="1"/>
          </p:cNvSpPr>
          <p:nvPr>
            <p:ph type="title"/>
          </p:nvPr>
        </p:nvSpPr>
        <p:spPr/>
        <p:txBody>
          <a:bodyPr/>
          <a:lstStyle/>
          <a:p>
            <a:pPr eaLnBrk="1" hangingPunct="1">
              <a:defRPr/>
            </a:pPr>
            <a:r>
              <a:rPr lang="en-US" b="1" smtClean="0">
                <a:solidFill>
                  <a:srgbClr val="666699"/>
                </a:solidFill>
                <a:effectLst>
                  <a:outerShdw blurRad="38100" dist="38100" dir="2700000" algn="tl">
                    <a:srgbClr val="C0C0C0"/>
                  </a:outerShdw>
                </a:effectLst>
              </a:rPr>
              <a:t>Multiplication problem</a:t>
            </a:r>
          </a:p>
        </p:txBody>
      </p:sp>
      <p:sp>
        <p:nvSpPr>
          <p:cNvPr id="376835" name="Rectangle 3"/>
          <p:cNvSpPr>
            <a:spLocks noGrp="1" noChangeArrowheads="1"/>
          </p:cNvSpPr>
          <p:nvPr>
            <p:ph type="body" idx="1"/>
          </p:nvPr>
        </p:nvSpPr>
        <p:spPr>
          <a:xfrm>
            <a:off x="304800" y="2743200"/>
            <a:ext cx="7239000" cy="2514600"/>
          </a:xfrm>
        </p:spPr>
        <p:txBody>
          <a:bodyPr/>
          <a:lstStyle/>
          <a:p>
            <a:pPr eaLnBrk="1" hangingPunct="1">
              <a:lnSpc>
                <a:spcPct val="130000"/>
              </a:lnSpc>
            </a:pPr>
            <a:r>
              <a:rPr lang="en-US" sz="2400" smtClean="0"/>
              <a:t>“Grade school” algorithm takes </a:t>
            </a:r>
            <a:r>
              <a:rPr lang="en-US" sz="2800" i="1" smtClean="0">
                <a:latin typeface="Times New Roman" pitchFamily="18" charset="0"/>
              </a:rPr>
              <a:t>O</a:t>
            </a:r>
            <a:r>
              <a:rPr lang="en-US" sz="2800" smtClean="0">
                <a:latin typeface="Times New Roman" pitchFamily="18" charset="0"/>
              </a:rPr>
              <a:t>(</a:t>
            </a:r>
            <a:r>
              <a:rPr lang="en-US" sz="2800" i="1" smtClean="0">
                <a:latin typeface="Times New Roman" pitchFamily="18" charset="0"/>
              </a:rPr>
              <a:t>n</a:t>
            </a:r>
            <a:r>
              <a:rPr lang="en-US" sz="2800" baseline="30000" smtClean="0">
                <a:latin typeface="Times New Roman" pitchFamily="18" charset="0"/>
              </a:rPr>
              <a:t>2</a:t>
            </a:r>
            <a:r>
              <a:rPr lang="en-US" sz="2800" smtClean="0">
                <a:latin typeface="Times New Roman" pitchFamily="18" charset="0"/>
              </a:rPr>
              <a:t>) </a:t>
            </a:r>
            <a:r>
              <a:rPr lang="en-US" sz="2400" smtClean="0"/>
              <a:t>steps</a:t>
            </a:r>
            <a:endParaRPr lang="en-US" sz="2800" smtClean="0">
              <a:latin typeface="Times New Roman" pitchFamily="18" charset="0"/>
            </a:endParaRPr>
          </a:p>
          <a:p>
            <a:pPr eaLnBrk="1" hangingPunct="1">
              <a:lnSpc>
                <a:spcPct val="130000"/>
              </a:lnSpc>
            </a:pPr>
            <a:r>
              <a:rPr lang="en-US" sz="2400" smtClean="0"/>
              <a:t>Best currently-known </a:t>
            </a:r>
            <a:r>
              <a:rPr lang="en-US" sz="2400" b="1" i="1" smtClean="0"/>
              <a:t>classical </a:t>
            </a:r>
            <a:r>
              <a:rPr lang="en-US" sz="2400" smtClean="0"/>
              <a:t>algorithm costs </a:t>
            </a:r>
            <a:r>
              <a:rPr lang="en-US" sz="2400" i="1" smtClean="0">
                <a:latin typeface="Times New Roman" pitchFamily="18" charset="0"/>
              </a:rPr>
              <a:t>O</a:t>
            </a:r>
            <a:r>
              <a:rPr lang="en-US" sz="2400" smtClean="0">
                <a:latin typeface="Times New Roman" pitchFamily="18" charset="0"/>
              </a:rPr>
              <a:t>(</a:t>
            </a:r>
            <a:r>
              <a:rPr lang="en-US" sz="2400" i="1" smtClean="0">
                <a:latin typeface="Times New Roman" pitchFamily="18" charset="0"/>
              </a:rPr>
              <a:t>n</a:t>
            </a:r>
            <a:r>
              <a:rPr lang="en-US" sz="1600" i="1" smtClean="0">
                <a:latin typeface="Times New Roman" pitchFamily="18" charset="0"/>
              </a:rPr>
              <a:t> </a:t>
            </a:r>
            <a:r>
              <a:rPr lang="en-US" sz="2400" smtClean="0">
                <a:latin typeface="Times New Roman" pitchFamily="18" charset="0"/>
              </a:rPr>
              <a:t>log</a:t>
            </a:r>
            <a:r>
              <a:rPr lang="en-US" sz="1400" i="1" smtClean="0">
                <a:latin typeface="Times New Roman" pitchFamily="18" charset="0"/>
              </a:rPr>
              <a:t> </a:t>
            </a:r>
            <a:r>
              <a:rPr lang="en-US" sz="2400" i="1" smtClean="0">
                <a:latin typeface="Times New Roman" pitchFamily="18" charset="0"/>
              </a:rPr>
              <a:t>n </a:t>
            </a:r>
            <a:r>
              <a:rPr lang="en-US" sz="2400" smtClean="0">
                <a:latin typeface="Times New Roman" pitchFamily="18" charset="0"/>
              </a:rPr>
              <a:t>loglog</a:t>
            </a:r>
            <a:r>
              <a:rPr lang="en-US" sz="1600" i="1" smtClean="0">
                <a:latin typeface="Times New Roman" pitchFamily="18" charset="0"/>
              </a:rPr>
              <a:t> </a:t>
            </a:r>
            <a:r>
              <a:rPr lang="en-US" sz="2400" i="1" smtClean="0">
                <a:latin typeface="Times New Roman" pitchFamily="18" charset="0"/>
              </a:rPr>
              <a:t>n</a:t>
            </a:r>
            <a:r>
              <a:rPr lang="en-US" sz="2400" smtClean="0">
                <a:latin typeface="Times New Roman" pitchFamily="18" charset="0"/>
              </a:rPr>
              <a:t>)</a:t>
            </a:r>
          </a:p>
          <a:p>
            <a:pPr eaLnBrk="1" hangingPunct="1">
              <a:lnSpc>
                <a:spcPct val="130000"/>
              </a:lnSpc>
            </a:pPr>
            <a:r>
              <a:rPr lang="en-US" sz="2400" smtClean="0"/>
              <a:t>Best currently-known </a:t>
            </a:r>
            <a:r>
              <a:rPr lang="en-US" sz="2400" b="1" i="1" smtClean="0"/>
              <a:t>quantum</a:t>
            </a:r>
            <a:r>
              <a:rPr lang="en-US" sz="2400" smtClean="0"/>
              <a:t> method: same</a:t>
            </a:r>
          </a:p>
        </p:txBody>
      </p:sp>
      <p:sp>
        <p:nvSpPr>
          <p:cNvPr id="27653" name="Text Box 4"/>
          <p:cNvSpPr txBox="1">
            <a:spLocks noChangeArrowheads="1"/>
          </p:cNvSpPr>
          <p:nvPr/>
        </p:nvSpPr>
        <p:spPr bwMode="auto">
          <a:xfrm>
            <a:off x="304800" y="1550988"/>
            <a:ext cx="6121400" cy="519112"/>
          </a:xfrm>
          <a:prstGeom prst="rect">
            <a:avLst/>
          </a:prstGeom>
          <a:noFill/>
          <a:ln w="19050" algn="ctr">
            <a:noFill/>
            <a:miter lim="800000"/>
            <a:headEnd/>
            <a:tailEnd/>
          </a:ln>
        </p:spPr>
        <p:txBody>
          <a:bodyPr wrap="none">
            <a:spAutoFit/>
          </a:bodyPr>
          <a:lstStyle/>
          <a:p>
            <a:r>
              <a:rPr lang="en-US" b="1"/>
              <a:t>Input:</a:t>
            </a:r>
            <a:r>
              <a:rPr lang="en-US"/>
              <a:t> two </a:t>
            </a:r>
            <a:r>
              <a:rPr lang="en-US" sz="2800" i="1">
                <a:latin typeface="Times New Roman" pitchFamily="18" charset="0"/>
              </a:rPr>
              <a:t>n</a:t>
            </a:r>
            <a:r>
              <a:rPr lang="en-US"/>
              <a:t>-bit numbers (e.g. </a:t>
            </a:r>
            <a:r>
              <a:rPr lang="en-US">
                <a:solidFill>
                  <a:srgbClr val="003399"/>
                </a:solidFill>
              </a:rPr>
              <a:t>101</a:t>
            </a:r>
            <a:r>
              <a:rPr lang="en-US"/>
              <a:t> and </a:t>
            </a:r>
            <a:r>
              <a:rPr lang="en-US">
                <a:solidFill>
                  <a:srgbClr val="003399"/>
                </a:solidFill>
              </a:rPr>
              <a:t>111</a:t>
            </a:r>
            <a:r>
              <a:rPr lang="en-US"/>
              <a:t>)</a:t>
            </a:r>
          </a:p>
        </p:txBody>
      </p:sp>
      <p:sp>
        <p:nvSpPr>
          <p:cNvPr id="27654" name="Text Box 5"/>
          <p:cNvSpPr txBox="1">
            <a:spLocks noChangeArrowheads="1"/>
          </p:cNvSpPr>
          <p:nvPr/>
        </p:nvSpPr>
        <p:spPr bwMode="auto">
          <a:xfrm>
            <a:off x="304800" y="2209800"/>
            <a:ext cx="4960938" cy="457200"/>
          </a:xfrm>
          <a:prstGeom prst="rect">
            <a:avLst/>
          </a:prstGeom>
          <a:noFill/>
          <a:ln w="19050" algn="ctr">
            <a:noFill/>
            <a:miter lim="800000"/>
            <a:headEnd/>
            <a:tailEnd/>
          </a:ln>
        </p:spPr>
        <p:txBody>
          <a:bodyPr wrap="none">
            <a:spAutoFit/>
          </a:bodyPr>
          <a:lstStyle/>
          <a:p>
            <a:r>
              <a:rPr lang="en-US" b="1"/>
              <a:t>Output:</a:t>
            </a:r>
            <a:r>
              <a:rPr lang="en-US"/>
              <a:t> their product (e.g. </a:t>
            </a:r>
            <a:r>
              <a:rPr lang="en-US">
                <a:solidFill>
                  <a:srgbClr val="003399"/>
                </a:solidFill>
              </a:rPr>
              <a:t>100011</a:t>
            </a:r>
            <a:r>
              <a:rPr lang="en-US"/>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68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68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68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F4C14AFB-BEDF-43CE-96D5-DBC28D5C3F39}" type="slidenum">
              <a:rPr lang="en-US"/>
              <a:pPr/>
              <a:t>52</a:t>
            </a:fld>
            <a:endParaRPr lang="en-US"/>
          </a:p>
        </p:txBody>
      </p:sp>
      <p:sp>
        <p:nvSpPr>
          <p:cNvPr id="377858" name="Rectangle 2"/>
          <p:cNvSpPr>
            <a:spLocks noGrp="1" noChangeArrowheads="1"/>
          </p:cNvSpPr>
          <p:nvPr>
            <p:ph type="title"/>
          </p:nvPr>
        </p:nvSpPr>
        <p:spPr/>
        <p:txBody>
          <a:bodyPr/>
          <a:lstStyle/>
          <a:p>
            <a:pPr eaLnBrk="1" hangingPunct="1">
              <a:defRPr/>
            </a:pPr>
            <a:r>
              <a:rPr lang="en-US" b="1" smtClean="0">
                <a:solidFill>
                  <a:srgbClr val="666699"/>
                </a:solidFill>
                <a:effectLst>
                  <a:outerShdw blurRad="38100" dist="38100" dir="2700000" algn="tl">
                    <a:srgbClr val="C0C0C0"/>
                  </a:outerShdw>
                </a:effectLst>
              </a:rPr>
              <a:t>Factoring problem</a:t>
            </a:r>
          </a:p>
        </p:txBody>
      </p:sp>
      <p:sp>
        <p:nvSpPr>
          <p:cNvPr id="377859" name="Rectangle 3"/>
          <p:cNvSpPr>
            <a:spLocks noGrp="1" noChangeArrowheads="1"/>
          </p:cNvSpPr>
          <p:nvPr>
            <p:ph type="body" idx="1"/>
          </p:nvPr>
        </p:nvSpPr>
        <p:spPr>
          <a:xfrm>
            <a:off x="152400" y="2667000"/>
            <a:ext cx="8821738" cy="3494088"/>
          </a:xfrm>
        </p:spPr>
        <p:txBody>
          <a:bodyPr/>
          <a:lstStyle/>
          <a:p>
            <a:pPr eaLnBrk="1" hangingPunct="1">
              <a:lnSpc>
                <a:spcPct val="115000"/>
              </a:lnSpc>
            </a:pPr>
            <a:r>
              <a:rPr lang="en-US" sz="2400" smtClean="0"/>
              <a:t>Trial division costs  </a:t>
            </a:r>
            <a:r>
              <a:rPr lang="en-US" sz="2800" smtClean="0">
                <a:sym typeface="Symbol" pitchFamily="18" charset="2"/>
              </a:rPr>
              <a:t> </a:t>
            </a:r>
            <a:r>
              <a:rPr lang="en-US" sz="2800" smtClean="0">
                <a:latin typeface="Times New Roman" pitchFamily="18" charset="0"/>
              </a:rPr>
              <a:t>2</a:t>
            </a:r>
            <a:r>
              <a:rPr lang="en-US" i="1" baseline="30000" smtClean="0">
                <a:latin typeface="Times New Roman" pitchFamily="18" charset="0"/>
              </a:rPr>
              <a:t>n</a:t>
            </a:r>
            <a:r>
              <a:rPr lang="en-US" sz="2800" b="1" baseline="30000" smtClean="0">
                <a:latin typeface="Times New Roman" pitchFamily="18" charset="0"/>
              </a:rPr>
              <a:t>/</a:t>
            </a:r>
            <a:r>
              <a:rPr lang="en-US" sz="2800" baseline="30000" smtClean="0">
                <a:latin typeface="Times New Roman" pitchFamily="18" charset="0"/>
              </a:rPr>
              <a:t>2</a:t>
            </a:r>
          </a:p>
          <a:p>
            <a:pPr eaLnBrk="1" hangingPunct="1">
              <a:lnSpc>
                <a:spcPct val="115000"/>
              </a:lnSpc>
            </a:pPr>
            <a:r>
              <a:rPr lang="en-US" sz="2400" smtClean="0"/>
              <a:t>Best currently-known </a:t>
            </a:r>
            <a:r>
              <a:rPr lang="en-US" sz="2400" b="1" i="1" smtClean="0"/>
              <a:t>classical</a:t>
            </a:r>
            <a:r>
              <a:rPr lang="en-US" sz="2400" smtClean="0"/>
              <a:t> algorithm costs </a:t>
            </a:r>
            <a:r>
              <a:rPr lang="en-US" sz="2800" i="1" smtClean="0">
                <a:latin typeface="Times New Roman" pitchFamily="18" charset="0"/>
                <a:sym typeface="Symbol" pitchFamily="18" charset="2"/>
              </a:rPr>
              <a:t>O</a:t>
            </a:r>
            <a:r>
              <a:rPr lang="en-US" smtClean="0">
                <a:latin typeface="Times New Roman" pitchFamily="18" charset="0"/>
                <a:sym typeface="Symbol" pitchFamily="18" charset="2"/>
              </a:rPr>
              <a:t>(</a:t>
            </a:r>
            <a:r>
              <a:rPr lang="en-US" sz="2800" smtClean="0">
                <a:latin typeface="Times New Roman" pitchFamily="18" charset="0"/>
              </a:rPr>
              <a:t>2</a:t>
            </a:r>
            <a:r>
              <a:rPr lang="en-US" sz="3600" i="1" baseline="30000" smtClean="0">
                <a:latin typeface="Times New Roman" pitchFamily="18" charset="0"/>
              </a:rPr>
              <a:t>n</a:t>
            </a:r>
            <a:r>
              <a:rPr lang="en-US" sz="2800" b="1" baseline="54000" smtClean="0">
                <a:latin typeface="Times New Roman" pitchFamily="18" charset="0"/>
                <a:cs typeface="Times New Roman" pitchFamily="18" charset="0"/>
              </a:rPr>
              <a:t>⅓</a:t>
            </a:r>
            <a:r>
              <a:rPr lang="en-US" sz="1600" b="1" baseline="54000" smtClean="0">
                <a:latin typeface="Times New Roman" pitchFamily="18" charset="0"/>
                <a:cs typeface="Times New Roman" pitchFamily="18" charset="0"/>
              </a:rPr>
              <a:t> </a:t>
            </a:r>
            <a:r>
              <a:rPr lang="en-US" baseline="30000" smtClean="0">
                <a:latin typeface="Times New Roman" pitchFamily="18" charset="0"/>
              </a:rPr>
              <a:t>log</a:t>
            </a:r>
            <a:r>
              <a:rPr lang="en-US" sz="2800" b="1" baseline="54000" smtClean="0">
                <a:latin typeface="Times New Roman" pitchFamily="18" charset="0"/>
                <a:cs typeface="Times New Roman" pitchFamily="18" charset="0"/>
              </a:rPr>
              <a:t>⅔</a:t>
            </a:r>
            <a:r>
              <a:rPr lang="en-US" sz="1600" i="1" baseline="30000" smtClean="0">
                <a:latin typeface="Times New Roman" pitchFamily="18" charset="0"/>
              </a:rPr>
              <a:t> </a:t>
            </a:r>
            <a:r>
              <a:rPr lang="en-US" sz="3600" i="1" baseline="30000" smtClean="0">
                <a:latin typeface="Times New Roman" pitchFamily="18" charset="0"/>
              </a:rPr>
              <a:t>n</a:t>
            </a:r>
            <a:r>
              <a:rPr lang="en-US" sz="1000" i="1" baseline="30000" smtClean="0">
                <a:latin typeface="Times New Roman" pitchFamily="18" charset="0"/>
              </a:rPr>
              <a:t> </a:t>
            </a:r>
            <a:r>
              <a:rPr lang="en-US" smtClean="0">
                <a:latin typeface="Times New Roman" pitchFamily="18" charset="0"/>
                <a:sym typeface="Symbol" pitchFamily="18" charset="2"/>
              </a:rPr>
              <a:t>)</a:t>
            </a:r>
            <a:endParaRPr lang="en-US" sz="2400" b="1" baseline="54000" smtClean="0">
              <a:latin typeface="Times New Roman" pitchFamily="18" charset="0"/>
              <a:cs typeface="Times New Roman" pitchFamily="18" charset="0"/>
            </a:endParaRPr>
          </a:p>
          <a:p>
            <a:pPr eaLnBrk="1" hangingPunct="1">
              <a:lnSpc>
                <a:spcPct val="115000"/>
              </a:lnSpc>
            </a:pPr>
            <a:r>
              <a:rPr lang="en-US" sz="2400" smtClean="0"/>
              <a:t>Hardness of factoring is the basis of the security of many cryptosystems (e.g. RSA)</a:t>
            </a:r>
          </a:p>
          <a:p>
            <a:pPr eaLnBrk="1" hangingPunct="1">
              <a:lnSpc>
                <a:spcPct val="115000"/>
              </a:lnSpc>
            </a:pPr>
            <a:r>
              <a:rPr lang="en-US" sz="2400" smtClean="0"/>
              <a:t>Shor’s </a:t>
            </a:r>
            <a:r>
              <a:rPr lang="en-US" sz="2400" b="1" i="1" smtClean="0"/>
              <a:t>quantum</a:t>
            </a:r>
            <a:r>
              <a:rPr lang="en-US" sz="2400" smtClean="0"/>
              <a:t> algorithm costs </a:t>
            </a:r>
            <a:r>
              <a:rPr lang="en-US" sz="2800" smtClean="0">
                <a:sym typeface="Symbol" pitchFamily="18" charset="2"/>
              </a:rPr>
              <a:t> </a:t>
            </a:r>
            <a:r>
              <a:rPr lang="en-US" i="1" smtClean="0">
                <a:latin typeface="Times New Roman" pitchFamily="18" charset="0"/>
                <a:sym typeface="Symbol" pitchFamily="18" charset="2"/>
              </a:rPr>
              <a:t>n</a:t>
            </a:r>
            <a:r>
              <a:rPr lang="en-US" sz="2800" baseline="30000" smtClean="0">
                <a:latin typeface="Times New Roman" pitchFamily="18" charset="0"/>
              </a:rPr>
              <a:t>2</a:t>
            </a:r>
            <a:r>
              <a:rPr lang="en-US" sz="2800" smtClean="0">
                <a:latin typeface="Times New Roman" pitchFamily="18" charset="0"/>
              </a:rPr>
              <a:t>      [</a:t>
            </a:r>
            <a:r>
              <a:rPr lang="en-US" sz="1200" smtClean="0">
                <a:latin typeface="Times New Roman" pitchFamily="18" charset="0"/>
              </a:rPr>
              <a:t> </a:t>
            </a:r>
            <a:r>
              <a:rPr lang="en-US" sz="2400" i="1" smtClean="0">
                <a:latin typeface="Times New Roman" pitchFamily="18" charset="0"/>
                <a:sym typeface="Symbol" pitchFamily="18" charset="2"/>
              </a:rPr>
              <a:t>O</a:t>
            </a:r>
            <a:r>
              <a:rPr lang="en-US" sz="2400" smtClean="0">
                <a:latin typeface="Times New Roman" pitchFamily="18" charset="0"/>
              </a:rPr>
              <a:t>(</a:t>
            </a:r>
            <a:r>
              <a:rPr lang="en-US" sz="2800" i="1" smtClean="0">
                <a:latin typeface="Times New Roman" pitchFamily="18" charset="0"/>
                <a:sym typeface="Symbol" pitchFamily="18" charset="2"/>
              </a:rPr>
              <a:t>n</a:t>
            </a:r>
            <a:r>
              <a:rPr lang="en-US" sz="2400" baseline="30000" smtClean="0">
                <a:latin typeface="Times New Roman" pitchFamily="18" charset="0"/>
              </a:rPr>
              <a:t>2</a:t>
            </a:r>
            <a:r>
              <a:rPr lang="en-US" sz="1400" baseline="30000" smtClean="0">
                <a:latin typeface="Times New Roman" pitchFamily="18" charset="0"/>
              </a:rPr>
              <a:t> </a:t>
            </a:r>
            <a:r>
              <a:rPr lang="en-US" sz="2400" smtClean="0">
                <a:latin typeface="Times New Roman" pitchFamily="18" charset="0"/>
                <a:sym typeface="Symbol" pitchFamily="18" charset="2"/>
              </a:rPr>
              <a:t>log</a:t>
            </a:r>
            <a:r>
              <a:rPr lang="en-US" sz="1000" smtClean="0">
                <a:latin typeface="Times New Roman" pitchFamily="18" charset="0"/>
                <a:sym typeface="Symbol" pitchFamily="18" charset="2"/>
              </a:rPr>
              <a:t> </a:t>
            </a:r>
            <a:r>
              <a:rPr lang="en-US" sz="2800" i="1" smtClean="0">
                <a:latin typeface="Times New Roman" pitchFamily="18" charset="0"/>
                <a:sym typeface="Symbol" pitchFamily="18" charset="2"/>
              </a:rPr>
              <a:t>n</a:t>
            </a:r>
            <a:r>
              <a:rPr lang="en-US" sz="1200" i="1" smtClean="0">
                <a:latin typeface="Times New Roman" pitchFamily="18" charset="0"/>
                <a:sym typeface="Symbol" pitchFamily="18" charset="2"/>
              </a:rPr>
              <a:t> </a:t>
            </a:r>
            <a:r>
              <a:rPr lang="en-US" sz="2400" smtClean="0">
                <a:latin typeface="Times New Roman" pitchFamily="18" charset="0"/>
                <a:sym typeface="Symbol" pitchFamily="18" charset="2"/>
              </a:rPr>
              <a:t>loglog</a:t>
            </a:r>
            <a:r>
              <a:rPr lang="en-US" sz="1000" smtClean="0">
                <a:latin typeface="Times New Roman" pitchFamily="18" charset="0"/>
                <a:sym typeface="Symbol" pitchFamily="18" charset="2"/>
              </a:rPr>
              <a:t> </a:t>
            </a:r>
            <a:r>
              <a:rPr lang="en-US" sz="2800" i="1" smtClean="0">
                <a:latin typeface="Times New Roman" pitchFamily="18" charset="0"/>
                <a:sym typeface="Symbol" pitchFamily="18" charset="2"/>
              </a:rPr>
              <a:t>n</a:t>
            </a:r>
            <a:r>
              <a:rPr lang="en-US" sz="2800" smtClean="0">
                <a:latin typeface="Times New Roman" pitchFamily="18" charset="0"/>
                <a:sym typeface="Symbol" pitchFamily="18" charset="2"/>
              </a:rPr>
              <a:t>)</a:t>
            </a:r>
            <a:r>
              <a:rPr lang="en-US" sz="1200" smtClean="0">
                <a:latin typeface="Times New Roman" pitchFamily="18" charset="0"/>
                <a:sym typeface="Symbol" pitchFamily="18" charset="2"/>
              </a:rPr>
              <a:t> </a:t>
            </a:r>
            <a:r>
              <a:rPr lang="en-US" sz="2800" smtClean="0">
                <a:latin typeface="Times New Roman" pitchFamily="18" charset="0"/>
                <a:sym typeface="Symbol" pitchFamily="18" charset="2"/>
              </a:rPr>
              <a:t>]</a:t>
            </a:r>
            <a:endParaRPr lang="en-US" sz="2400" smtClean="0">
              <a:latin typeface="Times New Roman" pitchFamily="18" charset="0"/>
              <a:cs typeface="Times New Roman" pitchFamily="18" charset="0"/>
            </a:endParaRPr>
          </a:p>
          <a:p>
            <a:pPr eaLnBrk="1" hangingPunct="1">
              <a:lnSpc>
                <a:spcPct val="115000"/>
              </a:lnSpc>
            </a:pPr>
            <a:r>
              <a:rPr lang="en-US" sz="2400" smtClean="0"/>
              <a:t>Implementation would break RSA and other cryptosystems</a:t>
            </a:r>
          </a:p>
        </p:txBody>
      </p:sp>
      <p:sp>
        <p:nvSpPr>
          <p:cNvPr id="28677" name="Text Box 4"/>
          <p:cNvSpPr txBox="1">
            <a:spLocks noChangeArrowheads="1"/>
          </p:cNvSpPr>
          <p:nvPr/>
        </p:nvSpPr>
        <p:spPr bwMode="auto">
          <a:xfrm>
            <a:off x="304800" y="1447800"/>
            <a:ext cx="5156200" cy="519113"/>
          </a:xfrm>
          <a:prstGeom prst="rect">
            <a:avLst/>
          </a:prstGeom>
          <a:noFill/>
          <a:ln w="19050" algn="ctr">
            <a:noFill/>
            <a:miter lim="800000"/>
            <a:headEnd/>
            <a:tailEnd/>
          </a:ln>
        </p:spPr>
        <p:txBody>
          <a:bodyPr wrap="none">
            <a:spAutoFit/>
          </a:bodyPr>
          <a:lstStyle/>
          <a:p>
            <a:r>
              <a:rPr lang="en-US" b="1"/>
              <a:t>Input:</a:t>
            </a:r>
            <a:r>
              <a:rPr lang="en-US"/>
              <a:t> an </a:t>
            </a:r>
            <a:r>
              <a:rPr lang="en-US" sz="2800" i="1">
                <a:latin typeface="Times New Roman" pitchFamily="18" charset="0"/>
              </a:rPr>
              <a:t>n</a:t>
            </a:r>
            <a:r>
              <a:rPr lang="en-US"/>
              <a:t>-bit number (e.g. </a:t>
            </a:r>
            <a:r>
              <a:rPr lang="en-US">
                <a:solidFill>
                  <a:srgbClr val="003399"/>
                </a:solidFill>
              </a:rPr>
              <a:t>100011</a:t>
            </a:r>
            <a:r>
              <a:rPr lang="en-US"/>
              <a:t>)</a:t>
            </a:r>
          </a:p>
        </p:txBody>
      </p:sp>
      <p:sp>
        <p:nvSpPr>
          <p:cNvPr id="28678" name="Text Box 5"/>
          <p:cNvSpPr txBox="1">
            <a:spLocks noChangeArrowheads="1"/>
          </p:cNvSpPr>
          <p:nvPr/>
        </p:nvSpPr>
        <p:spPr bwMode="auto">
          <a:xfrm>
            <a:off x="304800" y="2057400"/>
            <a:ext cx="5129213" cy="457200"/>
          </a:xfrm>
          <a:prstGeom prst="rect">
            <a:avLst/>
          </a:prstGeom>
          <a:noFill/>
          <a:ln w="19050" algn="ctr">
            <a:noFill/>
            <a:miter lim="800000"/>
            <a:headEnd/>
            <a:tailEnd/>
          </a:ln>
        </p:spPr>
        <p:txBody>
          <a:bodyPr wrap="none">
            <a:spAutoFit/>
          </a:bodyPr>
          <a:lstStyle/>
          <a:p>
            <a:r>
              <a:rPr lang="en-US" b="1"/>
              <a:t>Output:</a:t>
            </a:r>
            <a:r>
              <a:rPr lang="en-US"/>
              <a:t> their product (e.g. </a:t>
            </a:r>
            <a:r>
              <a:rPr lang="en-US">
                <a:solidFill>
                  <a:srgbClr val="003399"/>
                </a:solidFill>
              </a:rPr>
              <a:t>101</a:t>
            </a:r>
            <a:r>
              <a:rPr lang="en-US"/>
              <a:t>,</a:t>
            </a:r>
            <a:r>
              <a:rPr lang="en-US">
                <a:solidFill>
                  <a:srgbClr val="003399"/>
                </a:solidFill>
              </a:rPr>
              <a:t> 111</a:t>
            </a:r>
            <a:r>
              <a:rPr lang="en-US"/>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7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7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78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78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78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Grover’s Search Algorithm</a:t>
            </a:r>
            <a:endParaRPr lang="en-US" dirty="0"/>
          </a:p>
        </p:txBody>
      </p:sp>
      <p:sp>
        <p:nvSpPr>
          <p:cNvPr id="3" name="Content Placeholder 2"/>
          <p:cNvSpPr>
            <a:spLocks noGrp="1"/>
          </p:cNvSpPr>
          <p:nvPr>
            <p:ph idx="1"/>
          </p:nvPr>
        </p:nvSpPr>
        <p:spPr/>
        <p:txBody>
          <a:bodyPr/>
          <a:lstStyle/>
          <a:p>
            <a:pPr>
              <a:buNone/>
            </a:pPr>
            <a:r>
              <a:rPr lang="en-US" dirty="0" smtClean="0"/>
              <a:t>• </a:t>
            </a:r>
            <a:r>
              <a:rPr lang="en-US" dirty="0"/>
              <a:t>Search in a database with N names</a:t>
            </a:r>
            <a:r>
              <a:rPr lang="en-US" dirty="0" smtClean="0"/>
              <a:t>.</a:t>
            </a:r>
          </a:p>
          <a:p>
            <a:pPr>
              <a:buNone/>
            </a:pPr>
            <a:r>
              <a:rPr lang="en-US" dirty="0" smtClean="0"/>
              <a:t>• </a:t>
            </a:r>
            <a:r>
              <a:rPr lang="en-US" dirty="0"/>
              <a:t>Names are randomly entered.</a:t>
            </a:r>
          </a:p>
          <a:p>
            <a:pPr>
              <a:buNone/>
            </a:pPr>
            <a:r>
              <a:rPr lang="en-US" dirty="0"/>
              <a:t>• Classically on average N/2 search </a:t>
            </a:r>
            <a:r>
              <a:rPr lang="en-US" dirty="0" smtClean="0"/>
              <a:t>is required</a:t>
            </a:r>
            <a:r>
              <a:rPr lang="en-US" dirty="0"/>
              <a:t>. O(N) operations is required.</a:t>
            </a:r>
          </a:p>
          <a:p>
            <a:pPr>
              <a:buNone/>
            </a:pPr>
            <a:r>
              <a:rPr lang="en-US" dirty="0"/>
              <a:t>• Quantum computation requires O(</a:t>
            </a:r>
            <a:r>
              <a:rPr lang="en-US" dirty="0" err="1"/>
              <a:t>sqrt</a:t>
            </a:r>
            <a:r>
              <a:rPr lang="en-US" dirty="0"/>
              <a:t>(N</a:t>
            </a:r>
            <a:r>
              <a:rPr lang="en-US" dirty="0" smtClean="0"/>
              <a:t>)) operations</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5"/>
          <p:cNvSpPr>
            <a:spLocks noGrp="1"/>
          </p:cNvSpPr>
          <p:nvPr>
            <p:ph type="sldNum" sz="quarter" idx="12"/>
          </p:nvPr>
        </p:nvSpPr>
        <p:spPr>
          <a:noFill/>
        </p:spPr>
        <p:txBody>
          <a:bodyPr/>
          <a:lstStyle/>
          <a:p>
            <a:fld id="{57B25B98-0A32-4659-A21C-A62C7C9B6BD2}" type="slidenum">
              <a:rPr lang="en-US"/>
              <a:pPr/>
              <a:t>54</a:t>
            </a:fld>
            <a:endParaRPr lang="en-US"/>
          </a:p>
        </p:txBody>
      </p:sp>
      <p:sp>
        <p:nvSpPr>
          <p:cNvPr id="468994" name="Rectangle 2"/>
          <p:cNvSpPr>
            <a:spLocks noGrp="1" noChangeArrowheads="1"/>
          </p:cNvSpPr>
          <p:nvPr>
            <p:ph type="title"/>
          </p:nvPr>
        </p:nvSpPr>
        <p:spPr>
          <a:xfrm>
            <a:off x="169863" y="274638"/>
            <a:ext cx="8728075" cy="1143000"/>
          </a:xfrm>
        </p:spPr>
        <p:txBody>
          <a:bodyPr/>
          <a:lstStyle/>
          <a:p>
            <a:pPr eaLnBrk="1" hangingPunct="1">
              <a:defRPr/>
            </a:pPr>
            <a:r>
              <a:rPr lang="en-US" sz="4000" b="1" smtClean="0">
                <a:solidFill>
                  <a:srgbClr val="666699"/>
                </a:solidFill>
                <a:effectLst>
                  <a:outerShdw blurRad="38100" dist="38100" dir="2700000" algn="tl">
                    <a:srgbClr val="C0C0C0"/>
                  </a:outerShdw>
                </a:effectLst>
              </a:rPr>
              <a:t>How do quantum algorithms work?</a:t>
            </a:r>
          </a:p>
        </p:txBody>
      </p:sp>
      <p:sp>
        <p:nvSpPr>
          <p:cNvPr id="468995" name="Text Box 3"/>
          <p:cNvSpPr txBox="1">
            <a:spLocks noChangeArrowheads="1"/>
          </p:cNvSpPr>
          <p:nvPr/>
        </p:nvSpPr>
        <p:spPr bwMode="auto">
          <a:xfrm>
            <a:off x="169863" y="3125788"/>
            <a:ext cx="8501062" cy="822325"/>
          </a:xfrm>
          <a:prstGeom prst="rect">
            <a:avLst/>
          </a:prstGeom>
          <a:noFill/>
          <a:ln w="9525">
            <a:noFill/>
            <a:miter lim="800000"/>
            <a:headEnd/>
            <a:tailEnd/>
          </a:ln>
        </p:spPr>
        <p:txBody>
          <a:bodyPr>
            <a:spAutoFit/>
          </a:bodyPr>
          <a:lstStyle/>
          <a:p>
            <a:r>
              <a:rPr lang="en-US"/>
              <a:t>This is </a:t>
            </a:r>
            <a:r>
              <a:rPr lang="en-US" b="1" i="1"/>
              <a:t>not </a:t>
            </a:r>
            <a:r>
              <a:rPr lang="en-US"/>
              <a:t>performing “exponentially many computations at polynomial cost”</a:t>
            </a:r>
          </a:p>
        </p:txBody>
      </p:sp>
      <p:sp>
        <p:nvSpPr>
          <p:cNvPr id="468996" name="Text Box 4"/>
          <p:cNvSpPr txBox="1">
            <a:spLocks noChangeArrowheads="1"/>
          </p:cNvSpPr>
          <p:nvPr/>
        </p:nvSpPr>
        <p:spPr bwMode="auto">
          <a:xfrm>
            <a:off x="169863" y="5175250"/>
            <a:ext cx="8651875" cy="1311275"/>
          </a:xfrm>
          <a:prstGeom prst="rect">
            <a:avLst/>
          </a:prstGeom>
          <a:noFill/>
          <a:ln w="9525">
            <a:noFill/>
            <a:miter lim="800000"/>
            <a:headEnd/>
            <a:tailEnd/>
          </a:ln>
        </p:spPr>
        <p:txBody>
          <a:bodyPr>
            <a:spAutoFit/>
          </a:bodyPr>
          <a:lstStyle/>
          <a:p>
            <a:r>
              <a:rPr lang="en-US" u="sng"/>
              <a:t>But we can make some interesting </a:t>
            </a:r>
            <a:r>
              <a:rPr lang="en-US" b="1" i="1" u="sng"/>
              <a:t>tradeoffs</a:t>
            </a:r>
            <a:r>
              <a:rPr lang="en-US" u="sng"/>
              <a:t>:</a:t>
            </a:r>
          </a:p>
          <a:p>
            <a:r>
              <a:rPr lang="en-US"/>
              <a:t>instead of learning about any  </a:t>
            </a:r>
            <a:r>
              <a:rPr lang="en-US" sz="2800">
                <a:solidFill>
                  <a:srgbClr val="003399"/>
                </a:solidFill>
                <a:latin typeface="Times New Roman" pitchFamily="18" charset="0"/>
              </a:rPr>
              <a:t>(</a:t>
            </a:r>
            <a:r>
              <a:rPr lang="en-US" sz="2800" i="1">
                <a:solidFill>
                  <a:srgbClr val="003399"/>
                </a:solidFill>
                <a:latin typeface="Times New Roman" pitchFamily="18" charset="0"/>
              </a:rPr>
              <a:t>x</a:t>
            </a:r>
            <a:r>
              <a:rPr lang="en-US">
                <a:solidFill>
                  <a:srgbClr val="003399"/>
                </a:solidFill>
                <a:latin typeface="Times New Roman" pitchFamily="18" charset="0"/>
              </a:rPr>
              <a:t>,</a:t>
            </a:r>
            <a:r>
              <a:rPr lang="en-US" sz="1600">
                <a:solidFill>
                  <a:srgbClr val="003399"/>
                </a:solidFill>
                <a:latin typeface="Times New Roman" pitchFamily="18" charset="0"/>
              </a:rPr>
              <a:t> </a:t>
            </a:r>
            <a:r>
              <a:rPr lang="en-US" sz="2800" i="1">
                <a:solidFill>
                  <a:srgbClr val="003399"/>
                </a:solidFill>
                <a:latin typeface="Times New Roman" pitchFamily="18" charset="0"/>
              </a:rPr>
              <a:t>f</a:t>
            </a:r>
            <a:r>
              <a:rPr lang="en-US" sz="1400" i="1">
                <a:solidFill>
                  <a:srgbClr val="003399"/>
                </a:solidFill>
                <a:latin typeface="Times New Roman" pitchFamily="18" charset="0"/>
              </a:rPr>
              <a:t> </a:t>
            </a:r>
            <a:r>
              <a:rPr lang="en-US">
                <a:solidFill>
                  <a:srgbClr val="003399"/>
                </a:solidFill>
                <a:latin typeface="Times New Roman" pitchFamily="18" charset="0"/>
              </a:rPr>
              <a:t>(</a:t>
            </a:r>
            <a:r>
              <a:rPr lang="en-US" sz="2800" i="1">
                <a:solidFill>
                  <a:srgbClr val="003399"/>
                </a:solidFill>
                <a:latin typeface="Times New Roman" pitchFamily="18" charset="0"/>
              </a:rPr>
              <a:t>x</a:t>
            </a:r>
            <a:r>
              <a:rPr lang="en-US">
                <a:solidFill>
                  <a:srgbClr val="003399"/>
                </a:solidFill>
                <a:latin typeface="Times New Roman" pitchFamily="18" charset="0"/>
              </a:rPr>
              <a:t>)</a:t>
            </a:r>
            <a:r>
              <a:rPr lang="en-US" sz="2800">
                <a:solidFill>
                  <a:srgbClr val="003399"/>
                </a:solidFill>
                <a:latin typeface="Times New Roman" pitchFamily="18" charset="0"/>
              </a:rPr>
              <a:t>)  </a:t>
            </a:r>
            <a:r>
              <a:rPr lang="en-US"/>
              <a:t>point, one can learn something about a </a:t>
            </a:r>
            <a:r>
              <a:rPr lang="en-US" b="1" i="1"/>
              <a:t>global property</a:t>
            </a:r>
            <a:r>
              <a:rPr lang="en-US"/>
              <a:t> of  </a:t>
            </a:r>
            <a:r>
              <a:rPr lang="en-US" sz="2800" i="1">
                <a:latin typeface="Times New Roman" pitchFamily="18" charset="0"/>
              </a:rPr>
              <a:t>f</a:t>
            </a:r>
          </a:p>
        </p:txBody>
      </p:sp>
      <p:sp>
        <p:nvSpPr>
          <p:cNvPr id="468997" name="Text Box 5"/>
          <p:cNvSpPr txBox="1">
            <a:spLocks noChangeArrowheads="1"/>
          </p:cNvSpPr>
          <p:nvPr/>
        </p:nvSpPr>
        <p:spPr bwMode="auto">
          <a:xfrm>
            <a:off x="169863" y="1228725"/>
            <a:ext cx="8804275" cy="1481138"/>
          </a:xfrm>
          <a:prstGeom prst="rect">
            <a:avLst/>
          </a:prstGeom>
          <a:noFill/>
          <a:ln w="9525">
            <a:noFill/>
            <a:miter lim="800000"/>
            <a:headEnd/>
            <a:tailEnd/>
          </a:ln>
        </p:spPr>
        <p:txBody>
          <a:bodyPr>
            <a:spAutoFit/>
          </a:bodyPr>
          <a:lstStyle/>
          <a:p>
            <a:pPr>
              <a:lnSpc>
                <a:spcPct val="120000"/>
              </a:lnSpc>
            </a:pPr>
            <a:r>
              <a:rPr lang="en-US"/>
              <a:t>Given a polynomial-time classical algorithm for  </a:t>
            </a:r>
            <a:r>
              <a:rPr lang="en-US" sz="2800" i="1">
                <a:latin typeface="Times New Roman" pitchFamily="18" charset="0"/>
              </a:rPr>
              <a:t>f</a:t>
            </a:r>
            <a:r>
              <a:rPr lang="en-US" sz="2800"/>
              <a:t> </a:t>
            </a:r>
            <a:r>
              <a:rPr lang="en-US" sz="2800">
                <a:latin typeface="Times New Roman" pitchFamily="18" charset="0"/>
              </a:rPr>
              <a:t>:{0</a:t>
            </a:r>
            <a:r>
              <a:rPr lang="en-US">
                <a:latin typeface="Times New Roman" pitchFamily="18" charset="0"/>
              </a:rPr>
              <a:t>,</a:t>
            </a:r>
            <a:r>
              <a:rPr lang="en-US" sz="2800">
                <a:latin typeface="Times New Roman" pitchFamily="18" charset="0"/>
              </a:rPr>
              <a:t>1}</a:t>
            </a:r>
            <a:r>
              <a:rPr lang="en-US" sz="2800" i="1" baseline="30000">
                <a:latin typeface="Times New Roman" pitchFamily="18" charset="0"/>
              </a:rPr>
              <a:t>n</a:t>
            </a:r>
            <a:r>
              <a:rPr lang="en-US" sz="2800">
                <a:latin typeface="Times New Roman" pitchFamily="18" charset="0"/>
              </a:rPr>
              <a:t> </a:t>
            </a:r>
            <a:r>
              <a:rPr lang="en-US" sz="2800">
                <a:latin typeface="Times New Roman" pitchFamily="18" charset="0"/>
                <a:cs typeface="Times New Roman" pitchFamily="18" charset="0"/>
              </a:rPr>
              <a:t>→</a:t>
            </a:r>
            <a:r>
              <a:rPr lang="en-US" sz="2800">
                <a:latin typeface="Times New Roman" pitchFamily="18" charset="0"/>
                <a:sym typeface="Wingdings" pitchFamily="2" charset="2"/>
              </a:rPr>
              <a:t> </a:t>
            </a:r>
            <a:r>
              <a:rPr lang="en-US" sz="2800" i="1">
                <a:latin typeface="Times New Roman" pitchFamily="18" charset="0"/>
                <a:sym typeface="Wingdings" pitchFamily="2" charset="2"/>
              </a:rPr>
              <a:t>T</a:t>
            </a:r>
            <a:r>
              <a:rPr lang="en-US"/>
              <a:t>, it is straightforward to construct a quantum algorithm that creates the state:</a:t>
            </a:r>
          </a:p>
        </p:txBody>
      </p:sp>
      <p:graphicFrame>
        <p:nvGraphicFramePr>
          <p:cNvPr id="468998" name="Object 6"/>
          <p:cNvGraphicFramePr>
            <a:graphicFrameLocks noChangeAspect="1"/>
          </p:cNvGraphicFramePr>
          <p:nvPr>
            <p:ph idx="1"/>
          </p:nvPr>
        </p:nvGraphicFramePr>
        <p:xfrm>
          <a:off x="3627438" y="2138363"/>
          <a:ext cx="2297112" cy="952500"/>
        </p:xfrm>
        <a:graphic>
          <a:graphicData uri="http://schemas.openxmlformats.org/presentationml/2006/ole">
            <p:oleObj spid="_x0000_s24578" name="Equation" r:id="rId3" imgW="1041120" imgH="431640" progId="Equation.3">
              <p:embed/>
            </p:oleObj>
          </a:graphicData>
        </a:graphic>
      </p:graphicFrame>
      <p:sp>
        <p:nvSpPr>
          <p:cNvPr id="468999" name="Text Box 7"/>
          <p:cNvSpPr txBox="1">
            <a:spLocks noChangeArrowheads="1"/>
          </p:cNvSpPr>
          <p:nvPr/>
        </p:nvSpPr>
        <p:spPr bwMode="auto">
          <a:xfrm>
            <a:off x="169863" y="4111625"/>
            <a:ext cx="8424862" cy="800219"/>
          </a:xfrm>
          <a:prstGeom prst="rect">
            <a:avLst/>
          </a:prstGeom>
          <a:noFill/>
          <a:ln w="9525">
            <a:noFill/>
            <a:miter lim="800000"/>
            <a:headEnd/>
            <a:tailEnd/>
          </a:ln>
        </p:spPr>
        <p:txBody>
          <a:bodyPr>
            <a:spAutoFit/>
          </a:bodyPr>
          <a:lstStyle/>
          <a:p>
            <a:r>
              <a:rPr lang="en-US" dirty="0"/>
              <a:t>The most straightforward way of extracting information from the state yields just  </a:t>
            </a:r>
            <a:endParaRPr lang="en-US" dirty="0" smtClean="0"/>
          </a:p>
          <a:p>
            <a:r>
              <a:rPr lang="en-US" sz="2800" dirty="0" smtClean="0">
                <a:solidFill>
                  <a:srgbClr val="003399"/>
                </a:solidFill>
                <a:latin typeface="Times New Roman" pitchFamily="18" charset="0"/>
              </a:rPr>
              <a:t>(</a:t>
            </a:r>
            <a:r>
              <a:rPr lang="en-US" sz="2800" i="1" dirty="0">
                <a:solidFill>
                  <a:srgbClr val="003399"/>
                </a:solidFill>
                <a:latin typeface="Times New Roman" pitchFamily="18" charset="0"/>
              </a:rPr>
              <a:t>x</a:t>
            </a:r>
            <a:r>
              <a:rPr lang="en-US" dirty="0">
                <a:solidFill>
                  <a:srgbClr val="003399"/>
                </a:solidFill>
                <a:latin typeface="Times New Roman" pitchFamily="18" charset="0"/>
              </a:rPr>
              <a:t>,</a:t>
            </a:r>
            <a:r>
              <a:rPr lang="en-US" sz="1600" dirty="0">
                <a:solidFill>
                  <a:srgbClr val="003399"/>
                </a:solidFill>
                <a:latin typeface="Times New Roman" pitchFamily="18" charset="0"/>
              </a:rPr>
              <a:t> </a:t>
            </a:r>
            <a:r>
              <a:rPr lang="en-US" sz="2800" i="1" dirty="0">
                <a:solidFill>
                  <a:srgbClr val="003399"/>
                </a:solidFill>
                <a:latin typeface="Times New Roman" pitchFamily="18" charset="0"/>
              </a:rPr>
              <a:t>f</a:t>
            </a:r>
            <a:r>
              <a:rPr lang="en-US" sz="1400" i="1" dirty="0">
                <a:solidFill>
                  <a:srgbClr val="003399"/>
                </a:solidFill>
                <a:latin typeface="Times New Roman" pitchFamily="18" charset="0"/>
              </a:rPr>
              <a:t> </a:t>
            </a:r>
            <a:r>
              <a:rPr lang="en-US" dirty="0">
                <a:solidFill>
                  <a:srgbClr val="003399"/>
                </a:solidFill>
                <a:latin typeface="Times New Roman" pitchFamily="18" charset="0"/>
              </a:rPr>
              <a:t>(</a:t>
            </a:r>
            <a:r>
              <a:rPr lang="en-US" sz="2800" i="1" dirty="0">
                <a:solidFill>
                  <a:srgbClr val="003399"/>
                </a:solidFill>
                <a:latin typeface="Times New Roman" pitchFamily="18" charset="0"/>
              </a:rPr>
              <a:t>x</a:t>
            </a:r>
            <a:r>
              <a:rPr lang="en-US" dirty="0">
                <a:solidFill>
                  <a:srgbClr val="003399"/>
                </a:solidFill>
                <a:latin typeface="Times New Roman" pitchFamily="18" charset="0"/>
              </a:rPr>
              <a:t>)</a:t>
            </a:r>
            <a:r>
              <a:rPr lang="en-US" sz="2800" dirty="0">
                <a:solidFill>
                  <a:srgbClr val="003399"/>
                </a:solidFill>
                <a:latin typeface="Times New Roman" pitchFamily="18" charset="0"/>
              </a:rPr>
              <a:t>)</a:t>
            </a:r>
            <a:r>
              <a:rPr lang="en-US" dirty="0"/>
              <a:t>  for a random  </a:t>
            </a:r>
            <a:r>
              <a:rPr lang="en-US" sz="2800" i="1" dirty="0">
                <a:latin typeface="Times New Roman" pitchFamily="18" charset="0"/>
              </a:rPr>
              <a:t>x</a:t>
            </a:r>
            <a:r>
              <a:rPr lang="en-US" sz="2800" dirty="0">
                <a:latin typeface="Times New Roman" pitchFamily="18" charset="0"/>
                <a:sym typeface="Symbol" pitchFamily="18" charset="2"/>
              </a:rPr>
              <a:t></a:t>
            </a:r>
            <a:r>
              <a:rPr lang="en-US" sz="2800" dirty="0">
                <a:latin typeface="Times New Roman" pitchFamily="18" charset="0"/>
              </a:rPr>
              <a:t>{0</a:t>
            </a:r>
            <a:r>
              <a:rPr lang="en-US" dirty="0">
                <a:latin typeface="Times New Roman" pitchFamily="18" charset="0"/>
              </a:rPr>
              <a:t>,</a:t>
            </a:r>
            <a:r>
              <a:rPr lang="en-US" sz="2800" dirty="0">
                <a:latin typeface="Times New Roman" pitchFamily="18" charset="0"/>
              </a:rPr>
              <a:t>1}</a:t>
            </a:r>
            <a:r>
              <a:rPr lang="en-US" sz="2800" i="1" baseline="30000" dirty="0">
                <a:latin typeface="Times New Roman" pitchFamily="18" charset="0"/>
              </a:rPr>
              <a:t>n</a:t>
            </a:r>
            <a:r>
              <a:rPr lang="en-US" sz="2800" dirty="0">
                <a:latin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89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899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6899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899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689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5" grpId="0"/>
      <p:bldP spid="468996" grpId="0"/>
      <p:bldP spid="468997" grpId="0"/>
      <p:bldP spid="46899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2"/>
          </p:nvPr>
        </p:nvSpPr>
        <p:spPr>
          <a:noFill/>
        </p:spPr>
        <p:txBody>
          <a:bodyPr/>
          <a:lstStyle/>
          <a:p>
            <a:fld id="{567F1951-C01A-4496-919B-1AD2C4E4608D}" type="slidenum">
              <a:rPr lang="en-US"/>
              <a:pPr/>
              <a:t>55</a:t>
            </a:fld>
            <a:endParaRPr lang="en-US"/>
          </a:p>
        </p:txBody>
      </p:sp>
      <p:sp>
        <p:nvSpPr>
          <p:cNvPr id="451586" name="Rectangle 2"/>
          <p:cNvSpPr>
            <a:spLocks noGrp="1" noChangeArrowheads="1"/>
          </p:cNvSpPr>
          <p:nvPr>
            <p:ph type="title" idx="4294967295"/>
          </p:nvPr>
        </p:nvSpPr>
        <p:spPr>
          <a:xfrm>
            <a:off x="0" y="274638"/>
            <a:ext cx="8229600" cy="1143000"/>
          </a:xfrm>
        </p:spPr>
        <p:txBody>
          <a:bodyPr/>
          <a:lstStyle/>
          <a:p>
            <a:pPr eaLnBrk="1" hangingPunct="1">
              <a:defRPr/>
            </a:pPr>
            <a:r>
              <a:rPr lang="en-US" b="1" smtClean="0">
                <a:solidFill>
                  <a:srgbClr val="666699"/>
                </a:solidFill>
                <a:effectLst>
                  <a:outerShdw blurRad="38100" dist="38100" dir="2700000" algn="tl">
                    <a:srgbClr val="C0C0C0"/>
                  </a:outerShdw>
                </a:effectLst>
              </a:rPr>
              <a:t>Deutsch’s problem</a:t>
            </a:r>
          </a:p>
        </p:txBody>
      </p:sp>
      <p:sp>
        <p:nvSpPr>
          <p:cNvPr id="30724" name="Text Box 3"/>
          <p:cNvSpPr txBox="1">
            <a:spLocks noChangeArrowheads="1"/>
          </p:cNvSpPr>
          <p:nvPr/>
        </p:nvSpPr>
        <p:spPr bwMode="auto">
          <a:xfrm>
            <a:off x="457200" y="1600200"/>
            <a:ext cx="2978150" cy="519113"/>
          </a:xfrm>
          <a:prstGeom prst="rect">
            <a:avLst/>
          </a:prstGeom>
          <a:noFill/>
          <a:ln w="19050" algn="ctr">
            <a:noFill/>
            <a:miter lim="800000"/>
            <a:headEnd/>
            <a:tailEnd/>
          </a:ln>
        </p:spPr>
        <p:txBody>
          <a:bodyPr wrap="none">
            <a:spAutoFit/>
          </a:bodyPr>
          <a:lstStyle/>
          <a:p>
            <a:r>
              <a:rPr lang="en-US"/>
              <a:t>Let  </a:t>
            </a:r>
            <a:r>
              <a:rPr lang="en-US" sz="2800" i="1">
                <a:latin typeface="Times New Roman" pitchFamily="18" charset="0"/>
              </a:rPr>
              <a:t>f </a:t>
            </a:r>
            <a:r>
              <a:rPr lang="en-US">
                <a:latin typeface="Times New Roman" pitchFamily="18" charset="0"/>
              </a:rPr>
              <a:t>: {0,1} </a:t>
            </a:r>
            <a:r>
              <a:rPr lang="en-US" sz="2800">
                <a:latin typeface="Times New Roman" pitchFamily="18" charset="0"/>
                <a:cs typeface="Times New Roman" pitchFamily="18" charset="0"/>
              </a:rPr>
              <a:t>→</a:t>
            </a:r>
            <a:r>
              <a:rPr lang="en-US">
                <a:latin typeface="Times New Roman" pitchFamily="18" charset="0"/>
                <a:sym typeface="Wingdings" pitchFamily="2" charset="2"/>
              </a:rPr>
              <a:t> {0,1}</a:t>
            </a:r>
          </a:p>
        </p:txBody>
      </p:sp>
      <p:grpSp>
        <p:nvGrpSpPr>
          <p:cNvPr id="2" name="Group 4"/>
          <p:cNvGrpSpPr>
            <a:grpSpLocks/>
          </p:cNvGrpSpPr>
          <p:nvPr/>
        </p:nvGrpSpPr>
        <p:grpSpPr bwMode="auto">
          <a:xfrm>
            <a:off x="5029200" y="1524000"/>
            <a:ext cx="1524000" cy="609600"/>
            <a:chOff x="3168" y="960"/>
            <a:chExt cx="960" cy="384"/>
          </a:xfrm>
        </p:grpSpPr>
        <p:sp>
          <p:nvSpPr>
            <p:cNvPr id="30758" name="Rectangle 5"/>
            <p:cNvSpPr>
              <a:spLocks noChangeArrowheads="1"/>
            </p:cNvSpPr>
            <p:nvPr/>
          </p:nvSpPr>
          <p:spPr bwMode="auto">
            <a:xfrm>
              <a:off x="3456" y="960"/>
              <a:ext cx="384" cy="384"/>
            </a:xfrm>
            <a:prstGeom prst="rect">
              <a:avLst/>
            </a:prstGeom>
            <a:solidFill>
              <a:schemeClr val="tx1"/>
            </a:solidFill>
            <a:ln w="19050" algn="ctr">
              <a:solidFill>
                <a:schemeClr val="tx1"/>
              </a:solidFill>
              <a:miter lim="800000"/>
              <a:headEnd/>
              <a:tailEnd/>
            </a:ln>
          </p:spPr>
          <p:txBody>
            <a:bodyPr wrap="none" anchor="ctr"/>
            <a:lstStyle/>
            <a:p>
              <a:pPr algn="ctr"/>
              <a:r>
                <a:rPr lang="en-US" sz="3200" i="1">
                  <a:solidFill>
                    <a:schemeClr val="bg1"/>
                  </a:solidFill>
                  <a:latin typeface="Times New Roman" pitchFamily="18" charset="0"/>
                </a:rPr>
                <a:t>f</a:t>
              </a:r>
            </a:p>
          </p:txBody>
        </p:sp>
        <p:sp>
          <p:nvSpPr>
            <p:cNvPr id="30759" name="Line 6"/>
            <p:cNvSpPr>
              <a:spLocks noChangeShapeType="1"/>
            </p:cNvSpPr>
            <p:nvPr/>
          </p:nvSpPr>
          <p:spPr bwMode="auto">
            <a:xfrm flipH="1">
              <a:off x="3168" y="1152"/>
              <a:ext cx="288" cy="0"/>
            </a:xfrm>
            <a:prstGeom prst="line">
              <a:avLst/>
            </a:prstGeom>
            <a:noFill/>
            <a:ln w="19050">
              <a:solidFill>
                <a:schemeClr val="tx1"/>
              </a:solidFill>
              <a:round/>
              <a:headEnd/>
              <a:tailEnd/>
            </a:ln>
          </p:spPr>
          <p:txBody>
            <a:bodyPr wrap="none" anchor="ctr"/>
            <a:lstStyle/>
            <a:p>
              <a:endParaRPr lang="en-US"/>
            </a:p>
          </p:txBody>
        </p:sp>
        <p:sp>
          <p:nvSpPr>
            <p:cNvPr id="30760" name="Line 7"/>
            <p:cNvSpPr>
              <a:spLocks noChangeShapeType="1"/>
            </p:cNvSpPr>
            <p:nvPr/>
          </p:nvSpPr>
          <p:spPr bwMode="auto">
            <a:xfrm flipH="1">
              <a:off x="3840" y="1152"/>
              <a:ext cx="288" cy="0"/>
            </a:xfrm>
            <a:prstGeom prst="line">
              <a:avLst/>
            </a:prstGeom>
            <a:noFill/>
            <a:ln w="19050">
              <a:solidFill>
                <a:schemeClr val="tx1"/>
              </a:solidFill>
              <a:round/>
              <a:headEnd/>
              <a:tailEnd/>
            </a:ln>
          </p:spPr>
          <p:txBody>
            <a:bodyPr wrap="none" anchor="ctr"/>
            <a:lstStyle/>
            <a:p>
              <a:endParaRPr lang="en-US"/>
            </a:p>
          </p:txBody>
        </p:sp>
      </p:grpSp>
      <p:sp>
        <p:nvSpPr>
          <p:cNvPr id="451592" name="Text Box 8"/>
          <p:cNvSpPr txBox="1">
            <a:spLocks noChangeArrowheads="1"/>
          </p:cNvSpPr>
          <p:nvPr/>
        </p:nvSpPr>
        <p:spPr bwMode="auto">
          <a:xfrm>
            <a:off x="457200" y="2286000"/>
            <a:ext cx="3913188" cy="457200"/>
          </a:xfrm>
          <a:prstGeom prst="rect">
            <a:avLst/>
          </a:prstGeom>
          <a:noFill/>
          <a:ln w="19050" algn="ctr">
            <a:noFill/>
            <a:miter lim="800000"/>
            <a:headEnd/>
            <a:tailEnd/>
          </a:ln>
        </p:spPr>
        <p:txBody>
          <a:bodyPr wrap="none">
            <a:spAutoFit/>
          </a:bodyPr>
          <a:lstStyle/>
          <a:p>
            <a:r>
              <a:rPr lang="en-US"/>
              <a:t>There are </a:t>
            </a:r>
            <a:r>
              <a:rPr lang="en-US" b="1" i="1"/>
              <a:t>four</a:t>
            </a:r>
            <a:r>
              <a:rPr lang="en-US"/>
              <a:t> possibilities:</a:t>
            </a:r>
          </a:p>
        </p:txBody>
      </p:sp>
      <p:graphicFrame>
        <p:nvGraphicFramePr>
          <p:cNvPr id="451593" name="Group 9"/>
          <p:cNvGraphicFramePr>
            <a:graphicFrameLocks noGrp="1"/>
          </p:cNvGraphicFramePr>
          <p:nvPr/>
        </p:nvGraphicFramePr>
        <p:xfrm>
          <a:off x="762000" y="2819400"/>
          <a:ext cx="1447800" cy="1429512"/>
        </p:xfrm>
        <a:graphic>
          <a:graphicData uri="http://schemas.openxmlformats.org/drawingml/2006/table">
            <a:tbl>
              <a:tblPr/>
              <a:tblGrid>
                <a:gridCol w="563563"/>
                <a:gridCol w="884237"/>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800" b="0" i="1" u="none" strike="noStrike" cap="none" normalizeH="0" baseline="0" smtClean="0">
                          <a:ln>
                            <a:noFill/>
                          </a:ln>
                          <a:solidFill>
                            <a:schemeClr val="accent2"/>
                          </a:solidFill>
                          <a:effectLst/>
                          <a:latin typeface="Times New Roman" pitchFamily="18" charset="0"/>
                        </a:rPr>
                        <a:t>x</a:t>
                      </a:r>
                    </a:p>
                  </a:txBody>
                  <a:tcPr horzOverflow="overflow">
                    <a:lnL cap="flat">
                      <a:noFill/>
                    </a:lnL>
                    <a:lnR w="19050" cap="flat" cmpd="sng" algn="ctr">
                      <a:solidFill>
                        <a:schemeClr val="tx1"/>
                      </a:solidFill>
                      <a:prstDash val="solid"/>
                      <a:round/>
                      <a:headEnd type="none" w="med" len="med"/>
                      <a:tailEnd type="none" w="med" len="med"/>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smtClean="0">
                          <a:ln>
                            <a:noFill/>
                          </a:ln>
                          <a:solidFill>
                            <a:schemeClr val="accent2"/>
                          </a:solidFill>
                          <a:effectLst/>
                          <a:latin typeface="Times New Roman" pitchFamily="18" charset="0"/>
                        </a:rPr>
                        <a:t>f</a:t>
                      </a:r>
                      <a:r>
                        <a:rPr kumimoji="0" lang="en-US" sz="2800" b="0" i="0" u="none" strike="noStrike" cap="none" normalizeH="0" baseline="-25000" smtClean="0">
                          <a:ln>
                            <a:noFill/>
                          </a:ln>
                          <a:solidFill>
                            <a:schemeClr val="accent2"/>
                          </a:solidFill>
                          <a:effectLst/>
                          <a:latin typeface="Times New Roman" pitchFamily="18" charset="0"/>
                        </a:rPr>
                        <a:t>1</a:t>
                      </a:r>
                      <a:r>
                        <a:rPr kumimoji="0" lang="en-US" sz="2800" b="0" i="0" u="none" strike="noStrike" cap="none" normalizeH="0" baseline="0" smtClean="0">
                          <a:ln>
                            <a:noFill/>
                          </a:ln>
                          <a:solidFill>
                            <a:schemeClr val="accent2"/>
                          </a:solidFill>
                          <a:effectLst/>
                          <a:latin typeface="Times New Roman" pitchFamily="18" charset="0"/>
                        </a:rPr>
                        <a:t>(</a:t>
                      </a:r>
                      <a:r>
                        <a:rPr kumimoji="0" lang="en-US" sz="2800" b="0" i="1" u="none" strike="noStrike" cap="none" normalizeH="0" baseline="0" smtClean="0">
                          <a:ln>
                            <a:noFill/>
                          </a:ln>
                          <a:solidFill>
                            <a:schemeClr val="accent2"/>
                          </a:solidFill>
                          <a:effectLst/>
                          <a:latin typeface="Times New Roman" pitchFamily="18" charset="0"/>
                        </a:rPr>
                        <a:t>x</a:t>
                      </a:r>
                      <a:r>
                        <a:rPr kumimoji="0" lang="en-US" sz="2800" b="0" i="0" u="none" strike="noStrike" cap="none" normalizeH="0" baseline="0" smtClean="0">
                          <a:ln>
                            <a:noFill/>
                          </a:ln>
                          <a:solidFill>
                            <a:schemeClr val="accent2"/>
                          </a:solidFill>
                          <a:effectLst/>
                          <a:latin typeface="Times New Roman" pitchFamily="18" charset="0"/>
                        </a:rPr>
                        <a:t>)</a:t>
                      </a:r>
                    </a:p>
                  </a:txBody>
                  <a:tcPr horzOverflow="overflow">
                    <a:lnL w="19050" cap="flat" cmpd="sng" algn="ctr">
                      <a:solidFill>
                        <a:schemeClr val="tx1"/>
                      </a:solidFill>
                      <a:prstDash val="solid"/>
                      <a:round/>
                      <a:headEnd type="none" w="med" len="med"/>
                      <a:tailEnd type="none" w="med" len="med"/>
                    </a:lnL>
                    <a:lnR cap="flat">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1</a:t>
                      </a:r>
                    </a:p>
                  </a:txBody>
                  <a:tcPr horzOverflow="overflow">
                    <a:lnL cap="flat">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0</a:t>
                      </a:r>
                    </a:p>
                  </a:txBody>
                  <a:tcPr horzOverflow="overflow">
                    <a:lnL w="19050" cap="flat" cmpd="sng" algn="ctr">
                      <a:solidFill>
                        <a:schemeClr val="tx1"/>
                      </a:solidFill>
                      <a:prstDash val="solid"/>
                      <a:round/>
                      <a:headEnd type="none" w="med" len="med"/>
                      <a:tailEnd type="none" w="med" len="med"/>
                    </a:lnL>
                    <a:lnR cap="flat">
                      <a:noFill/>
                    </a:lnR>
                    <a:lnT w="1905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451608" name="Group 24"/>
          <p:cNvGraphicFramePr>
            <a:graphicFrameLocks noGrp="1"/>
          </p:cNvGraphicFramePr>
          <p:nvPr/>
        </p:nvGraphicFramePr>
        <p:xfrm>
          <a:off x="2743200" y="2819400"/>
          <a:ext cx="1447800" cy="1414272"/>
        </p:xfrm>
        <a:graphic>
          <a:graphicData uri="http://schemas.openxmlformats.org/drawingml/2006/table">
            <a:tbl>
              <a:tblPr/>
              <a:tblGrid>
                <a:gridCol w="563563"/>
                <a:gridCol w="884237"/>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800" b="0" i="1" u="none" strike="noStrike" cap="none" normalizeH="0" baseline="0" smtClean="0">
                          <a:ln>
                            <a:noFill/>
                          </a:ln>
                          <a:solidFill>
                            <a:schemeClr val="accent2"/>
                          </a:solidFill>
                          <a:effectLst/>
                          <a:latin typeface="Times New Roman" pitchFamily="18" charset="0"/>
                        </a:rPr>
                        <a:t>x</a:t>
                      </a:r>
                    </a:p>
                  </a:txBody>
                  <a:tcPr horzOverflow="overflow">
                    <a:lnL cap="flat">
                      <a:noFill/>
                    </a:lnL>
                    <a:lnR w="19050" cap="flat" cmpd="sng" algn="ctr">
                      <a:solidFill>
                        <a:schemeClr val="tx1"/>
                      </a:solidFill>
                      <a:prstDash val="solid"/>
                      <a:round/>
                      <a:headEnd type="none" w="med" len="med"/>
                      <a:tailEnd type="none" w="med" len="med"/>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smtClean="0">
                          <a:ln>
                            <a:noFill/>
                          </a:ln>
                          <a:solidFill>
                            <a:schemeClr val="accent2"/>
                          </a:solidFill>
                          <a:effectLst/>
                          <a:latin typeface="Times New Roman" pitchFamily="18" charset="0"/>
                        </a:rPr>
                        <a:t>f</a:t>
                      </a:r>
                      <a:r>
                        <a:rPr kumimoji="0" lang="en-US" sz="2800" b="0" i="0" u="none" strike="noStrike" cap="none" normalizeH="0" baseline="-25000" smtClean="0">
                          <a:ln>
                            <a:noFill/>
                          </a:ln>
                          <a:solidFill>
                            <a:schemeClr val="accent2"/>
                          </a:solidFill>
                          <a:effectLst/>
                          <a:latin typeface="Times New Roman" pitchFamily="18" charset="0"/>
                        </a:rPr>
                        <a:t>2</a:t>
                      </a:r>
                      <a:r>
                        <a:rPr kumimoji="0" lang="en-US" sz="2800" b="0" i="0" u="none" strike="noStrike" cap="none" normalizeH="0" baseline="0" smtClean="0">
                          <a:ln>
                            <a:noFill/>
                          </a:ln>
                          <a:solidFill>
                            <a:schemeClr val="accent2"/>
                          </a:solidFill>
                          <a:effectLst/>
                          <a:latin typeface="Times New Roman" pitchFamily="18" charset="0"/>
                        </a:rPr>
                        <a:t>(</a:t>
                      </a:r>
                      <a:r>
                        <a:rPr kumimoji="0" lang="en-US" sz="2800" b="0" i="1" u="none" strike="noStrike" cap="none" normalizeH="0" baseline="0" smtClean="0">
                          <a:ln>
                            <a:noFill/>
                          </a:ln>
                          <a:solidFill>
                            <a:schemeClr val="accent2"/>
                          </a:solidFill>
                          <a:effectLst/>
                          <a:latin typeface="Times New Roman" pitchFamily="18" charset="0"/>
                        </a:rPr>
                        <a:t>x</a:t>
                      </a:r>
                      <a:r>
                        <a:rPr kumimoji="0" lang="en-US" sz="2800" b="0" i="0" u="none" strike="noStrike" cap="none" normalizeH="0" baseline="0" smtClean="0">
                          <a:ln>
                            <a:noFill/>
                          </a:ln>
                          <a:solidFill>
                            <a:schemeClr val="accent2"/>
                          </a:solidFill>
                          <a:effectLst/>
                          <a:latin typeface="Times New Roman" pitchFamily="18" charset="0"/>
                        </a:rPr>
                        <a:t>)</a:t>
                      </a:r>
                    </a:p>
                  </a:txBody>
                  <a:tcPr horzOverflow="overflow">
                    <a:lnL w="19050" cap="flat" cmpd="sng" algn="ctr">
                      <a:solidFill>
                        <a:schemeClr val="tx1"/>
                      </a:solidFill>
                      <a:prstDash val="solid"/>
                      <a:round/>
                      <a:headEnd type="none" w="med" len="med"/>
                      <a:tailEnd type="none" w="med" len="med"/>
                    </a:lnL>
                    <a:lnR cap="flat">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r>
              <a:tr h="777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1</a:t>
                      </a:r>
                    </a:p>
                  </a:txBody>
                  <a:tcPr horzOverflow="overflow">
                    <a:lnL cap="flat">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1</a:t>
                      </a:r>
                    </a:p>
                  </a:txBody>
                  <a:tcPr horzOverflow="overflow">
                    <a:lnL w="19050" cap="flat" cmpd="sng" algn="ctr">
                      <a:solidFill>
                        <a:schemeClr val="tx1"/>
                      </a:solidFill>
                      <a:prstDash val="solid"/>
                      <a:round/>
                      <a:headEnd type="none" w="med" len="med"/>
                      <a:tailEnd type="none" w="med" len="med"/>
                    </a:lnL>
                    <a:lnR cap="flat">
                      <a:noFill/>
                    </a:lnR>
                    <a:lnT w="1905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451623" name="Group 39"/>
          <p:cNvGraphicFramePr>
            <a:graphicFrameLocks noGrp="1"/>
          </p:cNvGraphicFramePr>
          <p:nvPr/>
        </p:nvGraphicFramePr>
        <p:xfrm>
          <a:off x="4724400" y="2819400"/>
          <a:ext cx="1447800" cy="1414272"/>
        </p:xfrm>
        <a:graphic>
          <a:graphicData uri="http://schemas.openxmlformats.org/drawingml/2006/table">
            <a:tbl>
              <a:tblPr/>
              <a:tblGrid>
                <a:gridCol w="563563"/>
                <a:gridCol w="884237"/>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 </a:t>
                      </a:r>
                      <a:r>
                        <a:rPr kumimoji="0" lang="en-US" sz="2800" b="0" i="1" u="none" strike="noStrike" cap="none" normalizeH="0" baseline="0" smtClean="0">
                          <a:ln>
                            <a:noFill/>
                          </a:ln>
                          <a:solidFill>
                            <a:schemeClr val="accent2"/>
                          </a:solidFill>
                          <a:effectLst/>
                          <a:latin typeface="Times New Roman" pitchFamily="18" charset="0"/>
                        </a:rPr>
                        <a:t>x</a:t>
                      </a:r>
                    </a:p>
                  </a:txBody>
                  <a:tcPr horzOverflow="overflow">
                    <a:lnL cap="flat">
                      <a:noFill/>
                    </a:lnL>
                    <a:lnR w="19050" cap="flat" cmpd="sng" algn="ctr">
                      <a:solidFill>
                        <a:schemeClr val="tx1"/>
                      </a:solidFill>
                      <a:prstDash val="solid"/>
                      <a:round/>
                      <a:headEnd type="none" w="med" len="med"/>
                      <a:tailEnd type="none" w="med" len="med"/>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smtClean="0">
                          <a:ln>
                            <a:noFill/>
                          </a:ln>
                          <a:solidFill>
                            <a:schemeClr val="accent2"/>
                          </a:solidFill>
                          <a:effectLst/>
                          <a:latin typeface="Times New Roman" pitchFamily="18" charset="0"/>
                        </a:rPr>
                        <a:t>f</a:t>
                      </a:r>
                      <a:r>
                        <a:rPr kumimoji="0" lang="en-US" sz="2800" b="0" i="0" u="none" strike="noStrike" cap="none" normalizeH="0" baseline="-25000" smtClean="0">
                          <a:ln>
                            <a:noFill/>
                          </a:ln>
                          <a:solidFill>
                            <a:schemeClr val="accent2"/>
                          </a:solidFill>
                          <a:effectLst/>
                          <a:latin typeface="Times New Roman" pitchFamily="18" charset="0"/>
                        </a:rPr>
                        <a:t>3</a:t>
                      </a:r>
                      <a:r>
                        <a:rPr kumimoji="0" lang="en-US" sz="2800" b="0" i="0" u="none" strike="noStrike" cap="none" normalizeH="0" baseline="0" smtClean="0">
                          <a:ln>
                            <a:noFill/>
                          </a:ln>
                          <a:solidFill>
                            <a:schemeClr val="accent2"/>
                          </a:solidFill>
                          <a:effectLst/>
                          <a:latin typeface="Times New Roman" pitchFamily="18" charset="0"/>
                        </a:rPr>
                        <a:t>(</a:t>
                      </a:r>
                      <a:r>
                        <a:rPr kumimoji="0" lang="en-US" sz="2800" b="0" i="1" u="none" strike="noStrike" cap="none" normalizeH="0" baseline="0" smtClean="0">
                          <a:ln>
                            <a:noFill/>
                          </a:ln>
                          <a:solidFill>
                            <a:schemeClr val="accent2"/>
                          </a:solidFill>
                          <a:effectLst/>
                          <a:latin typeface="Times New Roman" pitchFamily="18" charset="0"/>
                        </a:rPr>
                        <a:t>x</a:t>
                      </a:r>
                      <a:r>
                        <a:rPr kumimoji="0" lang="en-US" sz="2800" b="0" i="0" u="none" strike="noStrike" cap="none" normalizeH="0" baseline="0" smtClean="0">
                          <a:ln>
                            <a:noFill/>
                          </a:ln>
                          <a:solidFill>
                            <a:schemeClr val="accent2"/>
                          </a:solidFill>
                          <a:effectLst/>
                          <a:latin typeface="Times New Roman" pitchFamily="18" charset="0"/>
                        </a:rPr>
                        <a:t>)</a:t>
                      </a:r>
                    </a:p>
                  </a:txBody>
                  <a:tcPr horzOverflow="overflow">
                    <a:lnL w="19050" cap="flat" cmpd="sng" algn="ctr">
                      <a:solidFill>
                        <a:schemeClr val="tx1"/>
                      </a:solidFill>
                      <a:prstDash val="solid"/>
                      <a:round/>
                      <a:headEnd type="none" w="med" len="med"/>
                      <a:tailEnd type="none" w="med" len="med"/>
                    </a:lnL>
                    <a:lnR cap="flat">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r>
              <a:tr h="701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1</a:t>
                      </a:r>
                    </a:p>
                  </a:txBody>
                  <a:tcPr horzOverflow="overflow">
                    <a:lnL cap="flat">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1</a:t>
                      </a:r>
                    </a:p>
                  </a:txBody>
                  <a:tcPr horzOverflow="overflow">
                    <a:lnL w="19050" cap="flat" cmpd="sng" algn="ctr">
                      <a:solidFill>
                        <a:schemeClr val="tx1"/>
                      </a:solidFill>
                      <a:prstDash val="solid"/>
                      <a:round/>
                      <a:headEnd type="none" w="med" len="med"/>
                      <a:tailEnd type="none" w="med" len="med"/>
                    </a:lnL>
                    <a:lnR cap="flat">
                      <a:noFill/>
                    </a:lnR>
                    <a:lnT w="1905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451638" name="Group 54"/>
          <p:cNvGraphicFramePr>
            <a:graphicFrameLocks noGrp="1"/>
          </p:cNvGraphicFramePr>
          <p:nvPr/>
        </p:nvGraphicFramePr>
        <p:xfrm>
          <a:off x="6705600" y="2819400"/>
          <a:ext cx="1447800" cy="1414272"/>
        </p:xfrm>
        <a:graphic>
          <a:graphicData uri="http://schemas.openxmlformats.org/drawingml/2006/table">
            <a:tbl>
              <a:tblPr/>
              <a:tblGrid>
                <a:gridCol w="563563"/>
                <a:gridCol w="884237"/>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 </a:t>
                      </a:r>
                      <a:r>
                        <a:rPr kumimoji="0" lang="en-US" sz="2800" b="0" i="1" u="none" strike="noStrike" cap="none" normalizeH="0" baseline="0" smtClean="0">
                          <a:ln>
                            <a:noFill/>
                          </a:ln>
                          <a:solidFill>
                            <a:schemeClr val="accent2"/>
                          </a:solidFill>
                          <a:effectLst/>
                          <a:latin typeface="Times New Roman" pitchFamily="18" charset="0"/>
                        </a:rPr>
                        <a:t>x</a:t>
                      </a:r>
                    </a:p>
                  </a:txBody>
                  <a:tcPr horzOverflow="overflow">
                    <a:lnL cap="flat">
                      <a:noFill/>
                    </a:lnL>
                    <a:lnR w="19050" cap="flat" cmpd="sng" algn="ctr">
                      <a:solidFill>
                        <a:schemeClr val="tx1"/>
                      </a:solidFill>
                      <a:prstDash val="solid"/>
                      <a:round/>
                      <a:headEnd type="none" w="med" len="med"/>
                      <a:tailEnd type="none" w="med" len="med"/>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smtClean="0">
                          <a:ln>
                            <a:noFill/>
                          </a:ln>
                          <a:solidFill>
                            <a:schemeClr val="accent2"/>
                          </a:solidFill>
                          <a:effectLst/>
                          <a:latin typeface="Times New Roman" pitchFamily="18" charset="0"/>
                        </a:rPr>
                        <a:t>f</a:t>
                      </a:r>
                      <a:r>
                        <a:rPr kumimoji="0" lang="en-US" sz="2800" b="0" i="0" u="none" strike="noStrike" cap="none" normalizeH="0" baseline="-25000" smtClean="0">
                          <a:ln>
                            <a:noFill/>
                          </a:ln>
                          <a:solidFill>
                            <a:schemeClr val="accent2"/>
                          </a:solidFill>
                          <a:effectLst/>
                          <a:latin typeface="Times New Roman" pitchFamily="18" charset="0"/>
                        </a:rPr>
                        <a:t>4</a:t>
                      </a:r>
                      <a:r>
                        <a:rPr kumimoji="0" lang="en-US" sz="2800" b="0" i="0" u="none" strike="noStrike" cap="none" normalizeH="0" baseline="0" smtClean="0">
                          <a:ln>
                            <a:noFill/>
                          </a:ln>
                          <a:solidFill>
                            <a:schemeClr val="accent2"/>
                          </a:solidFill>
                          <a:effectLst/>
                          <a:latin typeface="Times New Roman" pitchFamily="18" charset="0"/>
                        </a:rPr>
                        <a:t>(</a:t>
                      </a:r>
                      <a:r>
                        <a:rPr kumimoji="0" lang="en-US" sz="2800" b="0" i="1" u="none" strike="noStrike" cap="none" normalizeH="0" baseline="0" smtClean="0">
                          <a:ln>
                            <a:noFill/>
                          </a:ln>
                          <a:solidFill>
                            <a:schemeClr val="accent2"/>
                          </a:solidFill>
                          <a:effectLst/>
                          <a:latin typeface="Times New Roman" pitchFamily="18" charset="0"/>
                        </a:rPr>
                        <a:t>x</a:t>
                      </a:r>
                      <a:r>
                        <a:rPr kumimoji="0" lang="en-US" sz="2800" b="0" i="0" u="none" strike="noStrike" cap="none" normalizeH="0" baseline="0" smtClean="0">
                          <a:ln>
                            <a:noFill/>
                          </a:ln>
                          <a:solidFill>
                            <a:schemeClr val="accent2"/>
                          </a:solidFill>
                          <a:effectLst/>
                          <a:latin typeface="Times New Roman" pitchFamily="18" charset="0"/>
                        </a:rPr>
                        <a:t>)</a:t>
                      </a:r>
                    </a:p>
                  </a:txBody>
                  <a:tcPr horzOverflow="overflow">
                    <a:lnL w="19050" cap="flat" cmpd="sng" algn="ctr">
                      <a:solidFill>
                        <a:schemeClr val="tx1"/>
                      </a:solidFill>
                      <a:prstDash val="solid"/>
                      <a:round/>
                      <a:headEnd type="none" w="med" len="med"/>
                      <a:tailEnd type="none" w="med" len="med"/>
                    </a:lnL>
                    <a:lnR cap="flat">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r>
              <a:tr h="625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1</a:t>
                      </a:r>
                    </a:p>
                  </a:txBody>
                  <a:tcPr horzOverflow="overflow">
                    <a:lnL cap="flat">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0</a:t>
                      </a:r>
                    </a:p>
                  </a:txBody>
                  <a:tcPr horzOverflow="overflow">
                    <a:lnL w="19050" cap="flat" cmpd="sng" algn="ctr">
                      <a:solidFill>
                        <a:schemeClr val="tx1"/>
                      </a:solidFill>
                      <a:prstDash val="solid"/>
                      <a:round/>
                      <a:headEnd type="none" w="med" len="med"/>
                      <a:tailEnd type="none" w="med" len="med"/>
                    </a:lnL>
                    <a:lnR cap="flat">
                      <a:noFill/>
                    </a:lnR>
                    <a:lnT w="1905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451653" name="Text Box 69"/>
          <p:cNvSpPr txBox="1">
            <a:spLocks noChangeArrowheads="1"/>
          </p:cNvSpPr>
          <p:nvPr/>
        </p:nvSpPr>
        <p:spPr bwMode="auto">
          <a:xfrm>
            <a:off x="457200" y="4391025"/>
            <a:ext cx="3984625" cy="519113"/>
          </a:xfrm>
          <a:prstGeom prst="rect">
            <a:avLst/>
          </a:prstGeom>
          <a:noFill/>
          <a:ln w="19050" algn="ctr">
            <a:noFill/>
            <a:miter lim="800000"/>
            <a:headEnd/>
            <a:tailEnd/>
          </a:ln>
        </p:spPr>
        <p:txBody>
          <a:bodyPr wrap="none">
            <a:spAutoFit/>
          </a:bodyPr>
          <a:lstStyle/>
          <a:p>
            <a:r>
              <a:rPr lang="en-US" b="1"/>
              <a:t>Goal: </a:t>
            </a:r>
            <a:r>
              <a:rPr lang="en-US"/>
              <a:t>determine  </a:t>
            </a:r>
            <a:r>
              <a:rPr lang="en-US" sz="2800" i="1">
                <a:solidFill>
                  <a:schemeClr val="accent2"/>
                </a:solidFill>
                <a:latin typeface="Times New Roman" pitchFamily="18" charset="0"/>
              </a:rPr>
              <a:t>f</a:t>
            </a:r>
            <a:r>
              <a:rPr lang="en-US">
                <a:solidFill>
                  <a:schemeClr val="accent2"/>
                </a:solidFill>
                <a:latin typeface="Times New Roman" pitchFamily="18" charset="0"/>
              </a:rPr>
              <a:t>(</a:t>
            </a:r>
            <a:r>
              <a:rPr lang="en-US">
                <a:solidFill>
                  <a:schemeClr val="accent2"/>
                </a:solidFill>
              </a:rPr>
              <a:t>0</a:t>
            </a:r>
            <a:r>
              <a:rPr lang="en-US">
                <a:solidFill>
                  <a:schemeClr val="accent2"/>
                </a:solidFill>
                <a:latin typeface="Times New Roman" pitchFamily="18" charset="0"/>
              </a:rPr>
              <a:t>) </a:t>
            </a:r>
            <a:r>
              <a:rPr lang="en-US">
                <a:solidFill>
                  <a:schemeClr val="accent2"/>
                </a:solidFill>
                <a:latin typeface="Times New Roman" pitchFamily="18" charset="0"/>
                <a:sym typeface="Symbol" pitchFamily="18" charset="2"/>
              </a:rPr>
              <a:t> </a:t>
            </a:r>
            <a:r>
              <a:rPr lang="en-US" sz="2800" i="1">
                <a:solidFill>
                  <a:schemeClr val="accent2"/>
                </a:solidFill>
                <a:latin typeface="Times New Roman" pitchFamily="18" charset="0"/>
              </a:rPr>
              <a:t>f</a:t>
            </a:r>
            <a:r>
              <a:rPr lang="en-US">
                <a:solidFill>
                  <a:schemeClr val="accent2"/>
                </a:solidFill>
                <a:latin typeface="Times New Roman" pitchFamily="18" charset="0"/>
              </a:rPr>
              <a:t>(</a:t>
            </a:r>
            <a:r>
              <a:rPr lang="en-US">
                <a:solidFill>
                  <a:schemeClr val="accent2"/>
                </a:solidFill>
              </a:rPr>
              <a:t>1</a:t>
            </a:r>
            <a:r>
              <a:rPr lang="en-US">
                <a:solidFill>
                  <a:schemeClr val="accent2"/>
                </a:solidFill>
                <a:latin typeface="Times New Roman" pitchFamily="18" charset="0"/>
              </a:rPr>
              <a:t>)</a:t>
            </a:r>
            <a:r>
              <a:rPr lang="en-US"/>
              <a:t> </a:t>
            </a:r>
          </a:p>
        </p:txBody>
      </p:sp>
      <p:sp>
        <p:nvSpPr>
          <p:cNvPr id="451654" name="Text Box 70"/>
          <p:cNvSpPr txBox="1">
            <a:spLocks noChangeArrowheads="1"/>
          </p:cNvSpPr>
          <p:nvPr/>
        </p:nvSpPr>
        <p:spPr bwMode="auto">
          <a:xfrm>
            <a:off x="457200" y="5105400"/>
            <a:ext cx="5930900" cy="457200"/>
          </a:xfrm>
          <a:prstGeom prst="rect">
            <a:avLst/>
          </a:prstGeom>
          <a:noFill/>
          <a:ln w="19050" algn="ctr">
            <a:noFill/>
            <a:miter lim="800000"/>
            <a:headEnd/>
            <a:tailEnd/>
          </a:ln>
        </p:spPr>
        <p:txBody>
          <a:bodyPr wrap="none">
            <a:spAutoFit/>
          </a:bodyPr>
          <a:lstStyle/>
          <a:p>
            <a:r>
              <a:rPr lang="en-US"/>
              <a:t>Any classical method requires </a:t>
            </a:r>
            <a:r>
              <a:rPr lang="en-US" b="1" i="1"/>
              <a:t>two</a:t>
            </a:r>
            <a:r>
              <a:rPr lang="en-US"/>
              <a:t> queries</a:t>
            </a:r>
          </a:p>
        </p:txBody>
      </p:sp>
      <p:sp>
        <p:nvSpPr>
          <p:cNvPr id="451655" name="Text Box 71"/>
          <p:cNvSpPr txBox="1">
            <a:spLocks noChangeArrowheads="1"/>
          </p:cNvSpPr>
          <p:nvPr/>
        </p:nvSpPr>
        <p:spPr bwMode="auto">
          <a:xfrm>
            <a:off x="457200" y="5715000"/>
            <a:ext cx="4540250" cy="457200"/>
          </a:xfrm>
          <a:prstGeom prst="rect">
            <a:avLst/>
          </a:prstGeom>
          <a:noFill/>
          <a:ln w="19050" algn="ctr">
            <a:noFill/>
            <a:miter lim="800000"/>
            <a:headEnd/>
            <a:tailEnd/>
          </a:ln>
        </p:spPr>
        <p:txBody>
          <a:bodyPr wrap="none">
            <a:spAutoFit/>
          </a:bodyPr>
          <a:lstStyle/>
          <a:p>
            <a:r>
              <a:rPr lang="en-US"/>
              <a:t>What about a quantum 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15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159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160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16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16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16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16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16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92" grpId="0"/>
      <p:bldP spid="451653" grpId="0"/>
      <p:bldP spid="451654" grpId="0"/>
      <p:bldP spid="45165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2"/>
          </p:nvPr>
        </p:nvSpPr>
        <p:spPr>
          <a:noFill/>
        </p:spPr>
        <p:txBody>
          <a:bodyPr/>
          <a:lstStyle/>
          <a:p>
            <a:fld id="{8C619633-55DD-446C-8308-469048F907F3}" type="slidenum">
              <a:rPr lang="en-US"/>
              <a:pPr/>
              <a:t>56</a:t>
            </a:fld>
            <a:endParaRPr lang="en-US"/>
          </a:p>
        </p:txBody>
      </p:sp>
      <p:sp>
        <p:nvSpPr>
          <p:cNvPr id="452610" name="Rectangle 2"/>
          <p:cNvSpPr>
            <a:spLocks noGrp="1" noChangeArrowheads="1"/>
          </p:cNvSpPr>
          <p:nvPr>
            <p:ph type="title"/>
          </p:nvPr>
        </p:nvSpPr>
        <p:spPr/>
        <p:txBody>
          <a:bodyPr/>
          <a:lstStyle/>
          <a:p>
            <a:pPr eaLnBrk="1" hangingPunct="1">
              <a:defRPr/>
            </a:pPr>
            <a:r>
              <a:rPr lang="en-US" b="1" i="1" smtClean="0">
                <a:solidFill>
                  <a:srgbClr val="666699"/>
                </a:solidFill>
                <a:effectLst>
                  <a:outerShdw blurRad="38100" dist="38100" dir="2700000" algn="tl">
                    <a:srgbClr val="C0C0C0"/>
                  </a:outerShdw>
                </a:effectLst>
              </a:rPr>
              <a:t>Reversible</a:t>
            </a:r>
            <a:r>
              <a:rPr lang="en-US" b="1" smtClean="0">
                <a:solidFill>
                  <a:srgbClr val="666699"/>
                </a:solidFill>
                <a:effectLst>
                  <a:outerShdw blurRad="38100" dist="38100" dir="2700000" algn="tl">
                    <a:srgbClr val="C0C0C0"/>
                  </a:outerShdw>
                </a:effectLst>
              </a:rPr>
              <a:t> black box for </a:t>
            </a:r>
            <a:r>
              <a:rPr lang="en-US" sz="4800" b="1" i="1" smtClean="0">
                <a:solidFill>
                  <a:srgbClr val="666699"/>
                </a:solidFill>
                <a:effectLst>
                  <a:outerShdw blurRad="38100" dist="38100" dir="2700000" algn="tl">
                    <a:srgbClr val="C0C0C0"/>
                  </a:outerShdw>
                </a:effectLst>
                <a:latin typeface="Times New Roman" pitchFamily="18" charset="0"/>
              </a:rPr>
              <a:t>f</a:t>
            </a:r>
          </a:p>
        </p:txBody>
      </p:sp>
      <p:sp>
        <p:nvSpPr>
          <p:cNvPr id="31748" name="Rectangle 3"/>
          <p:cNvSpPr>
            <a:spLocks noChangeArrowheads="1"/>
          </p:cNvSpPr>
          <p:nvPr/>
        </p:nvSpPr>
        <p:spPr bwMode="auto">
          <a:xfrm>
            <a:off x="1666875" y="1371600"/>
            <a:ext cx="609600" cy="1524000"/>
          </a:xfrm>
          <a:prstGeom prst="rect">
            <a:avLst/>
          </a:prstGeom>
          <a:solidFill>
            <a:schemeClr val="tx1"/>
          </a:solidFill>
          <a:ln w="19050" algn="ctr">
            <a:solidFill>
              <a:schemeClr val="tx1"/>
            </a:solidFill>
            <a:miter lim="800000"/>
            <a:headEnd/>
            <a:tailEnd/>
          </a:ln>
        </p:spPr>
        <p:txBody>
          <a:bodyPr wrap="none" anchor="ctr"/>
          <a:lstStyle/>
          <a:p>
            <a:pPr algn="ctr"/>
            <a:r>
              <a:rPr lang="en-US" sz="3200" i="1">
                <a:solidFill>
                  <a:schemeClr val="bg1"/>
                </a:solidFill>
                <a:latin typeface="Times New Roman" pitchFamily="18" charset="0"/>
              </a:rPr>
              <a:t>U</a:t>
            </a:r>
            <a:r>
              <a:rPr lang="en-US" sz="3200" i="1" baseline="-25000">
                <a:solidFill>
                  <a:schemeClr val="bg1"/>
                </a:solidFill>
                <a:latin typeface="Times New Roman" pitchFamily="18" charset="0"/>
              </a:rPr>
              <a:t>f</a:t>
            </a:r>
          </a:p>
        </p:txBody>
      </p:sp>
      <p:sp>
        <p:nvSpPr>
          <p:cNvPr id="31749" name="Line 4"/>
          <p:cNvSpPr>
            <a:spLocks noChangeShapeType="1"/>
          </p:cNvSpPr>
          <p:nvPr/>
        </p:nvSpPr>
        <p:spPr bwMode="auto">
          <a:xfrm>
            <a:off x="1209675" y="1676400"/>
            <a:ext cx="1524000" cy="0"/>
          </a:xfrm>
          <a:prstGeom prst="line">
            <a:avLst/>
          </a:prstGeom>
          <a:noFill/>
          <a:ln w="19050">
            <a:solidFill>
              <a:schemeClr val="tx1"/>
            </a:solidFill>
            <a:round/>
            <a:headEnd/>
            <a:tailEnd/>
          </a:ln>
        </p:spPr>
        <p:txBody>
          <a:bodyPr/>
          <a:lstStyle/>
          <a:p>
            <a:endParaRPr lang="en-US"/>
          </a:p>
        </p:txBody>
      </p:sp>
      <p:sp>
        <p:nvSpPr>
          <p:cNvPr id="31750" name="Line 5"/>
          <p:cNvSpPr>
            <a:spLocks noChangeShapeType="1"/>
          </p:cNvSpPr>
          <p:nvPr/>
        </p:nvSpPr>
        <p:spPr bwMode="auto">
          <a:xfrm>
            <a:off x="1209675" y="2590800"/>
            <a:ext cx="1524000" cy="0"/>
          </a:xfrm>
          <a:prstGeom prst="line">
            <a:avLst/>
          </a:prstGeom>
          <a:noFill/>
          <a:ln w="19050">
            <a:solidFill>
              <a:schemeClr val="tx1"/>
            </a:solidFill>
            <a:round/>
            <a:headEnd/>
            <a:tailEnd/>
          </a:ln>
        </p:spPr>
        <p:txBody>
          <a:bodyPr/>
          <a:lstStyle/>
          <a:p>
            <a:endParaRPr lang="en-US"/>
          </a:p>
        </p:txBody>
      </p:sp>
      <p:sp>
        <p:nvSpPr>
          <p:cNvPr id="31751" name="Text Box 6"/>
          <p:cNvSpPr txBox="1">
            <a:spLocks noChangeArrowheads="1"/>
          </p:cNvSpPr>
          <p:nvPr/>
        </p:nvSpPr>
        <p:spPr bwMode="auto">
          <a:xfrm>
            <a:off x="762000" y="1295400"/>
            <a:ext cx="387350" cy="579438"/>
          </a:xfrm>
          <a:prstGeom prst="rect">
            <a:avLst/>
          </a:prstGeom>
          <a:noFill/>
          <a:ln w="19050" algn="ctr">
            <a:noFill/>
            <a:miter lim="800000"/>
            <a:headEnd/>
            <a:tailEnd/>
          </a:ln>
        </p:spPr>
        <p:txBody>
          <a:bodyPr wrap="none">
            <a:spAutoFit/>
          </a:bodyPr>
          <a:lstStyle/>
          <a:p>
            <a:pPr algn="ctr"/>
            <a:r>
              <a:rPr lang="en-US" sz="3200" i="1">
                <a:solidFill>
                  <a:srgbClr val="6502A2"/>
                </a:solidFill>
                <a:latin typeface="Times New Roman" pitchFamily="18" charset="0"/>
              </a:rPr>
              <a:t>a</a:t>
            </a:r>
            <a:endParaRPr lang="en-US" sz="2800">
              <a:solidFill>
                <a:srgbClr val="6502A2"/>
              </a:solidFill>
              <a:sym typeface="Symbol" pitchFamily="18" charset="2"/>
            </a:endParaRPr>
          </a:p>
        </p:txBody>
      </p:sp>
      <p:sp>
        <p:nvSpPr>
          <p:cNvPr id="31752" name="Text Box 7"/>
          <p:cNvSpPr txBox="1">
            <a:spLocks noChangeArrowheads="1"/>
          </p:cNvSpPr>
          <p:nvPr/>
        </p:nvSpPr>
        <p:spPr bwMode="auto">
          <a:xfrm>
            <a:off x="762000" y="2209800"/>
            <a:ext cx="407988" cy="579438"/>
          </a:xfrm>
          <a:prstGeom prst="rect">
            <a:avLst/>
          </a:prstGeom>
          <a:noFill/>
          <a:ln w="19050" algn="ctr">
            <a:noFill/>
            <a:miter lim="800000"/>
            <a:headEnd/>
            <a:tailEnd/>
          </a:ln>
        </p:spPr>
        <p:txBody>
          <a:bodyPr wrap="none">
            <a:spAutoFit/>
          </a:bodyPr>
          <a:lstStyle/>
          <a:p>
            <a:pPr algn="ctr"/>
            <a:r>
              <a:rPr lang="en-US" sz="600">
                <a:solidFill>
                  <a:srgbClr val="990099"/>
                </a:solidFill>
                <a:sym typeface="Symbol" pitchFamily="18" charset="2"/>
              </a:rPr>
              <a:t> </a:t>
            </a:r>
            <a:r>
              <a:rPr lang="en-US" sz="3200" i="1">
                <a:solidFill>
                  <a:srgbClr val="6502A2"/>
                </a:solidFill>
                <a:latin typeface="Times New Roman" pitchFamily="18" charset="0"/>
              </a:rPr>
              <a:t>b</a:t>
            </a:r>
            <a:endParaRPr lang="en-US" sz="2800">
              <a:solidFill>
                <a:srgbClr val="6502A2"/>
              </a:solidFill>
              <a:sym typeface="Symbol" pitchFamily="18" charset="2"/>
            </a:endParaRPr>
          </a:p>
        </p:txBody>
      </p:sp>
      <p:sp>
        <p:nvSpPr>
          <p:cNvPr id="31753" name="Text Box 8"/>
          <p:cNvSpPr txBox="1">
            <a:spLocks noChangeArrowheads="1"/>
          </p:cNvSpPr>
          <p:nvPr/>
        </p:nvSpPr>
        <p:spPr bwMode="auto">
          <a:xfrm>
            <a:off x="2743200" y="1295400"/>
            <a:ext cx="387350" cy="579438"/>
          </a:xfrm>
          <a:prstGeom prst="rect">
            <a:avLst/>
          </a:prstGeom>
          <a:noFill/>
          <a:ln w="19050" algn="ctr">
            <a:noFill/>
            <a:miter lim="800000"/>
            <a:headEnd/>
            <a:tailEnd/>
          </a:ln>
        </p:spPr>
        <p:txBody>
          <a:bodyPr wrap="none">
            <a:spAutoFit/>
          </a:bodyPr>
          <a:lstStyle/>
          <a:p>
            <a:pPr algn="ctr"/>
            <a:r>
              <a:rPr lang="en-US" sz="3200" i="1">
                <a:solidFill>
                  <a:srgbClr val="6502A2"/>
                </a:solidFill>
                <a:latin typeface="Times New Roman" pitchFamily="18" charset="0"/>
              </a:rPr>
              <a:t>a</a:t>
            </a:r>
            <a:endParaRPr lang="en-US" sz="2800">
              <a:solidFill>
                <a:srgbClr val="6502A2"/>
              </a:solidFill>
              <a:sym typeface="Symbol" pitchFamily="18" charset="2"/>
            </a:endParaRPr>
          </a:p>
        </p:txBody>
      </p:sp>
      <p:sp>
        <p:nvSpPr>
          <p:cNvPr id="31754" name="Text Box 9"/>
          <p:cNvSpPr txBox="1">
            <a:spLocks noChangeArrowheads="1"/>
          </p:cNvSpPr>
          <p:nvPr/>
        </p:nvSpPr>
        <p:spPr bwMode="auto">
          <a:xfrm>
            <a:off x="2763838" y="2243138"/>
            <a:ext cx="1320800" cy="579437"/>
          </a:xfrm>
          <a:prstGeom prst="rect">
            <a:avLst/>
          </a:prstGeom>
          <a:noFill/>
          <a:ln w="19050" algn="ctr">
            <a:noFill/>
            <a:miter lim="800000"/>
            <a:headEnd/>
            <a:tailEnd/>
          </a:ln>
        </p:spPr>
        <p:txBody>
          <a:bodyPr wrap="none">
            <a:spAutoFit/>
          </a:bodyPr>
          <a:lstStyle/>
          <a:p>
            <a:pPr algn="ctr"/>
            <a:r>
              <a:rPr lang="en-US" sz="3200" i="1">
                <a:solidFill>
                  <a:srgbClr val="6502A2"/>
                </a:solidFill>
                <a:latin typeface="Times New Roman" pitchFamily="18" charset="0"/>
              </a:rPr>
              <a:t>b</a:t>
            </a:r>
            <a:r>
              <a:rPr lang="en-US" sz="1600" i="1">
                <a:solidFill>
                  <a:srgbClr val="6502A2"/>
                </a:solidFill>
                <a:latin typeface="Times New Roman" pitchFamily="18" charset="0"/>
              </a:rPr>
              <a:t> </a:t>
            </a:r>
            <a:r>
              <a:rPr lang="en-US" sz="3200">
                <a:solidFill>
                  <a:srgbClr val="6502A2"/>
                </a:solidFill>
                <a:latin typeface="Times New Roman" pitchFamily="18" charset="0"/>
                <a:sym typeface="Symbol" pitchFamily="18" charset="2"/>
              </a:rPr>
              <a:t></a:t>
            </a:r>
            <a:r>
              <a:rPr lang="en-US" sz="1600">
                <a:solidFill>
                  <a:srgbClr val="6502A2"/>
                </a:solidFill>
                <a:latin typeface="Times New Roman" pitchFamily="18" charset="0"/>
                <a:sym typeface="Symbol" pitchFamily="18" charset="2"/>
              </a:rPr>
              <a:t> </a:t>
            </a:r>
            <a:r>
              <a:rPr lang="en-US" sz="3200" i="1">
                <a:solidFill>
                  <a:srgbClr val="6502A2"/>
                </a:solidFill>
                <a:latin typeface="Times New Roman" pitchFamily="18" charset="0"/>
              </a:rPr>
              <a:t>f</a:t>
            </a:r>
            <a:r>
              <a:rPr lang="en-US">
                <a:solidFill>
                  <a:srgbClr val="6502A2"/>
                </a:solidFill>
                <a:latin typeface="Times New Roman" pitchFamily="18" charset="0"/>
              </a:rPr>
              <a:t>(</a:t>
            </a:r>
            <a:r>
              <a:rPr lang="en-US" sz="3200" i="1">
                <a:solidFill>
                  <a:srgbClr val="6502A2"/>
                </a:solidFill>
                <a:latin typeface="Times New Roman" pitchFamily="18" charset="0"/>
              </a:rPr>
              <a:t>a</a:t>
            </a:r>
            <a:r>
              <a:rPr lang="en-US">
                <a:solidFill>
                  <a:srgbClr val="6502A2"/>
                </a:solidFill>
                <a:latin typeface="Times New Roman" pitchFamily="18" charset="0"/>
              </a:rPr>
              <a:t>)</a:t>
            </a:r>
            <a:endParaRPr lang="en-US">
              <a:solidFill>
                <a:srgbClr val="6502A2"/>
              </a:solidFill>
              <a:sym typeface="Symbol" pitchFamily="18" charset="2"/>
            </a:endParaRPr>
          </a:p>
        </p:txBody>
      </p:sp>
      <p:grpSp>
        <p:nvGrpSpPr>
          <p:cNvPr id="2" name="Group 10"/>
          <p:cNvGrpSpPr>
            <a:grpSpLocks/>
          </p:cNvGrpSpPr>
          <p:nvPr/>
        </p:nvGrpSpPr>
        <p:grpSpPr bwMode="auto">
          <a:xfrm>
            <a:off x="4267200" y="1371600"/>
            <a:ext cx="3200400" cy="1371600"/>
            <a:chOff x="2688" y="864"/>
            <a:chExt cx="2016" cy="864"/>
          </a:xfrm>
        </p:grpSpPr>
        <p:grpSp>
          <p:nvGrpSpPr>
            <p:cNvPr id="3" name="Group 11"/>
            <p:cNvGrpSpPr>
              <a:grpSpLocks/>
            </p:cNvGrpSpPr>
            <p:nvPr/>
          </p:nvGrpSpPr>
          <p:grpSpPr bwMode="auto">
            <a:xfrm>
              <a:off x="3744" y="864"/>
              <a:ext cx="960" cy="864"/>
              <a:chOff x="1248" y="3120"/>
              <a:chExt cx="960" cy="864"/>
            </a:xfrm>
          </p:grpSpPr>
          <p:sp>
            <p:nvSpPr>
              <p:cNvPr id="31779" name="Line 12"/>
              <p:cNvSpPr>
                <a:spLocks noChangeShapeType="1"/>
              </p:cNvSpPr>
              <p:nvPr/>
            </p:nvSpPr>
            <p:spPr bwMode="auto">
              <a:xfrm>
                <a:off x="1248" y="3312"/>
                <a:ext cx="960" cy="0"/>
              </a:xfrm>
              <a:prstGeom prst="line">
                <a:avLst/>
              </a:prstGeom>
              <a:noFill/>
              <a:ln w="19050">
                <a:solidFill>
                  <a:schemeClr val="tx1"/>
                </a:solidFill>
                <a:round/>
                <a:headEnd/>
                <a:tailEnd/>
              </a:ln>
            </p:spPr>
            <p:txBody>
              <a:bodyPr/>
              <a:lstStyle/>
              <a:p>
                <a:endParaRPr lang="en-US"/>
              </a:p>
            </p:txBody>
          </p:sp>
          <p:grpSp>
            <p:nvGrpSpPr>
              <p:cNvPr id="4" name="Group 13"/>
              <p:cNvGrpSpPr>
                <a:grpSpLocks/>
              </p:cNvGrpSpPr>
              <p:nvPr/>
            </p:nvGrpSpPr>
            <p:grpSpPr bwMode="auto">
              <a:xfrm>
                <a:off x="1536" y="3120"/>
                <a:ext cx="384" cy="864"/>
                <a:chOff x="2688" y="2544"/>
                <a:chExt cx="384" cy="864"/>
              </a:xfrm>
            </p:grpSpPr>
            <p:sp>
              <p:nvSpPr>
                <p:cNvPr id="31782" name="Rectangle 14"/>
                <p:cNvSpPr>
                  <a:spLocks noChangeArrowheads="1"/>
                </p:cNvSpPr>
                <p:nvPr/>
              </p:nvSpPr>
              <p:spPr bwMode="auto">
                <a:xfrm>
                  <a:off x="2688" y="2544"/>
                  <a:ext cx="384" cy="384"/>
                </a:xfrm>
                <a:prstGeom prst="rect">
                  <a:avLst/>
                </a:prstGeom>
                <a:solidFill>
                  <a:schemeClr val="tx1"/>
                </a:solidFill>
                <a:ln w="19050">
                  <a:solidFill>
                    <a:schemeClr val="tx1"/>
                  </a:solidFill>
                  <a:miter lim="800000"/>
                  <a:headEnd/>
                  <a:tailEnd/>
                </a:ln>
              </p:spPr>
              <p:txBody>
                <a:bodyPr wrap="none" anchor="ctr"/>
                <a:lstStyle/>
                <a:p>
                  <a:pPr algn="ctr"/>
                  <a:r>
                    <a:rPr lang="en-US" sz="3200" i="1">
                      <a:solidFill>
                        <a:schemeClr val="bg1"/>
                      </a:solidFill>
                      <a:latin typeface="Times New Roman" pitchFamily="18" charset="0"/>
                    </a:rPr>
                    <a:t>f</a:t>
                  </a:r>
                </a:p>
              </p:txBody>
            </p:sp>
            <p:sp>
              <p:nvSpPr>
                <p:cNvPr id="31783" name="Line 15"/>
                <p:cNvSpPr>
                  <a:spLocks noChangeShapeType="1"/>
                </p:cNvSpPr>
                <p:nvPr/>
              </p:nvSpPr>
              <p:spPr bwMode="auto">
                <a:xfrm>
                  <a:off x="2880" y="2928"/>
                  <a:ext cx="0" cy="480"/>
                </a:xfrm>
                <a:prstGeom prst="line">
                  <a:avLst/>
                </a:prstGeom>
                <a:noFill/>
                <a:ln w="19050">
                  <a:solidFill>
                    <a:schemeClr val="tx1"/>
                  </a:solidFill>
                  <a:round/>
                  <a:headEnd/>
                  <a:tailEnd/>
                </a:ln>
              </p:spPr>
              <p:txBody>
                <a:bodyPr/>
                <a:lstStyle/>
                <a:p>
                  <a:endParaRPr lang="en-US"/>
                </a:p>
              </p:txBody>
            </p:sp>
            <p:sp>
              <p:nvSpPr>
                <p:cNvPr id="31784" name="Oval 16"/>
                <p:cNvSpPr>
                  <a:spLocks noChangeArrowheads="1"/>
                </p:cNvSpPr>
                <p:nvPr/>
              </p:nvSpPr>
              <p:spPr bwMode="auto">
                <a:xfrm>
                  <a:off x="2784" y="3216"/>
                  <a:ext cx="192" cy="192"/>
                </a:xfrm>
                <a:prstGeom prst="ellipse">
                  <a:avLst/>
                </a:prstGeom>
                <a:noFill/>
                <a:ln w="19050">
                  <a:solidFill>
                    <a:schemeClr val="tx1"/>
                  </a:solidFill>
                  <a:round/>
                  <a:headEnd/>
                  <a:tailEnd/>
                </a:ln>
              </p:spPr>
              <p:txBody>
                <a:bodyPr wrap="none" anchor="ctr"/>
                <a:lstStyle/>
                <a:p>
                  <a:endParaRPr lang="en-US"/>
                </a:p>
              </p:txBody>
            </p:sp>
            <p:sp>
              <p:nvSpPr>
                <p:cNvPr id="31785" name="Line 17"/>
                <p:cNvSpPr>
                  <a:spLocks noChangeShapeType="1"/>
                </p:cNvSpPr>
                <p:nvPr/>
              </p:nvSpPr>
              <p:spPr bwMode="auto">
                <a:xfrm>
                  <a:off x="2784" y="3312"/>
                  <a:ext cx="192" cy="0"/>
                </a:xfrm>
                <a:prstGeom prst="line">
                  <a:avLst/>
                </a:prstGeom>
                <a:noFill/>
                <a:ln w="19050">
                  <a:solidFill>
                    <a:schemeClr val="tx1"/>
                  </a:solidFill>
                  <a:round/>
                  <a:headEnd/>
                  <a:tailEnd/>
                </a:ln>
              </p:spPr>
              <p:txBody>
                <a:bodyPr/>
                <a:lstStyle/>
                <a:p>
                  <a:endParaRPr lang="en-US"/>
                </a:p>
              </p:txBody>
            </p:sp>
          </p:grpSp>
          <p:sp>
            <p:nvSpPr>
              <p:cNvPr id="31781" name="Line 18"/>
              <p:cNvSpPr>
                <a:spLocks noChangeShapeType="1"/>
              </p:cNvSpPr>
              <p:nvPr/>
            </p:nvSpPr>
            <p:spPr bwMode="auto">
              <a:xfrm>
                <a:off x="1248" y="3888"/>
                <a:ext cx="960" cy="0"/>
              </a:xfrm>
              <a:prstGeom prst="line">
                <a:avLst/>
              </a:prstGeom>
              <a:noFill/>
              <a:ln w="19050">
                <a:solidFill>
                  <a:schemeClr val="tx1"/>
                </a:solidFill>
                <a:round/>
                <a:headEnd/>
                <a:tailEnd/>
              </a:ln>
            </p:spPr>
            <p:txBody>
              <a:bodyPr/>
              <a:lstStyle/>
              <a:p>
                <a:endParaRPr lang="en-US"/>
              </a:p>
            </p:txBody>
          </p:sp>
        </p:grpSp>
        <p:sp>
          <p:nvSpPr>
            <p:cNvPr id="31778" name="Text Box 19"/>
            <p:cNvSpPr txBox="1">
              <a:spLocks noChangeArrowheads="1"/>
            </p:cNvSpPr>
            <p:nvPr/>
          </p:nvSpPr>
          <p:spPr bwMode="auto">
            <a:xfrm>
              <a:off x="2688" y="864"/>
              <a:ext cx="912" cy="518"/>
            </a:xfrm>
            <a:prstGeom prst="rect">
              <a:avLst/>
            </a:prstGeom>
            <a:noFill/>
            <a:ln w="19050" algn="ctr">
              <a:noFill/>
              <a:miter lim="800000"/>
              <a:headEnd/>
              <a:tailEnd/>
            </a:ln>
          </p:spPr>
          <p:txBody>
            <a:bodyPr>
              <a:spAutoFit/>
            </a:bodyPr>
            <a:lstStyle/>
            <a:p>
              <a:r>
                <a:rPr lang="en-US"/>
                <a:t>alternate notation:</a:t>
              </a:r>
            </a:p>
          </p:txBody>
        </p:sp>
      </p:grpSp>
      <p:grpSp>
        <p:nvGrpSpPr>
          <p:cNvPr id="5" name="Group 20"/>
          <p:cNvGrpSpPr>
            <a:grpSpLocks/>
          </p:cNvGrpSpPr>
          <p:nvPr/>
        </p:nvGrpSpPr>
        <p:grpSpPr bwMode="auto">
          <a:xfrm>
            <a:off x="457200" y="3886200"/>
            <a:ext cx="8294688" cy="1460500"/>
            <a:chOff x="288" y="2448"/>
            <a:chExt cx="5225" cy="920"/>
          </a:xfrm>
        </p:grpSpPr>
        <p:sp>
          <p:nvSpPr>
            <p:cNvPr id="31758" name="Text Box 21"/>
            <p:cNvSpPr txBox="1">
              <a:spLocks noChangeArrowheads="1"/>
            </p:cNvSpPr>
            <p:nvPr/>
          </p:nvSpPr>
          <p:spPr bwMode="auto">
            <a:xfrm>
              <a:off x="288" y="2448"/>
              <a:ext cx="2160" cy="480"/>
            </a:xfrm>
            <a:prstGeom prst="rect">
              <a:avLst/>
            </a:prstGeom>
            <a:noFill/>
            <a:ln w="19050" algn="ctr">
              <a:noFill/>
              <a:miter lim="800000"/>
              <a:headEnd/>
              <a:tailEnd/>
            </a:ln>
          </p:spPr>
          <p:txBody>
            <a:bodyPr>
              <a:spAutoFit/>
            </a:bodyPr>
            <a:lstStyle/>
            <a:p>
              <a:r>
                <a:rPr lang="en-US" b="1"/>
                <a:t>A classical algorithm: </a:t>
              </a:r>
              <a:r>
                <a:rPr lang="en-US" sz="2000"/>
                <a:t>(still requires 2 queries)</a:t>
              </a:r>
            </a:p>
          </p:txBody>
        </p:sp>
        <p:sp>
          <p:nvSpPr>
            <p:cNvPr id="31759" name="Line 22"/>
            <p:cNvSpPr>
              <a:spLocks noChangeShapeType="1"/>
            </p:cNvSpPr>
            <p:nvPr/>
          </p:nvSpPr>
          <p:spPr bwMode="auto">
            <a:xfrm>
              <a:off x="2592" y="2640"/>
              <a:ext cx="1920" cy="0"/>
            </a:xfrm>
            <a:prstGeom prst="line">
              <a:avLst/>
            </a:prstGeom>
            <a:noFill/>
            <a:ln w="19050">
              <a:solidFill>
                <a:schemeClr val="tx1"/>
              </a:solidFill>
              <a:round/>
              <a:headEnd/>
              <a:tailEnd/>
            </a:ln>
          </p:spPr>
          <p:txBody>
            <a:bodyPr/>
            <a:lstStyle/>
            <a:p>
              <a:endParaRPr lang="en-US"/>
            </a:p>
          </p:txBody>
        </p:sp>
        <p:grpSp>
          <p:nvGrpSpPr>
            <p:cNvPr id="6" name="Group 23"/>
            <p:cNvGrpSpPr>
              <a:grpSpLocks/>
            </p:cNvGrpSpPr>
            <p:nvPr/>
          </p:nvGrpSpPr>
          <p:grpSpPr bwMode="auto">
            <a:xfrm>
              <a:off x="2832" y="2448"/>
              <a:ext cx="384" cy="864"/>
              <a:chOff x="2688" y="2544"/>
              <a:chExt cx="384" cy="864"/>
            </a:xfrm>
          </p:grpSpPr>
          <p:sp>
            <p:nvSpPr>
              <p:cNvPr id="31773" name="Rectangle 24"/>
              <p:cNvSpPr>
                <a:spLocks noChangeArrowheads="1"/>
              </p:cNvSpPr>
              <p:nvPr/>
            </p:nvSpPr>
            <p:spPr bwMode="auto">
              <a:xfrm>
                <a:off x="2688" y="2544"/>
                <a:ext cx="384" cy="384"/>
              </a:xfrm>
              <a:prstGeom prst="rect">
                <a:avLst/>
              </a:prstGeom>
              <a:solidFill>
                <a:schemeClr val="tx1"/>
              </a:solidFill>
              <a:ln w="19050">
                <a:solidFill>
                  <a:schemeClr val="tx1"/>
                </a:solidFill>
                <a:miter lim="800000"/>
                <a:headEnd/>
                <a:tailEnd/>
              </a:ln>
            </p:spPr>
            <p:txBody>
              <a:bodyPr wrap="none" anchor="ctr"/>
              <a:lstStyle/>
              <a:p>
                <a:pPr algn="ctr"/>
                <a:r>
                  <a:rPr lang="en-US" sz="3200" i="1">
                    <a:solidFill>
                      <a:schemeClr val="bg1"/>
                    </a:solidFill>
                    <a:latin typeface="Times New Roman" pitchFamily="18" charset="0"/>
                  </a:rPr>
                  <a:t>f</a:t>
                </a:r>
              </a:p>
            </p:txBody>
          </p:sp>
          <p:sp>
            <p:nvSpPr>
              <p:cNvPr id="31774" name="Line 25"/>
              <p:cNvSpPr>
                <a:spLocks noChangeShapeType="1"/>
              </p:cNvSpPr>
              <p:nvPr/>
            </p:nvSpPr>
            <p:spPr bwMode="auto">
              <a:xfrm>
                <a:off x="2880" y="2928"/>
                <a:ext cx="0" cy="480"/>
              </a:xfrm>
              <a:prstGeom prst="line">
                <a:avLst/>
              </a:prstGeom>
              <a:noFill/>
              <a:ln w="19050">
                <a:solidFill>
                  <a:schemeClr val="tx1"/>
                </a:solidFill>
                <a:round/>
                <a:headEnd/>
                <a:tailEnd/>
              </a:ln>
            </p:spPr>
            <p:txBody>
              <a:bodyPr/>
              <a:lstStyle/>
              <a:p>
                <a:endParaRPr lang="en-US"/>
              </a:p>
            </p:txBody>
          </p:sp>
          <p:sp>
            <p:nvSpPr>
              <p:cNvPr id="31775" name="Oval 26"/>
              <p:cNvSpPr>
                <a:spLocks noChangeArrowheads="1"/>
              </p:cNvSpPr>
              <p:nvPr/>
            </p:nvSpPr>
            <p:spPr bwMode="auto">
              <a:xfrm>
                <a:off x="2784" y="3216"/>
                <a:ext cx="192" cy="192"/>
              </a:xfrm>
              <a:prstGeom prst="ellipse">
                <a:avLst/>
              </a:prstGeom>
              <a:noFill/>
              <a:ln w="19050">
                <a:solidFill>
                  <a:schemeClr val="tx1"/>
                </a:solidFill>
                <a:round/>
                <a:headEnd/>
                <a:tailEnd/>
              </a:ln>
            </p:spPr>
            <p:txBody>
              <a:bodyPr wrap="none" anchor="ctr"/>
              <a:lstStyle/>
              <a:p>
                <a:endParaRPr lang="en-US"/>
              </a:p>
            </p:txBody>
          </p:sp>
          <p:sp>
            <p:nvSpPr>
              <p:cNvPr id="31776" name="Line 27"/>
              <p:cNvSpPr>
                <a:spLocks noChangeShapeType="1"/>
              </p:cNvSpPr>
              <p:nvPr/>
            </p:nvSpPr>
            <p:spPr bwMode="auto">
              <a:xfrm>
                <a:off x="2784" y="3312"/>
                <a:ext cx="192" cy="0"/>
              </a:xfrm>
              <a:prstGeom prst="line">
                <a:avLst/>
              </a:prstGeom>
              <a:noFill/>
              <a:ln w="19050">
                <a:solidFill>
                  <a:schemeClr val="tx1"/>
                </a:solidFill>
                <a:round/>
                <a:headEnd/>
                <a:tailEnd/>
              </a:ln>
            </p:spPr>
            <p:txBody>
              <a:bodyPr/>
              <a:lstStyle/>
              <a:p>
                <a:endParaRPr lang="en-US"/>
              </a:p>
            </p:txBody>
          </p:sp>
        </p:grpSp>
        <p:sp>
          <p:nvSpPr>
            <p:cNvPr id="31761" name="Line 28"/>
            <p:cNvSpPr>
              <a:spLocks noChangeShapeType="1"/>
            </p:cNvSpPr>
            <p:nvPr/>
          </p:nvSpPr>
          <p:spPr bwMode="auto">
            <a:xfrm>
              <a:off x="2592" y="3216"/>
              <a:ext cx="1920" cy="0"/>
            </a:xfrm>
            <a:prstGeom prst="line">
              <a:avLst/>
            </a:prstGeom>
            <a:noFill/>
            <a:ln w="19050">
              <a:solidFill>
                <a:schemeClr val="tx1"/>
              </a:solidFill>
              <a:round/>
              <a:headEnd/>
              <a:tailEnd/>
            </a:ln>
          </p:spPr>
          <p:txBody>
            <a:bodyPr/>
            <a:lstStyle/>
            <a:p>
              <a:endParaRPr lang="en-US"/>
            </a:p>
          </p:txBody>
        </p:sp>
        <p:grpSp>
          <p:nvGrpSpPr>
            <p:cNvPr id="7" name="Group 29"/>
            <p:cNvGrpSpPr>
              <a:grpSpLocks/>
            </p:cNvGrpSpPr>
            <p:nvPr/>
          </p:nvGrpSpPr>
          <p:grpSpPr bwMode="auto">
            <a:xfrm>
              <a:off x="3888" y="2448"/>
              <a:ext cx="384" cy="864"/>
              <a:chOff x="2688" y="2544"/>
              <a:chExt cx="384" cy="864"/>
            </a:xfrm>
          </p:grpSpPr>
          <p:sp>
            <p:nvSpPr>
              <p:cNvPr id="31769" name="Rectangle 30"/>
              <p:cNvSpPr>
                <a:spLocks noChangeArrowheads="1"/>
              </p:cNvSpPr>
              <p:nvPr/>
            </p:nvSpPr>
            <p:spPr bwMode="auto">
              <a:xfrm>
                <a:off x="2688" y="2544"/>
                <a:ext cx="384" cy="384"/>
              </a:xfrm>
              <a:prstGeom prst="rect">
                <a:avLst/>
              </a:prstGeom>
              <a:solidFill>
                <a:schemeClr val="tx1"/>
              </a:solidFill>
              <a:ln w="19050">
                <a:solidFill>
                  <a:schemeClr val="tx1"/>
                </a:solidFill>
                <a:miter lim="800000"/>
                <a:headEnd/>
                <a:tailEnd/>
              </a:ln>
            </p:spPr>
            <p:txBody>
              <a:bodyPr wrap="none" anchor="ctr"/>
              <a:lstStyle/>
              <a:p>
                <a:pPr algn="ctr"/>
                <a:r>
                  <a:rPr lang="en-US" sz="3200" i="1">
                    <a:solidFill>
                      <a:schemeClr val="bg1"/>
                    </a:solidFill>
                    <a:latin typeface="Times New Roman" pitchFamily="18" charset="0"/>
                  </a:rPr>
                  <a:t>f</a:t>
                </a:r>
              </a:p>
            </p:txBody>
          </p:sp>
          <p:sp>
            <p:nvSpPr>
              <p:cNvPr id="31770" name="Line 31"/>
              <p:cNvSpPr>
                <a:spLocks noChangeShapeType="1"/>
              </p:cNvSpPr>
              <p:nvPr/>
            </p:nvSpPr>
            <p:spPr bwMode="auto">
              <a:xfrm>
                <a:off x="2880" y="2928"/>
                <a:ext cx="0" cy="480"/>
              </a:xfrm>
              <a:prstGeom prst="line">
                <a:avLst/>
              </a:prstGeom>
              <a:noFill/>
              <a:ln w="19050">
                <a:solidFill>
                  <a:schemeClr val="tx1"/>
                </a:solidFill>
                <a:round/>
                <a:headEnd/>
                <a:tailEnd/>
              </a:ln>
            </p:spPr>
            <p:txBody>
              <a:bodyPr/>
              <a:lstStyle/>
              <a:p>
                <a:endParaRPr lang="en-US"/>
              </a:p>
            </p:txBody>
          </p:sp>
          <p:sp>
            <p:nvSpPr>
              <p:cNvPr id="31771" name="Oval 32"/>
              <p:cNvSpPr>
                <a:spLocks noChangeArrowheads="1"/>
              </p:cNvSpPr>
              <p:nvPr/>
            </p:nvSpPr>
            <p:spPr bwMode="auto">
              <a:xfrm>
                <a:off x="2784" y="3216"/>
                <a:ext cx="192" cy="192"/>
              </a:xfrm>
              <a:prstGeom prst="ellipse">
                <a:avLst/>
              </a:prstGeom>
              <a:noFill/>
              <a:ln w="19050">
                <a:solidFill>
                  <a:schemeClr val="tx1"/>
                </a:solidFill>
                <a:round/>
                <a:headEnd/>
                <a:tailEnd/>
              </a:ln>
            </p:spPr>
            <p:txBody>
              <a:bodyPr wrap="none" anchor="ctr"/>
              <a:lstStyle/>
              <a:p>
                <a:endParaRPr lang="en-US"/>
              </a:p>
            </p:txBody>
          </p:sp>
          <p:sp>
            <p:nvSpPr>
              <p:cNvPr id="31772" name="Line 33"/>
              <p:cNvSpPr>
                <a:spLocks noChangeShapeType="1"/>
              </p:cNvSpPr>
              <p:nvPr/>
            </p:nvSpPr>
            <p:spPr bwMode="auto">
              <a:xfrm>
                <a:off x="2784" y="3312"/>
                <a:ext cx="192" cy="0"/>
              </a:xfrm>
              <a:prstGeom prst="line">
                <a:avLst/>
              </a:prstGeom>
              <a:noFill/>
              <a:ln w="19050">
                <a:solidFill>
                  <a:schemeClr val="tx1"/>
                </a:solidFill>
                <a:round/>
                <a:headEnd/>
                <a:tailEnd/>
              </a:ln>
            </p:spPr>
            <p:txBody>
              <a:bodyPr/>
              <a:lstStyle/>
              <a:p>
                <a:endParaRPr lang="en-US"/>
              </a:p>
            </p:txBody>
          </p:sp>
        </p:grpSp>
        <p:sp>
          <p:nvSpPr>
            <p:cNvPr id="31763" name="Oval 34"/>
            <p:cNvSpPr>
              <a:spLocks noChangeArrowheads="1"/>
            </p:cNvSpPr>
            <p:nvPr/>
          </p:nvSpPr>
          <p:spPr bwMode="auto">
            <a:xfrm>
              <a:off x="3456" y="2544"/>
              <a:ext cx="192" cy="192"/>
            </a:xfrm>
            <a:prstGeom prst="ellipse">
              <a:avLst/>
            </a:prstGeom>
            <a:noFill/>
            <a:ln w="19050">
              <a:solidFill>
                <a:schemeClr val="tx1"/>
              </a:solidFill>
              <a:round/>
              <a:headEnd/>
              <a:tailEnd/>
            </a:ln>
          </p:spPr>
          <p:txBody>
            <a:bodyPr wrap="none" anchor="ctr"/>
            <a:lstStyle/>
            <a:p>
              <a:endParaRPr lang="en-US"/>
            </a:p>
          </p:txBody>
        </p:sp>
        <p:sp>
          <p:nvSpPr>
            <p:cNvPr id="31764" name="Line 35"/>
            <p:cNvSpPr>
              <a:spLocks noChangeShapeType="1"/>
            </p:cNvSpPr>
            <p:nvPr/>
          </p:nvSpPr>
          <p:spPr bwMode="auto">
            <a:xfrm>
              <a:off x="3552" y="2544"/>
              <a:ext cx="0" cy="192"/>
            </a:xfrm>
            <a:prstGeom prst="line">
              <a:avLst/>
            </a:prstGeom>
            <a:noFill/>
            <a:ln w="19050">
              <a:solidFill>
                <a:schemeClr val="tx1"/>
              </a:solidFill>
              <a:round/>
              <a:headEnd/>
              <a:tailEnd/>
            </a:ln>
          </p:spPr>
          <p:txBody>
            <a:bodyPr wrap="none" anchor="ctr"/>
            <a:lstStyle/>
            <a:p>
              <a:endParaRPr lang="en-US"/>
            </a:p>
          </p:txBody>
        </p:sp>
        <p:sp>
          <p:nvSpPr>
            <p:cNvPr id="31765" name="Text Box 36"/>
            <p:cNvSpPr txBox="1">
              <a:spLocks noChangeArrowheads="1"/>
            </p:cNvSpPr>
            <p:nvPr/>
          </p:nvSpPr>
          <p:spPr bwMode="auto">
            <a:xfrm>
              <a:off x="2400" y="2496"/>
              <a:ext cx="223" cy="288"/>
            </a:xfrm>
            <a:prstGeom prst="rect">
              <a:avLst/>
            </a:prstGeom>
            <a:noFill/>
            <a:ln w="19050" algn="ctr">
              <a:noFill/>
              <a:miter lim="800000"/>
              <a:headEnd/>
              <a:tailEnd/>
            </a:ln>
          </p:spPr>
          <p:txBody>
            <a:bodyPr wrap="none">
              <a:spAutoFit/>
            </a:bodyPr>
            <a:lstStyle/>
            <a:p>
              <a:r>
                <a:rPr lang="en-US">
                  <a:solidFill>
                    <a:schemeClr val="accent2"/>
                  </a:solidFill>
                </a:rPr>
                <a:t>0</a:t>
              </a:r>
            </a:p>
          </p:txBody>
        </p:sp>
        <p:sp>
          <p:nvSpPr>
            <p:cNvPr id="31766" name="Text Box 37"/>
            <p:cNvSpPr txBox="1">
              <a:spLocks noChangeArrowheads="1"/>
            </p:cNvSpPr>
            <p:nvPr/>
          </p:nvSpPr>
          <p:spPr bwMode="auto">
            <a:xfrm>
              <a:off x="2400" y="3072"/>
              <a:ext cx="223" cy="288"/>
            </a:xfrm>
            <a:prstGeom prst="rect">
              <a:avLst/>
            </a:prstGeom>
            <a:noFill/>
            <a:ln w="19050" algn="ctr">
              <a:noFill/>
              <a:miter lim="800000"/>
              <a:headEnd/>
              <a:tailEnd/>
            </a:ln>
          </p:spPr>
          <p:txBody>
            <a:bodyPr wrap="none">
              <a:spAutoFit/>
            </a:bodyPr>
            <a:lstStyle/>
            <a:p>
              <a:r>
                <a:rPr lang="en-US">
                  <a:solidFill>
                    <a:schemeClr val="accent2"/>
                  </a:solidFill>
                </a:rPr>
                <a:t>0</a:t>
              </a:r>
            </a:p>
          </p:txBody>
        </p:sp>
        <p:sp>
          <p:nvSpPr>
            <p:cNvPr id="31767" name="Text Box 38"/>
            <p:cNvSpPr txBox="1">
              <a:spLocks noChangeArrowheads="1"/>
            </p:cNvSpPr>
            <p:nvPr/>
          </p:nvSpPr>
          <p:spPr bwMode="auto">
            <a:xfrm>
              <a:off x="4512" y="2496"/>
              <a:ext cx="223" cy="288"/>
            </a:xfrm>
            <a:prstGeom prst="rect">
              <a:avLst/>
            </a:prstGeom>
            <a:noFill/>
            <a:ln w="19050" algn="ctr">
              <a:noFill/>
              <a:miter lim="800000"/>
              <a:headEnd/>
              <a:tailEnd/>
            </a:ln>
          </p:spPr>
          <p:txBody>
            <a:bodyPr wrap="none">
              <a:spAutoFit/>
            </a:bodyPr>
            <a:lstStyle/>
            <a:p>
              <a:r>
                <a:rPr lang="en-US">
                  <a:solidFill>
                    <a:schemeClr val="accent2"/>
                  </a:solidFill>
                </a:rPr>
                <a:t>1</a:t>
              </a:r>
            </a:p>
          </p:txBody>
        </p:sp>
        <p:sp>
          <p:nvSpPr>
            <p:cNvPr id="31768" name="Text Box 39"/>
            <p:cNvSpPr txBox="1">
              <a:spLocks noChangeArrowheads="1"/>
            </p:cNvSpPr>
            <p:nvPr/>
          </p:nvSpPr>
          <p:spPr bwMode="auto">
            <a:xfrm>
              <a:off x="4560" y="3041"/>
              <a:ext cx="953" cy="327"/>
            </a:xfrm>
            <a:prstGeom prst="rect">
              <a:avLst/>
            </a:prstGeom>
            <a:noFill/>
            <a:ln w="19050" algn="ctr">
              <a:noFill/>
              <a:miter lim="800000"/>
              <a:headEnd/>
              <a:tailEnd/>
            </a:ln>
          </p:spPr>
          <p:txBody>
            <a:bodyPr wrap="none">
              <a:spAutoFit/>
            </a:bodyPr>
            <a:lstStyle/>
            <a:p>
              <a:r>
                <a:rPr lang="en-US" sz="2800" i="1">
                  <a:solidFill>
                    <a:schemeClr val="accent2"/>
                  </a:solidFill>
                  <a:latin typeface="Times New Roman" pitchFamily="18" charset="0"/>
                </a:rPr>
                <a:t>f</a:t>
              </a:r>
              <a:r>
                <a:rPr lang="en-US">
                  <a:solidFill>
                    <a:schemeClr val="accent2"/>
                  </a:solidFill>
                  <a:latin typeface="Times New Roman" pitchFamily="18" charset="0"/>
                </a:rPr>
                <a:t>(</a:t>
              </a:r>
              <a:r>
                <a:rPr lang="en-US">
                  <a:solidFill>
                    <a:schemeClr val="accent2"/>
                  </a:solidFill>
                </a:rPr>
                <a:t>0</a:t>
              </a:r>
              <a:r>
                <a:rPr lang="en-US">
                  <a:solidFill>
                    <a:schemeClr val="accent2"/>
                  </a:solidFill>
                  <a:latin typeface="Times New Roman" pitchFamily="18" charset="0"/>
                </a:rPr>
                <a:t>) </a:t>
              </a:r>
              <a:r>
                <a:rPr lang="en-US">
                  <a:solidFill>
                    <a:schemeClr val="accent2"/>
                  </a:solidFill>
                  <a:latin typeface="Times New Roman" pitchFamily="18" charset="0"/>
                  <a:sym typeface="Symbol" pitchFamily="18" charset="2"/>
                </a:rPr>
                <a:t> </a:t>
              </a:r>
              <a:r>
                <a:rPr lang="en-US" sz="2800" i="1">
                  <a:solidFill>
                    <a:schemeClr val="accent2"/>
                  </a:solidFill>
                  <a:latin typeface="Times New Roman" pitchFamily="18" charset="0"/>
                </a:rPr>
                <a:t>f</a:t>
              </a:r>
              <a:r>
                <a:rPr lang="en-US">
                  <a:solidFill>
                    <a:schemeClr val="accent2"/>
                  </a:solidFill>
                  <a:latin typeface="Times New Roman" pitchFamily="18" charset="0"/>
                </a:rPr>
                <a:t>(</a:t>
              </a:r>
              <a:r>
                <a:rPr lang="en-US">
                  <a:solidFill>
                    <a:schemeClr val="accent2"/>
                  </a:solidFill>
                </a:rPr>
                <a:t>1</a:t>
              </a:r>
              <a:r>
                <a:rPr lang="en-US">
                  <a:solidFill>
                    <a:schemeClr val="accent2"/>
                  </a:solidFill>
                  <a:latin typeface="Times New Roman" pitchFamily="18" charset="0"/>
                </a:rPr>
                <a:t>)</a:t>
              </a:r>
              <a:endParaRPr lang="en-US"/>
            </a:p>
          </p:txBody>
        </p:sp>
      </p:grpSp>
      <p:sp>
        <p:nvSpPr>
          <p:cNvPr id="452648" name="Text Box 40"/>
          <p:cNvSpPr txBox="1">
            <a:spLocks noChangeArrowheads="1"/>
          </p:cNvSpPr>
          <p:nvPr/>
        </p:nvSpPr>
        <p:spPr bwMode="auto">
          <a:xfrm>
            <a:off x="457200" y="5715000"/>
            <a:ext cx="4518025" cy="457200"/>
          </a:xfrm>
          <a:prstGeom prst="rect">
            <a:avLst/>
          </a:prstGeom>
          <a:noFill/>
          <a:ln w="19050" algn="ctr">
            <a:noFill/>
            <a:miter lim="800000"/>
            <a:headEnd/>
            <a:tailEnd/>
          </a:ln>
        </p:spPr>
        <p:txBody>
          <a:bodyPr wrap="none">
            <a:spAutoFit/>
          </a:bodyPr>
          <a:lstStyle/>
          <a:p>
            <a:r>
              <a:rPr lang="en-US" b="1"/>
              <a:t>2</a:t>
            </a:r>
            <a:r>
              <a:rPr lang="en-US"/>
              <a:t> queries + </a:t>
            </a:r>
            <a:r>
              <a:rPr lang="en-US" b="1"/>
              <a:t>1</a:t>
            </a:r>
            <a:r>
              <a:rPr lang="en-US"/>
              <a:t> auxiliary operation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26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4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4"/>
          <p:cNvSpPr>
            <a:spLocks noGrp="1"/>
          </p:cNvSpPr>
          <p:nvPr>
            <p:ph type="sldNum" sz="quarter" idx="12"/>
          </p:nvPr>
        </p:nvSpPr>
        <p:spPr>
          <a:noFill/>
        </p:spPr>
        <p:txBody>
          <a:bodyPr/>
          <a:lstStyle/>
          <a:p>
            <a:fld id="{C89684FA-79DF-4E08-BE6E-C4867AB758D9}" type="slidenum">
              <a:rPr lang="en-US"/>
              <a:pPr/>
              <a:t>57</a:t>
            </a:fld>
            <a:endParaRPr lang="en-US"/>
          </a:p>
        </p:txBody>
      </p:sp>
      <p:sp>
        <p:nvSpPr>
          <p:cNvPr id="453634" name="Rectangle 2"/>
          <p:cNvSpPr>
            <a:spLocks noGrp="1" noChangeArrowheads="1"/>
          </p:cNvSpPr>
          <p:nvPr>
            <p:ph type="title"/>
          </p:nvPr>
        </p:nvSpPr>
        <p:spPr/>
        <p:txBody>
          <a:bodyPr/>
          <a:lstStyle/>
          <a:p>
            <a:pPr eaLnBrk="1" hangingPunct="1">
              <a:defRPr/>
            </a:pPr>
            <a:r>
              <a:rPr lang="en-US" sz="4000" b="1" smtClean="0">
                <a:solidFill>
                  <a:srgbClr val="666699"/>
                </a:solidFill>
                <a:effectLst>
                  <a:outerShdw blurRad="38100" dist="38100" dir="2700000" algn="tl">
                    <a:srgbClr val="C0C0C0"/>
                  </a:outerShdw>
                </a:effectLst>
              </a:rPr>
              <a:t>Quantum algorithm for Deutsch </a:t>
            </a:r>
          </a:p>
        </p:txBody>
      </p:sp>
      <p:sp>
        <p:nvSpPr>
          <p:cNvPr id="12293" name="Line 3"/>
          <p:cNvSpPr>
            <a:spLocks noChangeShapeType="1"/>
          </p:cNvSpPr>
          <p:nvPr/>
        </p:nvSpPr>
        <p:spPr bwMode="auto">
          <a:xfrm>
            <a:off x="1447800" y="1905000"/>
            <a:ext cx="3505200" cy="0"/>
          </a:xfrm>
          <a:prstGeom prst="line">
            <a:avLst/>
          </a:prstGeom>
          <a:noFill/>
          <a:ln w="19050">
            <a:solidFill>
              <a:schemeClr val="tx1"/>
            </a:solidFill>
            <a:round/>
            <a:headEnd/>
            <a:tailEnd/>
          </a:ln>
        </p:spPr>
        <p:txBody>
          <a:bodyPr/>
          <a:lstStyle/>
          <a:p>
            <a:endParaRPr lang="en-US"/>
          </a:p>
        </p:txBody>
      </p:sp>
      <p:sp>
        <p:nvSpPr>
          <p:cNvPr id="12294" name="Line 4"/>
          <p:cNvSpPr>
            <a:spLocks noChangeShapeType="1"/>
          </p:cNvSpPr>
          <p:nvPr/>
        </p:nvSpPr>
        <p:spPr bwMode="auto">
          <a:xfrm>
            <a:off x="1447800" y="2819400"/>
            <a:ext cx="3962400" cy="0"/>
          </a:xfrm>
          <a:prstGeom prst="line">
            <a:avLst/>
          </a:prstGeom>
          <a:noFill/>
          <a:ln w="19050">
            <a:solidFill>
              <a:schemeClr val="tx1"/>
            </a:solidFill>
            <a:round/>
            <a:headEnd/>
            <a:tailEnd/>
          </a:ln>
        </p:spPr>
        <p:txBody>
          <a:bodyPr/>
          <a:lstStyle/>
          <a:p>
            <a:endParaRPr lang="en-US"/>
          </a:p>
        </p:txBody>
      </p:sp>
      <p:sp>
        <p:nvSpPr>
          <p:cNvPr id="12295" name="Rectangle 5"/>
          <p:cNvSpPr>
            <a:spLocks noChangeArrowheads="1"/>
          </p:cNvSpPr>
          <p:nvPr/>
        </p:nvSpPr>
        <p:spPr bwMode="auto">
          <a:xfrm>
            <a:off x="1905000" y="1600200"/>
            <a:ext cx="609600" cy="609600"/>
          </a:xfrm>
          <a:prstGeom prst="rect">
            <a:avLst/>
          </a:prstGeom>
          <a:solidFill>
            <a:srgbClr val="DDDDDD"/>
          </a:solidFill>
          <a:ln w="19050">
            <a:solidFill>
              <a:schemeClr val="tx1"/>
            </a:solidFill>
            <a:miter lim="800000"/>
            <a:headEnd/>
            <a:tailEnd/>
          </a:ln>
        </p:spPr>
        <p:txBody>
          <a:bodyPr wrap="none" anchor="ctr"/>
          <a:lstStyle/>
          <a:p>
            <a:pPr algn="ctr"/>
            <a:r>
              <a:rPr lang="en-US" sz="3200" i="1">
                <a:latin typeface="Times New Roman" pitchFamily="18" charset="0"/>
              </a:rPr>
              <a:t>H</a:t>
            </a:r>
          </a:p>
        </p:txBody>
      </p:sp>
      <p:grpSp>
        <p:nvGrpSpPr>
          <p:cNvPr id="2" name="Group 6"/>
          <p:cNvGrpSpPr>
            <a:grpSpLocks/>
          </p:cNvGrpSpPr>
          <p:nvPr/>
        </p:nvGrpSpPr>
        <p:grpSpPr bwMode="auto">
          <a:xfrm>
            <a:off x="2819400" y="1600200"/>
            <a:ext cx="609600" cy="1371600"/>
            <a:chOff x="2688" y="2544"/>
            <a:chExt cx="384" cy="864"/>
          </a:xfrm>
        </p:grpSpPr>
        <p:sp>
          <p:nvSpPr>
            <p:cNvPr id="12311" name="Rectangle 7"/>
            <p:cNvSpPr>
              <a:spLocks noChangeArrowheads="1"/>
            </p:cNvSpPr>
            <p:nvPr/>
          </p:nvSpPr>
          <p:spPr bwMode="auto">
            <a:xfrm>
              <a:off x="2688" y="2544"/>
              <a:ext cx="384" cy="384"/>
            </a:xfrm>
            <a:prstGeom prst="rect">
              <a:avLst/>
            </a:prstGeom>
            <a:solidFill>
              <a:schemeClr val="tx1"/>
            </a:solidFill>
            <a:ln w="19050">
              <a:solidFill>
                <a:schemeClr val="tx1"/>
              </a:solidFill>
              <a:miter lim="800000"/>
              <a:headEnd/>
              <a:tailEnd/>
            </a:ln>
          </p:spPr>
          <p:txBody>
            <a:bodyPr wrap="none" anchor="ctr"/>
            <a:lstStyle/>
            <a:p>
              <a:pPr algn="ctr"/>
              <a:r>
                <a:rPr lang="en-US" sz="3200" i="1">
                  <a:solidFill>
                    <a:schemeClr val="bg1"/>
                  </a:solidFill>
                  <a:latin typeface="Times New Roman" pitchFamily="18" charset="0"/>
                </a:rPr>
                <a:t>f</a:t>
              </a:r>
            </a:p>
          </p:txBody>
        </p:sp>
        <p:sp>
          <p:nvSpPr>
            <p:cNvPr id="12312" name="Line 8"/>
            <p:cNvSpPr>
              <a:spLocks noChangeShapeType="1"/>
            </p:cNvSpPr>
            <p:nvPr/>
          </p:nvSpPr>
          <p:spPr bwMode="auto">
            <a:xfrm>
              <a:off x="2880" y="2928"/>
              <a:ext cx="0" cy="480"/>
            </a:xfrm>
            <a:prstGeom prst="line">
              <a:avLst/>
            </a:prstGeom>
            <a:noFill/>
            <a:ln w="19050">
              <a:solidFill>
                <a:schemeClr val="tx1"/>
              </a:solidFill>
              <a:round/>
              <a:headEnd/>
              <a:tailEnd/>
            </a:ln>
          </p:spPr>
          <p:txBody>
            <a:bodyPr/>
            <a:lstStyle/>
            <a:p>
              <a:endParaRPr lang="en-US"/>
            </a:p>
          </p:txBody>
        </p:sp>
        <p:sp>
          <p:nvSpPr>
            <p:cNvPr id="12313" name="Oval 9"/>
            <p:cNvSpPr>
              <a:spLocks noChangeArrowheads="1"/>
            </p:cNvSpPr>
            <p:nvPr/>
          </p:nvSpPr>
          <p:spPr bwMode="auto">
            <a:xfrm>
              <a:off x="2784" y="3216"/>
              <a:ext cx="192" cy="192"/>
            </a:xfrm>
            <a:prstGeom prst="ellipse">
              <a:avLst/>
            </a:prstGeom>
            <a:noFill/>
            <a:ln w="19050">
              <a:solidFill>
                <a:schemeClr val="tx1"/>
              </a:solidFill>
              <a:round/>
              <a:headEnd/>
              <a:tailEnd/>
            </a:ln>
          </p:spPr>
          <p:txBody>
            <a:bodyPr wrap="none" anchor="ctr"/>
            <a:lstStyle/>
            <a:p>
              <a:endParaRPr lang="en-US"/>
            </a:p>
          </p:txBody>
        </p:sp>
        <p:sp>
          <p:nvSpPr>
            <p:cNvPr id="12314" name="Line 10"/>
            <p:cNvSpPr>
              <a:spLocks noChangeShapeType="1"/>
            </p:cNvSpPr>
            <p:nvPr/>
          </p:nvSpPr>
          <p:spPr bwMode="auto">
            <a:xfrm>
              <a:off x="2784" y="3312"/>
              <a:ext cx="192" cy="0"/>
            </a:xfrm>
            <a:prstGeom prst="line">
              <a:avLst/>
            </a:prstGeom>
            <a:noFill/>
            <a:ln w="19050">
              <a:solidFill>
                <a:schemeClr val="tx1"/>
              </a:solidFill>
              <a:round/>
              <a:headEnd/>
              <a:tailEnd/>
            </a:ln>
          </p:spPr>
          <p:txBody>
            <a:bodyPr/>
            <a:lstStyle/>
            <a:p>
              <a:endParaRPr lang="en-US"/>
            </a:p>
          </p:txBody>
        </p:sp>
      </p:grpSp>
      <p:sp>
        <p:nvSpPr>
          <p:cNvPr id="12297" name="Rectangle 11"/>
          <p:cNvSpPr>
            <a:spLocks noChangeArrowheads="1"/>
          </p:cNvSpPr>
          <p:nvPr/>
        </p:nvSpPr>
        <p:spPr bwMode="auto">
          <a:xfrm>
            <a:off x="1905000" y="2514600"/>
            <a:ext cx="609600" cy="609600"/>
          </a:xfrm>
          <a:prstGeom prst="rect">
            <a:avLst/>
          </a:prstGeom>
          <a:solidFill>
            <a:srgbClr val="DDDDDD"/>
          </a:solidFill>
          <a:ln w="19050">
            <a:solidFill>
              <a:schemeClr val="tx1"/>
            </a:solidFill>
            <a:miter lim="800000"/>
            <a:headEnd/>
            <a:tailEnd/>
          </a:ln>
        </p:spPr>
        <p:txBody>
          <a:bodyPr wrap="none" anchor="ctr"/>
          <a:lstStyle/>
          <a:p>
            <a:pPr algn="ctr"/>
            <a:r>
              <a:rPr lang="en-US" sz="3200" i="1">
                <a:latin typeface="Times New Roman" pitchFamily="18" charset="0"/>
              </a:rPr>
              <a:t>H</a:t>
            </a:r>
          </a:p>
        </p:txBody>
      </p:sp>
      <p:sp>
        <p:nvSpPr>
          <p:cNvPr id="12298" name="Rectangle 12"/>
          <p:cNvSpPr>
            <a:spLocks noChangeArrowheads="1"/>
          </p:cNvSpPr>
          <p:nvPr/>
        </p:nvSpPr>
        <p:spPr bwMode="auto">
          <a:xfrm>
            <a:off x="3733800" y="1600200"/>
            <a:ext cx="609600" cy="609600"/>
          </a:xfrm>
          <a:prstGeom prst="rect">
            <a:avLst/>
          </a:prstGeom>
          <a:solidFill>
            <a:srgbClr val="DDDDDD"/>
          </a:solidFill>
          <a:ln w="19050">
            <a:solidFill>
              <a:schemeClr val="tx1"/>
            </a:solidFill>
            <a:miter lim="800000"/>
            <a:headEnd/>
            <a:tailEnd/>
          </a:ln>
        </p:spPr>
        <p:txBody>
          <a:bodyPr wrap="none" anchor="ctr"/>
          <a:lstStyle/>
          <a:p>
            <a:pPr algn="ctr"/>
            <a:r>
              <a:rPr lang="en-US" sz="3200" i="1">
                <a:latin typeface="Times New Roman" pitchFamily="18" charset="0"/>
              </a:rPr>
              <a:t>H</a:t>
            </a:r>
          </a:p>
        </p:txBody>
      </p:sp>
      <p:sp>
        <p:nvSpPr>
          <p:cNvPr id="12299" name="AutoShape 13"/>
          <p:cNvSpPr>
            <a:spLocks noChangeArrowheads="1"/>
          </p:cNvSpPr>
          <p:nvPr/>
        </p:nvSpPr>
        <p:spPr bwMode="auto">
          <a:xfrm rot="5400000">
            <a:off x="4343400" y="1600200"/>
            <a:ext cx="609600" cy="609600"/>
          </a:xfrm>
          <a:custGeom>
            <a:avLst/>
            <a:gdLst>
              <a:gd name="T0" fmla="*/ 304800 w 21600"/>
              <a:gd name="T1" fmla="*/ 0 h 21600"/>
              <a:gd name="T2" fmla="*/ 151610 w 21600"/>
              <a:gd name="T3" fmla="*/ 304800 h 21600"/>
              <a:gd name="T4" fmla="*/ 304800 w 21600"/>
              <a:gd name="T5" fmla="*/ 303220 h 21600"/>
              <a:gd name="T6" fmla="*/ 457990 w 21600"/>
              <a:gd name="T7" fmla="*/ 304800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DDDDDD"/>
          </a:solidFill>
          <a:ln w="19050" algn="ctr">
            <a:solidFill>
              <a:schemeClr val="tx1"/>
            </a:solidFill>
            <a:miter lim="800000"/>
            <a:headEnd/>
            <a:tailEnd/>
          </a:ln>
        </p:spPr>
        <p:txBody>
          <a:bodyPr wrap="none" anchor="ctr"/>
          <a:lstStyle/>
          <a:p>
            <a:endParaRPr lang="en-US"/>
          </a:p>
        </p:txBody>
      </p:sp>
      <p:sp>
        <p:nvSpPr>
          <p:cNvPr id="12300" name="Line 14"/>
          <p:cNvSpPr>
            <a:spLocks noChangeShapeType="1"/>
          </p:cNvSpPr>
          <p:nvPr/>
        </p:nvSpPr>
        <p:spPr bwMode="auto">
          <a:xfrm>
            <a:off x="4953000" y="1905000"/>
            <a:ext cx="457200" cy="0"/>
          </a:xfrm>
          <a:prstGeom prst="line">
            <a:avLst/>
          </a:prstGeom>
          <a:noFill/>
          <a:ln w="38100" cmpd="dbl">
            <a:solidFill>
              <a:schemeClr val="tx1"/>
            </a:solidFill>
            <a:round/>
            <a:headEnd/>
            <a:tailEnd/>
          </a:ln>
        </p:spPr>
        <p:txBody>
          <a:bodyPr/>
          <a:lstStyle/>
          <a:p>
            <a:endParaRPr lang="en-US"/>
          </a:p>
        </p:txBody>
      </p:sp>
      <p:sp>
        <p:nvSpPr>
          <p:cNvPr id="12301" name="Text Box 15"/>
          <p:cNvSpPr txBox="1">
            <a:spLocks noChangeArrowheads="1"/>
          </p:cNvSpPr>
          <p:nvPr/>
        </p:nvSpPr>
        <p:spPr bwMode="auto">
          <a:xfrm>
            <a:off x="866775" y="2565400"/>
            <a:ext cx="514350" cy="457200"/>
          </a:xfrm>
          <a:prstGeom prst="rect">
            <a:avLst/>
          </a:prstGeom>
          <a:noFill/>
          <a:ln w="19050" algn="ctr">
            <a:noFill/>
            <a:miter lim="800000"/>
            <a:headEnd/>
            <a:tailEnd/>
          </a:ln>
        </p:spPr>
        <p:txBody>
          <a:bodyPr wrap="none">
            <a:spAutoFit/>
          </a:bodyPr>
          <a:lstStyle/>
          <a:p>
            <a:pPr algn="ctr"/>
            <a:r>
              <a:rPr lang="en-US">
                <a:solidFill>
                  <a:srgbClr val="990099"/>
                </a:solidFill>
                <a:sym typeface="Symbol" pitchFamily="18" charset="2"/>
              </a:rPr>
              <a:t></a:t>
            </a:r>
            <a:r>
              <a:rPr lang="en-US">
                <a:solidFill>
                  <a:srgbClr val="990099"/>
                </a:solidFill>
              </a:rPr>
              <a:t>1</a:t>
            </a:r>
            <a:r>
              <a:rPr lang="en-US">
                <a:solidFill>
                  <a:srgbClr val="990099"/>
                </a:solidFill>
                <a:sym typeface="Symbol" pitchFamily="18" charset="2"/>
              </a:rPr>
              <a:t></a:t>
            </a:r>
          </a:p>
        </p:txBody>
      </p:sp>
      <p:sp>
        <p:nvSpPr>
          <p:cNvPr id="12302" name="Text Box 16"/>
          <p:cNvSpPr txBox="1">
            <a:spLocks noChangeArrowheads="1"/>
          </p:cNvSpPr>
          <p:nvPr/>
        </p:nvSpPr>
        <p:spPr bwMode="auto">
          <a:xfrm>
            <a:off x="866775" y="1651000"/>
            <a:ext cx="514350" cy="457200"/>
          </a:xfrm>
          <a:prstGeom prst="rect">
            <a:avLst/>
          </a:prstGeom>
          <a:noFill/>
          <a:ln w="19050" algn="ctr">
            <a:noFill/>
            <a:miter lim="800000"/>
            <a:headEnd/>
            <a:tailEnd/>
          </a:ln>
        </p:spPr>
        <p:txBody>
          <a:bodyPr wrap="none">
            <a:spAutoFit/>
          </a:bodyPr>
          <a:lstStyle/>
          <a:p>
            <a:pPr algn="ctr"/>
            <a:r>
              <a:rPr lang="en-US">
                <a:solidFill>
                  <a:srgbClr val="990099"/>
                </a:solidFill>
                <a:sym typeface="Symbol" pitchFamily="18" charset="2"/>
              </a:rPr>
              <a:t></a:t>
            </a:r>
            <a:r>
              <a:rPr lang="en-US">
                <a:solidFill>
                  <a:srgbClr val="990099"/>
                </a:solidFill>
              </a:rPr>
              <a:t>0</a:t>
            </a:r>
            <a:r>
              <a:rPr lang="en-US">
                <a:solidFill>
                  <a:srgbClr val="990099"/>
                </a:solidFill>
                <a:sym typeface="Symbol" pitchFamily="18" charset="2"/>
              </a:rPr>
              <a:t></a:t>
            </a:r>
          </a:p>
        </p:txBody>
      </p:sp>
      <p:sp>
        <p:nvSpPr>
          <p:cNvPr id="12303" name="Rectangle 17"/>
          <p:cNvSpPr>
            <a:spLocks noChangeArrowheads="1"/>
          </p:cNvSpPr>
          <p:nvPr/>
        </p:nvSpPr>
        <p:spPr bwMode="auto">
          <a:xfrm>
            <a:off x="5410200" y="1600200"/>
            <a:ext cx="1512888" cy="519113"/>
          </a:xfrm>
          <a:prstGeom prst="rect">
            <a:avLst/>
          </a:prstGeom>
          <a:noFill/>
          <a:ln w="19050" algn="ctr">
            <a:noFill/>
            <a:miter lim="800000"/>
            <a:headEnd/>
            <a:tailEnd/>
          </a:ln>
        </p:spPr>
        <p:txBody>
          <a:bodyPr wrap="none">
            <a:spAutoFit/>
          </a:bodyPr>
          <a:lstStyle/>
          <a:p>
            <a:r>
              <a:rPr lang="en-US" sz="2800" i="1">
                <a:solidFill>
                  <a:schemeClr val="accent2"/>
                </a:solidFill>
                <a:latin typeface="Times New Roman" pitchFamily="18" charset="0"/>
              </a:rPr>
              <a:t>f</a:t>
            </a:r>
            <a:r>
              <a:rPr lang="en-US">
                <a:solidFill>
                  <a:schemeClr val="accent2"/>
                </a:solidFill>
                <a:latin typeface="Times New Roman" pitchFamily="18" charset="0"/>
              </a:rPr>
              <a:t>(</a:t>
            </a:r>
            <a:r>
              <a:rPr lang="en-US">
                <a:solidFill>
                  <a:schemeClr val="accent2"/>
                </a:solidFill>
              </a:rPr>
              <a:t>0</a:t>
            </a:r>
            <a:r>
              <a:rPr lang="en-US">
                <a:solidFill>
                  <a:schemeClr val="accent2"/>
                </a:solidFill>
                <a:latin typeface="Times New Roman" pitchFamily="18" charset="0"/>
              </a:rPr>
              <a:t>) </a:t>
            </a:r>
            <a:r>
              <a:rPr lang="en-US">
                <a:solidFill>
                  <a:schemeClr val="accent2"/>
                </a:solidFill>
                <a:latin typeface="Times New Roman" pitchFamily="18" charset="0"/>
                <a:sym typeface="Symbol" pitchFamily="18" charset="2"/>
              </a:rPr>
              <a:t> </a:t>
            </a:r>
            <a:r>
              <a:rPr lang="en-US" sz="2800" i="1">
                <a:solidFill>
                  <a:schemeClr val="accent2"/>
                </a:solidFill>
                <a:latin typeface="Times New Roman" pitchFamily="18" charset="0"/>
              </a:rPr>
              <a:t>f</a:t>
            </a:r>
            <a:r>
              <a:rPr lang="en-US">
                <a:solidFill>
                  <a:schemeClr val="accent2"/>
                </a:solidFill>
                <a:latin typeface="Times New Roman" pitchFamily="18" charset="0"/>
              </a:rPr>
              <a:t>(</a:t>
            </a:r>
            <a:r>
              <a:rPr lang="en-US">
                <a:solidFill>
                  <a:schemeClr val="accent2"/>
                </a:solidFill>
              </a:rPr>
              <a:t>1</a:t>
            </a:r>
            <a:r>
              <a:rPr lang="en-US">
                <a:solidFill>
                  <a:schemeClr val="accent2"/>
                </a:solidFill>
                <a:latin typeface="Times New Roman" pitchFamily="18" charset="0"/>
              </a:rPr>
              <a:t>)</a:t>
            </a:r>
          </a:p>
        </p:txBody>
      </p:sp>
      <p:sp>
        <p:nvSpPr>
          <p:cNvPr id="453650" name="Text Box 18"/>
          <p:cNvSpPr txBox="1">
            <a:spLocks noChangeArrowheads="1"/>
          </p:cNvSpPr>
          <p:nvPr/>
        </p:nvSpPr>
        <p:spPr bwMode="auto">
          <a:xfrm>
            <a:off x="457200" y="3429000"/>
            <a:ext cx="4432300" cy="457200"/>
          </a:xfrm>
          <a:prstGeom prst="rect">
            <a:avLst/>
          </a:prstGeom>
          <a:noFill/>
          <a:ln w="19050" algn="ctr">
            <a:noFill/>
            <a:miter lim="800000"/>
            <a:headEnd/>
            <a:tailEnd/>
          </a:ln>
        </p:spPr>
        <p:txBody>
          <a:bodyPr wrap="none">
            <a:spAutoFit/>
          </a:bodyPr>
          <a:lstStyle/>
          <a:p>
            <a:r>
              <a:rPr lang="en-US" b="1"/>
              <a:t>1 </a:t>
            </a:r>
            <a:r>
              <a:rPr lang="en-US"/>
              <a:t>query + </a:t>
            </a:r>
            <a:r>
              <a:rPr lang="en-US" b="1"/>
              <a:t>4</a:t>
            </a:r>
            <a:r>
              <a:rPr lang="en-US"/>
              <a:t> auxiliary operations</a:t>
            </a:r>
            <a:endParaRPr lang="en-US" b="1"/>
          </a:p>
        </p:txBody>
      </p:sp>
      <p:graphicFrame>
        <p:nvGraphicFramePr>
          <p:cNvPr id="12290" name="Object 19"/>
          <p:cNvGraphicFramePr>
            <a:graphicFrameLocks noChangeAspect="1"/>
          </p:cNvGraphicFramePr>
          <p:nvPr/>
        </p:nvGraphicFramePr>
        <p:xfrm>
          <a:off x="6013450" y="3048000"/>
          <a:ext cx="2359025" cy="985838"/>
        </p:xfrm>
        <a:graphic>
          <a:graphicData uri="http://schemas.openxmlformats.org/presentationml/2006/ole">
            <p:oleObj spid="_x0000_s25602" name="Equation" r:id="rId3" imgW="1091880" imgH="457200" progId="Equation.3">
              <p:embed/>
            </p:oleObj>
          </a:graphicData>
        </a:graphic>
      </p:graphicFrame>
      <p:sp>
        <p:nvSpPr>
          <p:cNvPr id="453652" name="Text Box 20"/>
          <p:cNvSpPr txBox="1">
            <a:spLocks noChangeArrowheads="1"/>
          </p:cNvSpPr>
          <p:nvPr/>
        </p:nvSpPr>
        <p:spPr bwMode="auto">
          <a:xfrm>
            <a:off x="457200" y="4114800"/>
            <a:ext cx="4338638" cy="457200"/>
          </a:xfrm>
          <a:prstGeom prst="rect">
            <a:avLst/>
          </a:prstGeom>
          <a:noFill/>
          <a:ln w="19050" algn="ctr">
            <a:noFill/>
            <a:miter lim="800000"/>
            <a:headEnd/>
            <a:tailEnd/>
          </a:ln>
        </p:spPr>
        <p:txBody>
          <a:bodyPr wrap="none">
            <a:spAutoFit/>
          </a:bodyPr>
          <a:lstStyle/>
          <a:p>
            <a:r>
              <a:rPr lang="en-US"/>
              <a:t>How does this algorithm work?</a:t>
            </a:r>
          </a:p>
        </p:txBody>
      </p:sp>
      <p:sp>
        <p:nvSpPr>
          <p:cNvPr id="453653" name="Text Box 21"/>
          <p:cNvSpPr txBox="1">
            <a:spLocks noChangeArrowheads="1"/>
          </p:cNvSpPr>
          <p:nvPr/>
        </p:nvSpPr>
        <p:spPr bwMode="auto">
          <a:xfrm>
            <a:off x="457200" y="4724400"/>
            <a:ext cx="7681913" cy="884238"/>
          </a:xfrm>
          <a:prstGeom prst="rect">
            <a:avLst/>
          </a:prstGeom>
          <a:noFill/>
          <a:ln w="19050" algn="ctr">
            <a:noFill/>
            <a:miter lim="800000"/>
            <a:headEnd/>
            <a:tailEnd/>
          </a:ln>
        </p:spPr>
        <p:txBody>
          <a:bodyPr>
            <a:spAutoFit/>
          </a:bodyPr>
          <a:lstStyle/>
          <a:p>
            <a:r>
              <a:rPr lang="en-US"/>
              <a:t>Each of the three </a:t>
            </a:r>
            <a:r>
              <a:rPr lang="en-US" sz="2800" i="1">
                <a:latin typeface="Times New Roman" pitchFamily="18" charset="0"/>
              </a:rPr>
              <a:t>H</a:t>
            </a:r>
            <a:r>
              <a:rPr lang="en-US"/>
              <a:t> operations can be seen as playing a different role ...</a:t>
            </a:r>
          </a:p>
        </p:txBody>
      </p:sp>
      <p:grpSp>
        <p:nvGrpSpPr>
          <p:cNvPr id="3" name="Group 22"/>
          <p:cNvGrpSpPr>
            <a:grpSpLocks/>
          </p:cNvGrpSpPr>
          <p:nvPr/>
        </p:nvGrpSpPr>
        <p:grpSpPr bwMode="auto">
          <a:xfrm>
            <a:off x="2057400" y="1295400"/>
            <a:ext cx="2139950" cy="2195513"/>
            <a:chOff x="1296" y="816"/>
            <a:chExt cx="1348" cy="1383"/>
          </a:xfrm>
        </p:grpSpPr>
        <p:sp>
          <p:nvSpPr>
            <p:cNvPr id="12308" name="Text Box 23"/>
            <p:cNvSpPr txBox="1">
              <a:spLocks noChangeArrowheads="1"/>
            </p:cNvSpPr>
            <p:nvPr/>
          </p:nvSpPr>
          <p:spPr bwMode="auto">
            <a:xfrm>
              <a:off x="1296" y="1968"/>
              <a:ext cx="196" cy="231"/>
            </a:xfrm>
            <a:prstGeom prst="rect">
              <a:avLst/>
            </a:prstGeom>
            <a:noFill/>
            <a:ln w="19050" algn="ctr">
              <a:noFill/>
              <a:miter lim="800000"/>
              <a:headEnd/>
              <a:tailEnd/>
            </a:ln>
          </p:spPr>
          <p:txBody>
            <a:bodyPr wrap="none">
              <a:spAutoFit/>
            </a:bodyPr>
            <a:lstStyle/>
            <a:p>
              <a:r>
                <a:rPr lang="en-US" sz="1800" b="1">
                  <a:solidFill>
                    <a:srgbClr val="A50021"/>
                  </a:solidFill>
                </a:rPr>
                <a:t>1</a:t>
              </a:r>
            </a:p>
          </p:txBody>
        </p:sp>
        <p:sp>
          <p:nvSpPr>
            <p:cNvPr id="12309" name="Text Box 24"/>
            <p:cNvSpPr txBox="1">
              <a:spLocks noChangeArrowheads="1"/>
            </p:cNvSpPr>
            <p:nvPr/>
          </p:nvSpPr>
          <p:spPr bwMode="auto">
            <a:xfrm>
              <a:off x="1296" y="816"/>
              <a:ext cx="196" cy="231"/>
            </a:xfrm>
            <a:prstGeom prst="rect">
              <a:avLst/>
            </a:prstGeom>
            <a:noFill/>
            <a:ln w="19050" algn="ctr">
              <a:noFill/>
              <a:miter lim="800000"/>
              <a:headEnd/>
              <a:tailEnd/>
            </a:ln>
          </p:spPr>
          <p:txBody>
            <a:bodyPr wrap="none">
              <a:spAutoFit/>
            </a:bodyPr>
            <a:lstStyle/>
            <a:p>
              <a:r>
                <a:rPr lang="en-US" sz="1800" b="1">
                  <a:solidFill>
                    <a:srgbClr val="A50021"/>
                  </a:solidFill>
                </a:rPr>
                <a:t>2</a:t>
              </a:r>
            </a:p>
          </p:txBody>
        </p:sp>
        <p:sp>
          <p:nvSpPr>
            <p:cNvPr id="12310" name="Text Box 25"/>
            <p:cNvSpPr txBox="1">
              <a:spLocks noChangeArrowheads="1"/>
            </p:cNvSpPr>
            <p:nvPr/>
          </p:nvSpPr>
          <p:spPr bwMode="auto">
            <a:xfrm>
              <a:off x="2448" y="816"/>
              <a:ext cx="196" cy="231"/>
            </a:xfrm>
            <a:prstGeom prst="rect">
              <a:avLst/>
            </a:prstGeom>
            <a:noFill/>
            <a:ln w="19050" algn="ctr">
              <a:noFill/>
              <a:miter lim="800000"/>
              <a:headEnd/>
              <a:tailEnd/>
            </a:ln>
          </p:spPr>
          <p:txBody>
            <a:bodyPr wrap="none">
              <a:spAutoFit/>
            </a:bodyPr>
            <a:lstStyle/>
            <a:p>
              <a:r>
                <a:rPr lang="en-US" sz="1800" b="1">
                  <a:solidFill>
                    <a:srgbClr val="A50021"/>
                  </a:solidFill>
                </a:rPr>
                <a:t>3</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3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36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365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50" grpId="0"/>
      <p:bldP spid="453652" grpId="0"/>
      <p:bldP spid="45365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2"/>
          </p:nvPr>
        </p:nvSpPr>
        <p:spPr>
          <a:noFill/>
        </p:spPr>
        <p:txBody>
          <a:bodyPr/>
          <a:lstStyle/>
          <a:p>
            <a:fld id="{02BEC43D-BBC8-4493-9462-5D27A942D495}" type="slidenum">
              <a:rPr lang="en-US"/>
              <a:pPr/>
              <a:t>58</a:t>
            </a:fld>
            <a:endParaRPr lang="en-US"/>
          </a:p>
        </p:txBody>
      </p:sp>
      <p:sp>
        <p:nvSpPr>
          <p:cNvPr id="454658" name="Rectangle 2"/>
          <p:cNvSpPr>
            <a:spLocks noGrp="1" noChangeArrowheads="1"/>
          </p:cNvSpPr>
          <p:nvPr>
            <p:ph type="title"/>
          </p:nvPr>
        </p:nvSpPr>
        <p:spPr/>
        <p:txBody>
          <a:bodyPr/>
          <a:lstStyle/>
          <a:p>
            <a:pPr eaLnBrk="1" hangingPunct="1">
              <a:defRPr/>
            </a:pPr>
            <a:r>
              <a:rPr lang="en-US" b="1" smtClean="0">
                <a:solidFill>
                  <a:srgbClr val="666699"/>
                </a:solidFill>
                <a:effectLst>
                  <a:outerShdw blurRad="38100" dist="38100" dir="2700000" algn="tl">
                    <a:srgbClr val="C0C0C0"/>
                  </a:outerShdw>
                </a:effectLst>
              </a:rPr>
              <a:t>Quantum algorithm (</a:t>
            </a:r>
            <a:r>
              <a:rPr lang="en-US" b="1" smtClean="0">
                <a:solidFill>
                  <a:srgbClr val="CC3300"/>
                </a:solidFill>
                <a:effectLst>
                  <a:outerShdw blurRad="38100" dist="38100" dir="2700000" algn="tl">
                    <a:srgbClr val="C0C0C0"/>
                  </a:outerShdw>
                </a:effectLst>
              </a:rPr>
              <a:t>1</a:t>
            </a:r>
            <a:r>
              <a:rPr lang="en-US" b="1" smtClean="0">
                <a:solidFill>
                  <a:srgbClr val="666699"/>
                </a:solidFill>
                <a:effectLst>
                  <a:outerShdw blurRad="38100" dist="38100" dir="2700000" algn="tl">
                    <a:srgbClr val="C0C0C0"/>
                  </a:outerShdw>
                </a:effectLst>
              </a:rPr>
              <a:t>) </a:t>
            </a:r>
          </a:p>
        </p:txBody>
      </p:sp>
      <p:grpSp>
        <p:nvGrpSpPr>
          <p:cNvPr id="2" name="Group 3"/>
          <p:cNvGrpSpPr>
            <a:grpSpLocks/>
          </p:cNvGrpSpPr>
          <p:nvPr/>
        </p:nvGrpSpPr>
        <p:grpSpPr bwMode="auto">
          <a:xfrm>
            <a:off x="914400" y="1447800"/>
            <a:ext cx="3392488" cy="1181100"/>
            <a:chOff x="486" y="1008"/>
            <a:chExt cx="2922" cy="992"/>
          </a:xfrm>
        </p:grpSpPr>
        <p:sp>
          <p:nvSpPr>
            <p:cNvPr id="32793" name="Line 4"/>
            <p:cNvSpPr>
              <a:spLocks noChangeShapeType="1"/>
            </p:cNvSpPr>
            <p:nvPr/>
          </p:nvSpPr>
          <p:spPr bwMode="auto">
            <a:xfrm>
              <a:off x="912" y="1200"/>
              <a:ext cx="2208" cy="0"/>
            </a:xfrm>
            <a:prstGeom prst="line">
              <a:avLst/>
            </a:prstGeom>
            <a:noFill/>
            <a:ln w="19050">
              <a:solidFill>
                <a:schemeClr val="tx1"/>
              </a:solidFill>
              <a:round/>
              <a:headEnd/>
              <a:tailEnd/>
            </a:ln>
          </p:spPr>
          <p:txBody>
            <a:bodyPr/>
            <a:lstStyle/>
            <a:p>
              <a:endParaRPr lang="en-US"/>
            </a:p>
          </p:txBody>
        </p:sp>
        <p:sp>
          <p:nvSpPr>
            <p:cNvPr id="32794" name="Line 5"/>
            <p:cNvSpPr>
              <a:spLocks noChangeShapeType="1"/>
            </p:cNvSpPr>
            <p:nvPr/>
          </p:nvSpPr>
          <p:spPr bwMode="auto">
            <a:xfrm>
              <a:off x="912" y="1776"/>
              <a:ext cx="2496" cy="0"/>
            </a:xfrm>
            <a:prstGeom prst="line">
              <a:avLst/>
            </a:prstGeom>
            <a:noFill/>
            <a:ln w="19050">
              <a:solidFill>
                <a:schemeClr val="tx1"/>
              </a:solidFill>
              <a:round/>
              <a:headEnd/>
              <a:tailEnd/>
            </a:ln>
          </p:spPr>
          <p:txBody>
            <a:bodyPr/>
            <a:lstStyle/>
            <a:p>
              <a:endParaRPr lang="en-US"/>
            </a:p>
          </p:txBody>
        </p:sp>
        <p:sp>
          <p:nvSpPr>
            <p:cNvPr id="32795" name="Rectangle 6"/>
            <p:cNvSpPr>
              <a:spLocks noChangeArrowheads="1"/>
            </p:cNvSpPr>
            <p:nvPr/>
          </p:nvSpPr>
          <p:spPr bwMode="auto">
            <a:xfrm>
              <a:off x="1200" y="1008"/>
              <a:ext cx="384" cy="384"/>
            </a:xfrm>
            <a:prstGeom prst="rect">
              <a:avLst/>
            </a:prstGeom>
            <a:solidFill>
              <a:srgbClr val="DDDDDD"/>
            </a:solidFill>
            <a:ln w="19050">
              <a:solidFill>
                <a:schemeClr val="tx1"/>
              </a:solidFill>
              <a:miter lim="800000"/>
              <a:headEnd/>
              <a:tailEnd/>
            </a:ln>
          </p:spPr>
          <p:txBody>
            <a:bodyPr wrap="none" anchor="ctr"/>
            <a:lstStyle/>
            <a:p>
              <a:pPr algn="ctr"/>
              <a:r>
                <a:rPr lang="en-US" sz="3200" i="1">
                  <a:latin typeface="Times New Roman" pitchFamily="18" charset="0"/>
                </a:rPr>
                <a:t>H</a:t>
              </a:r>
            </a:p>
          </p:txBody>
        </p:sp>
        <p:grpSp>
          <p:nvGrpSpPr>
            <p:cNvPr id="3" name="Group 7"/>
            <p:cNvGrpSpPr>
              <a:grpSpLocks/>
            </p:cNvGrpSpPr>
            <p:nvPr/>
          </p:nvGrpSpPr>
          <p:grpSpPr bwMode="auto">
            <a:xfrm>
              <a:off x="1776" y="1008"/>
              <a:ext cx="384" cy="864"/>
              <a:chOff x="2688" y="2544"/>
              <a:chExt cx="384" cy="864"/>
            </a:xfrm>
          </p:grpSpPr>
          <p:sp>
            <p:nvSpPr>
              <p:cNvPr id="32803" name="Rectangle 8"/>
              <p:cNvSpPr>
                <a:spLocks noChangeArrowheads="1"/>
              </p:cNvSpPr>
              <p:nvPr/>
            </p:nvSpPr>
            <p:spPr bwMode="auto">
              <a:xfrm>
                <a:off x="2688" y="2544"/>
                <a:ext cx="384" cy="384"/>
              </a:xfrm>
              <a:prstGeom prst="rect">
                <a:avLst/>
              </a:prstGeom>
              <a:solidFill>
                <a:schemeClr val="tx1"/>
              </a:solidFill>
              <a:ln w="19050">
                <a:solidFill>
                  <a:schemeClr val="tx1"/>
                </a:solidFill>
                <a:miter lim="800000"/>
                <a:headEnd/>
                <a:tailEnd/>
              </a:ln>
            </p:spPr>
            <p:txBody>
              <a:bodyPr wrap="none" anchor="ctr"/>
              <a:lstStyle/>
              <a:p>
                <a:pPr algn="ctr"/>
                <a:r>
                  <a:rPr lang="en-US" sz="2800" i="1">
                    <a:solidFill>
                      <a:schemeClr val="bg1"/>
                    </a:solidFill>
                    <a:latin typeface="Times New Roman" pitchFamily="18" charset="0"/>
                  </a:rPr>
                  <a:t>f</a:t>
                </a:r>
              </a:p>
            </p:txBody>
          </p:sp>
          <p:sp>
            <p:nvSpPr>
              <p:cNvPr id="32804" name="Line 9"/>
              <p:cNvSpPr>
                <a:spLocks noChangeShapeType="1"/>
              </p:cNvSpPr>
              <p:nvPr/>
            </p:nvSpPr>
            <p:spPr bwMode="auto">
              <a:xfrm>
                <a:off x="2880" y="2928"/>
                <a:ext cx="0" cy="480"/>
              </a:xfrm>
              <a:prstGeom prst="line">
                <a:avLst/>
              </a:prstGeom>
              <a:noFill/>
              <a:ln w="19050">
                <a:solidFill>
                  <a:schemeClr val="tx1"/>
                </a:solidFill>
                <a:round/>
                <a:headEnd/>
                <a:tailEnd/>
              </a:ln>
            </p:spPr>
            <p:txBody>
              <a:bodyPr/>
              <a:lstStyle/>
              <a:p>
                <a:endParaRPr lang="en-US"/>
              </a:p>
            </p:txBody>
          </p:sp>
          <p:sp>
            <p:nvSpPr>
              <p:cNvPr id="32805" name="Oval 10"/>
              <p:cNvSpPr>
                <a:spLocks noChangeArrowheads="1"/>
              </p:cNvSpPr>
              <p:nvPr/>
            </p:nvSpPr>
            <p:spPr bwMode="auto">
              <a:xfrm>
                <a:off x="2784" y="3216"/>
                <a:ext cx="192" cy="192"/>
              </a:xfrm>
              <a:prstGeom prst="ellipse">
                <a:avLst/>
              </a:prstGeom>
              <a:noFill/>
              <a:ln w="19050">
                <a:solidFill>
                  <a:schemeClr val="tx1"/>
                </a:solidFill>
                <a:round/>
                <a:headEnd/>
                <a:tailEnd/>
              </a:ln>
            </p:spPr>
            <p:txBody>
              <a:bodyPr wrap="none" anchor="ctr"/>
              <a:lstStyle/>
              <a:p>
                <a:endParaRPr lang="en-US"/>
              </a:p>
            </p:txBody>
          </p:sp>
          <p:sp>
            <p:nvSpPr>
              <p:cNvPr id="32806" name="Line 11"/>
              <p:cNvSpPr>
                <a:spLocks noChangeShapeType="1"/>
              </p:cNvSpPr>
              <p:nvPr/>
            </p:nvSpPr>
            <p:spPr bwMode="auto">
              <a:xfrm>
                <a:off x="2784" y="3312"/>
                <a:ext cx="192" cy="0"/>
              </a:xfrm>
              <a:prstGeom prst="line">
                <a:avLst/>
              </a:prstGeom>
              <a:noFill/>
              <a:ln w="19050">
                <a:solidFill>
                  <a:schemeClr val="tx1"/>
                </a:solidFill>
                <a:round/>
                <a:headEnd/>
                <a:tailEnd/>
              </a:ln>
            </p:spPr>
            <p:txBody>
              <a:bodyPr/>
              <a:lstStyle/>
              <a:p>
                <a:endParaRPr lang="en-US"/>
              </a:p>
            </p:txBody>
          </p:sp>
        </p:grpSp>
        <p:sp>
          <p:nvSpPr>
            <p:cNvPr id="32797" name="Rectangle 12"/>
            <p:cNvSpPr>
              <a:spLocks noChangeArrowheads="1"/>
            </p:cNvSpPr>
            <p:nvPr/>
          </p:nvSpPr>
          <p:spPr bwMode="auto">
            <a:xfrm>
              <a:off x="1200" y="1584"/>
              <a:ext cx="384" cy="384"/>
            </a:xfrm>
            <a:prstGeom prst="rect">
              <a:avLst/>
            </a:prstGeom>
            <a:solidFill>
              <a:srgbClr val="DDDDDD"/>
            </a:solidFill>
            <a:ln w="19050">
              <a:solidFill>
                <a:schemeClr val="tx1"/>
              </a:solidFill>
              <a:miter lim="800000"/>
              <a:headEnd/>
              <a:tailEnd/>
            </a:ln>
          </p:spPr>
          <p:txBody>
            <a:bodyPr wrap="none" anchor="ctr"/>
            <a:lstStyle/>
            <a:p>
              <a:pPr algn="ctr"/>
              <a:r>
                <a:rPr lang="en-US" sz="3200" i="1">
                  <a:latin typeface="Times New Roman" pitchFamily="18" charset="0"/>
                </a:rPr>
                <a:t>H</a:t>
              </a:r>
            </a:p>
          </p:txBody>
        </p:sp>
        <p:sp>
          <p:nvSpPr>
            <p:cNvPr id="32798" name="Rectangle 13"/>
            <p:cNvSpPr>
              <a:spLocks noChangeArrowheads="1"/>
            </p:cNvSpPr>
            <p:nvPr/>
          </p:nvSpPr>
          <p:spPr bwMode="auto">
            <a:xfrm>
              <a:off x="2352" y="1008"/>
              <a:ext cx="384" cy="384"/>
            </a:xfrm>
            <a:prstGeom prst="rect">
              <a:avLst/>
            </a:prstGeom>
            <a:solidFill>
              <a:srgbClr val="DDDDDD"/>
            </a:solidFill>
            <a:ln w="19050">
              <a:solidFill>
                <a:schemeClr val="tx1"/>
              </a:solidFill>
              <a:miter lim="800000"/>
              <a:headEnd/>
              <a:tailEnd/>
            </a:ln>
          </p:spPr>
          <p:txBody>
            <a:bodyPr wrap="none" anchor="ctr"/>
            <a:lstStyle/>
            <a:p>
              <a:pPr algn="ctr"/>
              <a:r>
                <a:rPr lang="en-US" sz="3200" i="1">
                  <a:latin typeface="Times New Roman" pitchFamily="18" charset="0"/>
                </a:rPr>
                <a:t>H</a:t>
              </a:r>
            </a:p>
          </p:txBody>
        </p:sp>
        <p:sp>
          <p:nvSpPr>
            <p:cNvPr id="32799" name="AutoShape 14"/>
            <p:cNvSpPr>
              <a:spLocks noChangeArrowheads="1"/>
            </p:cNvSpPr>
            <p:nvPr/>
          </p:nvSpPr>
          <p:spPr bwMode="auto">
            <a:xfrm rot="5400000">
              <a:off x="2736" y="1008"/>
              <a:ext cx="384" cy="384"/>
            </a:xfrm>
            <a:custGeom>
              <a:avLst/>
              <a:gdLst>
                <a:gd name="T0" fmla="*/ 192 w 21600"/>
                <a:gd name="T1" fmla="*/ 0 h 21600"/>
                <a:gd name="T2" fmla="*/ 96 w 21600"/>
                <a:gd name="T3" fmla="*/ 192 h 21600"/>
                <a:gd name="T4" fmla="*/ 192 w 21600"/>
                <a:gd name="T5" fmla="*/ 191 h 21600"/>
                <a:gd name="T6" fmla="*/ 288 w 21600"/>
                <a:gd name="T7" fmla="*/ 192 h 21600"/>
                <a:gd name="T8" fmla="*/ 0 60000 65536"/>
                <a:gd name="T9" fmla="*/ 0 60000 65536"/>
                <a:gd name="T10" fmla="*/ 0 60000 65536"/>
                <a:gd name="T11" fmla="*/ 0 60000 65536"/>
                <a:gd name="T12" fmla="*/ 0 w 21600"/>
                <a:gd name="T13" fmla="*/ 0 h 21600"/>
                <a:gd name="T14" fmla="*/ 21600 w 21600"/>
                <a:gd name="T15" fmla="*/ 7706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DDDDDD"/>
            </a:solidFill>
            <a:ln w="19050" algn="ctr">
              <a:solidFill>
                <a:schemeClr val="tx1"/>
              </a:solidFill>
              <a:miter lim="800000"/>
              <a:headEnd/>
              <a:tailEnd/>
            </a:ln>
          </p:spPr>
          <p:txBody>
            <a:bodyPr wrap="none" anchor="ctr"/>
            <a:lstStyle/>
            <a:p>
              <a:endParaRPr lang="en-US"/>
            </a:p>
          </p:txBody>
        </p:sp>
        <p:sp>
          <p:nvSpPr>
            <p:cNvPr id="32800" name="Line 15"/>
            <p:cNvSpPr>
              <a:spLocks noChangeShapeType="1"/>
            </p:cNvSpPr>
            <p:nvPr/>
          </p:nvSpPr>
          <p:spPr bwMode="auto">
            <a:xfrm>
              <a:off x="3120" y="1200"/>
              <a:ext cx="288" cy="0"/>
            </a:xfrm>
            <a:prstGeom prst="line">
              <a:avLst/>
            </a:prstGeom>
            <a:noFill/>
            <a:ln w="38100" cmpd="dbl">
              <a:solidFill>
                <a:schemeClr val="tx1"/>
              </a:solidFill>
              <a:round/>
              <a:headEnd/>
              <a:tailEnd/>
            </a:ln>
          </p:spPr>
          <p:txBody>
            <a:bodyPr/>
            <a:lstStyle/>
            <a:p>
              <a:endParaRPr lang="en-US"/>
            </a:p>
          </p:txBody>
        </p:sp>
        <p:sp>
          <p:nvSpPr>
            <p:cNvPr id="32801" name="Text Box 16"/>
            <p:cNvSpPr txBox="1">
              <a:spLocks noChangeArrowheads="1"/>
            </p:cNvSpPr>
            <p:nvPr/>
          </p:nvSpPr>
          <p:spPr bwMode="auto">
            <a:xfrm>
              <a:off x="486" y="1616"/>
              <a:ext cx="443" cy="384"/>
            </a:xfrm>
            <a:prstGeom prst="rect">
              <a:avLst/>
            </a:prstGeom>
            <a:noFill/>
            <a:ln w="19050" algn="ctr">
              <a:noFill/>
              <a:miter lim="800000"/>
              <a:headEnd/>
              <a:tailEnd/>
            </a:ln>
          </p:spPr>
          <p:txBody>
            <a:bodyPr wrap="none">
              <a:spAutoFit/>
            </a:bodyPr>
            <a:lstStyle/>
            <a:p>
              <a:pPr algn="ctr"/>
              <a:r>
                <a:rPr lang="en-US">
                  <a:solidFill>
                    <a:srgbClr val="990099"/>
                  </a:solidFill>
                  <a:sym typeface="Symbol" pitchFamily="18" charset="2"/>
                </a:rPr>
                <a:t></a:t>
              </a:r>
              <a:r>
                <a:rPr lang="en-US">
                  <a:solidFill>
                    <a:srgbClr val="990099"/>
                  </a:solidFill>
                </a:rPr>
                <a:t>1</a:t>
              </a:r>
              <a:r>
                <a:rPr lang="en-US">
                  <a:solidFill>
                    <a:srgbClr val="990099"/>
                  </a:solidFill>
                  <a:sym typeface="Symbol" pitchFamily="18" charset="2"/>
                </a:rPr>
                <a:t></a:t>
              </a:r>
            </a:p>
          </p:txBody>
        </p:sp>
        <p:sp>
          <p:nvSpPr>
            <p:cNvPr id="32802" name="Text Box 17"/>
            <p:cNvSpPr txBox="1">
              <a:spLocks noChangeArrowheads="1"/>
            </p:cNvSpPr>
            <p:nvPr/>
          </p:nvSpPr>
          <p:spPr bwMode="auto">
            <a:xfrm>
              <a:off x="486" y="1041"/>
              <a:ext cx="443" cy="384"/>
            </a:xfrm>
            <a:prstGeom prst="rect">
              <a:avLst/>
            </a:prstGeom>
            <a:noFill/>
            <a:ln w="19050" algn="ctr">
              <a:noFill/>
              <a:miter lim="800000"/>
              <a:headEnd/>
              <a:tailEnd/>
            </a:ln>
          </p:spPr>
          <p:txBody>
            <a:bodyPr wrap="none">
              <a:spAutoFit/>
            </a:bodyPr>
            <a:lstStyle/>
            <a:p>
              <a:pPr algn="ctr"/>
              <a:r>
                <a:rPr lang="en-US">
                  <a:solidFill>
                    <a:srgbClr val="990099"/>
                  </a:solidFill>
                  <a:sym typeface="Symbol" pitchFamily="18" charset="2"/>
                </a:rPr>
                <a:t></a:t>
              </a:r>
              <a:r>
                <a:rPr lang="en-US">
                  <a:solidFill>
                    <a:srgbClr val="990099"/>
                  </a:solidFill>
                </a:rPr>
                <a:t>0</a:t>
              </a:r>
              <a:r>
                <a:rPr lang="en-US">
                  <a:solidFill>
                    <a:srgbClr val="990099"/>
                  </a:solidFill>
                  <a:sym typeface="Symbol" pitchFamily="18" charset="2"/>
                </a:rPr>
                <a:t></a:t>
              </a:r>
            </a:p>
          </p:txBody>
        </p:sp>
      </p:grpSp>
      <p:sp>
        <p:nvSpPr>
          <p:cNvPr id="454674" name="Text Box 18"/>
          <p:cNvSpPr txBox="1">
            <a:spLocks noChangeArrowheads="1"/>
          </p:cNvSpPr>
          <p:nvPr/>
        </p:nvSpPr>
        <p:spPr bwMode="auto">
          <a:xfrm>
            <a:off x="457200" y="2971800"/>
            <a:ext cx="7772400" cy="457200"/>
          </a:xfrm>
          <a:prstGeom prst="rect">
            <a:avLst/>
          </a:prstGeom>
          <a:noFill/>
          <a:ln w="19050" algn="ctr">
            <a:noFill/>
            <a:miter lim="800000"/>
            <a:headEnd/>
            <a:tailEnd/>
          </a:ln>
        </p:spPr>
        <p:txBody>
          <a:bodyPr>
            <a:spAutoFit/>
          </a:bodyPr>
          <a:lstStyle/>
          <a:p>
            <a:r>
              <a:rPr lang="en-US" b="1">
                <a:solidFill>
                  <a:srgbClr val="A50021"/>
                </a:solidFill>
              </a:rPr>
              <a:t>1.</a:t>
            </a:r>
            <a:r>
              <a:rPr lang="en-US"/>
              <a:t> Creates the state </a:t>
            </a:r>
            <a:r>
              <a:rPr lang="en-US">
                <a:solidFill>
                  <a:srgbClr val="990099"/>
                </a:solidFill>
                <a:sym typeface="Symbol" pitchFamily="18" charset="2"/>
              </a:rPr>
              <a:t></a:t>
            </a:r>
            <a:r>
              <a:rPr lang="en-US">
                <a:solidFill>
                  <a:srgbClr val="990099"/>
                </a:solidFill>
              </a:rPr>
              <a:t>0</a:t>
            </a:r>
            <a:r>
              <a:rPr lang="en-US">
                <a:solidFill>
                  <a:srgbClr val="990099"/>
                </a:solidFill>
                <a:sym typeface="Symbol" pitchFamily="18" charset="2"/>
              </a:rPr>
              <a:t> </a:t>
            </a:r>
            <a:r>
              <a:rPr lang="en-US" b="1">
                <a:solidFill>
                  <a:srgbClr val="990099"/>
                </a:solidFill>
                <a:latin typeface="Times New Roman" pitchFamily="18" charset="0"/>
                <a:cs typeface="Times New Roman" pitchFamily="18" charset="0"/>
                <a:sym typeface="Symbol" pitchFamily="18" charset="2"/>
              </a:rPr>
              <a:t>–</a:t>
            </a:r>
            <a:r>
              <a:rPr lang="en-US">
                <a:solidFill>
                  <a:srgbClr val="990099"/>
                </a:solidFill>
                <a:latin typeface="Times New Roman" pitchFamily="18" charset="0"/>
                <a:cs typeface="Arial" charset="0"/>
                <a:sym typeface="Symbol" pitchFamily="18" charset="2"/>
              </a:rPr>
              <a:t> </a:t>
            </a:r>
            <a:r>
              <a:rPr lang="en-US">
                <a:solidFill>
                  <a:srgbClr val="990099"/>
                </a:solidFill>
                <a:sym typeface="Symbol" pitchFamily="18" charset="2"/>
              </a:rPr>
              <a:t></a:t>
            </a:r>
            <a:r>
              <a:rPr lang="en-US">
                <a:solidFill>
                  <a:srgbClr val="990099"/>
                </a:solidFill>
              </a:rPr>
              <a:t>1</a:t>
            </a:r>
            <a:r>
              <a:rPr lang="en-US">
                <a:solidFill>
                  <a:srgbClr val="990099"/>
                </a:solidFill>
                <a:sym typeface="Symbol" pitchFamily="18" charset="2"/>
              </a:rPr>
              <a:t></a:t>
            </a:r>
            <a:r>
              <a:rPr lang="en-US"/>
              <a:t>, which is an eigenvector of</a:t>
            </a:r>
            <a:endParaRPr lang="en-US">
              <a:solidFill>
                <a:srgbClr val="990099"/>
              </a:solidFill>
              <a:sym typeface="Symbol" pitchFamily="18" charset="2"/>
            </a:endParaRPr>
          </a:p>
        </p:txBody>
      </p:sp>
      <p:sp>
        <p:nvSpPr>
          <p:cNvPr id="32774" name="Text Box 19"/>
          <p:cNvSpPr txBox="1">
            <a:spLocks noChangeArrowheads="1"/>
          </p:cNvSpPr>
          <p:nvPr/>
        </p:nvSpPr>
        <p:spPr bwMode="auto">
          <a:xfrm>
            <a:off x="1828800" y="2514600"/>
            <a:ext cx="311150" cy="366713"/>
          </a:xfrm>
          <a:prstGeom prst="rect">
            <a:avLst/>
          </a:prstGeom>
          <a:noFill/>
          <a:ln w="19050" algn="ctr">
            <a:noFill/>
            <a:miter lim="800000"/>
            <a:headEnd/>
            <a:tailEnd/>
          </a:ln>
        </p:spPr>
        <p:txBody>
          <a:bodyPr wrap="none">
            <a:spAutoFit/>
          </a:bodyPr>
          <a:lstStyle/>
          <a:p>
            <a:r>
              <a:rPr lang="en-US" sz="1800" b="1">
                <a:solidFill>
                  <a:srgbClr val="A50021"/>
                </a:solidFill>
              </a:rPr>
              <a:t>1</a:t>
            </a:r>
          </a:p>
        </p:txBody>
      </p:sp>
      <p:sp>
        <p:nvSpPr>
          <p:cNvPr id="32775" name="Text Box 20"/>
          <p:cNvSpPr txBox="1">
            <a:spLocks noChangeArrowheads="1"/>
          </p:cNvSpPr>
          <p:nvPr/>
        </p:nvSpPr>
        <p:spPr bwMode="auto">
          <a:xfrm>
            <a:off x="1828800" y="1143000"/>
            <a:ext cx="311150" cy="366713"/>
          </a:xfrm>
          <a:prstGeom prst="rect">
            <a:avLst/>
          </a:prstGeom>
          <a:noFill/>
          <a:ln w="19050" algn="ctr">
            <a:noFill/>
            <a:miter lim="800000"/>
            <a:headEnd/>
            <a:tailEnd/>
          </a:ln>
        </p:spPr>
        <p:txBody>
          <a:bodyPr wrap="none">
            <a:spAutoFit/>
          </a:bodyPr>
          <a:lstStyle/>
          <a:p>
            <a:r>
              <a:rPr lang="en-US" sz="1800" b="1">
                <a:solidFill>
                  <a:srgbClr val="A50021"/>
                </a:solidFill>
              </a:rPr>
              <a:t>2</a:t>
            </a:r>
          </a:p>
        </p:txBody>
      </p:sp>
      <p:sp>
        <p:nvSpPr>
          <p:cNvPr id="32776" name="Text Box 21"/>
          <p:cNvSpPr txBox="1">
            <a:spLocks noChangeArrowheads="1"/>
          </p:cNvSpPr>
          <p:nvPr/>
        </p:nvSpPr>
        <p:spPr bwMode="auto">
          <a:xfrm>
            <a:off x="3124200" y="1143000"/>
            <a:ext cx="311150" cy="366713"/>
          </a:xfrm>
          <a:prstGeom prst="rect">
            <a:avLst/>
          </a:prstGeom>
          <a:noFill/>
          <a:ln w="19050" algn="ctr">
            <a:noFill/>
            <a:miter lim="800000"/>
            <a:headEnd/>
            <a:tailEnd/>
          </a:ln>
        </p:spPr>
        <p:txBody>
          <a:bodyPr wrap="none">
            <a:spAutoFit/>
          </a:bodyPr>
          <a:lstStyle/>
          <a:p>
            <a:r>
              <a:rPr lang="en-US" sz="1800" b="1">
                <a:solidFill>
                  <a:srgbClr val="A50021"/>
                </a:solidFill>
              </a:rPr>
              <a:t>3</a:t>
            </a:r>
          </a:p>
        </p:txBody>
      </p:sp>
      <p:grpSp>
        <p:nvGrpSpPr>
          <p:cNvPr id="4" name="Group 22"/>
          <p:cNvGrpSpPr>
            <a:grpSpLocks/>
          </p:cNvGrpSpPr>
          <p:nvPr/>
        </p:nvGrpSpPr>
        <p:grpSpPr bwMode="auto">
          <a:xfrm>
            <a:off x="990600" y="3505200"/>
            <a:ext cx="3749675" cy="884238"/>
            <a:chOff x="672" y="3360"/>
            <a:chExt cx="2362" cy="557"/>
          </a:xfrm>
        </p:grpSpPr>
        <p:sp>
          <p:nvSpPr>
            <p:cNvPr id="32791" name="Text Box 23"/>
            <p:cNvSpPr txBox="1">
              <a:spLocks noChangeArrowheads="1"/>
            </p:cNvSpPr>
            <p:nvPr/>
          </p:nvSpPr>
          <p:spPr bwMode="auto">
            <a:xfrm>
              <a:off x="768" y="3360"/>
              <a:ext cx="2266" cy="557"/>
            </a:xfrm>
            <a:prstGeom prst="rect">
              <a:avLst/>
            </a:prstGeom>
            <a:noFill/>
            <a:ln w="19050" algn="ctr">
              <a:noFill/>
              <a:miter lim="800000"/>
              <a:headEnd/>
              <a:tailEnd/>
            </a:ln>
          </p:spPr>
          <p:txBody>
            <a:bodyPr>
              <a:spAutoFit/>
            </a:bodyPr>
            <a:lstStyle/>
            <a:p>
              <a:r>
                <a:rPr lang="en-US" b="1"/>
                <a:t>NOT</a:t>
              </a:r>
              <a:r>
                <a:rPr lang="en-US"/>
                <a:t> with eigenvalue </a:t>
              </a:r>
              <a:r>
                <a:rPr lang="en-US">
                  <a:latin typeface="Times New Roman" pitchFamily="18" charset="0"/>
                </a:rPr>
                <a:t> </a:t>
              </a:r>
              <a:r>
                <a:rPr lang="en-US" b="1">
                  <a:latin typeface="Times New Roman" pitchFamily="18" charset="0"/>
                  <a:cs typeface="Times New Roman" pitchFamily="18" charset="0"/>
                  <a:sym typeface="Symbol" pitchFamily="18" charset="2"/>
                </a:rPr>
                <a:t>–</a:t>
              </a:r>
              <a:r>
                <a:rPr lang="en-US">
                  <a:latin typeface="Times New Roman" pitchFamily="18" charset="0"/>
                </a:rPr>
                <a:t>1 </a:t>
              </a:r>
            </a:p>
            <a:p>
              <a:r>
                <a:rPr lang="en-US">
                  <a:latin typeface="Times New Roman" pitchFamily="18" charset="0"/>
                </a:rPr>
                <a:t>   </a:t>
              </a:r>
              <a:r>
                <a:rPr lang="en-US" sz="2800" b="1" i="1">
                  <a:latin typeface="Times New Roman" pitchFamily="18" charset="0"/>
                </a:rPr>
                <a:t>I</a:t>
              </a:r>
              <a:r>
                <a:rPr lang="en-US">
                  <a:latin typeface="Times New Roman" pitchFamily="18" charset="0"/>
                </a:rPr>
                <a:t>     </a:t>
              </a:r>
              <a:r>
                <a:rPr lang="en-US"/>
                <a:t>with eigenvalue  </a:t>
              </a:r>
              <a:r>
                <a:rPr lang="en-US" b="1">
                  <a:latin typeface="Times New Roman" pitchFamily="18" charset="0"/>
                  <a:cs typeface="Times New Roman" pitchFamily="18" charset="0"/>
                  <a:sym typeface="Symbol" pitchFamily="18" charset="2"/>
                </a:rPr>
                <a:t>+</a:t>
              </a:r>
              <a:r>
                <a:rPr lang="en-US">
                  <a:latin typeface="Times New Roman" pitchFamily="18" charset="0"/>
                </a:rPr>
                <a:t>1</a:t>
              </a:r>
            </a:p>
          </p:txBody>
        </p:sp>
        <p:sp>
          <p:nvSpPr>
            <p:cNvPr id="32792" name="AutoShape 24"/>
            <p:cNvSpPr>
              <a:spLocks/>
            </p:cNvSpPr>
            <p:nvPr/>
          </p:nvSpPr>
          <p:spPr bwMode="auto">
            <a:xfrm>
              <a:off x="672" y="3360"/>
              <a:ext cx="96" cy="528"/>
            </a:xfrm>
            <a:prstGeom prst="leftBrace">
              <a:avLst>
                <a:gd name="adj1" fmla="val 45833"/>
                <a:gd name="adj2" fmla="val 50000"/>
              </a:avLst>
            </a:prstGeom>
            <a:noFill/>
            <a:ln w="19050">
              <a:solidFill>
                <a:schemeClr val="tx1"/>
              </a:solidFill>
              <a:round/>
              <a:headEnd/>
              <a:tailEnd/>
            </a:ln>
          </p:spPr>
          <p:txBody>
            <a:bodyPr wrap="none" anchor="ctr"/>
            <a:lstStyle/>
            <a:p>
              <a:endParaRPr lang="en-US"/>
            </a:p>
          </p:txBody>
        </p:sp>
      </p:grpSp>
      <p:sp>
        <p:nvSpPr>
          <p:cNvPr id="454681" name="Text Box 25"/>
          <p:cNvSpPr txBox="1">
            <a:spLocks noChangeArrowheads="1"/>
          </p:cNvSpPr>
          <p:nvPr/>
        </p:nvSpPr>
        <p:spPr bwMode="auto">
          <a:xfrm>
            <a:off x="457200" y="4495800"/>
            <a:ext cx="7454900" cy="519113"/>
          </a:xfrm>
          <a:prstGeom prst="rect">
            <a:avLst/>
          </a:prstGeom>
          <a:noFill/>
          <a:ln w="19050" algn="ctr">
            <a:noFill/>
            <a:miter lim="800000"/>
            <a:headEnd/>
            <a:tailEnd/>
          </a:ln>
        </p:spPr>
        <p:txBody>
          <a:bodyPr wrap="none">
            <a:spAutoFit/>
          </a:bodyPr>
          <a:lstStyle/>
          <a:p>
            <a:r>
              <a:rPr lang="en-US"/>
              <a:t>This causes </a:t>
            </a:r>
            <a:r>
              <a:rPr lang="en-US" sz="2800" i="1">
                <a:latin typeface="Times New Roman" pitchFamily="18" charset="0"/>
              </a:rPr>
              <a:t>f  </a:t>
            </a:r>
            <a:r>
              <a:rPr lang="en-US"/>
              <a:t>to induce a </a:t>
            </a:r>
            <a:r>
              <a:rPr lang="en-US" b="1" i="1"/>
              <a:t>phase shift</a:t>
            </a:r>
            <a:r>
              <a:rPr lang="en-US"/>
              <a:t> of (</a:t>
            </a:r>
            <a:r>
              <a:rPr lang="en-US" b="1">
                <a:latin typeface="Times New Roman" pitchFamily="18" charset="0"/>
                <a:cs typeface="Times New Roman" pitchFamily="18" charset="0"/>
                <a:sym typeface="Symbol" pitchFamily="18" charset="2"/>
              </a:rPr>
              <a:t>–</a:t>
            </a:r>
            <a:r>
              <a:rPr lang="en-US">
                <a:latin typeface="Times New Roman" pitchFamily="18" charset="0"/>
              </a:rPr>
              <a:t>1</a:t>
            </a:r>
            <a:r>
              <a:rPr lang="en-US"/>
              <a:t>)</a:t>
            </a:r>
            <a:r>
              <a:rPr lang="en-US" sz="1600"/>
              <a:t> </a:t>
            </a:r>
            <a:r>
              <a:rPr lang="en-US" sz="3200" i="1" baseline="30000">
                <a:latin typeface="Times New Roman" pitchFamily="18" charset="0"/>
              </a:rPr>
              <a:t>f</a:t>
            </a:r>
            <a:r>
              <a:rPr lang="en-US" sz="3200" baseline="30000">
                <a:latin typeface="Times New Roman" pitchFamily="18" charset="0"/>
              </a:rPr>
              <a:t>(</a:t>
            </a:r>
            <a:r>
              <a:rPr lang="en-US" sz="3200" i="1" baseline="30000">
                <a:latin typeface="Times New Roman" pitchFamily="18" charset="0"/>
              </a:rPr>
              <a:t>x</a:t>
            </a:r>
            <a:r>
              <a:rPr lang="en-US" sz="3200" baseline="30000">
                <a:latin typeface="Times New Roman" pitchFamily="18" charset="0"/>
              </a:rPr>
              <a:t>)</a:t>
            </a:r>
            <a:r>
              <a:rPr lang="en-US"/>
              <a:t> to </a:t>
            </a:r>
            <a:r>
              <a:rPr lang="en-US">
                <a:solidFill>
                  <a:srgbClr val="990099"/>
                </a:solidFill>
                <a:sym typeface="Symbol" pitchFamily="18" charset="2"/>
              </a:rPr>
              <a:t></a:t>
            </a:r>
            <a:r>
              <a:rPr lang="en-US" sz="2800" i="1">
                <a:solidFill>
                  <a:srgbClr val="990099"/>
                </a:solidFill>
                <a:latin typeface="Times New Roman" pitchFamily="18" charset="0"/>
                <a:sym typeface="Symbol" pitchFamily="18" charset="2"/>
              </a:rPr>
              <a:t>x</a:t>
            </a:r>
            <a:r>
              <a:rPr lang="en-US">
                <a:solidFill>
                  <a:srgbClr val="990099"/>
                </a:solidFill>
                <a:sym typeface="Symbol" pitchFamily="18" charset="2"/>
              </a:rPr>
              <a:t></a:t>
            </a:r>
            <a:endParaRPr lang="en-US"/>
          </a:p>
        </p:txBody>
      </p:sp>
      <p:grpSp>
        <p:nvGrpSpPr>
          <p:cNvPr id="5" name="Group 26"/>
          <p:cNvGrpSpPr>
            <a:grpSpLocks/>
          </p:cNvGrpSpPr>
          <p:nvPr/>
        </p:nvGrpSpPr>
        <p:grpSpPr bwMode="auto">
          <a:xfrm>
            <a:off x="1295400" y="5105400"/>
            <a:ext cx="3648075" cy="1219200"/>
            <a:chOff x="432" y="3216"/>
            <a:chExt cx="2298" cy="768"/>
          </a:xfrm>
        </p:grpSpPr>
        <p:sp>
          <p:nvSpPr>
            <p:cNvPr id="32780" name="Line 27"/>
            <p:cNvSpPr>
              <a:spLocks noChangeShapeType="1"/>
            </p:cNvSpPr>
            <p:nvPr/>
          </p:nvSpPr>
          <p:spPr bwMode="auto">
            <a:xfrm>
              <a:off x="1152" y="3408"/>
              <a:ext cx="672" cy="0"/>
            </a:xfrm>
            <a:prstGeom prst="line">
              <a:avLst/>
            </a:prstGeom>
            <a:noFill/>
            <a:ln w="19050">
              <a:solidFill>
                <a:schemeClr val="tx1"/>
              </a:solidFill>
              <a:round/>
              <a:headEnd/>
              <a:tailEnd/>
            </a:ln>
          </p:spPr>
          <p:txBody>
            <a:bodyPr/>
            <a:lstStyle/>
            <a:p>
              <a:endParaRPr lang="en-US"/>
            </a:p>
          </p:txBody>
        </p:sp>
        <p:grpSp>
          <p:nvGrpSpPr>
            <p:cNvPr id="6" name="Group 28"/>
            <p:cNvGrpSpPr>
              <a:grpSpLocks/>
            </p:cNvGrpSpPr>
            <p:nvPr/>
          </p:nvGrpSpPr>
          <p:grpSpPr bwMode="auto">
            <a:xfrm>
              <a:off x="1344" y="3264"/>
              <a:ext cx="281" cy="648"/>
              <a:chOff x="2688" y="2544"/>
              <a:chExt cx="384" cy="864"/>
            </a:xfrm>
          </p:grpSpPr>
          <p:sp>
            <p:nvSpPr>
              <p:cNvPr id="32787" name="Rectangle 29"/>
              <p:cNvSpPr>
                <a:spLocks noChangeArrowheads="1"/>
              </p:cNvSpPr>
              <p:nvPr/>
            </p:nvSpPr>
            <p:spPr bwMode="auto">
              <a:xfrm>
                <a:off x="2688" y="2544"/>
                <a:ext cx="384" cy="384"/>
              </a:xfrm>
              <a:prstGeom prst="rect">
                <a:avLst/>
              </a:prstGeom>
              <a:solidFill>
                <a:schemeClr val="tx1"/>
              </a:solidFill>
              <a:ln w="19050">
                <a:solidFill>
                  <a:schemeClr val="tx1"/>
                </a:solidFill>
                <a:miter lim="800000"/>
                <a:headEnd/>
                <a:tailEnd/>
              </a:ln>
            </p:spPr>
            <p:txBody>
              <a:bodyPr wrap="none" anchor="ctr"/>
              <a:lstStyle/>
              <a:p>
                <a:pPr algn="ctr"/>
                <a:r>
                  <a:rPr lang="en-US" sz="2800" i="1">
                    <a:solidFill>
                      <a:schemeClr val="bg1"/>
                    </a:solidFill>
                    <a:latin typeface="Times New Roman" pitchFamily="18" charset="0"/>
                  </a:rPr>
                  <a:t>f</a:t>
                </a:r>
              </a:p>
            </p:txBody>
          </p:sp>
          <p:sp>
            <p:nvSpPr>
              <p:cNvPr id="32788" name="Line 30"/>
              <p:cNvSpPr>
                <a:spLocks noChangeShapeType="1"/>
              </p:cNvSpPr>
              <p:nvPr/>
            </p:nvSpPr>
            <p:spPr bwMode="auto">
              <a:xfrm>
                <a:off x="2880" y="2928"/>
                <a:ext cx="0" cy="480"/>
              </a:xfrm>
              <a:prstGeom prst="line">
                <a:avLst/>
              </a:prstGeom>
              <a:noFill/>
              <a:ln w="19050">
                <a:solidFill>
                  <a:schemeClr val="tx1"/>
                </a:solidFill>
                <a:round/>
                <a:headEnd/>
                <a:tailEnd/>
              </a:ln>
            </p:spPr>
            <p:txBody>
              <a:bodyPr/>
              <a:lstStyle/>
              <a:p>
                <a:endParaRPr lang="en-US"/>
              </a:p>
            </p:txBody>
          </p:sp>
          <p:sp>
            <p:nvSpPr>
              <p:cNvPr id="32789" name="Oval 31"/>
              <p:cNvSpPr>
                <a:spLocks noChangeArrowheads="1"/>
              </p:cNvSpPr>
              <p:nvPr/>
            </p:nvSpPr>
            <p:spPr bwMode="auto">
              <a:xfrm>
                <a:off x="2784" y="3216"/>
                <a:ext cx="192" cy="192"/>
              </a:xfrm>
              <a:prstGeom prst="ellipse">
                <a:avLst/>
              </a:prstGeom>
              <a:noFill/>
              <a:ln w="19050">
                <a:solidFill>
                  <a:schemeClr val="tx1"/>
                </a:solidFill>
                <a:round/>
                <a:headEnd/>
                <a:tailEnd/>
              </a:ln>
            </p:spPr>
            <p:txBody>
              <a:bodyPr wrap="none" anchor="ctr"/>
              <a:lstStyle/>
              <a:p>
                <a:endParaRPr lang="en-US"/>
              </a:p>
            </p:txBody>
          </p:sp>
          <p:sp>
            <p:nvSpPr>
              <p:cNvPr id="32790" name="Line 32"/>
              <p:cNvSpPr>
                <a:spLocks noChangeShapeType="1"/>
              </p:cNvSpPr>
              <p:nvPr/>
            </p:nvSpPr>
            <p:spPr bwMode="auto">
              <a:xfrm>
                <a:off x="2784" y="3312"/>
                <a:ext cx="192" cy="0"/>
              </a:xfrm>
              <a:prstGeom prst="line">
                <a:avLst/>
              </a:prstGeom>
              <a:noFill/>
              <a:ln w="19050">
                <a:solidFill>
                  <a:schemeClr val="tx1"/>
                </a:solidFill>
                <a:round/>
                <a:headEnd/>
                <a:tailEnd/>
              </a:ln>
            </p:spPr>
            <p:txBody>
              <a:bodyPr/>
              <a:lstStyle/>
              <a:p>
                <a:endParaRPr lang="en-US"/>
              </a:p>
            </p:txBody>
          </p:sp>
        </p:grpSp>
        <p:sp>
          <p:nvSpPr>
            <p:cNvPr id="32782" name="Text Box 33"/>
            <p:cNvSpPr txBox="1">
              <a:spLocks noChangeArrowheads="1"/>
            </p:cNvSpPr>
            <p:nvPr/>
          </p:nvSpPr>
          <p:spPr bwMode="auto">
            <a:xfrm>
              <a:off x="432" y="3696"/>
              <a:ext cx="729" cy="288"/>
            </a:xfrm>
            <a:prstGeom prst="rect">
              <a:avLst/>
            </a:prstGeom>
            <a:noFill/>
            <a:ln w="19050" algn="ctr">
              <a:noFill/>
              <a:miter lim="800000"/>
              <a:headEnd/>
              <a:tailEnd/>
            </a:ln>
          </p:spPr>
          <p:txBody>
            <a:bodyPr wrap="none">
              <a:spAutoFit/>
            </a:bodyPr>
            <a:lstStyle/>
            <a:p>
              <a:pPr algn="ctr"/>
              <a:r>
                <a:rPr lang="en-US">
                  <a:solidFill>
                    <a:srgbClr val="990099"/>
                  </a:solidFill>
                  <a:sym typeface="Symbol" pitchFamily="18" charset="2"/>
                </a:rPr>
                <a:t></a:t>
              </a:r>
              <a:r>
                <a:rPr lang="en-US">
                  <a:solidFill>
                    <a:srgbClr val="990099"/>
                  </a:solidFill>
                </a:rPr>
                <a:t>0</a:t>
              </a:r>
              <a:r>
                <a:rPr lang="en-US">
                  <a:solidFill>
                    <a:srgbClr val="990099"/>
                  </a:solidFill>
                  <a:sym typeface="Symbol" pitchFamily="18" charset="2"/>
                </a:rPr>
                <a:t> </a:t>
              </a:r>
              <a:r>
                <a:rPr lang="en-US" b="1">
                  <a:solidFill>
                    <a:srgbClr val="990099"/>
                  </a:solidFill>
                  <a:latin typeface="Times New Roman" pitchFamily="18" charset="0"/>
                  <a:cs typeface="Times New Roman" pitchFamily="18" charset="0"/>
                  <a:sym typeface="Symbol" pitchFamily="18" charset="2"/>
                </a:rPr>
                <a:t>–</a:t>
              </a:r>
              <a:r>
                <a:rPr lang="en-US">
                  <a:solidFill>
                    <a:srgbClr val="990099"/>
                  </a:solidFill>
                  <a:latin typeface="Times New Roman" pitchFamily="18" charset="0"/>
                  <a:cs typeface="Arial" charset="0"/>
                  <a:sym typeface="Symbol" pitchFamily="18" charset="2"/>
                </a:rPr>
                <a:t> </a:t>
              </a:r>
              <a:r>
                <a:rPr lang="en-US">
                  <a:solidFill>
                    <a:srgbClr val="990099"/>
                  </a:solidFill>
                  <a:sym typeface="Symbol" pitchFamily="18" charset="2"/>
                </a:rPr>
                <a:t></a:t>
              </a:r>
              <a:r>
                <a:rPr lang="en-US">
                  <a:solidFill>
                    <a:srgbClr val="990099"/>
                  </a:solidFill>
                </a:rPr>
                <a:t>1</a:t>
              </a:r>
              <a:r>
                <a:rPr lang="en-US">
                  <a:solidFill>
                    <a:srgbClr val="990099"/>
                  </a:solidFill>
                  <a:sym typeface="Symbol" pitchFamily="18" charset="2"/>
                </a:rPr>
                <a:t></a:t>
              </a:r>
            </a:p>
          </p:txBody>
        </p:sp>
        <p:sp>
          <p:nvSpPr>
            <p:cNvPr id="32783" name="Text Box 34"/>
            <p:cNvSpPr txBox="1">
              <a:spLocks noChangeArrowheads="1"/>
            </p:cNvSpPr>
            <p:nvPr/>
          </p:nvSpPr>
          <p:spPr bwMode="auto">
            <a:xfrm>
              <a:off x="816" y="3216"/>
              <a:ext cx="316" cy="327"/>
            </a:xfrm>
            <a:prstGeom prst="rect">
              <a:avLst/>
            </a:prstGeom>
            <a:noFill/>
            <a:ln w="19050" algn="ctr">
              <a:noFill/>
              <a:miter lim="800000"/>
              <a:headEnd/>
              <a:tailEnd/>
            </a:ln>
          </p:spPr>
          <p:txBody>
            <a:bodyPr wrap="none">
              <a:spAutoFit/>
            </a:bodyPr>
            <a:lstStyle/>
            <a:p>
              <a:pPr algn="ctr"/>
              <a:r>
                <a:rPr lang="en-US">
                  <a:solidFill>
                    <a:srgbClr val="990099"/>
                  </a:solidFill>
                  <a:sym typeface="Symbol" pitchFamily="18" charset="2"/>
                </a:rPr>
                <a:t></a:t>
              </a:r>
              <a:r>
                <a:rPr lang="en-US" sz="2800" i="1">
                  <a:solidFill>
                    <a:srgbClr val="990099"/>
                  </a:solidFill>
                  <a:latin typeface="Times New Roman" pitchFamily="18" charset="0"/>
                  <a:sym typeface="Symbol" pitchFamily="18" charset="2"/>
                </a:rPr>
                <a:t>x</a:t>
              </a:r>
              <a:r>
                <a:rPr lang="en-US">
                  <a:solidFill>
                    <a:srgbClr val="990099"/>
                  </a:solidFill>
                  <a:sym typeface="Symbol" pitchFamily="18" charset="2"/>
                </a:rPr>
                <a:t></a:t>
              </a:r>
            </a:p>
          </p:txBody>
        </p:sp>
        <p:sp>
          <p:nvSpPr>
            <p:cNvPr id="32784" name="Line 35"/>
            <p:cNvSpPr>
              <a:spLocks noChangeShapeType="1"/>
            </p:cNvSpPr>
            <p:nvPr/>
          </p:nvSpPr>
          <p:spPr bwMode="auto">
            <a:xfrm>
              <a:off x="1152" y="3840"/>
              <a:ext cx="672" cy="0"/>
            </a:xfrm>
            <a:prstGeom prst="line">
              <a:avLst/>
            </a:prstGeom>
            <a:noFill/>
            <a:ln w="19050">
              <a:solidFill>
                <a:schemeClr val="tx1"/>
              </a:solidFill>
              <a:round/>
              <a:headEnd/>
              <a:tailEnd/>
            </a:ln>
          </p:spPr>
          <p:txBody>
            <a:bodyPr/>
            <a:lstStyle/>
            <a:p>
              <a:endParaRPr lang="en-US"/>
            </a:p>
          </p:txBody>
        </p:sp>
        <p:sp>
          <p:nvSpPr>
            <p:cNvPr id="32785" name="Text Box 36"/>
            <p:cNvSpPr txBox="1">
              <a:spLocks noChangeArrowheads="1"/>
            </p:cNvSpPr>
            <p:nvPr/>
          </p:nvSpPr>
          <p:spPr bwMode="auto">
            <a:xfrm>
              <a:off x="1824" y="3216"/>
              <a:ext cx="906" cy="327"/>
            </a:xfrm>
            <a:prstGeom prst="rect">
              <a:avLst/>
            </a:prstGeom>
            <a:noFill/>
            <a:ln w="19050" algn="ctr">
              <a:noFill/>
              <a:miter lim="800000"/>
              <a:headEnd/>
              <a:tailEnd/>
            </a:ln>
          </p:spPr>
          <p:txBody>
            <a:bodyPr wrap="none">
              <a:spAutoFit/>
            </a:bodyPr>
            <a:lstStyle/>
            <a:p>
              <a:r>
                <a:rPr lang="en-US">
                  <a:solidFill>
                    <a:srgbClr val="990099"/>
                  </a:solidFill>
                </a:rPr>
                <a:t>(</a:t>
              </a:r>
              <a:r>
                <a:rPr lang="en-US" b="1">
                  <a:solidFill>
                    <a:srgbClr val="990099"/>
                  </a:solidFill>
                  <a:latin typeface="Times New Roman" pitchFamily="18" charset="0"/>
                  <a:cs typeface="Times New Roman" pitchFamily="18" charset="0"/>
                  <a:sym typeface="Symbol" pitchFamily="18" charset="2"/>
                </a:rPr>
                <a:t>–</a:t>
              </a:r>
              <a:r>
                <a:rPr lang="en-US">
                  <a:solidFill>
                    <a:srgbClr val="990099"/>
                  </a:solidFill>
                  <a:latin typeface="Times New Roman" pitchFamily="18" charset="0"/>
                </a:rPr>
                <a:t>1</a:t>
              </a:r>
              <a:r>
                <a:rPr lang="en-US">
                  <a:solidFill>
                    <a:srgbClr val="990099"/>
                  </a:solidFill>
                </a:rPr>
                <a:t>)</a:t>
              </a:r>
              <a:r>
                <a:rPr lang="en-US" sz="1600">
                  <a:solidFill>
                    <a:srgbClr val="990099"/>
                  </a:solidFill>
                </a:rPr>
                <a:t> </a:t>
              </a:r>
              <a:r>
                <a:rPr lang="en-US" sz="3200" i="1" baseline="30000">
                  <a:solidFill>
                    <a:srgbClr val="990099"/>
                  </a:solidFill>
                  <a:latin typeface="Times New Roman" pitchFamily="18" charset="0"/>
                </a:rPr>
                <a:t>f</a:t>
              </a:r>
              <a:r>
                <a:rPr lang="en-US" sz="3200" baseline="30000">
                  <a:solidFill>
                    <a:srgbClr val="990099"/>
                  </a:solidFill>
                  <a:latin typeface="Times New Roman" pitchFamily="18" charset="0"/>
                </a:rPr>
                <a:t>(</a:t>
              </a:r>
              <a:r>
                <a:rPr lang="en-US" sz="3200" i="1" baseline="30000">
                  <a:solidFill>
                    <a:srgbClr val="990099"/>
                  </a:solidFill>
                  <a:latin typeface="Times New Roman" pitchFamily="18" charset="0"/>
                </a:rPr>
                <a:t>x</a:t>
              </a:r>
              <a:r>
                <a:rPr lang="en-US" sz="3200" baseline="30000">
                  <a:solidFill>
                    <a:srgbClr val="990099"/>
                  </a:solidFill>
                  <a:latin typeface="Times New Roman" pitchFamily="18" charset="0"/>
                </a:rPr>
                <a:t>)</a:t>
              </a:r>
              <a:r>
                <a:rPr lang="en-US">
                  <a:solidFill>
                    <a:srgbClr val="990099"/>
                  </a:solidFill>
                  <a:sym typeface="Symbol" pitchFamily="18" charset="2"/>
                </a:rPr>
                <a:t></a:t>
              </a:r>
              <a:r>
                <a:rPr lang="en-US" sz="2800" i="1">
                  <a:solidFill>
                    <a:srgbClr val="990099"/>
                  </a:solidFill>
                  <a:latin typeface="Times New Roman" pitchFamily="18" charset="0"/>
                  <a:sym typeface="Symbol" pitchFamily="18" charset="2"/>
                </a:rPr>
                <a:t>x</a:t>
              </a:r>
              <a:r>
                <a:rPr lang="en-US">
                  <a:solidFill>
                    <a:srgbClr val="990099"/>
                  </a:solidFill>
                  <a:sym typeface="Symbol" pitchFamily="18" charset="2"/>
                </a:rPr>
                <a:t></a:t>
              </a:r>
            </a:p>
          </p:txBody>
        </p:sp>
        <p:sp>
          <p:nvSpPr>
            <p:cNvPr id="32786" name="Text Box 37"/>
            <p:cNvSpPr txBox="1">
              <a:spLocks noChangeArrowheads="1"/>
            </p:cNvSpPr>
            <p:nvPr/>
          </p:nvSpPr>
          <p:spPr bwMode="auto">
            <a:xfrm>
              <a:off x="1872" y="3696"/>
              <a:ext cx="729" cy="288"/>
            </a:xfrm>
            <a:prstGeom prst="rect">
              <a:avLst/>
            </a:prstGeom>
            <a:noFill/>
            <a:ln w="19050" algn="ctr">
              <a:noFill/>
              <a:miter lim="800000"/>
              <a:headEnd/>
              <a:tailEnd/>
            </a:ln>
          </p:spPr>
          <p:txBody>
            <a:bodyPr wrap="none">
              <a:spAutoFit/>
            </a:bodyPr>
            <a:lstStyle/>
            <a:p>
              <a:pPr algn="ctr"/>
              <a:r>
                <a:rPr lang="en-US">
                  <a:solidFill>
                    <a:srgbClr val="990099"/>
                  </a:solidFill>
                  <a:sym typeface="Symbol" pitchFamily="18" charset="2"/>
                </a:rPr>
                <a:t></a:t>
              </a:r>
              <a:r>
                <a:rPr lang="en-US">
                  <a:solidFill>
                    <a:srgbClr val="990099"/>
                  </a:solidFill>
                </a:rPr>
                <a:t>0</a:t>
              </a:r>
              <a:r>
                <a:rPr lang="en-US">
                  <a:solidFill>
                    <a:srgbClr val="990099"/>
                  </a:solidFill>
                  <a:sym typeface="Symbol" pitchFamily="18" charset="2"/>
                </a:rPr>
                <a:t> </a:t>
              </a:r>
              <a:r>
                <a:rPr lang="en-US" b="1">
                  <a:solidFill>
                    <a:srgbClr val="990099"/>
                  </a:solidFill>
                  <a:latin typeface="Times New Roman" pitchFamily="18" charset="0"/>
                  <a:cs typeface="Times New Roman" pitchFamily="18" charset="0"/>
                  <a:sym typeface="Symbol" pitchFamily="18" charset="2"/>
                </a:rPr>
                <a:t>–</a:t>
              </a:r>
              <a:r>
                <a:rPr lang="en-US">
                  <a:solidFill>
                    <a:srgbClr val="990099"/>
                  </a:solidFill>
                  <a:latin typeface="Times New Roman" pitchFamily="18" charset="0"/>
                  <a:cs typeface="Arial" charset="0"/>
                  <a:sym typeface="Symbol" pitchFamily="18" charset="2"/>
                </a:rPr>
                <a:t> </a:t>
              </a:r>
              <a:r>
                <a:rPr lang="en-US">
                  <a:solidFill>
                    <a:srgbClr val="990099"/>
                  </a:solidFill>
                  <a:sym typeface="Symbol" pitchFamily="18" charset="2"/>
                </a:rPr>
                <a:t></a:t>
              </a:r>
              <a:r>
                <a:rPr lang="en-US">
                  <a:solidFill>
                    <a:srgbClr val="990099"/>
                  </a:solidFill>
                </a:rPr>
                <a:t>1</a:t>
              </a:r>
              <a:r>
                <a:rPr lang="en-US">
                  <a:solidFill>
                    <a:srgbClr val="990099"/>
                  </a:solidFill>
                  <a:sym typeface="Symbol" pitchFamily="18" charset="2"/>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46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468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74" grpId="0"/>
      <p:bldP spid="45468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2"/>
          </p:nvPr>
        </p:nvSpPr>
        <p:spPr>
          <a:noFill/>
        </p:spPr>
        <p:txBody>
          <a:bodyPr/>
          <a:lstStyle/>
          <a:p>
            <a:fld id="{8176AE1D-E7DE-434C-B6FE-CF98976AFC2E}" type="slidenum">
              <a:rPr lang="en-US"/>
              <a:pPr/>
              <a:t>59</a:t>
            </a:fld>
            <a:endParaRPr lang="en-US"/>
          </a:p>
        </p:txBody>
      </p:sp>
      <p:sp>
        <p:nvSpPr>
          <p:cNvPr id="455682" name="Rectangle 2"/>
          <p:cNvSpPr>
            <a:spLocks noGrp="1" noChangeArrowheads="1"/>
          </p:cNvSpPr>
          <p:nvPr>
            <p:ph type="title"/>
          </p:nvPr>
        </p:nvSpPr>
        <p:spPr/>
        <p:txBody>
          <a:bodyPr/>
          <a:lstStyle/>
          <a:p>
            <a:pPr eaLnBrk="1" hangingPunct="1">
              <a:defRPr/>
            </a:pPr>
            <a:r>
              <a:rPr lang="en-US" b="1" smtClean="0">
                <a:solidFill>
                  <a:srgbClr val="666699"/>
                </a:solidFill>
                <a:effectLst>
                  <a:outerShdw blurRad="38100" dist="38100" dir="2700000" algn="tl">
                    <a:srgbClr val="C0C0C0"/>
                  </a:outerShdw>
                </a:effectLst>
              </a:rPr>
              <a:t>Quantum algorithm (</a:t>
            </a:r>
            <a:r>
              <a:rPr lang="en-US" b="1" smtClean="0">
                <a:solidFill>
                  <a:srgbClr val="CC3300"/>
                </a:solidFill>
                <a:effectLst>
                  <a:outerShdw blurRad="38100" dist="38100" dir="2700000" algn="tl">
                    <a:srgbClr val="C0C0C0"/>
                  </a:outerShdw>
                </a:effectLst>
              </a:rPr>
              <a:t>2</a:t>
            </a:r>
            <a:r>
              <a:rPr lang="en-US" b="1" smtClean="0">
                <a:solidFill>
                  <a:srgbClr val="666699"/>
                </a:solidFill>
                <a:effectLst>
                  <a:outerShdw blurRad="38100" dist="38100" dir="2700000" algn="tl">
                    <a:srgbClr val="C0C0C0"/>
                  </a:outerShdw>
                </a:effectLst>
              </a:rPr>
              <a:t>) </a:t>
            </a:r>
          </a:p>
        </p:txBody>
      </p:sp>
      <p:sp>
        <p:nvSpPr>
          <p:cNvPr id="33796" name="Text Box 3"/>
          <p:cNvSpPr txBox="1">
            <a:spLocks noChangeArrowheads="1"/>
          </p:cNvSpPr>
          <p:nvPr/>
        </p:nvSpPr>
        <p:spPr bwMode="auto">
          <a:xfrm>
            <a:off x="457200" y="1447800"/>
            <a:ext cx="8229600" cy="884238"/>
          </a:xfrm>
          <a:prstGeom prst="rect">
            <a:avLst/>
          </a:prstGeom>
          <a:noFill/>
          <a:ln w="19050" algn="ctr">
            <a:noFill/>
            <a:miter lim="800000"/>
            <a:headEnd/>
            <a:tailEnd/>
          </a:ln>
        </p:spPr>
        <p:txBody>
          <a:bodyPr>
            <a:spAutoFit/>
          </a:bodyPr>
          <a:lstStyle/>
          <a:p>
            <a:r>
              <a:rPr lang="en-US" b="1">
                <a:solidFill>
                  <a:srgbClr val="A50021"/>
                </a:solidFill>
              </a:rPr>
              <a:t>2.</a:t>
            </a:r>
            <a:r>
              <a:rPr lang="en-US"/>
              <a:t> Causes  </a:t>
            </a:r>
            <a:r>
              <a:rPr lang="en-US" sz="2800" i="1">
                <a:latin typeface="Times New Roman" pitchFamily="18" charset="0"/>
              </a:rPr>
              <a:t>f</a:t>
            </a:r>
            <a:r>
              <a:rPr lang="en-US"/>
              <a:t>  to be queried </a:t>
            </a:r>
            <a:r>
              <a:rPr lang="en-US" b="1" i="1"/>
              <a:t>in superposition </a:t>
            </a:r>
            <a:r>
              <a:rPr lang="en-US"/>
              <a:t>(at </a:t>
            </a:r>
            <a:r>
              <a:rPr lang="en-US">
                <a:solidFill>
                  <a:srgbClr val="990099"/>
                </a:solidFill>
                <a:sym typeface="Symbol" pitchFamily="18" charset="2"/>
              </a:rPr>
              <a:t>0 </a:t>
            </a:r>
            <a:r>
              <a:rPr lang="en-US" b="1">
                <a:solidFill>
                  <a:srgbClr val="990099"/>
                </a:solidFill>
                <a:latin typeface="Times New Roman" pitchFamily="18" charset="0"/>
                <a:sym typeface="Symbol" pitchFamily="18" charset="2"/>
              </a:rPr>
              <a:t>+</a:t>
            </a:r>
            <a:r>
              <a:rPr lang="en-US">
                <a:solidFill>
                  <a:srgbClr val="990099"/>
                </a:solidFill>
                <a:sym typeface="Symbol" pitchFamily="18" charset="2"/>
              </a:rPr>
              <a:t> 1</a:t>
            </a:r>
            <a:r>
              <a:rPr lang="en-US">
                <a:sym typeface="Symbol" pitchFamily="18" charset="2"/>
              </a:rPr>
              <a:t>)</a:t>
            </a:r>
          </a:p>
          <a:p>
            <a:endParaRPr lang="en-US" b="1" i="1"/>
          </a:p>
        </p:txBody>
      </p:sp>
      <p:grpSp>
        <p:nvGrpSpPr>
          <p:cNvPr id="2" name="Group 4"/>
          <p:cNvGrpSpPr>
            <a:grpSpLocks/>
          </p:cNvGrpSpPr>
          <p:nvPr/>
        </p:nvGrpSpPr>
        <p:grpSpPr bwMode="auto">
          <a:xfrm>
            <a:off x="914400" y="2209800"/>
            <a:ext cx="6088063" cy="1174750"/>
            <a:chOff x="288" y="2332"/>
            <a:chExt cx="3835" cy="740"/>
          </a:xfrm>
        </p:grpSpPr>
        <p:sp>
          <p:nvSpPr>
            <p:cNvPr id="33831" name="Line 5"/>
            <p:cNvSpPr>
              <a:spLocks noChangeShapeType="1"/>
            </p:cNvSpPr>
            <p:nvPr/>
          </p:nvSpPr>
          <p:spPr bwMode="auto">
            <a:xfrm>
              <a:off x="1056" y="2496"/>
              <a:ext cx="1104" cy="0"/>
            </a:xfrm>
            <a:prstGeom prst="line">
              <a:avLst/>
            </a:prstGeom>
            <a:noFill/>
            <a:ln w="19050">
              <a:solidFill>
                <a:schemeClr val="tx1"/>
              </a:solidFill>
              <a:round/>
              <a:headEnd/>
              <a:tailEnd/>
            </a:ln>
          </p:spPr>
          <p:txBody>
            <a:bodyPr/>
            <a:lstStyle/>
            <a:p>
              <a:endParaRPr lang="en-US"/>
            </a:p>
          </p:txBody>
        </p:sp>
        <p:grpSp>
          <p:nvGrpSpPr>
            <p:cNvPr id="3" name="Group 6"/>
            <p:cNvGrpSpPr>
              <a:grpSpLocks/>
            </p:cNvGrpSpPr>
            <p:nvPr/>
          </p:nvGrpSpPr>
          <p:grpSpPr bwMode="auto">
            <a:xfrm>
              <a:off x="1680" y="2352"/>
              <a:ext cx="281" cy="648"/>
              <a:chOff x="2688" y="2544"/>
              <a:chExt cx="384" cy="864"/>
            </a:xfrm>
          </p:grpSpPr>
          <p:sp>
            <p:nvSpPr>
              <p:cNvPr id="33839" name="Rectangle 7"/>
              <p:cNvSpPr>
                <a:spLocks noChangeArrowheads="1"/>
              </p:cNvSpPr>
              <p:nvPr/>
            </p:nvSpPr>
            <p:spPr bwMode="auto">
              <a:xfrm>
                <a:off x="2688" y="2544"/>
                <a:ext cx="384" cy="384"/>
              </a:xfrm>
              <a:prstGeom prst="rect">
                <a:avLst/>
              </a:prstGeom>
              <a:solidFill>
                <a:schemeClr val="tx1"/>
              </a:solidFill>
              <a:ln w="19050">
                <a:solidFill>
                  <a:schemeClr val="tx1"/>
                </a:solidFill>
                <a:miter lim="800000"/>
                <a:headEnd/>
                <a:tailEnd/>
              </a:ln>
            </p:spPr>
            <p:txBody>
              <a:bodyPr wrap="none" anchor="ctr"/>
              <a:lstStyle/>
              <a:p>
                <a:pPr algn="ctr"/>
                <a:r>
                  <a:rPr lang="en-US" sz="2800" i="1">
                    <a:solidFill>
                      <a:schemeClr val="bg1"/>
                    </a:solidFill>
                    <a:latin typeface="Times New Roman" pitchFamily="18" charset="0"/>
                  </a:rPr>
                  <a:t>f</a:t>
                </a:r>
              </a:p>
            </p:txBody>
          </p:sp>
          <p:sp>
            <p:nvSpPr>
              <p:cNvPr id="33840" name="Line 8"/>
              <p:cNvSpPr>
                <a:spLocks noChangeShapeType="1"/>
              </p:cNvSpPr>
              <p:nvPr/>
            </p:nvSpPr>
            <p:spPr bwMode="auto">
              <a:xfrm>
                <a:off x="2880" y="2928"/>
                <a:ext cx="0" cy="480"/>
              </a:xfrm>
              <a:prstGeom prst="line">
                <a:avLst/>
              </a:prstGeom>
              <a:noFill/>
              <a:ln w="19050">
                <a:solidFill>
                  <a:schemeClr val="tx1"/>
                </a:solidFill>
                <a:round/>
                <a:headEnd/>
                <a:tailEnd/>
              </a:ln>
            </p:spPr>
            <p:txBody>
              <a:bodyPr/>
              <a:lstStyle/>
              <a:p>
                <a:endParaRPr lang="en-US"/>
              </a:p>
            </p:txBody>
          </p:sp>
          <p:sp>
            <p:nvSpPr>
              <p:cNvPr id="33841" name="Oval 9"/>
              <p:cNvSpPr>
                <a:spLocks noChangeArrowheads="1"/>
              </p:cNvSpPr>
              <p:nvPr/>
            </p:nvSpPr>
            <p:spPr bwMode="auto">
              <a:xfrm>
                <a:off x="2784" y="3216"/>
                <a:ext cx="192" cy="192"/>
              </a:xfrm>
              <a:prstGeom prst="ellipse">
                <a:avLst/>
              </a:prstGeom>
              <a:noFill/>
              <a:ln w="19050">
                <a:solidFill>
                  <a:schemeClr val="tx1"/>
                </a:solidFill>
                <a:round/>
                <a:headEnd/>
                <a:tailEnd/>
              </a:ln>
            </p:spPr>
            <p:txBody>
              <a:bodyPr wrap="none" anchor="ctr"/>
              <a:lstStyle/>
              <a:p>
                <a:endParaRPr lang="en-US"/>
              </a:p>
            </p:txBody>
          </p:sp>
          <p:sp>
            <p:nvSpPr>
              <p:cNvPr id="33842" name="Line 10"/>
              <p:cNvSpPr>
                <a:spLocks noChangeShapeType="1"/>
              </p:cNvSpPr>
              <p:nvPr/>
            </p:nvSpPr>
            <p:spPr bwMode="auto">
              <a:xfrm>
                <a:off x="2784" y="3312"/>
                <a:ext cx="192" cy="0"/>
              </a:xfrm>
              <a:prstGeom prst="line">
                <a:avLst/>
              </a:prstGeom>
              <a:noFill/>
              <a:ln w="19050">
                <a:solidFill>
                  <a:schemeClr val="tx1"/>
                </a:solidFill>
                <a:round/>
                <a:headEnd/>
                <a:tailEnd/>
              </a:ln>
            </p:spPr>
            <p:txBody>
              <a:bodyPr/>
              <a:lstStyle/>
              <a:p>
                <a:endParaRPr lang="en-US"/>
              </a:p>
            </p:txBody>
          </p:sp>
        </p:grpSp>
        <p:sp>
          <p:nvSpPr>
            <p:cNvPr id="33833" name="Text Box 11"/>
            <p:cNvSpPr txBox="1">
              <a:spLocks noChangeArrowheads="1"/>
            </p:cNvSpPr>
            <p:nvPr/>
          </p:nvSpPr>
          <p:spPr bwMode="auto">
            <a:xfrm>
              <a:off x="288" y="2784"/>
              <a:ext cx="729" cy="288"/>
            </a:xfrm>
            <a:prstGeom prst="rect">
              <a:avLst/>
            </a:prstGeom>
            <a:noFill/>
            <a:ln w="19050" algn="ctr">
              <a:noFill/>
              <a:miter lim="800000"/>
              <a:headEnd/>
              <a:tailEnd/>
            </a:ln>
          </p:spPr>
          <p:txBody>
            <a:bodyPr wrap="none">
              <a:spAutoFit/>
            </a:bodyPr>
            <a:lstStyle/>
            <a:p>
              <a:pPr algn="ctr"/>
              <a:r>
                <a:rPr lang="en-US">
                  <a:solidFill>
                    <a:srgbClr val="990099"/>
                  </a:solidFill>
                  <a:sym typeface="Symbol" pitchFamily="18" charset="2"/>
                </a:rPr>
                <a:t></a:t>
              </a:r>
              <a:r>
                <a:rPr lang="en-US">
                  <a:solidFill>
                    <a:srgbClr val="990099"/>
                  </a:solidFill>
                </a:rPr>
                <a:t>0</a:t>
              </a:r>
              <a:r>
                <a:rPr lang="en-US">
                  <a:solidFill>
                    <a:srgbClr val="990099"/>
                  </a:solidFill>
                  <a:sym typeface="Symbol" pitchFamily="18" charset="2"/>
                </a:rPr>
                <a:t> </a:t>
              </a:r>
              <a:r>
                <a:rPr lang="en-US" b="1">
                  <a:solidFill>
                    <a:srgbClr val="990099"/>
                  </a:solidFill>
                  <a:latin typeface="Times New Roman" pitchFamily="18" charset="0"/>
                  <a:cs typeface="Times New Roman" pitchFamily="18" charset="0"/>
                  <a:sym typeface="Symbol" pitchFamily="18" charset="2"/>
                </a:rPr>
                <a:t>–</a:t>
              </a:r>
              <a:r>
                <a:rPr lang="en-US">
                  <a:solidFill>
                    <a:srgbClr val="990099"/>
                  </a:solidFill>
                  <a:latin typeface="Times New Roman" pitchFamily="18" charset="0"/>
                  <a:cs typeface="Arial" charset="0"/>
                  <a:sym typeface="Symbol" pitchFamily="18" charset="2"/>
                </a:rPr>
                <a:t> </a:t>
              </a:r>
              <a:r>
                <a:rPr lang="en-US">
                  <a:solidFill>
                    <a:srgbClr val="990099"/>
                  </a:solidFill>
                  <a:sym typeface="Symbol" pitchFamily="18" charset="2"/>
                </a:rPr>
                <a:t></a:t>
              </a:r>
              <a:r>
                <a:rPr lang="en-US">
                  <a:solidFill>
                    <a:srgbClr val="990099"/>
                  </a:solidFill>
                </a:rPr>
                <a:t>1</a:t>
              </a:r>
              <a:r>
                <a:rPr lang="en-US">
                  <a:solidFill>
                    <a:srgbClr val="990099"/>
                  </a:solidFill>
                  <a:sym typeface="Symbol" pitchFamily="18" charset="2"/>
                </a:rPr>
                <a:t></a:t>
              </a:r>
            </a:p>
          </p:txBody>
        </p:sp>
        <p:sp>
          <p:nvSpPr>
            <p:cNvPr id="33834" name="Text Box 12"/>
            <p:cNvSpPr txBox="1">
              <a:spLocks noChangeArrowheads="1"/>
            </p:cNvSpPr>
            <p:nvPr/>
          </p:nvSpPr>
          <p:spPr bwMode="auto">
            <a:xfrm>
              <a:off x="672" y="2352"/>
              <a:ext cx="324" cy="288"/>
            </a:xfrm>
            <a:prstGeom prst="rect">
              <a:avLst/>
            </a:prstGeom>
            <a:noFill/>
            <a:ln w="19050" algn="ctr">
              <a:noFill/>
              <a:miter lim="800000"/>
              <a:headEnd/>
              <a:tailEnd/>
            </a:ln>
          </p:spPr>
          <p:txBody>
            <a:bodyPr wrap="none">
              <a:spAutoFit/>
            </a:bodyPr>
            <a:lstStyle/>
            <a:p>
              <a:pPr algn="ctr"/>
              <a:r>
                <a:rPr lang="en-US">
                  <a:solidFill>
                    <a:srgbClr val="990099"/>
                  </a:solidFill>
                  <a:sym typeface="Symbol" pitchFamily="18" charset="2"/>
                </a:rPr>
                <a:t></a:t>
              </a:r>
              <a:r>
                <a:rPr lang="en-US">
                  <a:solidFill>
                    <a:srgbClr val="990099"/>
                  </a:solidFill>
                </a:rPr>
                <a:t>0</a:t>
              </a:r>
              <a:r>
                <a:rPr lang="en-US">
                  <a:solidFill>
                    <a:srgbClr val="990099"/>
                  </a:solidFill>
                  <a:sym typeface="Symbol" pitchFamily="18" charset="2"/>
                </a:rPr>
                <a:t></a:t>
              </a:r>
            </a:p>
          </p:txBody>
        </p:sp>
        <p:sp>
          <p:nvSpPr>
            <p:cNvPr id="33835" name="Line 13"/>
            <p:cNvSpPr>
              <a:spLocks noChangeShapeType="1"/>
            </p:cNvSpPr>
            <p:nvPr/>
          </p:nvSpPr>
          <p:spPr bwMode="auto">
            <a:xfrm>
              <a:off x="1056" y="2928"/>
              <a:ext cx="1104" cy="0"/>
            </a:xfrm>
            <a:prstGeom prst="line">
              <a:avLst/>
            </a:prstGeom>
            <a:noFill/>
            <a:ln w="19050">
              <a:solidFill>
                <a:schemeClr val="tx1"/>
              </a:solidFill>
              <a:round/>
              <a:headEnd/>
              <a:tailEnd/>
            </a:ln>
          </p:spPr>
          <p:txBody>
            <a:bodyPr/>
            <a:lstStyle/>
            <a:p>
              <a:endParaRPr lang="en-US"/>
            </a:p>
          </p:txBody>
        </p:sp>
        <p:sp>
          <p:nvSpPr>
            <p:cNvPr id="33836" name="Text Box 14"/>
            <p:cNvSpPr txBox="1">
              <a:spLocks noChangeArrowheads="1"/>
            </p:cNvSpPr>
            <p:nvPr/>
          </p:nvSpPr>
          <p:spPr bwMode="auto">
            <a:xfrm>
              <a:off x="2160" y="2332"/>
              <a:ext cx="1963" cy="288"/>
            </a:xfrm>
            <a:prstGeom prst="rect">
              <a:avLst/>
            </a:prstGeom>
            <a:noFill/>
            <a:ln w="19050" algn="ctr">
              <a:noFill/>
              <a:miter lim="800000"/>
              <a:headEnd/>
              <a:tailEnd/>
            </a:ln>
          </p:spPr>
          <p:txBody>
            <a:bodyPr wrap="none">
              <a:spAutoFit/>
            </a:bodyPr>
            <a:lstStyle/>
            <a:p>
              <a:r>
                <a:rPr lang="en-US">
                  <a:solidFill>
                    <a:srgbClr val="990099"/>
                  </a:solidFill>
                </a:rPr>
                <a:t>(</a:t>
              </a:r>
              <a:r>
                <a:rPr lang="en-US" b="1">
                  <a:solidFill>
                    <a:srgbClr val="990099"/>
                  </a:solidFill>
                  <a:latin typeface="Times New Roman" pitchFamily="18" charset="0"/>
                  <a:cs typeface="Times New Roman" pitchFamily="18" charset="0"/>
                  <a:sym typeface="Symbol" pitchFamily="18" charset="2"/>
                </a:rPr>
                <a:t>–</a:t>
              </a:r>
              <a:r>
                <a:rPr lang="en-US">
                  <a:solidFill>
                    <a:srgbClr val="990099"/>
                  </a:solidFill>
                  <a:latin typeface="Times New Roman" pitchFamily="18" charset="0"/>
                </a:rPr>
                <a:t>1</a:t>
              </a:r>
              <a:r>
                <a:rPr lang="en-US">
                  <a:solidFill>
                    <a:srgbClr val="990099"/>
                  </a:solidFill>
                </a:rPr>
                <a:t>)</a:t>
              </a:r>
              <a:r>
                <a:rPr lang="en-US" sz="1600">
                  <a:solidFill>
                    <a:srgbClr val="990099"/>
                  </a:solidFill>
                </a:rPr>
                <a:t> </a:t>
              </a:r>
              <a:r>
                <a:rPr lang="en-US" sz="3200" i="1" baseline="30000">
                  <a:solidFill>
                    <a:srgbClr val="990099"/>
                  </a:solidFill>
                  <a:latin typeface="Times New Roman" pitchFamily="18" charset="0"/>
                </a:rPr>
                <a:t>f</a:t>
              </a:r>
              <a:r>
                <a:rPr lang="en-US" sz="3200" baseline="30000">
                  <a:solidFill>
                    <a:srgbClr val="990099"/>
                  </a:solidFill>
                  <a:latin typeface="Times New Roman" pitchFamily="18" charset="0"/>
                </a:rPr>
                <a:t>(</a:t>
              </a:r>
              <a:r>
                <a:rPr lang="en-US" sz="3200" baseline="30000">
                  <a:solidFill>
                    <a:srgbClr val="990099"/>
                  </a:solidFill>
                </a:rPr>
                <a:t>0</a:t>
              </a:r>
              <a:r>
                <a:rPr lang="en-US" sz="3200" baseline="30000">
                  <a:solidFill>
                    <a:srgbClr val="990099"/>
                  </a:solidFill>
                  <a:latin typeface="Times New Roman" pitchFamily="18" charset="0"/>
                </a:rPr>
                <a:t>)</a:t>
              </a:r>
              <a:r>
                <a:rPr lang="en-US">
                  <a:solidFill>
                    <a:srgbClr val="990099"/>
                  </a:solidFill>
                  <a:sym typeface="Symbol" pitchFamily="18" charset="2"/>
                </a:rPr>
                <a:t>0 </a:t>
              </a:r>
              <a:r>
                <a:rPr lang="en-US" b="1">
                  <a:solidFill>
                    <a:srgbClr val="990099"/>
                  </a:solidFill>
                  <a:latin typeface="Times New Roman" pitchFamily="18" charset="0"/>
                  <a:sym typeface="Symbol" pitchFamily="18" charset="2"/>
                </a:rPr>
                <a:t>+</a:t>
              </a:r>
              <a:r>
                <a:rPr lang="en-US">
                  <a:solidFill>
                    <a:srgbClr val="990099"/>
                  </a:solidFill>
                  <a:sym typeface="Symbol" pitchFamily="18" charset="2"/>
                </a:rPr>
                <a:t> </a:t>
              </a:r>
              <a:r>
                <a:rPr lang="en-US">
                  <a:solidFill>
                    <a:srgbClr val="990099"/>
                  </a:solidFill>
                </a:rPr>
                <a:t>(</a:t>
              </a:r>
              <a:r>
                <a:rPr lang="en-US" b="1">
                  <a:solidFill>
                    <a:srgbClr val="990099"/>
                  </a:solidFill>
                  <a:latin typeface="Times New Roman" pitchFamily="18" charset="0"/>
                  <a:cs typeface="Times New Roman" pitchFamily="18" charset="0"/>
                  <a:sym typeface="Symbol" pitchFamily="18" charset="2"/>
                </a:rPr>
                <a:t>–</a:t>
              </a:r>
              <a:r>
                <a:rPr lang="en-US">
                  <a:solidFill>
                    <a:srgbClr val="990099"/>
                  </a:solidFill>
                  <a:latin typeface="Times New Roman" pitchFamily="18" charset="0"/>
                </a:rPr>
                <a:t>1</a:t>
              </a:r>
              <a:r>
                <a:rPr lang="en-US">
                  <a:solidFill>
                    <a:srgbClr val="990099"/>
                  </a:solidFill>
                </a:rPr>
                <a:t>)</a:t>
              </a:r>
              <a:r>
                <a:rPr lang="en-US" sz="1600">
                  <a:solidFill>
                    <a:srgbClr val="990099"/>
                  </a:solidFill>
                </a:rPr>
                <a:t> </a:t>
              </a:r>
              <a:r>
                <a:rPr lang="en-US" sz="3200" i="1" baseline="30000">
                  <a:solidFill>
                    <a:srgbClr val="990099"/>
                  </a:solidFill>
                  <a:latin typeface="Times New Roman" pitchFamily="18" charset="0"/>
                </a:rPr>
                <a:t>f</a:t>
              </a:r>
              <a:r>
                <a:rPr lang="en-US" sz="3200" baseline="30000">
                  <a:solidFill>
                    <a:srgbClr val="990099"/>
                  </a:solidFill>
                  <a:latin typeface="Times New Roman" pitchFamily="18" charset="0"/>
                </a:rPr>
                <a:t>(</a:t>
              </a:r>
              <a:r>
                <a:rPr lang="en-US" sz="3200" baseline="30000">
                  <a:solidFill>
                    <a:srgbClr val="990099"/>
                  </a:solidFill>
                </a:rPr>
                <a:t>1</a:t>
              </a:r>
              <a:r>
                <a:rPr lang="en-US" sz="3200" baseline="30000">
                  <a:solidFill>
                    <a:srgbClr val="990099"/>
                  </a:solidFill>
                  <a:latin typeface="Times New Roman" pitchFamily="18" charset="0"/>
                </a:rPr>
                <a:t>)</a:t>
              </a:r>
              <a:r>
                <a:rPr lang="en-US">
                  <a:solidFill>
                    <a:srgbClr val="990099"/>
                  </a:solidFill>
                  <a:sym typeface="Symbol" pitchFamily="18" charset="2"/>
                </a:rPr>
                <a:t>1</a:t>
              </a:r>
            </a:p>
          </p:txBody>
        </p:sp>
        <p:sp>
          <p:nvSpPr>
            <p:cNvPr id="33837" name="Text Box 15"/>
            <p:cNvSpPr txBox="1">
              <a:spLocks noChangeArrowheads="1"/>
            </p:cNvSpPr>
            <p:nvPr/>
          </p:nvSpPr>
          <p:spPr bwMode="auto">
            <a:xfrm>
              <a:off x="2208" y="2784"/>
              <a:ext cx="729" cy="288"/>
            </a:xfrm>
            <a:prstGeom prst="rect">
              <a:avLst/>
            </a:prstGeom>
            <a:noFill/>
            <a:ln w="19050" algn="ctr">
              <a:noFill/>
              <a:miter lim="800000"/>
              <a:headEnd/>
              <a:tailEnd/>
            </a:ln>
          </p:spPr>
          <p:txBody>
            <a:bodyPr wrap="none">
              <a:spAutoFit/>
            </a:bodyPr>
            <a:lstStyle/>
            <a:p>
              <a:pPr algn="ctr"/>
              <a:r>
                <a:rPr lang="en-US">
                  <a:solidFill>
                    <a:srgbClr val="990099"/>
                  </a:solidFill>
                  <a:sym typeface="Symbol" pitchFamily="18" charset="2"/>
                </a:rPr>
                <a:t></a:t>
              </a:r>
              <a:r>
                <a:rPr lang="en-US">
                  <a:solidFill>
                    <a:srgbClr val="990099"/>
                  </a:solidFill>
                </a:rPr>
                <a:t>0</a:t>
              </a:r>
              <a:r>
                <a:rPr lang="en-US">
                  <a:solidFill>
                    <a:srgbClr val="990099"/>
                  </a:solidFill>
                  <a:sym typeface="Symbol" pitchFamily="18" charset="2"/>
                </a:rPr>
                <a:t> </a:t>
              </a:r>
              <a:r>
                <a:rPr lang="en-US" b="1">
                  <a:solidFill>
                    <a:srgbClr val="990099"/>
                  </a:solidFill>
                  <a:latin typeface="Times New Roman" pitchFamily="18" charset="0"/>
                  <a:cs typeface="Times New Roman" pitchFamily="18" charset="0"/>
                  <a:sym typeface="Symbol" pitchFamily="18" charset="2"/>
                </a:rPr>
                <a:t>–</a:t>
              </a:r>
              <a:r>
                <a:rPr lang="en-US">
                  <a:solidFill>
                    <a:srgbClr val="990099"/>
                  </a:solidFill>
                  <a:latin typeface="Times New Roman" pitchFamily="18" charset="0"/>
                  <a:cs typeface="Arial" charset="0"/>
                  <a:sym typeface="Symbol" pitchFamily="18" charset="2"/>
                </a:rPr>
                <a:t> </a:t>
              </a:r>
              <a:r>
                <a:rPr lang="en-US">
                  <a:solidFill>
                    <a:srgbClr val="990099"/>
                  </a:solidFill>
                  <a:sym typeface="Symbol" pitchFamily="18" charset="2"/>
                </a:rPr>
                <a:t></a:t>
              </a:r>
              <a:r>
                <a:rPr lang="en-US">
                  <a:solidFill>
                    <a:srgbClr val="990099"/>
                  </a:solidFill>
                </a:rPr>
                <a:t>1</a:t>
              </a:r>
              <a:r>
                <a:rPr lang="en-US">
                  <a:solidFill>
                    <a:srgbClr val="990099"/>
                  </a:solidFill>
                  <a:sym typeface="Symbol" pitchFamily="18" charset="2"/>
                </a:rPr>
                <a:t></a:t>
              </a:r>
            </a:p>
          </p:txBody>
        </p:sp>
        <p:sp>
          <p:nvSpPr>
            <p:cNvPr id="33838" name="Rectangle 16"/>
            <p:cNvSpPr>
              <a:spLocks noChangeArrowheads="1"/>
            </p:cNvSpPr>
            <p:nvPr/>
          </p:nvSpPr>
          <p:spPr bwMode="auto">
            <a:xfrm>
              <a:off x="1248" y="2352"/>
              <a:ext cx="281" cy="288"/>
            </a:xfrm>
            <a:prstGeom prst="rect">
              <a:avLst/>
            </a:prstGeom>
            <a:solidFill>
              <a:srgbClr val="DDDDDD"/>
            </a:solidFill>
            <a:ln w="19050">
              <a:solidFill>
                <a:schemeClr val="tx1"/>
              </a:solidFill>
              <a:miter lim="800000"/>
              <a:headEnd/>
              <a:tailEnd/>
            </a:ln>
          </p:spPr>
          <p:txBody>
            <a:bodyPr wrap="none" anchor="ctr"/>
            <a:lstStyle/>
            <a:p>
              <a:pPr algn="ctr"/>
              <a:r>
                <a:rPr lang="en-US" sz="3200" i="1">
                  <a:latin typeface="Times New Roman" pitchFamily="18" charset="0"/>
                </a:rPr>
                <a:t>H</a:t>
              </a:r>
            </a:p>
          </p:txBody>
        </p:sp>
      </p:grpSp>
      <p:graphicFrame>
        <p:nvGraphicFramePr>
          <p:cNvPr id="455697" name="Group 17"/>
          <p:cNvGraphicFramePr>
            <a:graphicFrameLocks noGrp="1"/>
          </p:cNvGraphicFramePr>
          <p:nvPr/>
        </p:nvGraphicFramePr>
        <p:xfrm>
          <a:off x="762000" y="3657600"/>
          <a:ext cx="1447800" cy="1429512"/>
        </p:xfrm>
        <a:graphic>
          <a:graphicData uri="http://schemas.openxmlformats.org/drawingml/2006/table">
            <a:tbl>
              <a:tblPr/>
              <a:tblGrid>
                <a:gridCol w="563563"/>
                <a:gridCol w="884237"/>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800" b="0" i="1" u="none" strike="noStrike" cap="none" normalizeH="0" baseline="0" smtClean="0">
                          <a:ln>
                            <a:noFill/>
                          </a:ln>
                          <a:solidFill>
                            <a:schemeClr val="accent2"/>
                          </a:solidFill>
                          <a:effectLst/>
                          <a:latin typeface="Times New Roman" pitchFamily="18" charset="0"/>
                        </a:rPr>
                        <a:t>x</a:t>
                      </a:r>
                    </a:p>
                  </a:txBody>
                  <a:tcPr horzOverflow="overflow">
                    <a:lnL cap="flat">
                      <a:noFill/>
                    </a:lnL>
                    <a:lnR w="19050" cap="flat" cmpd="sng" algn="ctr">
                      <a:solidFill>
                        <a:schemeClr val="tx1"/>
                      </a:solidFill>
                      <a:prstDash val="solid"/>
                      <a:round/>
                      <a:headEnd type="none" w="med" len="med"/>
                      <a:tailEnd type="none" w="med" len="med"/>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smtClean="0">
                          <a:ln>
                            <a:noFill/>
                          </a:ln>
                          <a:solidFill>
                            <a:schemeClr val="accent2"/>
                          </a:solidFill>
                          <a:effectLst/>
                          <a:latin typeface="Times New Roman" pitchFamily="18" charset="0"/>
                        </a:rPr>
                        <a:t>f</a:t>
                      </a:r>
                      <a:r>
                        <a:rPr kumimoji="0" lang="en-US" sz="2800" b="0" i="0" u="none" strike="noStrike" cap="none" normalizeH="0" baseline="-25000" smtClean="0">
                          <a:ln>
                            <a:noFill/>
                          </a:ln>
                          <a:solidFill>
                            <a:schemeClr val="accent2"/>
                          </a:solidFill>
                          <a:effectLst/>
                          <a:latin typeface="Times New Roman" pitchFamily="18" charset="0"/>
                        </a:rPr>
                        <a:t>1</a:t>
                      </a:r>
                      <a:r>
                        <a:rPr kumimoji="0" lang="en-US" sz="2800" b="0" i="0" u="none" strike="noStrike" cap="none" normalizeH="0" baseline="0" smtClean="0">
                          <a:ln>
                            <a:noFill/>
                          </a:ln>
                          <a:solidFill>
                            <a:schemeClr val="accent2"/>
                          </a:solidFill>
                          <a:effectLst/>
                          <a:latin typeface="Times New Roman" pitchFamily="18" charset="0"/>
                        </a:rPr>
                        <a:t>(</a:t>
                      </a:r>
                      <a:r>
                        <a:rPr kumimoji="0" lang="en-US" sz="2800" b="0" i="1" u="none" strike="noStrike" cap="none" normalizeH="0" baseline="0" smtClean="0">
                          <a:ln>
                            <a:noFill/>
                          </a:ln>
                          <a:solidFill>
                            <a:schemeClr val="accent2"/>
                          </a:solidFill>
                          <a:effectLst/>
                          <a:latin typeface="Times New Roman" pitchFamily="18" charset="0"/>
                        </a:rPr>
                        <a:t>x</a:t>
                      </a:r>
                      <a:r>
                        <a:rPr kumimoji="0" lang="en-US" sz="2800" b="0" i="0" u="none" strike="noStrike" cap="none" normalizeH="0" baseline="0" smtClean="0">
                          <a:ln>
                            <a:noFill/>
                          </a:ln>
                          <a:solidFill>
                            <a:schemeClr val="accent2"/>
                          </a:solidFill>
                          <a:effectLst/>
                          <a:latin typeface="Times New Roman" pitchFamily="18" charset="0"/>
                        </a:rPr>
                        <a:t>)</a:t>
                      </a:r>
                    </a:p>
                  </a:txBody>
                  <a:tcPr horzOverflow="overflow">
                    <a:lnL w="19050" cap="flat" cmpd="sng" algn="ctr">
                      <a:solidFill>
                        <a:schemeClr val="tx1"/>
                      </a:solidFill>
                      <a:prstDash val="solid"/>
                      <a:round/>
                      <a:headEnd type="none" w="med" len="med"/>
                      <a:tailEnd type="none" w="med" len="med"/>
                    </a:lnL>
                    <a:lnR cap="flat">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1</a:t>
                      </a:r>
                    </a:p>
                  </a:txBody>
                  <a:tcPr horzOverflow="overflow">
                    <a:lnL cap="flat">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0</a:t>
                      </a:r>
                    </a:p>
                  </a:txBody>
                  <a:tcPr horzOverflow="overflow">
                    <a:lnL w="19050" cap="flat" cmpd="sng" algn="ctr">
                      <a:solidFill>
                        <a:schemeClr val="tx1"/>
                      </a:solidFill>
                      <a:prstDash val="solid"/>
                      <a:round/>
                      <a:headEnd type="none" w="med" len="med"/>
                      <a:tailEnd type="none" w="med" len="med"/>
                    </a:lnL>
                    <a:lnR cap="flat">
                      <a:noFill/>
                    </a:lnR>
                    <a:lnT w="1905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455712" name="Group 32"/>
          <p:cNvGraphicFramePr>
            <a:graphicFrameLocks noGrp="1"/>
          </p:cNvGraphicFramePr>
          <p:nvPr/>
        </p:nvGraphicFramePr>
        <p:xfrm>
          <a:off x="2743200" y="3657600"/>
          <a:ext cx="1447800" cy="1414272"/>
        </p:xfrm>
        <a:graphic>
          <a:graphicData uri="http://schemas.openxmlformats.org/drawingml/2006/table">
            <a:tbl>
              <a:tblPr/>
              <a:tblGrid>
                <a:gridCol w="563563"/>
                <a:gridCol w="884237"/>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800" b="0" i="1" u="none" strike="noStrike" cap="none" normalizeH="0" baseline="0" smtClean="0">
                          <a:ln>
                            <a:noFill/>
                          </a:ln>
                          <a:solidFill>
                            <a:schemeClr val="accent2"/>
                          </a:solidFill>
                          <a:effectLst/>
                          <a:latin typeface="Times New Roman" pitchFamily="18" charset="0"/>
                        </a:rPr>
                        <a:t>x</a:t>
                      </a:r>
                    </a:p>
                  </a:txBody>
                  <a:tcPr horzOverflow="overflow">
                    <a:lnL cap="flat">
                      <a:noFill/>
                    </a:lnL>
                    <a:lnR w="19050" cap="flat" cmpd="sng" algn="ctr">
                      <a:solidFill>
                        <a:schemeClr val="tx1"/>
                      </a:solidFill>
                      <a:prstDash val="solid"/>
                      <a:round/>
                      <a:headEnd type="none" w="med" len="med"/>
                      <a:tailEnd type="none" w="med" len="med"/>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smtClean="0">
                          <a:ln>
                            <a:noFill/>
                          </a:ln>
                          <a:solidFill>
                            <a:schemeClr val="accent2"/>
                          </a:solidFill>
                          <a:effectLst/>
                          <a:latin typeface="Times New Roman" pitchFamily="18" charset="0"/>
                        </a:rPr>
                        <a:t>f</a:t>
                      </a:r>
                      <a:r>
                        <a:rPr kumimoji="0" lang="en-US" sz="2800" b="0" i="0" u="none" strike="noStrike" cap="none" normalizeH="0" baseline="-25000" smtClean="0">
                          <a:ln>
                            <a:noFill/>
                          </a:ln>
                          <a:solidFill>
                            <a:schemeClr val="accent2"/>
                          </a:solidFill>
                          <a:effectLst/>
                          <a:latin typeface="Times New Roman" pitchFamily="18" charset="0"/>
                        </a:rPr>
                        <a:t>2</a:t>
                      </a:r>
                      <a:r>
                        <a:rPr kumimoji="0" lang="en-US" sz="2800" b="0" i="0" u="none" strike="noStrike" cap="none" normalizeH="0" baseline="0" smtClean="0">
                          <a:ln>
                            <a:noFill/>
                          </a:ln>
                          <a:solidFill>
                            <a:schemeClr val="accent2"/>
                          </a:solidFill>
                          <a:effectLst/>
                          <a:latin typeface="Times New Roman" pitchFamily="18" charset="0"/>
                        </a:rPr>
                        <a:t>(</a:t>
                      </a:r>
                      <a:r>
                        <a:rPr kumimoji="0" lang="en-US" sz="2800" b="0" i="1" u="none" strike="noStrike" cap="none" normalizeH="0" baseline="0" smtClean="0">
                          <a:ln>
                            <a:noFill/>
                          </a:ln>
                          <a:solidFill>
                            <a:schemeClr val="accent2"/>
                          </a:solidFill>
                          <a:effectLst/>
                          <a:latin typeface="Times New Roman" pitchFamily="18" charset="0"/>
                        </a:rPr>
                        <a:t>x</a:t>
                      </a:r>
                      <a:r>
                        <a:rPr kumimoji="0" lang="en-US" sz="2800" b="0" i="0" u="none" strike="noStrike" cap="none" normalizeH="0" baseline="0" smtClean="0">
                          <a:ln>
                            <a:noFill/>
                          </a:ln>
                          <a:solidFill>
                            <a:schemeClr val="accent2"/>
                          </a:solidFill>
                          <a:effectLst/>
                          <a:latin typeface="Times New Roman" pitchFamily="18" charset="0"/>
                        </a:rPr>
                        <a:t>)</a:t>
                      </a:r>
                    </a:p>
                  </a:txBody>
                  <a:tcPr horzOverflow="overflow">
                    <a:lnL w="19050" cap="flat" cmpd="sng" algn="ctr">
                      <a:solidFill>
                        <a:schemeClr val="tx1"/>
                      </a:solidFill>
                      <a:prstDash val="solid"/>
                      <a:round/>
                      <a:headEnd type="none" w="med" len="med"/>
                      <a:tailEnd type="none" w="med" len="med"/>
                    </a:lnL>
                    <a:lnR cap="flat">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r>
              <a:tr h="777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1</a:t>
                      </a:r>
                    </a:p>
                  </a:txBody>
                  <a:tcPr horzOverflow="overflow">
                    <a:lnL cap="flat">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1</a:t>
                      </a:r>
                    </a:p>
                  </a:txBody>
                  <a:tcPr horzOverflow="overflow">
                    <a:lnL w="19050" cap="flat" cmpd="sng" algn="ctr">
                      <a:solidFill>
                        <a:schemeClr val="tx1"/>
                      </a:solidFill>
                      <a:prstDash val="solid"/>
                      <a:round/>
                      <a:headEnd type="none" w="med" len="med"/>
                      <a:tailEnd type="none" w="med" len="med"/>
                    </a:lnL>
                    <a:lnR cap="flat">
                      <a:noFill/>
                    </a:lnR>
                    <a:lnT w="1905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455727" name="Group 47"/>
          <p:cNvGraphicFramePr>
            <a:graphicFrameLocks noGrp="1"/>
          </p:cNvGraphicFramePr>
          <p:nvPr/>
        </p:nvGraphicFramePr>
        <p:xfrm>
          <a:off x="4724400" y="3657600"/>
          <a:ext cx="1447800" cy="1414272"/>
        </p:xfrm>
        <a:graphic>
          <a:graphicData uri="http://schemas.openxmlformats.org/drawingml/2006/table">
            <a:tbl>
              <a:tblPr/>
              <a:tblGrid>
                <a:gridCol w="563563"/>
                <a:gridCol w="884237"/>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 </a:t>
                      </a:r>
                      <a:r>
                        <a:rPr kumimoji="0" lang="en-US" sz="2800" b="0" i="1" u="none" strike="noStrike" cap="none" normalizeH="0" baseline="0" smtClean="0">
                          <a:ln>
                            <a:noFill/>
                          </a:ln>
                          <a:solidFill>
                            <a:schemeClr val="accent2"/>
                          </a:solidFill>
                          <a:effectLst/>
                          <a:latin typeface="Times New Roman" pitchFamily="18" charset="0"/>
                        </a:rPr>
                        <a:t>x</a:t>
                      </a:r>
                    </a:p>
                  </a:txBody>
                  <a:tcPr horzOverflow="overflow">
                    <a:lnL cap="flat">
                      <a:noFill/>
                    </a:lnL>
                    <a:lnR w="19050" cap="flat" cmpd="sng" algn="ctr">
                      <a:solidFill>
                        <a:schemeClr val="tx1"/>
                      </a:solidFill>
                      <a:prstDash val="solid"/>
                      <a:round/>
                      <a:headEnd type="none" w="med" len="med"/>
                      <a:tailEnd type="none" w="med" len="med"/>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smtClean="0">
                          <a:ln>
                            <a:noFill/>
                          </a:ln>
                          <a:solidFill>
                            <a:schemeClr val="accent2"/>
                          </a:solidFill>
                          <a:effectLst/>
                          <a:latin typeface="Times New Roman" pitchFamily="18" charset="0"/>
                        </a:rPr>
                        <a:t>f</a:t>
                      </a:r>
                      <a:r>
                        <a:rPr kumimoji="0" lang="en-US" sz="2800" b="0" i="0" u="none" strike="noStrike" cap="none" normalizeH="0" baseline="-25000" smtClean="0">
                          <a:ln>
                            <a:noFill/>
                          </a:ln>
                          <a:solidFill>
                            <a:schemeClr val="accent2"/>
                          </a:solidFill>
                          <a:effectLst/>
                          <a:latin typeface="Times New Roman" pitchFamily="18" charset="0"/>
                        </a:rPr>
                        <a:t>3</a:t>
                      </a:r>
                      <a:r>
                        <a:rPr kumimoji="0" lang="en-US" sz="2800" b="0" i="0" u="none" strike="noStrike" cap="none" normalizeH="0" baseline="0" smtClean="0">
                          <a:ln>
                            <a:noFill/>
                          </a:ln>
                          <a:solidFill>
                            <a:schemeClr val="accent2"/>
                          </a:solidFill>
                          <a:effectLst/>
                          <a:latin typeface="Times New Roman" pitchFamily="18" charset="0"/>
                        </a:rPr>
                        <a:t>(</a:t>
                      </a:r>
                      <a:r>
                        <a:rPr kumimoji="0" lang="en-US" sz="2800" b="0" i="1" u="none" strike="noStrike" cap="none" normalizeH="0" baseline="0" smtClean="0">
                          <a:ln>
                            <a:noFill/>
                          </a:ln>
                          <a:solidFill>
                            <a:schemeClr val="accent2"/>
                          </a:solidFill>
                          <a:effectLst/>
                          <a:latin typeface="Times New Roman" pitchFamily="18" charset="0"/>
                        </a:rPr>
                        <a:t>x</a:t>
                      </a:r>
                      <a:r>
                        <a:rPr kumimoji="0" lang="en-US" sz="2800" b="0" i="0" u="none" strike="noStrike" cap="none" normalizeH="0" baseline="0" smtClean="0">
                          <a:ln>
                            <a:noFill/>
                          </a:ln>
                          <a:solidFill>
                            <a:schemeClr val="accent2"/>
                          </a:solidFill>
                          <a:effectLst/>
                          <a:latin typeface="Times New Roman" pitchFamily="18" charset="0"/>
                        </a:rPr>
                        <a:t>)</a:t>
                      </a:r>
                    </a:p>
                  </a:txBody>
                  <a:tcPr horzOverflow="overflow">
                    <a:lnL w="19050" cap="flat" cmpd="sng" algn="ctr">
                      <a:solidFill>
                        <a:schemeClr val="tx1"/>
                      </a:solidFill>
                      <a:prstDash val="solid"/>
                      <a:round/>
                      <a:headEnd type="none" w="med" len="med"/>
                      <a:tailEnd type="none" w="med" len="med"/>
                    </a:lnL>
                    <a:lnR cap="flat">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r>
              <a:tr h="701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1</a:t>
                      </a:r>
                    </a:p>
                  </a:txBody>
                  <a:tcPr horzOverflow="overflow">
                    <a:lnL cap="flat">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1</a:t>
                      </a:r>
                    </a:p>
                  </a:txBody>
                  <a:tcPr horzOverflow="overflow">
                    <a:lnL w="19050" cap="flat" cmpd="sng" algn="ctr">
                      <a:solidFill>
                        <a:schemeClr val="tx1"/>
                      </a:solidFill>
                      <a:prstDash val="solid"/>
                      <a:round/>
                      <a:headEnd type="none" w="med" len="med"/>
                      <a:tailEnd type="none" w="med" len="med"/>
                    </a:lnL>
                    <a:lnR cap="flat">
                      <a:noFill/>
                    </a:lnR>
                    <a:lnT w="1905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455742" name="Group 62"/>
          <p:cNvGraphicFramePr>
            <a:graphicFrameLocks noGrp="1"/>
          </p:cNvGraphicFramePr>
          <p:nvPr/>
        </p:nvGraphicFramePr>
        <p:xfrm>
          <a:off x="6705600" y="3657600"/>
          <a:ext cx="1447800" cy="1414272"/>
        </p:xfrm>
        <a:graphic>
          <a:graphicData uri="http://schemas.openxmlformats.org/drawingml/2006/table">
            <a:tbl>
              <a:tblPr/>
              <a:tblGrid>
                <a:gridCol w="563563"/>
                <a:gridCol w="884237"/>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Arial" charset="0"/>
                        </a:rPr>
                        <a:t> </a:t>
                      </a:r>
                      <a:r>
                        <a:rPr kumimoji="0" lang="en-US" sz="2800" b="0" i="1" u="none" strike="noStrike" cap="none" normalizeH="0" baseline="0" smtClean="0">
                          <a:ln>
                            <a:noFill/>
                          </a:ln>
                          <a:solidFill>
                            <a:schemeClr val="accent2"/>
                          </a:solidFill>
                          <a:effectLst/>
                          <a:latin typeface="Times New Roman" pitchFamily="18" charset="0"/>
                        </a:rPr>
                        <a:t>x</a:t>
                      </a:r>
                    </a:p>
                  </a:txBody>
                  <a:tcPr horzOverflow="overflow">
                    <a:lnL cap="flat">
                      <a:noFill/>
                    </a:lnL>
                    <a:lnR w="19050" cap="flat" cmpd="sng" algn="ctr">
                      <a:solidFill>
                        <a:schemeClr val="tx1"/>
                      </a:solidFill>
                      <a:prstDash val="solid"/>
                      <a:round/>
                      <a:headEnd type="none" w="med" len="med"/>
                      <a:tailEnd type="none" w="med" len="med"/>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smtClean="0">
                          <a:ln>
                            <a:noFill/>
                          </a:ln>
                          <a:solidFill>
                            <a:schemeClr val="accent2"/>
                          </a:solidFill>
                          <a:effectLst/>
                          <a:latin typeface="Times New Roman" pitchFamily="18" charset="0"/>
                        </a:rPr>
                        <a:t>f</a:t>
                      </a:r>
                      <a:r>
                        <a:rPr kumimoji="0" lang="en-US" sz="2800" b="0" i="0" u="none" strike="noStrike" cap="none" normalizeH="0" baseline="-25000" smtClean="0">
                          <a:ln>
                            <a:noFill/>
                          </a:ln>
                          <a:solidFill>
                            <a:schemeClr val="accent2"/>
                          </a:solidFill>
                          <a:effectLst/>
                          <a:latin typeface="Times New Roman" pitchFamily="18" charset="0"/>
                        </a:rPr>
                        <a:t>4</a:t>
                      </a:r>
                      <a:r>
                        <a:rPr kumimoji="0" lang="en-US" sz="2800" b="0" i="0" u="none" strike="noStrike" cap="none" normalizeH="0" baseline="0" smtClean="0">
                          <a:ln>
                            <a:noFill/>
                          </a:ln>
                          <a:solidFill>
                            <a:schemeClr val="accent2"/>
                          </a:solidFill>
                          <a:effectLst/>
                          <a:latin typeface="Times New Roman" pitchFamily="18" charset="0"/>
                        </a:rPr>
                        <a:t>(</a:t>
                      </a:r>
                      <a:r>
                        <a:rPr kumimoji="0" lang="en-US" sz="2800" b="0" i="1" u="none" strike="noStrike" cap="none" normalizeH="0" baseline="0" smtClean="0">
                          <a:ln>
                            <a:noFill/>
                          </a:ln>
                          <a:solidFill>
                            <a:schemeClr val="accent2"/>
                          </a:solidFill>
                          <a:effectLst/>
                          <a:latin typeface="Times New Roman" pitchFamily="18" charset="0"/>
                        </a:rPr>
                        <a:t>x</a:t>
                      </a:r>
                      <a:r>
                        <a:rPr kumimoji="0" lang="en-US" sz="2800" b="0" i="0" u="none" strike="noStrike" cap="none" normalizeH="0" baseline="0" smtClean="0">
                          <a:ln>
                            <a:noFill/>
                          </a:ln>
                          <a:solidFill>
                            <a:schemeClr val="accent2"/>
                          </a:solidFill>
                          <a:effectLst/>
                          <a:latin typeface="Times New Roman" pitchFamily="18" charset="0"/>
                        </a:rPr>
                        <a:t>)</a:t>
                      </a:r>
                    </a:p>
                  </a:txBody>
                  <a:tcPr horzOverflow="overflow">
                    <a:lnL w="19050" cap="flat" cmpd="sng" algn="ctr">
                      <a:solidFill>
                        <a:schemeClr val="tx1"/>
                      </a:solidFill>
                      <a:prstDash val="solid"/>
                      <a:round/>
                      <a:headEnd type="none" w="med" len="med"/>
                      <a:tailEnd type="none" w="med" len="med"/>
                    </a:lnL>
                    <a:lnR cap="flat">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r>
              <a:tr h="625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1</a:t>
                      </a:r>
                    </a:p>
                  </a:txBody>
                  <a:tcPr horzOverflow="overflow">
                    <a:lnL cap="flat">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r>
                        <a:rPr kumimoji="0" lang="en-US" sz="2400" b="0" i="0" u="none" strike="noStrike" cap="none" normalizeH="0" baseline="0" smtClean="0">
                          <a:ln>
                            <a:noFill/>
                          </a:ln>
                          <a:solidFill>
                            <a:schemeClr val="accent2"/>
                          </a:solidFill>
                          <a:effectLst/>
                          <a:latin typeface="Arial" charset="0"/>
                        </a:rPr>
                        <a:t>0</a:t>
                      </a:r>
                    </a:p>
                  </a:txBody>
                  <a:tcPr horzOverflow="overflow">
                    <a:lnL w="19050" cap="flat" cmpd="sng" algn="ctr">
                      <a:solidFill>
                        <a:schemeClr val="tx1"/>
                      </a:solidFill>
                      <a:prstDash val="solid"/>
                      <a:round/>
                      <a:headEnd type="none" w="med" len="med"/>
                      <a:tailEnd type="none" w="med" len="med"/>
                    </a:lnL>
                    <a:lnR cap="flat">
                      <a:noFill/>
                    </a:lnR>
                    <a:lnT w="1905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455757" name="Text Box 77"/>
          <p:cNvSpPr txBox="1">
            <a:spLocks noChangeArrowheads="1"/>
          </p:cNvSpPr>
          <p:nvPr/>
        </p:nvSpPr>
        <p:spPr bwMode="auto">
          <a:xfrm>
            <a:off x="1600200" y="5562600"/>
            <a:ext cx="1547813" cy="457200"/>
          </a:xfrm>
          <a:prstGeom prst="rect">
            <a:avLst/>
          </a:prstGeom>
          <a:noFill/>
          <a:ln w="19050" algn="ctr">
            <a:noFill/>
            <a:miter lim="800000"/>
            <a:headEnd/>
            <a:tailEnd/>
          </a:ln>
        </p:spPr>
        <p:txBody>
          <a:bodyPr wrap="none">
            <a:spAutoFit/>
          </a:bodyPr>
          <a:lstStyle/>
          <a:p>
            <a:r>
              <a:rPr lang="en-US">
                <a:solidFill>
                  <a:srgbClr val="990099"/>
                </a:solidFill>
                <a:sym typeface="Symbol" pitchFamily="18" charset="2"/>
              </a:rPr>
              <a:t>(</a:t>
            </a:r>
            <a:r>
              <a:rPr lang="en-US">
                <a:solidFill>
                  <a:srgbClr val="990099"/>
                </a:solidFill>
              </a:rPr>
              <a:t>0</a:t>
            </a:r>
            <a:r>
              <a:rPr lang="en-US">
                <a:solidFill>
                  <a:srgbClr val="990099"/>
                </a:solidFill>
                <a:sym typeface="Symbol" pitchFamily="18" charset="2"/>
              </a:rPr>
              <a:t> </a:t>
            </a:r>
            <a:r>
              <a:rPr lang="en-US" b="1">
                <a:solidFill>
                  <a:srgbClr val="990099"/>
                </a:solidFill>
                <a:latin typeface="Times New Roman" pitchFamily="18" charset="0"/>
                <a:sym typeface="Symbol" pitchFamily="18" charset="2"/>
              </a:rPr>
              <a:t>+</a:t>
            </a:r>
            <a:r>
              <a:rPr lang="en-US">
                <a:solidFill>
                  <a:srgbClr val="990099"/>
                </a:solidFill>
                <a:latin typeface="Times New Roman" pitchFamily="18" charset="0"/>
                <a:cs typeface="Arial" charset="0"/>
                <a:sym typeface="Symbol" pitchFamily="18" charset="2"/>
              </a:rPr>
              <a:t> </a:t>
            </a:r>
            <a:r>
              <a:rPr lang="en-US">
                <a:solidFill>
                  <a:srgbClr val="990099"/>
                </a:solidFill>
                <a:sym typeface="Symbol" pitchFamily="18" charset="2"/>
              </a:rPr>
              <a:t></a:t>
            </a:r>
            <a:r>
              <a:rPr lang="en-US">
                <a:solidFill>
                  <a:srgbClr val="990099"/>
                </a:solidFill>
              </a:rPr>
              <a:t>1</a:t>
            </a:r>
            <a:r>
              <a:rPr lang="en-US">
                <a:solidFill>
                  <a:srgbClr val="990099"/>
                </a:solidFill>
                <a:sym typeface="Symbol" pitchFamily="18" charset="2"/>
              </a:rPr>
              <a:t>)</a:t>
            </a:r>
          </a:p>
        </p:txBody>
      </p:sp>
      <p:sp>
        <p:nvSpPr>
          <p:cNvPr id="455758" name="Text Box 78"/>
          <p:cNvSpPr txBox="1">
            <a:spLocks noChangeArrowheads="1"/>
          </p:cNvSpPr>
          <p:nvPr/>
        </p:nvSpPr>
        <p:spPr bwMode="auto">
          <a:xfrm>
            <a:off x="5562600" y="5562600"/>
            <a:ext cx="1527175" cy="457200"/>
          </a:xfrm>
          <a:prstGeom prst="rect">
            <a:avLst/>
          </a:prstGeom>
          <a:noFill/>
          <a:ln w="19050" algn="ctr">
            <a:noFill/>
            <a:miter lim="800000"/>
            <a:headEnd/>
            <a:tailEnd/>
          </a:ln>
        </p:spPr>
        <p:txBody>
          <a:bodyPr wrap="none">
            <a:spAutoFit/>
          </a:bodyPr>
          <a:lstStyle/>
          <a:p>
            <a:r>
              <a:rPr lang="en-US">
                <a:solidFill>
                  <a:srgbClr val="990099"/>
                </a:solidFill>
                <a:sym typeface="Symbol" pitchFamily="18" charset="2"/>
              </a:rPr>
              <a:t>(</a:t>
            </a:r>
            <a:r>
              <a:rPr lang="en-US">
                <a:solidFill>
                  <a:srgbClr val="990099"/>
                </a:solidFill>
              </a:rPr>
              <a:t>0</a:t>
            </a:r>
            <a:r>
              <a:rPr lang="en-US">
                <a:solidFill>
                  <a:srgbClr val="990099"/>
                </a:solidFill>
                <a:sym typeface="Symbol" pitchFamily="18" charset="2"/>
              </a:rPr>
              <a:t> </a:t>
            </a:r>
            <a:r>
              <a:rPr lang="en-US" b="1">
                <a:solidFill>
                  <a:srgbClr val="990099"/>
                </a:solidFill>
                <a:latin typeface="Times New Roman" pitchFamily="18" charset="0"/>
                <a:cs typeface="Times New Roman" pitchFamily="18" charset="0"/>
                <a:sym typeface="Symbol" pitchFamily="18" charset="2"/>
              </a:rPr>
              <a:t>–</a:t>
            </a:r>
            <a:r>
              <a:rPr lang="en-US">
                <a:solidFill>
                  <a:srgbClr val="990099"/>
                </a:solidFill>
                <a:latin typeface="Times New Roman" pitchFamily="18" charset="0"/>
                <a:cs typeface="Arial" charset="0"/>
                <a:sym typeface="Symbol" pitchFamily="18" charset="2"/>
              </a:rPr>
              <a:t> </a:t>
            </a:r>
            <a:r>
              <a:rPr lang="en-US">
                <a:solidFill>
                  <a:srgbClr val="990099"/>
                </a:solidFill>
                <a:sym typeface="Symbol" pitchFamily="18" charset="2"/>
              </a:rPr>
              <a:t></a:t>
            </a:r>
            <a:r>
              <a:rPr lang="en-US">
                <a:solidFill>
                  <a:srgbClr val="990099"/>
                </a:solidFill>
              </a:rPr>
              <a:t>1</a:t>
            </a:r>
            <a:r>
              <a:rPr lang="en-US">
                <a:solidFill>
                  <a:srgbClr val="990099"/>
                </a:solidFill>
                <a:sym typeface="Symbol" pitchFamily="18" charset="2"/>
              </a:rPr>
              <a:t>)</a:t>
            </a:r>
            <a:endParaRPr lang="en-US" b="1"/>
          </a:p>
        </p:txBody>
      </p:sp>
      <p:sp>
        <p:nvSpPr>
          <p:cNvPr id="455759" name="AutoShape 79"/>
          <p:cNvSpPr>
            <a:spLocks noChangeArrowheads="1"/>
          </p:cNvSpPr>
          <p:nvPr/>
        </p:nvSpPr>
        <p:spPr bwMode="auto">
          <a:xfrm rot="5400000">
            <a:off x="-266700" y="1333500"/>
            <a:ext cx="5486400" cy="3124200"/>
          </a:xfrm>
          <a:prstGeom prst="bracePair">
            <a:avLst>
              <a:gd name="adj" fmla="val 5204"/>
            </a:avLst>
          </a:prstGeom>
          <a:noFill/>
          <a:ln w="19050">
            <a:solidFill>
              <a:schemeClr val="tx1"/>
            </a:solidFill>
            <a:round/>
            <a:headEnd/>
            <a:tailEnd/>
          </a:ln>
        </p:spPr>
        <p:txBody>
          <a:bodyPr wrap="none" anchor="ctr"/>
          <a:lstStyle/>
          <a:p>
            <a:endParaRPr lang="en-US"/>
          </a:p>
        </p:txBody>
      </p:sp>
      <p:sp>
        <p:nvSpPr>
          <p:cNvPr id="455760" name="AutoShape 80"/>
          <p:cNvSpPr>
            <a:spLocks noChangeArrowheads="1"/>
          </p:cNvSpPr>
          <p:nvPr/>
        </p:nvSpPr>
        <p:spPr bwMode="auto">
          <a:xfrm rot="5400000">
            <a:off x="3695700" y="1333500"/>
            <a:ext cx="5486400" cy="3124200"/>
          </a:xfrm>
          <a:prstGeom prst="bracePair">
            <a:avLst>
              <a:gd name="adj" fmla="val 5204"/>
            </a:avLst>
          </a:prstGeom>
          <a:noFill/>
          <a:ln w="19050">
            <a:solidFill>
              <a:schemeClr val="tx1"/>
            </a:solidFill>
            <a:round/>
            <a:headEnd/>
            <a:tailEnd/>
          </a:ln>
        </p:spPr>
        <p:txBody>
          <a:bodyPr wrap="none" anchor="ctr"/>
          <a:lstStyle/>
          <a:p>
            <a:endParaRPr lang="en-US"/>
          </a:p>
        </p:txBody>
      </p:sp>
      <p:sp>
        <p:nvSpPr>
          <p:cNvPr id="33830" name="Rectangle 81"/>
          <p:cNvSpPr>
            <a:spLocks noChangeArrowheads="1"/>
          </p:cNvSpPr>
          <p:nvPr/>
        </p:nvSpPr>
        <p:spPr bwMode="auto">
          <a:xfrm>
            <a:off x="838200" y="76200"/>
            <a:ext cx="7391400" cy="457200"/>
          </a:xfrm>
          <a:prstGeom prst="rect">
            <a:avLst/>
          </a:prstGeom>
          <a:solidFill>
            <a:schemeClr val="bg1"/>
          </a:solidFill>
          <a:ln w="19050" algn="ctr">
            <a:no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56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57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57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57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57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575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576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57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757" grpId="0"/>
      <p:bldP spid="455758" grpId="0"/>
      <p:bldP spid="455759" grpId="0" animBg="1"/>
      <p:bldP spid="45576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533400"/>
            <a:ext cx="8229600" cy="381000"/>
          </a:xfrm>
        </p:spPr>
        <p:txBody>
          <a:bodyPr>
            <a:normAutofit fontScale="90000"/>
          </a:bodyPr>
          <a:lstStyle/>
          <a:p>
            <a:pPr eaLnBrk="1" hangingPunct="1"/>
            <a:r>
              <a:rPr lang="en-US" sz="2400" smtClean="0"/>
              <a:t>Introduction</a:t>
            </a:r>
            <a:endParaRPr lang="en-US" smtClean="0"/>
          </a:p>
        </p:txBody>
      </p:sp>
      <p:sp>
        <p:nvSpPr>
          <p:cNvPr id="6147" name="Text Box 3"/>
          <p:cNvSpPr txBox="1">
            <a:spLocks noChangeArrowheads="1"/>
          </p:cNvSpPr>
          <p:nvPr/>
        </p:nvSpPr>
        <p:spPr bwMode="auto">
          <a:xfrm>
            <a:off x="533400" y="1143000"/>
            <a:ext cx="6172200" cy="2465388"/>
          </a:xfrm>
          <a:prstGeom prst="rect">
            <a:avLst/>
          </a:prstGeom>
          <a:noFill/>
          <a:ln w="9525">
            <a:noFill/>
            <a:miter lim="800000"/>
            <a:headEnd/>
            <a:tailEnd/>
          </a:ln>
        </p:spPr>
        <p:txBody>
          <a:bodyPr>
            <a:spAutoFit/>
          </a:bodyPr>
          <a:lstStyle/>
          <a:p>
            <a:pPr>
              <a:spcBef>
                <a:spcPct val="50000"/>
              </a:spcBef>
              <a:buClr>
                <a:schemeClr val="accent2"/>
              </a:buClr>
              <a:buFont typeface="Wingdings" pitchFamily="2" charset="2"/>
              <a:buChar char="§"/>
            </a:pPr>
            <a:r>
              <a:rPr lang="en-US"/>
              <a:t> “I think I can safely say that nobody understands quantum mechanics” - Feynman</a:t>
            </a:r>
          </a:p>
          <a:p>
            <a:pPr>
              <a:spcBef>
                <a:spcPct val="50000"/>
              </a:spcBef>
              <a:buClr>
                <a:schemeClr val="accent2"/>
              </a:buClr>
              <a:buFont typeface="Wingdings" pitchFamily="2" charset="2"/>
              <a:buChar char="§"/>
            </a:pPr>
            <a:r>
              <a:rPr lang="en-US"/>
              <a:t> 1982 - Feynman proposed the idea of creating machines based on the laws of quantum mechanics instead of the laws of classical physics.</a:t>
            </a:r>
          </a:p>
        </p:txBody>
      </p:sp>
      <p:pic>
        <p:nvPicPr>
          <p:cNvPr id="6148" name="Picture 4" descr="&#10;feynapple.jpg                                                  00014CB1Joe's HD                       B9A81966:"/>
          <p:cNvPicPr>
            <a:picLocks noChangeAspect="1" noChangeArrowheads="1"/>
          </p:cNvPicPr>
          <p:nvPr/>
        </p:nvPicPr>
        <p:blipFill>
          <a:blip r:embed="rId2"/>
          <a:srcRect/>
          <a:stretch>
            <a:fillRect/>
          </a:stretch>
        </p:blipFill>
        <p:spPr bwMode="auto">
          <a:xfrm>
            <a:off x="6858000" y="1066800"/>
            <a:ext cx="1828800" cy="2444750"/>
          </a:xfrm>
          <a:prstGeom prst="rect">
            <a:avLst/>
          </a:prstGeom>
          <a:noFill/>
          <a:ln w="9525">
            <a:noFill/>
            <a:miter lim="800000"/>
            <a:headEnd/>
            <a:tailEnd/>
          </a:ln>
        </p:spPr>
      </p:pic>
      <p:sp>
        <p:nvSpPr>
          <p:cNvPr id="6149" name="Text Box 5"/>
          <p:cNvSpPr txBox="1">
            <a:spLocks noChangeArrowheads="1"/>
          </p:cNvSpPr>
          <p:nvPr/>
        </p:nvSpPr>
        <p:spPr bwMode="auto">
          <a:xfrm>
            <a:off x="533400" y="3657600"/>
            <a:ext cx="6858000" cy="3013075"/>
          </a:xfrm>
          <a:prstGeom prst="rect">
            <a:avLst/>
          </a:prstGeom>
          <a:noFill/>
          <a:ln w="9525">
            <a:noFill/>
            <a:miter lim="800000"/>
            <a:headEnd/>
            <a:tailEnd/>
          </a:ln>
        </p:spPr>
        <p:txBody>
          <a:bodyPr>
            <a:spAutoFit/>
          </a:bodyPr>
          <a:lstStyle/>
          <a:p>
            <a:pPr>
              <a:spcBef>
                <a:spcPct val="50000"/>
              </a:spcBef>
              <a:buClr>
                <a:schemeClr val="accent2"/>
              </a:buClr>
              <a:buFont typeface="Wingdings" pitchFamily="2" charset="2"/>
              <a:buChar char="§"/>
            </a:pPr>
            <a:r>
              <a:rPr lang="en-US"/>
              <a:t> 1985 - David Deutsch developed the quantum turing machine, showing that quantum circuits are universal.</a:t>
            </a:r>
          </a:p>
          <a:p>
            <a:pPr>
              <a:spcBef>
                <a:spcPct val="50000"/>
              </a:spcBef>
              <a:buClr>
                <a:schemeClr val="accent2"/>
              </a:buClr>
              <a:buFont typeface="Wingdings" pitchFamily="2" charset="2"/>
              <a:buChar char="§"/>
            </a:pPr>
            <a:r>
              <a:rPr lang="en-US"/>
              <a:t> 1994 - Peter Shor came up with a quantum algorithm to factor very large numbers in polynomial time.</a:t>
            </a:r>
          </a:p>
          <a:p>
            <a:pPr>
              <a:spcBef>
                <a:spcPct val="50000"/>
              </a:spcBef>
              <a:buClr>
                <a:schemeClr val="accent2"/>
              </a:buClr>
              <a:buFont typeface="Wingdings" pitchFamily="2" charset="2"/>
              <a:buChar char="§"/>
            </a:pPr>
            <a:r>
              <a:rPr lang="en-US"/>
              <a:t>1997 - Lov Grover develops a quantum search algorithm with O(√N) complexity</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2"/>
          </p:nvPr>
        </p:nvSpPr>
        <p:spPr>
          <a:noFill/>
        </p:spPr>
        <p:txBody>
          <a:bodyPr/>
          <a:lstStyle/>
          <a:p>
            <a:fld id="{38D249E8-D37B-476B-9AE4-C86384D26EDC}" type="slidenum">
              <a:rPr lang="en-US"/>
              <a:pPr/>
              <a:t>60</a:t>
            </a:fld>
            <a:endParaRPr lang="en-US"/>
          </a:p>
        </p:txBody>
      </p:sp>
      <p:sp>
        <p:nvSpPr>
          <p:cNvPr id="456706" name="Rectangle 2"/>
          <p:cNvSpPr>
            <a:spLocks noGrp="1" noChangeArrowheads="1"/>
          </p:cNvSpPr>
          <p:nvPr>
            <p:ph type="title"/>
          </p:nvPr>
        </p:nvSpPr>
        <p:spPr/>
        <p:txBody>
          <a:bodyPr/>
          <a:lstStyle/>
          <a:p>
            <a:pPr eaLnBrk="1" hangingPunct="1">
              <a:defRPr/>
            </a:pPr>
            <a:r>
              <a:rPr lang="en-US" b="1" smtClean="0">
                <a:solidFill>
                  <a:srgbClr val="666699"/>
                </a:solidFill>
                <a:effectLst>
                  <a:outerShdw blurRad="38100" dist="38100" dir="2700000" algn="tl">
                    <a:srgbClr val="C0C0C0"/>
                  </a:outerShdw>
                </a:effectLst>
              </a:rPr>
              <a:t>Quantum algorithm (</a:t>
            </a:r>
            <a:r>
              <a:rPr lang="en-US" b="1" smtClean="0">
                <a:solidFill>
                  <a:srgbClr val="CC3300"/>
                </a:solidFill>
                <a:effectLst>
                  <a:outerShdw blurRad="38100" dist="38100" dir="2700000" algn="tl">
                    <a:srgbClr val="C0C0C0"/>
                  </a:outerShdw>
                </a:effectLst>
              </a:rPr>
              <a:t>3</a:t>
            </a:r>
            <a:r>
              <a:rPr lang="en-US" b="1" smtClean="0">
                <a:solidFill>
                  <a:srgbClr val="666699"/>
                </a:solidFill>
                <a:effectLst>
                  <a:outerShdw blurRad="38100" dist="38100" dir="2700000" algn="tl">
                    <a:srgbClr val="C0C0C0"/>
                  </a:outerShdw>
                </a:effectLst>
              </a:rPr>
              <a:t>) </a:t>
            </a:r>
          </a:p>
        </p:txBody>
      </p:sp>
      <p:sp>
        <p:nvSpPr>
          <p:cNvPr id="34820" name="Text Box 3"/>
          <p:cNvSpPr txBox="1">
            <a:spLocks noChangeArrowheads="1"/>
          </p:cNvSpPr>
          <p:nvPr/>
        </p:nvSpPr>
        <p:spPr bwMode="auto">
          <a:xfrm>
            <a:off x="457200" y="1447800"/>
            <a:ext cx="8153400" cy="457200"/>
          </a:xfrm>
          <a:prstGeom prst="rect">
            <a:avLst/>
          </a:prstGeom>
          <a:noFill/>
          <a:ln w="19050" algn="ctr">
            <a:noFill/>
            <a:miter lim="800000"/>
            <a:headEnd/>
            <a:tailEnd/>
          </a:ln>
        </p:spPr>
        <p:txBody>
          <a:bodyPr>
            <a:spAutoFit/>
          </a:bodyPr>
          <a:lstStyle/>
          <a:p>
            <a:r>
              <a:rPr lang="en-US" b="1">
                <a:solidFill>
                  <a:srgbClr val="A50021"/>
                </a:solidFill>
              </a:rPr>
              <a:t>3.</a:t>
            </a:r>
            <a:r>
              <a:rPr lang="en-US"/>
              <a:t> Distinguishes between  </a:t>
            </a:r>
            <a:r>
              <a:rPr lang="en-US">
                <a:solidFill>
                  <a:srgbClr val="990099"/>
                </a:solidFill>
                <a:sym typeface="Symbol" pitchFamily="18" charset="2"/>
              </a:rPr>
              <a:t>(</a:t>
            </a:r>
            <a:r>
              <a:rPr lang="en-US">
                <a:solidFill>
                  <a:srgbClr val="990099"/>
                </a:solidFill>
              </a:rPr>
              <a:t>0</a:t>
            </a:r>
            <a:r>
              <a:rPr lang="en-US">
                <a:solidFill>
                  <a:srgbClr val="990099"/>
                </a:solidFill>
                <a:sym typeface="Symbol" pitchFamily="18" charset="2"/>
              </a:rPr>
              <a:t> </a:t>
            </a:r>
            <a:r>
              <a:rPr lang="en-US" b="1">
                <a:solidFill>
                  <a:srgbClr val="990099"/>
                </a:solidFill>
                <a:latin typeface="Times New Roman" pitchFamily="18" charset="0"/>
                <a:sym typeface="Symbol" pitchFamily="18" charset="2"/>
              </a:rPr>
              <a:t>+</a:t>
            </a:r>
            <a:r>
              <a:rPr lang="en-US">
                <a:solidFill>
                  <a:srgbClr val="990099"/>
                </a:solidFill>
                <a:latin typeface="Times New Roman" pitchFamily="18" charset="0"/>
                <a:cs typeface="Arial" charset="0"/>
                <a:sym typeface="Symbol" pitchFamily="18" charset="2"/>
              </a:rPr>
              <a:t> </a:t>
            </a:r>
            <a:r>
              <a:rPr lang="en-US">
                <a:solidFill>
                  <a:srgbClr val="990099"/>
                </a:solidFill>
                <a:sym typeface="Symbol" pitchFamily="18" charset="2"/>
              </a:rPr>
              <a:t></a:t>
            </a:r>
            <a:r>
              <a:rPr lang="en-US">
                <a:solidFill>
                  <a:srgbClr val="990099"/>
                </a:solidFill>
              </a:rPr>
              <a:t>1</a:t>
            </a:r>
            <a:r>
              <a:rPr lang="en-US">
                <a:solidFill>
                  <a:srgbClr val="990099"/>
                </a:solidFill>
                <a:sym typeface="Symbol" pitchFamily="18" charset="2"/>
              </a:rPr>
              <a:t>)  </a:t>
            </a:r>
            <a:r>
              <a:rPr lang="en-US"/>
              <a:t>and  </a:t>
            </a:r>
            <a:r>
              <a:rPr lang="en-US">
                <a:solidFill>
                  <a:srgbClr val="990099"/>
                </a:solidFill>
                <a:sym typeface="Symbol" pitchFamily="18" charset="2"/>
              </a:rPr>
              <a:t>(</a:t>
            </a:r>
            <a:r>
              <a:rPr lang="en-US">
                <a:solidFill>
                  <a:srgbClr val="990099"/>
                </a:solidFill>
              </a:rPr>
              <a:t>0</a:t>
            </a:r>
            <a:r>
              <a:rPr lang="en-US">
                <a:solidFill>
                  <a:srgbClr val="990099"/>
                </a:solidFill>
                <a:sym typeface="Symbol" pitchFamily="18" charset="2"/>
              </a:rPr>
              <a:t> </a:t>
            </a:r>
            <a:r>
              <a:rPr lang="en-US" b="1">
                <a:solidFill>
                  <a:srgbClr val="990099"/>
                </a:solidFill>
                <a:latin typeface="Times New Roman" pitchFamily="18" charset="0"/>
                <a:cs typeface="Times New Roman" pitchFamily="18" charset="0"/>
                <a:sym typeface="Symbol" pitchFamily="18" charset="2"/>
              </a:rPr>
              <a:t>–</a:t>
            </a:r>
            <a:r>
              <a:rPr lang="en-US">
                <a:solidFill>
                  <a:srgbClr val="990099"/>
                </a:solidFill>
                <a:latin typeface="Times New Roman" pitchFamily="18" charset="0"/>
                <a:cs typeface="Arial" charset="0"/>
                <a:sym typeface="Symbol" pitchFamily="18" charset="2"/>
              </a:rPr>
              <a:t> </a:t>
            </a:r>
            <a:r>
              <a:rPr lang="en-US">
                <a:solidFill>
                  <a:srgbClr val="990099"/>
                </a:solidFill>
                <a:sym typeface="Symbol" pitchFamily="18" charset="2"/>
              </a:rPr>
              <a:t></a:t>
            </a:r>
            <a:r>
              <a:rPr lang="en-US">
                <a:solidFill>
                  <a:srgbClr val="990099"/>
                </a:solidFill>
              </a:rPr>
              <a:t>1</a:t>
            </a:r>
            <a:r>
              <a:rPr lang="en-US">
                <a:solidFill>
                  <a:srgbClr val="990099"/>
                </a:solidFill>
                <a:sym typeface="Symbol" pitchFamily="18" charset="2"/>
              </a:rPr>
              <a:t>)</a:t>
            </a:r>
            <a:endParaRPr lang="en-US" b="1" i="1"/>
          </a:p>
        </p:txBody>
      </p:sp>
      <p:sp>
        <p:nvSpPr>
          <p:cNvPr id="34821" name="Rectangle 4"/>
          <p:cNvSpPr>
            <a:spLocks noChangeArrowheads="1"/>
          </p:cNvSpPr>
          <p:nvPr/>
        </p:nvSpPr>
        <p:spPr bwMode="auto">
          <a:xfrm>
            <a:off x="838200" y="76200"/>
            <a:ext cx="7391400" cy="457200"/>
          </a:xfrm>
          <a:prstGeom prst="rect">
            <a:avLst/>
          </a:prstGeom>
          <a:solidFill>
            <a:schemeClr val="bg1"/>
          </a:solidFill>
          <a:ln w="19050" algn="ctr">
            <a:noFill/>
            <a:miter lim="800000"/>
            <a:headEnd/>
            <a:tailEnd/>
          </a:ln>
        </p:spPr>
        <p:txBody>
          <a:bodyPr wrap="none" anchor="ctr"/>
          <a:lstStyle/>
          <a:p>
            <a:endParaRPr lang="en-US"/>
          </a:p>
        </p:txBody>
      </p:sp>
      <p:grpSp>
        <p:nvGrpSpPr>
          <p:cNvPr id="2" name="Group 5"/>
          <p:cNvGrpSpPr>
            <a:grpSpLocks/>
          </p:cNvGrpSpPr>
          <p:nvPr/>
        </p:nvGrpSpPr>
        <p:grpSpPr bwMode="auto">
          <a:xfrm>
            <a:off x="1295400" y="2438400"/>
            <a:ext cx="2419344" cy="1847856"/>
            <a:chOff x="576" y="1296"/>
            <a:chExt cx="2242" cy="1008"/>
          </a:xfrm>
        </p:grpSpPr>
        <p:sp>
          <p:nvSpPr>
            <p:cNvPr id="34823" name="Text Box 6"/>
            <p:cNvSpPr txBox="1">
              <a:spLocks noChangeArrowheads="1"/>
            </p:cNvSpPr>
            <p:nvPr/>
          </p:nvSpPr>
          <p:spPr bwMode="auto">
            <a:xfrm>
              <a:off x="1776" y="1872"/>
              <a:ext cx="278" cy="327"/>
            </a:xfrm>
            <a:prstGeom prst="rect">
              <a:avLst/>
            </a:prstGeom>
            <a:noFill/>
            <a:ln w="19050" algn="ctr">
              <a:noFill/>
              <a:miter lim="800000"/>
              <a:headEnd/>
              <a:tailEnd/>
            </a:ln>
          </p:spPr>
          <p:txBody>
            <a:bodyPr wrap="none">
              <a:spAutoFit/>
            </a:bodyPr>
            <a:lstStyle/>
            <a:p>
              <a:r>
                <a:rPr lang="en-US" sz="2800" i="1">
                  <a:latin typeface="Times New Roman" pitchFamily="18" charset="0"/>
                </a:rPr>
                <a:t>H</a:t>
              </a:r>
            </a:p>
          </p:txBody>
        </p:sp>
        <p:sp>
          <p:nvSpPr>
            <p:cNvPr id="34824" name="Text Box 7"/>
            <p:cNvSpPr txBox="1">
              <a:spLocks noChangeArrowheads="1"/>
            </p:cNvSpPr>
            <p:nvPr/>
          </p:nvSpPr>
          <p:spPr bwMode="auto">
            <a:xfrm>
              <a:off x="576" y="1440"/>
              <a:ext cx="2242" cy="288"/>
            </a:xfrm>
            <a:prstGeom prst="rect">
              <a:avLst/>
            </a:prstGeom>
            <a:noFill/>
            <a:ln w="19050" algn="ctr">
              <a:noFill/>
              <a:miter lim="800000"/>
              <a:headEnd/>
              <a:tailEnd/>
            </a:ln>
          </p:spPr>
          <p:txBody>
            <a:bodyPr wrap="none">
              <a:spAutoFit/>
            </a:bodyPr>
            <a:lstStyle/>
            <a:p>
              <a:r>
                <a:rPr lang="en-US">
                  <a:solidFill>
                    <a:srgbClr val="990099"/>
                  </a:solidFill>
                  <a:sym typeface="Symbol" pitchFamily="18" charset="2"/>
                </a:rPr>
                <a:t>(</a:t>
              </a:r>
              <a:r>
                <a:rPr lang="en-US">
                  <a:solidFill>
                    <a:srgbClr val="990099"/>
                  </a:solidFill>
                </a:rPr>
                <a:t>0</a:t>
              </a:r>
              <a:r>
                <a:rPr lang="en-US">
                  <a:solidFill>
                    <a:srgbClr val="990099"/>
                  </a:solidFill>
                  <a:sym typeface="Symbol" pitchFamily="18" charset="2"/>
                </a:rPr>
                <a:t> </a:t>
              </a:r>
              <a:r>
                <a:rPr lang="en-US" b="1">
                  <a:solidFill>
                    <a:srgbClr val="990099"/>
                  </a:solidFill>
                  <a:latin typeface="Times New Roman" pitchFamily="18" charset="0"/>
                  <a:sym typeface="Symbol" pitchFamily="18" charset="2"/>
                </a:rPr>
                <a:t>+</a:t>
              </a:r>
              <a:r>
                <a:rPr lang="en-US">
                  <a:solidFill>
                    <a:srgbClr val="990099"/>
                  </a:solidFill>
                  <a:latin typeface="Times New Roman" pitchFamily="18" charset="0"/>
                  <a:cs typeface="Arial" charset="0"/>
                  <a:sym typeface="Symbol" pitchFamily="18" charset="2"/>
                </a:rPr>
                <a:t> </a:t>
              </a:r>
              <a:r>
                <a:rPr lang="en-US">
                  <a:solidFill>
                    <a:srgbClr val="990099"/>
                  </a:solidFill>
                  <a:sym typeface="Symbol" pitchFamily="18" charset="2"/>
                </a:rPr>
                <a:t></a:t>
              </a:r>
              <a:r>
                <a:rPr lang="en-US">
                  <a:solidFill>
                    <a:srgbClr val="990099"/>
                  </a:solidFill>
                </a:rPr>
                <a:t>1</a:t>
              </a:r>
              <a:r>
                <a:rPr lang="en-US">
                  <a:solidFill>
                    <a:srgbClr val="990099"/>
                  </a:solidFill>
                  <a:sym typeface="Symbol" pitchFamily="18" charset="2"/>
                </a:rPr>
                <a:t>)                 </a:t>
              </a:r>
              <a:r>
                <a:rPr lang="en-US">
                  <a:solidFill>
                    <a:srgbClr val="990099"/>
                  </a:solidFill>
                </a:rPr>
                <a:t>0</a:t>
              </a:r>
              <a:r>
                <a:rPr lang="en-US">
                  <a:solidFill>
                    <a:srgbClr val="990099"/>
                  </a:solidFill>
                  <a:sym typeface="Symbol" pitchFamily="18" charset="2"/>
                </a:rPr>
                <a:t></a:t>
              </a:r>
              <a:r>
                <a:rPr lang="en-US" b="1">
                  <a:sym typeface="Symbol" pitchFamily="18" charset="2"/>
                </a:rPr>
                <a:t> </a:t>
              </a:r>
            </a:p>
          </p:txBody>
        </p:sp>
        <p:sp>
          <p:nvSpPr>
            <p:cNvPr id="34825" name="Text Box 8"/>
            <p:cNvSpPr txBox="1">
              <a:spLocks noChangeArrowheads="1"/>
            </p:cNvSpPr>
            <p:nvPr/>
          </p:nvSpPr>
          <p:spPr bwMode="auto">
            <a:xfrm>
              <a:off x="576" y="2016"/>
              <a:ext cx="2229" cy="288"/>
            </a:xfrm>
            <a:prstGeom prst="rect">
              <a:avLst/>
            </a:prstGeom>
            <a:noFill/>
            <a:ln w="19050" algn="ctr">
              <a:noFill/>
              <a:miter lim="800000"/>
              <a:headEnd/>
              <a:tailEnd/>
            </a:ln>
          </p:spPr>
          <p:txBody>
            <a:bodyPr wrap="none">
              <a:spAutoFit/>
            </a:bodyPr>
            <a:lstStyle/>
            <a:p>
              <a:r>
                <a:rPr lang="en-US">
                  <a:solidFill>
                    <a:srgbClr val="990099"/>
                  </a:solidFill>
                  <a:sym typeface="Symbol" pitchFamily="18" charset="2"/>
                </a:rPr>
                <a:t>(</a:t>
              </a:r>
              <a:r>
                <a:rPr lang="en-US">
                  <a:solidFill>
                    <a:srgbClr val="990099"/>
                  </a:solidFill>
                </a:rPr>
                <a:t>0</a:t>
              </a:r>
              <a:r>
                <a:rPr lang="en-US">
                  <a:solidFill>
                    <a:srgbClr val="990099"/>
                  </a:solidFill>
                  <a:sym typeface="Symbol" pitchFamily="18" charset="2"/>
                </a:rPr>
                <a:t> </a:t>
              </a:r>
              <a:r>
                <a:rPr lang="en-US" b="1">
                  <a:solidFill>
                    <a:srgbClr val="990099"/>
                  </a:solidFill>
                  <a:latin typeface="Times New Roman" pitchFamily="18" charset="0"/>
                  <a:cs typeface="Times New Roman" pitchFamily="18" charset="0"/>
                  <a:sym typeface="Symbol" pitchFamily="18" charset="2"/>
                </a:rPr>
                <a:t>–</a:t>
              </a:r>
              <a:r>
                <a:rPr lang="en-US">
                  <a:solidFill>
                    <a:srgbClr val="990099"/>
                  </a:solidFill>
                  <a:latin typeface="Times New Roman" pitchFamily="18" charset="0"/>
                  <a:cs typeface="Arial" charset="0"/>
                  <a:sym typeface="Symbol" pitchFamily="18" charset="2"/>
                </a:rPr>
                <a:t> </a:t>
              </a:r>
              <a:r>
                <a:rPr lang="en-US">
                  <a:solidFill>
                    <a:srgbClr val="990099"/>
                  </a:solidFill>
                  <a:sym typeface="Symbol" pitchFamily="18" charset="2"/>
                </a:rPr>
                <a:t></a:t>
              </a:r>
              <a:r>
                <a:rPr lang="en-US">
                  <a:solidFill>
                    <a:srgbClr val="990099"/>
                  </a:solidFill>
                </a:rPr>
                <a:t>1</a:t>
              </a:r>
              <a:r>
                <a:rPr lang="en-US">
                  <a:solidFill>
                    <a:srgbClr val="990099"/>
                  </a:solidFill>
                  <a:sym typeface="Symbol" pitchFamily="18" charset="2"/>
                </a:rPr>
                <a:t>)                 </a:t>
              </a:r>
              <a:r>
                <a:rPr lang="en-US">
                  <a:solidFill>
                    <a:srgbClr val="990099"/>
                  </a:solidFill>
                </a:rPr>
                <a:t>1</a:t>
              </a:r>
              <a:r>
                <a:rPr lang="en-US">
                  <a:solidFill>
                    <a:srgbClr val="990099"/>
                  </a:solidFill>
                  <a:sym typeface="Symbol" pitchFamily="18" charset="2"/>
                </a:rPr>
                <a:t></a:t>
              </a:r>
              <a:r>
                <a:rPr lang="en-US" b="1">
                  <a:sym typeface="Symbol" pitchFamily="18" charset="2"/>
                </a:rPr>
                <a:t> </a:t>
              </a:r>
            </a:p>
          </p:txBody>
        </p:sp>
        <p:sp>
          <p:nvSpPr>
            <p:cNvPr id="34826" name="Line 9"/>
            <p:cNvSpPr>
              <a:spLocks noChangeShapeType="1"/>
            </p:cNvSpPr>
            <p:nvPr/>
          </p:nvSpPr>
          <p:spPr bwMode="auto">
            <a:xfrm>
              <a:off x="1584" y="1584"/>
              <a:ext cx="720" cy="0"/>
            </a:xfrm>
            <a:prstGeom prst="line">
              <a:avLst/>
            </a:prstGeom>
            <a:noFill/>
            <a:ln w="28575">
              <a:solidFill>
                <a:schemeClr val="tx1"/>
              </a:solidFill>
              <a:round/>
              <a:headEnd type="triangle" w="med" len="med"/>
              <a:tailEnd type="triangle" w="med" len="med"/>
            </a:ln>
          </p:spPr>
          <p:txBody>
            <a:bodyPr wrap="none" anchor="ctr"/>
            <a:lstStyle/>
            <a:p>
              <a:endParaRPr lang="en-US"/>
            </a:p>
          </p:txBody>
        </p:sp>
        <p:sp>
          <p:nvSpPr>
            <p:cNvPr id="34827" name="Line 10"/>
            <p:cNvSpPr>
              <a:spLocks noChangeShapeType="1"/>
            </p:cNvSpPr>
            <p:nvPr/>
          </p:nvSpPr>
          <p:spPr bwMode="auto">
            <a:xfrm>
              <a:off x="1584" y="2160"/>
              <a:ext cx="720" cy="0"/>
            </a:xfrm>
            <a:prstGeom prst="line">
              <a:avLst/>
            </a:prstGeom>
            <a:noFill/>
            <a:ln w="28575">
              <a:solidFill>
                <a:schemeClr val="tx1"/>
              </a:solidFill>
              <a:round/>
              <a:headEnd type="triangle" w="med" len="med"/>
              <a:tailEnd type="triangle" w="med" len="med"/>
            </a:ln>
          </p:spPr>
          <p:txBody>
            <a:bodyPr wrap="none" anchor="ctr"/>
            <a:lstStyle/>
            <a:p>
              <a:endParaRPr lang="en-US"/>
            </a:p>
          </p:txBody>
        </p:sp>
        <p:sp>
          <p:nvSpPr>
            <p:cNvPr id="34828" name="Text Box 11"/>
            <p:cNvSpPr txBox="1">
              <a:spLocks noChangeArrowheads="1"/>
            </p:cNvSpPr>
            <p:nvPr/>
          </p:nvSpPr>
          <p:spPr bwMode="auto">
            <a:xfrm>
              <a:off x="1776" y="1296"/>
              <a:ext cx="278" cy="327"/>
            </a:xfrm>
            <a:prstGeom prst="rect">
              <a:avLst/>
            </a:prstGeom>
            <a:noFill/>
            <a:ln w="19050" algn="ctr">
              <a:noFill/>
              <a:miter lim="800000"/>
              <a:headEnd/>
              <a:tailEnd/>
            </a:ln>
          </p:spPr>
          <p:txBody>
            <a:bodyPr wrap="none">
              <a:spAutoFit/>
            </a:bodyPr>
            <a:lstStyle/>
            <a:p>
              <a:r>
                <a:rPr lang="en-US" sz="2800" i="1" dirty="0">
                  <a:latin typeface="Times New Roman" pitchFamily="18" charset="0"/>
                </a:rPr>
                <a:t>H</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2"/>
          </p:nvPr>
        </p:nvSpPr>
        <p:spPr>
          <a:noFill/>
        </p:spPr>
        <p:txBody>
          <a:bodyPr/>
          <a:lstStyle/>
          <a:p>
            <a:fld id="{1CA9C7BA-C9FC-48DE-99DE-4BAE2F02D36B}" type="slidenum">
              <a:rPr lang="en-US"/>
              <a:pPr/>
              <a:t>61</a:t>
            </a:fld>
            <a:endParaRPr lang="en-US"/>
          </a:p>
        </p:txBody>
      </p:sp>
      <p:sp>
        <p:nvSpPr>
          <p:cNvPr id="457730" name="Rectangle 2"/>
          <p:cNvSpPr>
            <a:spLocks noGrp="1" noChangeArrowheads="1"/>
          </p:cNvSpPr>
          <p:nvPr>
            <p:ph type="title"/>
          </p:nvPr>
        </p:nvSpPr>
        <p:spPr>
          <a:xfrm>
            <a:off x="381000" y="274638"/>
            <a:ext cx="8458200" cy="1143000"/>
          </a:xfrm>
        </p:spPr>
        <p:txBody>
          <a:bodyPr/>
          <a:lstStyle/>
          <a:p>
            <a:pPr eaLnBrk="1" hangingPunct="1">
              <a:defRPr/>
            </a:pPr>
            <a:r>
              <a:rPr lang="en-US" sz="4000" b="1" smtClean="0">
                <a:solidFill>
                  <a:srgbClr val="666699"/>
                </a:solidFill>
                <a:effectLst>
                  <a:outerShdw blurRad="38100" dist="38100" dir="2700000" algn="tl">
                    <a:srgbClr val="C0C0C0"/>
                  </a:outerShdw>
                </a:effectLst>
              </a:rPr>
              <a:t>Summary of  Deutsch’s algorithm </a:t>
            </a:r>
          </a:p>
        </p:txBody>
      </p:sp>
      <p:grpSp>
        <p:nvGrpSpPr>
          <p:cNvPr id="2" name="Group 3"/>
          <p:cNvGrpSpPr>
            <a:grpSpLocks/>
          </p:cNvGrpSpPr>
          <p:nvPr/>
        </p:nvGrpSpPr>
        <p:grpSpPr bwMode="auto">
          <a:xfrm>
            <a:off x="1676400" y="3124200"/>
            <a:ext cx="6056313" cy="2195513"/>
            <a:chOff x="1074" y="1392"/>
            <a:chExt cx="3815" cy="1383"/>
          </a:xfrm>
        </p:grpSpPr>
        <p:sp>
          <p:nvSpPr>
            <p:cNvPr id="35852" name="Line 4"/>
            <p:cNvSpPr>
              <a:spLocks noChangeShapeType="1"/>
            </p:cNvSpPr>
            <p:nvPr/>
          </p:nvSpPr>
          <p:spPr bwMode="auto">
            <a:xfrm>
              <a:off x="1440" y="1776"/>
              <a:ext cx="2208" cy="0"/>
            </a:xfrm>
            <a:prstGeom prst="line">
              <a:avLst/>
            </a:prstGeom>
            <a:noFill/>
            <a:ln w="19050">
              <a:solidFill>
                <a:schemeClr val="tx1"/>
              </a:solidFill>
              <a:round/>
              <a:headEnd/>
              <a:tailEnd/>
            </a:ln>
          </p:spPr>
          <p:txBody>
            <a:bodyPr/>
            <a:lstStyle/>
            <a:p>
              <a:endParaRPr lang="en-US"/>
            </a:p>
          </p:txBody>
        </p:sp>
        <p:sp>
          <p:nvSpPr>
            <p:cNvPr id="35853" name="Line 5"/>
            <p:cNvSpPr>
              <a:spLocks noChangeShapeType="1"/>
            </p:cNvSpPr>
            <p:nvPr/>
          </p:nvSpPr>
          <p:spPr bwMode="auto">
            <a:xfrm>
              <a:off x="1440" y="2352"/>
              <a:ext cx="2496" cy="0"/>
            </a:xfrm>
            <a:prstGeom prst="line">
              <a:avLst/>
            </a:prstGeom>
            <a:noFill/>
            <a:ln w="19050">
              <a:solidFill>
                <a:schemeClr val="tx1"/>
              </a:solidFill>
              <a:round/>
              <a:headEnd/>
              <a:tailEnd/>
            </a:ln>
          </p:spPr>
          <p:txBody>
            <a:bodyPr/>
            <a:lstStyle/>
            <a:p>
              <a:endParaRPr lang="en-US"/>
            </a:p>
          </p:txBody>
        </p:sp>
        <p:sp>
          <p:nvSpPr>
            <p:cNvPr id="35854" name="Rectangle 6"/>
            <p:cNvSpPr>
              <a:spLocks noChangeArrowheads="1"/>
            </p:cNvSpPr>
            <p:nvPr/>
          </p:nvSpPr>
          <p:spPr bwMode="auto">
            <a:xfrm>
              <a:off x="1728" y="1584"/>
              <a:ext cx="384" cy="384"/>
            </a:xfrm>
            <a:prstGeom prst="rect">
              <a:avLst/>
            </a:prstGeom>
            <a:solidFill>
              <a:srgbClr val="DDDDDD"/>
            </a:solidFill>
            <a:ln w="19050">
              <a:solidFill>
                <a:schemeClr val="tx1"/>
              </a:solidFill>
              <a:miter lim="800000"/>
              <a:headEnd/>
              <a:tailEnd/>
            </a:ln>
          </p:spPr>
          <p:txBody>
            <a:bodyPr wrap="none" anchor="ctr"/>
            <a:lstStyle/>
            <a:p>
              <a:pPr algn="ctr"/>
              <a:r>
                <a:rPr lang="en-US" sz="3200" i="1">
                  <a:latin typeface="Times New Roman" pitchFamily="18" charset="0"/>
                </a:rPr>
                <a:t>H</a:t>
              </a:r>
            </a:p>
          </p:txBody>
        </p:sp>
        <p:grpSp>
          <p:nvGrpSpPr>
            <p:cNvPr id="3" name="Group 7"/>
            <p:cNvGrpSpPr>
              <a:grpSpLocks/>
            </p:cNvGrpSpPr>
            <p:nvPr/>
          </p:nvGrpSpPr>
          <p:grpSpPr bwMode="auto">
            <a:xfrm>
              <a:off x="2304" y="1584"/>
              <a:ext cx="384" cy="864"/>
              <a:chOff x="2688" y="2544"/>
              <a:chExt cx="384" cy="864"/>
            </a:xfrm>
          </p:grpSpPr>
          <p:sp>
            <p:nvSpPr>
              <p:cNvPr id="35867" name="Rectangle 8"/>
              <p:cNvSpPr>
                <a:spLocks noChangeArrowheads="1"/>
              </p:cNvSpPr>
              <p:nvPr/>
            </p:nvSpPr>
            <p:spPr bwMode="auto">
              <a:xfrm>
                <a:off x="2688" y="2544"/>
                <a:ext cx="384" cy="384"/>
              </a:xfrm>
              <a:prstGeom prst="rect">
                <a:avLst/>
              </a:prstGeom>
              <a:solidFill>
                <a:schemeClr val="tx1"/>
              </a:solidFill>
              <a:ln w="19050">
                <a:solidFill>
                  <a:schemeClr val="tx1"/>
                </a:solidFill>
                <a:miter lim="800000"/>
                <a:headEnd/>
                <a:tailEnd/>
              </a:ln>
            </p:spPr>
            <p:txBody>
              <a:bodyPr wrap="none" anchor="ctr"/>
              <a:lstStyle/>
              <a:p>
                <a:pPr algn="ctr"/>
                <a:r>
                  <a:rPr lang="en-US" sz="3200" i="1">
                    <a:solidFill>
                      <a:schemeClr val="bg1"/>
                    </a:solidFill>
                    <a:latin typeface="Times New Roman" pitchFamily="18" charset="0"/>
                  </a:rPr>
                  <a:t>f</a:t>
                </a:r>
              </a:p>
            </p:txBody>
          </p:sp>
          <p:sp>
            <p:nvSpPr>
              <p:cNvPr id="35868" name="Line 9"/>
              <p:cNvSpPr>
                <a:spLocks noChangeShapeType="1"/>
              </p:cNvSpPr>
              <p:nvPr/>
            </p:nvSpPr>
            <p:spPr bwMode="auto">
              <a:xfrm>
                <a:off x="2880" y="2928"/>
                <a:ext cx="0" cy="480"/>
              </a:xfrm>
              <a:prstGeom prst="line">
                <a:avLst/>
              </a:prstGeom>
              <a:noFill/>
              <a:ln w="19050">
                <a:solidFill>
                  <a:schemeClr val="tx1"/>
                </a:solidFill>
                <a:round/>
                <a:headEnd/>
                <a:tailEnd/>
              </a:ln>
            </p:spPr>
            <p:txBody>
              <a:bodyPr/>
              <a:lstStyle/>
              <a:p>
                <a:endParaRPr lang="en-US"/>
              </a:p>
            </p:txBody>
          </p:sp>
          <p:sp>
            <p:nvSpPr>
              <p:cNvPr id="35869" name="Oval 10"/>
              <p:cNvSpPr>
                <a:spLocks noChangeArrowheads="1"/>
              </p:cNvSpPr>
              <p:nvPr/>
            </p:nvSpPr>
            <p:spPr bwMode="auto">
              <a:xfrm>
                <a:off x="2784" y="3216"/>
                <a:ext cx="192" cy="192"/>
              </a:xfrm>
              <a:prstGeom prst="ellipse">
                <a:avLst/>
              </a:prstGeom>
              <a:noFill/>
              <a:ln w="19050">
                <a:solidFill>
                  <a:schemeClr val="tx1"/>
                </a:solidFill>
                <a:round/>
                <a:headEnd/>
                <a:tailEnd/>
              </a:ln>
            </p:spPr>
            <p:txBody>
              <a:bodyPr wrap="none" anchor="ctr"/>
              <a:lstStyle/>
              <a:p>
                <a:endParaRPr lang="en-US"/>
              </a:p>
            </p:txBody>
          </p:sp>
          <p:sp>
            <p:nvSpPr>
              <p:cNvPr id="35870" name="Line 11"/>
              <p:cNvSpPr>
                <a:spLocks noChangeShapeType="1"/>
              </p:cNvSpPr>
              <p:nvPr/>
            </p:nvSpPr>
            <p:spPr bwMode="auto">
              <a:xfrm>
                <a:off x="2784" y="3312"/>
                <a:ext cx="192" cy="0"/>
              </a:xfrm>
              <a:prstGeom prst="line">
                <a:avLst/>
              </a:prstGeom>
              <a:noFill/>
              <a:ln w="19050">
                <a:solidFill>
                  <a:schemeClr val="tx1"/>
                </a:solidFill>
                <a:round/>
                <a:headEnd/>
                <a:tailEnd/>
              </a:ln>
            </p:spPr>
            <p:txBody>
              <a:bodyPr/>
              <a:lstStyle/>
              <a:p>
                <a:endParaRPr lang="en-US"/>
              </a:p>
            </p:txBody>
          </p:sp>
        </p:grpSp>
        <p:sp>
          <p:nvSpPr>
            <p:cNvPr id="35856" name="Rectangle 12"/>
            <p:cNvSpPr>
              <a:spLocks noChangeArrowheads="1"/>
            </p:cNvSpPr>
            <p:nvPr/>
          </p:nvSpPr>
          <p:spPr bwMode="auto">
            <a:xfrm>
              <a:off x="1728" y="2160"/>
              <a:ext cx="384" cy="384"/>
            </a:xfrm>
            <a:prstGeom prst="rect">
              <a:avLst/>
            </a:prstGeom>
            <a:solidFill>
              <a:srgbClr val="DDDDDD"/>
            </a:solidFill>
            <a:ln w="19050">
              <a:solidFill>
                <a:schemeClr val="tx1"/>
              </a:solidFill>
              <a:miter lim="800000"/>
              <a:headEnd/>
              <a:tailEnd/>
            </a:ln>
          </p:spPr>
          <p:txBody>
            <a:bodyPr wrap="none" anchor="ctr"/>
            <a:lstStyle/>
            <a:p>
              <a:pPr algn="ctr"/>
              <a:r>
                <a:rPr lang="en-US" sz="3200" i="1">
                  <a:latin typeface="Times New Roman" pitchFamily="18" charset="0"/>
                </a:rPr>
                <a:t>H</a:t>
              </a:r>
            </a:p>
          </p:txBody>
        </p:sp>
        <p:sp>
          <p:nvSpPr>
            <p:cNvPr id="35857" name="Rectangle 13"/>
            <p:cNvSpPr>
              <a:spLocks noChangeArrowheads="1"/>
            </p:cNvSpPr>
            <p:nvPr/>
          </p:nvSpPr>
          <p:spPr bwMode="auto">
            <a:xfrm>
              <a:off x="2880" y="1584"/>
              <a:ext cx="384" cy="384"/>
            </a:xfrm>
            <a:prstGeom prst="rect">
              <a:avLst/>
            </a:prstGeom>
            <a:solidFill>
              <a:srgbClr val="DDDDDD"/>
            </a:solidFill>
            <a:ln w="19050">
              <a:solidFill>
                <a:schemeClr val="tx1"/>
              </a:solidFill>
              <a:miter lim="800000"/>
              <a:headEnd/>
              <a:tailEnd/>
            </a:ln>
          </p:spPr>
          <p:txBody>
            <a:bodyPr wrap="none" anchor="ctr"/>
            <a:lstStyle/>
            <a:p>
              <a:pPr algn="ctr"/>
              <a:r>
                <a:rPr lang="en-US" sz="3200" i="1">
                  <a:latin typeface="Times New Roman" pitchFamily="18" charset="0"/>
                </a:rPr>
                <a:t>H</a:t>
              </a:r>
            </a:p>
          </p:txBody>
        </p:sp>
        <p:sp>
          <p:nvSpPr>
            <p:cNvPr id="35858" name="AutoShape 14"/>
            <p:cNvSpPr>
              <a:spLocks noChangeArrowheads="1"/>
            </p:cNvSpPr>
            <p:nvPr/>
          </p:nvSpPr>
          <p:spPr bwMode="auto">
            <a:xfrm rot="5400000">
              <a:off x="3264" y="1584"/>
              <a:ext cx="384" cy="384"/>
            </a:xfrm>
            <a:custGeom>
              <a:avLst/>
              <a:gdLst>
                <a:gd name="T0" fmla="*/ 192 w 21600"/>
                <a:gd name="T1" fmla="*/ 0 h 21600"/>
                <a:gd name="T2" fmla="*/ 96 w 21600"/>
                <a:gd name="T3" fmla="*/ 192 h 21600"/>
                <a:gd name="T4" fmla="*/ 192 w 21600"/>
                <a:gd name="T5" fmla="*/ 191 h 21600"/>
                <a:gd name="T6" fmla="*/ 288 w 21600"/>
                <a:gd name="T7" fmla="*/ 192 h 21600"/>
                <a:gd name="T8" fmla="*/ 0 60000 65536"/>
                <a:gd name="T9" fmla="*/ 0 60000 65536"/>
                <a:gd name="T10" fmla="*/ 0 60000 65536"/>
                <a:gd name="T11" fmla="*/ 0 60000 65536"/>
                <a:gd name="T12" fmla="*/ 0 w 21600"/>
                <a:gd name="T13" fmla="*/ 0 h 21600"/>
                <a:gd name="T14" fmla="*/ 21600 w 21600"/>
                <a:gd name="T15" fmla="*/ 7706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DDDDDD"/>
            </a:solidFill>
            <a:ln w="19050" algn="ctr">
              <a:solidFill>
                <a:schemeClr val="tx1"/>
              </a:solidFill>
              <a:miter lim="800000"/>
              <a:headEnd/>
              <a:tailEnd/>
            </a:ln>
          </p:spPr>
          <p:txBody>
            <a:bodyPr wrap="none" anchor="ctr"/>
            <a:lstStyle/>
            <a:p>
              <a:endParaRPr lang="en-US"/>
            </a:p>
          </p:txBody>
        </p:sp>
        <p:sp>
          <p:nvSpPr>
            <p:cNvPr id="35859" name="Line 15"/>
            <p:cNvSpPr>
              <a:spLocks noChangeShapeType="1"/>
            </p:cNvSpPr>
            <p:nvPr/>
          </p:nvSpPr>
          <p:spPr bwMode="auto">
            <a:xfrm>
              <a:off x="3648" y="1776"/>
              <a:ext cx="288" cy="0"/>
            </a:xfrm>
            <a:prstGeom prst="line">
              <a:avLst/>
            </a:prstGeom>
            <a:noFill/>
            <a:ln w="38100" cmpd="dbl">
              <a:solidFill>
                <a:schemeClr val="tx1"/>
              </a:solidFill>
              <a:round/>
              <a:headEnd/>
              <a:tailEnd/>
            </a:ln>
          </p:spPr>
          <p:txBody>
            <a:bodyPr/>
            <a:lstStyle/>
            <a:p>
              <a:endParaRPr lang="en-US"/>
            </a:p>
          </p:txBody>
        </p:sp>
        <p:sp>
          <p:nvSpPr>
            <p:cNvPr id="35860" name="Text Box 16"/>
            <p:cNvSpPr txBox="1">
              <a:spLocks noChangeArrowheads="1"/>
            </p:cNvSpPr>
            <p:nvPr/>
          </p:nvSpPr>
          <p:spPr bwMode="auto">
            <a:xfrm>
              <a:off x="1074" y="2192"/>
              <a:ext cx="324" cy="288"/>
            </a:xfrm>
            <a:prstGeom prst="rect">
              <a:avLst/>
            </a:prstGeom>
            <a:noFill/>
            <a:ln w="19050" algn="ctr">
              <a:noFill/>
              <a:miter lim="800000"/>
              <a:headEnd/>
              <a:tailEnd/>
            </a:ln>
          </p:spPr>
          <p:txBody>
            <a:bodyPr wrap="none">
              <a:spAutoFit/>
            </a:bodyPr>
            <a:lstStyle/>
            <a:p>
              <a:pPr algn="ctr"/>
              <a:r>
                <a:rPr lang="en-US">
                  <a:solidFill>
                    <a:srgbClr val="990099"/>
                  </a:solidFill>
                  <a:sym typeface="Symbol" pitchFamily="18" charset="2"/>
                </a:rPr>
                <a:t></a:t>
              </a:r>
              <a:r>
                <a:rPr lang="en-US">
                  <a:solidFill>
                    <a:srgbClr val="990099"/>
                  </a:solidFill>
                </a:rPr>
                <a:t>1</a:t>
              </a:r>
              <a:r>
                <a:rPr lang="en-US">
                  <a:solidFill>
                    <a:srgbClr val="990099"/>
                  </a:solidFill>
                  <a:sym typeface="Symbol" pitchFamily="18" charset="2"/>
                </a:rPr>
                <a:t></a:t>
              </a:r>
            </a:p>
          </p:txBody>
        </p:sp>
        <p:sp>
          <p:nvSpPr>
            <p:cNvPr id="35861" name="Text Box 17"/>
            <p:cNvSpPr txBox="1">
              <a:spLocks noChangeArrowheads="1"/>
            </p:cNvSpPr>
            <p:nvPr/>
          </p:nvSpPr>
          <p:spPr bwMode="auto">
            <a:xfrm>
              <a:off x="1074" y="1616"/>
              <a:ext cx="324" cy="288"/>
            </a:xfrm>
            <a:prstGeom prst="rect">
              <a:avLst/>
            </a:prstGeom>
            <a:noFill/>
            <a:ln w="19050" algn="ctr">
              <a:noFill/>
              <a:miter lim="800000"/>
              <a:headEnd/>
              <a:tailEnd/>
            </a:ln>
          </p:spPr>
          <p:txBody>
            <a:bodyPr wrap="none">
              <a:spAutoFit/>
            </a:bodyPr>
            <a:lstStyle/>
            <a:p>
              <a:pPr algn="ctr"/>
              <a:r>
                <a:rPr lang="en-US">
                  <a:solidFill>
                    <a:srgbClr val="990099"/>
                  </a:solidFill>
                  <a:sym typeface="Symbol" pitchFamily="18" charset="2"/>
                </a:rPr>
                <a:t></a:t>
              </a:r>
              <a:r>
                <a:rPr lang="en-US">
                  <a:solidFill>
                    <a:srgbClr val="990099"/>
                  </a:solidFill>
                </a:rPr>
                <a:t>0</a:t>
              </a:r>
              <a:r>
                <a:rPr lang="en-US">
                  <a:solidFill>
                    <a:srgbClr val="990099"/>
                  </a:solidFill>
                  <a:sym typeface="Symbol" pitchFamily="18" charset="2"/>
                </a:rPr>
                <a:t></a:t>
              </a:r>
            </a:p>
          </p:txBody>
        </p:sp>
        <p:sp>
          <p:nvSpPr>
            <p:cNvPr id="35862" name="Rectangle 18"/>
            <p:cNvSpPr>
              <a:spLocks noChangeArrowheads="1"/>
            </p:cNvSpPr>
            <p:nvPr/>
          </p:nvSpPr>
          <p:spPr bwMode="auto">
            <a:xfrm>
              <a:off x="3936" y="1584"/>
              <a:ext cx="953" cy="327"/>
            </a:xfrm>
            <a:prstGeom prst="rect">
              <a:avLst/>
            </a:prstGeom>
            <a:noFill/>
            <a:ln w="19050" algn="ctr">
              <a:noFill/>
              <a:miter lim="800000"/>
              <a:headEnd/>
              <a:tailEnd/>
            </a:ln>
          </p:spPr>
          <p:txBody>
            <a:bodyPr wrap="none">
              <a:spAutoFit/>
            </a:bodyPr>
            <a:lstStyle/>
            <a:p>
              <a:r>
                <a:rPr lang="en-US" sz="2800" i="1">
                  <a:solidFill>
                    <a:schemeClr val="accent2"/>
                  </a:solidFill>
                  <a:latin typeface="Times New Roman" pitchFamily="18" charset="0"/>
                </a:rPr>
                <a:t>f</a:t>
              </a:r>
              <a:r>
                <a:rPr lang="en-US">
                  <a:solidFill>
                    <a:schemeClr val="accent2"/>
                  </a:solidFill>
                  <a:latin typeface="Times New Roman" pitchFamily="18" charset="0"/>
                </a:rPr>
                <a:t>(</a:t>
              </a:r>
              <a:r>
                <a:rPr lang="en-US">
                  <a:solidFill>
                    <a:schemeClr val="accent2"/>
                  </a:solidFill>
                </a:rPr>
                <a:t>0</a:t>
              </a:r>
              <a:r>
                <a:rPr lang="en-US">
                  <a:solidFill>
                    <a:schemeClr val="accent2"/>
                  </a:solidFill>
                  <a:latin typeface="Times New Roman" pitchFamily="18" charset="0"/>
                </a:rPr>
                <a:t>) </a:t>
              </a:r>
              <a:r>
                <a:rPr lang="en-US">
                  <a:solidFill>
                    <a:schemeClr val="accent2"/>
                  </a:solidFill>
                  <a:latin typeface="Times New Roman" pitchFamily="18" charset="0"/>
                  <a:sym typeface="Symbol" pitchFamily="18" charset="2"/>
                </a:rPr>
                <a:t> </a:t>
              </a:r>
              <a:r>
                <a:rPr lang="en-US" sz="2800" i="1">
                  <a:solidFill>
                    <a:schemeClr val="accent2"/>
                  </a:solidFill>
                  <a:latin typeface="Times New Roman" pitchFamily="18" charset="0"/>
                </a:rPr>
                <a:t>f</a:t>
              </a:r>
              <a:r>
                <a:rPr lang="en-US">
                  <a:solidFill>
                    <a:schemeClr val="accent2"/>
                  </a:solidFill>
                  <a:latin typeface="Times New Roman" pitchFamily="18" charset="0"/>
                </a:rPr>
                <a:t>(</a:t>
              </a:r>
              <a:r>
                <a:rPr lang="en-US">
                  <a:solidFill>
                    <a:schemeClr val="accent2"/>
                  </a:solidFill>
                </a:rPr>
                <a:t>1</a:t>
              </a:r>
              <a:r>
                <a:rPr lang="en-US">
                  <a:solidFill>
                    <a:schemeClr val="accent2"/>
                  </a:solidFill>
                  <a:latin typeface="Times New Roman" pitchFamily="18" charset="0"/>
                </a:rPr>
                <a:t>)</a:t>
              </a:r>
            </a:p>
          </p:txBody>
        </p:sp>
        <p:grpSp>
          <p:nvGrpSpPr>
            <p:cNvPr id="4" name="Group 19"/>
            <p:cNvGrpSpPr>
              <a:grpSpLocks/>
            </p:cNvGrpSpPr>
            <p:nvPr/>
          </p:nvGrpSpPr>
          <p:grpSpPr bwMode="auto">
            <a:xfrm>
              <a:off x="1824" y="1392"/>
              <a:ext cx="1348" cy="1383"/>
              <a:chOff x="1296" y="816"/>
              <a:chExt cx="1348" cy="1383"/>
            </a:xfrm>
          </p:grpSpPr>
          <p:sp>
            <p:nvSpPr>
              <p:cNvPr id="35864" name="Text Box 20"/>
              <p:cNvSpPr txBox="1">
                <a:spLocks noChangeArrowheads="1"/>
              </p:cNvSpPr>
              <p:nvPr/>
            </p:nvSpPr>
            <p:spPr bwMode="auto">
              <a:xfrm>
                <a:off x="1296" y="1968"/>
                <a:ext cx="196" cy="231"/>
              </a:xfrm>
              <a:prstGeom prst="rect">
                <a:avLst/>
              </a:prstGeom>
              <a:noFill/>
              <a:ln w="19050" algn="ctr">
                <a:noFill/>
                <a:miter lim="800000"/>
                <a:headEnd/>
                <a:tailEnd/>
              </a:ln>
            </p:spPr>
            <p:txBody>
              <a:bodyPr wrap="none">
                <a:spAutoFit/>
              </a:bodyPr>
              <a:lstStyle/>
              <a:p>
                <a:r>
                  <a:rPr lang="en-US" sz="1800" b="1">
                    <a:solidFill>
                      <a:srgbClr val="A50021"/>
                    </a:solidFill>
                  </a:rPr>
                  <a:t>1</a:t>
                </a:r>
              </a:p>
            </p:txBody>
          </p:sp>
          <p:sp>
            <p:nvSpPr>
              <p:cNvPr id="35865" name="Text Box 21"/>
              <p:cNvSpPr txBox="1">
                <a:spLocks noChangeArrowheads="1"/>
              </p:cNvSpPr>
              <p:nvPr/>
            </p:nvSpPr>
            <p:spPr bwMode="auto">
              <a:xfrm>
                <a:off x="1296" y="816"/>
                <a:ext cx="196" cy="231"/>
              </a:xfrm>
              <a:prstGeom prst="rect">
                <a:avLst/>
              </a:prstGeom>
              <a:noFill/>
              <a:ln w="19050" algn="ctr">
                <a:noFill/>
                <a:miter lim="800000"/>
                <a:headEnd/>
                <a:tailEnd/>
              </a:ln>
            </p:spPr>
            <p:txBody>
              <a:bodyPr wrap="none">
                <a:spAutoFit/>
              </a:bodyPr>
              <a:lstStyle/>
              <a:p>
                <a:r>
                  <a:rPr lang="en-US" sz="1800" b="1">
                    <a:solidFill>
                      <a:srgbClr val="A50021"/>
                    </a:solidFill>
                  </a:rPr>
                  <a:t>2</a:t>
                </a:r>
              </a:p>
            </p:txBody>
          </p:sp>
          <p:sp>
            <p:nvSpPr>
              <p:cNvPr id="35866" name="Text Box 22"/>
              <p:cNvSpPr txBox="1">
                <a:spLocks noChangeArrowheads="1"/>
              </p:cNvSpPr>
              <p:nvPr/>
            </p:nvSpPr>
            <p:spPr bwMode="auto">
              <a:xfrm>
                <a:off x="2448" y="816"/>
                <a:ext cx="196" cy="231"/>
              </a:xfrm>
              <a:prstGeom prst="rect">
                <a:avLst/>
              </a:prstGeom>
              <a:noFill/>
              <a:ln w="19050" algn="ctr">
                <a:noFill/>
                <a:miter lim="800000"/>
                <a:headEnd/>
                <a:tailEnd/>
              </a:ln>
            </p:spPr>
            <p:txBody>
              <a:bodyPr wrap="none">
                <a:spAutoFit/>
              </a:bodyPr>
              <a:lstStyle/>
              <a:p>
                <a:r>
                  <a:rPr lang="en-US" sz="1800" b="1">
                    <a:solidFill>
                      <a:srgbClr val="A50021"/>
                    </a:solidFill>
                  </a:rPr>
                  <a:t>3</a:t>
                </a:r>
              </a:p>
            </p:txBody>
          </p:sp>
        </p:grpSp>
      </p:grpSp>
      <p:sp>
        <p:nvSpPr>
          <p:cNvPr id="35845" name="Text Box 23"/>
          <p:cNvSpPr txBox="1">
            <a:spLocks noChangeArrowheads="1"/>
          </p:cNvSpPr>
          <p:nvPr/>
        </p:nvSpPr>
        <p:spPr bwMode="auto">
          <a:xfrm>
            <a:off x="685800" y="5562600"/>
            <a:ext cx="4191000" cy="903288"/>
          </a:xfrm>
          <a:prstGeom prst="rect">
            <a:avLst/>
          </a:prstGeom>
          <a:solidFill>
            <a:srgbClr val="FFFFEB"/>
          </a:solidFill>
          <a:ln w="19050" algn="ctr">
            <a:solidFill>
              <a:srgbClr val="A50021"/>
            </a:solidFill>
            <a:miter lim="800000"/>
            <a:headEnd/>
            <a:tailEnd/>
          </a:ln>
        </p:spPr>
        <p:txBody>
          <a:bodyPr>
            <a:spAutoFit/>
          </a:bodyPr>
          <a:lstStyle/>
          <a:p>
            <a:r>
              <a:rPr lang="en-US" sz="2000"/>
              <a:t>constructs eigenvector so </a:t>
            </a:r>
            <a:r>
              <a:rPr lang="en-US" i="1">
                <a:latin typeface="Times New Roman" pitchFamily="18" charset="0"/>
              </a:rPr>
              <a:t>f</a:t>
            </a:r>
            <a:r>
              <a:rPr lang="en-US" sz="2000"/>
              <a:t>-queries induce phases: </a:t>
            </a:r>
            <a:r>
              <a:rPr lang="en-US">
                <a:solidFill>
                  <a:srgbClr val="990099"/>
                </a:solidFill>
                <a:sym typeface="Symbol" pitchFamily="18" charset="2"/>
              </a:rPr>
              <a:t></a:t>
            </a:r>
            <a:r>
              <a:rPr lang="en-US" sz="2800" i="1">
                <a:solidFill>
                  <a:srgbClr val="990099"/>
                </a:solidFill>
                <a:latin typeface="Times New Roman" pitchFamily="18" charset="0"/>
                <a:sym typeface="Symbol" pitchFamily="18" charset="2"/>
              </a:rPr>
              <a:t>x</a:t>
            </a:r>
            <a:r>
              <a:rPr lang="en-US">
                <a:solidFill>
                  <a:srgbClr val="990099"/>
                </a:solidFill>
                <a:sym typeface="Symbol" pitchFamily="18" charset="2"/>
              </a:rPr>
              <a:t> </a:t>
            </a:r>
            <a:r>
              <a:rPr lang="en-US">
                <a:sym typeface="Wingdings" pitchFamily="2" charset="2"/>
              </a:rPr>
              <a:t></a:t>
            </a:r>
            <a:r>
              <a:rPr lang="en-US">
                <a:solidFill>
                  <a:srgbClr val="990099"/>
                </a:solidFill>
                <a:sym typeface="Wingdings" pitchFamily="2" charset="2"/>
              </a:rPr>
              <a:t> </a:t>
            </a:r>
            <a:r>
              <a:rPr lang="en-US">
                <a:solidFill>
                  <a:srgbClr val="990099"/>
                </a:solidFill>
              </a:rPr>
              <a:t>(</a:t>
            </a:r>
            <a:r>
              <a:rPr lang="en-US" b="1">
                <a:solidFill>
                  <a:srgbClr val="990099"/>
                </a:solidFill>
                <a:latin typeface="Times New Roman" pitchFamily="18" charset="0"/>
                <a:cs typeface="Times New Roman" pitchFamily="18" charset="0"/>
                <a:sym typeface="Symbol" pitchFamily="18" charset="2"/>
              </a:rPr>
              <a:t>–</a:t>
            </a:r>
            <a:r>
              <a:rPr lang="en-US">
                <a:solidFill>
                  <a:srgbClr val="990099"/>
                </a:solidFill>
                <a:latin typeface="Times New Roman" pitchFamily="18" charset="0"/>
              </a:rPr>
              <a:t>1</a:t>
            </a:r>
            <a:r>
              <a:rPr lang="en-US">
                <a:solidFill>
                  <a:srgbClr val="990099"/>
                </a:solidFill>
              </a:rPr>
              <a:t>)</a:t>
            </a:r>
            <a:r>
              <a:rPr lang="en-US" sz="1600">
                <a:solidFill>
                  <a:srgbClr val="990099"/>
                </a:solidFill>
              </a:rPr>
              <a:t> </a:t>
            </a:r>
            <a:r>
              <a:rPr lang="en-US" sz="3200" i="1" baseline="30000">
                <a:solidFill>
                  <a:srgbClr val="990099"/>
                </a:solidFill>
                <a:latin typeface="Times New Roman" pitchFamily="18" charset="0"/>
              </a:rPr>
              <a:t>f</a:t>
            </a:r>
            <a:r>
              <a:rPr lang="en-US" sz="3200" baseline="30000">
                <a:solidFill>
                  <a:srgbClr val="990099"/>
                </a:solidFill>
                <a:latin typeface="Times New Roman" pitchFamily="18" charset="0"/>
              </a:rPr>
              <a:t>(</a:t>
            </a:r>
            <a:r>
              <a:rPr lang="en-US" sz="3200" i="1" baseline="30000">
                <a:solidFill>
                  <a:srgbClr val="990099"/>
                </a:solidFill>
                <a:latin typeface="Times New Roman" pitchFamily="18" charset="0"/>
              </a:rPr>
              <a:t>x</a:t>
            </a:r>
            <a:r>
              <a:rPr lang="en-US" sz="3200" baseline="30000">
                <a:solidFill>
                  <a:srgbClr val="990099"/>
                </a:solidFill>
                <a:latin typeface="Times New Roman" pitchFamily="18" charset="0"/>
              </a:rPr>
              <a:t>)</a:t>
            </a:r>
            <a:r>
              <a:rPr lang="en-US">
                <a:solidFill>
                  <a:srgbClr val="990099"/>
                </a:solidFill>
                <a:sym typeface="Symbol" pitchFamily="18" charset="2"/>
              </a:rPr>
              <a:t></a:t>
            </a:r>
            <a:r>
              <a:rPr lang="en-US" sz="2800" i="1">
                <a:solidFill>
                  <a:srgbClr val="990099"/>
                </a:solidFill>
                <a:latin typeface="Times New Roman" pitchFamily="18" charset="0"/>
                <a:sym typeface="Symbol" pitchFamily="18" charset="2"/>
              </a:rPr>
              <a:t>x</a:t>
            </a:r>
            <a:r>
              <a:rPr lang="en-US">
                <a:solidFill>
                  <a:srgbClr val="990099"/>
                </a:solidFill>
                <a:sym typeface="Symbol" pitchFamily="18" charset="2"/>
              </a:rPr>
              <a:t></a:t>
            </a:r>
            <a:endParaRPr lang="en-US" sz="2000"/>
          </a:p>
        </p:txBody>
      </p:sp>
      <p:sp>
        <p:nvSpPr>
          <p:cNvPr id="35846" name="Text Box 24"/>
          <p:cNvSpPr txBox="1">
            <a:spLocks noChangeArrowheads="1"/>
          </p:cNvSpPr>
          <p:nvPr/>
        </p:nvSpPr>
        <p:spPr bwMode="auto">
          <a:xfrm>
            <a:off x="701675" y="1987550"/>
            <a:ext cx="3048000" cy="857250"/>
          </a:xfrm>
          <a:prstGeom prst="rect">
            <a:avLst/>
          </a:prstGeom>
          <a:solidFill>
            <a:srgbClr val="FFFFEB"/>
          </a:solidFill>
          <a:ln w="19050" algn="ctr">
            <a:solidFill>
              <a:srgbClr val="A50021"/>
            </a:solidFill>
            <a:miter lim="800000"/>
            <a:headEnd/>
            <a:tailEnd/>
          </a:ln>
        </p:spPr>
        <p:txBody>
          <a:bodyPr>
            <a:spAutoFit/>
          </a:bodyPr>
          <a:lstStyle/>
          <a:p>
            <a:r>
              <a:rPr lang="en-US" sz="2000"/>
              <a:t>produces superpositions of inputs to </a:t>
            </a:r>
            <a:r>
              <a:rPr lang="en-US" i="1">
                <a:latin typeface="Times New Roman" pitchFamily="18" charset="0"/>
              </a:rPr>
              <a:t>f </a:t>
            </a:r>
            <a:r>
              <a:rPr lang="en-US"/>
              <a:t>:  </a:t>
            </a:r>
            <a:r>
              <a:rPr lang="en-US">
                <a:solidFill>
                  <a:srgbClr val="990099"/>
                </a:solidFill>
                <a:sym typeface="Symbol" pitchFamily="18" charset="2"/>
              </a:rPr>
              <a:t>0 </a:t>
            </a:r>
            <a:r>
              <a:rPr lang="en-US" b="1">
                <a:solidFill>
                  <a:srgbClr val="990099"/>
                </a:solidFill>
                <a:latin typeface="Times New Roman" pitchFamily="18" charset="0"/>
                <a:sym typeface="Symbol" pitchFamily="18" charset="2"/>
              </a:rPr>
              <a:t>+</a:t>
            </a:r>
            <a:r>
              <a:rPr lang="en-US">
                <a:solidFill>
                  <a:srgbClr val="990099"/>
                </a:solidFill>
                <a:sym typeface="Symbol" pitchFamily="18" charset="2"/>
              </a:rPr>
              <a:t> 1</a:t>
            </a:r>
            <a:r>
              <a:rPr lang="en-US" b="1"/>
              <a:t> </a:t>
            </a:r>
            <a:endParaRPr lang="en-US" i="1">
              <a:latin typeface="Times New Roman" pitchFamily="18" charset="0"/>
            </a:endParaRPr>
          </a:p>
          <a:p>
            <a:endParaRPr lang="en-US" sz="500" i="1">
              <a:latin typeface="Times New Roman" pitchFamily="18" charset="0"/>
            </a:endParaRPr>
          </a:p>
        </p:txBody>
      </p:sp>
      <p:sp>
        <p:nvSpPr>
          <p:cNvPr id="35847" name="Text Box 25"/>
          <p:cNvSpPr txBox="1">
            <a:spLocks noChangeArrowheads="1"/>
          </p:cNvSpPr>
          <p:nvPr/>
        </p:nvSpPr>
        <p:spPr bwMode="auto">
          <a:xfrm>
            <a:off x="4114800" y="1981200"/>
            <a:ext cx="3810000" cy="857250"/>
          </a:xfrm>
          <a:prstGeom prst="rect">
            <a:avLst/>
          </a:prstGeom>
          <a:solidFill>
            <a:srgbClr val="FFFFEB"/>
          </a:solidFill>
          <a:ln w="19050" algn="ctr">
            <a:solidFill>
              <a:srgbClr val="A50021"/>
            </a:solidFill>
            <a:miter lim="800000"/>
            <a:headEnd/>
            <a:tailEnd/>
          </a:ln>
        </p:spPr>
        <p:txBody>
          <a:bodyPr>
            <a:spAutoFit/>
          </a:bodyPr>
          <a:lstStyle/>
          <a:p>
            <a:r>
              <a:rPr lang="en-US" sz="2000"/>
              <a:t>extracts phase differences from</a:t>
            </a:r>
          </a:p>
          <a:p>
            <a:endParaRPr lang="en-US" sz="500"/>
          </a:p>
          <a:p>
            <a:r>
              <a:rPr lang="en-US" sz="2000"/>
              <a:t> </a:t>
            </a:r>
            <a:r>
              <a:rPr lang="en-US">
                <a:solidFill>
                  <a:srgbClr val="990099"/>
                </a:solidFill>
              </a:rPr>
              <a:t>(</a:t>
            </a:r>
            <a:r>
              <a:rPr lang="en-US" b="1">
                <a:solidFill>
                  <a:srgbClr val="990099"/>
                </a:solidFill>
                <a:latin typeface="Times New Roman" pitchFamily="18" charset="0"/>
                <a:cs typeface="Times New Roman" pitchFamily="18" charset="0"/>
                <a:sym typeface="Symbol" pitchFamily="18" charset="2"/>
              </a:rPr>
              <a:t>–</a:t>
            </a:r>
            <a:r>
              <a:rPr lang="en-US">
                <a:solidFill>
                  <a:srgbClr val="990099"/>
                </a:solidFill>
                <a:latin typeface="Times New Roman" pitchFamily="18" charset="0"/>
              </a:rPr>
              <a:t>1</a:t>
            </a:r>
            <a:r>
              <a:rPr lang="en-US">
                <a:solidFill>
                  <a:srgbClr val="990099"/>
                </a:solidFill>
              </a:rPr>
              <a:t>)</a:t>
            </a:r>
            <a:r>
              <a:rPr lang="en-US" sz="1600">
                <a:solidFill>
                  <a:srgbClr val="990099"/>
                </a:solidFill>
              </a:rPr>
              <a:t> </a:t>
            </a:r>
            <a:r>
              <a:rPr lang="en-US" sz="3200" i="1" baseline="30000">
                <a:solidFill>
                  <a:srgbClr val="990099"/>
                </a:solidFill>
                <a:latin typeface="Times New Roman" pitchFamily="18" charset="0"/>
              </a:rPr>
              <a:t>f</a:t>
            </a:r>
            <a:r>
              <a:rPr lang="en-US" sz="3200" baseline="30000">
                <a:solidFill>
                  <a:srgbClr val="990099"/>
                </a:solidFill>
                <a:latin typeface="Times New Roman" pitchFamily="18" charset="0"/>
              </a:rPr>
              <a:t>(</a:t>
            </a:r>
            <a:r>
              <a:rPr lang="en-US" sz="3200" baseline="30000">
                <a:solidFill>
                  <a:srgbClr val="990099"/>
                </a:solidFill>
              </a:rPr>
              <a:t>0</a:t>
            </a:r>
            <a:r>
              <a:rPr lang="en-US" sz="3200" baseline="30000">
                <a:solidFill>
                  <a:srgbClr val="990099"/>
                </a:solidFill>
                <a:latin typeface="Times New Roman" pitchFamily="18" charset="0"/>
              </a:rPr>
              <a:t>)</a:t>
            </a:r>
            <a:r>
              <a:rPr lang="en-US">
                <a:solidFill>
                  <a:srgbClr val="990099"/>
                </a:solidFill>
                <a:sym typeface="Symbol" pitchFamily="18" charset="2"/>
              </a:rPr>
              <a:t>0 </a:t>
            </a:r>
            <a:r>
              <a:rPr lang="en-US" b="1">
                <a:solidFill>
                  <a:srgbClr val="990099"/>
                </a:solidFill>
                <a:latin typeface="Times New Roman" pitchFamily="18" charset="0"/>
                <a:sym typeface="Symbol" pitchFamily="18" charset="2"/>
              </a:rPr>
              <a:t>+</a:t>
            </a:r>
            <a:r>
              <a:rPr lang="en-US">
                <a:solidFill>
                  <a:srgbClr val="990099"/>
                </a:solidFill>
                <a:sym typeface="Symbol" pitchFamily="18" charset="2"/>
              </a:rPr>
              <a:t> </a:t>
            </a:r>
            <a:r>
              <a:rPr lang="en-US">
                <a:solidFill>
                  <a:srgbClr val="990099"/>
                </a:solidFill>
              </a:rPr>
              <a:t>(</a:t>
            </a:r>
            <a:r>
              <a:rPr lang="en-US" b="1">
                <a:solidFill>
                  <a:srgbClr val="990099"/>
                </a:solidFill>
                <a:latin typeface="Times New Roman" pitchFamily="18" charset="0"/>
                <a:cs typeface="Times New Roman" pitchFamily="18" charset="0"/>
                <a:sym typeface="Symbol" pitchFamily="18" charset="2"/>
              </a:rPr>
              <a:t>–</a:t>
            </a:r>
            <a:r>
              <a:rPr lang="en-US">
                <a:solidFill>
                  <a:srgbClr val="990099"/>
                </a:solidFill>
                <a:latin typeface="Times New Roman" pitchFamily="18" charset="0"/>
              </a:rPr>
              <a:t>1</a:t>
            </a:r>
            <a:r>
              <a:rPr lang="en-US">
                <a:solidFill>
                  <a:srgbClr val="990099"/>
                </a:solidFill>
              </a:rPr>
              <a:t>)</a:t>
            </a:r>
            <a:r>
              <a:rPr lang="en-US" sz="1600">
                <a:solidFill>
                  <a:srgbClr val="990099"/>
                </a:solidFill>
              </a:rPr>
              <a:t> </a:t>
            </a:r>
            <a:r>
              <a:rPr lang="en-US" sz="3200" i="1" baseline="30000">
                <a:solidFill>
                  <a:srgbClr val="990099"/>
                </a:solidFill>
                <a:latin typeface="Times New Roman" pitchFamily="18" charset="0"/>
              </a:rPr>
              <a:t>f</a:t>
            </a:r>
            <a:r>
              <a:rPr lang="en-US" sz="3200" baseline="30000">
                <a:solidFill>
                  <a:srgbClr val="990099"/>
                </a:solidFill>
                <a:latin typeface="Times New Roman" pitchFamily="18" charset="0"/>
              </a:rPr>
              <a:t>(</a:t>
            </a:r>
            <a:r>
              <a:rPr lang="en-US" sz="3200" baseline="30000">
                <a:solidFill>
                  <a:srgbClr val="990099"/>
                </a:solidFill>
              </a:rPr>
              <a:t>1</a:t>
            </a:r>
            <a:r>
              <a:rPr lang="en-US" sz="3200" baseline="30000">
                <a:solidFill>
                  <a:srgbClr val="990099"/>
                </a:solidFill>
                <a:latin typeface="Times New Roman" pitchFamily="18" charset="0"/>
              </a:rPr>
              <a:t>)</a:t>
            </a:r>
            <a:r>
              <a:rPr lang="en-US">
                <a:solidFill>
                  <a:srgbClr val="990099"/>
                </a:solidFill>
                <a:sym typeface="Symbol" pitchFamily="18" charset="2"/>
              </a:rPr>
              <a:t>1</a:t>
            </a:r>
            <a:endParaRPr lang="en-US" i="1">
              <a:latin typeface="Times New Roman" pitchFamily="18" charset="0"/>
            </a:endParaRPr>
          </a:p>
        </p:txBody>
      </p:sp>
      <p:sp>
        <p:nvSpPr>
          <p:cNvPr id="35848" name="Line 26"/>
          <p:cNvSpPr>
            <a:spLocks noChangeShapeType="1"/>
          </p:cNvSpPr>
          <p:nvPr/>
        </p:nvSpPr>
        <p:spPr bwMode="auto">
          <a:xfrm>
            <a:off x="2286000" y="2895600"/>
            <a:ext cx="533400" cy="457200"/>
          </a:xfrm>
          <a:prstGeom prst="line">
            <a:avLst/>
          </a:prstGeom>
          <a:noFill/>
          <a:ln w="57150">
            <a:solidFill>
              <a:srgbClr val="A50021"/>
            </a:solidFill>
            <a:round/>
            <a:headEnd/>
            <a:tailEnd type="triangle" w="med" len="med"/>
          </a:ln>
        </p:spPr>
        <p:txBody>
          <a:bodyPr wrap="none" anchor="ctr"/>
          <a:lstStyle/>
          <a:p>
            <a:endParaRPr lang="en-US"/>
          </a:p>
        </p:txBody>
      </p:sp>
      <p:sp>
        <p:nvSpPr>
          <p:cNvPr id="35849" name="Line 27"/>
          <p:cNvSpPr>
            <a:spLocks noChangeShapeType="1"/>
          </p:cNvSpPr>
          <p:nvPr/>
        </p:nvSpPr>
        <p:spPr bwMode="auto">
          <a:xfrm flipH="1">
            <a:off x="5029200" y="2895600"/>
            <a:ext cx="533400" cy="457200"/>
          </a:xfrm>
          <a:prstGeom prst="line">
            <a:avLst/>
          </a:prstGeom>
          <a:noFill/>
          <a:ln w="57150">
            <a:solidFill>
              <a:srgbClr val="A50021"/>
            </a:solidFill>
            <a:round/>
            <a:headEnd/>
            <a:tailEnd type="triangle" w="med" len="med"/>
          </a:ln>
        </p:spPr>
        <p:txBody>
          <a:bodyPr wrap="none" anchor="ctr"/>
          <a:lstStyle/>
          <a:p>
            <a:endParaRPr lang="en-US"/>
          </a:p>
        </p:txBody>
      </p:sp>
      <p:sp>
        <p:nvSpPr>
          <p:cNvPr id="35850" name="Line 28"/>
          <p:cNvSpPr>
            <a:spLocks noChangeShapeType="1"/>
          </p:cNvSpPr>
          <p:nvPr/>
        </p:nvSpPr>
        <p:spPr bwMode="auto">
          <a:xfrm flipV="1">
            <a:off x="2362200" y="5029200"/>
            <a:ext cx="457200" cy="457200"/>
          </a:xfrm>
          <a:prstGeom prst="line">
            <a:avLst/>
          </a:prstGeom>
          <a:noFill/>
          <a:ln w="57150">
            <a:solidFill>
              <a:srgbClr val="A50021"/>
            </a:solidFill>
            <a:round/>
            <a:headEnd/>
            <a:tailEnd type="triangle" w="med" len="med"/>
          </a:ln>
        </p:spPr>
        <p:txBody>
          <a:bodyPr wrap="none" anchor="ctr"/>
          <a:lstStyle/>
          <a:p>
            <a:endParaRPr lang="en-US"/>
          </a:p>
        </p:txBody>
      </p:sp>
      <p:sp>
        <p:nvSpPr>
          <p:cNvPr id="35851" name="Text Box 29"/>
          <p:cNvSpPr txBox="1">
            <a:spLocks noChangeArrowheads="1"/>
          </p:cNvSpPr>
          <p:nvPr/>
        </p:nvSpPr>
        <p:spPr bwMode="auto">
          <a:xfrm>
            <a:off x="457200" y="1219200"/>
            <a:ext cx="8229600" cy="457200"/>
          </a:xfrm>
          <a:prstGeom prst="rect">
            <a:avLst/>
          </a:prstGeom>
          <a:noFill/>
          <a:ln w="19050" algn="ctr">
            <a:noFill/>
            <a:miter lim="800000"/>
            <a:headEnd/>
            <a:tailEnd/>
          </a:ln>
        </p:spPr>
        <p:txBody>
          <a:bodyPr>
            <a:spAutoFit/>
          </a:bodyPr>
          <a:lstStyle/>
          <a:p>
            <a:r>
              <a:rPr lang="en-US"/>
              <a:t>Makes only one query, whereas two are needed classically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2"/>
          </p:nvPr>
        </p:nvSpPr>
        <p:spPr>
          <a:noFill/>
        </p:spPr>
        <p:txBody>
          <a:bodyPr/>
          <a:lstStyle/>
          <a:p>
            <a:fld id="{7DC3056A-891B-4E71-BCBF-CF70CD972AFA}" type="slidenum">
              <a:rPr lang="en-US"/>
              <a:pPr/>
              <a:t>62</a:t>
            </a:fld>
            <a:endParaRPr lang="en-US"/>
          </a:p>
        </p:txBody>
      </p:sp>
      <p:sp>
        <p:nvSpPr>
          <p:cNvPr id="458754" name="Rectangle 2"/>
          <p:cNvSpPr>
            <a:spLocks noGrp="1" noChangeArrowheads="1"/>
          </p:cNvSpPr>
          <p:nvPr>
            <p:ph type="title" idx="4294967295"/>
          </p:nvPr>
        </p:nvSpPr>
        <p:spPr>
          <a:xfrm>
            <a:off x="0" y="274638"/>
            <a:ext cx="8229600" cy="1143000"/>
          </a:xfrm>
        </p:spPr>
        <p:txBody>
          <a:bodyPr/>
          <a:lstStyle/>
          <a:p>
            <a:pPr eaLnBrk="1" hangingPunct="1">
              <a:defRPr/>
            </a:pPr>
            <a:r>
              <a:rPr lang="en-US" b="1" smtClean="0">
                <a:solidFill>
                  <a:srgbClr val="666699"/>
                </a:solidFill>
                <a:effectLst>
                  <a:outerShdw blurRad="38100" dist="38100" dir="2700000" algn="tl">
                    <a:srgbClr val="C0C0C0"/>
                  </a:outerShdw>
                </a:effectLst>
              </a:rPr>
              <a:t>One-out-of-four search</a:t>
            </a:r>
          </a:p>
        </p:txBody>
      </p:sp>
      <p:sp>
        <p:nvSpPr>
          <p:cNvPr id="37892" name="Text Box 3"/>
          <p:cNvSpPr txBox="1">
            <a:spLocks noChangeArrowheads="1"/>
          </p:cNvSpPr>
          <p:nvPr/>
        </p:nvSpPr>
        <p:spPr bwMode="auto">
          <a:xfrm>
            <a:off x="322263" y="1303338"/>
            <a:ext cx="8272462" cy="946150"/>
          </a:xfrm>
          <a:prstGeom prst="rect">
            <a:avLst/>
          </a:prstGeom>
          <a:noFill/>
          <a:ln w="19050" algn="ctr">
            <a:noFill/>
            <a:miter lim="800000"/>
            <a:headEnd/>
            <a:tailEnd/>
          </a:ln>
        </p:spPr>
        <p:txBody>
          <a:bodyPr>
            <a:spAutoFit/>
          </a:bodyPr>
          <a:lstStyle/>
          <a:p>
            <a:r>
              <a:rPr lang="en-US"/>
              <a:t>Let  </a:t>
            </a:r>
            <a:r>
              <a:rPr lang="en-US" sz="2800" i="1">
                <a:latin typeface="Times New Roman" pitchFamily="18" charset="0"/>
              </a:rPr>
              <a:t>f </a:t>
            </a:r>
            <a:r>
              <a:rPr lang="en-US">
                <a:latin typeface="Times New Roman" pitchFamily="18" charset="0"/>
              </a:rPr>
              <a:t>: {0,1}</a:t>
            </a:r>
            <a:r>
              <a:rPr lang="en-US" sz="2800" baseline="30000">
                <a:latin typeface="Times New Roman" pitchFamily="18" charset="0"/>
              </a:rPr>
              <a:t>2</a:t>
            </a:r>
            <a:r>
              <a:rPr lang="en-US" baseline="30000">
                <a:latin typeface="Times New Roman" pitchFamily="18" charset="0"/>
              </a:rPr>
              <a:t> </a:t>
            </a:r>
            <a:r>
              <a:rPr lang="en-US" sz="2800">
                <a:latin typeface="Times New Roman" pitchFamily="18" charset="0"/>
                <a:cs typeface="Times New Roman" pitchFamily="18" charset="0"/>
              </a:rPr>
              <a:t>→</a:t>
            </a:r>
            <a:r>
              <a:rPr lang="en-US">
                <a:latin typeface="Times New Roman" pitchFamily="18" charset="0"/>
                <a:sym typeface="Wingdings" pitchFamily="2" charset="2"/>
              </a:rPr>
              <a:t> {0,1} </a:t>
            </a:r>
            <a:r>
              <a:rPr lang="en-US"/>
              <a:t>have the property that there is exactly one </a:t>
            </a:r>
            <a:r>
              <a:rPr lang="en-US" sz="2800" i="1">
                <a:latin typeface="Times New Roman" pitchFamily="18" charset="0"/>
              </a:rPr>
              <a:t>x </a:t>
            </a:r>
            <a:r>
              <a:rPr lang="en-US">
                <a:sym typeface="Symbol" pitchFamily="18" charset="2"/>
              </a:rPr>
              <a:t></a:t>
            </a:r>
            <a:r>
              <a:rPr lang="en-US"/>
              <a:t> </a:t>
            </a:r>
            <a:r>
              <a:rPr lang="en-US">
                <a:latin typeface="Times New Roman" pitchFamily="18" charset="0"/>
              </a:rPr>
              <a:t>{0,1}</a:t>
            </a:r>
            <a:r>
              <a:rPr lang="en-US" sz="2800" baseline="30000">
                <a:latin typeface="Times New Roman" pitchFamily="18" charset="0"/>
              </a:rPr>
              <a:t>2 </a:t>
            </a:r>
            <a:r>
              <a:rPr lang="en-US">
                <a:latin typeface="Times New Roman" pitchFamily="18" charset="0"/>
                <a:sym typeface="Wingdings" pitchFamily="2" charset="2"/>
              </a:rPr>
              <a:t> </a:t>
            </a:r>
            <a:r>
              <a:rPr lang="en-US"/>
              <a:t>for which </a:t>
            </a:r>
            <a:r>
              <a:rPr lang="en-US" sz="2800" i="1">
                <a:latin typeface="Times New Roman" pitchFamily="18" charset="0"/>
              </a:rPr>
              <a:t>f</a:t>
            </a:r>
            <a:r>
              <a:rPr lang="en-US" sz="2800" baseline="-25000">
                <a:latin typeface="Times New Roman" pitchFamily="18" charset="0"/>
              </a:rPr>
              <a:t> </a:t>
            </a:r>
            <a:r>
              <a:rPr lang="en-US" sz="2800">
                <a:latin typeface="Times New Roman" pitchFamily="18" charset="0"/>
              </a:rPr>
              <a:t>(</a:t>
            </a:r>
            <a:r>
              <a:rPr lang="en-US" sz="2800" i="1">
                <a:latin typeface="Times New Roman" pitchFamily="18" charset="0"/>
              </a:rPr>
              <a:t>x</a:t>
            </a:r>
            <a:r>
              <a:rPr lang="en-US" sz="2800">
                <a:latin typeface="Times New Roman" pitchFamily="18" charset="0"/>
              </a:rPr>
              <a:t>) </a:t>
            </a:r>
            <a:r>
              <a:rPr lang="en-US" b="1">
                <a:latin typeface="Times New Roman" pitchFamily="18" charset="0"/>
              </a:rPr>
              <a:t>=</a:t>
            </a:r>
            <a:r>
              <a:rPr lang="en-US">
                <a:latin typeface="Times New Roman" pitchFamily="18" charset="0"/>
              </a:rPr>
              <a:t> 1</a:t>
            </a:r>
          </a:p>
        </p:txBody>
      </p:sp>
      <p:sp>
        <p:nvSpPr>
          <p:cNvPr id="458756" name="Text Box 4"/>
          <p:cNvSpPr txBox="1">
            <a:spLocks noChangeArrowheads="1"/>
          </p:cNvSpPr>
          <p:nvPr/>
        </p:nvSpPr>
        <p:spPr bwMode="auto">
          <a:xfrm>
            <a:off x="322263" y="2293938"/>
            <a:ext cx="2541587" cy="457200"/>
          </a:xfrm>
          <a:prstGeom prst="rect">
            <a:avLst/>
          </a:prstGeom>
          <a:noFill/>
          <a:ln w="19050" algn="ctr">
            <a:noFill/>
            <a:miter lim="800000"/>
            <a:headEnd/>
            <a:tailEnd/>
          </a:ln>
        </p:spPr>
        <p:txBody>
          <a:bodyPr wrap="none">
            <a:spAutoFit/>
          </a:bodyPr>
          <a:lstStyle/>
          <a:p>
            <a:r>
              <a:rPr lang="en-US"/>
              <a:t>Four possibilities:</a:t>
            </a:r>
          </a:p>
        </p:txBody>
      </p:sp>
      <p:graphicFrame>
        <p:nvGraphicFramePr>
          <p:cNvPr id="458757" name="Group 5"/>
          <p:cNvGraphicFramePr>
            <a:graphicFrameLocks noGrp="1"/>
          </p:cNvGraphicFramePr>
          <p:nvPr/>
        </p:nvGraphicFramePr>
        <p:xfrm>
          <a:off x="2836863" y="2293938"/>
          <a:ext cx="1295400" cy="1950720"/>
        </p:xfrm>
        <a:graphic>
          <a:graphicData uri="http://schemas.openxmlformats.org/drawingml/2006/table">
            <a:tbl>
              <a:tblPr/>
              <a:tblGrid>
                <a:gridCol w="471487"/>
                <a:gridCol w="823913"/>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 </a:t>
                      </a:r>
                      <a:r>
                        <a:rPr kumimoji="0" lang="en-US" sz="2400" b="0" i="1" u="none" strike="noStrike" cap="none" normalizeH="0" baseline="0" smtClean="0">
                          <a:ln>
                            <a:noFill/>
                          </a:ln>
                          <a:solidFill>
                            <a:schemeClr val="accent2"/>
                          </a:solidFill>
                          <a:effectLst/>
                          <a:latin typeface="Times New Roman" pitchFamily="18" charset="0"/>
                        </a:rPr>
                        <a:t>x</a:t>
                      </a:r>
                    </a:p>
                  </a:txBody>
                  <a:tcPr horzOverflow="overflow">
                    <a:lnL cap="flat">
                      <a:noFill/>
                    </a:lnL>
                    <a:lnR w="19050" cap="flat" cmpd="sng" algn="ctr">
                      <a:solidFill>
                        <a:schemeClr val="tx1"/>
                      </a:solidFill>
                      <a:prstDash val="solid"/>
                      <a:round/>
                      <a:headEnd type="none" w="med" len="med"/>
                      <a:tailEnd type="none" w="med" len="med"/>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accent2"/>
                          </a:solidFill>
                          <a:effectLst/>
                          <a:latin typeface="Times New Roman" pitchFamily="18" charset="0"/>
                        </a:rPr>
                        <a:t>f</a:t>
                      </a:r>
                      <a:r>
                        <a:rPr kumimoji="0" lang="en-US" sz="1600" b="1" i="0" u="none" strike="noStrike" cap="none" normalizeH="0" baseline="-25000" smtClean="0">
                          <a:ln>
                            <a:noFill/>
                          </a:ln>
                          <a:solidFill>
                            <a:schemeClr val="accent2"/>
                          </a:solidFill>
                          <a:effectLst/>
                          <a:latin typeface="Arial" charset="0"/>
                        </a:rPr>
                        <a:t>00</a:t>
                      </a:r>
                      <a:r>
                        <a:rPr kumimoji="0" lang="en-US" sz="2400" b="0" i="0" u="none" strike="noStrike" cap="none" normalizeH="0" baseline="0" smtClean="0">
                          <a:ln>
                            <a:noFill/>
                          </a:ln>
                          <a:solidFill>
                            <a:schemeClr val="accent2"/>
                          </a:solidFill>
                          <a:effectLst/>
                          <a:latin typeface="Times New Roman" pitchFamily="18" charset="0"/>
                        </a:rPr>
                        <a:t>(</a:t>
                      </a:r>
                      <a:r>
                        <a:rPr kumimoji="0" lang="en-US" sz="2400" b="0" i="1" u="none" strike="noStrike" cap="none" normalizeH="0" baseline="0" smtClean="0">
                          <a:ln>
                            <a:noFill/>
                          </a:ln>
                          <a:solidFill>
                            <a:schemeClr val="accent2"/>
                          </a:solidFill>
                          <a:effectLst/>
                          <a:latin typeface="Times New Roman" pitchFamily="18" charset="0"/>
                        </a:rPr>
                        <a:t>x</a:t>
                      </a:r>
                      <a:r>
                        <a:rPr kumimoji="0" lang="en-US" sz="2400" b="0" i="0" u="none" strike="noStrike" cap="none" normalizeH="0" baseline="0" smtClean="0">
                          <a:ln>
                            <a:noFill/>
                          </a:ln>
                          <a:solidFill>
                            <a:schemeClr val="accent2"/>
                          </a:solidFill>
                          <a:effectLst/>
                          <a:latin typeface="Times New Roman" pitchFamily="18" charset="0"/>
                        </a:rPr>
                        <a:t>)</a:t>
                      </a:r>
                    </a:p>
                  </a:txBody>
                  <a:tcPr horzOverflow="overflow">
                    <a:lnL w="19050" cap="flat" cmpd="sng" algn="ctr">
                      <a:solidFill>
                        <a:schemeClr val="tx1"/>
                      </a:solidFill>
                      <a:prstDash val="solid"/>
                      <a:round/>
                      <a:headEnd type="none" w="med" len="med"/>
                      <a:tailEnd type="none" w="med" len="med"/>
                    </a:lnL>
                    <a:lnR cap="flat">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r>
              <a:tr h="1373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01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11</a:t>
                      </a:r>
                    </a:p>
                  </a:txBody>
                  <a:tcPr horzOverflow="overflow">
                    <a:lnL cap="flat">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   </a:t>
                      </a:r>
                      <a:r>
                        <a:rPr kumimoji="0" lang="en-US" sz="2000" b="0" i="0" u="none" strike="noStrike" cap="none" normalizeH="0" baseline="0" smtClean="0">
                          <a:ln>
                            <a:noFill/>
                          </a:ln>
                          <a:solidFill>
                            <a:schemeClr val="accent2"/>
                          </a:solidFill>
                          <a:effectLst/>
                          <a:latin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   </a:t>
                      </a:r>
                      <a:r>
                        <a:rPr kumimoji="0" lang="en-US" sz="2000" b="0" i="0" u="none" strike="noStrike" cap="none" normalizeH="0" baseline="0" smtClean="0">
                          <a:ln>
                            <a:noFill/>
                          </a:ln>
                          <a:solidFill>
                            <a:schemeClr val="accent2"/>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   </a:t>
                      </a:r>
                      <a:r>
                        <a:rPr kumimoji="0" lang="en-US" sz="2000" b="0" i="0" u="none" strike="noStrike" cap="none" normalizeH="0" baseline="0" smtClean="0">
                          <a:ln>
                            <a:noFill/>
                          </a:ln>
                          <a:solidFill>
                            <a:schemeClr val="accent2"/>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   </a:t>
                      </a:r>
                      <a:r>
                        <a:rPr kumimoji="0" lang="en-US" sz="2000" b="0" i="0" u="none" strike="noStrike" cap="none" normalizeH="0" baseline="0" smtClean="0">
                          <a:ln>
                            <a:noFill/>
                          </a:ln>
                          <a:solidFill>
                            <a:schemeClr val="accent2"/>
                          </a:solidFill>
                          <a:effectLst/>
                          <a:latin typeface="Arial" charset="0"/>
                        </a:rPr>
                        <a:t>0</a:t>
                      </a:r>
                    </a:p>
                  </a:txBody>
                  <a:tcPr horzOverflow="overflow">
                    <a:lnL w="19050" cap="flat" cmpd="sng" algn="ctr">
                      <a:solidFill>
                        <a:schemeClr val="tx1"/>
                      </a:solidFill>
                      <a:prstDash val="solid"/>
                      <a:round/>
                      <a:headEnd type="none" w="med" len="med"/>
                      <a:tailEnd type="none" w="med" len="med"/>
                    </a:lnL>
                    <a:lnR cap="flat">
                      <a:noFill/>
                    </a:lnR>
                    <a:lnT w="1905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458772" name="Text Box 20"/>
          <p:cNvSpPr txBox="1">
            <a:spLocks noChangeArrowheads="1"/>
          </p:cNvSpPr>
          <p:nvPr/>
        </p:nvSpPr>
        <p:spPr bwMode="auto">
          <a:xfrm>
            <a:off x="322263" y="4475163"/>
            <a:ext cx="5534025" cy="519112"/>
          </a:xfrm>
          <a:prstGeom prst="rect">
            <a:avLst/>
          </a:prstGeom>
          <a:noFill/>
          <a:ln w="19050" algn="ctr">
            <a:noFill/>
            <a:miter lim="800000"/>
            <a:headEnd/>
            <a:tailEnd/>
          </a:ln>
        </p:spPr>
        <p:txBody>
          <a:bodyPr wrap="none">
            <a:spAutoFit/>
          </a:bodyPr>
          <a:lstStyle/>
          <a:p>
            <a:r>
              <a:rPr lang="en-US" b="1"/>
              <a:t>Goal: </a:t>
            </a:r>
            <a:r>
              <a:rPr lang="en-US"/>
              <a:t>find </a:t>
            </a:r>
            <a:r>
              <a:rPr lang="en-US" sz="2800" i="1">
                <a:latin typeface="Times New Roman" pitchFamily="18" charset="0"/>
              </a:rPr>
              <a:t>x </a:t>
            </a:r>
            <a:r>
              <a:rPr lang="en-US">
                <a:sym typeface="Symbol" pitchFamily="18" charset="2"/>
              </a:rPr>
              <a:t></a:t>
            </a:r>
            <a:r>
              <a:rPr lang="en-US"/>
              <a:t> </a:t>
            </a:r>
            <a:r>
              <a:rPr lang="en-US">
                <a:latin typeface="Times New Roman" pitchFamily="18" charset="0"/>
              </a:rPr>
              <a:t>{0,1}</a:t>
            </a:r>
            <a:r>
              <a:rPr lang="en-US" sz="2800" baseline="30000">
                <a:latin typeface="Times New Roman" pitchFamily="18" charset="0"/>
              </a:rPr>
              <a:t>2 </a:t>
            </a:r>
            <a:r>
              <a:rPr lang="en-US">
                <a:latin typeface="Times New Roman" pitchFamily="18" charset="0"/>
                <a:sym typeface="Wingdings" pitchFamily="2" charset="2"/>
              </a:rPr>
              <a:t> </a:t>
            </a:r>
            <a:r>
              <a:rPr lang="en-US"/>
              <a:t>for which </a:t>
            </a:r>
            <a:r>
              <a:rPr lang="en-US" sz="2800" i="1">
                <a:latin typeface="Times New Roman" pitchFamily="18" charset="0"/>
              </a:rPr>
              <a:t>f</a:t>
            </a:r>
            <a:r>
              <a:rPr lang="en-US" sz="2800" baseline="-25000">
                <a:latin typeface="Times New Roman" pitchFamily="18" charset="0"/>
              </a:rPr>
              <a:t> </a:t>
            </a:r>
            <a:r>
              <a:rPr lang="en-US" sz="2800">
                <a:latin typeface="Times New Roman" pitchFamily="18" charset="0"/>
              </a:rPr>
              <a:t>(</a:t>
            </a:r>
            <a:r>
              <a:rPr lang="en-US" sz="2800" i="1">
                <a:latin typeface="Times New Roman" pitchFamily="18" charset="0"/>
              </a:rPr>
              <a:t>x</a:t>
            </a:r>
            <a:r>
              <a:rPr lang="en-US" sz="2800">
                <a:latin typeface="Times New Roman" pitchFamily="18" charset="0"/>
              </a:rPr>
              <a:t>) </a:t>
            </a:r>
            <a:r>
              <a:rPr lang="en-US" b="1">
                <a:latin typeface="Times New Roman" pitchFamily="18" charset="0"/>
              </a:rPr>
              <a:t>=</a:t>
            </a:r>
            <a:r>
              <a:rPr lang="en-US">
                <a:latin typeface="Times New Roman" pitchFamily="18" charset="0"/>
              </a:rPr>
              <a:t> 1</a:t>
            </a:r>
            <a:r>
              <a:rPr lang="en-US"/>
              <a:t> </a:t>
            </a:r>
          </a:p>
        </p:txBody>
      </p:sp>
      <p:graphicFrame>
        <p:nvGraphicFramePr>
          <p:cNvPr id="458773" name="Group 21"/>
          <p:cNvGraphicFramePr>
            <a:graphicFrameLocks noGrp="1"/>
          </p:cNvGraphicFramePr>
          <p:nvPr/>
        </p:nvGraphicFramePr>
        <p:xfrm>
          <a:off x="4360863" y="2293938"/>
          <a:ext cx="1295400" cy="1950720"/>
        </p:xfrm>
        <a:graphic>
          <a:graphicData uri="http://schemas.openxmlformats.org/drawingml/2006/table">
            <a:tbl>
              <a:tblPr/>
              <a:tblGrid>
                <a:gridCol w="471487"/>
                <a:gridCol w="823913"/>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 </a:t>
                      </a:r>
                      <a:r>
                        <a:rPr kumimoji="0" lang="en-US" sz="2400" b="0" i="1" u="none" strike="noStrike" cap="none" normalizeH="0" baseline="0" smtClean="0">
                          <a:ln>
                            <a:noFill/>
                          </a:ln>
                          <a:solidFill>
                            <a:schemeClr val="accent2"/>
                          </a:solidFill>
                          <a:effectLst/>
                          <a:latin typeface="Times New Roman" pitchFamily="18" charset="0"/>
                        </a:rPr>
                        <a:t>x</a:t>
                      </a:r>
                    </a:p>
                  </a:txBody>
                  <a:tcPr horzOverflow="overflow">
                    <a:lnL cap="flat">
                      <a:noFill/>
                    </a:lnL>
                    <a:lnR w="19050" cap="flat" cmpd="sng" algn="ctr">
                      <a:solidFill>
                        <a:schemeClr val="tx1"/>
                      </a:solidFill>
                      <a:prstDash val="solid"/>
                      <a:round/>
                      <a:headEnd type="none" w="med" len="med"/>
                      <a:tailEnd type="none" w="med" len="med"/>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accent2"/>
                          </a:solidFill>
                          <a:effectLst/>
                          <a:latin typeface="Times New Roman" pitchFamily="18" charset="0"/>
                        </a:rPr>
                        <a:t>f</a:t>
                      </a:r>
                      <a:r>
                        <a:rPr kumimoji="0" lang="en-US" sz="1600" b="1" i="0" u="none" strike="noStrike" cap="none" normalizeH="0" baseline="-25000" smtClean="0">
                          <a:ln>
                            <a:noFill/>
                          </a:ln>
                          <a:solidFill>
                            <a:schemeClr val="accent2"/>
                          </a:solidFill>
                          <a:effectLst/>
                          <a:latin typeface="Arial" charset="0"/>
                        </a:rPr>
                        <a:t>01</a:t>
                      </a:r>
                      <a:r>
                        <a:rPr kumimoji="0" lang="en-US" sz="2400" b="0" i="0" u="none" strike="noStrike" cap="none" normalizeH="0" baseline="0" smtClean="0">
                          <a:ln>
                            <a:noFill/>
                          </a:ln>
                          <a:solidFill>
                            <a:schemeClr val="accent2"/>
                          </a:solidFill>
                          <a:effectLst/>
                          <a:latin typeface="Times New Roman" pitchFamily="18" charset="0"/>
                        </a:rPr>
                        <a:t>(</a:t>
                      </a:r>
                      <a:r>
                        <a:rPr kumimoji="0" lang="en-US" sz="2400" b="0" i="1" u="none" strike="noStrike" cap="none" normalizeH="0" baseline="0" smtClean="0">
                          <a:ln>
                            <a:noFill/>
                          </a:ln>
                          <a:solidFill>
                            <a:schemeClr val="accent2"/>
                          </a:solidFill>
                          <a:effectLst/>
                          <a:latin typeface="Times New Roman" pitchFamily="18" charset="0"/>
                        </a:rPr>
                        <a:t>x</a:t>
                      </a:r>
                      <a:r>
                        <a:rPr kumimoji="0" lang="en-US" sz="2400" b="0" i="0" u="none" strike="noStrike" cap="none" normalizeH="0" baseline="0" smtClean="0">
                          <a:ln>
                            <a:noFill/>
                          </a:ln>
                          <a:solidFill>
                            <a:schemeClr val="accent2"/>
                          </a:solidFill>
                          <a:effectLst/>
                          <a:latin typeface="Times New Roman" pitchFamily="18" charset="0"/>
                        </a:rPr>
                        <a:t>)</a:t>
                      </a:r>
                    </a:p>
                  </a:txBody>
                  <a:tcPr horzOverflow="overflow">
                    <a:lnL w="19050" cap="flat" cmpd="sng" algn="ctr">
                      <a:solidFill>
                        <a:schemeClr val="tx1"/>
                      </a:solidFill>
                      <a:prstDash val="solid"/>
                      <a:round/>
                      <a:headEnd type="none" w="med" len="med"/>
                      <a:tailEnd type="none" w="med" len="med"/>
                    </a:lnL>
                    <a:lnR cap="flat">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r>
              <a:tr h="1373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01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11</a:t>
                      </a:r>
                    </a:p>
                  </a:txBody>
                  <a:tcPr horzOverflow="overflow">
                    <a:lnL cap="flat">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   </a:t>
                      </a:r>
                      <a:r>
                        <a:rPr kumimoji="0" lang="en-US" sz="2000" b="0" i="0" u="none" strike="noStrike" cap="none" normalizeH="0" baseline="0" smtClean="0">
                          <a:ln>
                            <a:noFill/>
                          </a:ln>
                          <a:solidFill>
                            <a:schemeClr val="accent2"/>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   </a:t>
                      </a:r>
                      <a:r>
                        <a:rPr kumimoji="0" lang="en-US" sz="2000" b="0" i="0" u="none" strike="noStrike" cap="none" normalizeH="0" baseline="0" smtClean="0">
                          <a:ln>
                            <a:noFill/>
                          </a:ln>
                          <a:solidFill>
                            <a:schemeClr val="accent2"/>
                          </a:solidFill>
                          <a:effectLst/>
                          <a:latin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   </a:t>
                      </a:r>
                      <a:r>
                        <a:rPr kumimoji="0" lang="en-US" sz="2000" b="0" i="0" u="none" strike="noStrike" cap="none" normalizeH="0" baseline="0" smtClean="0">
                          <a:ln>
                            <a:noFill/>
                          </a:ln>
                          <a:solidFill>
                            <a:schemeClr val="accent2"/>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   </a:t>
                      </a:r>
                      <a:r>
                        <a:rPr kumimoji="0" lang="en-US" sz="2000" b="0" i="0" u="none" strike="noStrike" cap="none" normalizeH="0" baseline="0" smtClean="0">
                          <a:ln>
                            <a:noFill/>
                          </a:ln>
                          <a:solidFill>
                            <a:schemeClr val="accent2"/>
                          </a:solidFill>
                          <a:effectLst/>
                          <a:latin typeface="Arial" charset="0"/>
                        </a:rPr>
                        <a:t>0</a:t>
                      </a:r>
                    </a:p>
                  </a:txBody>
                  <a:tcPr horzOverflow="overflow">
                    <a:lnL w="19050" cap="flat" cmpd="sng" algn="ctr">
                      <a:solidFill>
                        <a:schemeClr val="tx1"/>
                      </a:solidFill>
                      <a:prstDash val="solid"/>
                      <a:round/>
                      <a:headEnd type="none" w="med" len="med"/>
                      <a:tailEnd type="none" w="med" len="med"/>
                    </a:lnL>
                    <a:lnR cap="flat">
                      <a:noFill/>
                    </a:lnR>
                    <a:lnT w="1905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458788" name="Group 36"/>
          <p:cNvGraphicFramePr>
            <a:graphicFrameLocks noGrp="1"/>
          </p:cNvGraphicFramePr>
          <p:nvPr/>
        </p:nvGraphicFramePr>
        <p:xfrm>
          <a:off x="5884863" y="2293938"/>
          <a:ext cx="1295400" cy="1950720"/>
        </p:xfrm>
        <a:graphic>
          <a:graphicData uri="http://schemas.openxmlformats.org/drawingml/2006/table">
            <a:tbl>
              <a:tblPr/>
              <a:tblGrid>
                <a:gridCol w="471487"/>
                <a:gridCol w="823913"/>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 </a:t>
                      </a:r>
                      <a:r>
                        <a:rPr kumimoji="0" lang="en-US" sz="2400" b="0" i="1" u="none" strike="noStrike" cap="none" normalizeH="0" baseline="0" smtClean="0">
                          <a:ln>
                            <a:noFill/>
                          </a:ln>
                          <a:solidFill>
                            <a:schemeClr val="accent2"/>
                          </a:solidFill>
                          <a:effectLst/>
                          <a:latin typeface="Times New Roman" pitchFamily="18" charset="0"/>
                        </a:rPr>
                        <a:t>x</a:t>
                      </a:r>
                    </a:p>
                  </a:txBody>
                  <a:tcPr horzOverflow="overflow">
                    <a:lnL cap="flat">
                      <a:noFill/>
                    </a:lnL>
                    <a:lnR w="19050" cap="flat" cmpd="sng" algn="ctr">
                      <a:solidFill>
                        <a:schemeClr val="tx1"/>
                      </a:solidFill>
                      <a:prstDash val="solid"/>
                      <a:round/>
                      <a:headEnd type="none" w="med" len="med"/>
                      <a:tailEnd type="none" w="med" len="med"/>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accent2"/>
                          </a:solidFill>
                          <a:effectLst/>
                          <a:latin typeface="Times New Roman" pitchFamily="18" charset="0"/>
                        </a:rPr>
                        <a:t>f</a:t>
                      </a:r>
                      <a:r>
                        <a:rPr kumimoji="0" lang="en-US" sz="1600" b="1" i="0" u="none" strike="noStrike" cap="none" normalizeH="0" baseline="-25000" smtClean="0">
                          <a:ln>
                            <a:noFill/>
                          </a:ln>
                          <a:solidFill>
                            <a:schemeClr val="accent2"/>
                          </a:solidFill>
                          <a:effectLst/>
                          <a:latin typeface="Arial" charset="0"/>
                        </a:rPr>
                        <a:t>10</a:t>
                      </a:r>
                      <a:r>
                        <a:rPr kumimoji="0" lang="en-US" sz="2400" b="0" i="0" u="none" strike="noStrike" cap="none" normalizeH="0" baseline="0" smtClean="0">
                          <a:ln>
                            <a:noFill/>
                          </a:ln>
                          <a:solidFill>
                            <a:schemeClr val="accent2"/>
                          </a:solidFill>
                          <a:effectLst/>
                          <a:latin typeface="Times New Roman" pitchFamily="18" charset="0"/>
                        </a:rPr>
                        <a:t>(</a:t>
                      </a:r>
                      <a:r>
                        <a:rPr kumimoji="0" lang="en-US" sz="2400" b="0" i="1" u="none" strike="noStrike" cap="none" normalizeH="0" baseline="0" smtClean="0">
                          <a:ln>
                            <a:noFill/>
                          </a:ln>
                          <a:solidFill>
                            <a:schemeClr val="accent2"/>
                          </a:solidFill>
                          <a:effectLst/>
                          <a:latin typeface="Times New Roman" pitchFamily="18" charset="0"/>
                        </a:rPr>
                        <a:t>x</a:t>
                      </a:r>
                      <a:r>
                        <a:rPr kumimoji="0" lang="en-US" sz="2400" b="0" i="0" u="none" strike="noStrike" cap="none" normalizeH="0" baseline="0" smtClean="0">
                          <a:ln>
                            <a:noFill/>
                          </a:ln>
                          <a:solidFill>
                            <a:schemeClr val="accent2"/>
                          </a:solidFill>
                          <a:effectLst/>
                          <a:latin typeface="Times New Roman" pitchFamily="18" charset="0"/>
                        </a:rPr>
                        <a:t>)</a:t>
                      </a:r>
                    </a:p>
                  </a:txBody>
                  <a:tcPr horzOverflow="overflow">
                    <a:lnL w="19050" cap="flat" cmpd="sng" algn="ctr">
                      <a:solidFill>
                        <a:schemeClr val="tx1"/>
                      </a:solidFill>
                      <a:prstDash val="solid"/>
                      <a:round/>
                      <a:headEnd type="none" w="med" len="med"/>
                      <a:tailEnd type="none" w="med" len="med"/>
                    </a:lnL>
                    <a:lnR cap="flat">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r>
              <a:tr h="1373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01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11</a:t>
                      </a:r>
                    </a:p>
                  </a:txBody>
                  <a:tcPr horzOverflow="overflow">
                    <a:lnL cap="flat">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   </a:t>
                      </a:r>
                      <a:r>
                        <a:rPr kumimoji="0" lang="en-US" sz="2000" b="0" i="0" u="none" strike="noStrike" cap="none" normalizeH="0" baseline="0" smtClean="0">
                          <a:ln>
                            <a:noFill/>
                          </a:ln>
                          <a:solidFill>
                            <a:schemeClr val="accent2"/>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   </a:t>
                      </a:r>
                      <a:r>
                        <a:rPr kumimoji="0" lang="en-US" sz="2000" b="0" i="0" u="none" strike="noStrike" cap="none" normalizeH="0" baseline="0" smtClean="0">
                          <a:ln>
                            <a:noFill/>
                          </a:ln>
                          <a:solidFill>
                            <a:schemeClr val="accent2"/>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   </a:t>
                      </a:r>
                      <a:r>
                        <a:rPr kumimoji="0" lang="en-US" sz="2000" b="0" i="0" u="none" strike="noStrike" cap="none" normalizeH="0" baseline="0" smtClean="0">
                          <a:ln>
                            <a:noFill/>
                          </a:ln>
                          <a:solidFill>
                            <a:schemeClr val="accent2"/>
                          </a:solidFill>
                          <a:effectLst/>
                          <a:latin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   </a:t>
                      </a:r>
                      <a:r>
                        <a:rPr kumimoji="0" lang="en-US" sz="2000" b="0" i="0" u="none" strike="noStrike" cap="none" normalizeH="0" baseline="0" smtClean="0">
                          <a:ln>
                            <a:noFill/>
                          </a:ln>
                          <a:solidFill>
                            <a:schemeClr val="accent2"/>
                          </a:solidFill>
                          <a:effectLst/>
                          <a:latin typeface="Arial" charset="0"/>
                        </a:rPr>
                        <a:t>0</a:t>
                      </a:r>
                    </a:p>
                  </a:txBody>
                  <a:tcPr horzOverflow="overflow">
                    <a:lnL w="19050" cap="flat" cmpd="sng" algn="ctr">
                      <a:solidFill>
                        <a:schemeClr val="tx1"/>
                      </a:solidFill>
                      <a:prstDash val="solid"/>
                      <a:round/>
                      <a:headEnd type="none" w="med" len="med"/>
                      <a:tailEnd type="none" w="med" len="med"/>
                    </a:lnL>
                    <a:lnR cap="flat">
                      <a:noFill/>
                    </a:lnR>
                    <a:lnT w="1905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458803" name="Group 51"/>
          <p:cNvGraphicFramePr>
            <a:graphicFrameLocks noGrp="1"/>
          </p:cNvGraphicFramePr>
          <p:nvPr/>
        </p:nvGraphicFramePr>
        <p:xfrm>
          <a:off x="7408863" y="2293938"/>
          <a:ext cx="1295400" cy="1950720"/>
        </p:xfrm>
        <a:graphic>
          <a:graphicData uri="http://schemas.openxmlformats.org/drawingml/2006/table">
            <a:tbl>
              <a:tblPr/>
              <a:tblGrid>
                <a:gridCol w="471487"/>
                <a:gridCol w="823913"/>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 </a:t>
                      </a:r>
                      <a:r>
                        <a:rPr kumimoji="0" lang="en-US" sz="2400" b="0" i="1" u="none" strike="noStrike" cap="none" normalizeH="0" baseline="0" smtClean="0">
                          <a:ln>
                            <a:noFill/>
                          </a:ln>
                          <a:solidFill>
                            <a:schemeClr val="accent2"/>
                          </a:solidFill>
                          <a:effectLst/>
                          <a:latin typeface="Times New Roman" pitchFamily="18" charset="0"/>
                        </a:rPr>
                        <a:t>x</a:t>
                      </a:r>
                    </a:p>
                  </a:txBody>
                  <a:tcPr horzOverflow="overflow">
                    <a:lnL cap="flat">
                      <a:noFill/>
                    </a:lnL>
                    <a:lnR w="19050" cap="flat" cmpd="sng" algn="ctr">
                      <a:solidFill>
                        <a:schemeClr val="tx1"/>
                      </a:solidFill>
                      <a:prstDash val="solid"/>
                      <a:round/>
                      <a:headEnd type="none" w="med" len="med"/>
                      <a:tailEnd type="none" w="med" len="med"/>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accent2"/>
                          </a:solidFill>
                          <a:effectLst/>
                          <a:latin typeface="Times New Roman" pitchFamily="18" charset="0"/>
                        </a:rPr>
                        <a:t>f</a:t>
                      </a:r>
                      <a:r>
                        <a:rPr kumimoji="0" lang="en-US" sz="1600" b="1" i="0" u="none" strike="noStrike" cap="none" normalizeH="0" baseline="-25000" smtClean="0">
                          <a:ln>
                            <a:noFill/>
                          </a:ln>
                          <a:solidFill>
                            <a:schemeClr val="accent2"/>
                          </a:solidFill>
                          <a:effectLst/>
                          <a:latin typeface="Arial" charset="0"/>
                        </a:rPr>
                        <a:t>11</a:t>
                      </a:r>
                      <a:r>
                        <a:rPr kumimoji="0" lang="en-US" sz="2400" b="0" i="0" u="none" strike="noStrike" cap="none" normalizeH="0" baseline="0" smtClean="0">
                          <a:ln>
                            <a:noFill/>
                          </a:ln>
                          <a:solidFill>
                            <a:schemeClr val="accent2"/>
                          </a:solidFill>
                          <a:effectLst/>
                          <a:latin typeface="Times New Roman" pitchFamily="18" charset="0"/>
                        </a:rPr>
                        <a:t>(</a:t>
                      </a:r>
                      <a:r>
                        <a:rPr kumimoji="0" lang="en-US" sz="2400" b="0" i="1" u="none" strike="noStrike" cap="none" normalizeH="0" baseline="0" smtClean="0">
                          <a:ln>
                            <a:noFill/>
                          </a:ln>
                          <a:solidFill>
                            <a:schemeClr val="accent2"/>
                          </a:solidFill>
                          <a:effectLst/>
                          <a:latin typeface="Times New Roman" pitchFamily="18" charset="0"/>
                        </a:rPr>
                        <a:t>x</a:t>
                      </a:r>
                      <a:r>
                        <a:rPr kumimoji="0" lang="en-US" sz="2400" b="0" i="0" u="none" strike="noStrike" cap="none" normalizeH="0" baseline="0" smtClean="0">
                          <a:ln>
                            <a:noFill/>
                          </a:ln>
                          <a:solidFill>
                            <a:schemeClr val="accent2"/>
                          </a:solidFill>
                          <a:effectLst/>
                          <a:latin typeface="Times New Roman" pitchFamily="18" charset="0"/>
                        </a:rPr>
                        <a:t>)</a:t>
                      </a:r>
                    </a:p>
                  </a:txBody>
                  <a:tcPr horzOverflow="overflow">
                    <a:lnL w="19050" cap="flat" cmpd="sng" algn="ctr">
                      <a:solidFill>
                        <a:schemeClr val="tx1"/>
                      </a:solidFill>
                      <a:prstDash val="solid"/>
                      <a:round/>
                      <a:headEnd type="none" w="med" len="med"/>
                      <a:tailEnd type="none" w="med" len="med"/>
                    </a:lnL>
                    <a:lnR cap="flat">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r>
              <a:tr h="1373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01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11</a:t>
                      </a:r>
                    </a:p>
                  </a:txBody>
                  <a:tcPr horzOverflow="overflow">
                    <a:lnL cap="flat">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   </a:t>
                      </a:r>
                      <a:r>
                        <a:rPr kumimoji="0" lang="en-US" sz="2000" b="0" i="0" u="none" strike="noStrike" cap="none" normalizeH="0" baseline="0" smtClean="0">
                          <a:ln>
                            <a:noFill/>
                          </a:ln>
                          <a:solidFill>
                            <a:schemeClr val="accent2"/>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   </a:t>
                      </a:r>
                      <a:r>
                        <a:rPr kumimoji="0" lang="en-US" sz="2000" b="0" i="0" u="none" strike="noStrike" cap="none" normalizeH="0" baseline="0" smtClean="0">
                          <a:ln>
                            <a:noFill/>
                          </a:ln>
                          <a:solidFill>
                            <a:schemeClr val="accent2"/>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   </a:t>
                      </a:r>
                      <a:r>
                        <a:rPr kumimoji="0" lang="en-US" sz="2000" b="0" i="0" u="none" strike="noStrike" cap="none" normalizeH="0" baseline="0" smtClean="0">
                          <a:ln>
                            <a:noFill/>
                          </a:ln>
                          <a:solidFill>
                            <a:schemeClr val="accent2"/>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   </a:t>
                      </a:r>
                      <a:r>
                        <a:rPr kumimoji="0" lang="en-US" sz="2000" b="0" i="0" u="none" strike="noStrike" cap="none" normalizeH="0" baseline="0" smtClean="0">
                          <a:ln>
                            <a:noFill/>
                          </a:ln>
                          <a:solidFill>
                            <a:schemeClr val="accent2"/>
                          </a:solidFill>
                          <a:effectLst/>
                          <a:latin typeface="Arial" charset="0"/>
                        </a:rPr>
                        <a:t>1</a:t>
                      </a:r>
                    </a:p>
                  </a:txBody>
                  <a:tcPr horzOverflow="overflow">
                    <a:lnL w="19050" cap="flat" cmpd="sng" algn="ctr">
                      <a:solidFill>
                        <a:schemeClr val="tx1"/>
                      </a:solidFill>
                      <a:prstDash val="solid"/>
                      <a:round/>
                      <a:headEnd type="none" w="med" len="med"/>
                      <a:tailEnd type="none" w="med" len="med"/>
                    </a:lnL>
                    <a:lnR cap="flat">
                      <a:noFill/>
                    </a:lnR>
                    <a:lnT w="1905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458818" name="Text Box 66"/>
          <p:cNvSpPr txBox="1">
            <a:spLocks noChangeArrowheads="1"/>
          </p:cNvSpPr>
          <p:nvPr/>
        </p:nvSpPr>
        <p:spPr bwMode="auto">
          <a:xfrm>
            <a:off x="322263" y="5189538"/>
            <a:ext cx="8132762" cy="457200"/>
          </a:xfrm>
          <a:prstGeom prst="rect">
            <a:avLst/>
          </a:prstGeom>
          <a:noFill/>
          <a:ln w="19050" algn="ctr">
            <a:noFill/>
            <a:miter lim="800000"/>
            <a:headEnd/>
            <a:tailEnd/>
          </a:ln>
        </p:spPr>
        <p:txBody>
          <a:bodyPr wrap="none">
            <a:spAutoFit/>
          </a:bodyPr>
          <a:lstStyle/>
          <a:p>
            <a:r>
              <a:rPr lang="en-US">
                <a:solidFill>
                  <a:srgbClr val="CC0000"/>
                </a:solidFill>
              </a:rPr>
              <a:t>What is the minimum number of queries </a:t>
            </a:r>
            <a:r>
              <a:rPr lang="en-US" b="1" i="1">
                <a:solidFill>
                  <a:srgbClr val="CC0000"/>
                </a:solidFill>
              </a:rPr>
              <a:t>classically?</a:t>
            </a:r>
            <a:r>
              <a:rPr lang="en-US" b="1">
                <a:solidFill>
                  <a:srgbClr val="CC0000"/>
                </a:solidFill>
              </a:rPr>
              <a:t> </a:t>
            </a:r>
            <a:r>
              <a:rPr lang="en-US">
                <a:solidFill>
                  <a:srgbClr val="CC0000"/>
                </a:solidFill>
              </a:rPr>
              <a:t>____</a:t>
            </a:r>
          </a:p>
        </p:txBody>
      </p:sp>
      <p:sp>
        <p:nvSpPr>
          <p:cNvPr id="458819" name="Text Box 67"/>
          <p:cNvSpPr txBox="1">
            <a:spLocks noChangeArrowheads="1"/>
          </p:cNvSpPr>
          <p:nvPr/>
        </p:nvSpPr>
        <p:spPr bwMode="auto">
          <a:xfrm>
            <a:off x="322263" y="5799138"/>
            <a:ext cx="2724150" cy="457200"/>
          </a:xfrm>
          <a:prstGeom prst="rect">
            <a:avLst/>
          </a:prstGeom>
          <a:noFill/>
          <a:ln w="19050" algn="ctr">
            <a:noFill/>
            <a:miter lim="800000"/>
            <a:headEnd/>
            <a:tailEnd/>
          </a:ln>
        </p:spPr>
        <p:txBody>
          <a:bodyPr wrap="none">
            <a:spAutoFit/>
          </a:bodyPr>
          <a:lstStyle/>
          <a:p>
            <a:r>
              <a:rPr lang="en-US" b="1" i="1">
                <a:solidFill>
                  <a:srgbClr val="CC0000"/>
                </a:solidFill>
              </a:rPr>
              <a:t>Quantumly?</a:t>
            </a:r>
            <a:r>
              <a:rPr lang="en-US">
                <a:solidFill>
                  <a:srgbClr val="CC0000"/>
                </a:solidFill>
              </a:rPr>
              <a:t> ____</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87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875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877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878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88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87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88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88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6" grpId="0"/>
      <p:bldP spid="458772" grpId="0"/>
      <p:bldP spid="458818" grpId="0"/>
      <p:bldP spid="45881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2"/>
          </p:nvPr>
        </p:nvSpPr>
        <p:spPr>
          <a:noFill/>
        </p:spPr>
        <p:txBody>
          <a:bodyPr/>
          <a:lstStyle/>
          <a:p>
            <a:fld id="{FD1D7967-7383-4CA6-9619-DD6E7F61648B}" type="slidenum">
              <a:rPr lang="en-US"/>
              <a:pPr/>
              <a:t>63</a:t>
            </a:fld>
            <a:endParaRPr lang="en-US"/>
          </a:p>
        </p:txBody>
      </p:sp>
      <p:sp>
        <p:nvSpPr>
          <p:cNvPr id="459778" name="Rectangle 2"/>
          <p:cNvSpPr>
            <a:spLocks noGrp="1" noChangeArrowheads="1"/>
          </p:cNvSpPr>
          <p:nvPr>
            <p:ph type="title"/>
          </p:nvPr>
        </p:nvSpPr>
        <p:spPr/>
        <p:txBody>
          <a:bodyPr/>
          <a:lstStyle/>
          <a:p>
            <a:pPr eaLnBrk="1" hangingPunct="1">
              <a:defRPr/>
            </a:pPr>
            <a:r>
              <a:rPr lang="en-US" b="1" smtClean="0">
                <a:solidFill>
                  <a:srgbClr val="666699"/>
                </a:solidFill>
                <a:effectLst>
                  <a:outerShdw blurRad="38100" dist="38100" dir="2700000" algn="tl">
                    <a:srgbClr val="C0C0C0"/>
                  </a:outerShdw>
                </a:effectLst>
              </a:rPr>
              <a:t>Quantum algorithm (I)</a:t>
            </a:r>
            <a:endParaRPr lang="en-US" sz="4800" b="1" i="1" smtClean="0">
              <a:solidFill>
                <a:srgbClr val="666699"/>
              </a:solidFill>
              <a:effectLst>
                <a:outerShdw blurRad="38100" dist="38100" dir="2700000" algn="tl">
                  <a:srgbClr val="C0C0C0"/>
                </a:outerShdw>
              </a:effectLst>
              <a:latin typeface="Times New Roman" pitchFamily="18" charset="0"/>
            </a:endParaRPr>
          </a:p>
        </p:txBody>
      </p:sp>
      <p:grpSp>
        <p:nvGrpSpPr>
          <p:cNvPr id="2" name="Group 3"/>
          <p:cNvGrpSpPr>
            <a:grpSpLocks/>
          </p:cNvGrpSpPr>
          <p:nvPr/>
        </p:nvGrpSpPr>
        <p:grpSpPr bwMode="auto">
          <a:xfrm>
            <a:off x="457200" y="1600200"/>
            <a:ext cx="3956050" cy="1433513"/>
            <a:chOff x="288" y="816"/>
            <a:chExt cx="2492" cy="903"/>
          </a:xfrm>
        </p:grpSpPr>
        <p:grpSp>
          <p:nvGrpSpPr>
            <p:cNvPr id="3" name="Group 4"/>
            <p:cNvGrpSpPr>
              <a:grpSpLocks/>
            </p:cNvGrpSpPr>
            <p:nvPr/>
          </p:nvGrpSpPr>
          <p:grpSpPr bwMode="auto">
            <a:xfrm>
              <a:off x="720" y="912"/>
              <a:ext cx="864" cy="720"/>
              <a:chOff x="768" y="912"/>
              <a:chExt cx="864" cy="720"/>
            </a:xfrm>
          </p:grpSpPr>
          <p:sp>
            <p:nvSpPr>
              <p:cNvPr id="38947" name="Line 5"/>
              <p:cNvSpPr>
                <a:spLocks noChangeShapeType="1"/>
              </p:cNvSpPr>
              <p:nvPr/>
            </p:nvSpPr>
            <p:spPr bwMode="auto">
              <a:xfrm>
                <a:off x="768" y="1008"/>
                <a:ext cx="864" cy="0"/>
              </a:xfrm>
              <a:prstGeom prst="line">
                <a:avLst/>
              </a:prstGeom>
              <a:noFill/>
              <a:ln w="19050">
                <a:solidFill>
                  <a:schemeClr val="tx1"/>
                </a:solidFill>
                <a:round/>
                <a:headEnd/>
                <a:tailEnd/>
              </a:ln>
            </p:spPr>
            <p:txBody>
              <a:bodyPr/>
              <a:lstStyle/>
              <a:p>
                <a:endParaRPr lang="en-US"/>
              </a:p>
            </p:txBody>
          </p:sp>
          <p:sp>
            <p:nvSpPr>
              <p:cNvPr id="38948" name="Line 6"/>
              <p:cNvSpPr>
                <a:spLocks noChangeShapeType="1"/>
              </p:cNvSpPr>
              <p:nvPr/>
            </p:nvSpPr>
            <p:spPr bwMode="auto">
              <a:xfrm>
                <a:off x="768" y="1296"/>
                <a:ext cx="864" cy="0"/>
              </a:xfrm>
              <a:prstGeom prst="line">
                <a:avLst/>
              </a:prstGeom>
              <a:noFill/>
              <a:ln w="19050">
                <a:solidFill>
                  <a:schemeClr val="tx1"/>
                </a:solidFill>
                <a:round/>
                <a:headEnd/>
                <a:tailEnd/>
              </a:ln>
            </p:spPr>
            <p:txBody>
              <a:bodyPr/>
              <a:lstStyle/>
              <a:p>
                <a:endParaRPr lang="en-US"/>
              </a:p>
            </p:txBody>
          </p:sp>
          <p:sp>
            <p:nvSpPr>
              <p:cNvPr id="38949" name="Rectangle 7"/>
              <p:cNvSpPr>
                <a:spLocks noChangeArrowheads="1"/>
              </p:cNvSpPr>
              <p:nvPr/>
            </p:nvSpPr>
            <p:spPr bwMode="auto">
              <a:xfrm>
                <a:off x="1008" y="912"/>
                <a:ext cx="384" cy="480"/>
              </a:xfrm>
              <a:prstGeom prst="rect">
                <a:avLst/>
              </a:prstGeom>
              <a:solidFill>
                <a:schemeClr val="tx1"/>
              </a:solidFill>
              <a:ln w="19050">
                <a:solidFill>
                  <a:schemeClr val="tx1"/>
                </a:solidFill>
                <a:miter lim="800000"/>
                <a:headEnd/>
                <a:tailEnd/>
              </a:ln>
            </p:spPr>
            <p:txBody>
              <a:bodyPr wrap="none" anchor="ctr"/>
              <a:lstStyle/>
              <a:p>
                <a:pPr algn="ctr"/>
                <a:r>
                  <a:rPr lang="en-US" sz="3200" i="1">
                    <a:solidFill>
                      <a:schemeClr val="bg1"/>
                    </a:solidFill>
                    <a:latin typeface="Times New Roman" pitchFamily="18" charset="0"/>
                  </a:rPr>
                  <a:t>f</a:t>
                </a:r>
              </a:p>
            </p:txBody>
          </p:sp>
          <p:sp>
            <p:nvSpPr>
              <p:cNvPr id="38950" name="Line 8"/>
              <p:cNvSpPr>
                <a:spLocks noChangeShapeType="1"/>
              </p:cNvSpPr>
              <p:nvPr/>
            </p:nvSpPr>
            <p:spPr bwMode="auto">
              <a:xfrm>
                <a:off x="1200" y="1296"/>
                <a:ext cx="0" cy="336"/>
              </a:xfrm>
              <a:prstGeom prst="line">
                <a:avLst/>
              </a:prstGeom>
              <a:noFill/>
              <a:ln w="19050">
                <a:solidFill>
                  <a:schemeClr val="tx1"/>
                </a:solidFill>
                <a:round/>
                <a:headEnd/>
                <a:tailEnd/>
              </a:ln>
            </p:spPr>
            <p:txBody>
              <a:bodyPr/>
              <a:lstStyle/>
              <a:p>
                <a:endParaRPr lang="en-US"/>
              </a:p>
            </p:txBody>
          </p:sp>
          <p:sp>
            <p:nvSpPr>
              <p:cNvPr id="38951" name="Oval 9"/>
              <p:cNvSpPr>
                <a:spLocks noChangeArrowheads="1"/>
              </p:cNvSpPr>
              <p:nvPr/>
            </p:nvSpPr>
            <p:spPr bwMode="auto">
              <a:xfrm>
                <a:off x="1152" y="1536"/>
                <a:ext cx="96" cy="96"/>
              </a:xfrm>
              <a:prstGeom prst="ellipse">
                <a:avLst/>
              </a:prstGeom>
              <a:noFill/>
              <a:ln w="19050">
                <a:solidFill>
                  <a:schemeClr val="tx1"/>
                </a:solidFill>
                <a:round/>
                <a:headEnd/>
                <a:tailEnd/>
              </a:ln>
            </p:spPr>
            <p:txBody>
              <a:bodyPr wrap="none" anchor="ctr"/>
              <a:lstStyle/>
              <a:p>
                <a:endParaRPr lang="en-US"/>
              </a:p>
            </p:txBody>
          </p:sp>
          <p:sp>
            <p:nvSpPr>
              <p:cNvPr id="38952" name="Line 10"/>
              <p:cNvSpPr>
                <a:spLocks noChangeShapeType="1"/>
              </p:cNvSpPr>
              <p:nvPr/>
            </p:nvSpPr>
            <p:spPr bwMode="auto">
              <a:xfrm>
                <a:off x="768" y="1584"/>
                <a:ext cx="864" cy="0"/>
              </a:xfrm>
              <a:prstGeom prst="line">
                <a:avLst/>
              </a:prstGeom>
              <a:noFill/>
              <a:ln w="19050">
                <a:solidFill>
                  <a:schemeClr val="tx1"/>
                </a:solidFill>
                <a:round/>
                <a:headEnd/>
                <a:tailEnd/>
              </a:ln>
            </p:spPr>
            <p:txBody>
              <a:bodyPr/>
              <a:lstStyle/>
              <a:p>
                <a:endParaRPr lang="en-US"/>
              </a:p>
            </p:txBody>
          </p:sp>
        </p:grpSp>
        <p:sp>
          <p:nvSpPr>
            <p:cNvPr id="38941" name="Text Box 11"/>
            <p:cNvSpPr txBox="1">
              <a:spLocks noChangeArrowheads="1"/>
            </p:cNvSpPr>
            <p:nvPr/>
          </p:nvSpPr>
          <p:spPr bwMode="auto">
            <a:xfrm>
              <a:off x="288" y="816"/>
              <a:ext cx="392" cy="327"/>
            </a:xfrm>
            <a:prstGeom prst="rect">
              <a:avLst/>
            </a:prstGeom>
            <a:noFill/>
            <a:ln w="19050" algn="ctr">
              <a:noFill/>
              <a:miter lim="800000"/>
              <a:headEnd/>
              <a:tailEnd/>
            </a:ln>
          </p:spPr>
          <p:txBody>
            <a:bodyPr wrap="none">
              <a:spAutoFit/>
            </a:bodyPr>
            <a:lstStyle/>
            <a:p>
              <a:pPr algn="ctr"/>
              <a:r>
                <a:rPr lang="en-US">
                  <a:solidFill>
                    <a:srgbClr val="990099"/>
                  </a:solidFill>
                  <a:sym typeface="Symbol" pitchFamily="18" charset="2"/>
                </a:rPr>
                <a:t></a:t>
              </a:r>
              <a:r>
                <a:rPr lang="en-US" sz="2800" i="1">
                  <a:solidFill>
                    <a:srgbClr val="990099"/>
                  </a:solidFill>
                  <a:latin typeface="Times New Roman" pitchFamily="18" charset="0"/>
                </a:rPr>
                <a:t>x</a:t>
              </a:r>
              <a:r>
                <a:rPr lang="en-US" sz="2800" baseline="-25000">
                  <a:solidFill>
                    <a:srgbClr val="990099"/>
                  </a:solidFill>
                  <a:latin typeface="Times New Roman" pitchFamily="18" charset="0"/>
                </a:rPr>
                <a:t>1</a:t>
              </a:r>
              <a:r>
                <a:rPr lang="en-US">
                  <a:solidFill>
                    <a:srgbClr val="990099"/>
                  </a:solidFill>
                  <a:sym typeface="Symbol" pitchFamily="18" charset="2"/>
                </a:rPr>
                <a:t></a:t>
              </a:r>
            </a:p>
          </p:txBody>
        </p:sp>
        <p:sp>
          <p:nvSpPr>
            <p:cNvPr id="38942" name="Text Box 12"/>
            <p:cNvSpPr txBox="1">
              <a:spLocks noChangeArrowheads="1"/>
            </p:cNvSpPr>
            <p:nvPr/>
          </p:nvSpPr>
          <p:spPr bwMode="auto">
            <a:xfrm>
              <a:off x="288" y="1104"/>
              <a:ext cx="392" cy="327"/>
            </a:xfrm>
            <a:prstGeom prst="rect">
              <a:avLst/>
            </a:prstGeom>
            <a:noFill/>
            <a:ln w="19050" algn="ctr">
              <a:noFill/>
              <a:miter lim="800000"/>
              <a:headEnd/>
              <a:tailEnd/>
            </a:ln>
          </p:spPr>
          <p:txBody>
            <a:bodyPr wrap="none">
              <a:spAutoFit/>
            </a:bodyPr>
            <a:lstStyle/>
            <a:p>
              <a:pPr algn="ctr"/>
              <a:r>
                <a:rPr lang="en-US">
                  <a:solidFill>
                    <a:srgbClr val="990099"/>
                  </a:solidFill>
                  <a:sym typeface="Symbol" pitchFamily="18" charset="2"/>
                </a:rPr>
                <a:t></a:t>
              </a:r>
              <a:r>
                <a:rPr lang="en-US" sz="2800" i="1">
                  <a:solidFill>
                    <a:srgbClr val="990099"/>
                  </a:solidFill>
                  <a:latin typeface="Times New Roman" pitchFamily="18" charset="0"/>
                </a:rPr>
                <a:t>x</a:t>
              </a:r>
              <a:r>
                <a:rPr lang="en-US" sz="2800" baseline="-25000">
                  <a:solidFill>
                    <a:srgbClr val="990099"/>
                  </a:solidFill>
                  <a:latin typeface="Times New Roman" pitchFamily="18" charset="0"/>
                </a:rPr>
                <a:t>2</a:t>
              </a:r>
              <a:r>
                <a:rPr lang="en-US">
                  <a:solidFill>
                    <a:srgbClr val="990099"/>
                  </a:solidFill>
                  <a:sym typeface="Symbol" pitchFamily="18" charset="2"/>
                </a:rPr>
                <a:t></a:t>
              </a:r>
            </a:p>
          </p:txBody>
        </p:sp>
        <p:sp>
          <p:nvSpPr>
            <p:cNvPr id="38943" name="Text Box 13"/>
            <p:cNvSpPr txBox="1">
              <a:spLocks noChangeArrowheads="1"/>
            </p:cNvSpPr>
            <p:nvPr/>
          </p:nvSpPr>
          <p:spPr bwMode="auto">
            <a:xfrm>
              <a:off x="326" y="1392"/>
              <a:ext cx="316" cy="327"/>
            </a:xfrm>
            <a:prstGeom prst="rect">
              <a:avLst/>
            </a:prstGeom>
            <a:noFill/>
            <a:ln w="19050" algn="ctr">
              <a:noFill/>
              <a:miter lim="800000"/>
              <a:headEnd/>
              <a:tailEnd/>
            </a:ln>
          </p:spPr>
          <p:txBody>
            <a:bodyPr wrap="none">
              <a:spAutoFit/>
            </a:bodyPr>
            <a:lstStyle/>
            <a:p>
              <a:pPr algn="ctr"/>
              <a:r>
                <a:rPr lang="en-US">
                  <a:solidFill>
                    <a:srgbClr val="990099"/>
                  </a:solidFill>
                  <a:sym typeface="Symbol" pitchFamily="18" charset="2"/>
                </a:rPr>
                <a:t></a:t>
              </a:r>
              <a:r>
                <a:rPr lang="en-US" sz="2800" i="1">
                  <a:solidFill>
                    <a:srgbClr val="990099"/>
                  </a:solidFill>
                  <a:latin typeface="Times New Roman" pitchFamily="18" charset="0"/>
                </a:rPr>
                <a:t>y</a:t>
              </a:r>
              <a:r>
                <a:rPr lang="en-US">
                  <a:solidFill>
                    <a:srgbClr val="990099"/>
                  </a:solidFill>
                  <a:sym typeface="Symbol" pitchFamily="18" charset="2"/>
                </a:rPr>
                <a:t></a:t>
              </a:r>
            </a:p>
          </p:txBody>
        </p:sp>
        <p:sp>
          <p:nvSpPr>
            <p:cNvPr id="38944" name="Text Box 14"/>
            <p:cNvSpPr txBox="1">
              <a:spLocks noChangeArrowheads="1"/>
            </p:cNvSpPr>
            <p:nvPr/>
          </p:nvSpPr>
          <p:spPr bwMode="auto">
            <a:xfrm>
              <a:off x="1584" y="1104"/>
              <a:ext cx="392" cy="327"/>
            </a:xfrm>
            <a:prstGeom prst="rect">
              <a:avLst/>
            </a:prstGeom>
            <a:noFill/>
            <a:ln w="19050" algn="ctr">
              <a:noFill/>
              <a:miter lim="800000"/>
              <a:headEnd/>
              <a:tailEnd/>
            </a:ln>
          </p:spPr>
          <p:txBody>
            <a:bodyPr wrap="none">
              <a:spAutoFit/>
            </a:bodyPr>
            <a:lstStyle/>
            <a:p>
              <a:pPr algn="ctr"/>
              <a:r>
                <a:rPr lang="en-US">
                  <a:solidFill>
                    <a:srgbClr val="990099"/>
                  </a:solidFill>
                  <a:sym typeface="Symbol" pitchFamily="18" charset="2"/>
                </a:rPr>
                <a:t></a:t>
              </a:r>
              <a:r>
                <a:rPr lang="en-US" sz="2800" i="1">
                  <a:solidFill>
                    <a:srgbClr val="990099"/>
                  </a:solidFill>
                  <a:latin typeface="Times New Roman" pitchFamily="18" charset="0"/>
                </a:rPr>
                <a:t>x</a:t>
              </a:r>
              <a:r>
                <a:rPr lang="en-US" sz="2800" baseline="-25000">
                  <a:solidFill>
                    <a:srgbClr val="990099"/>
                  </a:solidFill>
                  <a:latin typeface="Times New Roman" pitchFamily="18" charset="0"/>
                </a:rPr>
                <a:t>2</a:t>
              </a:r>
              <a:r>
                <a:rPr lang="en-US">
                  <a:solidFill>
                    <a:srgbClr val="990099"/>
                  </a:solidFill>
                  <a:sym typeface="Symbol" pitchFamily="18" charset="2"/>
                </a:rPr>
                <a:t></a:t>
              </a:r>
            </a:p>
          </p:txBody>
        </p:sp>
        <p:sp>
          <p:nvSpPr>
            <p:cNvPr id="38945" name="Text Box 15"/>
            <p:cNvSpPr txBox="1">
              <a:spLocks noChangeArrowheads="1"/>
            </p:cNvSpPr>
            <p:nvPr/>
          </p:nvSpPr>
          <p:spPr bwMode="auto">
            <a:xfrm>
              <a:off x="1584" y="816"/>
              <a:ext cx="392" cy="327"/>
            </a:xfrm>
            <a:prstGeom prst="rect">
              <a:avLst/>
            </a:prstGeom>
            <a:noFill/>
            <a:ln w="19050" algn="ctr">
              <a:noFill/>
              <a:miter lim="800000"/>
              <a:headEnd/>
              <a:tailEnd/>
            </a:ln>
          </p:spPr>
          <p:txBody>
            <a:bodyPr wrap="none">
              <a:spAutoFit/>
            </a:bodyPr>
            <a:lstStyle/>
            <a:p>
              <a:pPr algn="ctr"/>
              <a:r>
                <a:rPr lang="en-US">
                  <a:solidFill>
                    <a:srgbClr val="990099"/>
                  </a:solidFill>
                  <a:sym typeface="Symbol" pitchFamily="18" charset="2"/>
                </a:rPr>
                <a:t></a:t>
              </a:r>
              <a:r>
                <a:rPr lang="en-US" sz="2800" i="1">
                  <a:solidFill>
                    <a:srgbClr val="990099"/>
                  </a:solidFill>
                  <a:latin typeface="Times New Roman" pitchFamily="18" charset="0"/>
                </a:rPr>
                <a:t>x</a:t>
              </a:r>
              <a:r>
                <a:rPr lang="en-US" sz="2800" baseline="-25000">
                  <a:solidFill>
                    <a:srgbClr val="990099"/>
                  </a:solidFill>
                  <a:latin typeface="Times New Roman" pitchFamily="18" charset="0"/>
                </a:rPr>
                <a:t>1</a:t>
              </a:r>
              <a:r>
                <a:rPr lang="en-US">
                  <a:solidFill>
                    <a:srgbClr val="990099"/>
                  </a:solidFill>
                  <a:sym typeface="Symbol" pitchFamily="18" charset="2"/>
                </a:rPr>
                <a:t></a:t>
              </a:r>
            </a:p>
          </p:txBody>
        </p:sp>
        <p:sp>
          <p:nvSpPr>
            <p:cNvPr id="38946" name="Text Box 16"/>
            <p:cNvSpPr txBox="1">
              <a:spLocks noChangeArrowheads="1"/>
            </p:cNvSpPr>
            <p:nvPr/>
          </p:nvSpPr>
          <p:spPr bwMode="auto">
            <a:xfrm>
              <a:off x="1584" y="1392"/>
              <a:ext cx="1196" cy="327"/>
            </a:xfrm>
            <a:prstGeom prst="rect">
              <a:avLst/>
            </a:prstGeom>
            <a:noFill/>
            <a:ln w="19050" algn="ctr">
              <a:noFill/>
              <a:miter lim="800000"/>
              <a:headEnd/>
              <a:tailEnd/>
            </a:ln>
          </p:spPr>
          <p:txBody>
            <a:bodyPr wrap="none">
              <a:spAutoFit/>
            </a:bodyPr>
            <a:lstStyle/>
            <a:p>
              <a:pPr algn="ctr"/>
              <a:r>
                <a:rPr lang="en-US">
                  <a:solidFill>
                    <a:srgbClr val="990099"/>
                  </a:solidFill>
                  <a:sym typeface="Symbol" pitchFamily="18" charset="2"/>
                </a:rPr>
                <a:t></a:t>
              </a:r>
              <a:r>
                <a:rPr lang="en-US" sz="2800" i="1">
                  <a:solidFill>
                    <a:srgbClr val="990099"/>
                  </a:solidFill>
                  <a:latin typeface="Times New Roman" pitchFamily="18" charset="0"/>
                </a:rPr>
                <a:t>y </a:t>
              </a:r>
              <a:r>
                <a:rPr lang="en-US" sz="2800">
                  <a:solidFill>
                    <a:srgbClr val="990099"/>
                  </a:solidFill>
                  <a:latin typeface="Times New Roman" pitchFamily="18" charset="0"/>
                  <a:sym typeface="Symbol" pitchFamily="18" charset="2"/>
                </a:rPr>
                <a:t> </a:t>
              </a:r>
              <a:r>
                <a:rPr lang="en-US" sz="2800" i="1">
                  <a:solidFill>
                    <a:srgbClr val="990099"/>
                  </a:solidFill>
                  <a:latin typeface="Times New Roman" pitchFamily="18" charset="0"/>
                  <a:sym typeface="Symbol" pitchFamily="18" charset="2"/>
                </a:rPr>
                <a:t>f</a:t>
              </a:r>
              <a:r>
                <a:rPr lang="en-US">
                  <a:solidFill>
                    <a:srgbClr val="990099"/>
                  </a:solidFill>
                  <a:latin typeface="Times New Roman" pitchFamily="18" charset="0"/>
                  <a:sym typeface="Symbol" pitchFamily="18" charset="2"/>
                </a:rPr>
                <a:t>(</a:t>
              </a:r>
              <a:r>
                <a:rPr lang="en-US" sz="2800" i="1">
                  <a:solidFill>
                    <a:srgbClr val="990099"/>
                  </a:solidFill>
                  <a:latin typeface="Times New Roman" pitchFamily="18" charset="0"/>
                </a:rPr>
                <a:t>x</a:t>
              </a:r>
              <a:r>
                <a:rPr lang="en-US" sz="2800" baseline="-25000">
                  <a:solidFill>
                    <a:srgbClr val="990099"/>
                  </a:solidFill>
                  <a:latin typeface="Times New Roman" pitchFamily="18" charset="0"/>
                </a:rPr>
                <a:t>1</a:t>
              </a:r>
              <a:r>
                <a:rPr lang="en-US" sz="2800" i="1">
                  <a:solidFill>
                    <a:srgbClr val="990099"/>
                  </a:solidFill>
                  <a:latin typeface="Times New Roman" pitchFamily="18" charset="0"/>
                </a:rPr>
                <a:t>,x</a:t>
              </a:r>
              <a:r>
                <a:rPr lang="en-US" sz="2800" baseline="-25000">
                  <a:solidFill>
                    <a:srgbClr val="990099"/>
                  </a:solidFill>
                  <a:latin typeface="Times New Roman" pitchFamily="18" charset="0"/>
                </a:rPr>
                <a:t>2</a:t>
              </a:r>
              <a:r>
                <a:rPr lang="en-US">
                  <a:solidFill>
                    <a:srgbClr val="990099"/>
                  </a:solidFill>
                  <a:latin typeface="Times New Roman" pitchFamily="18" charset="0"/>
                  <a:sym typeface="Symbol" pitchFamily="18" charset="2"/>
                </a:rPr>
                <a:t>)</a:t>
              </a:r>
              <a:r>
                <a:rPr lang="en-US">
                  <a:solidFill>
                    <a:srgbClr val="990099"/>
                  </a:solidFill>
                  <a:sym typeface="Symbol" pitchFamily="18" charset="2"/>
                </a:rPr>
                <a:t></a:t>
              </a:r>
            </a:p>
          </p:txBody>
        </p:sp>
      </p:grpSp>
      <p:sp>
        <p:nvSpPr>
          <p:cNvPr id="459793" name="Text Box 17"/>
          <p:cNvSpPr txBox="1">
            <a:spLocks noChangeArrowheads="1"/>
          </p:cNvSpPr>
          <p:nvPr/>
        </p:nvSpPr>
        <p:spPr bwMode="auto">
          <a:xfrm>
            <a:off x="457200" y="5638800"/>
            <a:ext cx="8313738" cy="457200"/>
          </a:xfrm>
          <a:prstGeom prst="rect">
            <a:avLst/>
          </a:prstGeom>
          <a:noFill/>
          <a:ln w="19050" algn="ctr">
            <a:noFill/>
            <a:miter lim="800000"/>
            <a:headEnd/>
            <a:tailEnd/>
          </a:ln>
        </p:spPr>
        <p:txBody>
          <a:bodyPr wrap="none">
            <a:spAutoFit/>
          </a:bodyPr>
          <a:lstStyle/>
          <a:p>
            <a:r>
              <a:rPr lang="en-US">
                <a:solidFill>
                  <a:srgbClr val="990099"/>
                </a:solidFill>
                <a:sym typeface="Symbol" pitchFamily="18" charset="2"/>
              </a:rPr>
              <a:t>(</a:t>
            </a:r>
            <a:r>
              <a:rPr lang="en-US" sz="2000">
                <a:solidFill>
                  <a:srgbClr val="990099"/>
                </a:solidFill>
              </a:rPr>
              <a:t>(</a:t>
            </a:r>
            <a:r>
              <a:rPr lang="en-US" sz="2000" b="1">
                <a:solidFill>
                  <a:srgbClr val="990099"/>
                </a:solidFill>
                <a:latin typeface="Times New Roman" pitchFamily="18" charset="0"/>
                <a:cs typeface="Times New Roman" pitchFamily="18" charset="0"/>
                <a:sym typeface="Symbol" pitchFamily="18" charset="2"/>
              </a:rPr>
              <a:t>–</a:t>
            </a:r>
            <a:r>
              <a:rPr lang="en-US" sz="2000">
                <a:solidFill>
                  <a:srgbClr val="990099"/>
                </a:solidFill>
                <a:latin typeface="Times New Roman" pitchFamily="18" charset="0"/>
              </a:rPr>
              <a:t>1</a:t>
            </a:r>
            <a:r>
              <a:rPr lang="en-US" sz="2000">
                <a:solidFill>
                  <a:srgbClr val="990099"/>
                </a:solidFill>
              </a:rPr>
              <a:t>)</a:t>
            </a:r>
            <a:r>
              <a:rPr lang="en-US" sz="1600">
                <a:solidFill>
                  <a:srgbClr val="990099"/>
                </a:solidFill>
              </a:rPr>
              <a:t> </a:t>
            </a:r>
            <a:r>
              <a:rPr lang="en-US" sz="2800" i="1" baseline="30000">
                <a:solidFill>
                  <a:srgbClr val="990099"/>
                </a:solidFill>
                <a:latin typeface="Times New Roman" pitchFamily="18" charset="0"/>
              </a:rPr>
              <a:t>f</a:t>
            </a:r>
            <a:r>
              <a:rPr lang="en-US" sz="2800" baseline="30000">
                <a:solidFill>
                  <a:srgbClr val="990099"/>
                </a:solidFill>
                <a:latin typeface="Times New Roman" pitchFamily="18" charset="0"/>
              </a:rPr>
              <a:t>(</a:t>
            </a:r>
            <a:r>
              <a:rPr lang="en-US" baseline="30000">
                <a:solidFill>
                  <a:srgbClr val="990099"/>
                </a:solidFill>
              </a:rPr>
              <a:t>00</a:t>
            </a:r>
            <a:r>
              <a:rPr lang="en-US" sz="2800" baseline="30000">
                <a:solidFill>
                  <a:srgbClr val="990099"/>
                </a:solidFill>
                <a:latin typeface="Times New Roman" pitchFamily="18" charset="0"/>
              </a:rPr>
              <a:t>)</a:t>
            </a:r>
            <a:r>
              <a:rPr lang="en-US">
                <a:solidFill>
                  <a:srgbClr val="990099"/>
                </a:solidFill>
                <a:sym typeface="Symbol" pitchFamily="18" charset="2"/>
              </a:rPr>
              <a:t>00 </a:t>
            </a:r>
            <a:r>
              <a:rPr lang="en-US" b="1">
                <a:solidFill>
                  <a:srgbClr val="990099"/>
                </a:solidFill>
                <a:latin typeface="Times New Roman" pitchFamily="18" charset="0"/>
                <a:sym typeface="Symbol" pitchFamily="18" charset="2"/>
              </a:rPr>
              <a:t>+</a:t>
            </a:r>
            <a:r>
              <a:rPr lang="en-US">
                <a:solidFill>
                  <a:srgbClr val="990099"/>
                </a:solidFill>
                <a:sym typeface="Symbol" pitchFamily="18" charset="2"/>
              </a:rPr>
              <a:t> </a:t>
            </a:r>
            <a:r>
              <a:rPr lang="en-US" sz="2000">
                <a:solidFill>
                  <a:srgbClr val="990099"/>
                </a:solidFill>
              </a:rPr>
              <a:t>(</a:t>
            </a:r>
            <a:r>
              <a:rPr lang="en-US" sz="2000" b="1">
                <a:solidFill>
                  <a:srgbClr val="990099"/>
                </a:solidFill>
                <a:latin typeface="Times New Roman" pitchFamily="18" charset="0"/>
                <a:cs typeface="Times New Roman" pitchFamily="18" charset="0"/>
                <a:sym typeface="Symbol" pitchFamily="18" charset="2"/>
              </a:rPr>
              <a:t>–</a:t>
            </a:r>
            <a:r>
              <a:rPr lang="en-US" sz="2000">
                <a:solidFill>
                  <a:srgbClr val="990099"/>
                </a:solidFill>
                <a:latin typeface="Times New Roman" pitchFamily="18" charset="0"/>
              </a:rPr>
              <a:t>1</a:t>
            </a:r>
            <a:r>
              <a:rPr lang="en-US" sz="2000">
                <a:solidFill>
                  <a:srgbClr val="990099"/>
                </a:solidFill>
              </a:rPr>
              <a:t>)</a:t>
            </a:r>
            <a:r>
              <a:rPr lang="en-US" sz="1600">
                <a:solidFill>
                  <a:srgbClr val="990099"/>
                </a:solidFill>
              </a:rPr>
              <a:t> </a:t>
            </a:r>
            <a:r>
              <a:rPr lang="en-US" sz="2800" i="1" baseline="30000">
                <a:solidFill>
                  <a:srgbClr val="990099"/>
                </a:solidFill>
                <a:latin typeface="Times New Roman" pitchFamily="18" charset="0"/>
              </a:rPr>
              <a:t>f</a:t>
            </a:r>
            <a:r>
              <a:rPr lang="en-US" sz="2800" baseline="30000">
                <a:solidFill>
                  <a:srgbClr val="990099"/>
                </a:solidFill>
                <a:latin typeface="Times New Roman" pitchFamily="18" charset="0"/>
              </a:rPr>
              <a:t>(</a:t>
            </a:r>
            <a:r>
              <a:rPr lang="en-US" baseline="30000">
                <a:solidFill>
                  <a:srgbClr val="990099"/>
                </a:solidFill>
              </a:rPr>
              <a:t>01</a:t>
            </a:r>
            <a:r>
              <a:rPr lang="en-US" sz="2800" baseline="30000">
                <a:solidFill>
                  <a:srgbClr val="990099"/>
                </a:solidFill>
                <a:latin typeface="Times New Roman" pitchFamily="18" charset="0"/>
              </a:rPr>
              <a:t>)</a:t>
            </a:r>
            <a:r>
              <a:rPr lang="en-US">
                <a:solidFill>
                  <a:srgbClr val="990099"/>
                </a:solidFill>
                <a:sym typeface="Symbol" pitchFamily="18" charset="2"/>
              </a:rPr>
              <a:t>01 </a:t>
            </a:r>
            <a:r>
              <a:rPr lang="en-US" b="1">
                <a:solidFill>
                  <a:srgbClr val="990099"/>
                </a:solidFill>
                <a:latin typeface="Times New Roman" pitchFamily="18" charset="0"/>
                <a:sym typeface="Symbol" pitchFamily="18" charset="2"/>
              </a:rPr>
              <a:t>+ </a:t>
            </a:r>
            <a:r>
              <a:rPr lang="en-US" sz="2000">
                <a:solidFill>
                  <a:srgbClr val="990099"/>
                </a:solidFill>
              </a:rPr>
              <a:t>(</a:t>
            </a:r>
            <a:r>
              <a:rPr lang="en-US" sz="2000" b="1">
                <a:solidFill>
                  <a:srgbClr val="990099"/>
                </a:solidFill>
                <a:latin typeface="Times New Roman" pitchFamily="18" charset="0"/>
                <a:cs typeface="Times New Roman" pitchFamily="18" charset="0"/>
                <a:sym typeface="Symbol" pitchFamily="18" charset="2"/>
              </a:rPr>
              <a:t>–</a:t>
            </a:r>
            <a:r>
              <a:rPr lang="en-US" sz="2000">
                <a:solidFill>
                  <a:srgbClr val="990099"/>
                </a:solidFill>
                <a:latin typeface="Times New Roman" pitchFamily="18" charset="0"/>
              </a:rPr>
              <a:t>1</a:t>
            </a:r>
            <a:r>
              <a:rPr lang="en-US" sz="2000">
                <a:solidFill>
                  <a:srgbClr val="990099"/>
                </a:solidFill>
              </a:rPr>
              <a:t>)</a:t>
            </a:r>
            <a:r>
              <a:rPr lang="en-US" sz="1600">
                <a:solidFill>
                  <a:srgbClr val="990099"/>
                </a:solidFill>
              </a:rPr>
              <a:t> </a:t>
            </a:r>
            <a:r>
              <a:rPr lang="en-US" sz="2800" i="1" baseline="30000">
                <a:solidFill>
                  <a:srgbClr val="990099"/>
                </a:solidFill>
                <a:latin typeface="Times New Roman" pitchFamily="18" charset="0"/>
              </a:rPr>
              <a:t>f</a:t>
            </a:r>
            <a:r>
              <a:rPr lang="en-US" sz="2800" baseline="30000">
                <a:solidFill>
                  <a:srgbClr val="990099"/>
                </a:solidFill>
                <a:latin typeface="Times New Roman" pitchFamily="18" charset="0"/>
              </a:rPr>
              <a:t>(</a:t>
            </a:r>
            <a:r>
              <a:rPr lang="en-US" baseline="30000">
                <a:solidFill>
                  <a:srgbClr val="990099"/>
                </a:solidFill>
              </a:rPr>
              <a:t>10</a:t>
            </a:r>
            <a:r>
              <a:rPr lang="en-US" sz="2800" baseline="30000">
                <a:solidFill>
                  <a:srgbClr val="990099"/>
                </a:solidFill>
                <a:latin typeface="Times New Roman" pitchFamily="18" charset="0"/>
              </a:rPr>
              <a:t>)</a:t>
            </a:r>
            <a:r>
              <a:rPr lang="en-US">
                <a:solidFill>
                  <a:srgbClr val="990099"/>
                </a:solidFill>
                <a:sym typeface="Symbol" pitchFamily="18" charset="2"/>
              </a:rPr>
              <a:t>10 </a:t>
            </a:r>
            <a:r>
              <a:rPr lang="en-US" b="1">
                <a:solidFill>
                  <a:srgbClr val="990099"/>
                </a:solidFill>
                <a:latin typeface="Times New Roman" pitchFamily="18" charset="0"/>
                <a:sym typeface="Symbol" pitchFamily="18" charset="2"/>
              </a:rPr>
              <a:t>+</a:t>
            </a:r>
            <a:r>
              <a:rPr lang="en-US">
                <a:solidFill>
                  <a:srgbClr val="990099"/>
                </a:solidFill>
                <a:sym typeface="Symbol" pitchFamily="18" charset="2"/>
              </a:rPr>
              <a:t> </a:t>
            </a:r>
            <a:r>
              <a:rPr lang="en-US" sz="2000">
                <a:solidFill>
                  <a:srgbClr val="990099"/>
                </a:solidFill>
              </a:rPr>
              <a:t>(</a:t>
            </a:r>
            <a:r>
              <a:rPr lang="en-US" sz="2000" b="1">
                <a:solidFill>
                  <a:srgbClr val="990099"/>
                </a:solidFill>
                <a:latin typeface="Times New Roman" pitchFamily="18" charset="0"/>
                <a:cs typeface="Times New Roman" pitchFamily="18" charset="0"/>
                <a:sym typeface="Symbol" pitchFamily="18" charset="2"/>
              </a:rPr>
              <a:t>–</a:t>
            </a:r>
            <a:r>
              <a:rPr lang="en-US" sz="2000">
                <a:solidFill>
                  <a:srgbClr val="990099"/>
                </a:solidFill>
                <a:latin typeface="Times New Roman" pitchFamily="18" charset="0"/>
              </a:rPr>
              <a:t>1</a:t>
            </a:r>
            <a:r>
              <a:rPr lang="en-US" sz="2000">
                <a:solidFill>
                  <a:srgbClr val="990099"/>
                </a:solidFill>
              </a:rPr>
              <a:t>)</a:t>
            </a:r>
            <a:r>
              <a:rPr lang="en-US" sz="1600">
                <a:solidFill>
                  <a:srgbClr val="990099"/>
                </a:solidFill>
              </a:rPr>
              <a:t> </a:t>
            </a:r>
            <a:r>
              <a:rPr lang="en-US" sz="2800" i="1" baseline="30000">
                <a:solidFill>
                  <a:srgbClr val="990099"/>
                </a:solidFill>
                <a:latin typeface="Times New Roman" pitchFamily="18" charset="0"/>
              </a:rPr>
              <a:t>f</a:t>
            </a:r>
            <a:r>
              <a:rPr lang="en-US" sz="2800" baseline="30000">
                <a:solidFill>
                  <a:srgbClr val="990099"/>
                </a:solidFill>
                <a:latin typeface="Times New Roman" pitchFamily="18" charset="0"/>
              </a:rPr>
              <a:t>(</a:t>
            </a:r>
            <a:r>
              <a:rPr lang="en-US" baseline="30000">
                <a:solidFill>
                  <a:srgbClr val="990099"/>
                </a:solidFill>
              </a:rPr>
              <a:t>11</a:t>
            </a:r>
            <a:r>
              <a:rPr lang="en-US" sz="2800" baseline="30000">
                <a:solidFill>
                  <a:srgbClr val="990099"/>
                </a:solidFill>
                <a:latin typeface="Times New Roman" pitchFamily="18" charset="0"/>
              </a:rPr>
              <a:t>)</a:t>
            </a:r>
            <a:r>
              <a:rPr lang="en-US">
                <a:solidFill>
                  <a:srgbClr val="990099"/>
                </a:solidFill>
                <a:sym typeface="Symbol" pitchFamily="18" charset="2"/>
              </a:rPr>
              <a:t>11)(</a:t>
            </a:r>
            <a:r>
              <a:rPr lang="en-US">
                <a:solidFill>
                  <a:srgbClr val="990099"/>
                </a:solidFill>
              </a:rPr>
              <a:t>0</a:t>
            </a:r>
            <a:r>
              <a:rPr lang="en-US">
                <a:solidFill>
                  <a:srgbClr val="990099"/>
                </a:solidFill>
                <a:sym typeface="Symbol" pitchFamily="18" charset="2"/>
              </a:rPr>
              <a:t> </a:t>
            </a:r>
            <a:r>
              <a:rPr lang="en-US" b="1">
                <a:solidFill>
                  <a:srgbClr val="990099"/>
                </a:solidFill>
                <a:latin typeface="Times New Roman" pitchFamily="18" charset="0"/>
                <a:cs typeface="Times New Roman" pitchFamily="18" charset="0"/>
                <a:sym typeface="Symbol" pitchFamily="18" charset="2"/>
              </a:rPr>
              <a:t>–</a:t>
            </a:r>
            <a:r>
              <a:rPr lang="en-US">
                <a:solidFill>
                  <a:srgbClr val="990099"/>
                </a:solidFill>
                <a:latin typeface="Times New Roman" pitchFamily="18" charset="0"/>
                <a:cs typeface="Arial" charset="0"/>
                <a:sym typeface="Symbol" pitchFamily="18" charset="2"/>
              </a:rPr>
              <a:t> </a:t>
            </a:r>
            <a:r>
              <a:rPr lang="en-US">
                <a:solidFill>
                  <a:srgbClr val="990099"/>
                </a:solidFill>
                <a:sym typeface="Symbol" pitchFamily="18" charset="2"/>
              </a:rPr>
              <a:t></a:t>
            </a:r>
            <a:r>
              <a:rPr lang="en-US">
                <a:solidFill>
                  <a:srgbClr val="990099"/>
                </a:solidFill>
              </a:rPr>
              <a:t>1</a:t>
            </a:r>
            <a:r>
              <a:rPr lang="en-US">
                <a:solidFill>
                  <a:srgbClr val="990099"/>
                </a:solidFill>
                <a:sym typeface="Symbol" pitchFamily="18" charset="2"/>
              </a:rPr>
              <a:t>)</a:t>
            </a:r>
          </a:p>
        </p:txBody>
      </p:sp>
      <p:sp>
        <p:nvSpPr>
          <p:cNvPr id="459794" name="Text Box 18"/>
          <p:cNvSpPr txBox="1">
            <a:spLocks noChangeArrowheads="1"/>
          </p:cNvSpPr>
          <p:nvPr/>
        </p:nvSpPr>
        <p:spPr bwMode="auto">
          <a:xfrm>
            <a:off x="457200" y="5181600"/>
            <a:ext cx="3281363" cy="457200"/>
          </a:xfrm>
          <a:prstGeom prst="rect">
            <a:avLst/>
          </a:prstGeom>
          <a:noFill/>
          <a:ln w="19050" algn="ctr">
            <a:noFill/>
            <a:miter lim="800000"/>
            <a:headEnd/>
            <a:tailEnd/>
          </a:ln>
        </p:spPr>
        <p:txBody>
          <a:bodyPr wrap="none">
            <a:spAutoFit/>
          </a:bodyPr>
          <a:lstStyle/>
          <a:p>
            <a:r>
              <a:rPr lang="en-US" b="1" i="1">
                <a:solidFill>
                  <a:srgbClr val="CC0000"/>
                </a:solidFill>
              </a:rPr>
              <a:t>Output</a:t>
            </a:r>
            <a:r>
              <a:rPr lang="en-US">
                <a:solidFill>
                  <a:srgbClr val="CC0000"/>
                </a:solidFill>
              </a:rPr>
              <a:t> state of query?</a:t>
            </a:r>
          </a:p>
        </p:txBody>
      </p:sp>
      <p:sp>
        <p:nvSpPr>
          <p:cNvPr id="38919" name="Text Box 19"/>
          <p:cNvSpPr txBox="1">
            <a:spLocks noChangeArrowheads="1"/>
          </p:cNvSpPr>
          <p:nvPr/>
        </p:nvSpPr>
        <p:spPr bwMode="auto">
          <a:xfrm>
            <a:off x="457200" y="1219200"/>
            <a:ext cx="3556000" cy="457200"/>
          </a:xfrm>
          <a:prstGeom prst="rect">
            <a:avLst/>
          </a:prstGeom>
          <a:noFill/>
          <a:ln w="19050" algn="ctr">
            <a:noFill/>
            <a:miter lim="800000"/>
            <a:headEnd/>
            <a:tailEnd/>
          </a:ln>
        </p:spPr>
        <p:txBody>
          <a:bodyPr wrap="none">
            <a:spAutoFit/>
          </a:bodyPr>
          <a:lstStyle/>
          <a:p>
            <a:r>
              <a:rPr lang="en-US"/>
              <a:t>Black box for 1-4 search:</a:t>
            </a:r>
          </a:p>
        </p:txBody>
      </p:sp>
      <p:sp>
        <p:nvSpPr>
          <p:cNvPr id="459796" name="Text Box 20"/>
          <p:cNvSpPr txBox="1">
            <a:spLocks noChangeArrowheads="1"/>
          </p:cNvSpPr>
          <p:nvPr/>
        </p:nvSpPr>
        <p:spPr bwMode="auto">
          <a:xfrm>
            <a:off x="457200" y="3124200"/>
            <a:ext cx="8229600" cy="519113"/>
          </a:xfrm>
          <a:prstGeom prst="rect">
            <a:avLst/>
          </a:prstGeom>
          <a:noFill/>
          <a:ln w="19050" algn="ctr">
            <a:noFill/>
            <a:miter lim="800000"/>
            <a:headEnd/>
            <a:tailEnd/>
          </a:ln>
        </p:spPr>
        <p:txBody>
          <a:bodyPr>
            <a:spAutoFit/>
          </a:bodyPr>
          <a:lstStyle/>
          <a:p>
            <a:r>
              <a:rPr lang="en-US"/>
              <a:t>Start by creating phases in superposition of all inputs to </a:t>
            </a:r>
            <a:r>
              <a:rPr lang="en-US" sz="2800" i="1">
                <a:latin typeface="Times New Roman" pitchFamily="18" charset="0"/>
              </a:rPr>
              <a:t>f</a:t>
            </a:r>
            <a:r>
              <a:rPr lang="en-US"/>
              <a:t>:</a:t>
            </a:r>
          </a:p>
        </p:txBody>
      </p:sp>
      <p:sp>
        <p:nvSpPr>
          <p:cNvPr id="459797" name="Text Box 21"/>
          <p:cNvSpPr txBox="1">
            <a:spLocks noChangeArrowheads="1"/>
          </p:cNvSpPr>
          <p:nvPr/>
        </p:nvSpPr>
        <p:spPr bwMode="auto">
          <a:xfrm>
            <a:off x="3733800" y="3886200"/>
            <a:ext cx="4953000" cy="457200"/>
          </a:xfrm>
          <a:prstGeom prst="rect">
            <a:avLst/>
          </a:prstGeom>
          <a:noFill/>
          <a:ln w="19050" algn="ctr">
            <a:noFill/>
            <a:miter lim="800000"/>
            <a:headEnd/>
            <a:tailEnd/>
          </a:ln>
        </p:spPr>
        <p:txBody>
          <a:bodyPr>
            <a:spAutoFit/>
          </a:bodyPr>
          <a:lstStyle/>
          <a:p>
            <a:r>
              <a:rPr lang="en-US" b="1" i="1">
                <a:solidFill>
                  <a:srgbClr val="CC0000"/>
                </a:solidFill>
              </a:rPr>
              <a:t>Input </a:t>
            </a:r>
            <a:r>
              <a:rPr lang="en-US">
                <a:solidFill>
                  <a:srgbClr val="CC0000"/>
                </a:solidFill>
              </a:rPr>
              <a:t>state to query?</a:t>
            </a:r>
            <a:endParaRPr lang="en-US"/>
          </a:p>
        </p:txBody>
      </p:sp>
      <p:grpSp>
        <p:nvGrpSpPr>
          <p:cNvPr id="4" name="Group 22"/>
          <p:cNvGrpSpPr>
            <a:grpSpLocks/>
          </p:cNvGrpSpPr>
          <p:nvPr/>
        </p:nvGrpSpPr>
        <p:grpSpPr bwMode="auto">
          <a:xfrm>
            <a:off x="457200" y="3657600"/>
            <a:ext cx="2590800" cy="1371600"/>
            <a:chOff x="288" y="2448"/>
            <a:chExt cx="1632" cy="864"/>
          </a:xfrm>
        </p:grpSpPr>
        <p:grpSp>
          <p:nvGrpSpPr>
            <p:cNvPr id="5" name="Group 23"/>
            <p:cNvGrpSpPr>
              <a:grpSpLocks/>
            </p:cNvGrpSpPr>
            <p:nvPr/>
          </p:nvGrpSpPr>
          <p:grpSpPr bwMode="auto">
            <a:xfrm>
              <a:off x="1056" y="2496"/>
              <a:ext cx="864" cy="720"/>
              <a:chOff x="768" y="912"/>
              <a:chExt cx="864" cy="720"/>
            </a:xfrm>
          </p:grpSpPr>
          <p:sp>
            <p:nvSpPr>
              <p:cNvPr id="38934" name="Line 24"/>
              <p:cNvSpPr>
                <a:spLocks noChangeShapeType="1"/>
              </p:cNvSpPr>
              <p:nvPr/>
            </p:nvSpPr>
            <p:spPr bwMode="auto">
              <a:xfrm>
                <a:off x="768" y="1008"/>
                <a:ext cx="864" cy="0"/>
              </a:xfrm>
              <a:prstGeom prst="line">
                <a:avLst/>
              </a:prstGeom>
              <a:noFill/>
              <a:ln w="19050">
                <a:solidFill>
                  <a:schemeClr val="tx1"/>
                </a:solidFill>
                <a:round/>
                <a:headEnd/>
                <a:tailEnd/>
              </a:ln>
            </p:spPr>
            <p:txBody>
              <a:bodyPr/>
              <a:lstStyle/>
              <a:p>
                <a:endParaRPr lang="en-US"/>
              </a:p>
            </p:txBody>
          </p:sp>
          <p:sp>
            <p:nvSpPr>
              <p:cNvPr id="38935" name="Line 25"/>
              <p:cNvSpPr>
                <a:spLocks noChangeShapeType="1"/>
              </p:cNvSpPr>
              <p:nvPr/>
            </p:nvSpPr>
            <p:spPr bwMode="auto">
              <a:xfrm>
                <a:off x="768" y="1296"/>
                <a:ext cx="864" cy="0"/>
              </a:xfrm>
              <a:prstGeom prst="line">
                <a:avLst/>
              </a:prstGeom>
              <a:noFill/>
              <a:ln w="19050">
                <a:solidFill>
                  <a:schemeClr val="tx1"/>
                </a:solidFill>
                <a:round/>
                <a:headEnd/>
                <a:tailEnd/>
              </a:ln>
            </p:spPr>
            <p:txBody>
              <a:bodyPr/>
              <a:lstStyle/>
              <a:p>
                <a:endParaRPr lang="en-US"/>
              </a:p>
            </p:txBody>
          </p:sp>
          <p:sp>
            <p:nvSpPr>
              <p:cNvPr id="38936" name="Rectangle 26"/>
              <p:cNvSpPr>
                <a:spLocks noChangeArrowheads="1"/>
              </p:cNvSpPr>
              <p:nvPr/>
            </p:nvSpPr>
            <p:spPr bwMode="auto">
              <a:xfrm>
                <a:off x="1008" y="912"/>
                <a:ext cx="384" cy="480"/>
              </a:xfrm>
              <a:prstGeom prst="rect">
                <a:avLst/>
              </a:prstGeom>
              <a:solidFill>
                <a:schemeClr val="tx1"/>
              </a:solidFill>
              <a:ln w="19050">
                <a:solidFill>
                  <a:schemeClr val="tx1"/>
                </a:solidFill>
                <a:miter lim="800000"/>
                <a:headEnd/>
                <a:tailEnd/>
              </a:ln>
            </p:spPr>
            <p:txBody>
              <a:bodyPr wrap="none" anchor="ctr"/>
              <a:lstStyle/>
              <a:p>
                <a:pPr algn="ctr"/>
                <a:r>
                  <a:rPr lang="en-US" sz="3200" i="1">
                    <a:solidFill>
                      <a:schemeClr val="bg1"/>
                    </a:solidFill>
                    <a:latin typeface="Times New Roman" pitchFamily="18" charset="0"/>
                  </a:rPr>
                  <a:t>f</a:t>
                </a:r>
              </a:p>
            </p:txBody>
          </p:sp>
          <p:sp>
            <p:nvSpPr>
              <p:cNvPr id="38937" name="Line 27"/>
              <p:cNvSpPr>
                <a:spLocks noChangeShapeType="1"/>
              </p:cNvSpPr>
              <p:nvPr/>
            </p:nvSpPr>
            <p:spPr bwMode="auto">
              <a:xfrm>
                <a:off x="1200" y="1296"/>
                <a:ext cx="0" cy="336"/>
              </a:xfrm>
              <a:prstGeom prst="line">
                <a:avLst/>
              </a:prstGeom>
              <a:noFill/>
              <a:ln w="19050">
                <a:solidFill>
                  <a:schemeClr val="tx1"/>
                </a:solidFill>
                <a:round/>
                <a:headEnd/>
                <a:tailEnd/>
              </a:ln>
            </p:spPr>
            <p:txBody>
              <a:bodyPr/>
              <a:lstStyle/>
              <a:p>
                <a:endParaRPr lang="en-US"/>
              </a:p>
            </p:txBody>
          </p:sp>
          <p:sp>
            <p:nvSpPr>
              <p:cNvPr id="38938" name="Oval 28"/>
              <p:cNvSpPr>
                <a:spLocks noChangeArrowheads="1"/>
              </p:cNvSpPr>
              <p:nvPr/>
            </p:nvSpPr>
            <p:spPr bwMode="auto">
              <a:xfrm>
                <a:off x="1152" y="1536"/>
                <a:ext cx="96" cy="96"/>
              </a:xfrm>
              <a:prstGeom prst="ellipse">
                <a:avLst/>
              </a:prstGeom>
              <a:noFill/>
              <a:ln w="19050">
                <a:solidFill>
                  <a:schemeClr val="tx1"/>
                </a:solidFill>
                <a:round/>
                <a:headEnd/>
                <a:tailEnd/>
              </a:ln>
            </p:spPr>
            <p:txBody>
              <a:bodyPr wrap="none" anchor="ctr"/>
              <a:lstStyle/>
              <a:p>
                <a:endParaRPr lang="en-US"/>
              </a:p>
            </p:txBody>
          </p:sp>
          <p:sp>
            <p:nvSpPr>
              <p:cNvPr id="38939" name="Line 29"/>
              <p:cNvSpPr>
                <a:spLocks noChangeShapeType="1"/>
              </p:cNvSpPr>
              <p:nvPr/>
            </p:nvSpPr>
            <p:spPr bwMode="auto">
              <a:xfrm>
                <a:off x="768" y="1584"/>
                <a:ext cx="864" cy="0"/>
              </a:xfrm>
              <a:prstGeom prst="line">
                <a:avLst/>
              </a:prstGeom>
              <a:noFill/>
              <a:ln w="19050">
                <a:solidFill>
                  <a:schemeClr val="tx1"/>
                </a:solidFill>
                <a:round/>
                <a:headEnd/>
                <a:tailEnd/>
              </a:ln>
            </p:spPr>
            <p:txBody>
              <a:bodyPr/>
              <a:lstStyle/>
              <a:p>
                <a:endParaRPr lang="en-US"/>
              </a:p>
            </p:txBody>
          </p:sp>
        </p:grpSp>
        <p:sp>
          <p:nvSpPr>
            <p:cNvPr id="38925" name="Rectangle 30"/>
            <p:cNvSpPr>
              <a:spLocks noChangeArrowheads="1"/>
            </p:cNvSpPr>
            <p:nvPr/>
          </p:nvSpPr>
          <p:spPr bwMode="auto">
            <a:xfrm>
              <a:off x="864" y="2784"/>
              <a:ext cx="192" cy="192"/>
            </a:xfrm>
            <a:prstGeom prst="rect">
              <a:avLst/>
            </a:prstGeom>
            <a:solidFill>
              <a:srgbClr val="DDDDDD"/>
            </a:solidFill>
            <a:ln w="19050">
              <a:solidFill>
                <a:schemeClr val="tx1"/>
              </a:solidFill>
              <a:miter lim="800000"/>
              <a:headEnd/>
              <a:tailEnd/>
            </a:ln>
          </p:spPr>
          <p:txBody>
            <a:bodyPr wrap="none" anchor="ctr"/>
            <a:lstStyle/>
            <a:p>
              <a:pPr algn="ctr"/>
              <a:r>
                <a:rPr lang="en-US" i="1">
                  <a:latin typeface="Times New Roman" pitchFamily="18" charset="0"/>
                </a:rPr>
                <a:t>H</a:t>
              </a:r>
            </a:p>
          </p:txBody>
        </p:sp>
        <p:sp>
          <p:nvSpPr>
            <p:cNvPr id="38926" name="Rectangle 31"/>
            <p:cNvSpPr>
              <a:spLocks noChangeArrowheads="1"/>
            </p:cNvSpPr>
            <p:nvPr/>
          </p:nvSpPr>
          <p:spPr bwMode="auto">
            <a:xfrm>
              <a:off x="864" y="2496"/>
              <a:ext cx="192" cy="192"/>
            </a:xfrm>
            <a:prstGeom prst="rect">
              <a:avLst/>
            </a:prstGeom>
            <a:solidFill>
              <a:srgbClr val="DDDDDD"/>
            </a:solidFill>
            <a:ln w="19050">
              <a:solidFill>
                <a:schemeClr val="tx1"/>
              </a:solidFill>
              <a:miter lim="800000"/>
              <a:headEnd/>
              <a:tailEnd/>
            </a:ln>
          </p:spPr>
          <p:txBody>
            <a:bodyPr wrap="none" anchor="ctr"/>
            <a:lstStyle/>
            <a:p>
              <a:pPr algn="ctr"/>
              <a:r>
                <a:rPr lang="en-US" i="1">
                  <a:latin typeface="Times New Roman" pitchFamily="18" charset="0"/>
                </a:rPr>
                <a:t>H</a:t>
              </a:r>
            </a:p>
          </p:txBody>
        </p:sp>
        <p:sp>
          <p:nvSpPr>
            <p:cNvPr id="38927" name="Rectangle 32"/>
            <p:cNvSpPr>
              <a:spLocks noChangeArrowheads="1"/>
            </p:cNvSpPr>
            <p:nvPr/>
          </p:nvSpPr>
          <p:spPr bwMode="auto">
            <a:xfrm>
              <a:off x="864" y="3072"/>
              <a:ext cx="192" cy="192"/>
            </a:xfrm>
            <a:prstGeom prst="rect">
              <a:avLst/>
            </a:prstGeom>
            <a:solidFill>
              <a:srgbClr val="DDDDDD"/>
            </a:solidFill>
            <a:ln w="19050">
              <a:solidFill>
                <a:schemeClr val="tx1"/>
              </a:solidFill>
              <a:miter lim="800000"/>
              <a:headEnd/>
              <a:tailEnd/>
            </a:ln>
          </p:spPr>
          <p:txBody>
            <a:bodyPr wrap="none" anchor="ctr"/>
            <a:lstStyle/>
            <a:p>
              <a:pPr algn="ctr"/>
              <a:r>
                <a:rPr lang="en-US" i="1">
                  <a:latin typeface="Times New Roman" pitchFamily="18" charset="0"/>
                </a:rPr>
                <a:t>H</a:t>
              </a:r>
            </a:p>
          </p:txBody>
        </p:sp>
        <p:sp>
          <p:nvSpPr>
            <p:cNvPr id="38928" name="Text Box 33"/>
            <p:cNvSpPr txBox="1">
              <a:spLocks noChangeArrowheads="1"/>
            </p:cNvSpPr>
            <p:nvPr/>
          </p:nvSpPr>
          <p:spPr bwMode="auto">
            <a:xfrm>
              <a:off x="288" y="3024"/>
              <a:ext cx="324" cy="288"/>
            </a:xfrm>
            <a:prstGeom prst="rect">
              <a:avLst/>
            </a:prstGeom>
            <a:noFill/>
            <a:ln w="19050" algn="ctr">
              <a:noFill/>
              <a:miter lim="800000"/>
              <a:headEnd/>
              <a:tailEnd/>
            </a:ln>
          </p:spPr>
          <p:txBody>
            <a:bodyPr wrap="none">
              <a:spAutoFit/>
            </a:bodyPr>
            <a:lstStyle/>
            <a:p>
              <a:pPr algn="ctr"/>
              <a:r>
                <a:rPr lang="en-US">
                  <a:solidFill>
                    <a:srgbClr val="990099"/>
                  </a:solidFill>
                  <a:sym typeface="Symbol" pitchFamily="18" charset="2"/>
                </a:rPr>
                <a:t></a:t>
              </a:r>
              <a:r>
                <a:rPr lang="en-US">
                  <a:solidFill>
                    <a:srgbClr val="990099"/>
                  </a:solidFill>
                </a:rPr>
                <a:t>1</a:t>
              </a:r>
              <a:r>
                <a:rPr lang="en-US">
                  <a:solidFill>
                    <a:srgbClr val="990099"/>
                  </a:solidFill>
                  <a:sym typeface="Symbol" pitchFamily="18" charset="2"/>
                </a:rPr>
                <a:t></a:t>
              </a:r>
            </a:p>
          </p:txBody>
        </p:sp>
        <p:sp>
          <p:nvSpPr>
            <p:cNvPr id="38929" name="Text Box 34"/>
            <p:cNvSpPr txBox="1">
              <a:spLocks noChangeArrowheads="1"/>
            </p:cNvSpPr>
            <p:nvPr/>
          </p:nvSpPr>
          <p:spPr bwMode="auto">
            <a:xfrm>
              <a:off x="288" y="2448"/>
              <a:ext cx="324" cy="288"/>
            </a:xfrm>
            <a:prstGeom prst="rect">
              <a:avLst/>
            </a:prstGeom>
            <a:noFill/>
            <a:ln w="19050" algn="ctr">
              <a:noFill/>
              <a:miter lim="800000"/>
              <a:headEnd/>
              <a:tailEnd/>
            </a:ln>
          </p:spPr>
          <p:txBody>
            <a:bodyPr wrap="none">
              <a:spAutoFit/>
            </a:bodyPr>
            <a:lstStyle/>
            <a:p>
              <a:pPr algn="ctr"/>
              <a:r>
                <a:rPr lang="en-US">
                  <a:solidFill>
                    <a:srgbClr val="990099"/>
                  </a:solidFill>
                  <a:sym typeface="Symbol" pitchFamily="18" charset="2"/>
                </a:rPr>
                <a:t></a:t>
              </a:r>
              <a:r>
                <a:rPr lang="en-US">
                  <a:solidFill>
                    <a:srgbClr val="990099"/>
                  </a:solidFill>
                </a:rPr>
                <a:t>0</a:t>
              </a:r>
              <a:r>
                <a:rPr lang="en-US">
                  <a:solidFill>
                    <a:srgbClr val="990099"/>
                  </a:solidFill>
                  <a:sym typeface="Symbol" pitchFamily="18" charset="2"/>
                </a:rPr>
                <a:t></a:t>
              </a:r>
            </a:p>
          </p:txBody>
        </p:sp>
        <p:sp>
          <p:nvSpPr>
            <p:cNvPr id="38930" name="Text Box 35"/>
            <p:cNvSpPr txBox="1">
              <a:spLocks noChangeArrowheads="1"/>
            </p:cNvSpPr>
            <p:nvPr/>
          </p:nvSpPr>
          <p:spPr bwMode="auto">
            <a:xfrm>
              <a:off x="288" y="2736"/>
              <a:ext cx="324" cy="288"/>
            </a:xfrm>
            <a:prstGeom prst="rect">
              <a:avLst/>
            </a:prstGeom>
            <a:noFill/>
            <a:ln w="19050" algn="ctr">
              <a:noFill/>
              <a:miter lim="800000"/>
              <a:headEnd/>
              <a:tailEnd/>
            </a:ln>
          </p:spPr>
          <p:txBody>
            <a:bodyPr wrap="none">
              <a:spAutoFit/>
            </a:bodyPr>
            <a:lstStyle/>
            <a:p>
              <a:pPr algn="ctr"/>
              <a:r>
                <a:rPr lang="en-US">
                  <a:solidFill>
                    <a:srgbClr val="990099"/>
                  </a:solidFill>
                  <a:sym typeface="Symbol" pitchFamily="18" charset="2"/>
                </a:rPr>
                <a:t></a:t>
              </a:r>
              <a:r>
                <a:rPr lang="en-US">
                  <a:solidFill>
                    <a:srgbClr val="990099"/>
                  </a:solidFill>
                </a:rPr>
                <a:t>0</a:t>
              </a:r>
              <a:r>
                <a:rPr lang="en-US">
                  <a:solidFill>
                    <a:srgbClr val="990099"/>
                  </a:solidFill>
                  <a:sym typeface="Symbol" pitchFamily="18" charset="2"/>
                </a:rPr>
                <a:t></a:t>
              </a:r>
            </a:p>
          </p:txBody>
        </p:sp>
        <p:sp>
          <p:nvSpPr>
            <p:cNvPr id="38931" name="Line 36"/>
            <p:cNvSpPr>
              <a:spLocks noChangeShapeType="1"/>
            </p:cNvSpPr>
            <p:nvPr/>
          </p:nvSpPr>
          <p:spPr bwMode="auto">
            <a:xfrm flipH="1">
              <a:off x="624" y="3168"/>
              <a:ext cx="240" cy="0"/>
            </a:xfrm>
            <a:prstGeom prst="line">
              <a:avLst/>
            </a:prstGeom>
            <a:noFill/>
            <a:ln w="19050">
              <a:solidFill>
                <a:schemeClr val="tx1"/>
              </a:solidFill>
              <a:round/>
              <a:headEnd/>
              <a:tailEnd/>
            </a:ln>
          </p:spPr>
          <p:txBody>
            <a:bodyPr wrap="none" anchor="ctr"/>
            <a:lstStyle/>
            <a:p>
              <a:endParaRPr lang="en-US"/>
            </a:p>
          </p:txBody>
        </p:sp>
        <p:sp>
          <p:nvSpPr>
            <p:cNvPr id="38932" name="Line 37"/>
            <p:cNvSpPr>
              <a:spLocks noChangeShapeType="1"/>
            </p:cNvSpPr>
            <p:nvPr/>
          </p:nvSpPr>
          <p:spPr bwMode="auto">
            <a:xfrm flipH="1">
              <a:off x="624" y="2880"/>
              <a:ext cx="240" cy="0"/>
            </a:xfrm>
            <a:prstGeom prst="line">
              <a:avLst/>
            </a:prstGeom>
            <a:noFill/>
            <a:ln w="19050">
              <a:solidFill>
                <a:schemeClr val="tx1"/>
              </a:solidFill>
              <a:round/>
              <a:headEnd/>
              <a:tailEnd/>
            </a:ln>
          </p:spPr>
          <p:txBody>
            <a:bodyPr wrap="none" anchor="ctr"/>
            <a:lstStyle/>
            <a:p>
              <a:endParaRPr lang="en-US"/>
            </a:p>
          </p:txBody>
        </p:sp>
        <p:sp>
          <p:nvSpPr>
            <p:cNvPr id="38933" name="Line 38"/>
            <p:cNvSpPr>
              <a:spLocks noChangeShapeType="1"/>
            </p:cNvSpPr>
            <p:nvPr/>
          </p:nvSpPr>
          <p:spPr bwMode="auto">
            <a:xfrm flipH="1">
              <a:off x="624" y="2592"/>
              <a:ext cx="240" cy="0"/>
            </a:xfrm>
            <a:prstGeom prst="line">
              <a:avLst/>
            </a:prstGeom>
            <a:noFill/>
            <a:ln w="19050">
              <a:solidFill>
                <a:schemeClr val="tx1"/>
              </a:solidFill>
              <a:round/>
              <a:headEnd/>
              <a:tailEnd/>
            </a:ln>
          </p:spPr>
          <p:txBody>
            <a:bodyPr wrap="none" anchor="ctr"/>
            <a:lstStyle/>
            <a:p>
              <a:endParaRPr lang="en-US"/>
            </a:p>
          </p:txBody>
        </p:sp>
      </p:grpSp>
      <p:sp>
        <p:nvSpPr>
          <p:cNvPr id="459815" name="Text Box 39"/>
          <p:cNvSpPr txBox="1">
            <a:spLocks noChangeArrowheads="1"/>
          </p:cNvSpPr>
          <p:nvPr/>
        </p:nvSpPr>
        <p:spPr bwMode="auto">
          <a:xfrm>
            <a:off x="3736975" y="4264025"/>
            <a:ext cx="4953000" cy="457200"/>
          </a:xfrm>
          <a:prstGeom prst="rect">
            <a:avLst/>
          </a:prstGeom>
          <a:noFill/>
          <a:ln w="19050" algn="ctr">
            <a:noFill/>
            <a:miter lim="800000"/>
            <a:headEnd/>
            <a:tailEnd/>
          </a:ln>
        </p:spPr>
        <p:txBody>
          <a:bodyPr>
            <a:spAutoFit/>
          </a:bodyPr>
          <a:lstStyle/>
          <a:p>
            <a:r>
              <a:rPr lang="en-US">
                <a:solidFill>
                  <a:srgbClr val="990099"/>
                </a:solidFill>
                <a:sym typeface="Symbol" pitchFamily="18" charset="2"/>
              </a:rPr>
              <a:t>(00 </a:t>
            </a:r>
            <a:r>
              <a:rPr lang="en-US" b="1">
                <a:solidFill>
                  <a:srgbClr val="990099"/>
                </a:solidFill>
                <a:latin typeface="Times New Roman" pitchFamily="18" charset="0"/>
                <a:sym typeface="Symbol" pitchFamily="18" charset="2"/>
              </a:rPr>
              <a:t>+</a:t>
            </a:r>
            <a:r>
              <a:rPr lang="en-US">
                <a:solidFill>
                  <a:srgbClr val="990099"/>
                </a:solidFill>
                <a:sym typeface="Symbol" pitchFamily="18" charset="2"/>
              </a:rPr>
              <a:t> 01 </a:t>
            </a:r>
            <a:r>
              <a:rPr lang="en-US" b="1">
                <a:solidFill>
                  <a:srgbClr val="990099"/>
                </a:solidFill>
                <a:latin typeface="Times New Roman" pitchFamily="18" charset="0"/>
                <a:sym typeface="Symbol" pitchFamily="18" charset="2"/>
              </a:rPr>
              <a:t>+ </a:t>
            </a:r>
            <a:r>
              <a:rPr lang="en-US">
                <a:solidFill>
                  <a:srgbClr val="990099"/>
                </a:solidFill>
                <a:sym typeface="Symbol" pitchFamily="18" charset="2"/>
              </a:rPr>
              <a:t>10 </a:t>
            </a:r>
            <a:r>
              <a:rPr lang="en-US" b="1">
                <a:solidFill>
                  <a:srgbClr val="990099"/>
                </a:solidFill>
                <a:latin typeface="Times New Roman" pitchFamily="18" charset="0"/>
                <a:sym typeface="Symbol" pitchFamily="18" charset="2"/>
              </a:rPr>
              <a:t>+</a:t>
            </a:r>
            <a:r>
              <a:rPr lang="en-US">
                <a:solidFill>
                  <a:srgbClr val="990099"/>
                </a:solidFill>
                <a:sym typeface="Symbol" pitchFamily="18" charset="2"/>
              </a:rPr>
              <a:t> 11)(</a:t>
            </a:r>
            <a:r>
              <a:rPr lang="en-US">
                <a:solidFill>
                  <a:srgbClr val="990099"/>
                </a:solidFill>
              </a:rPr>
              <a:t>0</a:t>
            </a:r>
            <a:r>
              <a:rPr lang="en-US">
                <a:solidFill>
                  <a:srgbClr val="990099"/>
                </a:solidFill>
                <a:sym typeface="Symbol" pitchFamily="18" charset="2"/>
              </a:rPr>
              <a:t> </a:t>
            </a:r>
            <a:r>
              <a:rPr lang="en-US" b="1">
                <a:solidFill>
                  <a:srgbClr val="990099"/>
                </a:solidFill>
                <a:latin typeface="Times New Roman" pitchFamily="18" charset="0"/>
                <a:cs typeface="Times New Roman" pitchFamily="18" charset="0"/>
                <a:sym typeface="Symbol" pitchFamily="18" charset="2"/>
              </a:rPr>
              <a:t>–</a:t>
            </a:r>
            <a:r>
              <a:rPr lang="en-US">
                <a:solidFill>
                  <a:srgbClr val="990099"/>
                </a:solidFill>
                <a:latin typeface="Times New Roman" pitchFamily="18" charset="0"/>
                <a:cs typeface="Arial" charset="0"/>
                <a:sym typeface="Symbol" pitchFamily="18" charset="2"/>
              </a:rPr>
              <a:t> </a:t>
            </a:r>
            <a:r>
              <a:rPr lang="en-US">
                <a:solidFill>
                  <a:srgbClr val="990099"/>
                </a:solidFill>
                <a:sym typeface="Symbol" pitchFamily="18" charset="2"/>
              </a:rPr>
              <a:t></a:t>
            </a:r>
            <a:r>
              <a:rPr lang="en-US">
                <a:solidFill>
                  <a:srgbClr val="990099"/>
                </a:solidFill>
              </a:rPr>
              <a:t>1</a:t>
            </a:r>
            <a:r>
              <a:rPr lang="en-US">
                <a:solidFill>
                  <a:srgbClr val="990099"/>
                </a:solidFill>
                <a:sym typeface="Symbol" pitchFamily="18" charset="2"/>
              </a:rPr>
              <a:t>)</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97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459815"/>
                                        </p:tgtEl>
                                        <p:attrNameLst>
                                          <p:attrName>style.visibility</p:attrName>
                                        </p:attrNameLst>
                                      </p:cBhvr>
                                      <p:to>
                                        <p:strVal val="visible"/>
                                      </p:to>
                                    </p:set>
                                    <p:animEffect transition="in" filter="dissolve">
                                      <p:cBhvr>
                                        <p:cTn id="19" dur="500"/>
                                        <p:tgtEl>
                                          <p:spTgt spid="45981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5979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59793"/>
                                        </p:tgtEl>
                                        <p:attrNameLst>
                                          <p:attrName>style.visibility</p:attrName>
                                        </p:attrNameLst>
                                      </p:cBhvr>
                                      <p:to>
                                        <p:strVal val="visible"/>
                                      </p:to>
                                    </p:set>
                                    <p:animEffect transition="in" filter="dissolve">
                                      <p:cBhvr>
                                        <p:cTn id="28" dur="500"/>
                                        <p:tgtEl>
                                          <p:spTgt spid="4597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93" grpId="0"/>
      <p:bldP spid="459794" grpId="0"/>
      <p:bldP spid="459796" grpId="0"/>
      <p:bldP spid="459797" grpId="0"/>
      <p:bldP spid="45981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2"/>
          </p:nvPr>
        </p:nvSpPr>
        <p:spPr>
          <a:noFill/>
        </p:spPr>
        <p:txBody>
          <a:bodyPr/>
          <a:lstStyle/>
          <a:p>
            <a:fld id="{762237F1-8512-461D-8C92-961832BFD149}" type="slidenum">
              <a:rPr lang="en-US"/>
              <a:pPr/>
              <a:t>64</a:t>
            </a:fld>
            <a:endParaRPr lang="en-US"/>
          </a:p>
        </p:txBody>
      </p:sp>
      <p:sp>
        <p:nvSpPr>
          <p:cNvPr id="460802" name="Rectangle 2"/>
          <p:cNvSpPr>
            <a:spLocks noGrp="1" noChangeArrowheads="1"/>
          </p:cNvSpPr>
          <p:nvPr>
            <p:ph type="title"/>
          </p:nvPr>
        </p:nvSpPr>
        <p:spPr/>
        <p:txBody>
          <a:bodyPr/>
          <a:lstStyle/>
          <a:p>
            <a:pPr eaLnBrk="1" hangingPunct="1">
              <a:defRPr/>
            </a:pPr>
            <a:r>
              <a:rPr lang="en-US" b="1" smtClean="0">
                <a:solidFill>
                  <a:srgbClr val="666699"/>
                </a:solidFill>
                <a:effectLst>
                  <a:outerShdw blurRad="38100" dist="38100" dir="2700000" algn="tl">
                    <a:srgbClr val="C0C0C0"/>
                  </a:outerShdw>
                </a:effectLst>
              </a:rPr>
              <a:t>Quantum algorithm (II)</a:t>
            </a:r>
            <a:endParaRPr lang="en-US" sz="4800" b="1" i="1" smtClean="0">
              <a:solidFill>
                <a:srgbClr val="666699"/>
              </a:solidFill>
              <a:effectLst>
                <a:outerShdw blurRad="38100" dist="38100" dir="2700000" algn="tl">
                  <a:srgbClr val="C0C0C0"/>
                </a:outerShdw>
              </a:effectLst>
              <a:latin typeface="Times New Roman" pitchFamily="18" charset="0"/>
            </a:endParaRPr>
          </a:p>
        </p:txBody>
      </p:sp>
      <p:sp>
        <p:nvSpPr>
          <p:cNvPr id="39940" name="Text Box 3"/>
          <p:cNvSpPr txBox="1">
            <a:spLocks noChangeArrowheads="1"/>
          </p:cNvSpPr>
          <p:nvPr/>
        </p:nvSpPr>
        <p:spPr bwMode="auto">
          <a:xfrm>
            <a:off x="322263" y="2670175"/>
            <a:ext cx="7126287" cy="457200"/>
          </a:xfrm>
          <a:prstGeom prst="rect">
            <a:avLst/>
          </a:prstGeom>
          <a:noFill/>
          <a:ln w="19050" algn="ctr">
            <a:noFill/>
            <a:miter lim="800000"/>
            <a:headEnd/>
            <a:tailEnd/>
          </a:ln>
        </p:spPr>
        <p:txBody>
          <a:bodyPr wrap="none">
            <a:spAutoFit/>
          </a:bodyPr>
          <a:lstStyle/>
          <a:p>
            <a:r>
              <a:rPr lang="en-US"/>
              <a:t>Output state of the first two qubits in the four cases:</a:t>
            </a:r>
          </a:p>
        </p:txBody>
      </p:sp>
      <p:grpSp>
        <p:nvGrpSpPr>
          <p:cNvPr id="2" name="Group 4"/>
          <p:cNvGrpSpPr>
            <a:grpSpLocks/>
          </p:cNvGrpSpPr>
          <p:nvPr/>
        </p:nvGrpSpPr>
        <p:grpSpPr bwMode="auto">
          <a:xfrm>
            <a:off x="322263" y="1298575"/>
            <a:ext cx="2590800" cy="1371600"/>
            <a:chOff x="288" y="720"/>
            <a:chExt cx="1632" cy="864"/>
          </a:xfrm>
        </p:grpSpPr>
        <p:grpSp>
          <p:nvGrpSpPr>
            <p:cNvPr id="3" name="Group 5"/>
            <p:cNvGrpSpPr>
              <a:grpSpLocks/>
            </p:cNvGrpSpPr>
            <p:nvPr/>
          </p:nvGrpSpPr>
          <p:grpSpPr bwMode="auto">
            <a:xfrm>
              <a:off x="1056" y="768"/>
              <a:ext cx="864" cy="720"/>
              <a:chOff x="768" y="912"/>
              <a:chExt cx="864" cy="720"/>
            </a:xfrm>
          </p:grpSpPr>
          <p:sp>
            <p:nvSpPr>
              <p:cNvPr id="39971" name="Line 6"/>
              <p:cNvSpPr>
                <a:spLocks noChangeShapeType="1"/>
              </p:cNvSpPr>
              <p:nvPr/>
            </p:nvSpPr>
            <p:spPr bwMode="auto">
              <a:xfrm>
                <a:off x="768" y="1008"/>
                <a:ext cx="864" cy="0"/>
              </a:xfrm>
              <a:prstGeom prst="line">
                <a:avLst/>
              </a:prstGeom>
              <a:noFill/>
              <a:ln w="19050">
                <a:solidFill>
                  <a:schemeClr val="tx1"/>
                </a:solidFill>
                <a:round/>
                <a:headEnd/>
                <a:tailEnd/>
              </a:ln>
            </p:spPr>
            <p:txBody>
              <a:bodyPr/>
              <a:lstStyle/>
              <a:p>
                <a:endParaRPr lang="en-US"/>
              </a:p>
            </p:txBody>
          </p:sp>
          <p:sp>
            <p:nvSpPr>
              <p:cNvPr id="39972" name="Line 7"/>
              <p:cNvSpPr>
                <a:spLocks noChangeShapeType="1"/>
              </p:cNvSpPr>
              <p:nvPr/>
            </p:nvSpPr>
            <p:spPr bwMode="auto">
              <a:xfrm>
                <a:off x="768" y="1296"/>
                <a:ext cx="864" cy="0"/>
              </a:xfrm>
              <a:prstGeom prst="line">
                <a:avLst/>
              </a:prstGeom>
              <a:noFill/>
              <a:ln w="19050">
                <a:solidFill>
                  <a:schemeClr val="tx1"/>
                </a:solidFill>
                <a:round/>
                <a:headEnd/>
                <a:tailEnd/>
              </a:ln>
            </p:spPr>
            <p:txBody>
              <a:bodyPr/>
              <a:lstStyle/>
              <a:p>
                <a:endParaRPr lang="en-US"/>
              </a:p>
            </p:txBody>
          </p:sp>
          <p:sp>
            <p:nvSpPr>
              <p:cNvPr id="39973" name="Rectangle 8"/>
              <p:cNvSpPr>
                <a:spLocks noChangeArrowheads="1"/>
              </p:cNvSpPr>
              <p:nvPr/>
            </p:nvSpPr>
            <p:spPr bwMode="auto">
              <a:xfrm>
                <a:off x="1008" y="912"/>
                <a:ext cx="384" cy="480"/>
              </a:xfrm>
              <a:prstGeom prst="rect">
                <a:avLst/>
              </a:prstGeom>
              <a:solidFill>
                <a:schemeClr val="tx1"/>
              </a:solidFill>
              <a:ln w="19050">
                <a:solidFill>
                  <a:schemeClr val="tx1"/>
                </a:solidFill>
                <a:miter lim="800000"/>
                <a:headEnd/>
                <a:tailEnd/>
              </a:ln>
            </p:spPr>
            <p:txBody>
              <a:bodyPr wrap="none" anchor="ctr"/>
              <a:lstStyle/>
              <a:p>
                <a:pPr algn="ctr"/>
                <a:r>
                  <a:rPr lang="en-US" sz="3200" i="1">
                    <a:solidFill>
                      <a:schemeClr val="bg1"/>
                    </a:solidFill>
                    <a:latin typeface="Times New Roman" pitchFamily="18" charset="0"/>
                  </a:rPr>
                  <a:t>f</a:t>
                </a:r>
              </a:p>
            </p:txBody>
          </p:sp>
          <p:sp>
            <p:nvSpPr>
              <p:cNvPr id="39974" name="Line 9"/>
              <p:cNvSpPr>
                <a:spLocks noChangeShapeType="1"/>
              </p:cNvSpPr>
              <p:nvPr/>
            </p:nvSpPr>
            <p:spPr bwMode="auto">
              <a:xfrm>
                <a:off x="1200" y="1296"/>
                <a:ext cx="0" cy="336"/>
              </a:xfrm>
              <a:prstGeom prst="line">
                <a:avLst/>
              </a:prstGeom>
              <a:noFill/>
              <a:ln w="19050">
                <a:solidFill>
                  <a:schemeClr val="tx1"/>
                </a:solidFill>
                <a:round/>
                <a:headEnd/>
                <a:tailEnd/>
              </a:ln>
            </p:spPr>
            <p:txBody>
              <a:bodyPr/>
              <a:lstStyle/>
              <a:p>
                <a:endParaRPr lang="en-US"/>
              </a:p>
            </p:txBody>
          </p:sp>
          <p:sp>
            <p:nvSpPr>
              <p:cNvPr id="39975" name="Oval 10"/>
              <p:cNvSpPr>
                <a:spLocks noChangeArrowheads="1"/>
              </p:cNvSpPr>
              <p:nvPr/>
            </p:nvSpPr>
            <p:spPr bwMode="auto">
              <a:xfrm>
                <a:off x="1152" y="1536"/>
                <a:ext cx="96" cy="96"/>
              </a:xfrm>
              <a:prstGeom prst="ellipse">
                <a:avLst/>
              </a:prstGeom>
              <a:noFill/>
              <a:ln w="19050">
                <a:solidFill>
                  <a:schemeClr val="tx1"/>
                </a:solidFill>
                <a:round/>
                <a:headEnd/>
                <a:tailEnd/>
              </a:ln>
            </p:spPr>
            <p:txBody>
              <a:bodyPr wrap="none" anchor="ctr"/>
              <a:lstStyle/>
              <a:p>
                <a:endParaRPr lang="en-US"/>
              </a:p>
            </p:txBody>
          </p:sp>
          <p:sp>
            <p:nvSpPr>
              <p:cNvPr id="39976" name="Line 11"/>
              <p:cNvSpPr>
                <a:spLocks noChangeShapeType="1"/>
              </p:cNvSpPr>
              <p:nvPr/>
            </p:nvSpPr>
            <p:spPr bwMode="auto">
              <a:xfrm>
                <a:off x="768" y="1584"/>
                <a:ext cx="864" cy="0"/>
              </a:xfrm>
              <a:prstGeom prst="line">
                <a:avLst/>
              </a:prstGeom>
              <a:noFill/>
              <a:ln w="19050">
                <a:solidFill>
                  <a:schemeClr val="tx1"/>
                </a:solidFill>
                <a:round/>
                <a:headEnd/>
                <a:tailEnd/>
              </a:ln>
            </p:spPr>
            <p:txBody>
              <a:bodyPr/>
              <a:lstStyle/>
              <a:p>
                <a:endParaRPr lang="en-US"/>
              </a:p>
            </p:txBody>
          </p:sp>
        </p:grpSp>
        <p:sp>
          <p:nvSpPr>
            <p:cNvPr id="39962" name="Rectangle 12"/>
            <p:cNvSpPr>
              <a:spLocks noChangeArrowheads="1"/>
            </p:cNvSpPr>
            <p:nvPr/>
          </p:nvSpPr>
          <p:spPr bwMode="auto">
            <a:xfrm>
              <a:off x="864" y="1056"/>
              <a:ext cx="192" cy="192"/>
            </a:xfrm>
            <a:prstGeom prst="rect">
              <a:avLst/>
            </a:prstGeom>
            <a:solidFill>
              <a:srgbClr val="DDDDDD"/>
            </a:solidFill>
            <a:ln w="19050">
              <a:solidFill>
                <a:schemeClr val="tx1"/>
              </a:solidFill>
              <a:miter lim="800000"/>
              <a:headEnd/>
              <a:tailEnd/>
            </a:ln>
          </p:spPr>
          <p:txBody>
            <a:bodyPr wrap="none" anchor="ctr"/>
            <a:lstStyle/>
            <a:p>
              <a:pPr algn="ctr"/>
              <a:r>
                <a:rPr lang="en-US" i="1">
                  <a:latin typeface="Times New Roman" pitchFamily="18" charset="0"/>
                </a:rPr>
                <a:t>H</a:t>
              </a:r>
            </a:p>
          </p:txBody>
        </p:sp>
        <p:sp>
          <p:nvSpPr>
            <p:cNvPr id="39963" name="Rectangle 13"/>
            <p:cNvSpPr>
              <a:spLocks noChangeArrowheads="1"/>
            </p:cNvSpPr>
            <p:nvPr/>
          </p:nvSpPr>
          <p:spPr bwMode="auto">
            <a:xfrm>
              <a:off x="864" y="768"/>
              <a:ext cx="192" cy="192"/>
            </a:xfrm>
            <a:prstGeom prst="rect">
              <a:avLst/>
            </a:prstGeom>
            <a:solidFill>
              <a:srgbClr val="DDDDDD"/>
            </a:solidFill>
            <a:ln w="19050">
              <a:solidFill>
                <a:schemeClr val="tx1"/>
              </a:solidFill>
              <a:miter lim="800000"/>
              <a:headEnd/>
              <a:tailEnd/>
            </a:ln>
          </p:spPr>
          <p:txBody>
            <a:bodyPr wrap="none" anchor="ctr"/>
            <a:lstStyle/>
            <a:p>
              <a:pPr algn="ctr"/>
              <a:r>
                <a:rPr lang="en-US" i="1">
                  <a:latin typeface="Times New Roman" pitchFamily="18" charset="0"/>
                </a:rPr>
                <a:t>H</a:t>
              </a:r>
            </a:p>
          </p:txBody>
        </p:sp>
        <p:sp>
          <p:nvSpPr>
            <p:cNvPr id="39964" name="Rectangle 14"/>
            <p:cNvSpPr>
              <a:spLocks noChangeArrowheads="1"/>
            </p:cNvSpPr>
            <p:nvPr/>
          </p:nvSpPr>
          <p:spPr bwMode="auto">
            <a:xfrm>
              <a:off x="864" y="1344"/>
              <a:ext cx="192" cy="192"/>
            </a:xfrm>
            <a:prstGeom prst="rect">
              <a:avLst/>
            </a:prstGeom>
            <a:solidFill>
              <a:srgbClr val="DDDDDD"/>
            </a:solidFill>
            <a:ln w="19050">
              <a:solidFill>
                <a:schemeClr val="tx1"/>
              </a:solidFill>
              <a:miter lim="800000"/>
              <a:headEnd/>
              <a:tailEnd/>
            </a:ln>
          </p:spPr>
          <p:txBody>
            <a:bodyPr wrap="none" anchor="ctr"/>
            <a:lstStyle/>
            <a:p>
              <a:pPr algn="ctr"/>
              <a:r>
                <a:rPr lang="en-US" i="1">
                  <a:latin typeface="Times New Roman" pitchFamily="18" charset="0"/>
                </a:rPr>
                <a:t>H</a:t>
              </a:r>
            </a:p>
          </p:txBody>
        </p:sp>
        <p:sp>
          <p:nvSpPr>
            <p:cNvPr id="39965" name="Text Box 15"/>
            <p:cNvSpPr txBox="1">
              <a:spLocks noChangeArrowheads="1"/>
            </p:cNvSpPr>
            <p:nvPr/>
          </p:nvSpPr>
          <p:spPr bwMode="auto">
            <a:xfrm>
              <a:off x="288" y="1296"/>
              <a:ext cx="324" cy="288"/>
            </a:xfrm>
            <a:prstGeom prst="rect">
              <a:avLst/>
            </a:prstGeom>
            <a:noFill/>
            <a:ln w="19050" algn="ctr">
              <a:noFill/>
              <a:miter lim="800000"/>
              <a:headEnd/>
              <a:tailEnd/>
            </a:ln>
          </p:spPr>
          <p:txBody>
            <a:bodyPr wrap="none">
              <a:spAutoFit/>
            </a:bodyPr>
            <a:lstStyle/>
            <a:p>
              <a:pPr algn="ctr"/>
              <a:r>
                <a:rPr lang="en-US">
                  <a:solidFill>
                    <a:srgbClr val="990099"/>
                  </a:solidFill>
                  <a:sym typeface="Symbol" pitchFamily="18" charset="2"/>
                </a:rPr>
                <a:t></a:t>
              </a:r>
              <a:r>
                <a:rPr lang="en-US">
                  <a:solidFill>
                    <a:srgbClr val="990099"/>
                  </a:solidFill>
                </a:rPr>
                <a:t>1</a:t>
              </a:r>
              <a:r>
                <a:rPr lang="en-US">
                  <a:solidFill>
                    <a:srgbClr val="990099"/>
                  </a:solidFill>
                  <a:sym typeface="Symbol" pitchFamily="18" charset="2"/>
                </a:rPr>
                <a:t></a:t>
              </a:r>
            </a:p>
          </p:txBody>
        </p:sp>
        <p:sp>
          <p:nvSpPr>
            <p:cNvPr id="39966" name="Text Box 16"/>
            <p:cNvSpPr txBox="1">
              <a:spLocks noChangeArrowheads="1"/>
            </p:cNvSpPr>
            <p:nvPr/>
          </p:nvSpPr>
          <p:spPr bwMode="auto">
            <a:xfrm>
              <a:off x="288" y="720"/>
              <a:ext cx="324" cy="288"/>
            </a:xfrm>
            <a:prstGeom prst="rect">
              <a:avLst/>
            </a:prstGeom>
            <a:noFill/>
            <a:ln w="19050" algn="ctr">
              <a:noFill/>
              <a:miter lim="800000"/>
              <a:headEnd/>
              <a:tailEnd/>
            </a:ln>
          </p:spPr>
          <p:txBody>
            <a:bodyPr wrap="none">
              <a:spAutoFit/>
            </a:bodyPr>
            <a:lstStyle/>
            <a:p>
              <a:pPr algn="ctr"/>
              <a:r>
                <a:rPr lang="en-US">
                  <a:solidFill>
                    <a:srgbClr val="990099"/>
                  </a:solidFill>
                  <a:sym typeface="Symbol" pitchFamily="18" charset="2"/>
                </a:rPr>
                <a:t></a:t>
              </a:r>
              <a:r>
                <a:rPr lang="en-US">
                  <a:solidFill>
                    <a:srgbClr val="990099"/>
                  </a:solidFill>
                </a:rPr>
                <a:t>0</a:t>
              </a:r>
              <a:r>
                <a:rPr lang="en-US">
                  <a:solidFill>
                    <a:srgbClr val="990099"/>
                  </a:solidFill>
                  <a:sym typeface="Symbol" pitchFamily="18" charset="2"/>
                </a:rPr>
                <a:t></a:t>
              </a:r>
            </a:p>
          </p:txBody>
        </p:sp>
        <p:sp>
          <p:nvSpPr>
            <p:cNvPr id="39967" name="Text Box 17"/>
            <p:cNvSpPr txBox="1">
              <a:spLocks noChangeArrowheads="1"/>
            </p:cNvSpPr>
            <p:nvPr/>
          </p:nvSpPr>
          <p:spPr bwMode="auto">
            <a:xfrm>
              <a:off x="288" y="1008"/>
              <a:ext cx="324" cy="288"/>
            </a:xfrm>
            <a:prstGeom prst="rect">
              <a:avLst/>
            </a:prstGeom>
            <a:noFill/>
            <a:ln w="19050" algn="ctr">
              <a:noFill/>
              <a:miter lim="800000"/>
              <a:headEnd/>
              <a:tailEnd/>
            </a:ln>
          </p:spPr>
          <p:txBody>
            <a:bodyPr wrap="none">
              <a:spAutoFit/>
            </a:bodyPr>
            <a:lstStyle/>
            <a:p>
              <a:pPr algn="ctr"/>
              <a:r>
                <a:rPr lang="en-US">
                  <a:solidFill>
                    <a:srgbClr val="990099"/>
                  </a:solidFill>
                  <a:sym typeface="Symbol" pitchFamily="18" charset="2"/>
                </a:rPr>
                <a:t></a:t>
              </a:r>
              <a:r>
                <a:rPr lang="en-US">
                  <a:solidFill>
                    <a:srgbClr val="990099"/>
                  </a:solidFill>
                </a:rPr>
                <a:t>0</a:t>
              </a:r>
              <a:r>
                <a:rPr lang="en-US">
                  <a:solidFill>
                    <a:srgbClr val="990099"/>
                  </a:solidFill>
                  <a:sym typeface="Symbol" pitchFamily="18" charset="2"/>
                </a:rPr>
                <a:t></a:t>
              </a:r>
            </a:p>
          </p:txBody>
        </p:sp>
        <p:sp>
          <p:nvSpPr>
            <p:cNvPr id="39968" name="Line 18"/>
            <p:cNvSpPr>
              <a:spLocks noChangeShapeType="1"/>
            </p:cNvSpPr>
            <p:nvPr/>
          </p:nvSpPr>
          <p:spPr bwMode="auto">
            <a:xfrm flipH="1">
              <a:off x="624" y="1440"/>
              <a:ext cx="240" cy="0"/>
            </a:xfrm>
            <a:prstGeom prst="line">
              <a:avLst/>
            </a:prstGeom>
            <a:noFill/>
            <a:ln w="19050">
              <a:solidFill>
                <a:schemeClr val="tx1"/>
              </a:solidFill>
              <a:round/>
              <a:headEnd/>
              <a:tailEnd/>
            </a:ln>
          </p:spPr>
          <p:txBody>
            <a:bodyPr wrap="none" anchor="ctr"/>
            <a:lstStyle/>
            <a:p>
              <a:endParaRPr lang="en-US"/>
            </a:p>
          </p:txBody>
        </p:sp>
        <p:sp>
          <p:nvSpPr>
            <p:cNvPr id="39969" name="Line 19"/>
            <p:cNvSpPr>
              <a:spLocks noChangeShapeType="1"/>
            </p:cNvSpPr>
            <p:nvPr/>
          </p:nvSpPr>
          <p:spPr bwMode="auto">
            <a:xfrm flipH="1">
              <a:off x="624" y="1152"/>
              <a:ext cx="240" cy="0"/>
            </a:xfrm>
            <a:prstGeom prst="line">
              <a:avLst/>
            </a:prstGeom>
            <a:noFill/>
            <a:ln w="19050">
              <a:solidFill>
                <a:schemeClr val="tx1"/>
              </a:solidFill>
              <a:round/>
              <a:headEnd/>
              <a:tailEnd/>
            </a:ln>
          </p:spPr>
          <p:txBody>
            <a:bodyPr wrap="none" anchor="ctr"/>
            <a:lstStyle/>
            <a:p>
              <a:endParaRPr lang="en-US"/>
            </a:p>
          </p:txBody>
        </p:sp>
        <p:sp>
          <p:nvSpPr>
            <p:cNvPr id="39970" name="Line 20"/>
            <p:cNvSpPr>
              <a:spLocks noChangeShapeType="1"/>
            </p:cNvSpPr>
            <p:nvPr/>
          </p:nvSpPr>
          <p:spPr bwMode="auto">
            <a:xfrm flipH="1">
              <a:off x="624" y="864"/>
              <a:ext cx="240" cy="0"/>
            </a:xfrm>
            <a:prstGeom prst="line">
              <a:avLst/>
            </a:prstGeom>
            <a:noFill/>
            <a:ln w="19050">
              <a:solidFill>
                <a:schemeClr val="tx1"/>
              </a:solidFill>
              <a:round/>
              <a:headEnd/>
              <a:tailEnd/>
            </a:ln>
          </p:spPr>
          <p:txBody>
            <a:bodyPr wrap="none" anchor="ctr"/>
            <a:lstStyle/>
            <a:p>
              <a:endParaRPr lang="en-US"/>
            </a:p>
          </p:txBody>
        </p:sp>
      </p:grpSp>
      <p:sp>
        <p:nvSpPr>
          <p:cNvPr id="460821" name="Text Box 21"/>
          <p:cNvSpPr txBox="1">
            <a:spLocks noChangeArrowheads="1"/>
          </p:cNvSpPr>
          <p:nvPr/>
        </p:nvSpPr>
        <p:spPr bwMode="auto">
          <a:xfrm>
            <a:off x="322263" y="3108325"/>
            <a:ext cx="1757362" cy="519113"/>
          </a:xfrm>
          <a:prstGeom prst="rect">
            <a:avLst/>
          </a:prstGeom>
          <a:noFill/>
          <a:ln w="19050" algn="ctr">
            <a:noFill/>
            <a:miter lim="800000"/>
            <a:headEnd/>
            <a:tailEnd/>
          </a:ln>
        </p:spPr>
        <p:txBody>
          <a:bodyPr wrap="none">
            <a:spAutoFit/>
          </a:bodyPr>
          <a:lstStyle/>
          <a:p>
            <a:r>
              <a:rPr lang="en-US">
                <a:solidFill>
                  <a:srgbClr val="CC0000"/>
                </a:solidFill>
              </a:rPr>
              <a:t>Case of </a:t>
            </a:r>
            <a:r>
              <a:rPr lang="en-US" i="1">
                <a:solidFill>
                  <a:srgbClr val="CC0000"/>
                </a:solidFill>
                <a:latin typeface="Times New Roman" pitchFamily="18" charset="0"/>
              </a:rPr>
              <a:t>f</a:t>
            </a:r>
            <a:r>
              <a:rPr lang="en-US" sz="1600" b="1" baseline="-25000">
                <a:solidFill>
                  <a:srgbClr val="CC0000"/>
                </a:solidFill>
              </a:rPr>
              <a:t>00</a:t>
            </a:r>
            <a:r>
              <a:rPr lang="en-US" sz="2800">
                <a:solidFill>
                  <a:srgbClr val="CC0000"/>
                </a:solidFill>
              </a:rPr>
              <a:t>?</a:t>
            </a:r>
            <a:endParaRPr lang="en-US">
              <a:solidFill>
                <a:srgbClr val="990099"/>
              </a:solidFill>
              <a:sym typeface="Symbol" pitchFamily="18" charset="2"/>
            </a:endParaRPr>
          </a:p>
        </p:txBody>
      </p:sp>
      <p:sp>
        <p:nvSpPr>
          <p:cNvPr id="460822" name="Text Box 22"/>
          <p:cNvSpPr txBox="1">
            <a:spLocks noChangeArrowheads="1"/>
          </p:cNvSpPr>
          <p:nvPr/>
        </p:nvSpPr>
        <p:spPr bwMode="auto">
          <a:xfrm>
            <a:off x="2236788" y="3584575"/>
            <a:ext cx="4289425" cy="457200"/>
          </a:xfrm>
          <a:prstGeom prst="rect">
            <a:avLst/>
          </a:prstGeom>
          <a:noFill/>
          <a:ln w="19050" algn="ctr">
            <a:noFill/>
            <a:miter lim="800000"/>
            <a:headEnd/>
            <a:tailEnd/>
          </a:ln>
        </p:spPr>
        <p:txBody>
          <a:bodyPr wrap="none">
            <a:spAutoFit/>
          </a:bodyPr>
          <a:lstStyle/>
          <a:p>
            <a:r>
              <a:rPr lang="en-US">
                <a:solidFill>
                  <a:srgbClr val="990099"/>
                </a:solidFill>
                <a:sym typeface="Symbol" pitchFamily="18" charset="2"/>
              </a:rPr>
              <a:t></a:t>
            </a:r>
            <a:r>
              <a:rPr lang="el-GR">
                <a:solidFill>
                  <a:srgbClr val="990099"/>
                </a:solidFill>
                <a:latin typeface="Times New Roman" pitchFamily="18" charset="0"/>
                <a:cs typeface="Times New Roman" pitchFamily="18" charset="0"/>
              </a:rPr>
              <a:t>ψ</a:t>
            </a:r>
            <a:r>
              <a:rPr lang="en-US" sz="1800" baseline="-25000">
                <a:solidFill>
                  <a:srgbClr val="990099"/>
                </a:solidFill>
              </a:rPr>
              <a:t>01</a:t>
            </a:r>
            <a:r>
              <a:rPr lang="en-US">
                <a:solidFill>
                  <a:srgbClr val="990099"/>
                </a:solidFill>
                <a:sym typeface="Symbol" pitchFamily="18" charset="2"/>
              </a:rPr>
              <a:t> </a:t>
            </a:r>
            <a:r>
              <a:rPr lang="en-US" b="1">
                <a:solidFill>
                  <a:srgbClr val="990099"/>
                </a:solidFill>
                <a:latin typeface="Times New Roman" pitchFamily="18" charset="0"/>
                <a:sym typeface="Symbol" pitchFamily="18" charset="2"/>
              </a:rPr>
              <a:t>=</a:t>
            </a:r>
            <a:r>
              <a:rPr lang="en-US">
                <a:solidFill>
                  <a:srgbClr val="990099"/>
                </a:solidFill>
                <a:sym typeface="Symbol" pitchFamily="18" charset="2"/>
              </a:rPr>
              <a:t> </a:t>
            </a:r>
            <a:r>
              <a:rPr lang="en-US" b="1">
                <a:solidFill>
                  <a:srgbClr val="990099"/>
                </a:solidFill>
                <a:latin typeface="Times New Roman" pitchFamily="18" charset="0"/>
                <a:sym typeface="Symbol" pitchFamily="18" charset="2"/>
              </a:rPr>
              <a:t>+</a:t>
            </a:r>
            <a:r>
              <a:rPr lang="en-US" sz="1600" b="1" baseline="-25000">
                <a:solidFill>
                  <a:srgbClr val="990099"/>
                </a:solidFill>
              </a:rPr>
              <a:t>  </a:t>
            </a:r>
            <a:r>
              <a:rPr lang="en-US">
                <a:solidFill>
                  <a:srgbClr val="990099"/>
                </a:solidFill>
                <a:sym typeface="Symbol" pitchFamily="18" charset="2"/>
              </a:rPr>
              <a:t>00 </a:t>
            </a:r>
            <a:r>
              <a:rPr lang="en-US" b="1">
                <a:solidFill>
                  <a:srgbClr val="990099"/>
                </a:solidFill>
                <a:latin typeface="Times New Roman" pitchFamily="18" charset="0"/>
                <a:cs typeface="Times New Roman" pitchFamily="18" charset="0"/>
                <a:sym typeface="Symbol" pitchFamily="18" charset="2"/>
              </a:rPr>
              <a:t>–</a:t>
            </a:r>
            <a:r>
              <a:rPr lang="en-US">
                <a:solidFill>
                  <a:srgbClr val="990099"/>
                </a:solidFill>
                <a:sym typeface="Symbol" pitchFamily="18" charset="2"/>
              </a:rPr>
              <a:t> 01 </a:t>
            </a:r>
            <a:r>
              <a:rPr lang="en-US" b="1">
                <a:solidFill>
                  <a:srgbClr val="990099"/>
                </a:solidFill>
                <a:latin typeface="Times New Roman" pitchFamily="18" charset="0"/>
                <a:sym typeface="Symbol" pitchFamily="18" charset="2"/>
              </a:rPr>
              <a:t>+ </a:t>
            </a:r>
            <a:r>
              <a:rPr lang="en-US">
                <a:solidFill>
                  <a:srgbClr val="990099"/>
                </a:solidFill>
                <a:sym typeface="Symbol" pitchFamily="18" charset="2"/>
              </a:rPr>
              <a:t>10 </a:t>
            </a:r>
            <a:r>
              <a:rPr lang="en-US" b="1">
                <a:solidFill>
                  <a:srgbClr val="990099"/>
                </a:solidFill>
                <a:latin typeface="Times New Roman" pitchFamily="18" charset="0"/>
                <a:sym typeface="Symbol" pitchFamily="18" charset="2"/>
              </a:rPr>
              <a:t>+</a:t>
            </a:r>
            <a:r>
              <a:rPr lang="en-US">
                <a:solidFill>
                  <a:srgbClr val="990099"/>
                </a:solidFill>
                <a:sym typeface="Symbol" pitchFamily="18" charset="2"/>
              </a:rPr>
              <a:t> 11</a:t>
            </a:r>
          </a:p>
        </p:txBody>
      </p:sp>
      <p:sp>
        <p:nvSpPr>
          <p:cNvPr id="460823" name="Text Box 23"/>
          <p:cNvSpPr txBox="1">
            <a:spLocks noChangeArrowheads="1"/>
          </p:cNvSpPr>
          <p:nvPr/>
        </p:nvSpPr>
        <p:spPr bwMode="auto">
          <a:xfrm>
            <a:off x="2236788" y="4038600"/>
            <a:ext cx="4289425" cy="457200"/>
          </a:xfrm>
          <a:prstGeom prst="rect">
            <a:avLst/>
          </a:prstGeom>
          <a:noFill/>
          <a:ln w="19050" algn="ctr">
            <a:noFill/>
            <a:miter lim="800000"/>
            <a:headEnd/>
            <a:tailEnd/>
          </a:ln>
        </p:spPr>
        <p:txBody>
          <a:bodyPr wrap="none">
            <a:spAutoFit/>
          </a:bodyPr>
          <a:lstStyle/>
          <a:p>
            <a:r>
              <a:rPr lang="en-US">
                <a:solidFill>
                  <a:srgbClr val="990099"/>
                </a:solidFill>
                <a:sym typeface="Symbol" pitchFamily="18" charset="2"/>
              </a:rPr>
              <a:t></a:t>
            </a:r>
            <a:r>
              <a:rPr lang="el-GR">
                <a:solidFill>
                  <a:srgbClr val="990099"/>
                </a:solidFill>
                <a:latin typeface="Times New Roman" pitchFamily="18" charset="0"/>
                <a:cs typeface="Times New Roman" pitchFamily="18" charset="0"/>
              </a:rPr>
              <a:t>ψ</a:t>
            </a:r>
            <a:r>
              <a:rPr lang="en-US" sz="1800" baseline="-25000">
                <a:solidFill>
                  <a:srgbClr val="990099"/>
                </a:solidFill>
              </a:rPr>
              <a:t>10</a:t>
            </a:r>
            <a:r>
              <a:rPr lang="en-US">
                <a:solidFill>
                  <a:srgbClr val="990099"/>
                </a:solidFill>
                <a:sym typeface="Symbol" pitchFamily="18" charset="2"/>
              </a:rPr>
              <a:t> </a:t>
            </a:r>
            <a:r>
              <a:rPr lang="en-US" b="1">
                <a:solidFill>
                  <a:srgbClr val="990099"/>
                </a:solidFill>
                <a:latin typeface="Times New Roman" pitchFamily="18" charset="0"/>
                <a:sym typeface="Symbol" pitchFamily="18" charset="2"/>
              </a:rPr>
              <a:t>=</a:t>
            </a:r>
            <a:r>
              <a:rPr lang="en-US">
                <a:solidFill>
                  <a:srgbClr val="990099"/>
                </a:solidFill>
                <a:sym typeface="Symbol" pitchFamily="18" charset="2"/>
              </a:rPr>
              <a:t> </a:t>
            </a:r>
            <a:r>
              <a:rPr lang="en-US" b="1">
                <a:solidFill>
                  <a:srgbClr val="990099"/>
                </a:solidFill>
                <a:latin typeface="Times New Roman" pitchFamily="18" charset="0"/>
                <a:sym typeface="Symbol" pitchFamily="18" charset="2"/>
              </a:rPr>
              <a:t>+</a:t>
            </a:r>
            <a:r>
              <a:rPr lang="en-US" sz="1600" b="1" baseline="-25000">
                <a:solidFill>
                  <a:srgbClr val="990099"/>
                </a:solidFill>
              </a:rPr>
              <a:t>  </a:t>
            </a:r>
            <a:r>
              <a:rPr lang="en-US">
                <a:solidFill>
                  <a:srgbClr val="990099"/>
                </a:solidFill>
                <a:sym typeface="Symbol" pitchFamily="18" charset="2"/>
              </a:rPr>
              <a:t>00 </a:t>
            </a:r>
            <a:r>
              <a:rPr lang="en-US" b="1">
                <a:solidFill>
                  <a:srgbClr val="990099"/>
                </a:solidFill>
                <a:latin typeface="Times New Roman" pitchFamily="18" charset="0"/>
                <a:sym typeface="Symbol" pitchFamily="18" charset="2"/>
              </a:rPr>
              <a:t>+</a:t>
            </a:r>
            <a:r>
              <a:rPr lang="en-US">
                <a:solidFill>
                  <a:srgbClr val="990099"/>
                </a:solidFill>
                <a:sym typeface="Symbol" pitchFamily="18" charset="2"/>
              </a:rPr>
              <a:t> 01 </a:t>
            </a:r>
            <a:r>
              <a:rPr lang="en-US" b="1">
                <a:solidFill>
                  <a:srgbClr val="990099"/>
                </a:solidFill>
                <a:latin typeface="Times New Roman" pitchFamily="18" charset="0"/>
                <a:cs typeface="Times New Roman" pitchFamily="18" charset="0"/>
                <a:sym typeface="Symbol" pitchFamily="18" charset="2"/>
              </a:rPr>
              <a:t>–</a:t>
            </a:r>
            <a:r>
              <a:rPr lang="en-US" b="1">
                <a:solidFill>
                  <a:srgbClr val="990099"/>
                </a:solidFill>
                <a:latin typeface="Times New Roman" pitchFamily="18" charset="0"/>
                <a:sym typeface="Symbol" pitchFamily="18" charset="2"/>
              </a:rPr>
              <a:t> </a:t>
            </a:r>
            <a:r>
              <a:rPr lang="en-US">
                <a:solidFill>
                  <a:srgbClr val="990099"/>
                </a:solidFill>
                <a:sym typeface="Symbol" pitchFamily="18" charset="2"/>
              </a:rPr>
              <a:t>10 </a:t>
            </a:r>
            <a:r>
              <a:rPr lang="en-US" b="1">
                <a:solidFill>
                  <a:srgbClr val="990099"/>
                </a:solidFill>
                <a:latin typeface="Times New Roman" pitchFamily="18" charset="0"/>
                <a:sym typeface="Symbol" pitchFamily="18" charset="2"/>
              </a:rPr>
              <a:t>+</a:t>
            </a:r>
            <a:r>
              <a:rPr lang="en-US">
                <a:solidFill>
                  <a:srgbClr val="990099"/>
                </a:solidFill>
                <a:sym typeface="Symbol" pitchFamily="18" charset="2"/>
              </a:rPr>
              <a:t> 11</a:t>
            </a:r>
          </a:p>
        </p:txBody>
      </p:sp>
      <p:sp>
        <p:nvSpPr>
          <p:cNvPr id="460824" name="Text Box 24"/>
          <p:cNvSpPr txBox="1">
            <a:spLocks noChangeArrowheads="1"/>
          </p:cNvSpPr>
          <p:nvPr/>
        </p:nvSpPr>
        <p:spPr bwMode="auto">
          <a:xfrm>
            <a:off x="2236788" y="4494213"/>
            <a:ext cx="4289425" cy="457200"/>
          </a:xfrm>
          <a:prstGeom prst="rect">
            <a:avLst/>
          </a:prstGeom>
          <a:noFill/>
          <a:ln w="19050" algn="ctr">
            <a:noFill/>
            <a:miter lim="800000"/>
            <a:headEnd/>
            <a:tailEnd/>
          </a:ln>
        </p:spPr>
        <p:txBody>
          <a:bodyPr wrap="none">
            <a:spAutoFit/>
          </a:bodyPr>
          <a:lstStyle/>
          <a:p>
            <a:r>
              <a:rPr lang="en-US">
                <a:solidFill>
                  <a:srgbClr val="990099"/>
                </a:solidFill>
                <a:sym typeface="Symbol" pitchFamily="18" charset="2"/>
              </a:rPr>
              <a:t></a:t>
            </a:r>
            <a:r>
              <a:rPr lang="el-GR">
                <a:solidFill>
                  <a:srgbClr val="990099"/>
                </a:solidFill>
                <a:latin typeface="Times New Roman" pitchFamily="18" charset="0"/>
                <a:cs typeface="Times New Roman" pitchFamily="18" charset="0"/>
              </a:rPr>
              <a:t>ψ</a:t>
            </a:r>
            <a:r>
              <a:rPr lang="en-US" sz="1800" baseline="-25000">
                <a:solidFill>
                  <a:srgbClr val="990099"/>
                </a:solidFill>
              </a:rPr>
              <a:t>11</a:t>
            </a:r>
            <a:r>
              <a:rPr lang="en-US">
                <a:solidFill>
                  <a:srgbClr val="990099"/>
                </a:solidFill>
                <a:sym typeface="Symbol" pitchFamily="18" charset="2"/>
              </a:rPr>
              <a:t> </a:t>
            </a:r>
            <a:r>
              <a:rPr lang="en-US" b="1">
                <a:solidFill>
                  <a:srgbClr val="990099"/>
                </a:solidFill>
                <a:latin typeface="Times New Roman" pitchFamily="18" charset="0"/>
                <a:sym typeface="Symbol" pitchFamily="18" charset="2"/>
              </a:rPr>
              <a:t>=</a:t>
            </a:r>
            <a:r>
              <a:rPr lang="en-US">
                <a:solidFill>
                  <a:srgbClr val="990099"/>
                </a:solidFill>
                <a:sym typeface="Symbol" pitchFamily="18" charset="2"/>
              </a:rPr>
              <a:t> </a:t>
            </a:r>
            <a:r>
              <a:rPr lang="en-US" b="1">
                <a:solidFill>
                  <a:srgbClr val="990099"/>
                </a:solidFill>
                <a:latin typeface="Times New Roman" pitchFamily="18" charset="0"/>
                <a:sym typeface="Symbol" pitchFamily="18" charset="2"/>
              </a:rPr>
              <a:t>+</a:t>
            </a:r>
            <a:r>
              <a:rPr lang="en-US" sz="1600" b="1" baseline="-25000">
                <a:solidFill>
                  <a:srgbClr val="990099"/>
                </a:solidFill>
              </a:rPr>
              <a:t>  </a:t>
            </a:r>
            <a:r>
              <a:rPr lang="en-US">
                <a:solidFill>
                  <a:srgbClr val="990099"/>
                </a:solidFill>
                <a:sym typeface="Symbol" pitchFamily="18" charset="2"/>
              </a:rPr>
              <a:t>00 </a:t>
            </a:r>
            <a:r>
              <a:rPr lang="en-US" b="1">
                <a:solidFill>
                  <a:srgbClr val="990099"/>
                </a:solidFill>
                <a:latin typeface="Times New Roman" pitchFamily="18" charset="0"/>
                <a:sym typeface="Symbol" pitchFamily="18" charset="2"/>
              </a:rPr>
              <a:t>+</a:t>
            </a:r>
            <a:r>
              <a:rPr lang="en-US">
                <a:solidFill>
                  <a:srgbClr val="990099"/>
                </a:solidFill>
                <a:sym typeface="Symbol" pitchFamily="18" charset="2"/>
              </a:rPr>
              <a:t> 01 </a:t>
            </a:r>
            <a:r>
              <a:rPr lang="en-US" b="1">
                <a:solidFill>
                  <a:srgbClr val="990099"/>
                </a:solidFill>
                <a:latin typeface="Times New Roman" pitchFamily="18" charset="0"/>
                <a:sym typeface="Symbol" pitchFamily="18" charset="2"/>
              </a:rPr>
              <a:t>+ </a:t>
            </a:r>
            <a:r>
              <a:rPr lang="en-US">
                <a:solidFill>
                  <a:srgbClr val="990099"/>
                </a:solidFill>
                <a:sym typeface="Symbol" pitchFamily="18" charset="2"/>
              </a:rPr>
              <a:t>10 </a:t>
            </a:r>
            <a:r>
              <a:rPr lang="en-US" b="1">
                <a:solidFill>
                  <a:srgbClr val="990099"/>
                </a:solidFill>
                <a:latin typeface="Times New Roman" pitchFamily="18" charset="0"/>
                <a:cs typeface="Times New Roman" pitchFamily="18" charset="0"/>
                <a:sym typeface="Symbol" pitchFamily="18" charset="2"/>
              </a:rPr>
              <a:t>–</a:t>
            </a:r>
            <a:r>
              <a:rPr lang="en-US">
                <a:solidFill>
                  <a:srgbClr val="990099"/>
                </a:solidFill>
                <a:sym typeface="Symbol" pitchFamily="18" charset="2"/>
              </a:rPr>
              <a:t> 11</a:t>
            </a:r>
          </a:p>
        </p:txBody>
      </p:sp>
      <p:sp>
        <p:nvSpPr>
          <p:cNvPr id="460825" name="Text Box 25"/>
          <p:cNvSpPr txBox="1">
            <a:spLocks noChangeArrowheads="1"/>
          </p:cNvSpPr>
          <p:nvPr/>
        </p:nvSpPr>
        <p:spPr bwMode="auto">
          <a:xfrm>
            <a:off x="338138" y="5102225"/>
            <a:ext cx="6718571" cy="369332"/>
          </a:xfrm>
          <a:prstGeom prst="rect">
            <a:avLst/>
          </a:prstGeom>
          <a:noFill/>
          <a:ln w="19050" algn="ctr">
            <a:noFill/>
            <a:miter lim="800000"/>
            <a:headEnd/>
            <a:tailEnd/>
          </a:ln>
        </p:spPr>
        <p:txBody>
          <a:bodyPr wrap="none">
            <a:spAutoFit/>
          </a:bodyPr>
          <a:lstStyle/>
          <a:p>
            <a:r>
              <a:rPr lang="en-US" dirty="0">
                <a:solidFill>
                  <a:srgbClr val="CC0000"/>
                </a:solidFill>
              </a:rPr>
              <a:t>What noteworthy property do these states have</a:t>
            </a:r>
            <a:r>
              <a:rPr lang="en-US" dirty="0" smtClean="0">
                <a:solidFill>
                  <a:srgbClr val="CC0000"/>
                </a:solidFill>
              </a:rPr>
              <a:t>?      </a:t>
            </a:r>
            <a:r>
              <a:rPr lang="en-US" dirty="0" smtClean="0">
                <a:solidFill>
                  <a:srgbClr val="CC0000"/>
                </a:solidFill>
                <a:sym typeface="Wingdings" pitchFamily="2" charset="2"/>
              </a:rPr>
              <a:t></a:t>
            </a:r>
            <a:r>
              <a:rPr lang="en-US" dirty="0" smtClean="0">
                <a:solidFill>
                  <a:srgbClr val="CC0000"/>
                </a:solidFill>
              </a:rPr>
              <a:t>  Orthogonal  </a:t>
            </a:r>
            <a:endParaRPr lang="en-US" b="1" i="1" dirty="0">
              <a:solidFill>
                <a:srgbClr val="CC0000"/>
              </a:solidFill>
            </a:endParaRPr>
          </a:p>
        </p:txBody>
      </p:sp>
      <p:grpSp>
        <p:nvGrpSpPr>
          <p:cNvPr id="4" name="Group 26"/>
          <p:cNvGrpSpPr>
            <a:grpSpLocks/>
          </p:cNvGrpSpPr>
          <p:nvPr/>
        </p:nvGrpSpPr>
        <p:grpSpPr bwMode="auto">
          <a:xfrm>
            <a:off x="2913063" y="1374775"/>
            <a:ext cx="1524000" cy="762000"/>
            <a:chOff x="1920" y="864"/>
            <a:chExt cx="960" cy="480"/>
          </a:xfrm>
        </p:grpSpPr>
        <p:sp>
          <p:nvSpPr>
            <p:cNvPr id="39954" name="Rectangle 27"/>
            <p:cNvSpPr>
              <a:spLocks noChangeArrowheads="1"/>
            </p:cNvSpPr>
            <p:nvPr/>
          </p:nvSpPr>
          <p:spPr bwMode="auto">
            <a:xfrm>
              <a:off x="1920" y="864"/>
              <a:ext cx="384" cy="480"/>
            </a:xfrm>
            <a:prstGeom prst="rect">
              <a:avLst/>
            </a:prstGeom>
            <a:solidFill>
              <a:srgbClr val="C0C0C0"/>
            </a:solidFill>
            <a:ln w="19050" algn="ctr">
              <a:solidFill>
                <a:schemeClr val="tx1"/>
              </a:solidFill>
              <a:prstDash val="dash"/>
              <a:miter lim="800000"/>
              <a:headEnd/>
              <a:tailEnd/>
            </a:ln>
          </p:spPr>
          <p:txBody>
            <a:bodyPr wrap="none" anchor="ctr"/>
            <a:lstStyle/>
            <a:p>
              <a:pPr algn="ctr"/>
              <a:r>
                <a:rPr lang="en-US" sz="3600" i="1">
                  <a:latin typeface="Times New Roman" pitchFamily="18" charset="0"/>
                </a:rPr>
                <a:t>U</a:t>
              </a:r>
            </a:p>
          </p:txBody>
        </p:sp>
        <p:sp>
          <p:nvSpPr>
            <p:cNvPr id="39955" name="Line 28"/>
            <p:cNvSpPr>
              <a:spLocks noChangeShapeType="1"/>
            </p:cNvSpPr>
            <p:nvPr/>
          </p:nvSpPr>
          <p:spPr bwMode="auto">
            <a:xfrm>
              <a:off x="2304" y="960"/>
              <a:ext cx="240" cy="0"/>
            </a:xfrm>
            <a:prstGeom prst="line">
              <a:avLst/>
            </a:prstGeom>
            <a:noFill/>
            <a:ln w="19050">
              <a:solidFill>
                <a:schemeClr val="tx1"/>
              </a:solidFill>
              <a:round/>
              <a:headEnd/>
              <a:tailEnd/>
            </a:ln>
          </p:spPr>
          <p:txBody>
            <a:bodyPr wrap="none" anchor="ctr"/>
            <a:lstStyle/>
            <a:p>
              <a:endParaRPr lang="en-US"/>
            </a:p>
          </p:txBody>
        </p:sp>
        <p:sp>
          <p:nvSpPr>
            <p:cNvPr id="39956" name="Line 29"/>
            <p:cNvSpPr>
              <a:spLocks noChangeShapeType="1"/>
            </p:cNvSpPr>
            <p:nvPr/>
          </p:nvSpPr>
          <p:spPr bwMode="auto">
            <a:xfrm>
              <a:off x="2304" y="1248"/>
              <a:ext cx="240" cy="0"/>
            </a:xfrm>
            <a:prstGeom prst="line">
              <a:avLst/>
            </a:prstGeom>
            <a:noFill/>
            <a:ln w="19050">
              <a:solidFill>
                <a:schemeClr val="tx1"/>
              </a:solidFill>
              <a:round/>
              <a:headEnd/>
              <a:tailEnd/>
            </a:ln>
          </p:spPr>
          <p:txBody>
            <a:bodyPr wrap="none" anchor="ctr"/>
            <a:lstStyle/>
            <a:p>
              <a:endParaRPr lang="en-US"/>
            </a:p>
          </p:txBody>
        </p:sp>
        <p:sp>
          <p:nvSpPr>
            <p:cNvPr id="39957" name="AutoShape 30"/>
            <p:cNvSpPr>
              <a:spLocks noChangeArrowheads="1"/>
            </p:cNvSpPr>
            <p:nvPr/>
          </p:nvSpPr>
          <p:spPr bwMode="auto">
            <a:xfrm rot="5400000">
              <a:off x="2448" y="864"/>
              <a:ext cx="192" cy="192"/>
            </a:xfrm>
            <a:custGeom>
              <a:avLst/>
              <a:gdLst>
                <a:gd name="T0" fmla="*/ 96 w 21600"/>
                <a:gd name="T1" fmla="*/ 0 h 21600"/>
                <a:gd name="T2" fmla="*/ 48 w 21600"/>
                <a:gd name="T3" fmla="*/ 96 h 21600"/>
                <a:gd name="T4" fmla="*/ 96 w 21600"/>
                <a:gd name="T5" fmla="*/ 96 h 21600"/>
                <a:gd name="T6" fmla="*/ 144 w 21600"/>
                <a:gd name="T7" fmla="*/ 96 h 21600"/>
                <a:gd name="T8" fmla="*/ 0 60000 65536"/>
                <a:gd name="T9" fmla="*/ 0 60000 65536"/>
                <a:gd name="T10" fmla="*/ 0 60000 65536"/>
                <a:gd name="T11" fmla="*/ 0 60000 65536"/>
                <a:gd name="T12" fmla="*/ 0 w 21600"/>
                <a:gd name="T13" fmla="*/ 0 h 21600"/>
                <a:gd name="T14" fmla="*/ 21600 w 21600"/>
                <a:gd name="T15" fmla="*/ 776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DDDDDD"/>
            </a:solidFill>
            <a:ln w="19050" algn="ctr">
              <a:solidFill>
                <a:schemeClr val="tx1"/>
              </a:solidFill>
              <a:miter lim="800000"/>
              <a:headEnd/>
              <a:tailEnd/>
            </a:ln>
          </p:spPr>
          <p:txBody>
            <a:bodyPr wrap="none" anchor="ctr"/>
            <a:lstStyle/>
            <a:p>
              <a:endParaRPr lang="en-US"/>
            </a:p>
          </p:txBody>
        </p:sp>
        <p:sp>
          <p:nvSpPr>
            <p:cNvPr id="39958" name="AutoShape 31"/>
            <p:cNvSpPr>
              <a:spLocks noChangeArrowheads="1"/>
            </p:cNvSpPr>
            <p:nvPr/>
          </p:nvSpPr>
          <p:spPr bwMode="auto">
            <a:xfrm rot="5400000">
              <a:off x="2448" y="1152"/>
              <a:ext cx="192" cy="192"/>
            </a:xfrm>
            <a:custGeom>
              <a:avLst/>
              <a:gdLst>
                <a:gd name="T0" fmla="*/ 96 w 21600"/>
                <a:gd name="T1" fmla="*/ 0 h 21600"/>
                <a:gd name="T2" fmla="*/ 48 w 21600"/>
                <a:gd name="T3" fmla="*/ 96 h 21600"/>
                <a:gd name="T4" fmla="*/ 96 w 21600"/>
                <a:gd name="T5" fmla="*/ 96 h 21600"/>
                <a:gd name="T6" fmla="*/ 144 w 21600"/>
                <a:gd name="T7" fmla="*/ 96 h 21600"/>
                <a:gd name="T8" fmla="*/ 0 60000 65536"/>
                <a:gd name="T9" fmla="*/ 0 60000 65536"/>
                <a:gd name="T10" fmla="*/ 0 60000 65536"/>
                <a:gd name="T11" fmla="*/ 0 60000 65536"/>
                <a:gd name="T12" fmla="*/ 0 w 21600"/>
                <a:gd name="T13" fmla="*/ 0 h 21600"/>
                <a:gd name="T14" fmla="*/ 21600 w 21600"/>
                <a:gd name="T15" fmla="*/ 776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DDDDDD"/>
            </a:solidFill>
            <a:ln w="19050" algn="ctr">
              <a:solidFill>
                <a:schemeClr val="tx1"/>
              </a:solidFill>
              <a:miter lim="800000"/>
              <a:headEnd/>
              <a:tailEnd/>
            </a:ln>
          </p:spPr>
          <p:txBody>
            <a:bodyPr wrap="none" anchor="ctr"/>
            <a:lstStyle/>
            <a:p>
              <a:endParaRPr lang="en-US"/>
            </a:p>
          </p:txBody>
        </p:sp>
        <p:sp>
          <p:nvSpPr>
            <p:cNvPr id="39959" name="Line 32"/>
            <p:cNvSpPr>
              <a:spLocks noChangeShapeType="1"/>
            </p:cNvSpPr>
            <p:nvPr/>
          </p:nvSpPr>
          <p:spPr bwMode="auto">
            <a:xfrm>
              <a:off x="2640" y="960"/>
              <a:ext cx="240" cy="0"/>
            </a:xfrm>
            <a:prstGeom prst="line">
              <a:avLst/>
            </a:prstGeom>
            <a:noFill/>
            <a:ln w="38100" cmpd="dbl">
              <a:solidFill>
                <a:schemeClr val="tx1"/>
              </a:solidFill>
              <a:round/>
              <a:headEnd/>
              <a:tailEnd/>
            </a:ln>
          </p:spPr>
          <p:txBody>
            <a:bodyPr wrap="none" anchor="ctr"/>
            <a:lstStyle/>
            <a:p>
              <a:endParaRPr lang="en-US"/>
            </a:p>
          </p:txBody>
        </p:sp>
        <p:sp>
          <p:nvSpPr>
            <p:cNvPr id="39960" name="Line 33"/>
            <p:cNvSpPr>
              <a:spLocks noChangeShapeType="1"/>
            </p:cNvSpPr>
            <p:nvPr/>
          </p:nvSpPr>
          <p:spPr bwMode="auto">
            <a:xfrm>
              <a:off x="2640" y="1248"/>
              <a:ext cx="240" cy="0"/>
            </a:xfrm>
            <a:prstGeom prst="line">
              <a:avLst/>
            </a:prstGeom>
            <a:noFill/>
            <a:ln w="38100" cmpd="dbl">
              <a:solidFill>
                <a:schemeClr val="tx1"/>
              </a:solidFill>
              <a:round/>
              <a:headEnd/>
              <a:tailEnd/>
            </a:ln>
          </p:spPr>
          <p:txBody>
            <a:bodyPr wrap="none" anchor="ctr"/>
            <a:lstStyle/>
            <a:p>
              <a:endParaRPr lang="en-US"/>
            </a:p>
          </p:txBody>
        </p:sp>
      </p:grpSp>
      <p:sp>
        <p:nvSpPr>
          <p:cNvPr id="460835" name="Text Box 35"/>
          <p:cNvSpPr txBox="1">
            <a:spLocks noChangeArrowheads="1"/>
          </p:cNvSpPr>
          <p:nvPr/>
        </p:nvSpPr>
        <p:spPr bwMode="auto">
          <a:xfrm>
            <a:off x="2236788" y="3128963"/>
            <a:ext cx="4289425" cy="457200"/>
          </a:xfrm>
          <a:prstGeom prst="rect">
            <a:avLst/>
          </a:prstGeom>
          <a:noFill/>
          <a:ln w="19050" algn="ctr">
            <a:noFill/>
            <a:miter lim="800000"/>
            <a:headEnd/>
            <a:tailEnd/>
          </a:ln>
        </p:spPr>
        <p:txBody>
          <a:bodyPr wrap="none">
            <a:spAutoFit/>
          </a:bodyPr>
          <a:lstStyle/>
          <a:p>
            <a:r>
              <a:rPr lang="en-US">
                <a:solidFill>
                  <a:srgbClr val="990099"/>
                </a:solidFill>
                <a:sym typeface="Symbol" pitchFamily="18" charset="2"/>
              </a:rPr>
              <a:t></a:t>
            </a:r>
            <a:r>
              <a:rPr lang="el-GR">
                <a:solidFill>
                  <a:srgbClr val="990099"/>
                </a:solidFill>
                <a:latin typeface="Times New Roman" pitchFamily="18" charset="0"/>
                <a:cs typeface="Times New Roman" pitchFamily="18" charset="0"/>
              </a:rPr>
              <a:t>ψ</a:t>
            </a:r>
            <a:r>
              <a:rPr lang="en-US" sz="1800" baseline="-25000">
                <a:solidFill>
                  <a:srgbClr val="990099"/>
                </a:solidFill>
              </a:rPr>
              <a:t>00</a:t>
            </a:r>
            <a:r>
              <a:rPr lang="en-US">
                <a:solidFill>
                  <a:srgbClr val="990099"/>
                </a:solidFill>
                <a:sym typeface="Symbol" pitchFamily="18" charset="2"/>
              </a:rPr>
              <a:t> </a:t>
            </a:r>
            <a:r>
              <a:rPr lang="en-US" b="1">
                <a:solidFill>
                  <a:srgbClr val="990099"/>
                </a:solidFill>
                <a:latin typeface="Times New Roman" pitchFamily="18" charset="0"/>
                <a:sym typeface="Symbol" pitchFamily="18" charset="2"/>
              </a:rPr>
              <a:t>=</a:t>
            </a:r>
            <a:r>
              <a:rPr lang="en-US">
                <a:solidFill>
                  <a:srgbClr val="990099"/>
                </a:solidFill>
                <a:sym typeface="Symbol" pitchFamily="18" charset="2"/>
              </a:rPr>
              <a:t> </a:t>
            </a:r>
            <a:r>
              <a:rPr lang="en-US" b="1">
                <a:solidFill>
                  <a:srgbClr val="990099"/>
                </a:solidFill>
                <a:latin typeface="Times New Roman" pitchFamily="18" charset="0"/>
                <a:cs typeface="Times New Roman" pitchFamily="18" charset="0"/>
                <a:sym typeface="Symbol" pitchFamily="18" charset="2"/>
              </a:rPr>
              <a:t>–</a:t>
            </a:r>
            <a:r>
              <a:rPr lang="en-US" sz="1600" b="1" baseline="-25000">
                <a:solidFill>
                  <a:srgbClr val="990099"/>
                </a:solidFill>
              </a:rPr>
              <a:t>  </a:t>
            </a:r>
            <a:r>
              <a:rPr lang="en-US">
                <a:solidFill>
                  <a:srgbClr val="990099"/>
                </a:solidFill>
                <a:sym typeface="Symbol" pitchFamily="18" charset="2"/>
              </a:rPr>
              <a:t>00 </a:t>
            </a:r>
            <a:r>
              <a:rPr lang="en-US" b="1">
                <a:solidFill>
                  <a:srgbClr val="990099"/>
                </a:solidFill>
                <a:latin typeface="Times New Roman" pitchFamily="18" charset="0"/>
                <a:sym typeface="Symbol" pitchFamily="18" charset="2"/>
              </a:rPr>
              <a:t>+</a:t>
            </a:r>
            <a:r>
              <a:rPr lang="en-US">
                <a:solidFill>
                  <a:srgbClr val="990099"/>
                </a:solidFill>
                <a:sym typeface="Symbol" pitchFamily="18" charset="2"/>
              </a:rPr>
              <a:t> 01 </a:t>
            </a:r>
            <a:r>
              <a:rPr lang="en-US" b="1">
                <a:solidFill>
                  <a:srgbClr val="990099"/>
                </a:solidFill>
                <a:latin typeface="Times New Roman" pitchFamily="18" charset="0"/>
                <a:sym typeface="Symbol" pitchFamily="18" charset="2"/>
              </a:rPr>
              <a:t>+ </a:t>
            </a:r>
            <a:r>
              <a:rPr lang="en-US">
                <a:solidFill>
                  <a:srgbClr val="990099"/>
                </a:solidFill>
                <a:sym typeface="Symbol" pitchFamily="18" charset="2"/>
              </a:rPr>
              <a:t>10 </a:t>
            </a:r>
            <a:r>
              <a:rPr lang="en-US" b="1">
                <a:solidFill>
                  <a:srgbClr val="990099"/>
                </a:solidFill>
                <a:latin typeface="Times New Roman" pitchFamily="18" charset="0"/>
                <a:sym typeface="Symbol" pitchFamily="18" charset="2"/>
              </a:rPr>
              <a:t>+</a:t>
            </a:r>
            <a:r>
              <a:rPr lang="en-US">
                <a:solidFill>
                  <a:srgbClr val="990099"/>
                </a:solidFill>
                <a:sym typeface="Symbol" pitchFamily="18" charset="2"/>
              </a:rPr>
              <a:t> 11</a:t>
            </a:r>
          </a:p>
        </p:txBody>
      </p:sp>
      <p:sp>
        <p:nvSpPr>
          <p:cNvPr id="460836" name="Text Box 36"/>
          <p:cNvSpPr txBox="1">
            <a:spLocks noChangeArrowheads="1"/>
          </p:cNvSpPr>
          <p:nvPr/>
        </p:nvSpPr>
        <p:spPr bwMode="auto">
          <a:xfrm>
            <a:off x="338138" y="3584575"/>
            <a:ext cx="1757362" cy="519113"/>
          </a:xfrm>
          <a:prstGeom prst="rect">
            <a:avLst/>
          </a:prstGeom>
          <a:noFill/>
          <a:ln w="19050" algn="ctr">
            <a:noFill/>
            <a:miter lim="800000"/>
            <a:headEnd/>
            <a:tailEnd/>
          </a:ln>
        </p:spPr>
        <p:txBody>
          <a:bodyPr wrap="none">
            <a:spAutoFit/>
          </a:bodyPr>
          <a:lstStyle/>
          <a:p>
            <a:r>
              <a:rPr lang="en-US">
                <a:solidFill>
                  <a:srgbClr val="CC0000"/>
                </a:solidFill>
              </a:rPr>
              <a:t>Case of </a:t>
            </a:r>
            <a:r>
              <a:rPr lang="en-US" i="1">
                <a:solidFill>
                  <a:srgbClr val="CC0000"/>
                </a:solidFill>
                <a:latin typeface="Times New Roman" pitchFamily="18" charset="0"/>
              </a:rPr>
              <a:t>f</a:t>
            </a:r>
            <a:r>
              <a:rPr lang="en-US" sz="1600" b="1" baseline="-25000">
                <a:solidFill>
                  <a:srgbClr val="CC0000"/>
                </a:solidFill>
              </a:rPr>
              <a:t>01</a:t>
            </a:r>
            <a:r>
              <a:rPr lang="en-US" sz="2800">
                <a:solidFill>
                  <a:srgbClr val="CC0000"/>
                </a:solidFill>
              </a:rPr>
              <a:t>?</a:t>
            </a:r>
            <a:endParaRPr lang="en-US">
              <a:solidFill>
                <a:srgbClr val="990099"/>
              </a:solidFill>
              <a:sym typeface="Symbol" pitchFamily="18" charset="2"/>
            </a:endParaRPr>
          </a:p>
        </p:txBody>
      </p:sp>
      <p:sp>
        <p:nvSpPr>
          <p:cNvPr id="460837" name="Text Box 37"/>
          <p:cNvSpPr txBox="1">
            <a:spLocks noChangeArrowheads="1"/>
          </p:cNvSpPr>
          <p:nvPr/>
        </p:nvSpPr>
        <p:spPr bwMode="auto">
          <a:xfrm>
            <a:off x="338138" y="4038600"/>
            <a:ext cx="1757362" cy="519113"/>
          </a:xfrm>
          <a:prstGeom prst="rect">
            <a:avLst/>
          </a:prstGeom>
          <a:noFill/>
          <a:ln w="19050" algn="ctr">
            <a:noFill/>
            <a:miter lim="800000"/>
            <a:headEnd/>
            <a:tailEnd/>
          </a:ln>
        </p:spPr>
        <p:txBody>
          <a:bodyPr wrap="none">
            <a:spAutoFit/>
          </a:bodyPr>
          <a:lstStyle/>
          <a:p>
            <a:r>
              <a:rPr lang="en-US">
                <a:solidFill>
                  <a:srgbClr val="CC0000"/>
                </a:solidFill>
              </a:rPr>
              <a:t>Case of </a:t>
            </a:r>
            <a:r>
              <a:rPr lang="en-US" i="1">
                <a:solidFill>
                  <a:srgbClr val="CC0000"/>
                </a:solidFill>
                <a:latin typeface="Times New Roman" pitchFamily="18" charset="0"/>
              </a:rPr>
              <a:t>f</a:t>
            </a:r>
            <a:r>
              <a:rPr lang="en-US" sz="1600" b="1" baseline="-25000">
                <a:solidFill>
                  <a:srgbClr val="CC0000"/>
                </a:solidFill>
              </a:rPr>
              <a:t>10</a:t>
            </a:r>
            <a:r>
              <a:rPr lang="en-US" sz="2800">
                <a:solidFill>
                  <a:srgbClr val="CC0000"/>
                </a:solidFill>
              </a:rPr>
              <a:t>?</a:t>
            </a:r>
            <a:endParaRPr lang="en-US">
              <a:solidFill>
                <a:srgbClr val="990099"/>
              </a:solidFill>
              <a:sym typeface="Symbol" pitchFamily="18" charset="2"/>
            </a:endParaRPr>
          </a:p>
        </p:txBody>
      </p:sp>
      <p:sp>
        <p:nvSpPr>
          <p:cNvPr id="460838" name="Text Box 38"/>
          <p:cNvSpPr txBox="1">
            <a:spLocks noChangeArrowheads="1"/>
          </p:cNvSpPr>
          <p:nvPr/>
        </p:nvSpPr>
        <p:spPr bwMode="auto">
          <a:xfrm>
            <a:off x="338138" y="4494213"/>
            <a:ext cx="1757362" cy="519112"/>
          </a:xfrm>
          <a:prstGeom prst="rect">
            <a:avLst/>
          </a:prstGeom>
          <a:noFill/>
          <a:ln w="19050" algn="ctr">
            <a:noFill/>
            <a:miter lim="800000"/>
            <a:headEnd/>
            <a:tailEnd/>
          </a:ln>
        </p:spPr>
        <p:txBody>
          <a:bodyPr wrap="none">
            <a:spAutoFit/>
          </a:bodyPr>
          <a:lstStyle/>
          <a:p>
            <a:r>
              <a:rPr lang="en-US">
                <a:solidFill>
                  <a:srgbClr val="CC0000"/>
                </a:solidFill>
              </a:rPr>
              <a:t>Case of </a:t>
            </a:r>
            <a:r>
              <a:rPr lang="en-US" i="1">
                <a:solidFill>
                  <a:srgbClr val="CC0000"/>
                </a:solidFill>
                <a:latin typeface="Times New Roman" pitchFamily="18" charset="0"/>
              </a:rPr>
              <a:t>f</a:t>
            </a:r>
            <a:r>
              <a:rPr lang="en-US" sz="1600" b="1" baseline="-25000">
                <a:solidFill>
                  <a:srgbClr val="CC0000"/>
                </a:solidFill>
              </a:rPr>
              <a:t>11</a:t>
            </a:r>
            <a:r>
              <a:rPr lang="en-US" sz="2800">
                <a:solidFill>
                  <a:srgbClr val="CC0000"/>
                </a:solidFill>
              </a:rPr>
              <a:t>?</a:t>
            </a:r>
            <a:endParaRPr lang="en-US">
              <a:solidFill>
                <a:srgbClr val="990099"/>
              </a:solidFill>
              <a:sym typeface="Symbol" pitchFamily="18" charset="2"/>
            </a:endParaRPr>
          </a:p>
        </p:txBody>
      </p:sp>
      <p:sp>
        <p:nvSpPr>
          <p:cNvPr id="460840" name="Text Box 40"/>
          <p:cNvSpPr txBox="1">
            <a:spLocks noChangeArrowheads="1"/>
          </p:cNvSpPr>
          <p:nvPr/>
        </p:nvSpPr>
        <p:spPr bwMode="auto">
          <a:xfrm>
            <a:off x="4664075" y="1231900"/>
            <a:ext cx="4291013" cy="1373188"/>
          </a:xfrm>
          <a:prstGeom prst="rect">
            <a:avLst/>
          </a:prstGeom>
          <a:noFill/>
          <a:ln w="9525">
            <a:noFill/>
            <a:miter lim="800000"/>
            <a:headEnd/>
            <a:tailEnd/>
          </a:ln>
        </p:spPr>
        <p:txBody>
          <a:bodyPr wrap="none">
            <a:spAutoFit/>
          </a:bodyPr>
          <a:lstStyle/>
          <a:p>
            <a:r>
              <a:rPr lang="en-US" b="1">
                <a:sym typeface="Wingdings" pitchFamily="2" charset="2"/>
              </a:rPr>
              <a:t></a:t>
            </a:r>
            <a:r>
              <a:rPr lang="en-US">
                <a:sym typeface="Wingdings" pitchFamily="2" charset="2"/>
              </a:rPr>
              <a:t>  </a:t>
            </a:r>
            <a:r>
              <a:rPr lang="en-US"/>
              <a:t>Apply the </a:t>
            </a:r>
            <a:r>
              <a:rPr lang="en-US" sz="2800" i="1">
                <a:latin typeface="Times New Roman" pitchFamily="18" charset="0"/>
              </a:rPr>
              <a:t>U</a:t>
            </a:r>
            <a:r>
              <a:rPr lang="en-US"/>
              <a:t> that maps </a:t>
            </a:r>
          </a:p>
          <a:p>
            <a:r>
              <a:rPr lang="en-US" b="1">
                <a:sym typeface="Wingdings" pitchFamily="2" charset="2"/>
              </a:rPr>
              <a:t></a:t>
            </a:r>
            <a:r>
              <a:rPr lang="en-US">
                <a:sym typeface="Wingdings" pitchFamily="2" charset="2"/>
              </a:rPr>
              <a:t>  </a:t>
            </a:r>
            <a:r>
              <a:rPr lang="en-US">
                <a:solidFill>
                  <a:srgbClr val="990099"/>
                </a:solidFill>
                <a:sym typeface="Symbol" pitchFamily="18" charset="2"/>
              </a:rPr>
              <a:t></a:t>
            </a:r>
            <a:r>
              <a:rPr lang="el-GR">
                <a:solidFill>
                  <a:srgbClr val="990099"/>
                </a:solidFill>
                <a:latin typeface="Times New Roman" pitchFamily="18" charset="0"/>
                <a:cs typeface="Times New Roman" pitchFamily="18" charset="0"/>
              </a:rPr>
              <a:t>ψ</a:t>
            </a:r>
            <a:r>
              <a:rPr lang="en-US" sz="1800" baseline="-25000">
                <a:solidFill>
                  <a:srgbClr val="990099"/>
                </a:solidFill>
              </a:rPr>
              <a:t>00</a:t>
            </a:r>
            <a:r>
              <a:rPr lang="en-US">
                <a:solidFill>
                  <a:srgbClr val="990099"/>
                </a:solidFill>
                <a:sym typeface="Symbol" pitchFamily="18" charset="2"/>
              </a:rPr>
              <a:t></a:t>
            </a:r>
            <a:r>
              <a:rPr lang="en-US" sz="2800"/>
              <a:t>,</a:t>
            </a:r>
            <a:r>
              <a:rPr lang="en-US">
                <a:solidFill>
                  <a:srgbClr val="990099"/>
                </a:solidFill>
                <a:sym typeface="Symbol" pitchFamily="18" charset="2"/>
              </a:rPr>
              <a:t> </a:t>
            </a:r>
            <a:r>
              <a:rPr lang="el-GR">
                <a:solidFill>
                  <a:srgbClr val="990099"/>
                </a:solidFill>
                <a:latin typeface="Times New Roman" pitchFamily="18" charset="0"/>
                <a:cs typeface="Times New Roman" pitchFamily="18" charset="0"/>
              </a:rPr>
              <a:t>ψ</a:t>
            </a:r>
            <a:r>
              <a:rPr lang="en-US" sz="1800" baseline="-25000">
                <a:solidFill>
                  <a:srgbClr val="990099"/>
                </a:solidFill>
              </a:rPr>
              <a:t>01</a:t>
            </a:r>
            <a:r>
              <a:rPr lang="en-US">
                <a:solidFill>
                  <a:srgbClr val="990099"/>
                </a:solidFill>
                <a:sym typeface="Symbol" pitchFamily="18" charset="2"/>
              </a:rPr>
              <a:t></a:t>
            </a:r>
            <a:r>
              <a:rPr lang="en-US" sz="2800"/>
              <a:t>,</a:t>
            </a:r>
            <a:r>
              <a:rPr lang="en-US" sz="2000">
                <a:solidFill>
                  <a:srgbClr val="990099"/>
                </a:solidFill>
                <a:sym typeface="Symbol" pitchFamily="18" charset="2"/>
              </a:rPr>
              <a:t> </a:t>
            </a:r>
            <a:r>
              <a:rPr lang="en-US">
                <a:solidFill>
                  <a:srgbClr val="990099"/>
                </a:solidFill>
                <a:sym typeface="Symbol" pitchFamily="18" charset="2"/>
              </a:rPr>
              <a:t></a:t>
            </a:r>
            <a:r>
              <a:rPr lang="el-GR">
                <a:solidFill>
                  <a:srgbClr val="990099"/>
                </a:solidFill>
                <a:latin typeface="Times New Roman" pitchFamily="18" charset="0"/>
                <a:cs typeface="Times New Roman" pitchFamily="18" charset="0"/>
              </a:rPr>
              <a:t>ψ</a:t>
            </a:r>
            <a:r>
              <a:rPr lang="en-US" sz="1800" baseline="-25000">
                <a:solidFill>
                  <a:srgbClr val="990099"/>
                </a:solidFill>
              </a:rPr>
              <a:t>10</a:t>
            </a:r>
            <a:r>
              <a:rPr lang="en-US">
                <a:solidFill>
                  <a:srgbClr val="990099"/>
                </a:solidFill>
                <a:sym typeface="Symbol" pitchFamily="18" charset="2"/>
              </a:rPr>
              <a:t></a:t>
            </a:r>
            <a:r>
              <a:rPr lang="en-US" sz="2800"/>
              <a:t>,</a:t>
            </a:r>
            <a:r>
              <a:rPr lang="en-US" sz="2000">
                <a:solidFill>
                  <a:srgbClr val="990099"/>
                </a:solidFill>
                <a:sym typeface="Symbol" pitchFamily="18" charset="2"/>
              </a:rPr>
              <a:t> </a:t>
            </a:r>
            <a:r>
              <a:rPr lang="en-US">
                <a:solidFill>
                  <a:srgbClr val="990099"/>
                </a:solidFill>
                <a:sym typeface="Symbol" pitchFamily="18" charset="2"/>
              </a:rPr>
              <a:t></a:t>
            </a:r>
            <a:r>
              <a:rPr lang="el-GR">
                <a:solidFill>
                  <a:srgbClr val="990099"/>
                </a:solidFill>
                <a:latin typeface="Times New Roman" pitchFamily="18" charset="0"/>
                <a:cs typeface="Times New Roman" pitchFamily="18" charset="0"/>
              </a:rPr>
              <a:t>ψ</a:t>
            </a:r>
            <a:r>
              <a:rPr lang="en-US" sz="1800" baseline="-25000">
                <a:solidFill>
                  <a:srgbClr val="990099"/>
                </a:solidFill>
              </a:rPr>
              <a:t>11</a:t>
            </a:r>
            <a:r>
              <a:rPr lang="en-US">
                <a:solidFill>
                  <a:srgbClr val="990099"/>
                </a:solidFill>
                <a:sym typeface="Symbol" pitchFamily="18" charset="2"/>
              </a:rPr>
              <a:t>  </a:t>
            </a:r>
            <a:r>
              <a:rPr lang="en-US"/>
              <a:t>to </a:t>
            </a:r>
          </a:p>
          <a:p>
            <a:r>
              <a:rPr lang="en-US" b="1">
                <a:sym typeface="Wingdings" pitchFamily="2" charset="2"/>
              </a:rPr>
              <a:t></a:t>
            </a:r>
            <a:r>
              <a:rPr lang="en-US">
                <a:solidFill>
                  <a:srgbClr val="990099"/>
                </a:solidFill>
                <a:sym typeface="Wingdings" pitchFamily="2" charset="2"/>
              </a:rPr>
              <a:t>  </a:t>
            </a:r>
            <a:r>
              <a:rPr lang="en-US">
                <a:solidFill>
                  <a:srgbClr val="990099"/>
                </a:solidFill>
                <a:sym typeface="Symbol" pitchFamily="18" charset="2"/>
              </a:rPr>
              <a:t>00</a:t>
            </a:r>
            <a:r>
              <a:rPr lang="en-US" sz="2800"/>
              <a:t>,</a:t>
            </a:r>
            <a:r>
              <a:rPr lang="en-US" sz="2800">
                <a:solidFill>
                  <a:srgbClr val="990099"/>
                </a:solidFill>
                <a:sym typeface="Symbol" pitchFamily="18" charset="2"/>
              </a:rPr>
              <a:t> </a:t>
            </a:r>
            <a:r>
              <a:rPr lang="en-US">
                <a:solidFill>
                  <a:srgbClr val="990099"/>
                </a:solidFill>
                <a:sym typeface="Symbol" pitchFamily="18" charset="2"/>
              </a:rPr>
              <a:t>01</a:t>
            </a:r>
            <a:r>
              <a:rPr lang="en-US" sz="2800"/>
              <a:t>,</a:t>
            </a:r>
            <a:r>
              <a:rPr lang="en-US" sz="2800">
                <a:solidFill>
                  <a:srgbClr val="990099"/>
                </a:solidFill>
                <a:sym typeface="Symbol" pitchFamily="18" charset="2"/>
              </a:rPr>
              <a:t> </a:t>
            </a:r>
            <a:r>
              <a:rPr lang="en-US">
                <a:solidFill>
                  <a:srgbClr val="990099"/>
                </a:solidFill>
                <a:sym typeface="Symbol" pitchFamily="18" charset="2"/>
              </a:rPr>
              <a:t>10</a:t>
            </a:r>
            <a:r>
              <a:rPr lang="en-US" sz="2800"/>
              <a:t>,</a:t>
            </a:r>
            <a:r>
              <a:rPr lang="en-US" sz="2800">
                <a:solidFill>
                  <a:srgbClr val="990099"/>
                </a:solidFill>
                <a:sym typeface="Symbol" pitchFamily="18" charset="2"/>
              </a:rPr>
              <a:t> </a:t>
            </a:r>
            <a:r>
              <a:rPr lang="en-US">
                <a:solidFill>
                  <a:srgbClr val="990099"/>
                </a:solidFill>
                <a:sym typeface="Symbol" pitchFamily="18" charset="2"/>
              </a:rPr>
              <a:t>11 </a:t>
            </a:r>
            <a:r>
              <a:rPr lang="en-US"/>
              <a:t> (resp.)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460835"/>
                                        </p:tgtEl>
                                        <p:attrNameLst>
                                          <p:attrName>style.visibility</p:attrName>
                                        </p:attrNameLst>
                                      </p:cBhvr>
                                      <p:to>
                                        <p:strVal val="visible"/>
                                      </p:to>
                                    </p:set>
                                    <p:animEffect transition="in" filter="dissolve">
                                      <p:cBhvr>
                                        <p:cTn id="11" dur="500"/>
                                        <p:tgtEl>
                                          <p:spTgt spid="46083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6083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60822"/>
                                        </p:tgtEl>
                                        <p:attrNameLst>
                                          <p:attrName>style.visibility</p:attrName>
                                        </p:attrNameLst>
                                      </p:cBhvr>
                                      <p:to>
                                        <p:strVal val="visible"/>
                                      </p:to>
                                    </p:set>
                                    <p:animEffect transition="in" filter="dissolve">
                                      <p:cBhvr>
                                        <p:cTn id="20" dur="500"/>
                                        <p:tgtEl>
                                          <p:spTgt spid="46082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608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460823"/>
                                        </p:tgtEl>
                                        <p:attrNameLst>
                                          <p:attrName>style.visibility</p:attrName>
                                        </p:attrNameLst>
                                      </p:cBhvr>
                                      <p:to>
                                        <p:strVal val="visible"/>
                                      </p:to>
                                    </p:set>
                                    <p:animEffect transition="in" filter="dissolve">
                                      <p:cBhvr>
                                        <p:cTn id="29" dur="500"/>
                                        <p:tgtEl>
                                          <p:spTgt spid="460823"/>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6083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460824"/>
                                        </p:tgtEl>
                                        <p:attrNameLst>
                                          <p:attrName>style.visibility</p:attrName>
                                        </p:attrNameLst>
                                      </p:cBhvr>
                                      <p:to>
                                        <p:strVal val="visible"/>
                                      </p:to>
                                    </p:set>
                                    <p:animEffect transition="in" filter="dissolve">
                                      <p:cBhvr>
                                        <p:cTn id="38" dur="500"/>
                                        <p:tgtEl>
                                          <p:spTgt spid="460824"/>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608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460840"/>
                                        </p:tgtEl>
                                        <p:attrNameLst>
                                          <p:attrName>style.visibility</p:attrName>
                                        </p:attrNameLst>
                                      </p:cBhvr>
                                      <p:to>
                                        <p:strVal val="visible"/>
                                      </p:to>
                                    </p:set>
                                    <p:anim calcmode="lin" valueType="num">
                                      <p:cBhvr additive="base">
                                        <p:cTn id="47" dur="2000" fill="hold"/>
                                        <p:tgtEl>
                                          <p:spTgt spid="460840"/>
                                        </p:tgtEl>
                                        <p:attrNameLst>
                                          <p:attrName>ppt_x</p:attrName>
                                        </p:attrNameLst>
                                      </p:cBhvr>
                                      <p:tavLst>
                                        <p:tav tm="0">
                                          <p:val>
                                            <p:strVal val="1+#ppt_w/2"/>
                                          </p:val>
                                        </p:tav>
                                        <p:tav tm="100000">
                                          <p:val>
                                            <p:strVal val="#ppt_x"/>
                                          </p:val>
                                        </p:tav>
                                      </p:tavLst>
                                    </p:anim>
                                    <p:anim calcmode="lin" valueType="num">
                                      <p:cBhvr additive="base">
                                        <p:cTn id="48" dur="2000" fill="hold"/>
                                        <p:tgtEl>
                                          <p:spTgt spid="460840"/>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dissolve">
                                      <p:cBhvr>
                                        <p:cTn id="5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1" grpId="0"/>
      <p:bldP spid="460822" grpId="0"/>
      <p:bldP spid="460823" grpId="0"/>
      <p:bldP spid="460824" grpId="0"/>
      <p:bldP spid="460825" grpId="0"/>
      <p:bldP spid="460835" grpId="0"/>
      <p:bldP spid="460836" grpId="0"/>
      <p:bldP spid="460837" grpId="0"/>
      <p:bldP spid="460838" grpId="0"/>
      <p:bldP spid="46084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What makes a quantum algorithm potentially faster than</a:t>
            </a:r>
            <a:br>
              <a:rPr lang="en-US" sz="2400" dirty="0" smtClean="0"/>
            </a:br>
            <a:r>
              <a:rPr lang="en-US" sz="2400" dirty="0" smtClean="0"/>
              <a:t>any classical one?</a:t>
            </a:r>
            <a:br>
              <a:rPr lang="en-US" sz="2400" dirty="0" smtClean="0"/>
            </a:br>
            <a:endParaRPr lang="en-US" sz="2400" dirty="0"/>
          </a:p>
        </p:txBody>
      </p:sp>
      <p:sp>
        <p:nvSpPr>
          <p:cNvPr id="3" name="Content Placeholder 2"/>
          <p:cNvSpPr>
            <a:spLocks noGrp="1"/>
          </p:cNvSpPr>
          <p:nvPr>
            <p:ph idx="1"/>
          </p:nvPr>
        </p:nvSpPr>
        <p:spPr/>
        <p:txBody>
          <a:bodyPr>
            <a:normAutofit fontScale="92500" lnSpcReduction="10000"/>
          </a:bodyPr>
          <a:lstStyle/>
          <a:p>
            <a:r>
              <a:rPr lang="en-US" b="1" dirty="0" smtClean="0">
                <a:solidFill>
                  <a:srgbClr val="FF0000"/>
                </a:solidFill>
              </a:rPr>
              <a:t>Quantum </a:t>
            </a:r>
            <a:r>
              <a:rPr lang="en-US" b="1" dirty="0">
                <a:solidFill>
                  <a:srgbClr val="FF0000"/>
                </a:solidFill>
              </a:rPr>
              <a:t>parallelism:</a:t>
            </a:r>
            <a:r>
              <a:rPr lang="en-US" dirty="0"/>
              <a:t> by using </a:t>
            </a:r>
            <a:r>
              <a:rPr lang="en-US" dirty="0" err="1"/>
              <a:t>superpositions</a:t>
            </a:r>
            <a:r>
              <a:rPr lang="en-US" dirty="0"/>
              <a:t> of </a:t>
            </a:r>
            <a:r>
              <a:rPr lang="en-US" dirty="0" smtClean="0"/>
              <a:t>quantum states</a:t>
            </a:r>
            <a:r>
              <a:rPr lang="en-US" dirty="0"/>
              <a:t>, the computer is executing the algorithm on all </a:t>
            </a:r>
            <a:r>
              <a:rPr lang="en-US" dirty="0" smtClean="0"/>
              <a:t>possible inputs </a:t>
            </a:r>
            <a:r>
              <a:rPr lang="en-US" dirty="0"/>
              <a:t>at </a:t>
            </a:r>
            <a:r>
              <a:rPr lang="en-US" dirty="0" smtClean="0"/>
              <a:t>once</a:t>
            </a:r>
          </a:p>
          <a:p>
            <a:r>
              <a:rPr lang="en-US" b="1" dirty="0" smtClean="0">
                <a:solidFill>
                  <a:srgbClr val="FF0000"/>
                </a:solidFill>
              </a:rPr>
              <a:t>Dimension </a:t>
            </a:r>
            <a:r>
              <a:rPr lang="en-US" b="1" dirty="0">
                <a:solidFill>
                  <a:srgbClr val="FF0000"/>
                </a:solidFill>
              </a:rPr>
              <a:t>of quantum Hilbert space:</a:t>
            </a:r>
            <a:r>
              <a:rPr lang="en-US" dirty="0"/>
              <a:t> the “size” of the </a:t>
            </a:r>
            <a:r>
              <a:rPr lang="en-US" dirty="0" smtClean="0"/>
              <a:t>state space </a:t>
            </a:r>
            <a:r>
              <a:rPr lang="en-US" dirty="0"/>
              <a:t>for the quantum system is exponentially larger than </a:t>
            </a:r>
            <a:r>
              <a:rPr lang="en-US" dirty="0" smtClean="0"/>
              <a:t>the corresponding </a:t>
            </a:r>
            <a:r>
              <a:rPr lang="en-US" dirty="0"/>
              <a:t>classical system</a:t>
            </a:r>
          </a:p>
          <a:p>
            <a:r>
              <a:rPr lang="en-US" dirty="0"/>
              <a:t> </a:t>
            </a:r>
            <a:r>
              <a:rPr lang="en-US" b="1" dirty="0">
                <a:solidFill>
                  <a:srgbClr val="FF0000"/>
                </a:solidFill>
              </a:rPr>
              <a:t>Entanglement capability:</a:t>
            </a:r>
            <a:r>
              <a:rPr lang="en-US" dirty="0"/>
              <a:t> different subsystems (</a:t>
            </a:r>
            <a:r>
              <a:rPr lang="en-US" dirty="0" err="1"/>
              <a:t>qubits</a:t>
            </a:r>
            <a:r>
              <a:rPr lang="en-US" dirty="0"/>
              <a:t>) in </a:t>
            </a:r>
            <a:r>
              <a:rPr lang="en-US" dirty="0" smtClean="0"/>
              <a:t>a quantum </a:t>
            </a:r>
            <a:r>
              <a:rPr lang="en-US" dirty="0"/>
              <a:t>computer become entangled, exhibiting </a:t>
            </a:r>
            <a:r>
              <a:rPr lang="en-US" dirty="0" err="1" smtClean="0"/>
              <a:t>nonclassical</a:t>
            </a:r>
            <a:r>
              <a:rPr lang="en-US" dirty="0" smtClean="0"/>
              <a:t> correlations</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Quantum algorithms research</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Require </a:t>
            </a:r>
            <a:r>
              <a:rPr lang="en-US" dirty="0"/>
              <a:t>more quantum algorithms in order to</a:t>
            </a:r>
            <a:r>
              <a:rPr lang="en-US" dirty="0" smtClean="0"/>
              <a:t>: </a:t>
            </a:r>
            <a:r>
              <a:rPr lang="en-US" dirty="0"/>
              <a:t>solve problems more efficiently</a:t>
            </a:r>
          </a:p>
          <a:p>
            <a:r>
              <a:rPr lang="en-US" dirty="0"/>
              <a:t> understand the power of quantum computation</a:t>
            </a:r>
          </a:p>
          <a:p>
            <a:r>
              <a:rPr lang="en-US" dirty="0"/>
              <a:t> make valid/realistic assumptions </a:t>
            </a:r>
            <a:r>
              <a:rPr lang="en-US" dirty="0" smtClean="0"/>
              <a:t>for information </a:t>
            </a:r>
            <a:r>
              <a:rPr lang="en-US" dirty="0"/>
              <a:t>security</a:t>
            </a:r>
          </a:p>
          <a:p>
            <a:r>
              <a:rPr lang="en-US" dirty="0"/>
              <a:t> Problems for quantum algorithms </a:t>
            </a:r>
            <a:r>
              <a:rPr lang="en-US" dirty="0" smtClean="0"/>
              <a:t>research:</a:t>
            </a:r>
          </a:p>
          <a:p>
            <a:pPr lvl="1"/>
            <a:r>
              <a:rPr lang="en-US" dirty="0" smtClean="0"/>
              <a:t>requires </a:t>
            </a:r>
            <a:r>
              <a:rPr lang="en-US" dirty="0"/>
              <a:t>close collaboration between </a:t>
            </a:r>
            <a:r>
              <a:rPr lang="en-US" dirty="0" smtClean="0"/>
              <a:t>physicists and </a:t>
            </a:r>
            <a:r>
              <a:rPr lang="en-US" dirty="0"/>
              <a:t>computer </a:t>
            </a:r>
            <a:r>
              <a:rPr lang="en-US" dirty="0" smtClean="0"/>
              <a:t>scientists</a:t>
            </a:r>
          </a:p>
          <a:p>
            <a:pPr lvl="1"/>
            <a:r>
              <a:rPr lang="en-US" dirty="0" smtClean="0"/>
              <a:t>highly </a:t>
            </a:r>
            <a:r>
              <a:rPr lang="en-US" dirty="0"/>
              <a:t>non-intuitive nature of quantum </a:t>
            </a:r>
            <a:r>
              <a:rPr lang="en-US" dirty="0" smtClean="0"/>
              <a:t>physics</a:t>
            </a:r>
          </a:p>
          <a:p>
            <a:pPr lvl="1"/>
            <a:r>
              <a:rPr lang="en-US" dirty="0" smtClean="0"/>
              <a:t>even </a:t>
            </a:r>
            <a:r>
              <a:rPr lang="en-US" dirty="0"/>
              <a:t>classical algorithms research is difficult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Summary of quantum algorithms</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It </a:t>
            </a:r>
            <a:r>
              <a:rPr lang="en-US" dirty="0"/>
              <a:t>may be possible to solve a problem on a quantum system</a:t>
            </a:r>
          </a:p>
          <a:p>
            <a:pPr>
              <a:buNone/>
            </a:pPr>
            <a:r>
              <a:rPr lang="en-US" dirty="0" smtClean="0"/>
              <a:t> much </a:t>
            </a:r>
            <a:r>
              <a:rPr lang="en-US" dirty="0"/>
              <a:t>faster (i.e., using fewer steps) than on a </a:t>
            </a:r>
            <a:r>
              <a:rPr lang="en-US" dirty="0" smtClean="0"/>
              <a:t>classical computer</a:t>
            </a:r>
            <a:endParaRPr lang="en-US" dirty="0"/>
          </a:p>
          <a:p>
            <a:r>
              <a:rPr lang="en-US" dirty="0"/>
              <a:t> Factorization and searching are examples of </a:t>
            </a:r>
            <a:r>
              <a:rPr lang="en-US" dirty="0" smtClean="0"/>
              <a:t>problems where </a:t>
            </a:r>
            <a:r>
              <a:rPr lang="en-US" dirty="0"/>
              <a:t>quantum algorithms are known and are faster </a:t>
            </a:r>
            <a:r>
              <a:rPr lang="en-US" dirty="0" smtClean="0"/>
              <a:t>than any </a:t>
            </a:r>
            <a:r>
              <a:rPr lang="en-US" dirty="0"/>
              <a:t>classical ones</a:t>
            </a:r>
          </a:p>
          <a:p>
            <a:r>
              <a:rPr lang="en-US" dirty="0"/>
              <a:t> Implications for cryptography, information security</a:t>
            </a:r>
          </a:p>
          <a:p>
            <a:r>
              <a:rPr lang="en-US" dirty="0"/>
              <a:t> Study of quantum algorithms and quantum computation </a:t>
            </a:r>
            <a:r>
              <a:rPr lang="en-US" dirty="0" smtClean="0"/>
              <a:t>is important </a:t>
            </a:r>
            <a:r>
              <a:rPr lang="en-US" dirty="0"/>
              <a:t>in order to make assumptions about </a:t>
            </a:r>
            <a:r>
              <a:rPr lang="en-US" dirty="0" smtClean="0"/>
              <a:t>adversary’s algorithmic </a:t>
            </a:r>
            <a:r>
              <a:rPr lang="en-US" dirty="0"/>
              <a:t>and computational capabilities</a:t>
            </a:r>
          </a:p>
          <a:p>
            <a:r>
              <a:rPr lang="en-US" dirty="0"/>
              <a:t> Leading to an understanding of the computational power </a:t>
            </a:r>
            <a:r>
              <a:rPr lang="en-US" dirty="0" smtClean="0"/>
              <a:t>of quantum </a:t>
            </a:r>
            <a:r>
              <a:rPr lang="en-US" dirty="0" err="1"/>
              <a:t>vs</a:t>
            </a:r>
            <a:r>
              <a:rPr lang="en-US" dirty="0"/>
              <a:t> classical systems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533400"/>
            <a:ext cx="8229600" cy="381000"/>
          </a:xfrm>
        </p:spPr>
        <p:txBody>
          <a:bodyPr>
            <a:noAutofit/>
          </a:bodyPr>
          <a:lstStyle/>
          <a:p>
            <a:pPr eaLnBrk="1" hangingPunct="1"/>
            <a:r>
              <a:rPr lang="en-US" sz="4000" dirty="0" smtClean="0"/>
              <a:t>Conclusion</a:t>
            </a:r>
            <a:endParaRPr lang="en-US" sz="6600" dirty="0" smtClean="0"/>
          </a:p>
        </p:txBody>
      </p:sp>
      <p:sp>
        <p:nvSpPr>
          <p:cNvPr id="35843" name="Text Box 3"/>
          <p:cNvSpPr txBox="1">
            <a:spLocks noChangeArrowheads="1"/>
          </p:cNvSpPr>
          <p:nvPr/>
        </p:nvSpPr>
        <p:spPr bwMode="auto">
          <a:xfrm>
            <a:off x="457200" y="1447800"/>
            <a:ext cx="7924800" cy="2308324"/>
          </a:xfrm>
          <a:prstGeom prst="rect">
            <a:avLst/>
          </a:prstGeom>
          <a:noFill/>
          <a:ln w="9525">
            <a:noFill/>
            <a:miter lim="800000"/>
            <a:headEnd/>
            <a:tailEnd/>
          </a:ln>
        </p:spPr>
        <p:txBody>
          <a:bodyPr>
            <a:spAutoFit/>
          </a:bodyPr>
          <a:lstStyle/>
          <a:p>
            <a:pPr>
              <a:spcBef>
                <a:spcPct val="50000"/>
              </a:spcBef>
              <a:buClr>
                <a:schemeClr val="accent2"/>
              </a:buClr>
              <a:buFont typeface="Wingdings" pitchFamily="2" charset="2"/>
              <a:buChar char="§"/>
            </a:pPr>
            <a:r>
              <a:rPr lang="en-US" sz="2400" dirty="0"/>
              <a:t>  In 2001, a 7 </a:t>
            </a:r>
            <a:r>
              <a:rPr lang="en-US" sz="2400" dirty="0" err="1"/>
              <a:t>qubit</a:t>
            </a:r>
            <a:r>
              <a:rPr lang="en-US" sz="2400" dirty="0"/>
              <a:t> machine was built and programmed to run </a:t>
            </a:r>
            <a:r>
              <a:rPr lang="en-US" sz="2400" dirty="0" err="1"/>
              <a:t>Shor’s</a:t>
            </a:r>
            <a:r>
              <a:rPr lang="en-US" sz="2400" dirty="0"/>
              <a:t> algorithm to successfully factor 15.</a:t>
            </a:r>
          </a:p>
          <a:p>
            <a:pPr>
              <a:spcBef>
                <a:spcPct val="50000"/>
              </a:spcBef>
              <a:buClr>
                <a:schemeClr val="accent2"/>
              </a:buClr>
              <a:buFont typeface="Wingdings" pitchFamily="2" charset="2"/>
              <a:buChar char="§"/>
            </a:pPr>
            <a:r>
              <a:rPr lang="en-US" sz="2400" dirty="0"/>
              <a:t> What algorithms will be discovered next?</a:t>
            </a:r>
          </a:p>
          <a:p>
            <a:pPr>
              <a:spcBef>
                <a:spcPct val="50000"/>
              </a:spcBef>
              <a:buClr>
                <a:schemeClr val="accent2"/>
              </a:buClr>
              <a:buFont typeface="Wingdings" pitchFamily="2" charset="2"/>
              <a:buChar char="§"/>
            </a:pPr>
            <a:r>
              <a:rPr lang="en-US" sz="2400" dirty="0"/>
              <a:t>Can quantum computers solve NP Complete problems in polynomial time?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533400"/>
            <a:ext cx="7010400" cy="488950"/>
          </a:xfrm>
        </p:spPr>
        <p:txBody>
          <a:bodyPr/>
          <a:lstStyle/>
          <a:p>
            <a:pPr eaLnBrk="1" hangingPunct="1"/>
            <a:r>
              <a:rPr lang="en-US" sz="2400" smtClean="0"/>
              <a:t>Representation of Data  - Qubits</a:t>
            </a:r>
            <a:endParaRPr lang="en-US" smtClean="0"/>
          </a:p>
        </p:txBody>
      </p:sp>
      <p:sp>
        <p:nvSpPr>
          <p:cNvPr id="8195" name="Text Box 5"/>
          <p:cNvSpPr txBox="1">
            <a:spLocks noChangeArrowheads="1"/>
          </p:cNvSpPr>
          <p:nvPr/>
        </p:nvSpPr>
        <p:spPr bwMode="auto">
          <a:xfrm>
            <a:off x="685800" y="1143000"/>
            <a:ext cx="7848600" cy="2465388"/>
          </a:xfrm>
          <a:prstGeom prst="rect">
            <a:avLst/>
          </a:prstGeom>
          <a:noFill/>
          <a:ln w="9525">
            <a:noFill/>
            <a:miter lim="800000"/>
            <a:headEnd/>
            <a:tailEnd/>
          </a:ln>
        </p:spPr>
        <p:txBody>
          <a:bodyPr>
            <a:spAutoFit/>
          </a:bodyPr>
          <a:lstStyle/>
          <a:p>
            <a:pPr>
              <a:spcBef>
                <a:spcPct val="50000"/>
              </a:spcBef>
            </a:pPr>
            <a:r>
              <a:rPr lang="en-US"/>
              <a:t>A bit of data is represented by a single atom that is in one of two states denoted by </a:t>
            </a:r>
            <a:r>
              <a:rPr lang="en-US" b="1">
                <a:solidFill>
                  <a:schemeClr val="accent1"/>
                </a:solidFill>
              </a:rPr>
              <a:t>|0&gt;</a:t>
            </a:r>
            <a:r>
              <a:rPr lang="en-US"/>
              <a:t> and </a:t>
            </a:r>
            <a:r>
              <a:rPr lang="en-US" b="1">
                <a:solidFill>
                  <a:schemeClr val="accent1"/>
                </a:solidFill>
              </a:rPr>
              <a:t>|1&gt;</a:t>
            </a:r>
            <a:r>
              <a:rPr lang="en-US"/>
              <a:t>.  A single bit of this form is known as a </a:t>
            </a:r>
            <a:r>
              <a:rPr lang="en-US" b="1" i="1"/>
              <a:t>qubit</a:t>
            </a:r>
          </a:p>
          <a:p>
            <a:pPr>
              <a:spcBef>
                <a:spcPct val="50000"/>
              </a:spcBef>
            </a:pPr>
            <a:r>
              <a:rPr lang="en-US"/>
              <a:t>A physical implementation of a qubit could use the two energy levels of an atom.  An excited state representing |1&gt; and a ground state representing |0&gt;.		</a:t>
            </a:r>
          </a:p>
        </p:txBody>
      </p:sp>
      <p:pic>
        <p:nvPicPr>
          <p:cNvPr id="8196" name="Picture 11" descr="qubit-representation-light.gif                                 00014CB1Joe's HD                       B9A81966:"/>
          <p:cNvPicPr>
            <a:picLocks noChangeAspect="1" noChangeArrowheads="1"/>
          </p:cNvPicPr>
          <p:nvPr/>
        </p:nvPicPr>
        <p:blipFill>
          <a:blip r:embed="rId2"/>
          <a:srcRect/>
          <a:stretch>
            <a:fillRect/>
          </a:stretch>
        </p:blipFill>
        <p:spPr bwMode="auto">
          <a:xfrm>
            <a:off x="1600200" y="3992563"/>
            <a:ext cx="2617788" cy="1954212"/>
          </a:xfrm>
          <a:prstGeom prst="rect">
            <a:avLst/>
          </a:prstGeom>
          <a:noFill/>
          <a:ln w="9525">
            <a:noFill/>
            <a:miter lim="800000"/>
            <a:headEnd/>
            <a:tailEnd/>
          </a:ln>
        </p:spPr>
      </p:pic>
      <p:sp>
        <p:nvSpPr>
          <p:cNvPr id="8197" name="Line 12"/>
          <p:cNvSpPr>
            <a:spLocks noChangeShapeType="1"/>
          </p:cNvSpPr>
          <p:nvPr/>
        </p:nvSpPr>
        <p:spPr bwMode="auto">
          <a:xfrm flipH="1" flipV="1">
            <a:off x="1447800" y="4602163"/>
            <a:ext cx="381000" cy="304800"/>
          </a:xfrm>
          <a:prstGeom prst="line">
            <a:avLst/>
          </a:prstGeom>
          <a:noFill/>
          <a:ln w="9525">
            <a:solidFill>
              <a:schemeClr val="tx1"/>
            </a:solidFill>
            <a:round/>
            <a:headEnd type="triangle" w="med" len="med"/>
            <a:tailEnd/>
          </a:ln>
        </p:spPr>
        <p:txBody>
          <a:bodyPr wrap="none" anchor="ctr"/>
          <a:lstStyle/>
          <a:p>
            <a:endParaRPr lang="en-US"/>
          </a:p>
        </p:txBody>
      </p:sp>
      <p:sp>
        <p:nvSpPr>
          <p:cNvPr id="8198" name="Line 13"/>
          <p:cNvSpPr>
            <a:spLocks noChangeShapeType="1"/>
          </p:cNvSpPr>
          <p:nvPr/>
        </p:nvSpPr>
        <p:spPr bwMode="auto">
          <a:xfrm flipH="1">
            <a:off x="1295400" y="5440363"/>
            <a:ext cx="609600" cy="304800"/>
          </a:xfrm>
          <a:prstGeom prst="line">
            <a:avLst/>
          </a:prstGeom>
          <a:noFill/>
          <a:ln w="9525">
            <a:solidFill>
              <a:schemeClr val="tx1"/>
            </a:solidFill>
            <a:round/>
            <a:headEnd type="triangle" w="med" len="med"/>
            <a:tailEnd/>
          </a:ln>
        </p:spPr>
        <p:txBody>
          <a:bodyPr wrap="none" anchor="ctr"/>
          <a:lstStyle/>
          <a:p>
            <a:endParaRPr lang="en-US"/>
          </a:p>
        </p:txBody>
      </p:sp>
      <p:sp>
        <p:nvSpPr>
          <p:cNvPr id="8199" name="Text Box 14"/>
          <p:cNvSpPr txBox="1">
            <a:spLocks noChangeArrowheads="1"/>
          </p:cNvSpPr>
          <p:nvPr/>
        </p:nvSpPr>
        <p:spPr bwMode="auto">
          <a:xfrm>
            <a:off x="1066800" y="4144963"/>
            <a:ext cx="762000" cy="457200"/>
          </a:xfrm>
          <a:prstGeom prst="rect">
            <a:avLst/>
          </a:prstGeom>
          <a:noFill/>
          <a:ln w="9525">
            <a:noFill/>
            <a:miter lim="800000"/>
            <a:headEnd/>
            <a:tailEnd/>
          </a:ln>
        </p:spPr>
        <p:txBody>
          <a:bodyPr>
            <a:spAutoFit/>
          </a:bodyPr>
          <a:lstStyle/>
          <a:p>
            <a:pPr algn="ctr">
              <a:spcBef>
                <a:spcPct val="50000"/>
              </a:spcBef>
            </a:pPr>
            <a:r>
              <a:rPr lang="en-US" sz="1200" b="1"/>
              <a:t>Excited State</a:t>
            </a:r>
            <a:endParaRPr lang="en-US"/>
          </a:p>
        </p:txBody>
      </p:sp>
      <p:sp>
        <p:nvSpPr>
          <p:cNvPr id="8200" name="Text Box 15"/>
          <p:cNvSpPr txBox="1">
            <a:spLocks noChangeArrowheads="1"/>
          </p:cNvSpPr>
          <p:nvPr/>
        </p:nvSpPr>
        <p:spPr bwMode="auto">
          <a:xfrm>
            <a:off x="609600" y="5592763"/>
            <a:ext cx="762000" cy="457200"/>
          </a:xfrm>
          <a:prstGeom prst="rect">
            <a:avLst/>
          </a:prstGeom>
          <a:noFill/>
          <a:ln w="9525">
            <a:noFill/>
            <a:miter lim="800000"/>
            <a:headEnd/>
            <a:tailEnd/>
          </a:ln>
        </p:spPr>
        <p:txBody>
          <a:bodyPr>
            <a:spAutoFit/>
          </a:bodyPr>
          <a:lstStyle/>
          <a:p>
            <a:pPr algn="ctr">
              <a:spcBef>
                <a:spcPct val="50000"/>
              </a:spcBef>
            </a:pPr>
            <a:r>
              <a:rPr lang="en-US" sz="1200" b="1"/>
              <a:t>Ground State</a:t>
            </a:r>
            <a:endParaRPr lang="en-US"/>
          </a:p>
        </p:txBody>
      </p:sp>
      <p:sp>
        <p:nvSpPr>
          <p:cNvPr id="8201" name="Text Box 16"/>
          <p:cNvSpPr txBox="1">
            <a:spLocks noChangeArrowheads="1"/>
          </p:cNvSpPr>
          <p:nvPr/>
        </p:nvSpPr>
        <p:spPr bwMode="auto">
          <a:xfrm>
            <a:off x="2362200" y="5470525"/>
            <a:ext cx="762000" cy="274638"/>
          </a:xfrm>
          <a:prstGeom prst="rect">
            <a:avLst/>
          </a:prstGeom>
          <a:noFill/>
          <a:ln w="9525">
            <a:noFill/>
            <a:miter lim="800000"/>
            <a:headEnd/>
            <a:tailEnd/>
          </a:ln>
        </p:spPr>
        <p:txBody>
          <a:bodyPr>
            <a:spAutoFit/>
          </a:bodyPr>
          <a:lstStyle/>
          <a:p>
            <a:pPr algn="ctr">
              <a:spcBef>
                <a:spcPct val="50000"/>
              </a:spcBef>
            </a:pPr>
            <a:r>
              <a:rPr lang="en-US" sz="1200" b="1"/>
              <a:t>Nucleus</a:t>
            </a:r>
            <a:endParaRPr lang="en-US"/>
          </a:p>
        </p:txBody>
      </p:sp>
      <p:sp>
        <p:nvSpPr>
          <p:cNvPr id="8202" name="Text Box 17"/>
          <p:cNvSpPr txBox="1">
            <a:spLocks noChangeArrowheads="1"/>
          </p:cNvSpPr>
          <p:nvPr/>
        </p:nvSpPr>
        <p:spPr bwMode="auto">
          <a:xfrm>
            <a:off x="3581400" y="3810000"/>
            <a:ext cx="1447800" cy="639763"/>
          </a:xfrm>
          <a:prstGeom prst="rect">
            <a:avLst/>
          </a:prstGeom>
          <a:noFill/>
          <a:ln w="9525">
            <a:noFill/>
            <a:miter lim="800000"/>
            <a:headEnd/>
            <a:tailEnd/>
          </a:ln>
        </p:spPr>
        <p:txBody>
          <a:bodyPr>
            <a:spAutoFit/>
          </a:bodyPr>
          <a:lstStyle/>
          <a:p>
            <a:pPr algn="ctr">
              <a:spcBef>
                <a:spcPct val="50000"/>
              </a:spcBef>
            </a:pPr>
            <a:r>
              <a:rPr lang="en-US" sz="1200" b="1"/>
              <a:t>Light pulse of frequency </a:t>
            </a:r>
            <a:r>
              <a:rPr lang="en-US" sz="1200" b="1">
                <a:sym typeface="Symbol" pitchFamily="18" charset="2"/>
              </a:rPr>
              <a:t> </a:t>
            </a:r>
            <a:r>
              <a:rPr lang="en-US" sz="1200" b="1"/>
              <a:t>for time interval t</a:t>
            </a:r>
            <a:endParaRPr lang="en-US"/>
          </a:p>
        </p:txBody>
      </p:sp>
      <p:pic>
        <p:nvPicPr>
          <p:cNvPr id="8203" name="Picture 18" descr="qubit-representation-excite.gif                                00014CB1Joe's HD                       B9A81966:"/>
          <p:cNvPicPr>
            <a:picLocks noChangeAspect="1" noChangeArrowheads="1"/>
          </p:cNvPicPr>
          <p:nvPr/>
        </p:nvPicPr>
        <p:blipFill>
          <a:blip r:embed="rId3"/>
          <a:srcRect/>
          <a:stretch>
            <a:fillRect/>
          </a:stretch>
        </p:blipFill>
        <p:spPr bwMode="auto">
          <a:xfrm>
            <a:off x="5791200" y="3992563"/>
            <a:ext cx="2689225" cy="1954212"/>
          </a:xfrm>
          <a:prstGeom prst="rect">
            <a:avLst/>
          </a:prstGeom>
          <a:noFill/>
          <a:ln w="9525">
            <a:noFill/>
            <a:miter lim="800000"/>
            <a:headEnd/>
            <a:tailEnd/>
          </a:ln>
        </p:spPr>
      </p:pic>
      <p:sp>
        <p:nvSpPr>
          <p:cNvPr id="8204" name="Line 19"/>
          <p:cNvSpPr>
            <a:spLocks noChangeShapeType="1"/>
          </p:cNvSpPr>
          <p:nvPr/>
        </p:nvSpPr>
        <p:spPr bwMode="auto">
          <a:xfrm flipH="1">
            <a:off x="3924300" y="5440363"/>
            <a:ext cx="0" cy="609600"/>
          </a:xfrm>
          <a:prstGeom prst="line">
            <a:avLst/>
          </a:prstGeom>
          <a:noFill/>
          <a:ln w="9525">
            <a:solidFill>
              <a:schemeClr val="tx1"/>
            </a:solidFill>
            <a:round/>
            <a:headEnd type="triangle" w="med" len="med"/>
            <a:tailEnd/>
          </a:ln>
        </p:spPr>
        <p:txBody>
          <a:bodyPr wrap="none" anchor="ctr"/>
          <a:lstStyle/>
          <a:p>
            <a:endParaRPr lang="en-US"/>
          </a:p>
        </p:txBody>
      </p:sp>
      <p:sp>
        <p:nvSpPr>
          <p:cNvPr id="8205" name="Text Box 20"/>
          <p:cNvSpPr txBox="1">
            <a:spLocks noChangeArrowheads="1"/>
          </p:cNvSpPr>
          <p:nvPr/>
        </p:nvSpPr>
        <p:spPr bwMode="auto">
          <a:xfrm>
            <a:off x="3581400" y="6003925"/>
            <a:ext cx="762000" cy="274638"/>
          </a:xfrm>
          <a:prstGeom prst="rect">
            <a:avLst/>
          </a:prstGeom>
          <a:noFill/>
          <a:ln w="9525">
            <a:noFill/>
            <a:miter lim="800000"/>
            <a:headEnd/>
            <a:tailEnd/>
          </a:ln>
        </p:spPr>
        <p:txBody>
          <a:bodyPr>
            <a:spAutoFit/>
          </a:bodyPr>
          <a:lstStyle/>
          <a:p>
            <a:pPr algn="ctr">
              <a:spcBef>
                <a:spcPct val="50000"/>
              </a:spcBef>
            </a:pPr>
            <a:r>
              <a:rPr lang="en-US" sz="1200" b="1"/>
              <a:t>Electron</a:t>
            </a:r>
            <a:endParaRPr lang="en-US"/>
          </a:p>
        </p:txBody>
      </p:sp>
      <p:sp>
        <p:nvSpPr>
          <p:cNvPr id="8206" name="AutoShape 23"/>
          <p:cNvSpPr>
            <a:spLocks noChangeArrowheads="1"/>
          </p:cNvSpPr>
          <p:nvPr/>
        </p:nvSpPr>
        <p:spPr bwMode="auto">
          <a:xfrm>
            <a:off x="2286000" y="6202363"/>
            <a:ext cx="1066800" cy="381000"/>
          </a:xfrm>
          <a:prstGeom prst="roundRect">
            <a:avLst>
              <a:gd name="adj" fmla="val 16667"/>
            </a:avLst>
          </a:prstGeom>
          <a:solidFill>
            <a:schemeClr val="hlink"/>
          </a:solidFill>
          <a:ln w="9525">
            <a:solidFill>
              <a:schemeClr val="tx1"/>
            </a:solidFill>
            <a:round/>
            <a:headEnd/>
            <a:tailEnd/>
          </a:ln>
        </p:spPr>
        <p:txBody>
          <a:bodyPr wrap="none" anchor="ctr"/>
          <a:lstStyle/>
          <a:p>
            <a:endParaRPr lang="en-US"/>
          </a:p>
        </p:txBody>
      </p:sp>
      <p:sp>
        <p:nvSpPr>
          <p:cNvPr id="8207" name="Text Box 24"/>
          <p:cNvSpPr txBox="1">
            <a:spLocks noChangeArrowheads="1"/>
          </p:cNvSpPr>
          <p:nvPr/>
        </p:nvSpPr>
        <p:spPr bwMode="auto">
          <a:xfrm>
            <a:off x="2387600" y="6253163"/>
            <a:ext cx="965200" cy="304800"/>
          </a:xfrm>
          <a:prstGeom prst="rect">
            <a:avLst/>
          </a:prstGeom>
          <a:noFill/>
          <a:ln w="9525">
            <a:noFill/>
            <a:miter lim="800000"/>
            <a:headEnd/>
            <a:tailEnd/>
          </a:ln>
        </p:spPr>
        <p:txBody>
          <a:bodyPr>
            <a:spAutoFit/>
          </a:bodyPr>
          <a:lstStyle/>
          <a:p>
            <a:pPr>
              <a:spcBef>
                <a:spcPct val="50000"/>
              </a:spcBef>
            </a:pPr>
            <a:r>
              <a:rPr lang="en-US" sz="1400" b="1"/>
              <a:t>State |0&gt;</a:t>
            </a:r>
            <a:endParaRPr lang="en-US"/>
          </a:p>
        </p:txBody>
      </p:sp>
      <p:sp>
        <p:nvSpPr>
          <p:cNvPr id="8208" name="AutoShape 25"/>
          <p:cNvSpPr>
            <a:spLocks noChangeArrowheads="1"/>
          </p:cNvSpPr>
          <p:nvPr/>
        </p:nvSpPr>
        <p:spPr bwMode="auto">
          <a:xfrm>
            <a:off x="6553200" y="6202363"/>
            <a:ext cx="1066800" cy="381000"/>
          </a:xfrm>
          <a:prstGeom prst="roundRect">
            <a:avLst>
              <a:gd name="adj" fmla="val 16667"/>
            </a:avLst>
          </a:prstGeom>
          <a:solidFill>
            <a:schemeClr val="hlink"/>
          </a:solidFill>
          <a:ln w="9525">
            <a:solidFill>
              <a:schemeClr val="tx1"/>
            </a:solidFill>
            <a:round/>
            <a:headEnd/>
            <a:tailEnd/>
          </a:ln>
        </p:spPr>
        <p:txBody>
          <a:bodyPr wrap="none" anchor="ctr"/>
          <a:lstStyle/>
          <a:p>
            <a:endParaRPr lang="en-US"/>
          </a:p>
        </p:txBody>
      </p:sp>
      <p:sp>
        <p:nvSpPr>
          <p:cNvPr id="8209" name="Text Box 26"/>
          <p:cNvSpPr txBox="1">
            <a:spLocks noChangeArrowheads="1"/>
          </p:cNvSpPr>
          <p:nvPr/>
        </p:nvSpPr>
        <p:spPr bwMode="auto">
          <a:xfrm>
            <a:off x="6654800" y="6253163"/>
            <a:ext cx="965200" cy="304800"/>
          </a:xfrm>
          <a:prstGeom prst="rect">
            <a:avLst/>
          </a:prstGeom>
          <a:noFill/>
          <a:ln w="9525">
            <a:noFill/>
            <a:miter lim="800000"/>
            <a:headEnd/>
            <a:tailEnd/>
          </a:ln>
        </p:spPr>
        <p:txBody>
          <a:bodyPr>
            <a:spAutoFit/>
          </a:bodyPr>
          <a:lstStyle/>
          <a:p>
            <a:pPr>
              <a:spcBef>
                <a:spcPct val="50000"/>
              </a:spcBef>
            </a:pPr>
            <a:r>
              <a:rPr lang="en-US" sz="1400" b="1"/>
              <a:t>State |1&gt;</a:t>
            </a:r>
            <a:endParaRPr lang="en-US"/>
          </a:p>
        </p:txBody>
      </p:sp>
      <p:sp>
        <p:nvSpPr>
          <p:cNvPr id="8210" name="Line 27"/>
          <p:cNvSpPr>
            <a:spLocks noChangeShapeType="1"/>
          </p:cNvSpPr>
          <p:nvPr/>
        </p:nvSpPr>
        <p:spPr bwMode="auto">
          <a:xfrm>
            <a:off x="4572000" y="5257800"/>
            <a:ext cx="838200" cy="0"/>
          </a:xfrm>
          <a:prstGeom prst="line">
            <a:avLst/>
          </a:prstGeom>
          <a:noFill/>
          <a:ln w="107950">
            <a:solidFill>
              <a:schemeClr val="accent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914400" y="533400"/>
            <a:ext cx="7239000" cy="533400"/>
          </a:xfrm>
        </p:spPr>
        <p:txBody>
          <a:bodyPr/>
          <a:lstStyle/>
          <a:p>
            <a:pPr eaLnBrk="1" hangingPunct="1"/>
            <a:r>
              <a:rPr lang="en-US" sz="2400" smtClean="0"/>
              <a:t>Representation of Data - </a:t>
            </a:r>
            <a:r>
              <a:rPr lang="en-US" sz="2400" b="1" smtClean="0"/>
              <a:t>Superposition</a:t>
            </a:r>
            <a:endParaRPr lang="en-US" smtClean="0"/>
          </a:p>
        </p:txBody>
      </p:sp>
      <p:sp>
        <p:nvSpPr>
          <p:cNvPr id="9219" name="Text Box 4"/>
          <p:cNvSpPr txBox="1">
            <a:spLocks noChangeArrowheads="1"/>
          </p:cNvSpPr>
          <p:nvPr/>
        </p:nvSpPr>
        <p:spPr bwMode="auto">
          <a:xfrm>
            <a:off x="406400" y="1600200"/>
            <a:ext cx="8305800" cy="3200400"/>
          </a:xfrm>
          <a:prstGeom prst="rect">
            <a:avLst/>
          </a:prstGeom>
          <a:noFill/>
          <a:ln w="9525">
            <a:noFill/>
            <a:miter lim="800000"/>
            <a:headEnd/>
            <a:tailEnd/>
          </a:ln>
        </p:spPr>
        <p:txBody>
          <a:bodyPr>
            <a:spAutoFit/>
          </a:bodyPr>
          <a:lstStyle/>
          <a:p>
            <a:pPr>
              <a:spcBef>
                <a:spcPct val="50000"/>
              </a:spcBef>
            </a:pPr>
            <a:r>
              <a:rPr lang="en-US" dirty="0"/>
              <a:t>A single </a:t>
            </a:r>
            <a:r>
              <a:rPr lang="en-US" dirty="0" err="1"/>
              <a:t>qubit</a:t>
            </a:r>
            <a:r>
              <a:rPr lang="en-US" dirty="0"/>
              <a:t> can be forced into a </a:t>
            </a:r>
            <a:r>
              <a:rPr lang="en-US" b="1" i="1" dirty="0"/>
              <a:t>superposition</a:t>
            </a:r>
            <a:r>
              <a:rPr lang="en-US" dirty="0"/>
              <a:t> of the two states denoted by the addition of the state vectors:</a:t>
            </a:r>
          </a:p>
          <a:p>
            <a:pPr algn="ctr">
              <a:spcBef>
                <a:spcPct val="50000"/>
              </a:spcBef>
            </a:pPr>
            <a:endParaRPr lang="en-US" sz="2800" b="1" dirty="0"/>
          </a:p>
          <a:p>
            <a:pPr algn="ctr">
              <a:spcBef>
                <a:spcPct val="50000"/>
              </a:spcBef>
            </a:pPr>
            <a:r>
              <a:rPr lang="en-US" sz="2800" b="1" dirty="0">
                <a:solidFill>
                  <a:schemeClr val="accent1"/>
                </a:solidFill>
              </a:rPr>
              <a:t>|</a:t>
            </a:r>
            <a:r>
              <a:rPr lang="en-US" sz="2800" b="1" dirty="0">
                <a:solidFill>
                  <a:schemeClr val="accent1"/>
                </a:solidFill>
                <a:sym typeface="Symbol" pitchFamily="18" charset="2"/>
              </a:rPr>
              <a:t>&gt; =   </a:t>
            </a:r>
            <a:r>
              <a:rPr lang="en-US" sz="2800" b="1" dirty="0">
                <a:solidFill>
                  <a:schemeClr val="accent1"/>
                </a:solidFill>
              </a:rPr>
              <a:t>|0&gt; + </a:t>
            </a:r>
            <a:r>
              <a:rPr lang="en-US" sz="2800" b="1" dirty="0">
                <a:solidFill>
                  <a:schemeClr val="accent1"/>
                </a:solidFill>
                <a:sym typeface="Symbol" pitchFamily="18" charset="2"/>
              </a:rPr>
              <a:t></a:t>
            </a:r>
            <a:r>
              <a:rPr lang="en-US" sz="2800" b="1" dirty="0">
                <a:solidFill>
                  <a:schemeClr val="accent1"/>
                </a:solidFill>
              </a:rPr>
              <a:t>  |1&gt;</a:t>
            </a:r>
            <a:endParaRPr lang="en-US" sz="2800" b="1" dirty="0"/>
          </a:p>
          <a:p>
            <a:pPr>
              <a:spcBef>
                <a:spcPct val="50000"/>
              </a:spcBef>
            </a:pPr>
            <a:endParaRPr lang="en-US" dirty="0"/>
          </a:p>
          <a:p>
            <a:pPr>
              <a:spcBef>
                <a:spcPct val="50000"/>
              </a:spcBef>
            </a:pPr>
            <a:r>
              <a:rPr lang="en-US" dirty="0"/>
              <a:t>Where </a:t>
            </a:r>
            <a:r>
              <a:rPr lang="en-US" b="1" dirty="0">
                <a:sym typeface="Symbol" pitchFamily="18" charset="2"/>
              </a:rPr>
              <a:t>   and    </a:t>
            </a:r>
            <a:r>
              <a:rPr lang="en-US" dirty="0">
                <a:sym typeface="Symbol" pitchFamily="18" charset="2"/>
              </a:rPr>
              <a:t>are complex numbers and </a:t>
            </a:r>
            <a:r>
              <a:rPr lang="en-US" b="1" dirty="0">
                <a:sym typeface="Symbol" pitchFamily="18" charset="2"/>
              </a:rPr>
              <a:t>|  |   +  |   |   = 1</a:t>
            </a:r>
            <a:r>
              <a:rPr lang="en-US" sz="2800" b="1" dirty="0">
                <a:sym typeface="Symbol" pitchFamily="18" charset="2"/>
              </a:rPr>
              <a:t> </a:t>
            </a:r>
            <a:endParaRPr lang="en-US" dirty="0"/>
          </a:p>
        </p:txBody>
      </p:sp>
      <p:grpSp>
        <p:nvGrpSpPr>
          <p:cNvPr id="2" name="Group 31"/>
          <p:cNvGrpSpPr>
            <a:grpSpLocks/>
          </p:cNvGrpSpPr>
          <p:nvPr/>
        </p:nvGrpSpPr>
        <p:grpSpPr bwMode="auto">
          <a:xfrm>
            <a:off x="4114800" y="3354388"/>
            <a:ext cx="1447800" cy="379412"/>
            <a:chOff x="1884" y="1584"/>
            <a:chExt cx="912" cy="239"/>
          </a:xfrm>
        </p:grpSpPr>
        <p:sp>
          <p:nvSpPr>
            <p:cNvPr id="9230" name="Text Box 21"/>
            <p:cNvSpPr txBox="1">
              <a:spLocks noChangeArrowheads="1"/>
            </p:cNvSpPr>
            <p:nvPr/>
          </p:nvSpPr>
          <p:spPr bwMode="auto">
            <a:xfrm>
              <a:off x="1884" y="1592"/>
              <a:ext cx="116" cy="231"/>
            </a:xfrm>
            <a:prstGeom prst="rect">
              <a:avLst/>
            </a:prstGeom>
            <a:noFill/>
            <a:ln w="9525">
              <a:noFill/>
              <a:miter lim="800000"/>
              <a:headEnd/>
              <a:tailEnd/>
            </a:ln>
          </p:spPr>
          <p:txBody>
            <a:bodyPr>
              <a:spAutoFit/>
            </a:bodyPr>
            <a:lstStyle/>
            <a:p>
              <a:pPr>
                <a:spcBef>
                  <a:spcPct val="50000"/>
                </a:spcBef>
              </a:pPr>
              <a:r>
                <a:rPr lang="en-US" sz="1800" b="1">
                  <a:solidFill>
                    <a:schemeClr val="accent1"/>
                  </a:solidFill>
                </a:rPr>
                <a:t>1</a:t>
              </a:r>
              <a:endParaRPr lang="en-US"/>
            </a:p>
          </p:txBody>
        </p:sp>
        <p:sp>
          <p:nvSpPr>
            <p:cNvPr id="9231" name="Text Box 22"/>
            <p:cNvSpPr txBox="1">
              <a:spLocks noChangeArrowheads="1"/>
            </p:cNvSpPr>
            <p:nvPr/>
          </p:nvSpPr>
          <p:spPr bwMode="auto">
            <a:xfrm>
              <a:off x="2680" y="1584"/>
              <a:ext cx="116" cy="231"/>
            </a:xfrm>
            <a:prstGeom prst="rect">
              <a:avLst/>
            </a:prstGeom>
            <a:noFill/>
            <a:ln w="9525">
              <a:noFill/>
              <a:miter lim="800000"/>
              <a:headEnd/>
              <a:tailEnd/>
            </a:ln>
          </p:spPr>
          <p:txBody>
            <a:bodyPr>
              <a:spAutoFit/>
            </a:bodyPr>
            <a:lstStyle/>
            <a:p>
              <a:pPr>
                <a:spcBef>
                  <a:spcPct val="50000"/>
                </a:spcBef>
              </a:pPr>
              <a:r>
                <a:rPr lang="en-US" sz="1800" b="1">
                  <a:solidFill>
                    <a:schemeClr val="accent1"/>
                  </a:solidFill>
                </a:rPr>
                <a:t>2</a:t>
              </a:r>
              <a:endParaRPr lang="en-US"/>
            </a:p>
          </p:txBody>
        </p:sp>
      </p:grpSp>
      <p:grpSp>
        <p:nvGrpSpPr>
          <p:cNvPr id="3" name="Group 32"/>
          <p:cNvGrpSpPr>
            <a:grpSpLocks/>
          </p:cNvGrpSpPr>
          <p:nvPr/>
        </p:nvGrpSpPr>
        <p:grpSpPr bwMode="auto">
          <a:xfrm>
            <a:off x="1249326" y="4286256"/>
            <a:ext cx="893782" cy="196858"/>
            <a:chOff x="1008" y="2305"/>
            <a:chExt cx="740" cy="239"/>
          </a:xfrm>
        </p:grpSpPr>
        <p:sp>
          <p:nvSpPr>
            <p:cNvPr id="9228" name="Text Box 24"/>
            <p:cNvSpPr txBox="1">
              <a:spLocks noChangeArrowheads="1"/>
            </p:cNvSpPr>
            <p:nvPr/>
          </p:nvSpPr>
          <p:spPr bwMode="auto">
            <a:xfrm>
              <a:off x="1008" y="2313"/>
              <a:ext cx="116" cy="231"/>
            </a:xfrm>
            <a:prstGeom prst="rect">
              <a:avLst/>
            </a:prstGeom>
            <a:noFill/>
            <a:ln w="9525">
              <a:noFill/>
              <a:miter lim="800000"/>
              <a:headEnd/>
              <a:tailEnd/>
            </a:ln>
          </p:spPr>
          <p:txBody>
            <a:bodyPr>
              <a:spAutoFit/>
            </a:bodyPr>
            <a:lstStyle/>
            <a:p>
              <a:pPr>
                <a:spcBef>
                  <a:spcPct val="50000"/>
                </a:spcBef>
              </a:pPr>
              <a:r>
                <a:rPr lang="en-US" sz="1800" b="1" dirty="0"/>
                <a:t>1</a:t>
              </a:r>
              <a:endParaRPr lang="en-US" dirty="0"/>
            </a:p>
          </p:txBody>
        </p:sp>
        <p:sp>
          <p:nvSpPr>
            <p:cNvPr id="9229" name="Text Box 25"/>
            <p:cNvSpPr txBox="1">
              <a:spLocks noChangeArrowheads="1"/>
            </p:cNvSpPr>
            <p:nvPr/>
          </p:nvSpPr>
          <p:spPr bwMode="auto">
            <a:xfrm>
              <a:off x="1632" y="2305"/>
              <a:ext cx="116" cy="231"/>
            </a:xfrm>
            <a:prstGeom prst="rect">
              <a:avLst/>
            </a:prstGeom>
            <a:noFill/>
            <a:ln w="9525">
              <a:noFill/>
              <a:miter lim="800000"/>
              <a:headEnd/>
              <a:tailEnd/>
            </a:ln>
          </p:spPr>
          <p:txBody>
            <a:bodyPr>
              <a:spAutoFit/>
            </a:bodyPr>
            <a:lstStyle/>
            <a:p>
              <a:pPr>
                <a:spcBef>
                  <a:spcPct val="50000"/>
                </a:spcBef>
              </a:pPr>
              <a:r>
                <a:rPr lang="en-US" sz="1800" b="1"/>
                <a:t>2</a:t>
              </a:r>
              <a:endParaRPr lang="en-US"/>
            </a:p>
          </p:txBody>
        </p:sp>
      </p:grpSp>
      <p:grpSp>
        <p:nvGrpSpPr>
          <p:cNvPr id="4" name="Group 34"/>
          <p:cNvGrpSpPr>
            <a:grpSpLocks/>
          </p:cNvGrpSpPr>
          <p:nvPr/>
        </p:nvGrpSpPr>
        <p:grpSpPr bwMode="auto">
          <a:xfrm>
            <a:off x="4838724" y="4000504"/>
            <a:ext cx="1304912" cy="642942"/>
            <a:chOff x="3912" y="2537"/>
            <a:chExt cx="960" cy="367"/>
          </a:xfrm>
        </p:grpSpPr>
        <p:sp>
          <p:nvSpPr>
            <p:cNvPr id="9224" name="Text Box 26"/>
            <p:cNvSpPr txBox="1">
              <a:spLocks noChangeArrowheads="1"/>
            </p:cNvSpPr>
            <p:nvPr/>
          </p:nvSpPr>
          <p:spPr bwMode="auto">
            <a:xfrm>
              <a:off x="3912" y="2673"/>
              <a:ext cx="116" cy="231"/>
            </a:xfrm>
            <a:prstGeom prst="rect">
              <a:avLst/>
            </a:prstGeom>
            <a:noFill/>
            <a:ln w="9525">
              <a:noFill/>
              <a:miter lim="800000"/>
              <a:headEnd/>
              <a:tailEnd/>
            </a:ln>
          </p:spPr>
          <p:txBody>
            <a:bodyPr>
              <a:spAutoFit/>
            </a:bodyPr>
            <a:lstStyle/>
            <a:p>
              <a:pPr>
                <a:spcBef>
                  <a:spcPct val="50000"/>
                </a:spcBef>
              </a:pPr>
              <a:r>
                <a:rPr lang="en-US" sz="1800" b="1"/>
                <a:t>1</a:t>
              </a:r>
              <a:endParaRPr lang="en-US"/>
            </a:p>
          </p:txBody>
        </p:sp>
        <p:sp>
          <p:nvSpPr>
            <p:cNvPr id="9225" name="Text Box 27"/>
            <p:cNvSpPr txBox="1">
              <a:spLocks noChangeArrowheads="1"/>
            </p:cNvSpPr>
            <p:nvPr/>
          </p:nvSpPr>
          <p:spPr bwMode="auto">
            <a:xfrm>
              <a:off x="4600" y="2673"/>
              <a:ext cx="116" cy="231"/>
            </a:xfrm>
            <a:prstGeom prst="rect">
              <a:avLst/>
            </a:prstGeom>
            <a:noFill/>
            <a:ln w="9525">
              <a:noFill/>
              <a:miter lim="800000"/>
              <a:headEnd/>
              <a:tailEnd/>
            </a:ln>
          </p:spPr>
          <p:txBody>
            <a:bodyPr>
              <a:spAutoFit/>
            </a:bodyPr>
            <a:lstStyle/>
            <a:p>
              <a:pPr>
                <a:spcBef>
                  <a:spcPct val="50000"/>
                </a:spcBef>
              </a:pPr>
              <a:r>
                <a:rPr lang="en-US" sz="1800" b="1" dirty="0"/>
                <a:t>2</a:t>
              </a:r>
              <a:endParaRPr lang="en-US" dirty="0"/>
            </a:p>
          </p:txBody>
        </p:sp>
        <p:sp>
          <p:nvSpPr>
            <p:cNvPr id="9226" name="Text Box 28"/>
            <p:cNvSpPr txBox="1">
              <a:spLocks noChangeArrowheads="1"/>
            </p:cNvSpPr>
            <p:nvPr/>
          </p:nvSpPr>
          <p:spPr bwMode="auto">
            <a:xfrm>
              <a:off x="4052" y="2537"/>
              <a:ext cx="116" cy="231"/>
            </a:xfrm>
            <a:prstGeom prst="rect">
              <a:avLst/>
            </a:prstGeom>
            <a:noFill/>
            <a:ln w="9525">
              <a:noFill/>
              <a:miter lim="800000"/>
              <a:headEnd/>
              <a:tailEnd/>
            </a:ln>
          </p:spPr>
          <p:txBody>
            <a:bodyPr>
              <a:spAutoFit/>
            </a:bodyPr>
            <a:lstStyle/>
            <a:p>
              <a:pPr>
                <a:spcBef>
                  <a:spcPct val="50000"/>
                </a:spcBef>
              </a:pPr>
              <a:r>
                <a:rPr lang="en-US" sz="1800" b="1" dirty="0"/>
                <a:t>2</a:t>
              </a:r>
              <a:endParaRPr lang="en-US" dirty="0"/>
            </a:p>
          </p:txBody>
        </p:sp>
        <p:sp>
          <p:nvSpPr>
            <p:cNvPr id="9227" name="Text Box 29"/>
            <p:cNvSpPr txBox="1">
              <a:spLocks noChangeArrowheads="1"/>
            </p:cNvSpPr>
            <p:nvPr/>
          </p:nvSpPr>
          <p:spPr bwMode="auto">
            <a:xfrm>
              <a:off x="4756" y="2537"/>
              <a:ext cx="116" cy="231"/>
            </a:xfrm>
            <a:prstGeom prst="rect">
              <a:avLst/>
            </a:prstGeom>
            <a:noFill/>
            <a:ln w="9525">
              <a:noFill/>
              <a:miter lim="800000"/>
              <a:headEnd/>
              <a:tailEnd/>
            </a:ln>
          </p:spPr>
          <p:txBody>
            <a:bodyPr>
              <a:spAutoFit/>
            </a:bodyPr>
            <a:lstStyle/>
            <a:p>
              <a:pPr>
                <a:spcBef>
                  <a:spcPct val="50000"/>
                </a:spcBef>
              </a:pPr>
              <a:r>
                <a:rPr lang="en-US" sz="1800" b="1"/>
                <a:t>2</a:t>
              </a:r>
              <a:endParaRPr lang="en-US"/>
            </a:p>
          </p:txBody>
        </p:sp>
      </p:grpSp>
      <p:sp>
        <p:nvSpPr>
          <p:cNvPr id="9223" name="Text Box 35"/>
          <p:cNvSpPr txBox="1">
            <a:spLocks noChangeArrowheads="1"/>
          </p:cNvSpPr>
          <p:nvPr/>
        </p:nvSpPr>
        <p:spPr bwMode="auto">
          <a:xfrm>
            <a:off x="785786" y="5502275"/>
            <a:ext cx="7429552" cy="369332"/>
          </a:xfrm>
          <a:prstGeom prst="rect">
            <a:avLst/>
          </a:prstGeom>
          <a:noFill/>
          <a:ln w="9525">
            <a:solidFill>
              <a:schemeClr val="tx1"/>
            </a:solidFill>
            <a:miter lim="800000"/>
            <a:headEnd/>
            <a:tailEnd/>
          </a:ln>
        </p:spPr>
        <p:txBody>
          <a:bodyPr wrap="square">
            <a:spAutoFit/>
          </a:bodyPr>
          <a:lstStyle/>
          <a:p>
            <a:pPr algn="ctr">
              <a:spcBef>
                <a:spcPct val="50000"/>
              </a:spcBef>
            </a:pPr>
            <a:r>
              <a:rPr lang="en-US" dirty="0"/>
              <a:t>A </a:t>
            </a:r>
            <a:r>
              <a:rPr lang="en-US" dirty="0" err="1"/>
              <a:t>qubit</a:t>
            </a:r>
            <a:r>
              <a:rPr lang="en-US" dirty="0"/>
              <a:t> in superposition is in both of the states |1&gt; and |0 at the same time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533400"/>
            <a:ext cx="8229600" cy="457200"/>
          </a:xfrm>
        </p:spPr>
        <p:txBody>
          <a:bodyPr/>
          <a:lstStyle/>
          <a:p>
            <a:pPr eaLnBrk="1" hangingPunct="1"/>
            <a:r>
              <a:rPr lang="en-US" sz="2400" smtClean="0"/>
              <a:t>Representation of Data - Superposition</a:t>
            </a:r>
            <a:endParaRPr lang="en-US" smtClean="0"/>
          </a:p>
        </p:txBody>
      </p:sp>
      <p:pic>
        <p:nvPicPr>
          <p:cNvPr id="10243" name="Picture 4" descr="qubit-representation-light.gif                                 00014CB1Joe's HD                       B9A81966:"/>
          <p:cNvPicPr>
            <a:picLocks noChangeAspect="1" noChangeArrowheads="1"/>
          </p:cNvPicPr>
          <p:nvPr/>
        </p:nvPicPr>
        <p:blipFill>
          <a:blip r:embed="rId2"/>
          <a:srcRect/>
          <a:stretch>
            <a:fillRect/>
          </a:stretch>
        </p:blipFill>
        <p:spPr bwMode="auto">
          <a:xfrm>
            <a:off x="1196975" y="1447800"/>
            <a:ext cx="2617788" cy="1954213"/>
          </a:xfrm>
          <a:prstGeom prst="rect">
            <a:avLst/>
          </a:prstGeom>
          <a:noFill/>
          <a:ln w="9525">
            <a:noFill/>
            <a:miter lim="800000"/>
            <a:headEnd/>
            <a:tailEnd/>
          </a:ln>
        </p:spPr>
      </p:pic>
      <p:sp>
        <p:nvSpPr>
          <p:cNvPr id="10244" name="Text Box 5"/>
          <p:cNvSpPr txBox="1">
            <a:spLocks noChangeArrowheads="1"/>
          </p:cNvSpPr>
          <p:nvPr/>
        </p:nvSpPr>
        <p:spPr bwMode="auto">
          <a:xfrm>
            <a:off x="1425575" y="1219200"/>
            <a:ext cx="1600200" cy="639763"/>
          </a:xfrm>
          <a:prstGeom prst="rect">
            <a:avLst/>
          </a:prstGeom>
          <a:noFill/>
          <a:ln w="9525">
            <a:noFill/>
            <a:miter lim="800000"/>
            <a:headEnd/>
            <a:tailEnd/>
          </a:ln>
        </p:spPr>
        <p:txBody>
          <a:bodyPr>
            <a:spAutoFit/>
          </a:bodyPr>
          <a:lstStyle/>
          <a:p>
            <a:pPr algn="ctr">
              <a:spcBef>
                <a:spcPct val="50000"/>
              </a:spcBef>
            </a:pPr>
            <a:r>
              <a:rPr lang="en-US" sz="1200" b="1"/>
              <a:t>Light pulse of frequency </a:t>
            </a:r>
            <a:r>
              <a:rPr lang="en-US" sz="1200" b="1">
                <a:sym typeface="Symbol" pitchFamily="18" charset="2"/>
              </a:rPr>
              <a:t></a:t>
            </a:r>
            <a:r>
              <a:rPr lang="en-US" sz="1200" b="1"/>
              <a:t> for time interval t/2</a:t>
            </a:r>
            <a:endParaRPr lang="en-US"/>
          </a:p>
        </p:txBody>
      </p:sp>
      <p:sp>
        <p:nvSpPr>
          <p:cNvPr id="10245" name="Line 6"/>
          <p:cNvSpPr>
            <a:spLocks noChangeShapeType="1"/>
          </p:cNvSpPr>
          <p:nvPr/>
        </p:nvSpPr>
        <p:spPr bwMode="auto">
          <a:xfrm>
            <a:off x="4244975" y="2819400"/>
            <a:ext cx="838200" cy="0"/>
          </a:xfrm>
          <a:prstGeom prst="line">
            <a:avLst/>
          </a:prstGeom>
          <a:noFill/>
          <a:ln w="107950">
            <a:solidFill>
              <a:schemeClr val="accent1"/>
            </a:solidFill>
            <a:round/>
            <a:headEnd/>
            <a:tailEnd type="triangle" w="med" len="med"/>
          </a:ln>
        </p:spPr>
        <p:txBody>
          <a:bodyPr wrap="none" anchor="ctr"/>
          <a:lstStyle/>
          <a:p>
            <a:endParaRPr lang="en-US"/>
          </a:p>
        </p:txBody>
      </p:sp>
      <p:sp>
        <p:nvSpPr>
          <p:cNvPr id="10246" name="AutoShape 7"/>
          <p:cNvSpPr>
            <a:spLocks noChangeArrowheads="1"/>
          </p:cNvSpPr>
          <p:nvPr/>
        </p:nvSpPr>
        <p:spPr bwMode="auto">
          <a:xfrm>
            <a:off x="1882775" y="3657600"/>
            <a:ext cx="1066800" cy="381000"/>
          </a:xfrm>
          <a:prstGeom prst="roundRect">
            <a:avLst>
              <a:gd name="adj" fmla="val 16667"/>
            </a:avLst>
          </a:prstGeom>
          <a:solidFill>
            <a:schemeClr val="hlink"/>
          </a:solidFill>
          <a:ln w="9525">
            <a:solidFill>
              <a:schemeClr val="tx1"/>
            </a:solidFill>
            <a:round/>
            <a:headEnd/>
            <a:tailEnd/>
          </a:ln>
        </p:spPr>
        <p:txBody>
          <a:bodyPr wrap="none" anchor="ctr"/>
          <a:lstStyle/>
          <a:p>
            <a:endParaRPr lang="en-US"/>
          </a:p>
        </p:txBody>
      </p:sp>
      <p:sp>
        <p:nvSpPr>
          <p:cNvPr id="10247" name="Text Box 8"/>
          <p:cNvSpPr txBox="1">
            <a:spLocks noChangeArrowheads="1"/>
          </p:cNvSpPr>
          <p:nvPr/>
        </p:nvSpPr>
        <p:spPr bwMode="auto">
          <a:xfrm>
            <a:off x="1984375" y="3708400"/>
            <a:ext cx="965200" cy="304800"/>
          </a:xfrm>
          <a:prstGeom prst="rect">
            <a:avLst/>
          </a:prstGeom>
          <a:noFill/>
          <a:ln w="9525">
            <a:noFill/>
            <a:miter lim="800000"/>
            <a:headEnd/>
            <a:tailEnd/>
          </a:ln>
        </p:spPr>
        <p:txBody>
          <a:bodyPr>
            <a:spAutoFit/>
          </a:bodyPr>
          <a:lstStyle/>
          <a:p>
            <a:pPr>
              <a:spcBef>
                <a:spcPct val="50000"/>
              </a:spcBef>
            </a:pPr>
            <a:r>
              <a:rPr lang="en-US" sz="1400" b="1"/>
              <a:t>State |0&gt;</a:t>
            </a:r>
            <a:endParaRPr lang="en-US"/>
          </a:p>
        </p:txBody>
      </p:sp>
      <p:sp>
        <p:nvSpPr>
          <p:cNvPr id="10248" name="AutoShape 9"/>
          <p:cNvSpPr>
            <a:spLocks noChangeArrowheads="1"/>
          </p:cNvSpPr>
          <p:nvPr/>
        </p:nvSpPr>
        <p:spPr bwMode="auto">
          <a:xfrm>
            <a:off x="6034088" y="3657600"/>
            <a:ext cx="1487487" cy="381000"/>
          </a:xfrm>
          <a:prstGeom prst="roundRect">
            <a:avLst>
              <a:gd name="adj" fmla="val 16667"/>
            </a:avLst>
          </a:prstGeom>
          <a:solidFill>
            <a:schemeClr val="hlink"/>
          </a:solidFill>
          <a:ln w="9525">
            <a:solidFill>
              <a:schemeClr val="tx1"/>
            </a:solidFill>
            <a:round/>
            <a:headEnd/>
            <a:tailEnd/>
          </a:ln>
        </p:spPr>
        <p:txBody>
          <a:bodyPr wrap="none" anchor="ctr"/>
          <a:lstStyle/>
          <a:p>
            <a:endParaRPr lang="en-US"/>
          </a:p>
        </p:txBody>
      </p:sp>
      <p:sp>
        <p:nvSpPr>
          <p:cNvPr id="10249" name="Text Box 10"/>
          <p:cNvSpPr txBox="1">
            <a:spLocks noChangeArrowheads="1"/>
          </p:cNvSpPr>
          <p:nvPr/>
        </p:nvSpPr>
        <p:spPr bwMode="auto">
          <a:xfrm>
            <a:off x="6135688" y="3708400"/>
            <a:ext cx="1346200" cy="304800"/>
          </a:xfrm>
          <a:prstGeom prst="rect">
            <a:avLst/>
          </a:prstGeom>
          <a:noFill/>
          <a:ln w="9525">
            <a:noFill/>
            <a:miter lim="800000"/>
            <a:headEnd/>
            <a:tailEnd/>
          </a:ln>
        </p:spPr>
        <p:txBody>
          <a:bodyPr>
            <a:spAutoFit/>
          </a:bodyPr>
          <a:lstStyle/>
          <a:p>
            <a:pPr>
              <a:spcBef>
                <a:spcPct val="50000"/>
              </a:spcBef>
            </a:pPr>
            <a:r>
              <a:rPr lang="en-US" sz="1400" b="1"/>
              <a:t>State |0&gt; + |1&gt;</a:t>
            </a:r>
            <a:endParaRPr lang="en-US"/>
          </a:p>
        </p:txBody>
      </p:sp>
      <p:pic>
        <p:nvPicPr>
          <p:cNvPr id="10250" name="Picture 11" descr="qubit-representation-super.gif                                 00014CB1Joe's HD                       B9A81966:"/>
          <p:cNvPicPr>
            <a:picLocks noChangeAspect="1" noChangeArrowheads="1"/>
          </p:cNvPicPr>
          <p:nvPr/>
        </p:nvPicPr>
        <p:blipFill>
          <a:blip r:embed="rId3"/>
          <a:srcRect/>
          <a:stretch>
            <a:fillRect/>
          </a:stretch>
        </p:blipFill>
        <p:spPr bwMode="auto">
          <a:xfrm>
            <a:off x="5387975" y="1447800"/>
            <a:ext cx="2689225" cy="1954213"/>
          </a:xfrm>
          <a:prstGeom prst="rect">
            <a:avLst/>
          </a:prstGeom>
          <a:noFill/>
          <a:ln w="9525">
            <a:noFill/>
            <a:miter lim="800000"/>
            <a:headEnd/>
            <a:tailEnd/>
          </a:ln>
        </p:spPr>
      </p:pic>
      <p:sp>
        <p:nvSpPr>
          <p:cNvPr id="10251" name="Text Box 13"/>
          <p:cNvSpPr txBox="1">
            <a:spLocks noChangeArrowheads="1"/>
          </p:cNvSpPr>
          <p:nvPr/>
        </p:nvSpPr>
        <p:spPr bwMode="auto">
          <a:xfrm>
            <a:off x="704848" y="4687211"/>
            <a:ext cx="7724804" cy="1384995"/>
          </a:xfrm>
          <a:prstGeom prst="rect">
            <a:avLst/>
          </a:prstGeom>
          <a:noFill/>
          <a:ln w="9525">
            <a:noFill/>
            <a:miter lim="800000"/>
            <a:headEnd/>
            <a:tailEnd/>
          </a:ln>
        </p:spPr>
        <p:txBody>
          <a:bodyPr wrap="square">
            <a:spAutoFit/>
          </a:bodyPr>
          <a:lstStyle/>
          <a:p>
            <a:pPr>
              <a:spcBef>
                <a:spcPct val="50000"/>
              </a:spcBef>
              <a:buClr>
                <a:schemeClr val="accent2"/>
              </a:buClr>
              <a:buFont typeface="Wingdings" pitchFamily="2" charset="2"/>
              <a:buChar char="§"/>
            </a:pPr>
            <a:r>
              <a:rPr lang="en-US" sz="2400" dirty="0"/>
              <a:t>Consider a 3 bit </a:t>
            </a:r>
            <a:r>
              <a:rPr lang="en-US" sz="2400" dirty="0" err="1"/>
              <a:t>qubit</a:t>
            </a:r>
            <a:r>
              <a:rPr lang="en-US" sz="2400" dirty="0"/>
              <a:t> register.  An equally weighted superposition of all possible states would be denoted by:</a:t>
            </a:r>
            <a:endParaRPr lang="en-US" sz="2400" b="1" dirty="0"/>
          </a:p>
          <a:p>
            <a:pPr algn="ctr">
              <a:spcBef>
                <a:spcPct val="50000"/>
              </a:spcBef>
              <a:buClr>
                <a:schemeClr val="accent2"/>
              </a:buClr>
              <a:buFont typeface="Wingdings" pitchFamily="2" charset="2"/>
              <a:buNone/>
            </a:pPr>
            <a:r>
              <a:rPr lang="en-US" sz="2400" b="1" dirty="0"/>
              <a:t>|</a:t>
            </a:r>
            <a:r>
              <a:rPr lang="en-US" sz="2400" b="1" dirty="0">
                <a:sym typeface="Symbol" pitchFamily="18" charset="2"/>
              </a:rPr>
              <a:t>&gt; =     </a:t>
            </a:r>
            <a:r>
              <a:rPr lang="en-US" sz="2400" b="1" dirty="0"/>
              <a:t>|000&gt; + </a:t>
            </a:r>
            <a:r>
              <a:rPr lang="en-US" sz="2400" b="1" dirty="0">
                <a:sym typeface="Symbol" pitchFamily="18" charset="2"/>
              </a:rPr>
              <a:t> </a:t>
            </a:r>
            <a:r>
              <a:rPr lang="en-US" sz="2400" b="1" dirty="0"/>
              <a:t>   |001&gt; + . . . +     |111&gt;</a:t>
            </a:r>
          </a:p>
        </p:txBody>
      </p:sp>
      <p:grpSp>
        <p:nvGrpSpPr>
          <p:cNvPr id="2" name="Group 17"/>
          <p:cNvGrpSpPr>
            <a:grpSpLocks/>
          </p:cNvGrpSpPr>
          <p:nvPr/>
        </p:nvGrpSpPr>
        <p:grpSpPr bwMode="auto">
          <a:xfrm>
            <a:off x="2641600" y="5499100"/>
            <a:ext cx="533400" cy="800100"/>
            <a:chOff x="2208" y="2208"/>
            <a:chExt cx="336" cy="504"/>
          </a:xfrm>
        </p:grpSpPr>
        <p:sp>
          <p:nvSpPr>
            <p:cNvPr id="10261" name="Text Box 14"/>
            <p:cNvSpPr txBox="1">
              <a:spLocks noChangeArrowheads="1"/>
            </p:cNvSpPr>
            <p:nvPr/>
          </p:nvSpPr>
          <p:spPr bwMode="auto">
            <a:xfrm>
              <a:off x="2256" y="2208"/>
              <a:ext cx="144" cy="250"/>
            </a:xfrm>
            <a:prstGeom prst="rect">
              <a:avLst/>
            </a:prstGeom>
            <a:noFill/>
            <a:ln w="9525">
              <a:noFill/>
              <a:miter lim="800000"/>
              <a:headEnd/>
              <a:tailEnd/>
            </a:ln>
          </p:spPr>
          <p:txBody>
            <a:bodyPr>
              <a:spAutoFit/>
            </a:bodyPr>
            <a:lstStyle/>
            <a:p>
              <a:pPr>
                <a:spcBef>
                  <a:spcPct val="50000"/>
                </a:spcBef>
              </a:pPr>
              <a:r>
                <a:rPr lang="en-US" sz="2000" b="1"/>
                <a:t>1</a:t>
              </a:r>
              <a:endParaRPr lang="en-US"/>
            </a:p>
          </p:txBody>
        </p:sp>
        <p:sp>
          <p:nvSpPr>
            <p:cNvPr id="10262" name="Line 15"/>
            <p:cNvSpPr>
              <a:spLocks noChangeShapeType="1"/>
            </p:cNvSpPr>
            <p:nvPr/>
          </p:nvSpPr>
          <p:spPr bwMode="auto">
            <a:xfrm>
              <a:off x="2280" y="2432"/>
              <a:ext cx="144" cy="0"/>
            </a:xfrm>
            <a:prstGeom prst="line">
              <a:avLst/>
            </a:prstGeom>
            <a:noFill/>
            <a:ln w="19050">
              <a:solidFill>
                <a:schemeClr val="tx1"/>
              </a:solidFill>
              <a:round/>
              <a:headEnd/>
              <a:tailEnd/>
            </a:ln>
          </p:spPr>
          <p:txBody>
            <a:bodyPr wrap="none" anchor="ctr"/>
            <a:lstStyle/>
            <a:p>
              <a:endParaRPr lang="en-US"/>
            </a:p>
          </p:txBody>
        </p:sp>
        <p:sp>
          <p:nvSpPr>
            <p:cNvPr id="10263" name="Text Box 16"/>
            <p:cNvSpPr txBox="1">
              <a:spLocks noChangeArrowheads="1"/>
            </p:cNvSpPr>
            <p:nvPr/>
          </p:nvSpPr>
          <p:spPr bwMode="auto">
            <a:xfrm>
              <a:off x="2208" y="2462"/>
              <a:ext cx="336" cy="250"/>
            </a:xfrm>
            <a:prstGeom prst="rect">
              <a:avLst/>
            </a:prstGeom>
            <a:noFill/>
            <a:ln w="9525">
              <a:noFill/>
              <a:miter lim="800000"/>
              <a:headEnd/>
              <a:tailEnd/>
            </a:ln>
          </p:spPr>
          <p:txBody>
            <a:bodyPr>
              <a:spAutoFit/>
            </a:bodyPr>
            <a:lstStyle/>
            <a:p>
              <a:pPr>
                <a:spcBef>
                  <a:spcPct val="50000"/>
                </a:spcBef>
              </a:pPr>
              <a:r>
                <a:rPr lang="en-US" sz="2000" b="1" dirty="0"/>
                <a:t>√8</a:t>
              </a:r>
              <a:endParaRPr lang="en-US" dirty="0"/>
            </a:p>
          </p:txBody>
        </p:sp>
      </p:grpSp>
      <p:grpSp>
        <p:nvGrpSpPr>
          <p:cNvPr id="3" name="Group 18"/>
          <p:cNvGrpSpPr>
            <a:grpSpLocks/>
          </p:cNvGrpSpPr>
          <p:nvPr/>
        </p:nvGrpSpPr>
        <p:grpSpPr bwMode="auto">
          <a:xfrm>
            <a:off x="3949700" y="5511800"/>
            <a:ext cx="533400" cy="800100"/>
            <a:chOff x="2208" y="2208"/>
            <a:chExt cx="336" cy="504"/>
          </a:xfrm>
        </p:grpSpPr>
        <p:sp>
          <p:nvSpPr>
            <p:cNvPr id="10258" name="Text Box 19"/>
            <p:cNvSpPr txBox="1">
              <a:spLocks noChangeArrowheads="1"/>
            </p:cNvSpPr>
            <p:nvPr/>
          </p:nvSpPr>
          <p:spPr bwMode="auto">
            <a:xfrm>
              <a:off x="2256" y="2208"/>
              <a:ext cx="144" cy="250"/>
            </a:xfrm>
            <a:prstGeom prst="rect">
              <a:avLst/>
            </a:prstGeom>
            <a:noFill/>
            <a:ln w="9525">
              <a:noFill/>
              <a:miter lim="800000"/>
              <a:headEnd/>
              <a:tailEnd/>
            </a:ln>
          </p:spPr>
          <p:txBody>
            <a:bodyPr>
              <a:spAutoFit/>
            </a:bodyPr>
            <a:lstStyle/>
            <a:p>
              <a:pPr>
                <a:spcBef>
                  <a:spcPct val="50000"/>
                </a:spcBef>
              </a:pPr>
              <a:r>
                <a:rPr lang="en-US" sz="2000" b="1"/>
                <a:t>1</a:t>
              </a:r>
              <a:endParaRPr lang="en-US"/>
            </a:p>
          </p:txBody>
        </p:sp>
        <p:sp>
          <p:nvSpPr>
            <p:cNvPr id="10259" name="Line 20"/>
            <p:cNvSpPr>
              <a:spLocks noChangeShapeType="1"/>
            </p:cNvSpPr>
            <p:nvPr/>
          </p:nvSpPr>
          <p:spPr bwMode="auto">
            <a:xfrm>
              <a:off x="2280" y="2432"/>
              <a:ext cx="144" cy="0"/>
            </a:xfrm>
            <a:prstGeom prst="line">
              <a:avLst/>
            </a:prstGeom>
            <a:noFill/>
            <a:ln w="19050">
              <a:solidFill>
                <a:schemeClr val="tx1"/>
              </a:solidFill>
              <a:round/>
              <a:headEnd/>
              <a:tailEnd/>
            </a:ln>
          </p:spPr>
          <p:txBody>
            <a:bodyPr wrap="none" anchor="ctr"/>
            <a:lstStyle/>
            <a:p>
              <a:endParaRPr lang="en-US"/>
            </a:p>
          </p:txBody>
        </p:sp>
        <p:sp>
          <p:nvSpPr>
            <p:cNvPr id="10260" name="Text Box 21"/>
            <p:cNvSpPr txBox="1">
              <a:spLocks noChangeArrowheads="1"/>
            </p:cNvSpPr>
            <p:nvPr/>
          </p:nvSpPr>
          <p:spPr bwMode="auto">
            <a:xfrm>
              <a:off x="2208" y="2462"/>
              <a:ext cx="336" cy="250"/>
            </a:xfrm>
            <a:prstGeom prst="rect">
              <a:avLst/>
            </a:prstGeom>
            <a:noFill/>
            <a:ln w="9525">
              <a:noFill/>
              <a:miter lim="800000"/>
              <a:headEnd/>
              <a:tailEnd/>
            </a:ln>
          </p:spPr>
          <p:txBody>
            <a:bodyPr>
              <a:spAutoFit/>
            </a:bodyPr>
            <a:lstStyle/>
            <a:p>
              <a:pPr>
                <a:spcBef>
                  <a:spcPct val="50000"/>
                </a:spcBef>
              </a:pPr>
              <a:r>
                <a:rPr lang="en-US" sz="2000" b="1"/>
                <a:t>√8</a:t>
              </a:r>
              <a:endParaRPr lang="en-US"/>
            </a:p>
          </p:txBody>
        </p:sp>
      </p:grpSp>
      <p:grpSp>
        <p:nvGrpSpPr>
          <p:cNvPr id="4" name="Group 22"/>
          <p:cNvGrpSpPr>
            <a:grpSpLocks/>
          </p:cNvGrpSpPr>
          <p:nvPr/>
        </p:nvGrpSpPr>
        <p:grpSpPr bwMode="auto">
          <a:xfrm>
            <a:off x="5981700" y="5511800"/>
            <a:ext cx="533400" cy="800100"/>
            <a:chOff x="2208" y="2208"/>
            <a:chExt cx="336" cy="504"/>
          </a:xfrm>
        </p:grpSpPr>
        <p:sp>
          <p:nvSpPr>
            <p:cNvPr id="10255" name="Text Box 23"/>
            <p:cNvSpPr txBox="1">
              <a:spLocks noChangeArrowheads="1"/>
            </p:cNvSpPr>
            <p:nvPr/>
          </p:nvSpPr>
          <p:spPr bwMode="auto">
            <a:xfrm>
              <a:off x="2256" y="2208"/>
              <a:ext cx="144" cy="250"/>
            </a:xfrm>
            <a:prstGeom prst="rect">
              <a:avLst/>
            </a:prstGeom>
            <a:noFill/>
            <a:ln w="9525">
              <a:noFill/>
              <a:miter lim="800000"/>
              <a:headEnd/>
              <a:tailEnd/>
            </a:ln>
          </p:spPr>
          <p:txBody>
            <a:bodyPr>
              <a:spAutoFit/>
            </a:bodyPr>
            <a:lstStyle/>
            <a:p>
              <a:pPr>
                <a:spcBef>
                  <a:spcPct val="50000"/>
                </a:spcBef>
              </a:pPr>
              <a:r>
                <a:rPr lang="en-US" sz="2000" b="1"/>
                <a:t>1</a:t>
              </a:r>
              <a:endParaRPr lang="en-US"/>
            </a:p>
          </p:txBody>
        </p:sp>
        <p:sp>
          <p:nvSpPr>
            <p:cNvPr id="10256" name="Line 24"/>
            <p:cNvSpPr>
              <a:spLocks noChangeShapeType="1"/>
            </p:cNvSpPr>
            <p:nvPr/>
          </p:nvSpPr>
          <p:spPr bwMode="auto">
            <a:xfrm>
              <a:off x="2280" y="2432"/>
              <a:ext cx="144" cy="0"/>
            </a:xfrm>
            <a:prstGeom prst="line">
              <a:avLst/>
            </a:prstGeom>
            <a:noFill/>
            <a:ln w="19050">
              <a:solidFill>
                <a:schemeClr val="tx1"/>
              </a:solidFill>
              <a:round/>
              <a:headEnd/>
              <a:tailEnd/>
            </a:ln>
          </p:spPr>
          <p:txBody>
            <a:bodyPr wrap="none" anchor="ctr"/>
            <a:lstStyle/>
            <a:p>
              <a:endParaRPr lang="en-US"/>
            </a:p>
          </p:txBody>
        </p:sp>
        <p:sp>
          <p:nvSpPr>
            <p:cNvPr id="10257" name="Text Box 25"/>
            <p:cNvSpPr txBox="1">
              <a:spLocks noChangeArrowheads="1"/>
            </p:cNvSpPr>
            <p:nvPr/>
          </p:nvSpPr>
          <p:spPr bwMode="auto">
            <a:xfrm>
              <a:off x="2208" y="2462"/>
              <a:ext cx="336" cy="250"/>
            </a:xfrm>
            <a:prstGeom prst="rect">
              <a:avLst/>
            </a:prstGeom>
            <a:noFill/>
            <a:ln w="9525">
              <a:noFill/>
              <a:miter lim="800000"/>
              <a:headEnd/>
              <a:tailEnd/>
            </a:ln>
          </p:spPr>
          <p:txBody>
            <a:bodyPr>
              <a:spAutoFit/>
            </a:bodyPr>
            <a:lstStyle/>
            <a:p>
              <a:pPr>
                <a:spcBef>
                  <a:spcPct val="50000"/>
                </a:spcBef>
              </a:pPr>
              <a:r>
                <a:rPr lang="en-US" sz="2000" b="1" dirty="0"/>
                <a:t>√8</a:t>
              </a:r>
              <a:endParaRPr lang="en-US" dirty="0"/>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5574</TotalTime>
  <Words>4208</Words>
  <Application>Microsoft Office PowerPoint</Application>
  <PresentationFormat>On-screen Show (4:3)</PresentationFormat>
  <Paragraphs>842</Paragraphs>
  <Slides>68</Slides>
  <Notes>0</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68</vt:i4>
      </vt:variant>
    </vt:vector>
  </HeadingPairs>
  <TitlesOfParts>
    <vt:vector size="72" baseType="lpstr">
      <vt:lpstr>Office Theme</vt:lpstr>
      <vt:lpstr>Equation</vt:lpstr>
      <vt:lpstr>Visio</vt:lpstr>
      <vt:lpstr>Microsoft Equation 3.0</vt:lpstr>
      <vt:lpstr>Quantum computing</vt:lpstr>
      <vt:lpstr>Moore’s Law</vt:lpstr>
      <vt:lpstr>Quantum mechanical effects</vt:lpstr>
      <vt:lpstr>Also with quantum information:</vt:lpstr>
      <vt:lpstr>Slide 5</vt:lpstr>
      <vt:lpstr>Introduction</vt:lpstr>
      <vt:lpstr>Representation of Data  - Qubits</vt:lpstr>
      <vt:lpstr>Representation of Data - Superposition</vt:lpstr>
      <vt:lpstr>Representation of Data - Superposition</vt:lpstr>
      <vt:lpstr>One qubit</vt:lpstr>
      <vt:lpstr>A bit versus a qubit</vt:lpstr>
      <vt:lpstr>Slide 12</vt:lpstr>
      <vt:lpstr>Slide 13</vt:lpstr>
      <vt:lpstr>Two qubits</vt:lpstr>
      <vt:lpstr>Measuring two qubits</vt:lpstr>
      <vt:lpstr>Measuring two qubits (cont’d)</vt:lpstr>
      <vt:lpstr>Bell state</vt:lpstr>
      <vt:lpstr>Entanglement</vt:lpstr>
      <vt:lpstr>Operations on Qubits - Reversible Logic</vt:lpstr>
      <vt:lpstr>Quantum Gates</vt:lpstr>
      <vt:lpstr>Slide 21</vt:lpstr>
      <vt:lpstr>One qubit gates</vt:lpstr>
      <vt:lpstr>Quantum Gates - Hadamard</vt:lpstr>
      <vt:lpstr>Quantum Gates - Controlled NOT  </vt:lpstr>
      <vt:lpstr>Example Operation - Multiplication By 2 </vt:lpstr>
      <vt:lpstr>Quantum Gates - Controlled Controlled NOT (CCN) </vt:lpstr>
      <vt:lpstr>A Universal Quantum Computer</vt:lpstr>
      <vt:lpstr>Classical and quantum systems</vt:lpstr>
      <vt:lpstr>Dirac bra/ket notation</vt:lpstr>
      <vt:lpstr>Basic operations on qubits (I)</vt:lpstr>
      <vt:lpstr>Basic operations on qubits (II)</vt:lpstr>
      <vt:lpstr>Basic operations on qubits (III)</vt:lpstr>
      <vt:lpstr>Distinguishing between two states</vt:lpstr>
      <vt:lpstr>Operations on n-qubit states</vt:lpstr>
      <vt:lpstr>Entanglement</vt:lpstr>
      <vt:lpstr>Structure among subsystems</vt:lpstr>
      <vt:lpstr>Quantum circuits</vt:lpstr>
      <vt:lpstr>Slide 38</vt:lpstr>
      <vt:lpstr>One qubit gates</vt:lpstr>
      <vt:lpstr>Identity transformation, Pauli matrices, Hadamard</vt:lpstr>
      <vt:lpstr>Tensor products and ``outer’’ products </vt:lpstr>
      <vt:lpstr>CNOT a two qubit gate</vt:lpstr>
      <vt:lpstr>Slide 43</vt:lpstr>
      <vt:lpstr>The two input qubits of a two qubit gates</vt:lpstr>
      <vt:lpstr>Two qubit gates</vt:lpstr>
      <vt:lpstr>Two qubit gates</vt:lpstr>
      <vt:lpstr>Final comments on the CNOT gate</vt:lpstr>
      <vt:lpstr>Example of a one-qubit gate applied to a two-qubit system</vt:lpstr>
      <vt:lpstr>Controlled-U gates</vt:lpstr>
      <vt:lpstr>Controlled-NOT (CNOT)</vt:lpstr>
      <vt:lpstr>Multiplication problem</vt:lpstr>
      <vt:lpstr>Factoring problem</vt:lpstr>
      <vt:lpstr>Grover’s Search Algorithm</vt:lpstr>
      <vt:lpstr>How do quantum algorithms work?</vt:lpstr>
      <vt:lpstr>Deutsch’s problem</vt:lpstr>
      <vt:lpstr>Reversible black box for f</vt:lpstr>
      <vt:lpstr>Quantum algorithm for Deutsch </vt:lpstr>
      <vt:lpstr>Quantum algorithm (1) </vt:lpstr>
      <vt:lpstr>Quantum algorithm (2) </vt:lpstr>
      <vt:lpstr>Quantum algorithm (3) </vt:lpstr>
      <vt:lpstr>Summary of  Deutsch’s algorithm </vt:lpstr>
      <vt:lpstr>One-out-of-four search</vt:lpstr>
      <vt:lpstr>Quantum algorithm (I)</vt:lpstr>
      <vt:lpstr>Quantum algorithm (II)</vt:lpstr>
      <vt:lpstr>What makes a quantum algorithm potentially faster than any classical one? </vt:lpstr>
      <vt:lpstr>Quantum algorithms research</vt:lpstr>
      <vt:lpstr>Summary of quantum algorithms </vt:lpstr>
      <vt:lpstr>Conclusion</vt:lpstr>
    </vt:vector>
  </TitlesOfParts>
  <Company>The University of Liverpool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algorithms</dc:title>
  <dc:creator>Potapov</dc:creator>
  <cp:lastModifiedBy>Potapov</cp:lastModifiedBy>
  <cp:revision>541</cp:revision>
  <dcterms:created xsi:type="dcterms:W3CDTF">2009-05-04T22:19:19Z</dcterms:created>
  <dcterms:modified xsi:type="dcterms:W3CDTF">2009-05-11T09:40:23Z</dcterms:modified>
</cp:coreProperties>
</file>