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4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57B98-8AE1-4EAC-9CFC-7CD92D9A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Cómputo móvil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963694-BA73-48B6-87F9-F2074170F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Victor Eduardo rayón Ochoa</a:t>
            </a:r>
          </a:p>
        </p:txBody>
      </p:sp>
      <p:pic>
        <p:nvPicPr>
          <p:cNvPr id="1026" name="Picture 2" descr="Resultado de imagen para computo movil">
            <a:extLst>
              <a:ext uri="{FF2B5EF4-FFF2-40B4-BE49-F238E27FC236}">
                <a16:creationId xmlns:a16="http://schemas.microsoft.com/office/drawing/2014/main" id="{84343492-9DD0-466B-99FA-023A1FD0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11" y="3869634"/>
            <a:ext cx="2597025" cy="185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omputo movil">
            <a:extLst>
              <a:ext uri="{FF2B5EF4-FFF2-40B4-BE49-F238E27FC236}">
                <a16:creationId xmlns:a16="http://schemas.microsoft.com/office/drawing/2014/main" id="{0FCB7929-5903-4B10-B6D0-EDA4A030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547" y="460898"/>
            <a:ext cx="2877121" cy="178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intel">
            <a:extLst>
              <a:ext uri="{FF2B5EF4-FFF2-40B4-BE49-F238E27FC236}">
                <a16:creationId xmlns:a16="http://schemas.microsoft.com/office/drawing/2014/main" id="{5F11C120-D351-451F-B432-DE01B1F2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11" y="264354"/>
            <a:ext cx="2180811" cy="21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snapdragon">
            <a:extLst>
              <a:ext uri="{FF2B5EF4-FFF2-40B4-BE49-F238E27FC236}">
                <a16:creationId xmlns:a16="http://schemas.microsoft.com/office/drawing/2014/main" id="{F8D1CDCA-667C-4E89-85E3-068E45867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126" y="4359721"/>
            <a:ext cx="1837083" cy="16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mediatek">
            <a:extLst>
              <a:ext uri="{FF2B5EF4-FFF2-40B4-BE49-F238E27FC236}">
                <a16:creationId xmlns:a16="http://schemas.microsoft.com/office/drawing/2014/main" id="{12A3DAAA-A572-4925-A460-DB366E4F2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58" y="460898"/>
            <a:ext cx="2782527" cy="185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a11 apple">
            <a:extLst>
              <a:ext uri="{FF2B5EF4-FFF2-40B4-BE49-F238E27FC236}">
                <a16:creationId xmlns:a16="http://schemas.microsoft.com/office/drawing/2014/main" id="{9981B309-1424-43F4-A7C5-14DD50980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664" y="4188695"/>
            <a:ext cx="1740368" cy="185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android">
            <a:extLst>
              <a:ext uri="{FF2B5EF4-FFF2-40B4-BE49-F238E27FC236}">
                <a16:creationId xmlns:a16="http://schemas.microsoft.com/office/drawing/2014/main" id="{BC8624D8-3788-47A8-8D2F-1A0351CDC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93" y="4188695"/>
            <a:ext cx="2698349" cy="179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5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59895-2DC8-404F-8149-B5E79CC1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035071"/>
            <a:ext cx="9291215" cy="820233"/>
          </a:xfrm>
        </p:spPr>
        <p:txBody>
          <a:bodyPr/>
          <a:lstStyle/>
          <a:p>
            <a:r>
              <a:rPr lang="es-MX" dirty="0"/>
              <a:t> En el 2002 RIM lanza los primeros celulares </a:t>
            </a:r>
            <a:r>
              <a:rPr lang="es-MX" dirty="0" err="1"/>
              <a:t>Backberry</a:t>
            </a:r>
            <a:r>
              <a:rPr lang="es-MX" dirty="0"/>
              <a:t> con funciones de llamada. </a:t>
            </a:r>
          </a:p>
        </p:txBody>
      </p:sp>
      <p:pic>
        <p:nvPicPr>
          <p:cNvPr id="10242" name="Picture 2" descr="Resultado de imagen para blackberry 2002">
            <a:extLst>
              <a:ext uri="{FF2B5EF4-FFF2-40B4-BE49-F238E27FC236}">
                <a16:creationId xmlns:a16="http://schemas.microsoft.com/office/drawing/2014/main" id="{F750C356-CE95-4DEE-83EB-B2DC6ED2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56" y="2128630"/>
            <a:ext cx="2405269" cy="347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sultado de imagen para blackberry 2002">
            <a:extLst>
              <a:ext uri="{FF2B5EF4-FFF2-40B4-BE49-F238E27FC236}">
                <a16:creationId xmlns:a16="http://schemas.microsoft.com/office/drawing/2014/main" id="{60EB2020-0DB5-4CA3-8580-A9A2433F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80" y="1888296"/>
            <a:ext cx="3069038" cy="395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n para blackberry 2003">
            <a:extLst>
              <a:ext uri="{FF2B5EF4-FFF2-40B4-BE49-F238E27FC236}">
                <a16:creationId xmlns:a16="http://schemas.microsoft.com/office/drawing/2014/main" id="{AC1CD2C1-0A74-4512-BECB-7908EFAE3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72" y="2001768"/>
            <a:ext cx="2806653" cy="372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45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9B883-84C2-460F-AC00-3062001B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67593"/>
            <a:ext cx="9291215" cy="1217798"/>
          </a:xfrm>
        </p:spPr>
        <p:txBody>
          <a:bodyPr>
            <a:normAutofit/>
          </a:bodyPr>
          <a:lstStyle/>
          <a:p>
            <a:r>
              <a:rPr lang="es-MX" dirty="0"/>
              <a:t>En el 2007 Apple introduce el iPhone, el cual es una combinación entre teléfono móvil, navegador de internet y reproductor MP3, que viene mejorando con el lanzamiento de una nueva versión cada año.</a:t>
            </a:r>
          </a:p>
        </p:txBody>
      </p:sp>
      <p:pic>
        <p:nvPicPr>
          <p:cNvPr id="11266" name="Picture 2" descr="Resultado de imagen para iphone 2g">
            <a:extLst>
              <a:ext uri="{FF2B5EF4-FFF2-40B4-BE49-F238E27FC236}">
                <a16:creationId xmlns:a16="http://schemas.microsoft.com/office/drawing/2014/main" id="{235B9625-B3E4-4AF4-B92D-864C1988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97" y="2590613"/>
            <a:ext cx="3398768" cy="320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n para iphone 2g">
            <a:extLst>
              <a:ext uri="{FF2B5EF4-FFF2-40B4-BE49-F238E27FC236}">
                <a16:creationId xmlns:a16="http://schemas.microsoft.com/office/drawing/2014/main" id="{336E2498-DA4F-40F1-BE71-88B36BB2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06" y="2603864"/>
            <a:ext cx="1776337" cy="320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n relacionada">
            <a:extLst>
              <a:ext uri="{FF2B5EF4-FFF2-40B4-BE49-F238E27FC236}">
                <a16:creationId xmlns:a16="http://schemas.microsoft.com/office/drawing/2014/main" id="{3563BBC2-1016-4A61-AEE9-629D9103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22" y="273988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9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A21A71-0B9C-4B9B-8CE2-B4A55526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154340"/>
            <a:ext cx="9291215" cy="966007"/>
          </a:xfrm>
        </p:spPr>
        <p:txBody>
          <a:bodyPr/>
          <a:lstStyle/>
          <a:p>
            <a:r>
              <a:rPr lang="es-MX" dirty="0"/>
              <a:t>En el 2008 aparecen los primeros celulares inteligentes con sistema operativo Android y se marca el fin de los PDA. </a:t>
            </a:r>
          </a:p>
        </p:txBody>
      </p:sp>
      <p:pic>
        <p:nvPicPr>
          <p:cNvPr id="12290" name="Picture 2" descr="Resultado de imagen para android 1.0">
            <a:extLst>
              <a:ext uri="{FF2B5EF4-FFF2-40B4-BE49-F238E27FC236}">
                <a16:creationId xmlns:a16="http://schemas.microsoft.com/office/drawing/2014/main" id="{20E18331-C78E-4817-89B8-C0A14B94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5" y="2286217"/>
            <a:ext cx="4087674" cy="34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sultado de imagen para android icon">
            <a:extLst>
              <a:ext uri="{FF2B5EF4-FFF2-40B4-BE49-F238E27FC236}">
                <a16:creationId xmlns:a16="http://schemas.microsoft.com/office/drawing/2014/main" id="{AF3BF212-D678-419A-9F73-6DA6FC359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26" y="1457738"/>
            <a:ext cx="5072270" cy="507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2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4E9B0-6711-44EE-9DB7-61AE61F5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operativos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031489-EF1A-4B3D-B195-9E2AF7D4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Dentro de esta plataforma, existen sistemas operativos los cuales son:</a:t>
            </a:r>
          </a:p>
          <a:p>
            <a:pPr marL="0" indent="0">
              <a:buNone/>
            </a:pPr>
            <a:r>
              <a:rPr lang="es-MX" dirty="0"/>
              <a:t> - Android </a:t>
            </a:r>
          </a:p>
          <a:p>
            <a:pPr>
              <a:buFontTx/>
              <a:buChar char="-"/>
            </a:pPr>
            <a:r>
              <a:rPr lang="es-MX" dirty="0"/>
              <a:t>iOS </a:t>
            </a:r>
          </a:p>
          <a:p>
            <a:pPr>
              <a:buFontTx/>
              <a:buChar char="-"/>
            </a:pPr>
            <a:r>
              <a:rPr lang="es-MX" dirty="0"/>
              <a:t>Symbian OS  </a:t>
            </a:r>
          </a:p>
          <a:p>
            <a:pPr>
              <a:buFontTx/>
              <a:buChar char="-"/>
            </a:pPr>
            <a:r>
              <a:rPr lang="es-MX" dirty="0"/>
              <a:t>Palm OS </a:t>
            </a:r>
          </a:p>
          <a:p>
            <a:pPr>
              <a:buFontTx/>
              <a:buChar char="-"/>
            </a:pPr>
            <a:r>
              <a:rPr lang="es-MX" dirty="0"/>
              <a:t>BlackBerry </a:t>
            </a:r>
          </a:p>
          <a:p>
            <a:pPr>
              <a:buFontTx/>
              <a:buChar char="-"/>
            </a:pPr>
            <a:r>
              <a:rPr lang="es-MX" dirty="0"/>
              <a:t>Bada </a:t>
            </a:r>
          </a:p>
          <a:p>
            <a:pPr>
              <a:buFontTx/>
              <a:buChar char="-"/>
            </a:pPr>
            <a:r>
              <a:rPr lang="es-MX" dirty="0"/>
              <a:t>Windows Mobile</a:t>
            </a:r>
          </a:p>
        </p:txBody>
      </p:sp>
      <p:pic>
        <p:nvPicPr>
          <p:cNvPr id="13318" name="Picture 6" descr="Resultado de imagen para palm os icon transparent">
            <a:extLst>
              <a:ext uri="{FF2B5EF4-FFF2-40B4-BE49-F238E27FC236}">
                <a16:creationId xmlns:a16="http://schemas.microsoft.com/office/drawing/2014/main" id="{5C544BEF-9033-4460-9CBD-447A875EF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726" y="3270458"/>
            <a:ext cx="1614695" cy="161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android icon">
            <a:extLst>
              <a:ext uri="{FF2B5EF4-FFF2-40B4-BE49-F238E27FC236}">
                <a16:creationId xmlns:a16="http://schemas.microsoft.com/office/drawing/2014/main" id="{11B3D6E1-98EA-452B-879A-02451C13D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985" y="354496"/>
            <a:ext cx="2624481" cy="26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Resultado de imagen para symbian os icon transparent">
            <a:extLst>
              <a:ext uri="{FF2B5EF4-FFF2-40B4-BE49-F238E27FC236}">
                <a16:creationId xmlns:a16="http://schemas.microsoft.com/office/drawing/2014/main" id="{A714DE0B-09F8-48B1-A6F4-FD745F6A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62141"/>
            <a:ext cx="2196548" cy="219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Resultado de imagen para blackberry os icon">
            <a:extLst>
              <a:ext uri="{FF2B5EF4-FFF2-40B4-BE49-F238E27FC236}">
                <a16:creationId xmlns:a16="http://schemas.microsoft.com/office/drawing/2014/main" id="{9004E9E9-7277-4898-A5AC-6C75EDC4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054" y="4885153"/>
            <a:ext cx="1975130" cy="197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Resultado de imagen para bada icon transparent">
            <a:extLst>
              <a:ext uri="{FF2B5EF4-FFF2-40B4-BE49-F238E27FC236}">
                <a16:creationId xmlns:a16="http://schemas.microsoft.com/office/drawing/2014/main" id="{F185151B-89F5-4C8A-8770-3AFBE7C2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9" y="4078351"/>
            <a:ext cx="1975130" cy="197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0" name="Picture 18" descr="Resultado de imagen para windows mobile icon transparent">
            <a:extLst>
              <a:ext uri="{FF2B5EF4-FFF2-40B4-BE49-F238E27FC236}">
                <a16:creationId xmlns:a16="http://schemas.microsoft.com/office/drawing/2014/main" id="{909DAD23-46AD-4220-925B-D65C1A71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55" y="145773"/>
            <a:ext cx="2102901" cy="210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magen relacionada">
            <a:extLst>
              <a:ext uri="{FF2B5EF4-FFF2-40B4-BE49-F238E27FC236}">
                <a16:creationId xmlns:a16="http://schemas.microsoft.com/office/drawing/2014/main" id="{437F6995-C201-4F19-AA38-0E5FCE94B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62" y="185375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AC74-038B-41EF-A2B5-16C61420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Android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69E64-5AEE-4DA1-B7CC-DB45BC84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sistema fue desarrollado por Android, Inc., que Google respaldó económicamente en octubre 2003, y que más tarde compró en el 2005. La compañía original era de Palo Alto, California. Entre los cofundadores de Android que se fueron a trabajar a Google están Andy </a:t>
            </a:r>
            <a:r>
              <a:rPr lang="es-MX" dirty="0" err="1"/>
              <a:t>Rubin</a:t>
            </a:r>
            <a:r>
              <a:rPr lang="es-MX" dirty="0"/>
              <a:t>, </a:t>
            </a:r>
            <a:r>
              <a:rPr lang="es-MX" dirty="0" err="1"/>
              <a:t>Rich</a:t>
            </a:r>
            <a:r>
              <a:rPr lang="es-MX" dirty="0"/>
              <a:t> </a:t>
            </a:r>
            <a:r>
              <a:rPr lang="es-MX" dirty="0" err="1"/>
              <a:t>Miner</a:t>
            </a:r>
            <a:r>
              <a:rPr lang="es-MX" dirty="0"/>
              <a:t>, Nick Sears, y Chris White. </a:t>
            </a:r>
          </a:p>
        </p:txBody>
      </p:sp>
      <p:pic>
        <p:nvPicPr>
          <p:cNvPr id="4" name="Picture 4" descr="Resultado de imagen para android icon">
            <a:extLst>
              <a:ext uri="{FF2B5EF4-FFF2-40B4-BE49-F238E27FC236}">
                <a16:creationId xmlns:a16="http://schemas.microsoft.com/office/drawing/2014/main" id="{E99ACC15-38B8-49CD-9A9E-FFFEB33B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36" y="3521765"/>
            <a:ext cx="2624481" cy="26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Resultado de imagen para google icon transparent">
            <a:extLst>
              <a:ext uri="{FF2B5EF4-FFF2-40B4-BE49-F238E27FC236}">
                <a16:creationId xmlns:a16="http://schemas.microsoft.com/office/drawing/2014/main" id="{88534A86-040A-4710-A175-FC7CC070E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95" y="3801992"/>
            <a:ext cx="2015650" cy="206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sultado de imagen para google android icon transparent">
            <a:extLst>
              <a:ext uri="{FF2B5EF4-FFF2-40B4-BE49-F238E27FC236}">
                <a16:creationId xmlns:a16="http://schemas.microsoft.com/office/drawing/2014/main" id="{CD4EFF33-B09D-478E-B380-F8F7F1D01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801992"/>
            <a:ext cx="2344254" cy="23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88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75A1-9E31-45AC-9C95-2F1916AC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1CA399-02BA-47C8-8263-B16BA4C4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2912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iOS se presentó por Steve Jobs el 9 de enero de 2007 con la llegada del primer iPhone. </a:t>
            </a:r>
          </a:p>
          <a:p>
            <a:pPr marL="0" indent="0">
              <a:buNone/>
            </a:pPr>
            <a:r>
              <a:rPr lang="es-MX" dirty="0"/>
              <a:t>Sus dispositivos se caracterizaban por tener gestos </a:t>
            </a:r>
            <a:r>
              <a:rPr lang="es-MX" dirty="0" err="1"/>
              <a:t>multi-touch</a:t>
            </a:r>
            <a:r>
              <a:rPr lang="es-MX" dirty="0"/>
              <a:t>, todo extremadamente visual, búsqueda en Internet con Safari y una app para YouTube.</a:t>
            </a:r>
          </a:p>
        </p:txBody>
      </p:sp>
      <p:pic>
        <p:nvPicPr>
          <p:cNvPr id="4" name="Picture 6" descr="Imagen relacionada">
            <a:extLst>
              <a:ext uri="{FF2B5EF4-FFF2-40B4-BE49-F238E27FC236}">
                <a16:creationId xmlns:a16="http://schemas.microsoft.com/office/drawing/2014/main" id="{53C11EED-C8F6-45EA-A826-FE4F2026E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4" y="361508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Resultado de imagen para safari">
            <a:extLst>
              <a:ext uri="{FF2B5EF4-FFF2-40B4-BE49-F238E27FC236}">
                <a16:creationId xmlns:a16="http://schemas.microsoft.com/office/drawing/2014/main" id="{6C306E22-0A6E-4279-96C3-567A11E9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43" y="3882887"/>
            <a:ext cx="22955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sultado de imagen para iphone 2g">
            <a:extLst>
              <a:ext uri="{FF2B5EF4-FFF2-40B4-BE49-F238E27FC236}">
                <a16:creationId xmlns:a16="http://schemas.microsoft.com/office/drawing/2014/main" id="{B3E9DA0D-3076-47F8-9B90-60B5732F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92" y="3982879"/>
            <a:ext cx="2668219" cy="177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Resultado de imagen para iphone 2g">
            <a:extLst>
              <a:ext uri="{FF2B5EF4-FFF2-40B4-BE49-F238E27FC236}">
                <a16:creationId xmlns:a16="http://schemas.microsoft.com/office/drawing/2014/main" id="{AD5B53E0-425C-45C8-8803-07AE5AE8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46" y="2671052"/>
            <a:ext cx="1809271" cy="326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0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9F560-8F04-4C5B-8E1E-FF29BF20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Cómputo móvil en México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E4D54-722D-4164-8E1C-8208D15CF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México, el cómputo móvil es algo que se ha vuelto importante, ya que esto ha llevado a la creación de nuevos empleos y nuevas empresas que se subsidian con ayuda de plataformas móviles; tal es el caso de Clip, </a:t>
            </a:r>
            <a:r>
              <a:rPr lang="es-MX" dirty="0" err="1"/>
              <a:t>Weex</a:t>
            </a:r>
            <a:r>
              <a:rPr lang="es-MX" dirty="0"/>
              <a:t>, Sr. Pago; las cuales son empresas “pequeñas” que se dedican a finanzas y han implementado hardware para agilizar pagos (terminales) con ayuda de un dispositivo móvil; o proveen servicios telefónicos (</a:t>
            </a:r>
            <a:r>
              <a:rPr lang="es-MX" dirty="0" err="1"/>
              <a:t>Weex</a:t>
            </a:r>
            <a:r>
              <a:rPr lang="es-MX" dirty="0"/>
              <a:t>) que hacen más sencilla su contratación. </a:t>
            </a:r>
          </a:p>
        </p:txBody>
      </p:sp>
      <p:pic>
        <p:nvPicPr>
          <p:cNvPr id="16386" name="Picture 2" descr="Resultado de imagen para mexico icon transparent">
            <a:extLst>
              <a:ext uri="{FF2B5EF4-FFF2-40B4-BE49-F238E27FC236}">
                <a16:creationId xmlns:a16="http://schemas.microsoft.com/office/drawing/2014/main" id="{831DDBF0-B2B4-48EC-BE32-A4BA48ED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551" y="2880612"/>
            <a:ext cx="1954449" cy="34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Resultado de imagen para clip android">
            <a:extLst>
              <a:ext uri="{FF2B5EF4-FFF2-40B4-BE49-F238E27FC236}">
                <a16:creationId xmlns:a16="http://schemas.microsoft.com/office/drawing/2014/main" id="{6CEA0C86-26AB-4960-97EA-C9C9EF2E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96" y="4737734"/>
            <a:ext cx="2527498" cy="126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Resultado de imagen para sr pago">
            <a:extLst>
              <a:ext uri="{FF2B5EF4-FFF2-40B4-BE49-F238E27FC236}">
                <a16:creationId xmlns:a16="http://schemas.microsoft.com/office/drawing/2014/main" id="{66409CB5-A6F8-4356-A8F2-11B92534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51" y="4596156"/>
            <a:ext cx="30289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Resultado de imagen para weex">
            <a:extLst>
              <a:ext uri="{FF2B5EF4-FFF2-40B4-BE49-F238E27FC236}">
                <a16:creationId xmlns:a16="http://schemas.microsoft.com/office/drawing/2014/main" id="{19079040-9D0B-4BE0-BEEE-9B99DEAF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01" y="4968434"/>
            <a:ext cx="3216551" cy="80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5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39A8-CB93-4267-BA71-C425E35F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Android en México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B0C83C-C418-4243-AB59-21A40FA8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217195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En el ranking de ventas, antes del iPhone; se ubican los equipos de Samsung, que es el líder del listado al ser el dispositivo que más prefieren los consumidores con un 19 por ciento de participación en México; seguido de Alcatel con 18 por ciento; LG con 11 por ciento; Huawei con 9 por ciento y ZTE con 6 por ciento.6</a:t>
            </a:r>
          </a:p>
        </p:txBody>
      </p:sp>
      <p:pic>
        <p:nvPicPr>
          <p:cNvPr id="4" name="Picture 4" descr="Resultado de imagen para android icon">
            <a:extLst>
              <a:ext uri="{FF2B5EF4-FFF2-40B4-BE49-F238E27FC236}">
                <a16:creationId xmlns:a16="http://schemas.microsoft.com/office/drawing/2014/main" id="{E125CBF7-FC55-4A83-AFB6-BD6A99DCC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836" y="3521765"/>
            <a:ext cx="2624481" cy="262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google icon transparent">
            <a:extLst>
              <a:ext uri="{FF2B5EF4-FFF2-40B4-BE49-F238E27FC236}">
                <a16:creationId xmlns:a16="http://schemas.microsoft.com/office/drawing/2014/main" id="{84FC213B-F6A1-4975-B1AA-B14C96DB2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15" y="3801992"/>
            <a:ext cx="2015650" cy="206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Resultado de imagen para mexico icon transparent">
            <a:extLst>
              <a:ext uri="{FF2B5EF4-FFF2-40B4-BE49-F238E27FC236}">
                <a16:creationId xmlns:a16="http://schemas.microsoft.com/office/drawing/2014/main" id="{84F003AA-7F04-47F3-AADB-75FC23D72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3026" y="2385390"/>
            <a:ext cx="5398052" cy="404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Resultado de imagen para samsung icon transparent">
            <a:extLst>
              <a:ext uri="{FF2B5EF4-FFF2-40B4-BE49-F238E27FC236}">
                <a16:creationId xmlns:a16="http://schemas.microsoft.com/office/drawing/2014/main" id="{C5BF0A89-2FF0-49C3-A45D-0EF98A839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45" y="37496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5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D1BD4-5C3A-4CF0-9518-E49C6B68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IOS en México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E7F9B-A852-499C-BC40-DE1ED399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2011 el iPhone tuvo una participación de mercado de 17.3 por ciento, sólo 4 años después de que se lanzó la primera edición de este equipo a nivel mundial en 2007.</a:t>
            </a:r>
          </a:p>
          <a:p>
            <a:pPr marL="0" indent="0">
              <a:buNone/>
            </a:pPr>
            <a:r>
              <a:rPr lang="es-MX" dirty="0"/>
              <a:t>Desde 2015 a la fecha, la marca ocupa la sexta posición en el mercado de teléfonos inteligentes en el país, con una participación actual de 4.5 por ciento, lejos del segundo lugar que tuvo durante 2010 y 2011, de acuerdo con datos de </a:t>
            </a:r>
            <a:r>
              <a:rPr lang="es-MX" dirty="0" err="1"/>
              <a:t>Euromonitor</a:t>
            </a:r>
            <a:r>
              <a:rPr lang="es-MX" dirty="0"/>
              <a:t> International, proveedor de investigación de mercado.</a:t>
            </a:r>
          </a:p>
        </p:txBody>
      </p:sp>
      <p:pic>
        <p:nvPicPr>
          <p:cNvPr id="4" name="Picture 2" descr="Resultado de imagen para mexico icon transparent">
            <a:extLst>
              <a:ext uri="{FF2B5EF4-FFF2-40B4-BE49-F238E27FC236}">
                <a16:creationId xmlns:a16="http://schemas.microsoft.com/office/drawing/2014/main" id="{1E66DFC4-17FB-43D8-906D-E412C09B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922" y="2743200"/>
            <a:ext cx="4938641" cy="370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n relacionada">
            <a:extLst>
              <a:ext uri="{FF2B5EF4-FFF2-40B4-BE49-F238E27FC236}">
                <a16:creationId xmlns:a16="http://schemas.microsoft.com/office/drawing/2014/main" id="{148B8EC6-F8D0-4008-A26E-D60871D4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93" y="42471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Resultado de imagen para iphone icon transparent">
            <a:extLst>
              <a:ext uri="{FF2B5EF4-FFF2-40B4-BE49-F238E27FC236}">
                <a16:creationId xmlns:a16="http://schemas.microsoft.com/office/drawing/2014/main" id="{AF1BC6A0-CE5B-4FAE-8B47-156C0DB7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99" y="4619862"/>
            <a:ext cx="1692965" cy="169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Resultado de imagen para iphone icon transparent">
            <a:extLst>
              <a:ext uri="{FF2B5EF4-FFF2-40B4-BE49-F238E27FC236}">
                <a16:creationId xmlns:a16="http://schemas.microsoft.com/office/drawing/2014/main" id="{12307942-8516-4E65-93DE-24FF60F3E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3339" y="-39756"/>
            <a:ext cx="2782956" cy="27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5C10-EB8C-4DCF-9C74-4F755120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511C6-A8CD-41B9-9E8F-80D7FFDB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https://www.unocero.com/smartphones/la-historia-de-android/</a:t>
            </a:r>
          </a:p>
          <a:p>
            <a:r>
              <a:rPr lang="es-MX" dirty="0"/>
              <a:t>https://sites.google.com/site/fsisorg/computacion-movil/1-3-la-computacion-movil-atraves-de-la-historia</a:t>
            </a:r>
          </a:p>
          <a:p>
            <a:r>
              <a:rPr lang="es-MX" dirty="0"/>
              <a:t>https://www.applesfera.com/ios/la-evolucion-de-ios-desde-sus-origenes-una-carrera-para-ser-el-mejor-sistema-operativo-movil-de-la-historia</a:t>
            </a:r>
          </a:p>
          <a:p>
            <a:r>
              <a:rPr lang="es-MX" dirty="0"/>
              <a:t>http://www.eumed.net/libros-gratis/2016/1551/estrategias.htm 2 </a:t>
            </a:r>
          </a:p>
          <a:p>
            <a:r>
              <a:rPr lang="es-MX" dirty="0"/>
              <a:t>http://www.elfinanciero.com.mx/empresas/razones-por-las-que-el-iphone-ya-no-crece-en-mexico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310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470B1-57B6-4A89-8E65-0864B290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6" y="279901"/>
            <a:ext cx="9291215" cy="1049235"/>
          </a:xfrm>
        </p:spPr>
        <p:txBody>
          <a:bodyPr/>
          <a:lstStyle/>
          <a:p>
            <a:r>
              <a:rPr lang="es-MX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0292A-2AFD-4326-8D27-BBCED865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5" y="1143606"/>
            <a:ext cx="9291215" cy="4965646"/>
          </a:xfrm>
        </p:spPr>
        <p:txBody>
          <a:bodyPr>
            <a:noAutofit/>
          </a:bodyPr>
          <a:lstStyle/>
          <a:p>
            <a:r>
              <a:rPr lang="es-MX" dirty="0"/>
              <a:t>1) ¿Qué es el cómputo móvil?</a:t>
            </a:r>
          </a:p>
          <a:p>
            <a:r>
              <a:rPr lang="es-MX" dirty="0"/>
              <a:t>1.1) Definición</a:t>
            </a:r>
          </a:p>
          <a:p>
            <a:r>
              <a:rPr lang="es-MX" dirty="0"/>
              <a:t>2) Historia del cómputo móvil</a:t>
            </a:r>
          </a:p>
          <a:p>
            <a:r>
              <a:rPr lang="es-MX" dirty="0"/>
              <a:t>2.1) Orígenes</a:t>
            </a:r>
          </a:p>
          <a:p>
            <a:r>
              <a:rPr lang="es-MX" dirty="0"/>
              <a:t>2.2) Sistemas operativos</a:t>
            </a:r>
          </a:p>
          <a:p>
            <a:r>
              <a:rPr lang="es-MX" dirty="0"/>
              <a:t>2.3) Android</a:t>
            </a:r>
          </a:p>
          <a:p>
            <a:r>
              <a:rPr lang="es-MX" dirty="0"/>
              <a:t>2.4) iOS</a:t>
            </a:r>
          </a:p>
          <a:p>
            <a:r>
              <a:rPr lang="es-MX" dirty="0"/>
              <a:t>3) Cómputo móvil en México</a:t>
            </a:r>
          </a:p>
          <a:p>
            <a:r>
              <a:rPr lang="es-MX" dirty="0"/>
              <a:t>3.1) Impacto de iOS en México</a:t>
            </a:r>
          </a:p>
          <a:p>
            <a:r>
              <a:rPr lang="es-MX" dirty="0"/>
              <a:t>3.2) Impacto de Android en México</a:t>
            </a:r>
          </a:p>
        </p:txBody>
      </p:sp>
      <p:pic>
        <p:nvPicPr>
          <p:cNvPr id="4" name="Picture 14" descr="Resultado de imagen para android">
            <a:extLst>
              <a:ext uri="{FF2B5EF4-FFF2-40B4-BE49-F238E27FC236}">
                <a16:creationId xmlns:a16="http://schemas.microsoft.com/office/drawing/2014/main" id="{67E8E839-E345-43E3-96A8-7B664FE4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28" y="748748"/>
            <a:ext cx="2698349" cy="179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para iphone icon">
            <a:extLst>
              <a:ext uri="{FF2B5EF4-FFF2-40B4-BE49-F238E27FC236}">
                <a16:creationId xmlns:a16="http://schemas.microsoft.com/office/drawing/2014/main" id="{4184F27F-6D62-4A2E-A756-861F934C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52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iphone icon">
            <a:extLst>
              <a:ext uri="{FF2B5EF4-FFF2-40B4-BE49-F238E27FC236}">
                <a16:creationId xmlns:a16="http://schemas.microsoft.com/office/drawing/2014/main" id="{A8D2D93E-BBB6-49D2-B924-7049D4AA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58" y="1329136"/>
            <a:ext cx="1444487" cy="14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android phone icon">
            <a:extLst>
              <a:ext uri="{FF2B5EF4-FFF2-40B4-BE49-F238E27FC236}">
                <a16:creationId xmlns:a16="http://schemas.microsoft.com/office/drawing/2014/main" id="{2BB4A19A-6F44-4285-BB6A-7CEC278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203" y="32568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play store icon">
            <a:extLst>
              <a:ext uri="{FF2B5EF4-FFF2-40B4-BE49-F238E27FC236}">
                <a16:creationId xmlns:a16="http://schemas.microsoft.com/office/drawing/2014/main" id="{69D8075E-9392-4E97-BF59-77C261735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994" y="3095547"/>
            <a:ext cx="1653208" cy="165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50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C8E0-96FC-44B6-A1BA-3D5884AB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503FE-2923-4C4A-AD2F-015D3086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4400" dirty="0"/>
              <a:t>Victor Eduardo Rayón Ochoa</a:t>
            </a:r>
          </a:p>
          <a:p>
            <a:pPr marL="0" indent="0" algn="ctr">
              <a:buNone/>
            </a:pPr>
            <a:r>
              <a:rPr lang="es-MX" sz="4400" dirty="0"/>
              <a:t>Correo: vic_rayon_03@live.com.mx</a:t>
            </a:r>
          </a:p>
          <a:p>
            <a:pPr marL="0" indent="0" algn="ctr">
              <a:buNone/>
            </a:pPr>
            <a:r>
              <a:rPr lang="es-MX" sz="4400" dirty="0"/>
              <a:t>GitHub: vic25rayon03</a:t>
            </a:r>
          </a:p>
        </p:txBody>
      </p:sp>
      <p:pic>
        <p:nvPicPr>
          <p:cNvPr id="19458" name="Picture 2" descr="Resultado de imagen para email icon transparent">
            <a:extLst>
              <a:ext uri="{FF2B5EF4-FFF2-40B4-BE49-F238E27FC236}">
                <a16:creationId xmlns:a16="http://schemas.microsoft.com/office/drawing/2014/main" id="{FF2B7788-16BD-421E-AA35-EB449E13D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488" y="2866396"/>
            <a:ext cx="858077" cy="85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Resultado de imagen para github icon transparent">
            <a:extLst>
              <a:ext uri="{FF2B5EF4-FFF2-40B4-BE49-F238E27FC236}">
                <a16:creationId xmlns:a16="http://schemas.microsoft.com/office/drawing/2014/main" id="{24C9D94A-427E-4C1E-9650-CBCC411D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85" y="4496975"/>
            <a:ext cx="2619280" cy="217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1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38FE2D-6EBA-4ED9-AA0B-032F61D0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96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29351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19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76516-69F4-4EBD-A575-4C19D8F6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cómputo móvil?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14890-4277-4686-9134-399F9752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cómputo móvil se define como una disciplina que estudia los sistemas operativos que se utilizan en dispositivos móviles (</a:t>
            </a:r>
            <a:r>
              <a:rPr lang="es-MX" dirty="0" err="1"/>
              <a:t>PDA´s</a:t>
            </a:r>
            <a:r>
              <a:rPr lang="es-MX" dirty="0"/>
              <a:t>, smartphones, </a:t>
            </a:r>
            <a:r>
              <a:rPr lang="es-MX" dirty="0" err="1"/>
              <a:t>tablets</a:t>
            </a:r>
            <a:r>
              <a:rPr lang="es-MX" dirty="0"/>
              <a:t>, smartwatch, entre otros gadgets) y de ver qué uso se les puede dar.</a:t>
            </a:r>
          </a:p>
        </p:txBody>
      </p:sp>
      <p:pic>
        <p:nvPicPr>
          <p:cNvPr id="4" name="Picture 2" descr="Resultado de imagen para iphone icon">
            <a:extLst>
              <a:ext uri="{FF2B5EF4-FFF2-40B4-BE49-F238E27FC236}">
                <a16:creationId xmlns:a16="http://schemas.microsoft.com/office/drawing/2014/main" id="{9B3D26C6-CCDC-4656-AD34-2040882A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00" y="365731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ultado de imagen para android phone icon">
            <a:extLst>
              <a:ext uri="{FF2B5EF4-FFF2-40B4-BE49-F238E27FC236}">
                <a16:creationId xmlns:a16="http://schemas.microsoft.com/office/drawing/2014/main" id="{F1274E38-B51D-4FD6-A271-ED95F15F4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51" y="3485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para pda icon">
            <a:extLst>
              <a:ext uri="{FF2B5EF4-FFF2-40B4-BE49-F238E27FC236}">
                <a16:creationId xmlns:a16="http://schemas.microsoft.com/office/drawing/2014/main" id="{D705A426-099F-440B-BC26-5D801E8B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24" y="4001453"/>
            <a:ext cx="1798983" cy="17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tablet icon">
            <a:extLst>
              <a:ext uri="{FF2B5EF4-FFF2-40B4-BE49-F238E27FC236}">
                <a16:creationId xmlns:a16="http://schemas.microsoft.com/office/drawing/2014/main" id="{DA4F6C74-94BA-4CE5-B882-9553F8CD9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906" y="3485198"/>
            <a:ext cx="2210089" cy="22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15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EA45C-359D-4F27-B8DD-66708721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 del cómputo móvil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C63C4-9E5D-4D98-8B43-4A5B34C5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291215" cy="1049236"/>
          </a:xfrm>
        </p:spPr>
        <p:txBody>
          <a:bodyPr/>
          <a:lstStyle/>
          <a:p>
            <a:r>
              <a:rPr lang="es-MX" dirty="0"/>
              <a:t>La historia del cómputo móvil se origina desde que empezaron las comunicaciones inalámbricas o digitales; aproximadamente en 1946</a:t>
            </a:r>
          </a:p>
        </p:txBody>
      </p:sp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8EDDB569-FF48-489B-AD88-F7812322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1450"/>
            <a:ext cx="6824062" cy="34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historia icon">
            <a:extLst>
              <a:ext uri="{FF2B5EF4-FFF2-40B4-BE49-F238E27FC236}">
                <a16:creationId xmlns:a16="http://schemas.microsoft.com/office/drawing/2014/main" id="{89DBD84B-D77C-4FC3-892E-C8C3B20D8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641450"/>
            <a:ext cx="3110948" cy="31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para historia icon">
            <a:extLst>
              <a:ext uri="{FF2B5EF4-FFF2-40B4-BE49-F238E27FC236}">
                <a16:creationId xmlns:a16="http://schemas.microsoft.com/office/drawing/2014/main" id="{44C58B44-4D60-4A7A-8F7F-F863C3C0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189483"/>
            <a:ext cx="221311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3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0E468-E527-4FD0-B91C-D9765A3C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6618"/>
            <a:ext cx="9291215" cy="1231051"/>
          </a:xfrm>
        </p:spPr>
        <p:txBody>
          <a:bodyPr/>
          <a:lstStyle/>
          <a:p>
            <a:r>
              <a:rPr lang="es-MX" dirty="0"/>
              <a:t>En 1946 en Suecia, la policía comenzó a utilizar dispositivos que se conectaban a las redes de telefonía sin necesidad de cables. Estos aparatos eran pesados y la batería solo alcanzaba para unas cuantas llamadas. </a:t>
            </a:r>
          </a:p>
        </p:txBody>
      </p:sp>
      <p:pic>
        <p:nvPicPr>
          <p:cNvPr id="5122" name="Picture 2" descr="Resultado de imagen para telefonos 1946">
            <a:extLst>
              <a:ext uri="{FF2B5EF4-FFF2-40B4-BE49-F238E27FC236}">
                <a16:creationId xmlns:a16="http://schemas.microsoft.com/office/drawing/2014/main" id="{5EBB1736-6646-48D7-A9C5-E514E5681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2557669"/>
            <a:ext cx="3800889" cy="285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para telefonos 1946">
            <a:extLst>
              <a:ext uri="{FF2B5EF4-FFF2-40B4-BE49-F238E27FC236}">
                <a16:creationId xmlns:a16="http://schemas.microsoft.com/office/drawing/2014/main" id="{93FD24D1-B850-4791-9BF2-091C4CB1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90" y="2846214"/>
            <a:ext cx="5305011" cy="227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46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EA74F-5F59-48D1-8035-ED325794E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172531"/>
            <a:ext cx="9291215" cy="3450613"/>
          </a:xfrm>
        </p:spPr>
        <p:txBody>
          <a:bodyPr/>
          <a:lstStyle/>
          <a:p>
            <a:r>
              <a:rPr lang="es-MX" dirty="0"/>
              <a:t>En 1973, Martin Cooper de Motorola inventó el primer auricular portátil y fue la primera persona en hacer una llamada desde un teléfono celular portátil. </a:t>
            </a:r>
          </a:p>
        </p:txBody>
      </p:sp>
      <p:pic>
        <p:nvPicPr>
          <p:cNvPr id="6146" name="Picture 2" descr="Resultado de imagen para 1973 martin cooper">
            <a:extLst>
              <a:ext uri="{FF2B5EF4-FFF2-40B4-BE49-F238E27FC236}">
                <a16:creationId xmlns:a16="http://schemas.microsoft.com/office/drawing/2014/main" id="{50D5E3A1-5CA0-463A-AD9A-AE246E09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78" y="3246782"/>
            <a:ext cx="2166804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n para 1973 martin cooper">
            <a:extLst>
              <a:ext uri="{FF2B5EF4-FFF2-40B4-BE49-F238E27FC236}">
                <a16:creationId xmlns:a16="http://schemas.microsoft.com/office/drawing/2014/main" id="{F391CF0B-BD71-4EBC-BDD0-DE208C8F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53" y="3142007"/>
            <a:ext cx="2028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1973 martin cooper">
            <a:extLst>
              <a:ext uri="{FF2B5EF4-FFF2-40B4-BE49-F238E27FC236}">
                <a16:creationId xmlns:a16="http://schemas.microsoft.com/office/drawing/2014/main" id="{9D9CD352-33C4-4845-A822-6FF0A499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49" y="2852116"/>
            <a:ext cx="4528746" cy="31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9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4C3C4-AE57-4BF8-B42F-0A8E5C84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363062"/>
            <a:ext cx="9291215" cy="1853903"/>
          </a:xfrm>
        </p:spPr>
        <p:txBody>
          <a:bodyPr/>
          <a:lstStyle/>
          <a:p>
            <a:r>
              <a:rPr lang="es-MX" dirty="0"/>
              <a:t>En los 90’s, Apple sacó al mercado su primer computadora portátil que fue elogiado por su pantalla de gran claridad y nitidez, y su batería de larga duración, pero no tuvo mucho éxito ya que era bastante pesado y de mucho volumen. </a:t>
            </a:r>
          </a:p>
        </p:txBody>
      </p:sp>
      <p:pic>
        <p:nvPicPr>
          <p:cNvPr id="7170" name="Picture 2" descr="Resultado de imagen para primer portatil apple">
            <a:extLst>
              <a:ext uri="{FF2B5EF4-FFF2-40B4-BE49-F238E27FC236}">
                <a16:creationId xmlns:a16="http://schemas.microsoft.com/office/drawing/2014/main" id="{3DC2339E-81DC-4ECB-91E9-8A2F713A1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94" y="2875308"/>
            <a:ext cx="42862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apple icon 1990">
            <a:extLst>
              <a:ext uri="{FF2B5EF4-FFF2-40B4-BE49-F238E27FC236}">
                <a16:creationId xmlns:a16="http://schemas.microsoft.com/office/drawing/2014/main" id="{39402306-7DD6-40B1-A766-1D01E8611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907" y="2620619"/>
            <a:ext cx="2924310" cy="321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2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AE5E12-4379-45D1-9FD8-CC2B5416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562" y="968812"/>
            <a:ext cx="9291215" cy="1761138"/>
          </a:xfrm>
        </p:spPr>
        <p:txBody>
          <a:bodyPr/>
          <a:lstStyle/>
          <a:p>
            <a:r>
              <a:rPr lang="es-MX" dirty="0"/>
              <a:t>En 1992, el entonces CEO de Apple John Sculley introdujo el término “Asistente Digital Personal” o “PDA” refiriéndose a un dispositivo manejado mediante un lápiz especial. En 1993 aparecieron en el mercado los primeros dispositivos con capacidades de mensajería. </a:t>
            </a:r>
          </a:p>
        </p:txBody>
      </p:sp>
      <p:pic>
        <p:nvPicPr>
          <p:cNvPr id="8194" name="Picture 2" descr="Resultado de imagen para pda apple">
            <a:extLst>
              <a:ext uri="{FF2B5EF4-FFF2-40B4-BE49-F238E27FC236}">
                <a16:creationId xmlns:a16="http://schemas.microsoft.com/office/drawing/2014/main" id="{B0D35171-45E7-4231-A1DC-7E12FA60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15" y="3127513"/>
            <a:ext cx="3978434" cy="266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pda apple">
            <a:extLst>
              <a:ext uri="{FF2B5EF4-FFF2-40B4-BE49-F238E27FC236}">
                <a16:creationId xmlns:a16="http://schemas.microsoft.com/office/drawing/2014/main" id="{0EB497BA-C754-4C06-82E9-8C619BB4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9" y="2339283"/>
            <a:ext cx="3057111" cy="342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8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F5B1F-9706-4ABE-BE69-C1C366E2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7103"/>
            <a:ext cx="9291215" cy="926251"/>
          </a:xfrm>
        </p:spPr>
        <p:txBody>
          <a:bodyPr/>
          <a:lstStyle/>
          <a:p>
            <a:r>
              <a:rPr lang="es-MX" dirty="0"/>
              <a:t>En el 2000, surgen los primeros celulares con cámara integrada, pantalla a color y conexión con bluetooth. </a:t>
            </a:r>
          </a:p>
        </p:txBody>
      </p:sp>
      <p:pic>
        <p:nvPicPr>
          <p:cNvPr id="9218" name="Picture 2" descr="Resultado de imagen para celulares 2000">
            <a:extLst>
              <a:ext uri="{FF2B5EF4-FFF2-40B4-BE49-F238E27FC236}">
                <a16:creationId xmlns:a16="http://schemas.microsoft.com/office/drawing/2014/main" id="{C3084E17-4A18-4614-84CF-321F64D7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15" y="3122958"/>
            <a:ext cx="2101298" cy="26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para celulares 2000">
            <a:extLst>
              <a:ext uri="{FF2B5EF4-FFF2-40B4-BE49-F238E27FC236}">
                <a16:creationId xmlns:a16="http://schemas.microsoft.com/office/drawing/2014/main" id="{4282A559-25F1-4E1E-8DCC-03E0E7D52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54" y="2880903"/>
            <a:ext cx="23431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sultado de imagen para celulares 2000">
            <a:extLst>
              <a:ext uri="{FF2B5EF4-FFF2-40B4-BE49-F238E27FC236}">
                <a16:creationId xmlns:a16="http://schemas.microsoft.com/office/drawing/2014/main" id="{A6C3B8D4-AC2C-4236-B56B-6397BA342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198" y="2453990"/>
            <a:ext cx="1778719" cy="332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sultado de imagen para celulares 2000">
            <a:extLst>
              <a:ext uri="{FF2B5EF4-FFF2-40B4-BE49-F238E27FC236}">
                <a16:creationId xmlns:a16="http://schemas.microsoft.com/office/drawing/2014/main" id="{0A98775C-0535-4CF5-AEE5-C477898A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40" y="2960415"/>
            <a:ext cx="3570982" cy="271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7857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867</Words>
  <Application>Microsoft Office PowerPoint</Application>
  <PresentationFormat>Panorámica</PresentationFormat>
  <Paragraphs>57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Rockwell</vt:lpstr>
      <vt:lpstr>Galería</vt:lpstr>
      <vt:lpstr>Cómputo móvil</vt:lpstr>
      <vt:lpstr>índice</vt:lpstr>
      <vt:lpstr>¿Qué es el cómputo móvil?</vt:lpstr>
      <vt:lpstr>Historia del cómputo móvil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Sistemas operativos</vt:lpstr>
      <vt:lpstr>Android</vt:lpstr>
      <vt:lpstr>ios</vt:lpstr>
      <vt:lpstr>Cómputo móvil en México</vt:lpstr>
      <vt:lpstr>Android en México</vt:lpstr>
      <vt:lpstr>IOS en México</vt:lpstr>
      <vt:lpstr>referencias</vt:lpstr>
      <vt:lpstr>Contacto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Cómputo móvil</dc:title>
  <dc:creator>RAYON OCHOA VICTOR EDUARDO</dc:creator>
  <cp:lastModifiedBy>RAYON OCHOA VICTOR EDUARDO</cp:lastModifiedBy>
  <cp:revision>16</cp:revision>
  <dcterms:created xsi:type="dcterms:W3CDTF">2018-10-01T01:06:10Z</dcterms:created>
  <dcterms:modified xsi:type="dcterms:W3CDTF">2018-10-01T03:21:53Z</dcterms:modified>
</cp:coreProperties>
</file>